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50" r:id="rId2"/>
    <p:sldId id="259" r:id="rId3"/>
    <p:sldId id="291" r:id="rId4"/>
    <p:sldId id="293" r:id="rId5"/>
    <p:sldId id="263" r:id="rId6"/>
    <p:sldId id="264" r:id="rId7"/>
    <p:sldId id="294" r:id="rId8"/>
    <p:sldId id="295" r:id="rId9"/>
    <p:sldId id="329" r:id="rId10"/>
    <p:sldId id="297" r:id="rId11"/>
    <p:sldId id="298" r:id="rId12"/>
    <p:sldId id="300" r:id="rId13"/>
    <p:sldId id="301" r:id="rId14"/>
    <p:sldId id="324" r:id="rId15"/>
    <p:sldId id="351" r:id="rId16"/>
    <p:sldId id="345" r:id="rId17"/>
    <p:sldId id="353" r:id="rId18"/>
    <p:sldId id="354" r:id="rId19"/>
    <p:sldId id="355" r:id="rId20"/>
    <p:sldId id="349" r:id="rId21"/>
    <p:sldId id="356" r:id="rId22"/>
    <p:sldId id="357" r:id="rId23"/>
    <p:sldId id="358" r:id="rId24"/>
    <p:sldId id="360" r:id="rId25"/>
    <p:sldId id="36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0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2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06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4FBCCD6-7BFC-466E-85A0-8E41C015DC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3765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77AD8C1-465C-4200-A899-514D32F38C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116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CAAF1-90AE-4E36-BA1A-9E9E10FEAF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0E99F-4A91-4E2E-BC9E-2619D5CDBF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49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B7608-E5A2-491A-BE51-09A55B3E44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65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780CD-6241-4CBD-B463-B8091F9C9B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66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3598C-3073-494A-8F26-85FB542166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51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38F41-4245-4797-9C3A-20A25D259B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9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B8D35-22EC-4100-837E-ABF83DFCB4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63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6E9EC-122B-4FBC-A087-300975D891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57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EE42C-A7F6-46FE-85C0-BD32A44E2A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45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2E822-49EB-4B78-A0F0-845283648E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80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EA608-86DE-4CC0-98C7-B087BDF153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56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DDABCDA5-7017-42E6-8AD5-64A501403A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836613"/>
            <a:ext cx="7056438" cy="48831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smtClean="0"/>
              <a:t>姓名           学号</a:t>
            </a:r>
            <a:br>
              <a:rPr lang="zh-CN" altLang="en-US" b="1" smtClean="0"/>
            </a:br>
            <a:r>
              <a:rPr lang="en-US" altLang="zh-CN" b="1" smtClean="0"/>
              <a:t>1.</a:t>
            </a:r>
            <a:r>
              <a:rPr lang="zh-CN" altLang="en-US" b="1" smtClean="0"/>
              <a:t>预防流感的有效措施</a:t>
            </a:r>
            <a:r>
              <a:rPr lang="en-US" altLang="zh-CN" b="1" smtClean="0"/>
              <a:t> </a:t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>2.</a:t>
            </a:r>
            <a:r>
              <a:rPr lang="zh-CN" altLang="en-US" b="1" smtClean="0"/>
              <a:t>肺结核病的传播途径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>3.</a:t>
            </a:r>
            <a:r>
              <a:rPr lang="zh-CN" altLang="en-US" b="1" smtClean="0"/>
              <a:t>预防乙型肝炎的有效措施</a:t>
            </a:r>
            <a:endParaRPr lang="zh-CN" altLang="en-US" smtClean="0"/>
          </a:p>
        </p:txBody>
      </p:sp>
      <p:pic>
        <p:nvPicPr>
          <p:cNvPr id="512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701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431800"/>
            <a:ext cx="4968875" cy="76517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提高人群免疫力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223963" y="909638"/>
            <a:ext cx="8101012" cy="568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/>
              <a:t>特异性措施</a:t>
            </a:r>
            <a:br>
              <a:rPr lang="zh-CN" altLang="en-US" sz="3600" b="1"/>
            </a:br>
            <a:r>
              <a:rPr lang="zh-CN" altLang="en-US" sz="3600" b="1"/>
              <a:t>主动免疫：接种各种疫苗，对相</a:t>
            </a:r>
            <a:br>
              <a:rPr lang="zh-CN" altLang="en-US" sz="3600" b="1"/>
            </a:br>
            <a:r>
              <a:rPr lang="zh-CN" altLang="en-US" sz="3600" b="1"/>
              <a:t>应的病原体感染获得免疫力。</a:t>
            </a:r>
            <a:br>
              <a:rPr lang="zh-CN" altLang="en-US" sz="3600" b="1"/>
            </a:br>
            <a:r>
              <a:rPr lang="zh-CN" altLang="en-US" sz="3600" b="1"/>
              <a:t>被动免疫：注射免疫球蛋</a:t>
            </a:r>
            <a:br>
              <a:rPr lang="zh-CN" altLang="en-US" sz="3600" b="1"/>
            </a:br>
            <a:r>
              <a:rPr lang="zh-CN" altLang="en-US" sz="3600" b="1"/>
              <a:t>白，提高机体免疫力。</a:t>
            </a:r>
            <a:br>
              <a:rPr lang="zh-CN" altLang="en-US" sz="3600" b="1"/>
            </a:br>
            <a:r>
              <a:rPr lang="zh-CN" altLang="en-US" sz="3600" b="1"/>
              <a:t>非特异性措施：</a:t>
            </a:r>
            <a:br>
              <a:rPr lang="zh-CN" altLang="en-US" sz="3600" b="1"/>
            </a:br>
            <a:r>
              <a:rPr lang="zh-CN" altLang="en-US" sz="3600" b="1"/>
              <a:t>规律生活，保证营养，</a:t>
            </a:r>
            <a:br>
              <a:rPr lang="zh-CN" altLang="en-US" sz="3600" b="1"/>
            </a:br>
            <a:r>
              <a:rPr lang="zh-CN" altLang="en-US" sz="3600" b="1"/>
              <a:t>舒缓压力，增加运动。</a:t>
            </a:r>
          </a:p>
        </p:txBody>
      </p:sp>
      <p:pic>
        <p:nvPicPr>
          <p:cNvPr id="14340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042988" y="431800"/>
            <a:ext cx="8101012" cy="609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lnSpc>
                <a:spcPct val="105000"/>
              </a:lnSpc>
              <a:defRPr/>
            </a:pPr>
            <a:r>
              <a:rPr lang="zh-CN" altLang="en-US" sz="3600" b="1" dirty="0">
                <a:latin typeface="宋体" pitchFamily="2" charset="-122"/>
              </a:rPr>
              <a:t>流行性感冒（流感）</a:t>
            </a:r>
            <a:br>
              <a:rPr lang="zh-CN" altLang="en-US" sz="3600" b="1" dirty="0">
                <a:latin typeface="宋体" pitchFamily="2" charset="-122"/>
              </a:rPr>
            </a:br>
            <a:r>
              <a:rPr lang="zh-CN" altLang="en-US" sz="3600" b="1" dirty="0">
                <a:latin typeface="宋体" pitchFamily="2" charset="-122"/>
              </a:rPr>
              <a:t>病原体：流感病毒。</a:t>
            </a:r>
            <a:br>
              <a:rPr lang="zh-CN" altLang="en-US" sz="3600" b="1" dirty="0">
                <a:latin typeface="宋体" pitchFamily="2" charset="-122"/>
              </a:rPr>
            </a:br>
            <a:r>
              <a:rPr lang="zh-CN" altLang="en-US" sz="3600" b="1" dirty="0">
                <a:latin typeface="宋体" pitchFamily="2" charset="-122"/>
              </a:rPr>
              <a:t>传染源：流感病人和病毒携带者。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/>
            </a:r>
            <a:b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lang="zh-CN" altLang="en-US" sz="3600" b="1" dirty="0">
                <a:latin typeface="宋体" pitchFamily="2" charset="-122"/>
              </a:rPr>
              <a:t>传播途径：以空气传播为主。</a:t>
            </a:r>
            <a:br>
              <a:rPr lang="zh-CN" altLang="en-US" sz="3600" b="1" dirty="0">
                <a:latin typeface="宋体" pitchFamily="2" charset="-122"/>
              </a:rPr>
            </a:br>
            <a:r>
              <a:rPr lang="zh-CN" altLang="en-US" sz="3600" b="1" dirty="0">
                <a:latin typeface="宋体" pitchFamily="2" charset="-122"/>
              </a:rPr>
              <a:t>临床表现：高热、头痛、咽</a:t>
            </a:r>
            <a:br>
              <a:rPr lang="zh-CN" altLang="en-US" sz="3600" b="1" dirty="0">
                <a:latin typeface="宋体" pitchFamily="2" charset="-122"/>
              </a:rPr>
            </a:br>
            <a:r>
              <a:rPr lang="zh-CN" altLang="en-US" sz="3600" b="1" dirty="0">
                <a:latin typeface="宋体" pitchFamily="2" charset="-122"/>
              </a:rPr>
              <a:t>喉痛、肌肉酸痛，也可有腹</a:t>
            </a:r>
            <a:br>
              <a:rPr lang="zh-CN" altLang="en-US" sz="3600" b="1" dirty="0">
                <a:latin typeface="宋体" pitchFamily="2" charset="-122"/>
              </a:rPr>
            </a:br>
            <a:r>
              <a:rPr lang="zh-CN" altLang="en-US" sz="3600" b="1" dirty="0">
                <a:latin typeface="宋体" pitchFamily="2" charset="-122"/>
              </a:rPr>
              <a:t>泻，病程为一周左右。</a:t>
            </a:r>
            <a:br>
              <a:rPr lang="zh-CN" altLang="en-US" sz="3600" b="1" dirty="0">
                <a:latin typeface="宋体" pitchFamily="2" charset="-122"/>
              </a:rPr>
            </a:br>
            <a:r>
              <a:rPr lang="zh-CN" altLang="en-US" sz="3600" b="1" dirty="0">
                <a:latin typeface="宋体" pitchFamily="2" charset="-122"/>
              </a:rPr>
              <a:t>预防：加强锻炼，规律生活，</a:t>
            </a:r>
            <a:endParaRPr lang="en-US" altLang="zh-CN" sz="3600" b="1" dirty="0">
              <a:latin typeface="宋体" pitchFamily="2" charset="-122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zh-CN" altLang="en-US" sz="3600" b="1" dirty="0">
                <a:latin typeface="宋体" pitchFamily="2" charset="-122"/>
              </a:rPr>
              <a:t>开门开窗流通空气， 流行</a:t>
            </a:r>
            <a:endParaRPr lang="en-US" altLang="zh-CN" sz="3600" b="1" dirty="0">
              <a:latin typeface="宋体" pitchFamily="2" charset="-122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zh-CN" altLang="en-US" sz="3600" b="1" dirty="0">
                <a:latin typeface="宋体" pitchFamily="2" charset="-122"/>
              </a:rPr>
              <a:t>季节注射流感疫苗。</a:t>
            </a:r>
          </a:p>
        </p:txBody>
      </p:sp>
      <p:pic>
        <p:nvPicPr>
          <p:cNvPr id="1536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7704137" cy="62198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肺结核</a:t>
            </a:r>
            <a:r>
              <a:rPr lang="zh-CN" altLang="en-US" dirty="0" smtClean="0">
                <a:solidFill>
                  <a:schemeClr val="tx1"/>
                </a:solidFill>
              </a:rPr>
              <a:t>    </a:t>
            </a:r>
            <a:r>
              <a:rPr lang="zh-CN" altLang="en-US" b="1" dirty="0" smtClean="0">
                <a:solidFill>
                  <a:schemeClr val="tx1"/>
                </a:solidFill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病原体：结核杆菌。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传染源：排菌的肺结核病人。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传播途径：</a:t>
            </a:r>
            <a:r>
              <a:rPr lang="zh-CN" altLang="en-US" b="1" dirty="0"/>
              <a:t>飞沫</a:t>
            </a:r>
            <a:r>
              <a:rPr lang="zh-CN" altLang="en-US" b="1" dirty="0" smtClean="0"/>
              <a:t>，咳痰经</a:t>
            </a:r>
            <a:r>
              <a:rPr lang="zh-CN" altLang="en-US" b="1" dirty="0" smtClean="0">
                <a:solidFill>
                  <a:schemeClr val="tx1"/>
                </a:solidFill>
              </a:rPr>
              <a:t>空气传播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r>
              <a:rPr lang="zh-CN" altLang="en-US" b="1" dirty="0" smtClean="0">
                <a:solidFill>
                  <a:schemeClr val="tx1"/>
                </a:solidFill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临床表现：咳嗽时间</a:t>
            </a:r>
            <a:r>
              <a:rPr lang="zh-CN" altLang="en-US" b="1" dirty="0" smtClean="0"/>
              <a:t>＞</a:t>
            </a:r>
            <a:r>
              <a:rPr lang="en-US" altLang="zh-CN" b="1" dirty="0" smtClean="0">
                <a:solidFill>
                  <a:schemeClr val="tx1"/>
                </a:solidFill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</a:rPr>
              <a:t>周，严重者有不同程度的咯血、胸痛，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发热，乏力。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en-US" altLang="zh-CN" b="1" dirty="0" smtClean="0">
                <a:solidFill>
                  <a:schemeClr val="tx1"/>
                </a:solidFill>
              </a:rPr>
              <a:t>X</a:t>
            </a:r>
            <a:r>
              <a:rPr lang="zh-CN" altLang="en-US" b="1" dirty="0" smtClean="0">
                <a:solidFill>
                  <a:schemeClr val="tx1"/>
                </a:solidFill>
              </a:rPr>
              <a:t>线检查为重要的确诊手段。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预防：养成良好卫生习惯，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定期体检。</a:t>
            </a:r>
          </a:p>
        </p:txBody>
      </p:sp>
      <p:pic>
        <p:nvPicPr>
          <p:cNvPr id="1638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16837" cy="63817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solidFill>
                  <a:schemeClr val="tx1"/>
                </a:solidFill>
              </a:rPr>
              <a:t>水痘</a:t>
            </a:r>
            <a:r>
              <a:rPr lang="zh-CN" altLang="en-US" smtClean="0">
                <a:solidFill>
                  <a:schemeClr val="tx1"/>
                </a:solidFill>
              </a:rPr>
              <a:t/>
            </a:r>
            <a:br>
              <a:rPr lang="zh-CN" altLang="en-US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病原体：水痘</a:t>
            </a:r>
            <a:r>
              <a:rPr lang="en-US" altLang="zh-CN" b="1" smtClean="0">
                <a:solidFill>
                  <a:schemeClr val="tx1"/>
                </a:solidFill>
              </a:rPr>
              <a:t>-</a:t>
            </a:r>
            <a:r>
              <a:rPr lang="zh-CN" altLang="en-US" b="1" smtClean="0">
                <a:solidFill>
                  <a:schemeClr val="tx1"/>
                </a:solidFill>
              </a:rPr>
              <a:t>带状疱疹病毒。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传染源：患者。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传播途径：空气传播、接触传播。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临床表现：皮疹呈现细小的红色斑丘疹，之后变成疱疹，逐渐干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燥，结痂</a:t>
            </a:r>
            <a:r>
              <a:rPr lang="zh-CN" altLang="en-US" smtClean="0">
                <a:solidFill>
                  <a:schemeClr val="tx1"/>
                </a:solidFill>
              </a:rPr>
              <a:t>，</a:t>
            </a:r>
            <a:r>
              <a:rPr lang="zh-CN" altLang="en-US" b="1" smtClean="0">
                <a:solidFill>
                  <a:schemeClr val="tx1"/>
                </a:solidFill>
              </a:rPr>
              <a:t>脱落。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防治：属自限性疾病。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加强锻炼，加强室内通风。</a:t>
            </a:r>
          </a:p>
        </p:txBody>
      </p:sp>
      <p:pic>
        <p:nvPicPr>
          <p:cNvPr id="1741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75" y="3716338"/>
            <a:ext cx="20320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09638"/>
            <a:ext cx="7086600" cy="5256212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感染性腹泻（菌痢及病毒性肠炎）</a:t>
            </a:r>
            <a:br>
              <a:rPr lang="zh-CN" altLang="en-US" b="1" smtClean="0"/>
            </a:br>
            <a:r>
              <a:rPr lang="zh-CN" altLang="en-US" b="1" smtClean="0">
                <a:solidFill>
                  <a:schemeClr val="tx1"/>
                </a:solidFill>
              </a:rPr>
              <a:t>病原体：病毒、细菌。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传染源：病人及携带者。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临床表现：</a:t>
            </a:r>
            <a:r>
              <a:rPr lang="zh-CN" altLang="en-US" b="1" smtClean="0"/>
              <a:t>腹痛、腹泻</a:t>
            </a:r>
            <a:r>
              <a:rPr lang="en-US" altLang="zh-CN" b="1" smtClean="0"/>
              <a:t>3</a:t>
            </a:r>
            <a:r>
              <a:rPr lang="zh-CN" altLang="en-US" b="1" smtClean="0"/>
              <a:t>～</a:t>
            </a:r>
            <a:r>
              <a:rPr lang="en-US" altLang="zh-CN" b="1" smtClean="0"/>
              <a:t>10</a:t>
            </a:r>
            <a:r>
              <a:rPr lang="zh-CN" altLang="en-US" b="1" smtClean="0"/>
              <a:t>次</a:t>
            </a:r>
            <a:r>
              <a:rPr lang="en-US" altLang="zh-CN" b="1" smtClean="0"/>
              <a:t>/</a:t>
            </a:r>
            <a:r>
              <a:rPr lang="zh-CN" altLang="en-US" b="1" smtClean="0"/>
              <a:t>天、稀便、水样便、粘液血便，少数人有发热、乏力、脱水症状。</a:t>
            </a:r>
            <a:r>
              <a:rPr lang="zh-CN" altLang="en-US" smtClean="0"/>
              <a:t> </a:t>
            </a:r>
            <a:r>
              <a:rPr lang="zh-CN" altLang="en-US" b="1" smtClean="0">
                <a:solidFill>
                  <a:schemeClr val="tx1"/>
                </a:solidFill>
              </a:rPr>
              <a:t/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预防：</a:t>
            </a:r>
            <a:r>
              <a:rPr lang="zh-CN" altLang="en-US" b="1" smtClean="0"/>
              <a:t>培养良好的饮食卫生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习惯，锻炼身体，提高抵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抗力。</a:t>
            </a:r>
            <a:br>
              <a:rPr lang="zh-CN" altLang="en-US" b="1" smtClean="0"/>
            </a:br>
            <a:r>
              <a:rPr lang="zh-CN" altLang="en-US" sz="3200" smtClean="0"/>
              <a:t> </a:t>
            </a:r>
          </a:p>
        </p:txBody>
      </p:sp>
      <p:pic>
        <p:nvPicPr>
          <p:cNvPr id="18435" name="Picture 5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5235575"/>
            <a:ext cx="1125537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900113" y="620713"/>
            <a:ext cx="7777162" cy="575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急性传染性结膜炎（红眼病）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病因：由病毒引起，传染性强。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临床表现：患眼刺痛、畏光、流泪、球结膜充血、分泌物增多。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预防：不用公用毛巾、脸盆等。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病人用品要消毒，流行期间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不要去游泳</a:t>
            </a:r>
            <a:r>
              <a:rPr lang="zh-CN" altLang="en-US" sz="3200" b="1">
                <a:solidFill>
                  <a:schemeClr val="tx2"/>
                </a:solidFill>
              </a:rPr>
              <a:t>。</a:t>
            </a:r>
          </a:p>
        </p:txBody>
      </p:sp>
      <p:pic>
        <p:nvPicPr>
          <p:cNvPr id="19460" name="Picture 5" descr="0003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476250"/>
            <a:ext cx="125888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>
            <p:ph type="title"/>
          </p:nvPr>
        </p:nvSpPr>
        <p:spPr>
          <a:xfrm>
            <a:off x="1116013" y="620713"/>
            <a:ext cx="7200900" cy="5688012"/>
          </a:xfrm>
          <a:noFill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lang="zh-CN" altLang="en-US" b="1" smtClean="0">
                <a:solidFill>
                  <a:schemeClr val="tx1"/>
                </a:solidFill>
              </a:rPr>
              <a:t>病毒性肝炎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病原体：肝炎病毒。分甲、乙、丙、丁、戊型，以甲、乙型肝炎多见。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传染源：病人及病毒携带者。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传播途径：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甲、戊型经消化道传播；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乙、丙、丁型主要经血液、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体液、母婴传播。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易感人群：甲肝和乙肝以青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少年为主。</a:t>
            </a:r>
          </a:p>
        </p:txBody>
      </p:sp>
      <p:pic>
        <p:nvPicPr>
          <p:cNvPr id="2048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404813"/>
            <a:ext cx="7054850" cy="600392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b="1" smtClean="0">
                <a:solidFill>
                  <a:schemeClr val="tx1"/>
                </a:solidFill>
              </a:rPr>
              <a:t>传播途径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甲、戊型经消化道</a:t>
            </a:r>
            <a:r>
              <a:rPr lang="en-US" altLang="zh-CN" b="1" smtClean="0">
                <a:solidFill>
                  <a:schemeClr val="tx1"/>
                </a:solidFill>
              </a:rPr>
              <a:t>(</a:t>
            </a:r>
            <a:r>
              <a:rPr lang="zh-CN" altLang="en-US" b="1" smtClean="0">
                <a:solidFill>
                  <a:schemeClr val="tx1"/>
                </a:solidFill>
              </a:rPr>
              <a:t>水源、饮食</a:t>
            </a:r>
            <a:r>
              <a:rPr lang="en-US" altLang="zh-CN" b="1" smtClean="0">
                <a:solidFill>
                  <a:schemeClr val="tx1"/>
                </a:solidFill>
              </a:rPr>
              <a:t>)</a:t>
            </a:r>
            <a:r>
              <a:rPr lang="zh-CN" altLang="en-US" b="1" smtClean="0">
                <a:solidFill>
                  <a:schemeClr val="tx1"/>
                </a:solidFill>
              </a:rPr>
              <a:t>传播，多发生在秋冬季；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乙、丙、丁型主要经血液、体液、母婴传播，无季节性。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易感人群：甲肝和乙肝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以青少年为主，丙、丁、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戊型普遍易感。</a:t>
            </a:r>
          </a:p>
        </p:txBody>
      </p:sp>
      <p:pic>
        <p:nvPicPr>
          <p:cNvPr id="2150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临床表现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484313"/>
            <a:ext cx="7561263" cy="45259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 b="1" smtClean="0"/>
              <a:t> 全身乏力、食欲不振、厌油腻、恶心、呕吐、尿色加深，一周后出现皮肤、巩膜黄染，肝区压痛、肝功能异常。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 b="1" smtClean="0"/>
              <a:t> 乙肝多为急性黄疸型肝炎，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 b="1" smtClean="0"/>
              <a:t>  少数可转为慢性肝炎。</a:t>
            </a:r>
            <a:r>
              <a:rPr lang="zh-CN" altLang="en-US" smtClean="0"/>
              <a:t> </a:t>
            </a:r>
            <a:r>
              <a:rPr lang="zh-CN" altLang="en-US" sz="3600" b="1" smtClean="0"/>
              <a:t> </a:t>
            </a:r>
          </a:p>
        </p:txBody>
      </p:sp>
      <p:pic>
        <p:nvPicPr>
          <p:cNvPr id="22532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051050" y="5589588"/>
            <a:ext cx="43434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963" tIns="40982" rIns="81963" bIns="40982">
            <a:spAutoFit/>
          </a:bodyPr>
          <a:lstStyle>
            <a:lvl1pPr defTabSz="8191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8191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8191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8191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81915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8191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8191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8191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8191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图  黄疸</a:t>
            </a:r>
          </a:p>
        </p:txBody>
      </p:sp>
      <p:pic>
        <p:nvPicPr>
          <p:cNvPr id="23555" name="Picture 3" descr="黄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73238"/>
            <a:ext cx="33528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 descr="巩膜黄染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141663"/>
            <a:ext cx="1701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 descr="00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513" y="1077913"/>
            <a:ext cx="4783137" cy="838200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本次课程主要内容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8538" y="1844675"/>
            <a:ext cx="4608512" cy="4968875"/>
          </a:xfrm>
        </p:spPr>
        <p:txBody>
          <a:bodyPr/>
          <a:lstStyle/>
          <a:p>
            <a:pPr eaLnBrk="1" hangingPunct="1">
              <a:lnSpc>
                <a:spcPct val="18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3600" b="1" smtClean="0">
                <a:solidFill>
                  <a:schemeClr val="accent1"/>
                </a:solidFill>
              </a:rPr>
              <a:t>   </a:t>
            </a:r>
            <a:r>
              <a:rPr lang="zh-CN" altLang="en-US" sz="4000" b="1" smtClean="0"/>
              <a:t>传染病概述</a:t>
            </a:r>
            <a:endParaRPr lang="zh-CN" altLang="en-US" sz="40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8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4000" b="1" smtClean="0"/>
              <a:t>   传染病预防</a:t>
            </a:r>
          </a:p>
          <a:p>
            <a:pPr eaLnBrk="1" hangingPunct="1">
              <a:lnSpc>
                <a:spcPct val="18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4000" b="1" smtClean="0"/>
              <a:t>   常见</a:t>
            </a:r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传染病</a:t>
            </a:r>
            <a:endParaRPr lang="zh-CN" altLang="en-US" sz="4000" smtClean="0"/>
          </a:p>
        </p:txBody>
      </p:sp>
      <p:pic>
        <p:nvPicPr>
          <p:cNvPr id="6148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701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008a.gif (840 字节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349500"/>
            <a:ext cx="4572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 descr="008a.gif (840 字节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3500438"/>
            <a:ext cx="4572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 descr="008a.gif (840 字节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652963"/>
            <a:ext cx="4572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476250"/>
            <a:ext cx="4824412" cy="792163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病毒性肝炎的预防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900113" y="620713"/>
            <a:ext cx="7951787" cy="616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★</a:t>
            </a:r>
            <a:r>
              <a:rPr lang="zh-CN" altLang="en-US" sz="3600" b="1"/>
              <a:t>控制传染源：认真隔离肝炎患者。</a:t>
            </a:r>
            <a:br>
              <a:rPr lang="zh-CN" altLang="en-US" sz="3600" b="1"/>
            </a:br>
            <a:r>
              <a:rPr lang="zh-CN" altLang="en-US" sz="3600" b="1">
                <a:solidFill>
                  <a:schemeClr val="tx2"/>
                </a:solidFill>
              </a:rPr>
              <a:t>★</a:t>
            </a:r>
            <a:r>
              <a:rPr lang="zh-CN" altLang="en-US" sz="3600" b="1"/>
              <a:t>切断传播途径：</a:t>
            </a:r>
            <a:endParaRPr lang="en-US" altLang="zh-CN" sz="3600" b="1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/>
              <a:t>甲肝等注意饮食卫生，提倡分餐制；</a:t>
            </a:r>
            <a:endParaRPr lang="en-US" altLang="zh-CN" sz="3600" b="1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/>
              <a:t>乙肝等减少不必要的注射和</a:t>
            </a:r>
            <a:endParaRPr lang="en-US" altLang="zh-CN" sz="3600" b="1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/>
              <a:t>输血，使用一次性注射用品。</a:t>
            </a:r>
            <a:br>
              <a:rPr lang="zh-CN" altLang="en-US" sz="3600" b="1"/>
            </a:br>
            <a:r>
              <a:rPr lang="zh-CN" altLang="en-US" sz="3600" b="1">
                <a:solidFill>
                  <a:schemeClr val="tx2"/>
                </a:solidFill>
              </a:rPr>
              <a:t>★</a:t>
            </a:r>
            <a:r>
              <a:rPr lang="zh-CN" altLang="en-US" sz="3600" b="1"/>
              <a:t>保护易感人群：主动接种疫</a:t>
            </a:r>
            <a:endParaRPr lang="en-US" altLang="zh-CN" sz="3600" b="1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/>
              <a:t>苗；对近期与肝炎患者密切接</a:t>
            </a:r>
            <a:endParaRPr lang="en-US" altLang="zh-CN" sz="3600" b="1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/>
              <a:t>触者，注射丙种球蛋白。</a:t>
            </a:r>
          </a:p>
        </p:txBody>
      </p:sp>
      <p:pic>
        <p:nvPicPr>
          <p:cNvPr id="24580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41313"/>
            <a:ext cx="4175125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艾滋病</a:t>
            </a:r>
            <a:r>
              <a:rPr lang="en-US" altLang="zh-CN" b="1" smtClean="0"/>
              <a:t>(AIDS)</a:t>
            </a:r>
            <a:r>
              <a:rPr lang="en-US" altLang="zh-CN" smtClean="0"/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8137525" cy="5400675"/>
          </a:xfrm>
        </p:spPr>
        <p:txBody>
          <a:bodyPr/>
          <a:lstStyle/>
          <a:p>
            <a:pPr marL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/>
              <a:t>全称是获得性免疫缺陷综合症（</a:t>
            </a:r>
            <a:r>
              <a:rPr lang="en-US" altLang="zh-CN" sz="3600" b="1" smtClean="0"/>
              <a:t>AIDS</a:t>
            </a:r>
            <a:r>
              <a:rPr lang="zh-CN" altLang="en-US" sz="3600" b="1" smtClean="0"/>
              <a:t>）。</a:t>
            </a:r>
          </a:p>
          <a:p>
            <a:pPr marL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3600" b="1" smtClean="0"/>
              <a:t>艾滋病病毒</a:t>
            </a:r>
            <a:r>
              <a:rPr lang="en-US" altLang="zh-CN" sz="3600" b="1" smtClean="0"/>
              <a:t>(HIV)</a:t>
            </a:r>
            <a:r>
              <a:rPr lang="zh-CN" altLang="en-US" sz="3600" b="1" smtClean="0"/>
              <a:t>：人类免疫缺陷病毒。</a:t>
            </a:r>
          </a:p>
          <a:p>
            <a:pPr marL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/>
              <a:t>主要存在于艾滋病病人和</a:t>
            </a:r>
            <a:r>
              <a:rPr lang="en-US" altLang="zh-CN" sz="3600" b="1" smtClean="0"/>
              <a:t>HIV</a:t>
            </a:r>
            <a:r>
              <a:rPr lang="zh-CN" altLang="en-US" sz="3600" b="1" smtClean="0"/>
              <a:t>感染者的体液中。包括血液、精液、</a:t>
            </a:r>
            <a:endParaRPr lang="en-US" altLang="zh-CN" sz="3600" b="1" smtClean="0"/>
          </a:p>
          <a:p>
            <a:pPr marL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/>
              <a:t>阴道分泌液、乳汁、伤口</a:t>
            </a:r>
            <a:endParaRPr lang="en-US" altLang="zh-CN" sz="3600" b="1" smtClean="0"/>
          </a:p>
          <a:p>
            <a:pPr marL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/>
              <a:t>渗出液，</a:t>
            </a:r>
            <a:r>
              <a:rPr lang="en-US" altLang="zh-CN" sz="3600" b="1" smtClean="0"/>
              <a:t>HIV</a:t>
            </a:r>
            <a:r>
              <a:rPr lang="zh-CN" altLang="en-US" sz="3600" b="1" smtClean="0"/>
              <a:t>可以通过这些</a:t>
            </a:r>
            <a:endParaRPr lang="en-US" altLang="zh-CN" sz="3600" b="1" smtClean="0"/>
          </a:p>
          <a:p>
            <a:pPr marL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/>
              <a:t>体液相互传播。</a:t>
            </a:r>
            <a:endParaRPr lang="zh-CN" altLang="en-US" sz="3600" b="1" smtClean="0">
              <a:solidFill>
                <a:srgbClr val="00FF00"/>
              </a:solidFill>
            </a:endParaRPr>
          </a:p>
        </p:txBody>
      </p:sp>
      <p:pic>
        <p:nvPicPr>
          <p:cNvPr id="25604" name="Picture 4" descr="27479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973513"/>
            <a:ext cx="2378075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1052513"/>
            <a:ext cx="7240588" cy="47529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性接触传播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 dirty="0" smtClean="0"/>
              <a:t>性传播是艾滋病的主要传播途径，</a:t>
            </a:r>
            <a:r>
              <a:rPr lang="en-US" altLang="zh-CN" b="1" dirty="0" smtClean="0"/>
              <a:t>70</a:t>
            </a:r>
            <a:r>
              <a:rPr lang="zh-CN" altLang="en-US" b="1" dirty="0" smtClean="0"/>
              <a:t>％～</a:t>
            </a:r>
            <a:r>
              <a:rPr lang="en-US" altLang="zh-CN" b="1" dirty="0" smtClean="0"/>
              <a:t>80</a:t>
            </a:r>
            <a:r>
              <a:rPr lang="zh-CN" altLang="en-US" b="1" dirty="0" smtClean="0"/>
              <a:t>％感染者是通过性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接触感染上</a:t>
            </a:r>
            <a:r>
              <a:rPr lang="en-US" altLang="zh-CN" b="1" dirty="0" smtClean="0"/>
              <a:t>HIV</a:t>
            </a:r>
            <a:r>
              <a:rPr lang="zh-CN" altLang="en-US" b="1" dirty="0" smtClean="0"/>
              <a:t>，其中，男男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同性传播占</a:t>
            </a:r>
            <a:r>
              <a:rPr lang="en-US" altLang="zh-CN" b="1" dirty="0" smtClean="0"/>
              <a:t>63</a:t>
            </a:r>
            <a:r>
              <a:rPr lang="zh-CN" altLang="en-US" b="1" dirty="0" smtClean="0"/>
              <a:t>％。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339975" y="987425"/>
            <a:ext cx="467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b="1">
                <a:latin typeface="Times New Roman" panose="02020603050405020304" pitchFamily="18" charset="0"/>
              </a:rPr>
              <a:t>艾滋病传播途径</a:t>
            </a:r>
          </a:p>
        </p:txBody>
      </p:sp>
      <p:pic>
        <p:nvPicPr>
          <p:cNvPr id="26628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2350" y="1125538"/>
            <a:ext cx="7437438" cy="5472112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/>
              <a:t>血液传播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/>
              <a:t>接受血液或血制品：接受污染有</a:t>
            </a:r>
            <a:r>
              <a:rPr lang="en-US" altLang="zh-CN" sz="3600" b="1" smtClean="0"/>
              <a:t>HIV</a:t>
            </a:r>
            <a:r>
              <a:rPr lang="zh-CN" altLang="en-US" sz="3600" b="1" smtClean="0"/>
              <a:t>的血液或血液制品；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/>
              <a:t>静脉注射吸毒：共用注射器</a:t>
            </a:r>
            <a:endParaRPr lang="en-US" altLang="zh-CN" sz="3600" b="1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/>
              <a:t>是感染</a:t>
            </a:r>
            <a:r>
              <a:rPr lang="en-US" altLang="zh-CN" sz="3600" b="1" smtClean="0"/>
              <a:t>HIV</a:t>
            </a:r>
            <a:r>
              <a:rPr lang="zh-CN" altLang="en-US" sz="3600" b="1" smtClean="0"/>
              <a:t>的危险行为因素。</a:t>
            </a:r>
            <a:endParaRPr lang="en-US" altLang="zh-CN" sz="3600" b="1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/>
              <a:t>母婴传播</a:t>
            </a:r>
            <a:br>
              <a:rPr lang="zh-CN" altLang="en-US" sz="3600" b="1" smtClean="0"/>
            </a:br>
            <a:r>
              <a:rPr lang="zh-CN" altLang="en-US" sz="3600" b="1" smtClean="0"/>
              <a:t>感染</a:t>
            </a:r>
            <a:r>
              <a:rPr lang="en-US" altLang="zh-CN" sz="3600" b="1" smtClean="0"/>
              <a:t>HIV</a:t>
            </a:r>
            <a:r>
              <a:rPr lang="zh-CN" altLang="en-US" sz="3600" b="1" smtClean="0"/>
              <a:t>的孕妇通过妊娠、分</a:t>
            </a:r>
            <a:endParaRPr lang="en-US" altLang="zh-CN" sz="3600" b="1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/>
              <a:t>娩或哺乳把</a:t>
            </a:r>
            <a:r>
              <a:rPr lang="en-US" altLang="zh-CN" sz="3600" b="1" smtClean="0"/>
              <a:t>HIV</a:t>
            </a:r>
            <a:r>
              <a:rPr lang="zh-CN" altLang="en-US" sz="3600" b="1" smtClean="0"/>
              <a:t>传染给婴儿。</a:t>
            </a:r>
            <a:br>
              <a:rPr lang="zh-CN" altLang="en-US" sz="3600" b="1" smtClean="0"/>
            </a:br>
            <a:endParaRPr lang="zh-CN" altLang="en-US" sz="3600" b="1" smtClean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555875" y="549275"/>
            <a:ext cx="467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b="1">
                <a:latin typeface="Times New Roman" panose="02020603050405020304" pitchFamily="18" charset="0"/>
              </a:rPr>
              <a:t>艾滋病传播途径</a:t>
            </a:r>
          </a:p>
        </p:txBody>
      </p:sp>
      <p:pic>
        <p:nvPicPr>
          <p:cNvPr id="27652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b="1" smtClean="0">
                <a:solidFill>
                  <a:schemeClr val="tx1"/>
                </a:solidFill>
              </a:rPr>
              <a:t>艾滋病预防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475" y="1341438"/>
            <a:ext cx="7415213" cy="489585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/>
              <a:t>青年人要克制不适的性冲动，避免多个性伴侣。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/>
              <a:t>珍爱生命，远离毒品 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/>
              <a:t>避免不必要的输血和注射。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/>
              <a:t>不去消毒不严格的医疗机构</a:t>
            </a:r>
            <a:endParaRPr lang="en-US" altLang="zh-CN" sz="3600" b="1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/>
              <a:t>或其他场所打针、拔牙、穿</a:t>
            </a:r>
            <a:endParaRPr lang="en-US" altLang="zh-CN" sz="3600" b="1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mtClean="0"/>
              <a:t>耳眼、纹身、纹眉等。</a:t>
            </a:r>
          </a:p>
        </p:txBody>
      </p:sp>
      <p:pic>
        <p:nvPicPr>
          <p:cNvPr id="28676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475" y="765175"/>
            <a:ext cx="7415213" cy="5472113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zh-CN" sz="3200" b="1" smtClean="0"/>
              <a:t>常见疾病及传染病预防问卷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b="1" smtClean="0"/>
              <a:t>1.</a:t>
            </a:r>
            <a:r>
              <a:rPr lang="zh-CN" altLang="zh-CN" sz="3200" b="1" smtClean="0"/>
              <a:t>人体的哪些症状对身体有保护性作用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b="1" smtClean="0"/>
              <a:t>2.</a:t>
            </a:r>
            <a:r>
              <a:rPr lang="zh-CN" altLang="zh-CN" sz="3200" b="1" smtClean="0"/>
              <a:t>容易诱发疾病的三大因素。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b="1" smtClean="0"/>
              <a:t>3.</a:t>
            </a:r>
            <a:r>
              <a:rPr lang="zh-CN" altLang="zh-CN" sz="3200" b="1" smtClean="0"/>
              <a:t>可以导致传染病流行的</a:t>
            </a:r>
            <a:r>
              <a:rPr lang="en-US" altLang="zh-CN" sz="3200" b="1" smtClean="0"/>
              <a:t>3</a:t>
            </a:r>
            <a:r>
              <a:rPr lang="zh-CN" altLang="zh-CN" sz="3200" b="1" smtClean="0"/>
              <a:t>个重要环节 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b="1" smtClean="0"/>
              <a:t>4.</a:t>
            </a:r>
            <a:r>
              <a:rPr lang="zh-CN" altLang="zh-CN" sz="3200" b="1" smtClean="0"/>
              <a:t>试述病毒性乙肝的传播途径</a:t>
            </a:r>
            <a:endParaRPr lang="en-US" altLang="zh-CN" sz="3200" b="1" smtClean="0"/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b="1" smtClean="0"/>
              <a:t>  </a:t>
            </a:r>
            <a:r>
              <a:rPr lang="zh-CN" altLang="zh-CN" sz="3200" b="1" smtClean="0"/>
              <a:t>及预防措施。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b="1" smtClean="0"/>
              <a:t>5.</a:t>
            </a:r>
            <a:r>
              <a:rPr lang="zh-CN" altLang="zh-CN" sz="3200" b="1" smtClean="0"/>
              <a:t>试述艾滋病的传播途径及</a:t>
            </a:r>
            <a:endParaRPr lang="en-US" altLang="zh-CN" sz="3200" b="1" smtClean="0"/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b="1" smtClean="0"/>
              <a:t>  </a:t>
            </a:r>
            <a:r>
              <a:rPr lang="zh-CN" altLang="zh-CN" sz="3200" b="1" smtClean="0"/>
              <a:t>预防措施。</a:t>
            </a:r>
          </a:p>
        </p:txBody>
      </p:sp>
      <p:pic>
        <p:nvPicPr>
          <p:cNvPr id="29699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042988" y="1196975"/>
            <a:ext cx="6337300" cy="383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kumimoji="1" lang="zh-CN" altLang="en-US" sz="36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kumimoji="1" lang="zh-CN" altLang="en-US" sz="3600" b="1">
                <a:latin typeface="Times New Roman" panose="02020603050405020304" pitchFamily="18" charset="0"/>
              </a:rPr>
              <a:t>传染病特点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kumimoji="1" lang="zh-CN" altLang="en-US" sz="3600" b="1">
                <a:latin typeface="Times New Roman" panose="02020603050405020304" pitchFamily="18" charset="0"/>
              </a:rPr>
              <a:t>特殊致病性的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病原体，</a:t>
            </a:r>
            <a:endParaRPr kumimoji="1" lang="en-US" altLang="zh-CN" sz="36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kumimoji="1" lang="zh-CN" altLang="en-US" sz="3600" b="1">
                <a:latin typeface="Times New Roman" panose="02020603050405020304" pitchFamily="18" charset="0"/>
              </a:rPr>
              <a:t>产生的疾病有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传染性，</a:t>
            </a:r>
            <a:endParaRPr kumimoji="1" lang="en-US" altLang="zh-CN" sz="36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kumimoji="1" lang="zh-CN" altLang="en-US" sz="3600" b="1">
                <a:latin typeface="Times New Roman" panose="02020603050405020304" pitchFamily="18" charset="0"/>
              </a:rPr>
              <a:t>可以造成疾病的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流行或爆发。</a:t>
            </a:r>
            <a:endParaRPr kumimoji="1" lang="zh-CN" altLang="en-US" sz="36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1412875"/>
            <a:ext cx="5832475" cy="720725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传染病流行的三个环节</a:t>
            </a:r>
            <a:br>
              <a:rPr lang="zh-CN" altLang="en-US" sz="4000" b="1" smtClean="0"/>
            </a:br>
            <a:endParaRPr lang="zh-CN" altLang="en-US" sz="4000" b="1" smtClean="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66950" y="1628775"/>
            <a:ext cx="56896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5000"/>
              </a:spcBef>
              <a:spcAft>
                <a:spcPct val="15000"/>
              </a:spcAft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</a:rPr>
              <a:t> ★</a:t>
            </a:r>
            <a:r>
              <a:rPr lang="zh-CN" altLang="en-US" sz="4000" b="1">
                <a:solidFill>
                  <a:srgbClr val="FF0000"/>
                </a:solidFill>
              </a:rPr>
              <a:t>传染源</a:t>
            </a:r>
            <a:br>
              <a:rPr lang="zh-CN" altLang="en-US" sz="4000" b="1">
                <a:solidFill>
                  <a:srgbClr val="FF0000"/>
                </a:solidFill>
              </a:rPr>
            </a:br>
            <a:r>
              <a:rPr lang="zh-CN" altLang="en-US" sz="4000" b="1">
                <a:solidFill>
                  <a:srgbClr val="FF0000"/>
                </a:solidFill>
              </a:rPr>
              <a:t> </a:t>
            </a:r>
            <a:r>
              <a:rPr lang="zh-CN" altLang="en-US" sz="3600" b="1">
                <a:solidFill>
                  <a:srgbClr val="FF0000"/>
                </a:solidFill>
              </a:rPr>
              <a:t>★</a:t>
            </a:r>
            <a:r>
              <a:rPr lang="zh-CN" altLang="en-US" sz="4000" b="1">
                <a:solidFill>
                  <a:srgbClr val="FF0000"/>
                </a:solidFill>
              </a:rPr>
              <a:t>传播途径</a:t>
            </a:r>
            <a:br>
              <a:rPr lang="zh-CN" altLang="en-US" sz="4000" b="1">
                <a:solidFill>
                  <a:srgbClr val="FF0000"/>
                </a:solidFill>
              </a:rPr>
            </a:br>
            <a:r>
              <a:rPr lang="zh-CN" altLang="en-US" sz="4000" b="1">
                <a:solidFill>
                  <a:srgbClr val="FF0000"/>
                </a:solidFill>
              </a:rPr>
              <a:t> </a:t>
            </a:r>
            <a:r>
              <a:rPr lang="zh-CN" altLang="en-US" sz="3600" b="1">
                <a:solidFill>
                  <a:srgbClr val="FF0000"/>
                </a:solidFill>
              </a:rPr>
              <a:t>★</a:t>
            </a:r>
            <a:r>
              <a:rPr lang="zh-CN" altLang="en-US" sz="4000" b="1">
                <a:solidFill>
                  <a:srgbClr val="FF0000"/>
                </a:solidFill>
              </a:rPr>
              <a:t>易感人群</a:t>
            </a:r>
            <a:br>
              <a:rPr lang="zh-CN" altLang="en-US" sz="4000" b="1">
                <a:solidFill>
                  <a:srgbClr val="FF0000"/>
                </a:solidFill>
              </a:rPr>
            </a:br>
            <a:endParaRPr lang="zh-CN" altLang="en-US" sz="4000" b="1">
              <a:solidFill>
                <a:srgbClr val="FF0000"/>
              </a:solidFill>
            </a:endParaRPr>
          </a:p>
        </p:txBody>
      </p:sp>
      <p:pic>
        <p:nvPicPr>
          <p:cNvPr id="8196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736600"/>
            <a:ext cx="4535488" cy="747713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传染病主要传播途径</a:t>
            </a:r>
            <a:endParaRPr lang="zh-CN" altLang="en-US" smtClean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42988" y="620713"/>
            <a:ext cx="8101012" cy="616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</a:rPr>
              <a:t>空气传播（呼吸道传播）：</a:t>
            </a:r>
            <a:endParaRPr lang="en-US" altLang="zh-CN" sz="3600" b="1">
              <a:solidFill>
                <a:srgbClr val="FF0000"/>
              </a:solidFill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流感、麻疹、风疹、水痘、肺结核等。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rgbClr val="FF0000"/>
                </a:solidFill>
              </a:rPr>
              <a:t>水源传播（消化道传播</a:t>
            </a:r>
            <a:r>
              <a:rPr lang="en-US" altLang="zh-CN" sz="3600" b="1">
                <a:solidFill>
                  <a:srgbClr val="FF0000"/>
                </a:solidFill>
              </a:rPr>
              <a:t>)</a:t>
            </a:r>
            <a:r>
              <a:rPr lang="zh-CN" altLang="en-US" sz="3600" b="1">
                <a:solidFill>
                  <a:srgbClr val="FF0000"/>
                </a:solidFill>
              </a:rPr>
              <a:t>：</a:t>
            </a:r>
            <a:endParaRPr lang="en-US" altLang="zh-CN" sz="3600" b="1">
              <a:solidFill>
                <a:srgbClr val="FF0000"/>
              </a:solidFill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霍乱、伤寒、甲型肝炎等。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rgbClr val="FF0000"/>
                </a:solidFill>
              </a:rPr>
              <a:t>饮食传播（消化道传播</a:t>
            </a:r>
            <a:r>
              <a:rPr lang="en-US" altLang="zh-CN" sz="3600" b="1">
                <a:solidFill>
                  <a:srgbClr val="FF0000"/>
                </a:solidFill>
              </a:rPr>
              <a:t>)</a:t>
            </a:r>
            <a:r>
              <a:rPr lang="zh-CN" altLang="en-US" sz="3600" b="1">
                <a:solidFill>
                  <a:srgbClr val="FF0000"/>
                </a:solidFill>
              </a:rPr>
              <a:t>：</a:t>
            </a:r>
            <a:endParaRPr lang="en-US" altLang="zh-CN" sz="3600" b="1">
              <a:solidFill>
                <a:srgbClr val="FF0000"/>
              </a:solidFill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菌痢、病毒性肠炎、细菌性</a:t>
            </a:r>
            <a:endParaRPr lang="en-US" altLang="zh-CN" sz="3600" b="1">
              <a:solidFill>
                <a:schemeClr val="tx2"/>
              </a:solidFill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食物中毒、禽流感等。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pic>
        <p:nvPicPr>
          <p:cNvPr id="9220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45412" cy="65246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b="1" smtClean="0">
                <a:solidFill>
                  <a:srgbClr val="FF0000"/>
                </a:solidFill>
              </a:rPr>
              <a:t>接触性传播</a:t>
            </a:r>
            <a:r>
              <a:rPr lang="en-US" altLang="zh-CN" b="1" smtClean="0">
                <a:solidFill>
                  <a:srgbClr val="FF0000"/>
                </a:solidFill>
              </a:rPr>
              <a:t>(</a:t>
            </a:r>
            <a:r>
              <a:rPr lang="zh-CN" altLang="en-US" b="1" smtClean="0">
                <a:solidFill>
                  <a:srgbClr val="FF0000"/>
                </a:solidFill>
              </a:rPr>
              <a:t>血液传播</a:t>
            </a:r>
            <a:r>
              <a:rPr lang="en-US" altLang="zh-CN" b="1" smtClean="0">
                <a:solidFill>
                  <a:srgbClr val="FF0000"/>
                </a:solidFill>
              </a:rPr>
              <a:t>)</a:t>
            </a:r>
            <a:r>
              <a:rPr lang="zh-CN" altLang="en-US" b="1" smtClean="0">
                <a:solidFill>
                  <a:srgbClr val="FF0000"/>
                </a:solidFill>
              </a:rPr>
              <a:t>：</a:t>
            </a:r>
            <a:br>
              <a:rPr lang="zh-CN" altLang="en-US" b="1" smtClean="0">
                <a:solidFill>
                  <a:srgbClr val="FF0000"/>
                </a:solidFill>
              </a:rPr>
            </a:br>
            <a:r>
              <a:rPr lang="zh-CN" altLang="en-US" b="1" smtClean="0"/>
              <a:t>水痘、狂犬病、艾滋病、性病、乙肝、丙肝等。</a:t>
            </a:r>
            <a:r>
              <a:rPr lang="en-US" altLang="zh-CN" b="1" smtClean="0">
                <a:solidFill>
                  <a:srgbClr val="FF0000"/>
                </a:solidFill>
              </a:rPr>
              <a:t/>
            </a:r>
            <a:br>
              <a:rPr lang="en-US" altLang="zh-CN" b="1" smtClean="0">
                <a:solidFill>
                  <a:srgbClr val="FF0000"/>
                </a:solidFill>
              </a:rPr>
            </a:br>
            <a:r>
              <a:rPr lang="zh-CN" altLang="en-US" b="1" smtClean="0">
                <a:solidFill>
                  <a:srgbClr val="FF0000"/>
                </a:solidFill>
              </a:rPr>
              <a:t>虫媒传播：</a:t>
            </a:r>
            <a:r>
              <a:rPr lang="zh-CN" altLang="en-US" b="1" smtClean="0"/>
              <a:t>疟疾、埃博拉、登革热等。</a:t>
            </a:r>
            <a:br>
              <a:rPr lang="zh-CN" altLang="en-US" b="1" smtClean="0"/>
            </a:br>
            <a:r>
              <a:rPr lang="zh-CN" altLang="en-US" b="1" smtClean="0">
                <a:solidFill>
                  <a:schemeClr val="tx1"/>
                </a:solidFill>
              </a:rPr>
              <a:t>以上为水平传播</a:t>
            </a:r>
            <a:r>
              <a:rPr lang="zh-CN" altLang="en-US" b="1" smtClean="0">
                <a:solidFill>
                  <a:schemeClr val="accent1"/>
                </a:solidFill>
              </a:rPr>
              <a:t/>
            </a:r>
            <a:br>
              <a:rPr lang="zh-CN" altLang="en-US" b="1" smtClean="0">
                <a:solidFill>
                  <a:schemeClr val="accent1"/>
                </a:solidFill>
              </a:rPr>
            </a:br>
            <a:r>
              <a:rPr lang="zh-CN" altLang="en-US" b="1" smtClean="0">
                <a:solidFill>
                  <a:srgbClr val="FF0000"/>
                </a:solidFill>
              </a:rPr>
              <a:t>母婴传播（垂直传播）：</a:t>
            </a:r>
            <a:r>
              <a:rPr lang="en-US" altLang="zh-CN" b="1" smtClean="0">
                <a:solidFill>
                  <a:srgbClr val="FF0000"/>
                </a:solidFill>
              </a:rPr>
              <a:t/>
            </a:r>
            <a:br>
              <a:rPr lang="en-US" altLang="zh-CN" b="1" smtClean="0">
                <a:solidFill>
                  <a:srgbClr val="FF0000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妊娠母亲在产前或分娩过程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中通过血液、乳汁等传给子代。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艾滋病、梅毒、乙肝</a:t>
            </a:r>
            <a:r>
              <a:rPr lang="zh-CN" altLang="en-US" b="1" smtClean="0"/>
              <a:t>等。</a:t>
            </a:r>
          </a:p>
        </p:txBody>
      </p:sp>
      <p:pic>
        <p:nvPicPr>
          <p:cNvPr id="1024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449263"/>
            <a:ext cx="4360863" cy="747712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传染病的预防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042988" y="836613"/>
            <a:ext cx="77724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/>
              <a:t>管理传染源</a:t>
            </a:r>
            <a:br>
              <a:rPr lang="zh-CN" altLang="en-US" sz="3600" b="1"/>
            </a:br>
            <a:r>
              <a:rPr lang="zh-CN" altLang="en-US" sz="3600" b="1"/>
              <a:t>甲类</a:t>
            </a:r>
            <a:r>
              <a:rPr lang="en-US" altLang="zh-CN" sz="3600" b="1"/>
              <a:t>2</a:t>
            </a:r>
            <a:r>
              <a:rPr lang="zh-CN" altLang="en-US" sz="3600" b="1"/>
              <a:t>种：鼠疫、霍乱，</a:t>
            </a:r>
            <a:r>
              <a:rPr lang="zh-CN" altLang="en-US" sz="3600" b="1">
                <a:solidFill>
                  <a:srgbClr val="FF0000"/>
                </a:solidFill>
              </a:rPr>
              <a:t>强制管理</a:t>
            </a:r>
            <a:r>
              <a:rPr lang="zh-CN" altLang="en-US" sz="3600" b="1"/>
              <a:t>。</a:t>
            </a:r>
            <a:br>
              <a:rPr lang="zh-CN" altLang="en-US" sz="3600" b="1"/>
            </a:br>
            <a:r>
              <a:rPr lang="zh-CN" altLang="en-US" sz="3600" b="1"/>
              <a:t>乙类</a:t>
            </a:r>
            <a:r>
              <a:rPr lang="en-US" altLang="zh-CN" sz="3600" b="1"/>
              <a:t>26</a:t>
            </a:r>
            <a:r>
              <a:rPr lang="zh-CN" altLang="en-US" sz="3600" b="1"/>
              <a:t>种：肝炎、痢疾、肺结核、</a:t>
            </a:r>
            <a:br>
              <a:rPr lang="zh-CN" altLang="en-US" sz="3600" b="1"/>
            </a:br>
            <a:r>
              <a:rPr lang="zh-CN" altLang="en-US" sz="3600" b="1"/>
              <a:t>狂犬病、艾滋病等，</a:t>
            </a:r>
            <a:r>
              <a:rPr lang="zh-CN" altLang="en-US" sz="3600" b="1">
                <a:solidFill>
                  <a:srgbClr val="FF0000"/>
                </a:solidFill>
              </a:rPr>
              <a:t>严格管理</a:t>
            </a:r>
            <a:r>
              <a:rPr lang="zh-CN" altLang="en-US" sz="3600" b="1"/>
              <a:t>。</a:t>
            </a:r>
            <a:br>
              <a:rPr lang="zh-CN" altLang="en-US" sz="3600" b="1"/>
            </a:br>
            <a:r>
              <a:rPr lang="zh-CN" altLang="en-US" sz="3600" b="1"/>
              <a:t>丙类</a:t>
            </a:r>
            <a:r>
              <a:rPr lang="en-US" altLang="zh-CN" sz="3600" b="1"/>
              <a:t>11</a:t>
            </a:r>
            <a:r>
              <a:rPr lang="zh-CN" altLang="en-US" sz="3600" b="1"/>
              <a:t>种：流感、腮腺炎、</a:t>
            </a:r>
            <a:br>
              <a:rPr lang="zh-CN" altLang="en-US" sz="3600" b="1"/>
            </a:br>
            <a:r>
              <a:rPr lang="zh-CN" altLang="en-US" sz="3600" b="1"/>
              <a:t>感染性腹泻、出血性结</a:t>
            </a:r>
            <a:br>
              <a:rPr lang="zh-CN" altLang="en-US" sz="3600" b="1"/>
            </a:br>
            <a:r>
              <a:rPr lang="zh-CN" altLang="en-US" sz="3600" b="1"/>
              <a:t>膜炎、水痘等，</a:t>
            </a:r>
            <a:r>
              <a:rPr lang="zh-CN" altLang="en-US" sz="3600" b="1">
                <a:solidFill>
                  <a:srgbClr val="FF0000"/>
                </a:solidFill>
              </a:rPr>
              <a:t>监测管理</a:t>
            </a:r>
            <a:r>
              <a:rPr lang="zh-CN" altLang="en-US" sz="3600" b="1"/>
              <a:t>。</a:t>
            </a:r>
          </a:p>
        </p:txBody>
      </p:sp>
      <p:pic>
        <p:nvPicPr>
          <p:cNvPr id="11268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956550" cy="6858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solidFill>
                  <a:schemeClr val="tx1"/>
                </a:solidFill>
              </a:rPr>
              <a:t>切断传播途径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消毒是切断传播途径的重要措施。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日光消毒法（紫外线消毒）：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衣服、被褥、床单阳光下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晒晾</a:t>
            </a:r>
            <a:r>
              <a:rPr lang="en-US" altLang="zh-CN" b="1" smtClean="0">
                <a:solidFill>
                  <a:schemeClr val="tx1"/>
                </a:solidFill>
              </a:rPr>
              <a:t>1</a:t>
            </a:r>
            <a:r>
              <a:rPr lang="en-US" altLang="en-US" b="1" smtClean="0"/>
              <a:t>～</a:t>
            </a:r>
            <a:r>
              <a:rPr lang="en-US" altLang="zh-CN" b="1" smtClean="0">
                <a:solidFill>
                  <a:schemeClr val="tx1"/>
                </a:solidFill>
              </a:rPr>
              <a:t>2</a:t>
            </a:r>
            <a:r>
              <a:rPr lang="zh-CN" altLang="en-US" b="1" smtClean="0">
                <a:solidFill>
                  <a:schemeClr val="tx1"/>
                </a:solidFill>
              </a:rPr>
              <a:t>小时。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空气消毒法</a:t>
            </a:r>
            <a:r>
              <a:rPr lang="en-US" altLang="zh-CN" b="1" smtClean="0">
                <a:solidFill>
                  <a:schemeClr val="tx1"/>
                </a:solidFill>
              </a:rPr>
              <a:t>:</a:t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流行季节喷洒消毒液；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室内定期开门、开窗通风。</a:t>
            </a:r>
          </a:p>
        </p:txBody>
      </p:sp>
      <p:pic>
        <p:nvPicPr>
          <p:cNvPr id="1229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8425" y="549275"/>
            <a:ext cx="6948488" cy="59055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b="1" smtClean="0">
                <a:solidFill>
                  <a:schemeClr val="tx1"/>
                </a:solidFill>
              </a:rPr>
              <a:t>煮沸消毒法：将碗筷等餐具及衣物、床单等放入水中，煮沸后持续２０～３０分钟。</a:t>
            </a:r>
            <a:r>
              <a:rPr lang="zh-CN" altLang="en-US" smtClean="0">
                <a:solidFill>
                  <a:schemeClr val="tx1"/>
                </a:solidFill>
              </a:rPr>
              <a:t> </a:t>
            </a:r>
            <a:r>
              <a:rPr lang="zh-CN" altLang="en-US" b="1" smtClean="0">
                <a:solidFill>
                  <a:schemeClr val="tx1"/>
                </a:solidFill>
              </a:rPr>
              <a:t/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洗涤消毒法： 用流动水洗手，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全程时间不少于</a:t>
            </a:r>
            <a:r>
              <a:rPr lang="en-US" altLang="zh-CN" b="1" smtClean="0">
                <a:solidFill>
                  <a:schemeClr val="tx1"/>
                </a:solidFill>
              </a:rPr>
              <a:t>15</a:t>
            </a:r>
            <a:r>
              <a:rPr lang="zh-CN" altLang="en-US" b="1" smtClean="0">
                <a:solidFill>
                  <a:schemeClr val="tx1"/>
                </a:solidFill>
              </a:rPr>
              <a:t>～</a:t>
            </a:r>
            <a:r>
              <a:rPr lang="en-US" altLang="zh-CN" b="1" smtClean="0">
                <a:solidFill>
                  <a:schemeClr val="tx1"/>
                </a:solidFill>
              </a:rPr>
              <a:t>30</a:t>
            </a:r>
            <a:r>
              <a:rPr lang="zh-CN" altLang="en-US" b="1" smtClean="0">
                <a:solidFill>
                  <a:schemeClr val="tx1"/>
                </a:solidFill>
              </a:rPr>
              <a:t>秒。 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浸泡消毒法：可用高锰酸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钾溶液、过氧乙酸溶液及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en-US" altLang="zh-CN" b="1" smtClean="0">
                <a:solidFill>
                  <a:schemeClr val="tx1"/>
                </a:solidFill>
              </a:rPr>
              <a:t>84</a:t>
            </a:r>
            <a:r>
              <a:rPr lang="zh-CN" altLang="en-US" b="1" smtClean="0">
                <a:solidFill>
                  <a:schemeClr val="tx1"/>
                </a:solidFill>
              </a:rPr>
              <a:t>消毒液等。</a:t>
            </a:r>
          </a:p>
        </p:txBody>
      </p:sp>
      <p:pic>
        <p:nvPicPr>
          <p:cNvPr id="1331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书堆型">
  <a:themeElements>
    <a:clrScheme name="书堆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书堆型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书堆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书堆型</Template>
  <TotalTime>577</TotalTime>
  <Words>415</Words>
  <Application>Microsoft Office PowerPoint</Application>
  <PresentationFormat>全屏显示(4:3)</PresentationFormat>
  <Paragraphs>77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</vt:lpstr>
      <vt:lpstr>宋体</vt:lpstr>
      <vt:lpstr>Century Gothic</vt:lpstr>
      <vt:lpstr>Times New Roman</vt:lpstr>
      <vt:lpstr>Arial Unicode MS</vt:lpstr>
      <vt:lpstr>书堆型</vt:lpstr>
      <vt:lpstr>姓名           学号 1.预防流感的有效措施   2.肺结核病的传播途径  3.预防乙型肝炎的有效措施</vt:lpstr>
      <vt:lpstr>本次课程主要内容</vt:lpstr>
      <vt:lpstr>PowerPoint 演示文稿</vt:lpstr>
      <vt:lpstr>传染病流行的三个环节 </vt:lpstr>
      <vt:lpstr>传染病主要传播途径</vt:lpstr>
      <vt:lpstr>接触性传播(血液传播)： 水痘、狂犬病、艾滋病、性病、乙肝、丙肝等。 虫媒传播：疟疾、埃博拉、登革热等。 以上为水平传播 母婴传播（垂直传播）： 妊娠母亲在产前或分娩过程 中通过血液、乳汁等传给子代。 艾滋病、梅毒、乙肝等。</vt:lpstr>
      <vt:lpstr>传染病的预防</vt:lpstr>
      <vt:lpstr>切断传播途径 消毒是切断传播途径的重要措施。 日光消毒法（紫外线消毒）： 衣服、被褥、床单阳光下 晒晾1～2小时。 空气消毒法: 流行季节喷洒消毒液； 室内定期开门、开窗通风。</vt:lpstr>
      <vt:lpstr>煮沸消毒法：将碗筷等餐具及衣物、床单等放入水中，煮沸后持续２０～３０分钟。  洗涤消毒法： 用流动水洗手， 全程时间不少于15～30秒。  浸泡消毒法：可用高锰酸 钾溶液、过氧乙酸溶液及 84消毒液等。</vt:lpstr>
      <vt:lpstr>提高人群免疫力</vt:lpstr>
      <vt:lpstr>PowerPoint 演示文稿</vt:lpstr>
      <vt:lpstr>肺结核     病原体：结核杆菌。 传染源：排菌的肺结核病人。 传播途径：飞沫，咳痰经空气传播。 临床表现：咳嗽时间＞2周，严重者有不同程度的咯血、胸痛， 发热，乏力。 X线检查为重要的确诊手段。 预防：养成良好卫生习惯， 定期体检。</vt:lpstr>
      <vt:lpstr>水痘 病原体：水痘-带状疱疹病毒。 传染源：患者。 传播途径：空气传播、接触传播。 临床表现：皮疹呈现细小的红色斑丘疹，之后变成疱疹，逐渐干 燥，结痂，脱落。 防治：属自限性疾病。 加强锻炼，加强室内通风。</vt:lpstr>
      <vt:lpstr>感染性腹泻（菌痢及病毒性肠炎） 病原体：病毒、细菌。 传染源：病人及携带者。 临床表现：腹痛、腹泻3～10次/天、稀便、水样便、粘液血便，少数人有发热、乏力、脱水症状。  预防：培养良好的饮食卫生 习惯，锻炼身体，提高抵 抗力。  </vt:lpstr>
      <vt:lpstr>PowerPoint 演示文稿</vt:lpstr>
      <vt:lpstr>病毒性肝炎 病原体：肝炎病毒。分甲、乙、丙、丁、戊型，以甲、乙型肝炎多见。 传染源：病人及病毒携带者。 传播途径： 甲、戊型经消化道传播； 乙、丙、丁型主要经血液、 体液、母婴传播。 易感人群：甲肝和乙肝以青 少年为主。</vt:lpstr>
      <vt:lpstr>传播途径 甲、戊型经消化道(水源、饮食)传播，多发生在秋冬季； 乙、丙、丁型主要经血液、体液、母婴传播，无季节性。 易感人群：甲肝和乙肝 以青少年为主，丙、丁、 戊型普遍易感。</vt:lpstr>
      <vt:lpstr>临床表现</vt:lpstr>
      <vt:lpstr>PowerPoint 演示文稿</vt:lpstr>
      <vt:lpstr>病毒性肝炎的预防</vt:lpstr>
      <vt:lpstr>艾滋病(AIDS) </vt:lpstr>
      <vt:lpstr>性接触传播 性传播是艾滋病的主要传播途径，70％～80％感染者是通过性 接触感染上HIV，其中，男男 同性传播占63％。</vt:lpstr>
      <vt:lpstr>PowerPoint 演示文稿</vt:lpstr>
      <vt:lpstr>艾滋病预防 </vt:lpstr>
      <vt:lpstr>PowerPoint 演示文稿</vt:lpstr>
    </vt:vector>
  </TitlesOfParts>
  <Manager/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微软中国</dc:creator>
  <cp:keywords/>
  <dc:description/>
  <cp:lastModifiedBy>dell</cp:lastModifiedBy>
  <cp:revision>120</cp:revision>
  <dcterms:created xsi:type="dcterms:W3CDTF">2011-03-28T02:07:08Z</dcterms:created>
  <dcterms:modified xsi:type="dcterms:W3CDTF">2017-02-21T07:48:51Z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TC011594402052</vt:lpwstr>
  </property>
</Properties>
</file>