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360" r:id="rId2"/>
    <p:sldId id="372" r:id="rId3"/>
    <p:sldId id="362" r:id="rId4"/>
    <p:sldId id="377" r:id="rId5"/>
    <p:sldId id="375" r:id="rId6"/>
    <p:sldId id="364" r:id="rId7"/>
    <p:sldId id="365" r:id="rId8"/>
    <p:sldId id="366" r:id="rId9"/>
    <p:sldId id="376" r:id="rId10"/>
    <p:sldId id="367" r:id="rId11"/>
    <p:sldId id="379" r:id="rId12"/>
    <p:sldId id="369" r:id="rId13"/>
    <p:sldId id="380" r:id="rId14"/>
    <p:sldId id="256" r:id="rId15"/>
    <p:sldId id="261" r:id="rId16"/>
    <p:sldId id="300" r:id="rId17"/>
    <p:sldId id="304" r:id="rId18"/>
    <p:sldId id="303" r:id="rId19"/>
    <p:sldId id="305" r:id="rId20"/>
    <p:sldId id="306" r:id="rId21"/>
    <p:sldId id="309" r:id="rId22"/>
    <p:sldId id="310" r:id="rId23"/>
    <p:sldId id="311" r:id="rId24"/>
    <p:sldId id="312" r:id="rId25"/>
    <p:sldId id="313" r:id="rId26"/>
    <p:sldId id="314" r:id="rId27"/>
    <p:sldId id="316" r:id="rId28"/>
    <p:sldId id="318" r:id="rId29"/>
    <p:sldId id="373" r:id="rId30"/>
    <p:sldId id="317" r:id="rId31"/>
    <p:sldId id="322" r:id="rId32"/>
    <p:sldId id="323" r:id="rId33"/>
    <p:sldId id="319" r:id="rId34"/>
    <p:sldId id="324" r:id="rId35"/>
    <p:sldId id="325" r:id="rId36"/>
    <p:sldId id="327" r:id="rId37"/>
    <p:sldId id="330" r:id="rId38"/>
    <p:sldId id="358" r:id="rId39"/>
    <p:sldId id="331" r:id="rId40"/>
    <p:sldId id="359" r:id="rId41"/>
    <p:sldId id="335" r:id="rId42"/>
    <p:sldId id="337" r:id="rId43"/>
    <p:sldId id="336" r:id="rId44"/>
    <p:sldId id="338" r:id="rId45"/>
    <p:sldId id="339" r:id="rId46"/>
    <p:sldId id="340" r:id="rId47"/>
    <p:sldId id="341" r:id="rId48"/>
    <p:sldId id="342" r:id="rId49"/>
    <p:sldId id="351" r:id="rId50"/>
    <p:sldId id="352" r:id="rId51"/>
    <p:sldId id="378" r:id="rId52"/>
    <p:sldId id="354" r:id="rId53"/>
    <p:sldId id="355" r:id="rId54"/>
    <p:sldId id="371" r:id="rId55"/>
  </p:sldIdLst>
  <p:sldSz cx="12195175" cy="6859588"/>
  <p:notesSz cx="6858000" cy="9144000"/>
  <p:custShowLst>
    <p:custShow name="自定义放映 1" id="0">
      <p:sldLst>
        <p:sld r:id="rId4"/>
      </p:sldLst>
    </p:custShow>
  </p:custShow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542925" indent="-85725"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1087438" indent="-173038"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631950" indent="-26035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2176463" indent="-347663"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6">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6600"/>
    <a:srgbClr val="B9B907"/>
    <a:srgbClr val="FFFF99"/>
    <a:srgbClr val="FFCC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118" autoAdjust="0"/>
  </p:normalViewPr>
  <p:slideViewPr>
    <p:cSldViewPr>
      <p:cViewPr varScale="1">
        <p:scale>
          <a:sx n="116" d="100"/>
          <a:sy n="116" d="100"/>
        </p:scale>
        <p:origin x="390" y="108"/>
      </p:cViewPr>
      <p:guideLst>
        <p:guide orient="horz" pos="2136"/>
        <p:guide pos="3841"/>
      </p:guideLst>
    </p:cSldViewPr>
  </p:slideViewPr>
  <p:outlineViewPr>
    <p:cViewPr>
      <p:scale>
        <a:sx n="33" d="100"/>
        <a:sy n="33" d="100"/>
      </p:scale>
      <p:origin x="0" y="-24691"/>
    </p:cViewPr>
  </p:outlineViewPr>
  <p:notesTextViewPr>
    <p:cViewPr>
      <p:scale>
        <a:sx n="1" d="1"/>
        <a:sy n="1" d="1"/>
      </p:scale>
      <p:origin x="0" y="0"/>
    </p:cViewPr>
  </p:notesTextViewPr>
  <p:sorterViewPr>
    <p:cViewPr varScale="1">
      <p:scale>
        <a:sx n="100" d="100"/>
        <a:sy n="100" d="100"/>
      </p:scale>
      <p:origin x="0" y="-10260"/>
    </p:cViewPr>
  </p:sorterViewPr>
  <p:gridSpacing cx="69848" cy="6984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38" y="496888"/>
            <a:ext cx="996950" cy="101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3"/>
          <p:cNvSpPr>
            <a:spLocks noChangeArrowheads="1"/>
          </p:cNvSpPr>
          <p:nvPr/>
        </p:nvSpPr>
        <p:spPr bwMode="auto">
          <a:xfrm>
            <a:off x="1347788" y="985838"/>
            <a:ext cx="10826750" cy="139700"/>
          </a:xfrm>
          <a:prstGeom prst="rect">
            <a:avLst/>
          </a:prstGeom>
          <a:gradFill rotWithShape="0">
            <a:gsLst>
              <a:gs pos="0">
                <a:srgbClr val="FFCC00"/>
              </a:gs>
              <a:gs pos="100000">
                <a:schemeClr val="bg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Font typeface="Arial" panose="020B0604020202020204" pitchFamily="34" charset="0"/>
              <a:buNone/>
            </a:pPr>
            <a:endParaRPr lang="zh-CN" altLang="en-US"/>
          </a:p>
        </p:txBody>
      </p:sp>
      <p:sp>
        <p:nvSpPr>
          <p:cNvPr id="6" name="Rectangle 4"/>
          <p:cNvSpPr>
            <a:spLocks noChangeArrowheads="1"/>
          </p:cNvSpPr>
          <p:nvPr/>
        </p:nvSpPr>
        <p:spPr bwMode="auto">
          <a:xfrm>
            <a:off x="1347788" y="6643688"/>
            <a:ext cx="10826750" cy="139700"/>
          </a:xfrm>
          <a:prstGeom prst="rect">
            <a:avLst/>
          </a:prstGeom>
          <a:gradFill rotWithShape="0">
            <a:gsLst>
              <a:gs pos="0">
                <a:schemeClr val="bg1"/>
              </a:gs>
              <a:gs pos="100000">
                <a:srgbClr val="FFCC00"/>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Font typeface="Arial" panose="020B0604020202020204" pitchFamily="34" charset="0"/>
              <a:buNone/>
            </a:pPr>
            <a:endParaRPr lang="zh-CN" altLang="en-US"/>
          </a:p>
        </p:txBody>
      </p:sp>
      <p:pic>
        <p:nvPicPr>
          <p:cNvPr id="7" name="Picture 5" descr="线描"/>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8838" y="4059238"/>
            <a:ext cx="10617200" cy="254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4" name="Rectangle 6"/>
          <p:cNvSpPr>
            <a:spLocks noGrp="1" noChangeArrowheads="1"/>
          </p:cNvSpPr>
          <p:nvPr>
            <p:ph type="ctrTitle"/>
          </p:nvPr>
        </p:nvSpPr>
        <p:spPr>
          <a:xfrm>
            <a:off x="1279525" y="287338"/>
            <a:ext cx="10366375" cy="698500"/>
          </a:xfrm>
        </p:spPr>
        <p:txBody>
          <a:bodyPr/>
          <a:lstStyle>
            <a:lvl1pPr>
              <a:defRPr/>
            </a:lvl1pPr>
          </a:lstStyle>
          <a:p>
            <a:pPr lvl="0"/>
            <a:r>
              <a:rPr lang="zh-CN" altLang="zh-CN" noProof="0" smtClean="0">
                <a:sym typeface="Arial" panose="020B0604020202020204" pitchFamily="34" charset="0"/>
              </a:rPr>
              <a:t>单击此处编辑母版标题样式</a:t>
            </a:r>
          </a:p>
        </p:txBody>
      </p:sp>
      <p:sp>
        <p:nvSpPr>
          <p:cNvPr id="2055" name="Rectangle 7"/>
          <p:cNvSpPr>
            <a:spLocks noGrp="1" noChangeArrowheads="1"/>
          </p:cNvSpPr>
          <p:nvPr>
            <p:ph type="subTitle" idx="1"/>
          </p:nvPr>
        </p:nvSpPr>
        <p:spPr>
          <a:xfrm>
            <a:off x="1557338" y="1544638"/>
            <a:ext cx="9290050" cy="3981450"/>
          </a:xfrm>
        </p:spPr>
        <p:txBody>
          <a:bodyPr/>
          <a:lstStyle>
            <a:lvl1pPr>
              <a:defRPr/>
            </a:lvl1pPr>
          </a:lstStyle>
          <a:p>
            <a:pPr lvl="0"/>
            <a:r>
              <a:rPr lang="zh-CN" altLang="zh-CN" noProof="0" smtClean="0">
                <a:sym typeface="Arial" panose="020B0604020202020204" pitchFamily="34" charset="0"/>
              </a:rPr>
              <a:t>单击此处编辑母版副标题样式</a:t>
            </a:r>
          </a:p>
        </p:txBody>
      </p:sp>
    </p:spTree>
    <p:extLst>
      <p:ext uri="{BB962C8B-B14F-4D97-AF65-F5344CB8AC3E}">
        <p14:creationId xmlns:p14="http://schemas.microsoft.com/office/powerpoint/2010/main" val="2254553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50395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09063" y="217488"/>
            <a:ext cx="2576512" cy="59102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77938" y="217488"/>
            <a:ext cx="7578725" cy="59102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45088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706477" y="685959"/>
            <a:ext cx="9451261" cy="732007"/>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1706477" y="1600571"/>
            <a:ext cx="7012226" cy="4527011"/>
          </a:xfrm>
        </p:spPr>
        <p:txBody>
          <a:bodyPr/>
          <a:lstStyle/>
          <a:p>
            <a:pPr lvl="0"/>
            <a:endParaRPr lang="zh-CN" altLang="en-US" noProof="0" smtClean="0">
              <a:sym typeface="Arial" panose="020B0604020202020204" pitchFamily="34" charset="0"/>
            </a:endParaRPr>
          </a:p>
        </p:txBody>
      </p:sp>
      <p:sp>
        <p:nvSpPr>
          <p:cNvPr id="4" name="Rectangle 7"/>
          <p:cNvSpPr>
            <a:spLocks noGrp="1" noChangeArrowheads="1"/>
          </p:cNvSpPr>
          <p:nvPr>
            <p:ph type="dt" sz="half" idx="10"/>
          </p:nvPr>
        </p:nvSpPr>
        <p:spPr>
          <a:xfrm>
            <a:off x="609600" y="6430963"/>
            <a:ext cx="2846388" cy="323850"/>
          </a:xfrm>
          <a:prstGeom prst="rect">
            <a:avLst/>
          </a:prstGeom>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xfrm>
            <a:off x="4167188" y="6430963"/>
            <a:ext cx="3860800" cy="323850"/>
          </a:xfrm>
          <a:prstGeom prst="rect">
            <a:avLst/>
          </a:prstGeom>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xfrm>
            <a:off x="8739188" y="6430963"/>
            <a:ext cx="2846387" cy="323850"/>
          </a:xfrm>
          <a:prstGeom prst="rect">
            <a:avLst/>
          </a:prstGeom>
        </p:spPr>
        <p:txBody>
          <a:bodyPr/>
          <a:lstStyle>
            <a:lvl1pPr>
              <a:defRPr/>
            </a:lvl1pPr>
          </a:lstStyle>
          <a:p>
            <a:pPr>
              <a:defRPr/>
            </a:pPr>
            <a:fld id="{78B260A2-CD03-42CA-9B33-BD3D11BBEAEC}" type="slidenum">
              <a:rPr lang="zh-CN" altLang="en-US"/>
              <a:pPr>
                <a:defRPr/>
              </a:pPr>
              <a:t>‹#›</a:t>
            </a:fld>
            <a:endParaRPr lang="en-US" altLang="zh-CN"/>
          </a:p>
        </p:txBody>
      </p:sp>
    </p:spTree>
    <p:extLst>
      <p:ext uri="{BB962C8B-B14F-4D97-AF65-F5344CB8AC3E}">
        <p14:creationId xmlns:p14="http://schemas.microsoft.com/office/powerpoint/2010/main" val="4025573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83709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8775" cy="2854325"/>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91050"/>
            <a:ext cx="10518775" cy="150018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2325342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77938" y="1600200"/>
            <a:ext cx="5076825" cy="4527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07163" y="1600200"/>
            <a:ext cx="5078412" cy="4527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66500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8775"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9375" cy="3686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3788"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3788" y="2505075"/>
            <a:ext cx="5184775" cy="3686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0465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1894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462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4775" y="987425"/>
            <a:ext cx="6173788" cy="48752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382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586664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775" y="987425"/>
            <a:ext cx="6173788" cy="48752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Arial" panose="020B0604020202020204" pitchFamily="34" charset="0"/>
            </a:endParaRPr>
          </a:p>
        </p:txBody>
      </p:sp>
      <p:sp>
        <p:nvSpPr>
          <p:cNvPr id="4" name="文本占位符 3"/>
          <p:cNvSpPr>
            <a:spLocks noGrp="1"/>
          </p:cNvSpPr>
          <p:nvPr>
            <p:ph type="body" sz="half" idx="2"/>
          </p:nvPr>
        </p:nvSpPr>
        <p:spPr>
          <a:xfrm>
            <a:off x="839788" y="2057400"/>
            <a:ext cx="393382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118711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logo"/>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39738" y="496888"/>
            <a:ext cx="996950"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userDrawn="1"/>
        </p:nvSpPr>
        <p:spPr bwMode="auto">
          <a:xfrm>
            <a:off x="1347788" y="985838"/>
            <a:ext cx="10826750" cy="139700"/>
          </a:xfrm>
          <a:prstGeom prst="rect">
            <a:avLst/>
          </a:prstGeom>
          <a:gradFill rotWithShape="0">
            <a:gsLst>
              <a:gs pos="0">
                <a:srgbClr val="FFCC00"/>
              </a:gs>
              <a:gs pos="100000">
                <a:schemeClr val="bg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Font typeface="Arial" panose="020B0604020202020204" pitchFamily="34" charset="0"/>
              <a:buNone/>
            </a:pPr>
            <a:endParaRPr lang="zh-CN" altLang="en-US"/>
          </a:p>
        </p:txBody>
      </p:sp>
      <p:sp>
        <p:nvSpPr>
          <p:cNvPr id="1028" name="Rectangle 4"/>
          <p:cNvSpPr>
            <a:spLocks noChangeArrowheads="1"/>
          </p:cNvSpPr>
          <p:nvPr userDrawn="1"/>
        </p:nvSpPr>
        <p:spPr bwMode="auto">
          <a:xfrm>
            <a:off x="1347788" y="6643688"/>
            <a:ext cx="10826750" cy="139700"/>
          </a:xfrm>
          <a:prstGeom prst="rect">
            <a:avLst/>
          </a:prstGeom>
          <a:gradFill rotWithShape="0">
            <a:gsLst>
              <a:gs pos="0">
                <a:schemeClr val="bg1"/>
              </a:gs>
              <a:gs pos="100000">
                <a:srgbClr val="FFCC00"/>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Font typeface="Arial" panose="020B0604020202020204" pitchFamily="34" charset="0"/>
              <a:buNone/>
            </a:pPr>
            <a:endParaRPr lang="zh-CN" altLang="en-US"/>
          </a:p>
        </p:txBody>
      </p:sp>
      <p:pic>
        <p:nvPicPr>
          <p:cNvPr id="1029" name="Picture 5" descr="线描"/>
          <p:cNvPicPr>
            <a:picLocks noChangeAspect="1" noChangeArrowheads="1"/>
          </p:cNvPicPr>
          <p:nvPr userDrawn="1"/>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8838" y="4059238"/>
            <a:ext cx="10617200" cy="254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0" name="Rectangle 6"/>
          <p:cNvSpPr>
            <a:spLocks noGrp="1" noChangeArrowheads="1"/>
          </p:cNvSpPr>
          <p:nvPr>
            <p:ph type="title"/>
          </p:nvPr>
        </p:nvSpPr>
        <p:spPr bwMode="auto">
          <a:xfrm>
            <a:off x="1627188" y="217488"/>
            <a:ext cx="9359900" cy="69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Arial" panose="020B0604020202020204" pitchFamily="34" charset="0"/>
              </a:rPr>
              <a:t>单击此处编辑母版标题样式</a:t>
            </a:r>
          </a:p>
        </p:txBody>
      </p:sp>
      <p:sp>
        <p:nvSpPr>
          <p:cNvPr id="1031" name="Rectangle 7"/>
          <p:cNvSpPr>
            <a:spLocks noGrp="1" noChangeArrowheads="1"/>
          </p:cNvSpPr>
          <p:nvPr>
            <p:ph type="body" idx="1"/>
          </p:nvPr>
        </p:nvSpPr>
        <p:spPr bwMode="auto">
          <a:xfrm>
            <a:off x="1277938" y="1600200"/>
            <a:ext cx="10307637" cy="452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Arial" panose="020B0604020202020204" pitchFamily="34" charset="0"/>
              </a:rPr>
              <a:t>单击此处编辑母版文本样式</a:t>
            </a:r>
          </a:p>
          <a:p>
            <a:pPr lvl="1"/>
            <a:r>
              <a:rPr lang="zh-CN" altLang="zh-CN" smtClean="0">
                <a:sym typeface="Arial" panose="020B0604020202020204" pitchFamily="34" charset="0"/>
              </a:rPr>
              <a:t>第二级</a:t>
            </a:r>
          </a:p>
          <a:p>
            <a:pPr lvl="2"/>
            <a:r>
              <a:rPr lang="zh-CN" altLang="zh-CN" smtClean="0">
                <a:sym typeface="Arial" panose="020B0604020202020204" pitchFamily="34" charset="0"/>
              </a:rPr>
              <a:t>第三级</a:t>
            </a:r>
          </a:p>
          <a:p>
            <a:pPr lvl="3"/>
            <a:r>
              <a:rPr lang="zh-CN" altLang="zh-CN" smtClean="0">
                <a:sym typeface="Arial" panose="020B0604020202020204" pitchFamily="34" charset="0"/>
              </a:rPr>
              <a:t>第四级</a:t>
            </a:r>
          </a:p>
        </p:txBody>
      </p:sp>
    </p:spTree>
  </p:cSld>
  <p:clrMap bg1="lt1" tx1="dk1" bg2="lt2" tx2="dk2" accent1="accent1" accent2="accent2" accent3="accent3" accent4="accent4" accent5="accent5" accent6="accent6" hlink="hlink" folHlink="folHlink"/>
  <p:sldLayoutIdLst>
    <p:sldLayoutId id="2147483913"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4" r:id="rId12"/>
  </p:sldLayoutIdLst>
  <p:txStyles>
    <p:titleStyle>
      <a:lvl1pPr algn="ctr" rtl="0" eaLnBrk="0" fontAlgn="base" hangingPunct="0">
        <a:spcBef>
          <a:spcPct val="0"/>
        </a:spcBef>
        <a:spcAft>
          <a:spcPct val="0"/>
        </a:spcAft>
        <a:defRPr sz="3800" kern="1200">
          <a:solidFill>
            <a:schemeClr val="tx2"/>
          </a:solidFill>
          <a:latin typeface="+mj-lt"/>
          <a:ea typeface="+mj-ea"/>
          <a:cs typeface="+mj-cs"/>
          <a:sym typeface="Arial" panose="020B0604020202020204" pitchFamily="34" charset="0"/>
        </a:defRPr>
      </a:lvl1pPr>
      <a:lvl2pPr algn="ctr" rtl="0" eaLnBrk="0" fontAlgn="base" hangingPunct="0">
        <a:spcBef>
          <a:spcPct val="0"/>
        </a:spcBef>
        <a:spcAft>
          <a:spcPct val="0"/>
        </a:spcAft>
        <a:defRPr sz="3800">
          <a:solidFill>
            <a:schemeClr val="tx2"/>
          </a:solidFill>
          <a:latin typeface="Arial" panose="020B0604020202020204" pitchFamily="34" charset="0"/>
          <a:ea typeface="黑体" panose="02010609060101010101" pitchFamily="49" charset="-122"/>
          <a:sym typeface="Arial" panose="020B0604020202020204" pitchFamily="34" charset="0"/>
        </a:defRPr>
      </a:lvl2pPr>
      <a:lvl3pPr algn="ctr" rtl="0" eaLnBrk="0" fontAlgn="base" hangingPunct="0">
        <a:spcBef>
          <a:spcPct val="0"/>
        </a:spcBef>
        <a:spcAft>
          <a:spcPct val="0"/>
        </a:spcAft>
        <a:defRPr sz="3800">
          <a:solidFill>
            <a:schemeClr val="tx2"/>
          </a:solidFill>
          <a:latin typeface="Arial" panose="020B0604020202020204" pitchFamily="34" charset="0"/>
          <a:ea typeface="黑体" panose="02010609060101010101" pitchFamily="49" charset="-122"/>
          <a:sym typeface="Arial" panose="020B0604020202020204" pitchFamily="34" charset="0"/>
        </a:defRPr>
      </a:lvl3pPr>
      <a:lvl4pPr algn="ctr" rtl="0" eaLnBrk="0" fontAlgn="base" hangingPunct="0">
        <a:spcBef>
          <a:spcPct val="0"/>
        </a:spcBef>
        <a:spcAft>
          <a:spcPct val="0"/>
        </a:spcAft>
        <a:defRPr sz="3800">
          <a:solidFill>
            <a:schemeClr val="tx2"/>
          </a:solidFill>
          <a:latin typeface="Arial" panose="020B0604020202020204" pitchFamily="34" charset="0"/>
          <a:ea typeface="黑体" panose="02010609060101010101" pitchFamily="49" charset="-122"/>
          <a:sym typeface="Arial" panose="020B0604020202020204" pitchFamily="34" charset="0"/>
        </a:defRPr>
      </a:lvl4pPr>
      <a:lvl5pPr algn="ctr" rtl="0" eaLnBrk="0" fontAlgn="base" hangingPunct="0">
        <a:spcBef>
          <a:spcPct val="0"/>
        </a:spcBef>
        <a:spcAft>
          <a:spcPct val="0"/>
        </a:spcAft>
        <a:defRPr sz="3800">
          <a:solidFill>
            <a:schemeClr val="tx2"/>
          </a:solidFill>
          <a:latin typeface="Arial" panose="020B0604020202020204" pitchFamily="34" charset="0"/>
          <a:ea typeface="黑体" panose="02010609060101010101" pitchFamily="49" charset="-122"/>
          <a:sym typeface="Arial" panose="020B0604020202020204" pitchFamily="34" charset="0"/>
        </a:defRPr>
      </a:lvl5pPr>
      <a:lvl6pPr marL="457200" algn="ctr" rtl="0" fontAlgn="base">
        <a:spcBef>
          <a:spcPct val="0"/>
        </a:spcBef>
        <a:spcAft>
          <a:spcPct val="0"/>
        </a:spcAft>
        <a:defRPr sz="3800">
          <a:solidFill>
            <a:schemeClr val="tx2"/>
          </a:solidFill>
          <a:latin typeface="Arial" panose="020B0604020202020204" pitchFamily="34" charset="0"/>
          <a:ea typeface="黑体" panose="02010609060101010101" pitchFamily="49" charset="-122"/>
          <a:sym typeface="Arial" panose="020B0604020202020204" pitchFamily="34" charset="0"/>
        </a:defRPr>
      </a:lvl6pPr>
      <a:lvl7pPr marL="914400" algn="ctr" rtl="0" fontAlgn="base">
        <a:spcBef>
          <a:spcPct val="0"/>
        </a:spcBef>
        <a:spcAft>
          <a:spcPct val="0"/>
        </a:spcAft>
        <a:defRPr sz="3800">
          <a:solidFill>
            <a:schemeClr val="tx2"/>
          </a:solidFill>
          <a:latin typeface="Arial" panose="020B0604020202020204" pitchFamily="34" charset="0"/>
          <a:ea typeface="黑体" panose="02010609060101010101" pitchFamily="49" charset="-122"/>
          <a:sym typeface="Arial" panose="020B0604020202020204" pitchFamily="34" charset="0"/>
        </a:defRPr>
      </a:lvl7pPr>
      <a:lvl8pPr marL="1371600" algn="ctr" rtl="0" fontAlgn="base">
        <a:spcBef>
          <a:spcPct val="0"/>
        </a:spcBef>
        <a:spcAft>
          <a:spcPct val="0"/>
        </a:spcAft>
        <a:defRPr sz="3800">
          <a:solidFill>
            <a:schemeClr val="tx2"/>
          </a:solidFill>
          <a:latin typeface="Arial" panose="020B0604020202020204" pitchFamily="34" charset="0"/>
          <a:ea typeface="黑体" panose="02010609060101010101" pitchFamily="49" charset="-122"/>
          <a:sym typeface="Arial" panose="020B0604020202020204" pitchFamily="34" charset="0"/>
        </a:defRPr>
      </a:lvl8pPr>
      <a:lvl9pPr marL="1828800" algn="ctr" rtl="0" fontAlgn="base">
        <a:spcBef>
          <a:spcPct val="0"/>
        </a:spcBef>
        <a:spcAft>
          <a:spcPct val="0"/>
        </a:spcAft>
        <a:defRPr sz="3800">
          <a:solidFill>
            <a:schemeClr val="tx2"/>
          </a:solidFill>
          <a:latin typeface="Arial" panose="020B0604020202020204" pitchFamily="34" charset="0"/>
          <a:ea typeface="黑体" panose="02010609060101010101" pitchFamily="49" charset="-122"/>
          <a:sym typeface="Arial" panose="020B0604020202020204" pitchFamily="34" charset="0"/>
        </a:defRPr>
      </a:lvl9pPr>
    </p:titleStyle>
    <p:bodyStyle>
      <a:lvl1pPr marL="407988" indent="-407988" algn="l" defTabSz="0" rtl="0" eaLnBrk="0" fontAlgn="base" hangingPunct="0">
        <a:lnSpc>
          <a:spcPct val="150000"/>
        </a:lnSpc>
        <a:spcBef>
          <a:spcPct val="20000"/>
        </a:spcBef>
        <a:spcAft>
          <a:spcPct val="0"/>
        </a:spcAft>
        <a:buSzPct val="120000"/>
        <a:buBlip>
          <a:blip r:embed="rId16"/>
        </a:buBlip>
        <a:defRPr sz="3400" kern="1200">
          <a:solidFill>
            <a:schemeClr val="tx1"/>
          </a:solidFill>
          <a:latin typeface="+mn-lt"/>
          <a:ea typeface="+mn-ea"/>
          <a:cs typeface="+mn-cs"/>
          <a:sym typeface="Arial" panose="020B0604020202020204" pitchFamily="34" charset="0"/>
        </a:defRPr>
      </a:lvl1pPr>
      <a:lvl2pPr marL="884238" indent="-338138" algn="l" defTabSz="0" rtl="0" eaLnBrk="0" fontAlgn="base" hangingPunct="0">
        <a:lnSpc>
          <a:spcPct val="150000"/>
        </a:lnSpc>
        <a:spcBef>
          <a:spcPct val="20000"/>
        </a:spcBef>
        <a:spcAft>
          <a:spcPct val="0"/>
        </a:spcAft>
        <a:buSzPct val="100000"/>
        <a:buFont typeface="Wingdings" panose="05000000000000000000" pitchFamily="2" charset="2"/>
        <a:buChar char="Ø"/>
        <a:defRPr sz="2900" kern="1200">
          <a:solidFill>
            <a:schemeClr val="tx1"/>
          </a:solidFill>
          <a:latin typeface="+mj-lt"/>
          <a:ea typeface="+mn-ea"/>
          <a:cs typeface="+mn-cs"/>
          <a:sym typeface="Arial" panose="020B0604020202020204" pitchFamily="34" charset="0"/>
        </a:defRPr>
      </a:lvl2pPr>
      <a:lvl3pPr marL="1360488" indent="-271463" algn="l" defTabSz="0" rtl="0" eaLnBrk="0" fontAlgn="base" hangingPunct="0">
        <a:lnSpc>
          <a:spcPct val="150000"/>
        </a:lnSpc>
        <a:spcBef>
          <a:spcPct val="20000"/>
        </a:spcBef>
        <a:spcAft>
          <a:spcPct val="0"/>
        </a:spcAft>
        <a:buFont typeface="Arial" panose="020B0604020202020204" pitchFamily="34" charset="0"/>
        <a:buChar char="•"/>
        <a:defRPr sz="2500" kern="1200">
          <a:solidFill>
            <a:schemeClr val="tx1"/>
          </a:solidFill>
          <a:latin typeface="+mj-lt"/>
          <a:ea typeface="+mn-ea"/>
          <a:cs typeface="+mn-cs"/>
          <a:sym typeface="Arial" panose="020B0604020202020204" pitchFamily="34" charset="0"/>
        </a:defRPr>
      </a:lvl3pPr>
      <a:lvl4pPr marL="1905000" indent="-271463" algn="l" defTabSz="0" rtl="0" eaLnBrk="0" fontAlgn="base" hangingPunct="0">
        <a:lnSpc>
          <a:spcPct val="150000"/>
        </a:lnSpc>
        <a:spcBef>
          <a:spcPct val="20000"/>
        </a:spcBef>
        <a:spcAft>
          <a:spcPct val="0"/>
        </a:spcAft>
        <a:buFont typeface="Arial" panose="020B0604020202020204" pitchFamily="34" charset="0"/>
        <a:buChar char="–"/>
        <a:defRPr sz="2000" kern="1200">
          <a:solidFill>
            <a:schemeClr val="tx1"/>
          </a:solidFill>
          <a:latin typeface="+mj-lt"/>
          <a:ea typeface="+mn-ea"/>
          <a:cs typeface="+mn-cs"/>
          <a:sym typeface="Arial" panose="020B0604020202020204" pitchFamily="34" charset="0"/>
        </a:defRPr>
      </a:lvl4pPr>
      <a:lvl5pPr marL="2449513" indent="-271463" algn="l" defTabSz="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mn-ea"/>
          <a:cs typeface="Arial" panose="020B0604020202020204" pitchFamily="34" charset="0"/>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hyperlink" Target="http://www.mypcera.com/photo/ren/20/09.gif"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jpeg"/><Relationship Id="rId4" Type="http://schemas.openxmlformats.org/officeDocument/2006/relationships/image" Target="../media/image17.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group.medlive.cn/topic/81459"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3.jpeg"/><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3.jpeg"/><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3721100" y="3717925"/>
            <a:ext cx="4752975" cy="1754188"/>
          </a:xfrm>
          <a:prstGeom prst="rect">
            <a:avLst/>
          </a:prstGeom>
          <a:noFill/>
          <a:ln w="9525">
            <a:noFill/>
            <a:miter lim="800000"/>
            <a:headEnd/>
            <a:tailEnd/>
          </a:ln>
          <a:effec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kumimoji="1" lang="zh-CN" altLang="en-US" sz="3601" b="1" dirty="0">
                <a:latin typeface="华文新魏" panose="02010800040101010101" pitchFamily="2" charset="-122"/>
                <a:ea typeface="华文新魏" panose="02010800040101010101" pitchFamily="2" charset="-122"/>
              </a:rPr>
              <a:t>南开大学医院</a:t>
            </a:r>
          </a:p>
          <a:p>
            <a:pPr algn="ctr" eaLnBrk="1" hangingPunct="1">
              <a:defRPr/>
            </a:pPr>
            <a:endParaRPr kumimoji="1" lang="en-US" altLang="zh-CN" sz="3601" b="1" dirty="0" smtClean="0">
              <a:latin typeface="华文新魏" panose="02010800040101010101" pitchFamily="2" charset="-122"/>
              <a:ea typeface="华文新魏" panose="02010800040101010101" pitchFamily="2" charset="-122"/>
            </a:endParaRPr>
          </a:p>
          <a:p>
            <a:pPr algn="ctr" eaLnBrk="1" hangingPunct="1">
              <a:defRPr/>
            </a:pPr>
            <a:r>
              <a:rPr kumimoji="1" lang="zh-CN" altLang="en-US" sz="3601" b="1" dirty="0" smtClean="0">
                <a:latin typeface="华文新魏" panose="02010800040101010101" pitchFamily="2" charset="-122"/>
                <a:ea typeface="华文新魏" panose="02010800040101010101" pitchFamily="2" charset="-122"/>
              </a:rPr>
              <a:t>严 </a:t>
            </a:r>
            <a:r>
              <a:rPr kumimoji="1" lang="zh-CN" altLang="en-US" sz="3601" b="1" dirty="0">
                <a:latin typeface="华文新魏" panose="02010800040101010101" pitchFamily="2" charset="-122"/>
                <a:ea typeface="华文新魏" panose="02010800040101010101" pitchFamily="2" charset="-122"/>
              </a:rPr>
              <a:t>铁 毅</a:t>
            </a:r>
          </a:p>
        </p:txBody>
      </p:sp>
      <p:sp>
        <p:nvSpPr>
          <p:cNvPr id="65539" name="Text Box 3"/>
          <p:cNvSpPr txBox="1">
            <a:spLocks noChangeArrowheads="1"/>
          </p:cNvSpPr>
          <p:nvPr/>
        </p:nvSpPr>
        <p:spPr bwMode="auto">
          <a:xfrm>
            <a:off x="3001963" y="1836738"/>
            <a:ext cx="6121400" cy="1016000"/>
          </a:xfrm>
          <a:prstGeom prst="rect">
            <a:avLst/>
          </a:prstGeom>
          <a:noFill/>
          <a:ln w="9525">
            <a:noFill/>
            <a:miter lim="800000"/>
            <a:headEnd/>
            <a:tailEnd/>
          </a:ln>
          <a:effectLst/>
        </p:spPr>
        <p:txBody>
          <a:bodyPr>
            <a:spAutoFit/>
          </a:bodyPr>
          <a:lstStyle/>
          <a:p>
            <a:pPr algn="ctr" eaLnBrk="1" hangingPunct="1">
              <a:spcAft>
                <a:spcPts val="100"/>
              </a:spcAft>
              <a:defRPr/>
            </a:pPr>
            <a:r>
              <a:rPr kumimoji="1" lang="zh-CN" altLang="en-US" sz="6001" b="1" dirty="0">
                <a:latin typeface="华文新魏" panose="02010800040101010101" pitchFamily="2" charset="-122"/>
                <a:ea typeface="华文新魏" panose="02010800040101010101" pitchFamily="2" charset="-122"/>
              </a:rPr>
              <a:t>大学生心身保健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anim calcmode="lin" valueType="num">
                                      <p:cBhvr>
                                        <p:cTn id="7" dur="500" fill="hold"/>
                                        <p:tgtEl>
                                          <p:spTgt spid="65539"/>
                                        </p:tgtEl>
                                        <p:attrNameLst>
                                          <p:attrName>ppt_w</p:attrName>
                                        </p:attrNameLst>
                                      </p:cBhvr>
                                      <p:tavLst>
                                        <p:tav tm="0">
                                          <p:val>
                                            <p:fltVal val="0"/>
                                          </p:val>
                                        </p:tav>
                                        <p:tav tm="100000">
                                          <p:val>
                                            <p:strVal val="#ppt_w"/>
                                          </p:val>
                                        </p:tav>
                                      </p:tavLst>
                                    </p:anim>
                                    <p:anim calcmode="lin" valueType="num">
                                      <p:cBhvr>
                                        <p:cTn id="8" dur="500" fill="hold"/>
                                        <p:tgtEl>
                                          <p:spTgt spid="65539"/>
                                        </p:tgtEl>
                                        <p:attrNameLst>
                                          <p:attrName>ppt_h</p:attrName>
                                        </p:attrNameLst>
                                      </p:cBhvr>
                                      <p:tavLst>
                                        <p:tav tm="0">
                                          <p:val>
                                            <p:strVal val="#ppt_h"/>
                                          </p:val>
                                        </p:tav>
                                        <p:tav tm="100000">
                                          <p:val>
                                            <p:strVal val="#ppt_h"/>
                                          </p:val>
                                        </p:tav>
                                      </p:tavLst>
                                    </p:anim>
                                  </p:childTnLst>
                                </p:cTn>
                              </p:par>
                              <p:par>
                                <p:cTn id="9" presetID="17" presetClass="entr" presetSubtype="4" fill="hold" grpId="0" nodeType="withEffect">
                                  <p:stCondLst>
                                    <p:cond delay="0"/>
                                  </p:stCondLst>
                                  <p:childTnLst>
                                    <p:set>
                                      <p:cBhvr>
                                        <p:cTn id="10" dur="1" fill="hold">
                                          <p:stCondLst>
                                            <p:cond delay="0"/>
                                          </p:stCondLst>
                                        </p:cTn>
                                        <p:tgtEl>
                                          <p:spTgt spid="65538"/>
                                        </p:tgtEl>
                                        <p:attrNameLst>
                                          <p:attrName>style.visibility</p:attrName>
                                        </p:attrNameLst>
                                      </p:cBhvr>
                                      <p:to>
                                        <p:strVal val="visible"/>
                                      </p:to>
                                    </p:set>
                                    <p:anim calcmode="lin" valueType="num">
                                      <p:cBhvr>
                                        <p:cTn id="11" dur="500" fill="hold"/>
                                        <p:tgtEl>
                                          <p:spTgt spid="65538"/>
                                        </p:tgtEl>
                                        <p:attrNameLst>
                                          <p:attrName>ppt_x</p:attrName>
                                        </p:attrNameLst>
                                      </p:cBhvr>
                                      <p:tavLst>
                                        <p:tav tm="0">
                                          <p:val>
                                            <p:strVal val="#ppt_x"/>
                                          </p:val>
                                        </p:tav>
                                        <p:tav tm="100000">
                                          <p:val>
                                            <p:strVal val="#ppt_x"/>
                                          </p:val>
                                        </p:tav>
                                      </p:tavLst>
                                    </p:anim>
                                    <p:anim calcmode="lin" valueType="num">
                                      <p:cBhvr>
                                        <p:cTn id="12" dur="500" fill="hold"/>
                                        <p:tgtEl>
                                          <p:spTgt spid="65538"/>
                                        </p:tgtEl>
                                        <p:attrNameLst>
                                          <p:attrName>ppt_y</p:attrName>
                                        </p:attrNameLst>
                                      </p:cBhvr>
                                      <p:tavLst>
                                        <p:tav tm="0">
                                          <p:val>
                                            <p:strVal val="#ppt_y+#ppt_h/2"/>
                                          </p:val>
                                        </p:tav>
                                        <p:tav tm="100000">
                                          <p:val>
                                            <p:strVal val="#ppt_y"/>
                                          </p:val>
                                        </p:tav>
                                      </p:tavLst>
                                    </p:anim>
                                    <p:anim calcmode="lin" valueType="num">
                                      <p:cBhvr>
                                        <p:cTn id="13" dur="500" fill="hold"/>
                                        <p:tgtEl>
                                          <p:spTgt spid="65538"/>
                                        </p:tgtEl>
                                        <p:attrNameLst>
                                          <p:attrName>ppt_w</p:attrName>
                                        </p:attrNameLst>
                                      </p:cBhvr>
                                      <p:tavLst>
                                        <p:tav tm="0">
                                          <p:val>
                                            <p:strVal val="#ppt_w"/>
                                          </p:val>
                                        </p:tav>
                                        <p:tav tm="100000">
                                          <p:val>
                                            <p:strVal val="#ppt_w"/>
                                          </p:val>
                                        </p:tav>
                                      </p:tavLst>
                                    </p:anim>
                                    <p:anim calcmode="lin" valueType="num">
                                      <p:cBhvr>
                                        <p:cTn id="14" dur="500" fill="hold"/>
                                        <p:tgtEl>
                                          <p:spTgt spid="6553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utoUpdateAnimBg="0"/>
      <p:bldP spid="65539"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713038" y="1125538"/>
            <a:ext cx="5545137" cy="4826000"/>
          </a:xfrm>
        </p:spPr>
        <p:txBody>
          <a:bodyPr/>
          <a:lstStyle/>
          <a:p>
            <a:pPr eaLnBrk="1" hangingPunct="1">
              <a:lnSpc>
                <a:spcPct val="130000"/>
              </a:lnSpc>
              <a:spcBef>
                <a:spcPct val="50000"/>
              </a:spcBef>
            </a:pPr>
            <a:r>
              <a:rPr lang="zh-CN" altLang="en-US" sz="4000" b="1" dirty="0" smtClean="0">
                <a:latin typeface="华文新魏" panose="02010800040101010101" pitchFamily="2" charset="-122"/>
                <a:ea typeface="华文新魏" panose="02010800040101010101" pitchFamily="2" charset="-122"/>
              </a:rPr>
              <a:t>课程目的</a:t>
            </a:r>
            <a:r>
              <a:rPr lang="en-US" altLang="zh-CN" sz="4000" b="1" dirty="0" smtClean="0">
                <a:latin typeface="华文新魏" panose="02010800040101010101" pitchFamily="2" charset="-122"/>
                <a:ea typeface="华文新魏" panose="02010800040101010101" pitchFamily="2" charset="-122"/>
              </a:rPr>
              <a:t>2</a:t>
            </a:r>
            <a:r>
              <a:rPr lang="zh-CN" altLang="en-US" sz="4000" b="1" dirty="0" smtClean="0">
                <a:latin typeface="华文新魏" panose="02010800040101010101" pitchFamily="2" charset="-122"/>
                <a:ea typeface="华文新魏" panose="02010800040101010101" pitchFamily="2" charset="-122"/>
              </a:rPr>
              <a:t>：</a:t>
            </a:r>
            <a:br>
              <a:rPr lang="zh-CN" altLang="en-US" sz="4000" b="1" dirty="0" smtClean="0">
                <a:latin typeface="华文新魏" panose="02010800040101010101" pitchFamily="2" charset="-122"/>
                <a:ea typeface="华文新魏" panose="02010800040101010101" pitchFamily="2" charset="-122"/>
              </a:rPr>
            </a:br>
            <a:r>
              <a:rPr lang="zh-CN" altLang="en-US" sz="4000" b="1" dirty="0" smtClean="0">
                <a:latin typeface="华文新魏" panose="02010800040101010101" pitchFamily="2" charset="-122"/>
                <a:ea typeface="华文新魏" panose="02010800040101010101" pitchFamily="2" charset="-122"/>
              </a:rPr>
              <a:t>提高行为健康水平，</a:t>
            </a:r>
            <a:br>
              <a:rPr lang="zh-CN" altLang="en-US" sz="4000" b="1" dirty="0" smtClean="0">
                <a:latin typeface="华文新魏" panose="02010800040101010101" pitchFamily="2" charset="-122"/>
                <a:ea typeface="华文新魏" panose="02010800040101010101" pitchFamily="2" charset="-122"/>
              </a:rPr>
            </a:br>
            <a:r>
              <a:rPr lang="zh-CN" altLang="en-US" sz="4000" b="1" dirty="0" smtClean="0">
                <a:latin typeface="华文新魏" panose="02010800040101010101" pitchFamily="2" charset="-122"/>
                <a:ea typeface="华文新魏" panose="02010800040101010101" pitchFamily="2" charset="-122"/>
              </a:rPr>
              <a:t>掌握预防疾病知识。</a:t>
            </a:r>
            <a:endParaRPr lang="zh-CN" altLang="en-US" sz="4000" b="1" dirty="0" smtClean="0">
              <a:solidFill>
                <a:schemeClr val="accent1"/>
              </a:solidFill>
              <a:latin typeface="华文新魏" panose="02010800040101010101" pitchFamily="2" charset="-122"/>
              <a:ea typeface="华文新魏" panose="02010800040101010101" pitchFamily="2" charset="-122"/>
            </a:endParaRPr>
          </a:p>
        </p:txBody>
      </p:sp>
      <p:pic>
        <p:nvPicPr>
          <p:cNvPr id="11267" name="Picture 4" descr="09">
            <a:hlinkClick r:id="rId2"/>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177088" y="404813"/>
            <a:ext cx="3719512"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836859" y="742069"/>
            <a:ext cx="8521700" cy="5761037"/>
          </a:xfrm>
        </p:spPr>
        <p:txBody>
          <a:bodyPr/>
          <a:lstStyle/>
          <a:p>
            <a:pPr eaLnBrk="1" hangingPunct="1">
              <a:lnSpc>
                <a:spcPct val="140000"/>
              </a:lnSpc>
              <a:spcBef>
                <a:spcPct val="30000"/>
              </a:spcBef>
              <a:spcAft>
                <a:spcPct val="30000"/>
              </a:spcAft>
            </a:pPr>
            <a:r>
              <a:rPr lang="zh-CN" altLang="en-US" b="1" smtClean="0">
                <a:latin typeface="华文新魏" panose="02010800040101010101" pitchFamily="2" charset="-122"/>
                <a:ea typeface="华文新魏" panose="02010800040101010101" pitchFamily="2" charset="-122"/>
              </a:rPr>
              <a:t>成绩评定及考核方式</a:t>
            </a:r>
            <a:br>
              <a:rPr lang="zh-CN" altLang="en-US"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平时</a:t>
            </a:r>
            <a:r>
              <a:rPr lang="en-US" altLang="zh-CN" b="1" smtClean="0">
                <a:latin typeface="华文新魏" panose="02010800040101010101" pitchFamily="2" charset="-122"/>
                <a:ea typeface="华文新魏" panose="02010800040101010101" pitchFamily="2" charset="-122"/>
              </a:rPr>
              <a:t>40%</a:t>
            </a:r>
            <a:r>
              <a:rPr lang="zh-CN" altLang="en-US" b="1" smtClean="0">
                <a:latin typeface="华文新魏" panose="02010800040101010101" pitchFamily="2" charset="-122"/>
                <a:ea typeface="华文新魏" panose="02010800040101010101" pitchFamily="2" charset="-122"/>
              </a:rPr>
              <a:t>：期末</a:t>
            </a:r>
            <a:r>
              <a:rPr lang="en-US" altLang="zh-CN" b="1" smtClean="0">
                <a:latin typeface="华文新魏" panose="02010800040101010101" pitchFamily="2" charset="-122"/>
                <a:ea typeface="华文新魏" panose="02010800040101010101" pitchFamily="2" charset="-122"/>
              </a:rPr>
              <a:t>60%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平时成绩：课程出勤及问卷</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期末成绩：团队调研展示（</a:t>
            </a:r>
            <a:r>
              <a:rPr lang="en-US" altLang="zh-CN" b="1" smtClean="0">
                <a:latin typeface="华文新魏" panose="02010800040101010101" pitchFamily="2" charset="-122"/>
                <a:ea typeface="华文新魏" panose="02010800040101010101" pitchFamily="2" charset="-122"/>
              </a:rPr>
              <a:t>4</a:t>
            </a:r>
            <a:r>
              <a:rPr lang="zh-CN" altLang="en-US" b="1" smtClean="0">
                <a:latin typeface="华文新魏" panose="02010800040101010101" pitchFamily="2" charset="-122"/>
                <a:ea typeface="华文新魏" panose="02010800040101010101" pitchFamily="2" charset="-122"/>
              </a:rPr>
              <a:t>人组合</a:t>
            </a:r>
            <a:r>
              <a:rPr lang="zh-CN" altLang="en-US" b="1" smtClean="0">
                <a:latin typeface="华文新魏" panose="02010800040101010101" pitchFamily="2" charset="-122"/>
                <a:ea typeface="华文新魏" panose="02010800040101010101" pitchFamily="2" charset="-122"/>
              </a:rPr>
              <a:t>）包括</a:t>
            </a:r>
            <a:r>
              <a:rPr lang="zh-CN" altLang="en-US" b="1" smtClean="0">
                <a:latin typeface="华文新魏" panose="02010800040101010101" pitchFamily="2" charset="-122"/>
                <a:ea typeface="华文新魏" panose="02010800040101010101" pitchFamily="2" charset="-122"/>
              </a:rPr>
              <a:t>问卷设计、</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样本采集、结果</a:t>
            </a:r>
            <a:r>
              <a:rPr lang="zh-CN" altLang="en-US" b="1" smtClean="0">
                <a:latin typeface="华文新魏" panose="02010800040101010101" pitchFamily="2" charset="-122"/>
                <a:ea typeface="华文新魏" panose="02010800040101010101" pitchFamily="2" charset="-122"/>
              </a:rPr>
              <a:t>分析、</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en-US" altLang="zh-CN" b="1" smtClean="0">
                <a:latin typeface="华文新魏" panose="02010800040101010101" pitchFamily="2" charset="-122"/>
                <a:ea typeface="华文新魏" panose="02010800040101010101" pitchFamily="2" charset="-122"/>
              </a:rPr>
              <a:t>PPT</a:t>
            </a:r>
            <a:r>
              <a:rPr lang="zh-CN" altLang="en-US" b="1" smtClean="0">
                <a:latin typeface="华文新魏" panose="02010800040101010101" pitchFamily="2" charset="-122"/>
                <a:ea typeface="华文新魏" panose="02010800040101010101" pitchFamily="2" charset="-122"/>
              </a:rPr>
              <a:t>展示、提交调查报告。</a:t>
            </a:r>
          </a:p>
        </p:txBody>
      </p:sp>
    </p:spTree>
    <p:extLst>
      <p:ext uri="{BB962C8B-B14F-4D97-AF65-F5344CB8AC3E}">
        <p14:creationId xmlns:p14="http://schemas.microsoft.com/office/powerpoint/2010/main" val="11945416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blinds(horizontal)">
                                      <p:cBhvr>
                                        <p:cTn id="7" dur="500"/>
                                        <p:tgtEl>
                                          <p:spTgt spid="76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343025" y="981075"/>
            <a:ext cx="7773988" cy="5573713"/>
          </a:xfrm>
        </p:spPr>
        <p:txBody>
          <a:bodyPr/>
          <a:lstStyle/>
          <a:p>
            <a:pPr eaLnBrk="1" hangingPunct="1">
              <a:defRPr/>
            </a:pPr>
            <a:r>
              <a:rPr lang="zh-CN" altLang="en-US" sz="4001" b="1" dirty="0">
                <a:latin typeface="华文新魏" panose="02010800040101010101" pitchFamily="2" charset="-122"/>
                <a:ea typeface="华文新魏" panose="02010800040101010101" pitchFamily="2" charset="-122"/>
              </a:rPr>
              <a:t>参考教材</a:t>
            </a:r>
            <a:r>
              <a:rPr lang="zh-CN" altLang="en-US" sz="4001" b="1" dirty="0">
                <a:ea typeface="隶书" pitchFamily="49" charset="-122"/>
              </a:rPr>
              <a:t/>
            </a:r>
            <a:br>
              <a:rPr lang="zh-CN" altLang="en-US" sz="4001" b="1" dirty="0">
                <a:ea typeface="隶书" pitchFamily="49" charset="-122"/>
              </a:rPr>
            </a:br>
            <a:r>
              <a:rPr lang="zh-CN" altLang="en-US" sz="4001" b="1" dirty="0">
                <a:ea typeface="隶书" pitchFamily="49" charset="-122"/>
              </a:rPr>
              <a:t/>
            </a:r>
            <a:br>
              <a:rPr lang="zh-CN" altLang="en-US" sz="4001" b="1" dirty="0">
                <a:ea typeface="隶书" pitchFamily="49" charset="-122"/>
              </a:rPr>
            </a:br>
            <a:r>
              <a:rPr lang="en-US" altLang="zh-CN" sz="4001" b="1" dirty="0">
                <a:latin typeface="华文新魏" panose="02010800040101010101" pitchFamily="2" charset="-122"/>
                <a:ea typeface="华文新魏" panose="02010800040101010101" pitchFamily="2" charset="-122"/>
              </a:rPr>
              <a:t>&lt;</a:t>
            </a:r>
            <a:r>
              <a:rPr lang="zh-CN" altLang="en-US" sz="4001" b="1" dirty="0">
                <a:latin typeface="华文新魏" panose="02010800040101010101" pitchFamily="2" charset="-122"/>
                <a:ea typeface="华文新魏" panose="02010800040101010101" pitchFamily="2" charset="-122"/>
              </a:rPr>
              <a:t>大学生心身保健教程</a:t>
            </a:r>
            <a:r>
              <a:rPr lang="en-US" altLang="zh-CN" sz="4001" b="1" dirty="0">
                <a:effectLst>
                  <a:outerShdw blurRad="38100" dist="38100" dir="2700000" algn="tl">
                    <a:srgbClr val="C0C0C0"/>
                  </a:outerShdw>
                </a:effectLst>
                <a:latin typeface="华文新魏" panose="02010800040101010101" pitchFamily="2" charset="-122"/>
                <a:ea typeface="华文新魏" panose="02010800040101010101" pitchFamily="2" charset="-122"/>
              </a:rPr>
              <a:t>&gt;</a:t>
            </a:r>
            <a:r>
              <a:rPr lang="en-US" altLang="zh-CN" sz="4001" b="1" dirty="0">
                <a:latin typeface="华文新魏" panose="02010800040101010101" pitchFamily="2" charset="-122"/>
                <a:ea typeface="华文新魏" panose="02010800040101010101" pitchFamily="2" charset="-122"/>
              </a:rPr>
              <a:t/>
            </a:r>
            <a:br>
              <a:rPr lang="en-US" altLang="zh-CN" sz="4001" b="1" dirty="0">
                <a:latin typeface="华文新魏" panose="02010800040101010101" pitchFamily="2" charset="-122"/>
                <a:ea typeface="华文新魏" panose="02010800040101010101" pitchFamily="2" charset="-122"/>
              </a:rPr>
            </a:br>
            <a:r>
              <a:rPr lang="en-US" altLang="zh-CN" b="1" dirty="0" smtClean="0"/>
              <a:t/>
            </a:r>
            <a:br>
              <a:rPr lang="en-US" altLang="zh-CN" b="1" dirty="0" smtClean="0"/>
            </a:br>
            <a:r>
              <a:rPr lang="zh-CN" altLang="en-US" sz="4001" b="1" dirty="0">
                <a:latin typeface="华文行楷" pitchFamily="2" charset="-122"/>
                <a:ea typeface="华文行楷" pitchFamily="2" charset="-122"/>
              </a:rPr>
              <a:t/>
            </a:r>
            <a:br>
              <a:rPr lang="zh-CN" altLang="en-US" sz="4001" b="1" dirty="0">
                <a:latin typeface="华文行楷" pitchFamily="2" charset="-122"/>
                <a:ea typeface="华文行楷" pitchFamily="2" charset="-122"/>
              </a:rPr>
            </a:br>
            <a:r>
              <a:rPr lang="zh-CN" altLang="en-US" b="1" dirty="0" smtClean="0">
                <a:latin typeface="华文新魏" panose="02010800040101010101" pitchFamily="2" charset="-122"/>
                <a:ea typeface="华文新魏" panose="02010800040101010101" pitchFamily="2" charset="-122"/>
              </a:rPr>
              <a:t>订购地点：教材科</a:t>
            </a:r>
            <a:br>
              <a:rPr lang="zh-CN" altLang="en-US" b="1" dirty="0" smtClean="0">
                <a:latin typeface="华文新魏" panose="02010800040101010101" pitchFamily="2" charset="-122"/>
                <a:ea typeface="华文新魏" panose="02010800040101010101" pitchFamily="2" charset="-122"/>
              </a:rPr>
            </a:br>
            <a:endParaRPr lang="zh-CN" altLang="en-US" b="1" dirty="0" smtClean="0">
              <a:latin typeface="华文新魏" panose="02010800040101010101" pitchFamily="2" charset="-122"/>
              <a:ea typeface="华文新魏" panose="02010800040101010101" pitchFamily="2" charset="-122"/>
            </a:endParaRPr>
          </a:p>
        </p:txBody>
      </p:sp>
      <p:pic>
        <p:nvPicPr>
          <p:cNvPr id="13315" name="Picture 4" descr="封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2419" y="2591618"/>
            <a:ext cx="2273300"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1976556" y="1674813"/>
            <a:ext cx="6854708" cy="3640137"/>
          </a:xfrm>
        </p:spPr>
        <p:txBody>
          <a:bodyPr/>
          <a:lstStyle/>
          <a:p>
            <a:pPr algn="ctr" eaLnBrk="1" hangingPunct="1">
              <a:lnSpc>
                <a:spcPct val="125000"/>
              </a:lnSpc>
              <a:spcBef>
                <a:spcPct val="30000"/>
              </a:spcBef>
              <a:buFontTx/>
              <a:buNone/>
            </a:pPr>
            <a:r>
              <a:rPr lang="zh-CN" altLang="en-US" sz="4000" b="1" smtClean="0">
                <a:latin typeface="华文新魏" panose="02010800040101010101" pitchFamily="2" charset="-122"/>
                <a:ea typeface="华文新魏" panose="02010800040101010101" pitchFamily="2" charset="-122"/>
              </a:rPr>
              <a:t>大学生心身保健主要</a:t>
            </a:r>
            <a:r>
              <a:rPr lang="zh-CN" altLang="en-US" sz="4000" b="1" smtClean="0">
                <a:latin typeface="华文新魏" panose="02010800040101010101" pitchFamily="2" charset="-122"/>
                <a:ea typeface="华文新魏" panose="02010800040101010101" pitchFamily="2" charset="-122"/>
              </a:rPr>
              <a:t>内容</a:t>
            </a:r>
            <a:endParaRPr lang="en-US" altLang="zh-CN" sz="4000" b="1" smtClean="0">
              <a:latin typeface="华文新魏" panose="02010800040101010101" pitchFamily="2" charset="-122"/>
              <a:ea typeface="华文新魏" panose="02010800040101010101" pitchFamily="2" charset="-122"/>
            </a:endParaRPr>
          </a:p>
          <a:p>
            <a:pPr algn="ctr" eaLnBrk="1" hangingPunct="1">
              <a:lnSpc>
                <a:spcPct val="125000"/>
              </a:lnSpc>
              <a:spcBef>
                <a:spcPct val="30000"/>
              </a:spcBef>
              <a:buFontTx/>
              <a:buNone/>
            </a:pPr>
            <a:r>
              <a:rPr lang="en-US" altLang="zh-CN" sz="4000" b="1" smtClean="0">
                <a:latin typeface="华文新魏" panose="02010800040101010101" pitchFamily="2" charset="-122"/>
                <a:ea typeface="华文新魏" panose="02010800040101010101" pitchFamily="2" charset="-122"/>
              </a:rPr>
              <a:t>1.</a:t>
            </a:r>
            <a:r>
              <a:rPr lang="zh-CN" altLang="en-US" sz="4000" b="1" smtClean="0">
                <a:latin typeface="华文新魏" panose="02010800040101010101" pitchFamily="2" charset="-122"/>
                <a:ea typeface="华文新魏" panose="02010800040101010101" pitchFamily="2" charset="-122"/>
              </a:rPr>
              <a:t>心身医学</a:t>
            </a:r>
            <a:endParaRPr lang="en-US" altLang="zh-CN" sz="4000" b="1" smtClean="0">
              <a:latin typeface="华文新魏" panose="02010800040101010101" pitchFamily="2" charset="-122"/>
              <a:ea typeface="华文新魏" panose="02010800040101010101" pitchFamily="2" charset="-122"/>
            </a:endParaRPr>
          </a:p>
          <a:p>
            <a:pPr algn="ctr" eaLnBrk="1" hangingPunct="1">
              <a:lnSpc>
                <a:spcPct val="125000"/>
              </a:lnSpc>
              <a:spcBef>
                <a:spcPct val="30000"/>
              </a:spcBef>
              <a:buFontTx/>
              <a:buNone/>
            </a:pPr>
            <a:r>
              <a:rPr lang="en-US" altLang="zh-CN" sz="4000" b="1" smtClean="0">
                <a:latin typeface="华文新魏" panose="02010800040101010101" pitchFamily="2" charset="-122"/>
                <a:ea typeface="华文新魏" panose="02010800040101010101" pitchFamily="2" charset="-122"/>
              </a:rPr>
              <a:t>2.</a:t>
            </a:r>
            <a:r>
              <a:rPr lang="zh-CN" altLang="en-US" sz="4000" b="1" smtClean="0">
                <a:latin typeface="华文新魏" panose="02010800040101010101" pitchFamily="2" charset="-122"/>
                <a:ea typeface="华文新魏" panose="02010800040101010101" pitchFamily="2" charset="-122"/>
              </a:rPr>
              <a:t>行为保健</a:t>
            </a:r>
            <a:endParaRPr lang="en-US" altLang="zh-CN" sz="4000" b="1" smtClean="0">
              <a:latin typeface="华文新魏" panose="02010800040101010101" pitchFamily="2" charset="-122"/>
              <a:ea typeface="华文新魏" panose="02010800040101010101" pitchFamily="2" charset="-122"/>
            </a:endParaRPr>
          </a:p>
          <a:p>
            <a:pPr algn="ctr" eaLnBrk="1" hangingPunct="1">
              <a:lnSpc>
                <a:spcPct val="125000"/>
              </a:lnSpc>
              <a:spcBef>
                <a:spcPct val="30000"/>
              </a:spcBef>
              <a:buFontTx/>
              <a:buNone/>
            </a:pPr>
            <a:r>
              <a:rPr lang="en-US" altLang="zh-CN" sz="4000" b="1" smtClean="0">
                <a:latin typeface="华文新魏" panose="02010800040101010101" pitchFamily="2" charset="-122"/>
                <a:ea typeface="华文新魏" panose="02010800040101010101" pitchFamily="2" charset="-122"/>
              </a:rPr>
              <a:t>3.</a:t>
            </a:r>
            <a:r>
              <a:rPr lang="zh-CN" altLang="en-US" sz="4000" b="1" smtClean="0">
                <a:latin typeface="华文新魏" panose="02010800040101010101" pitchFamily="2" charset="-122"/>
                <a:ea typeface="华文新魏" panose="02010800040101010101" pitchFamily="2" charset="-122"/>
              </a:rPr>
              <a:t>疾病预防</a:t>
            </a:r>
          </a:p>
        </p:txBody>
      </p:sp>
    </p:spTree>
    <p:extLst>
      <p:ext uri="{BB962C8B-B14F-4D97-AF65-F5344CB8AC3E}">
        <p14:creationId xmlns:p14="http://schemas.microsoft.com/office/powerpoint/2010/main" val="26563979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noChangeAspect="1"/>
          </p:cNvGrpSpPr>
          <p:nvPr/>
        </p:nvGrpSpPr>
        <p:grpSpPr bwMode="auto">
          <a:xfrm>
            <a:off x="2857500" y="1341438"/>
            <a:ext cx="6784975" cy="3960812"/>
            <a:chOff x="0" y="0"/>
            <a:chExt cx="10685" cy="6237"/>
          </a:xfrm>
        </p:grpSpPr>
        <p:pic>
          <p:nvPicPr>
            <p:cNvPr id="15364" name="Picture 3"/>
            <p:cNvPicPr>
              <a:picLocks noChangeAspect="1" noChangeArrowheads="1"/>
            </p:cNvPicPr>
            <p:nvPr/>
          </p:nvPicPr>
          <p:blipFill>
            <a:blip r:embed="rId2">
              <a:extLst>
                <a:ext uri="{28A0092B-C50C-407E-A947-70E740481C1C}">
                  <a14:useLocalDpi xmlns:a14="http://schemas.microsoft.com/office/drawing/2010/main" val="0"/>
                </a:ext>
              </a:extLst>
            </a:blip>
            <a:srcRect l="7204" t="57680" r="2765"/>
            <a:stretch>
              <a:fillRect/>
            </a:stretch>
          </p:blipFill>
          <p:spPr bwMode="auto">
            <a:xfrm>
              <a:off x="225" y="5885"/>
              <a:ext cx="1043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3"/>
            <p:cNvPicPr>
              <a:picLocks noChangeAspect="1" noChangeArrowheads="1"/>
            </p:cNvPicPr>
            <p:nvPr/>
          </p:nvPicPr>
          <p:blipFill>
            <a:blip r:embed="rId3">
              <a:extLst>
                <a:ext uri="{28A0092B-C50C-407E-A947-70E740481C1C}">
                  <a14:useLocalDpi xmlns:a14="http://schemas.microsoft.com/office/drawing/2010/main" val="0"/>
                </a:ext>
              </a:extLst>
            </a:blip>
            <a:srcRect l="2765" r="7204" b="57680"/>
            <a:stretch>
              <a:fillRect/>
            </a:stretch>
          </p:blipFill>
          <p:spPr bwMode="auto">
            <a:xfrm>
              <a:off x="455" y="0"/>
              <a:ext cx="1009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3"/>
            <p:cNvPicPr>
              <a:picLocks noChangeAspect="1" noChangeArrowheads="1"/>
            </p:cNvPicPr>
            <p:nvPr/>
          </p:nvPicPr>
          <p:blipFill>
            <a:blip r:embed="rId4">
              <a:extLst>
                <a:ext uri="{28A0092B-C50C-407E-A947-70E740481C1C}">
                  <a14:useLocalDpi xmlns:a14="http://schemas.microsoft.com/office/drawing/2010/main" val="0"/>
                </a:ext>
              </a:extLst>
            </a:blip>
            <a:srcRect t="7204" r="57680" b="2765"/>
            <a:stretch>
              <a:fillRect/>
            </a:stretch>
          </p:blipFill>
          <p:spPr bwMode="auto">
            <a:xfrm>
              <a:off x="0" y="227"/>
              <a:ext cx="203" cy="6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3"/>
            <p:cNvPicPr>
              <a:picLocks noChangeAspect="1" noChangeArrowheads="1"/>
            </p:cNvPicPr>
            <p:nvPr/>
          </p:nvPicPr>
          <p:blipFill>
            <a:blip r:embed="rId4">
              <a:extLst>
                <a:ext uri="{28A0092B-C50C-407E-A947-70E740481C1C}">
                  <a14:useLocalDpi xmlns:a14="http://schemas.microsoft.com/office/drawing/2010/main" val="0"/>
                </a:ext>
              </a:extLst>
            </a:blip>
            <a:srcRect t="7204" r="57680" b="2765"/>
            <a:stretch>
              <a:fillRect/>
            </a:stretch>
          </p:blipFill>
          <p:spPr bwMode="auto">
            <a:xfrm flipH="1">
              <a:off x="10545" y="227"/>
              <a:ext cx="140" cy="6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63" name="Text Box 7"/>
          <p:cNvSpPr txBox="1">
            <a:spLocks noChangeArrowheads="1"/>
          </p:cNvSpPr>
          <p:nvPr/>
        </p:nvSpPr>
        <p:spPr bwMode="auto">
          <a:xfrm>
            <a:off x="3233738" y="2732088"/>
            <a:ext cx="61674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Font typeface="Arial" panose="020B0604020202020204" pitchFamily="34" charset="0"/>
              <a:buNone/>
            </a:pPr>
            <a:r>
              <a:rPr lang="zh-CN" altLang="en-US" sz="5400">
                <a:latin typeface="华文新魏" panose="02010800040101010101" pitchFamily="2" charset="-122"/>
                <a:ea typeface="华文新魏" panose="02010800040101010101" pitchFamily="2" charset="-122"/>
              </a:rPr>
              <a:t>慢  病  预  防</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p:cNvPicPr>
            <a:picLocks noChangeAspect="1" noChangeArrowheads="1"/>
          </p:cNvPicPr>
          <p:nvPr/>
        </p:nvPicPr>
        <p:blipFill>
          <a:blip r:embed="rId2">
            <a:extLst>
              <a:ext uri="{28A0092B-C50C-407E-A947-70E740481C1C}">
                <a14:useLocalDpi xmlns:a14="http://schemas.microsoft.com/office/drawing/2010/main" val="0"/>
              </a:ext>
            </a:extLst>
          </a:blip>
          <a:srcRect t="2766" r="57678" b="7204"/>
          <a:stretch>
            <a:fillRect/>
          </a:stretch>
        </p:blipFill>
        <p:spPr bwMode="auto">
          <a:xfrm>
            <a:off x="6180138" y="2525713"/>
            <a:ext cx="123825" cy="205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t="2766" r="57678" b="7204"/>
          <a:stretch>
            <a:fillRect/>
          </a:stretch>
        </p:blipFill>
        <p:spPr bwMode="auto">
          <a:xfrm>
            <a:off x="4022725" y="2525713"/>
            <a:ext cx="125413" cy="205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3"/>
          <p:cNvPicPr>
            <a:picLocks noChangeAspect="1" noChangeArrowheads="1"/>
          </p:cNvPicPr>
          <p:nvPr/>
        </p:nvPicPr>
        <p:blipFill>
          <a:blip r:embed="rId2">
            <a:extLst>
              <a:ext uri="{28A0092B-C50C-407E-A947-70E740481C1C}">
                <a14:useLocalDpi xmlns:a14="http://schemas.microsoft.com/office/drawing/2010/main" val="0"/>
              </a:ext>
            </a:extLst>
          </a:blip>
          <a:srcRect t="2766" r="57678" b="7204"/>
          <a:stretch>
            <a:fillRect/>
          </a:stretch>
        </p:blipFill>
        <p:spPr bwMode="auto">
          <a:xfrm>
            <a:off x="8488363" y="2525713"/>
            <a:ext cx="123825" cy="205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矩形 100"/>
          <p:cNvSpPr>
            <a:spLocks noChangeArrowheads="1"/>
          </p:cNvSpPr>
          <p:nvPr/>
        </p:nvSpPr>
        <p:spPr bwMode="auto">
          <a:xfrm>
            <a:off x="3475038" y="2597150"/>
            <a:ext cx="3048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457200">
              <a:defRPr>
                <a:solidFill>
                  <a:schemeClr val="tx1"/>
                </a:solidFill>
                <a:latin typeface="Arial" panose="020B0604020202020204" pitchFamily="34" charset="0"/>
                <a:ea typeface="宋体" panose="02010600030101010101" pitchFamily="2" charset="-122"/>
              </a:defRPr>
            </a:lvl2pPr>
            <a:lvl3pPr marL="914400">
              <a:defRPr>
                <a:solidFill>
                  <a:schemeClr val="tx1"/>
                </a:solidFill>
                <a:latin typeface="Arial" panose="020B0604020202020204" pitchFamily="34" charset="0"/>
                <a:ea typeface="宋体" panose="02010600030101010101" pitchFamily="2" charset="-122"/>
              </a:defRPr>
            </a:lvl3pPr>
            <a:lvl4pPr marL="1371600">
              <a:defRPr>
                <a:solidFill>
                  <a:schemeClr val="tx1"/>
                </a:solidFill>
                <a:latin typeface="Arial" panose="020B0604020202020204" pitchFamily="34" charset="0"/>
                <a:ea typeface="宋体" panose="02010600030101010101" pitchFamily="2" charset="-122"/>
              </a:defRPr>
            </a:lvl4pPr>
            <a:lvl5pPr marL="1828800">
              <a:defRPr>
                <a:solidFill>
                  <a:schemeClr val="tx1"/>
                </a:solidFill>
                <a:latin typeface="Arial" panose="020B0604020202020204" pitchFamily="34" charset="0"/>
                <a:ea typeface="宋体" panose="02010600030101010101" pitchFamily="2" charset="-122"/>
              </a:defRPr>
            </a:lvl5pPr>
            <a:lvl6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800" b="1">
                <a:solidFill>
                  <a:srgbClr val="584650"/>
                </a:solidFill>
                <a:latin typeface="方正粗倩简体"/>
                <a:ea typeface="方正粗倩简体"/>
                <a:cs typeface="方正粗倩简体"/>
                <a:sym typeface="方正粗倩简体"/>
              </a:rPr>
              <a:t>1</a:t>
            </a:r>
          </a:p>
        </p:txBody>
      </p:sp>
      <p:sp>
        <p:nvSpPr>
          <p:cNvPr id="16390" name="矩形 101"/>
          <p:cNvSpPr>
            <a:spLocks noChangeArrowheads="1"/>
          </p:cNvSpPr>
          <p:nvPr/>
        </p:nvSpPr>
        <p:spPr bwMode="auto">
          <a:xfrm>
            <a:off x="5583238" y="2597150"/>
            <a:ext cx="4873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457200">
              <a:defRPr>
                <a:solidFill>
                  <a:schemeClr val="tx1"/>
                </a:solidFill>
                <a:latin typeface="Arial" panose="020B0604020202020204" pitchFamily="34" charset="0"/>
                <a:ea typeface="宋体" panose="02010600030101010101" pitchFamily="2" charset="-122"/>
              </a:defRPr>
            </a:lvl2pPr>
            <a:lvl3pPr marL="914400">
              <a:defRPr>
                <a:solidFill>
                  <a:schemeClr val="tx1"/>
                </a:solidFill>
                <a:latin typeface="Arial" panose="020B0604020202020204" pitchFamily="34" charset="0"/>
                <a:ea typeface="宋体" panose="02010600030101010101" pitchFamily="2" charset="-122"/>
              </a:defRPr>
            </a:lvl3pPr>
            <a:lvl4pPr marL="1371600">
              <a:defRPr>
                <a:solidFill>
                  <a:schemeClr val="tx1"/>
                </a:solidFill>
                <a:latin typeface="Arial" panose="020B0604020202020204" pitchFamily="34" charset="0"/>
                <a:ea typeface="宋体" panose="02010600030101010101" pitchFamily="2" charset="-122"/>
              </a:defRPr>
            </a:lvl4pPr>
            <a:lvl5pPr marL="1828800">
              <a:defRPr>
                <a:solidFill>
                  <a:schemeClr val="tx1"/>
                </a:solidFill>
                <a:latin typeface="Arial" panose="020B0604020202020204" pitchFamily="34" charset="0"/>
                <a:ea typeface="宋体" panose="02010600030101010101" pitchFamily="2" charset="-122"/>
              </a:defRPr>
            </a:lvl5pPr>
            <a:lvl6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800" b="1">
                <a:solidFill>
                  <a:srgbClr val="CB7151"/>
                </a:solidFill>
                <a:latin typeface="方正粗倩简体"/>
                <a:ea typeface="方正粗倩简体"/>
                <a:cs typeface="方正粗倩简体"/>
                <a:sym typeface="方正粗倩简体"/>
              </a:rPr>
              <a:t>2</a:t>
            </a:r>
          </a:p>
        </p:txBody>
      </p:sp>
      <p:sp>
        <p:nvSpPr>
          <p:cNvPr id="16391" name="矩形 102"/>
          <p:cNvSpPr>
            <a:spLocks noChangeArrowheads="1"/>
          </p:cNvSpPr>
          <p:nvPr/>
        </p:nvSpPr>
        <p:spPr bwMode="auto">
          <a:xfrm>
            <a:off x="7916863" y="2597150"/>
            <a:ext cx="4873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457200">
              <a:defRPr>
                <a:solidFill>
                  <a:schemeClr val="tx1"/>
                </a:solidFill>
                <a:latin typeface="Arial" panose="020B0604020202020204" pitchFamily="34" charset="0"/>
                <a:ea typeface="宋体" panose="02010600030101010101" pitchFamily="2" charset="-122"/>
              </a:defRPr>
            </a:lvl2pPr>
            <a:lvl3pPr marL="914400">
              <a:defRPr>
                <a:solidFill>
                  <a:schemeClr val="tx1"/>
                </a:solidFill>
                <a:latin typeface="Arial" panose="020B0604020202020204" pitchFamily="34" charset="0"/>
                <a:ea typeface="宋体" panose="02010600030101010101" pitchFamily="2" charset="-122"/>
              </a:defRPr>
            </a:lvl3pPr>
            <a:lvl4pPr marL="1371600">
              <a:defRPr>
                <a:solidFill>
                  <a:schemeClr val="tx1"/>
                </a:solidFill>
                <a:latin typeface="Arial" panose="020B0604020202020204" pitchFamily="34" charset="0"/>
                <a:ea typeface="宋体" panose="02010600030101010101" pitchFamily="2" charset="-122"/>
              </a:defRPr>
            </a:lvl4pPr>
            <a:lvl5pPr marL="1828800">
              <a:defRPr>
                <a:solidFill>
                  <a:schemeClr val="tx1"/>
                </a:solidFill>
                <a:latin typeface="Arial" panose="020B0604020202020204" pitchFamily="34" charset="0"/>
                <a:ea typeface="宋体" panose="02010600030101010101" pitchFamily="2" charset="-122"/>
              </a:defRPr>
            </a:lvl5pPr>
            <a:lvl6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800" b="1">
                <a:solidFill>
                  <a:schemeClr val="hlink"/>
                </a:solidFill>
                <a:latin typeface="方正粗倩简体"/>
                <a:ea typeface="方正粗倩简体"/>
                <a:cs typeface="方正粗倩简体"/>
                <a:sym typeface="方正粗倩简体"/>
              </a:rPr>
              <a:t>3</a:t>
            </a:r>
          </a:p>
        </p:txBody>
      </p:sp>
      <p:sp>
        <p:nvSpPr>
          <p:cNvPr id="16392" name="矩形 103"/>
          <p:cNvSpPr>
            <a:spLocks noChangeArrowheads="1"/>
          </p:cNvSpPr>
          <p:nvPr/>
        </p:nvSpPr>
        <p:spPr bwMode="auto">
          <a:xfrm>
            <a:off x="10121900" y="2597150"/>
            <a:ext cx="4857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457200">
              <a:defRPr>
                <a:solidFill>
                  <a:schemeClr val="tx1"/>
                </a:solidFill>
                <a:latin typeface="Arial" panose="020B0604020202020204" pitchFamily="34" charset="0"/>
                <a:ea typeface="宋体" panose="02010600030101010101" pitchFamily="2" charset="-122"/>
              </a:defRPr>
            </a:lvl2pPr>
            <a:lvl3pPr marL="914400">
              <a:defRPr>
                <a:solidFill>
                  <a:schemeClr val="tx1"/>
                </a:solidFill>
                <a:latin typeface="Arial" panose="020B0604020202020204" pitchFamily="34" charset="0"/>
                <a:ea typeface="宋体" panose="02010600030101010101" pitchFamily="2" charset="-122"/>
              </a:defRPr>
            </a:lvl3pPr>
            <a:lvl4pPr marL="1371600">
              <a:defRPr>
                <a:solidFill>
                  <a:schemeClr val="tx1"/>
                </a:solidFill>
                <a:latin typeface="Arial" panose="020B0604020202020204" pitchFamily="34" charset="0"/>
                <a:ea typeface="宋体" panose="02010600030101010101" pitchFamily="2" charset="-122"/>
              </a:defRPr>
            </a:lvl4pPr>
            <a:lvl5pPr marL="1828800">
              <a:defRPr>
                <a:solidFill>
                  <a:schemeClr val="tx1"/>
                </a:solidFill>
                <a:latin typeface="Arial" panose="020B0604020202020204" pitchFamily="34" charset="0"/>
                <a:ea typeface="宋体" panose="02010600030101010101" pitchFamily="2" charset="-122"/>
              </a:defRPr>
            </a:lvl5pPr>
            <a:lvl6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800" b="1">
                <a:solidFill>
                  <a:schemeClr val="accent2"/>
                </a:solidFill>
                <a:latin typeface="方正粗倩简体"/>
                <a:ea typeface="方正粗倩简体"/>
                <a:cs typeface="方正粗倩简体"/>
                <a:sym typeface="方正粗倩简体"/>
              </a:rPr>
              <a:t>4</a:t>
            </a:r>
          </a:p>
        </p:txBody>
      </p:sp>
      <p:sp>
        <p:nvSpPr>
          <p:cNvPr id="16393" name="TextBox 21"/>
          <p:cNvSpPr>
            <a:spLocks noChangeArrowheads="1"/>
          </p:cNvSpPr>
          <p:nvPr/>
        </p:nvSpPr>
        <p:spPr bwMode="auto">
          <a:xfrm>
            <a:off x="1897063" y="3462338"/>
            <a:ext cx="1825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457200">
              <a:defRPr>
                <a:solidFill>
                  <a:schemeClr val="tx1"/>
                </a:solidFill>
                <a:latin typeface="Arial" panose="020B0604020202020204" pitchFamily="34" charset="0"/>
                <a:ea typeface="宋体" panose="02010600030101010101" pitchFamily="2" charset="-122"/>
              </a:defRPr>
            </a:lvl2pPr>
            <a:lvl3pPr marL="914400">
              <a:defRPr>
                <a:solidFill>
                  <a:schemeClr val="tx1"/>
                </a:solidFill>
                <a:latin typeface="Arial" panose="020B0604020202020204" pitchFamily="34" charset="0"/>
                <a:ea typeface="宋体" panose="02010600030101010101" pitchFamily="2" charset="-122"/>
              </a:defRPr>
            </a:lvl3pPr>
            <a:lvl4pPr marL="1371600">
              <a:defRPr>
                <a:solidFill>
                  <a:schemeClr val="tx1"/>
                </a:solidFill>
                <a:latin typeface="Arial" panose="020B0604020202020204" pitchFamily="34" charset="0"/>
                <a:ea typeface="宋体" panose="02010600030101010101" pitchFamily="2" charset="-122"/>
              </a:defRPr>
            </a:lvl4pPr>
            <a:lvl5pPr marL="1828800">
              <a:defRPr>
                <a:solidFill>
                  <a:schemeClr val="tx1"/>
                </a:solidFill>
                <a:latin typeface="Arial" panose="020B0604020202020204" pitchFamily="34" charset="0"/>
                <a:ea typeface="宋体" panose="02010600030101010101" pitchFamily="2" charset="-122"/>
              </a:defRPr>
            </a:lvl5pPr>
            <a:lvl6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a:latin typeface="华文新魏" panose="02010800040101010101" pitchFamily="2" charset="-122"/>
                <a:ea typeface="华文新魏" panose="02010800040101010101" pitchFamily="2" charset="-122"/>
                <a:cs typeface="Arial" panose="020B0604020202020204" pitchFamily="34" charset="0"/>
                <a:sym typeface="Arial" panose="020B0604020202020204" pitchFamily="34" charset="0"/>
              </a:rPr>
              <a:t>慢病概况</a:t>
            </a:r>
          </a:p>
        </p:txBody>
      </p:sp>
      <p:sp>
        <p:nvSpPr>
          <p:cNvPr id="16394" name="TextBox 27"/>
          <p:cNvSpPr>
            <a:spLocks noChangeArrowheads="1"/>
          </p:cNvSpPr>
          <p:nvPr/>
        </p:nvSpPr>
        <p:spPr bwMode="auto">
          <a:xfrm>
            <a:off x="4211638" y="3409950"/>
            <a:ext cx="182562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457200">
              <a:defRPr>
                <a:solidFill>
                  <a:schemeClr val="tx1"/>
                </a:solidFill>
                <a:latin typeface="Arial" panose="020B0604020202020204" pitchFamily="34" charset="0"/>
                <a:ea typeface="宋体" panose="02010600030101010101" pitchFamily="2" charset="-122"/>
              </a:defRPr>
            </a:lvl2pPr>
            <a:lvl3pPr marL="914400">
              <a:defRPr>
                <a:solidFill>
                  <a:schemeClr val="tx1"/>
                </a:solidFill>
                <a:latin typeface="Arial" panose="020B0604020202020204" pitchFamily="34" charset="0"/>
                <a:ea typeface="宋体" panose="02010600030101010101" pitchFamily="2" charset="-122"/>
              </a:defRPr>
            </a:lvl3pPr>
            <a:lvl4pPr marL="1371600">
              <a:defRPr>
                <a:solidFill>
                  <a:schemeClr val="tx1"/>
                </a:solidFill>
                <a:latin typeface="Arial" panose="020B0604020202020204" pitchFamily="34" charset="0"/>
                <a:ea typeface="宋体" panose="02010600030101010101" pitchFamily="2" charset="-122"/>
              </a:defRPr>
            </a:lvl4pPr>
            <a:lvl5pPr marL="1828800">
              <a:defRPr>
                <a:solidFill>
                  <a:schemeClr val="tx1"/>
                </a:solidFill>
                <a:latin typeface="Arial" panose="020B0604020202020204" pitchFamily="34" charset="0"/>
                <a:ea typeface="宋体" panose="02010600030101010101" pitchFamily="2" charset="-122"/>
              </a:defRPr>
            </a:lvl5pPr>
            <a:lvl6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0000"/>
                </a:solidFill>
                <a:latin typeface="华文新魏" panose="02010800040101010101" pitchFamily="2" charset="-122"/>
                <a:ea typeface="华文新魏" panose="02010800040101010101" pitchFamily="2" charset="-122"/>
                <a:cs typeface="Arial" panose="020B0604020202020204" pitchFamily="34" charset="0"/>
                <a:sym typeface="Arial" panose="020B0604020202020204" pitchFamily="34" charset="0"/>
              </a:rPr>
              <a:t>慢病病因</a:t>
            </a:r>
          </a:p>
          <a:p>
            <a:pPr eaLnBrk="1" hangingPunct="1">
              <a:buFont typeface="Arial" panose="020B0604020202020204" pitchFamily="34" charset="0"/>
              <a:buNone/>
            </a:pPr>
            <a:endParaRPr lang="zh-CN" altLang="en-US">
              <a:ea typeface="华文新魏" panose="02010800040101010101" pitchFamily="2" charset="-122"/>
              <a:cs typeface="Arial" panose="020B0604020202020204" pitchFamily="34" charset="0"/>
              <a:sym typeface="Arial" panose="020B0604020202020204" pitchFamily="34" charset="0"/>
            </a:endParaRPr>
          </a:p>
        </p:txBody>
      </p:sp>
      <p:sp>
        <p:nvSpPr>
          <p:cNvPr id="16395" name="TextBox 29"/>
          <p:cNvSpPr>
            <a:spLocks noChangeArrowheads="1"/>
          </p:cNvSpPr>
          <p:nvPr/>
        </p:nvSpPr>
        <p:spPr bwMode="auto">
          <a:xfrm>
            <a:off x="8672513" y="3360738"/>
            <a:ext cx="1825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457200">
              <a:defRPr>
                <a:solidFill>
                  <a:schemeClr val="tx1"/>
                </a:solidFill>
                <a:latin typeface="Arial" panose="020B0604020202020204" pitchFamily="34" charset="0"/>
                <a:ea typeface="宋体" panose="02010600030101010101" pitchFamily="2" charset="-122"/>
              </a:defRPr>
            </a:lvl2pPr>
            <a:lvl3pPr marL="914400">
              <a:defRPr>
                <a:solidFill>
                  <a:schemeClr val="tx1"/>
                </a:solidFill>
                <a:latin typeface="Arial" panose="020B0604020202020204" pitchFamily="34" charset="0"/>
                <a:ea typeface="宋体" panose="02010600030101010101" pitchFamily="2" charset="-122"/>
              </a:defRPr>
            </a:lvl3pPr>
            <a:lvl4pPr marL="1371600">
              <a:defRPr>
                <a:solidFill>
                  <a:schemeClr val="tx1"/>
                </a:solidFill>
                <a:latin typeface="Arial" panose="020B0604020202020204" pitchFamily="34" charset="0"/>
                <a:ea typeface="宋体" panose="02010600030101010101" pitchFamily="2" charset="-122"/>
              </a:defRPr>
            </a:lvl4pPr>
            <a:lvl5pPr marL="1828800">
              <a:defRPr>
                <a:solidFill>
                  <a:schemeClr val="tx1"/>
                </a:solidFill>
                <a:latin typeface="Arial" panose="020B0604020202020204" pitchFamily="34" charset="0"/>
                <a:ea typeface="宋体" panose="02010600030101010101" pitchFamily="2" charset="-122"/>
              </a:defRPr>
            </a:lvl5pPr>
            <a:lvl6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a:solidFill>
                  <a:srgbClr val="FF0000"/>
                </a:solidFill>
                <a:latin typeface="华文新魏" panose="02010800040101010101" pitchFamily="2" charset="-122"/>
                <a:ea typeface="华文新魏" panose="02010800040101010101" pitchFamily="2" charset="-122"/>
                <a:cs typeface="Arial" panose="020B0604020202020204" pitchFamily="34" charset="0"/>
                <a:sym typeface="Arial" panose="020B0604020202020204" pitchFamily="34" charset="0"/>
              </a:rPr>
              <a:t>慢病预防</a:t>
            </a:r>
          </a:p>
        </p:txBody>
      </p:sp>
      <p:pic>
        <p:nvPicPr>
          <p:cNvPr id="16396"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73946">
            <a:off x="2301875" y="2590800"/>
            <a:ext cx="10287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7" name="直接连接符 94"/>
          <p:cNvSpPr>
            <a:spLocks noChangeShapeType="1"/>
          </p:cNvSpPr>
          <p:nvPr/>
        </p:nvSpPr>
        <p:spPr bwMode="auto">
          <a:xfrm>
            <a:off x="4022725" y="2525713"/>
            <a:ext cx="2160588" cy="1587"/>
          </a:xfrm>
          <a:prstGeom prst="line">
            <a:avLst/>
          </a:prstGeom>
          <a:noFill/>
          <a:ln w="44450">
            <a:solidFill>
              <a:srgbClr val="92D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8" name="直接连接符 95"/>
          <p:cNvSpPr>
            <a:spLocks noChangeShapeType="1"/>
          </p:cNvSpPr>
          <p:nvPr/>
        </p:nvSpPr>
        <p:spPr bwMode="auto">
          <a:xfrm>
            <a:off x="6183313" y="2525713"/>
            <a:ext cx="2305050" cy="1587"/>
          </a:xfrm>
          <a:prstGeom prst="line">
            <a:avLst/>
          </a:prstGeom>
          <a:noFill/>
          <a:ln w="44450">
            <a:solidFill>
              <a:srgbClr val="92D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9" name="直接连接符 96"/>
          <p:cNvSpPr>
            <a:spLocks noChangeShapeType="1"/>
          </p:cNvSpPr>
          <p:nvPr/>
        </p:nvSpPr>
        <p:spPr bwMode="auto">
          <a:xfrm>
            <a:off x="8488363" y="2525713"/>
            <a:ext cx="2232025" cy="1587"/>
          </a:xfrm>
          <a:prstGeom prst="line">
            <a:avLst/>
          </a:prstGeom>
          <a:noFill/>
          <a:ln w="44450">
            <a:solidFill>
              <a:srgbClr val="92D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0" name="直接连接符 93"/>
          <p:cNvSpPr>
            <a:spLocks noChangeShapeType="1"/>
          </p:cNvSpPr>
          <p:nvPr/>
        </p:nvSpPr>
        <p:spPr bwMode="auto">
          <a:xfrm>
            <a:off x="1790700" y="2525713"/>
            <a:ext cx="2232025" cy="1587"/>
          </a:xfrm>
          <a:prstGeom prst="line">
            <a:avLst/>
          </a:prstGeom>
          <a:noFill/>
          <a:ln w="44450">
            <a:solidFill>
              <a:srgbClr val="92D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1" name="直接连接符 111"/>
          <p:cNvSpPr>
            <a:spLocks noChangeShapeType="1"/>
          </p:cNvSpPr>
          <p:nvPr/>
        </p:nvSpPr>
        <p:spPr bwMode="auto">
          <a:xfrm>
            <a:off x="4010025" y="4365625"/>
            <a:ext cx="2159000" cy="0"/>
          </a:xfrm>
          <a:prstGeom prst="line">
            <a:avLst/>
          </a:prstGeom>
          <a:noFill/>
          <a:ln w="12700">
            <a:solidFill>
              <a:srgbClr val="92D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2" name="直接连接符 112"/>
          <p:cNvSpPr>
            <a:spLocks noChangeShapeType="1"/>
          </p:cNvSpPr>
          <p:nvPr/>
        </p:nvSpPr>
        <p:spPr bwMode="auto">
          <a:xfrm>
            <a:off x="6169025" y="4365625"/>
            <a:ext cx="2305050" cy="0"/>
          </a:xfrm>
          <a:prstGeom prst="line">
            <a:avLst/>
          </a:prstGeom>
          <a:noFill/>
          <a:ln w="12700">
            <a:solidFill>
              <a:srgbClr val="92D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3" name="直接连接符 113"/>
          <p:cNvSpPr>
            <a:spLocks noChangeShapeType="1"/>
          </p:cNvSpPr>
          <p:nvPr/>
        </p:nvSpPr>
        <p:spPr bwMode="auto">
          <a:xfrm>
            <a:off x="8474075" y="4365625"/>
            <a:ext cx="2232025" cy="0"/>
          </a:xfrm>
          <a:prstGeom prst="line">
            <a:avLst/>
          </a:prstGeom>
          <a:noFill/>
          <a:ln w="12700">
            <a:solidFill>
              <a:srgbClr val="92D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4" name="直接连接符 114"/>
          <p:cNvSpPr>
            <a:spLocks noChangeShapeType="1"/>
          </p:cNvSpPr>
          <p:nvPr/>
        </p:nvSpPr>
        <p:spPr bwMode="auto">
          <a:xfrm>
            <a:off x="1778000" y="4365625"/>
            <a:ext cx="2232025" cy="0"/>
          </a:xfrm>
          <a:prstGeom prst="line">
            <a:avLst/>
          </a:prstGeom>
          <a:noFill/>
          <a:ln w="12700">
            <a:solidFill>
              <a:srgbClr val="92D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5" name="Text Box 22"/>
          <p:cNvSpPr txBox="1">
            <a:spLocks noChangeArrowheads="1"/>
          </p:cNvSpPr>
          <p:nvPr/>
        </p:nvSpPr>
        <p:spPr bwMode="auto">
          <a:xfrm>
            <a:off x="5049838" y="1404938"/>
            <a:ext cx="203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anose="020B0604020202020204" pitchFamily="34" charset="0"/>
              <a:buNone/>
            </a:pPr>
            <a:r>
              <a:rPr lang="zh-CN" altLang="en-US" sz="3600" b="1">
                <a:latin typeface="华文新魏" panose="02010800040101010101" pitchFamily="2" charset="-122"/>
                <a:ea typeface="华文新魏" panose="02010800040101010101" pitchFamily="2" charset="-122"/>
              </a:rPr>
              <a:t>主要内容</a:t>
            </a:r>
          </a:p>
        </p:txBody>
      </p:sp>
      <p:sp>
        <p:nvSpPr>
          <p:cNvPr id="16406" name="TextBox 29"/>
          <p:cNvSpPr>
            <a:spLocks noChangeArrowheads="1"/>
          </p:cNvSpPr>
          <p:nvPr/>
        </p:nvSpPr>
        <p:spPr bwMode="auto">
          <a:xfrm>
            <a:off x="6586538" y="3430588"/>
            <a:ext cx="1825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457200">
              <a:defRPr>
                <a:solidFill>
                  <a:schemeClr val="tx1"/>
                </a:solidFill>
                <a:latin typeface="Arial" panose="020B0604020202020204" pitchFamily="34" charset="0"/>
                <a:ea typeface="宋体" panose="02010600030101010101" pitchFamily="2" charset="-122"/>
              </a:defRPr>
            </a:lvl2pPr>
            <a:lvl3pPr marL="914400">
              <a:defRPr>
                <a:solidFill>
                  <a:schemeClr val="tx1"/>
                </a:solidFill>
                <a:latin typeface="Arial" panose="020B0604020202020204" pitchFamily="34" charset="0"/>
                <a:ea typeface="宋体" panose="02010600030101010101" pitchFamily="2" charset="-122"/>
              </a:defRPr>
            </a:lvl3pPr>
            <a:lvl4pPr marL="1371600">
              <a:defRPr>
                <a:solidFill>
                  <a:schemeClr val="tx1"/>
                </a:solidFill>
                <a:latin typeface="Arial" panose="020B0604020202020204" pitchFamily="34" charset="0"/>
                <a:ea typeface="宋体" panose="02010600030101010101" pitchFamily="2" charset="-122"/>
              </a:defRPr>
            </a:lvl4pPr>
            <a:lvl5pPr marL="1828800">
              <a:defRPr>
                <a:solidFill>
                  <a:schemeClr val="tx1"/>
                </a:solidFill>
                <a:latin typeface="Arial" panose="020B0604020202020204" pitchFamily="34" charset="0"/>
                <a:ea typeface="宋体" panose="02010600030101010101" pitchFamily="2" charset="-122"/>
              </a:defRPr>
            </a:lvl5pPr>
            <a:lvl6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indent="-3476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a:latin typeface="华文新魏" panose="02010800040101010101" pitchFamily="2" charset="-122"/>
                <a:ea typeface="华文新魏" panose="02010800040101010101" pitchFamily="2" charset="-122"/>
                <a:cs typeface="Arial" panose="020B0604020202020204" pitchFamily="34" charset="0"/>
                <a:sym typeface="Arial" panose="020B0604020202020204" pitchFamily="34" charset="0"/>
              </a:rPr>
              <a:t>慢病危害</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219200" y="147638"/>
            <a:ext cx="7043675" cy="709612"/>
          </a:xfrm>
        </p:spPr>
        <p:txBody>
          <a:bodyPr/>
          <a:lstStyle/>
          <a:p>
            <a:pPr eaLnBrk="1" hangingPunct="1"/>
            <a:r>
              <a:rPr lang="zh-CN" altLang="en-US" sz="3600" b="1" smtClean="0">
                <a:solidFill>
                  <a:schemeClr val="tx1"/>
                </a:solidFill>
                <a:latin typeface="华文新魏" panose="02010800040101010101" pitchFamily="2" charset="-122"/>
                <a:ea typeface="华文新魏" panose="02010800040101010101" pitchFamily="2" charset="-122"/>
              </a:rPr>
              <a:t>慢  病  概  况</a:t>
            </a:r>
            <a:endParaRPr lang="zh-CN" altLang="zh-CN" sz="3600" b="1" smtClean="0">
              <a:solidFill>
                <a:schemeClr val="tx1"/>
              </a:solidFill>
              <a:latin typeface="黑体" panose="02010609060101010101" pitchFamily="49" charset="-122"/>
            </a:endParaRPr>
          </a:p>
        </p:txBody>
      </p:sp>
      <p:sp>
        <p:nvSpPr>
          <p:cNvPr id="17411" name="Rectangle 2"/>
          <p:cNvSpPr>
            <a:spLocks noChangeArrowheads="1"/>
          </p:cNvSpPr>
          <p:nvPr/>
        </p:nvSpPr>
        <p:spPr bwMode="auto">
          <a:xfrm>
            <a:off x="4022725" y="1660525"/>
            <a:ext cx="541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3200" b="1">
                <a:latin typeface="华文新魏" panose="02010800040101010101" pitchFamily="2" charset="-122"/>
                <a:ea typeface="华文新魏" panose="02010800040101010101" pitchFamily="2" charset="-122"/>
              </a:rPr>
              <a:t>慢病定义</a:t>
            </a:r>
            <a:endParaRPr lang="zh-CN" altLang="en-US" sz="3200" b="1">
              <a:solidFill>
                <a:srgbClr val="0070C0"/>
              </a:solidFill>
              <a:latin typeface="华文新魏" panose="02010800040101010101" pitchFamily="2" charset="-122"/>
              <a:ea typeface="华文新魏" panose="02010800040101010101" pitchFamily="2" charset="-122"/>
              <a:cs typeface="Arial" panose="020B0604020202020204" pitchFamily="34" charset="0"/>
              <a:sym typeface="Arial" panose="020B0604020202020204" pitchFamily="34" charset="0"/>
            </a:endParaRPr>
          </a:p>
        </p:txBody>
      </p:sp>
      <p:sp>
        <p:nvSpPr>
          <p:cNvPr id="17412" name="Rectangle 4"/>
          <p:cNvSpPr>
            <a:spLocks noChangeArrowheads="1"/>
          </p:cNvSpPr>
          <p:nvPr/>
        </p:nvSpPr>
        <p:spPr bwMode="auto">
          <a:xfrm>
            <a:off x="3413125" y="1660525"/>
            <a:ext cx="609600" cy="533400"/>
          </a:xfrm>
          <a:prstGeom prst="rect">
            <a:avLst/>
          </a:prstGeom>
          <a:noFill/>
          <a:ln>
            <a:noFill/>
          </a:ln>
          <a:effectLst>
            <a:prstShdw prst="shdw17" dist="63500" dir="2212194">
              <a:srgbClr val="897D58"/>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ko-KR" altLang="en-US" sz="2400" b="1">
                <a:latin typeface="Verdana" panose="020B0604030504040204" pitchFamily="34" charset="0"/>
                <a:ea typeface="Gulim" panose="020B0600000101010101" pitchFamily="34" charset="-127"/>
              </a:rPr>
              <a:t>1</a:t>
            </a:r>
          </a:p>
        </p:txBody>
      </p:sp>
      <p:sp>
        <p:nvSpPr>
          <p:cNvPr id="17413" name="Rectangle 5"/>
          <p:cNvSpPr>
            <a:spLocks noChangeArrowheads="1"/>
          </p:cNvSpPr>
          <p:nvPr/>
        </p:nvSpPr>
        <p:spPr bwMode="auto">
          <a:xfrm>
            <a:off x="4022725" y="2444750"/>
            <a:ext cx="541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3200" b="1">
                <a:latin typeface="华文新魏" panose="02010800040101010101" pitchFamily="2" charset="-122"/>
                <a:ea typeface="华文新魏" panose="02010800040101010101" pitchFamily="2" charset="-122"/>
              </a:rPr>
              <a:t>慢病分类</a:t>
            </a:r>
            <a:r>
              <a:rPr lang="en-US" altLang="zh-CN" sz="3200">
                <a:latin typeface="Verdana" panose="020B0604030504040204" pitchFamily="34" charset="0"/>
                <a:ea typeface="Gulim" panose="020B0600000101010101" pitchFamily="34" charset="-127"/>
              </a:rPr>
              <a:t> </a:t>
            </a:r>
            <a:endParaRPr lang="ko-KR" altLang="en-US" sz="3200">
              <a:latin typeface="Verdana" panose="020B0604030504040204" pitchFamily="34" charset="0"/>
              <a:ea typeface="Gulim" panose="020B0600000101010101" pitchFamily="34" charset="-127"/>
            </a:endParaRPr>
          </a:p>
        </p:txBody>
      </p:sp>
      <p:sp>
        <p:nvSpPr>
          <p:cNvPr id="17414" name="Rectangle 6"/>
          <p:cNvSpPr>
            <a:spLocks noChangeArrowheads="1"/>
          </p:cNvSpPr>
          <p:nvPr/>
        </p:nvSpPr>
        <p:spPr bwMode="auto">
          <a:xfrm>
            <a:off x="3413125" y="2444750"/>
            <a:ext cx="609600" cy="533400"/>
          </a:xfrm>
          <a:prstGeom prst="rect">
            <a:avLst/>
          </a:prstGeom>
          <a:noFill/>
          <a:ln>
            <a:noFill/>
          </a:ln>
          <a:effectLst>
            <a:prstShdw prst="shdw17" dist="63500" dir="2212194">
              <a:srgbClr val="897D58"/>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ko-KR" altLang="en-US" sz="2400" b="1">
                <a:latin typeface="Verdana" panose="020B0604030504040204" pitchFamily="34" charset="0"/>
                <a:ea typeface="Gulim" panose="020B0600000101010101" pitchFamily="34" charset="-127"/>
              </a:rPr>
              <a:t>2</a:t>
            </a:r>
          </a:p>
        </p:txBody>
      </p:sp>
      <p:sp>
        <p:nvSpPr>
          <p:cNvPr id="17415" name="Rectangle 7"/>
          <p:cNvSpPr>
            <a:spLocks noChangeArrowheads="1"/>
          </p:cNvSpPr>
          <p:nvPr/>
        </p:nvSpPr>
        <p:spPr bwMode="auto">
          <a:xfrm>
            <a:off x="4022725" y="3240088"/>
            <a:ext cx="541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3200" b="1">
                <a:latin typeface="华文新魏" panose="02010800040101010101" pitchFamily="2" charset="-122"/>
                <a:ea typeface="华文新魏" panose="02010800040101010101" pitchFamily="2" charset="-122"/>
              </a:rPr>
              <a:t>慢病特点</a:t>
            </a:r>
            <a:r>
              <a:rPr lang="en-US" altLang="zh-CN" sz="3200" b="1">
                <a:latin typeface="华文新魏" panose="02010800040101010101" pitchFamily="2" charset="-122"/>
                <a:ea typeface="华文新魏" panose="02010800040101010101" pitchFamily="2" charset="-122"/>
              </a:rPr>
              <a:t> </a:t>
            </a:r>
            <a:endParaRPr lang="ko-KR" altLang="en-US" sz="3200" b="1">
              <a:latin typeface="华文新魏" panose="02010800040101010101" pitchFamily="2" charset="-122"/>
              <a:ea typeface="Gulim" panose="020B0600000101010101" pitchFamily="34" charset="-127"/>
            </a:endParaRPr>
          </a:p>
        </p:txBody>
      </p:sp>
      <p:sp>
        <p:nvSpPr>
          <p:cNvPr id="17416" name="Rectangle 8"/>
          <p:cNvSpPr>
            <a:spLocks noChangeArrowheads="1"/>
          </p:cNvSpPr>
          <p:nvPr/>
        </p:nvSpPr>
        <p:spPr bwMode="auto">
          <a:xfrm>
            <a:off x="3413125" y="3240088"/>
            <a:ext cx="609600" cy="533400"/>
          </a:xfrm>
          <a:prstGeom prst="rect">
            <a:avLst/>
          </a:prstGeom>
          <a:noFill/>
          <a:ln>
            <a:noFill/>
          </a:ln>
          <a:effectLst>
            <a:prstShdw prst="shdw17" dist="63500" dir="2212194">
              <a:srgbClr val="897D58"/>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ko-KR" altLang="en-US" sz="2400" b="1">
                <a:latin typeface="Verdana" panose="020B0604030504040204" pitchFamily="34" charset="0"/>
                <a:ea typeface="Gulim" panose="020B0600000101010101" pitchFamily="34" charset="-127"/>
              </a:rPr>
              <a:t>3</a:t>
            </a:r>
          </a:p>
        </p:txBody>
      </p:sp>
      <p:sp>
        <p:nvSpPr>
          <p:cNvPr id="17417" name="Rectangle 9"/>
          <p:cNvSpPr>
            <a:spLocks noChangeArrowheads="1"/>
          </p:cNvSpPr>
          <p:nvPr/>
        </p:nvSpPr>
        <p:spPr bwMode="auto">
          <a:xfrm>
            <a:off x="4022725" y="4022725"/>
            <a:ext cx="541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3200" b="1">
                <a:latin typeface="华文新魏" panose="02010800040101010101" pitchFamily="2" charset="-122"/>
                <a:ea typeface="华文新魏" panose="02010800040101010101" pitchFamily="2" charset="-122"/>
              </a:rPr>
              <a:t>慢病现状</a:t>
            </a:r>
            <a:r>
              <a:rPr lang="en-US" altLang="zh-CN" sz="3200" b="1">
                <a:latin typeface="华文新魏" panose="02010800040101010101" pitchFamily="2" charset="-122"/>
                <a:ea typeface="华文新魏" panose="02010800040101010101" pitchFamily="2" charset="-122"/>
              </a:rPr>
              <a:t> </a:t>
            </a:r>
            <a:endParaRPr lang="ko-KR" altLang="en-US" sz="3200" b="1">
              <a:latin typeface="华文新魏" panose="02010800040101010101" pitchFamily="2" charset="-122"/>
              <a:ea typeface="Gulim" panose="020B0600000101010101" pitchFamily="34" charset="-127"/>
            </a:endParaRPr>
          </a:p>
        </p:txBody>
      </p:sp>
      <p:sp>
        <p:nvSpPr>
          <p:cNvPr id="17418" name="Rectangle 10"/>
          <p:cNvSpPr>
            <a:spLocks noChangeArrowheads="1"/>
          </p:cNvSpPr>
          <p:nvPr/>
        </p:nvSpPr>
        <p:spPr bwMode="auto">
          <a:xfrm>
            <a:off x="3413125" y="4022725"/>
            <a:ext cx="609600" cy="533400"/>
          </a:xfrm>
          <a:prstGeom prst="rect">
            <a:avLst/>
          </a:prstGeom>
          <a:noFill/>
          <a:ln>
            <a:noFill/>
          </a:ln>
          <a:effectLst>
            <a:prstShdw prst="shdw17" dist="63500" dir="2212194">
              <a:srgbClr val="897D58"/>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ko-KR" altLang="en-US" sz="2400" b="1">
                <a:latin typeface="Verdana" panose="020B0604030504040204" pitchFamily="34" charset="0"/>
                <a:ea typeface="Gulim" panose="020B0600000101010101" pitchFamily="34" charset="-127"/>
              </a:rPr>
              <a:t>4</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751013" y="217488"/>
            <a:ext cx="9359900" cy="698500"/>
          </a:xfrm>
        </p:spPr>
        <p:txBody>
          <a:bodyPr/>
          <a:lstStyle/>
          <a:p>
            <a:pPr eaLnBrk="1" hangingPunct="1"/>
            <a:r>
              <a:rPr lang="zh-CN" altLang="en-US" sz="3600" b="1" smtClean="0">
                <a:solidFill>
                  <a:schemeClr val="tx1"/>
                </a:solidFill>
                <a:latin typeface="华文新魏" panose="02010800040101010101" pitchFamily="2" charset="-122"/>
                <a:ea typeface="华文新魏" panose="02010800040101010101" pitchFamily="2" charset="-122"/>
              </a:rPr>
              <a:t>慢  病  概  况</a:t>
            </a:r>
            <a:r>
              <a:rPr lang="en-US" altLang="zh-CN" sz="3600" b="1" smtClean="0">
                <a:solidFill>
                  <a:schemeClr val="tx1"/>
                </a:solidFill>
                <a:latin typeface="华文新魏" panose="02010800040101010101" pitchFamily="2" charset="-122"/>
                <a:ea typeface="华文新魏" panose="02010800040101010101" pitchFamily="2" charset="-122"/>
              </a:rPr>
              <a:t>—</a:t>
            </a:r>
            <a:r>
              <a:rPr lang="zh-CN" altLang="en-US" sz="3600" b="1" smtClean="0">
                <a:solidFill>
                  <a:schemeClr val="tx1"/>
                </a:solidFill>
                <a:latin typeface="华文新魏" panose="02010800040101010101" pitchFamily="2" charset="-122"/>
                <a:ea typeface="华文新魏" panose="02010800040101010101" pitchFamily="2" charset="-122"/>
              </a:rPr>
              <a:t>定义</a:t>
            </a:r>
            <a:endParaRPr lang="zh-CN" altLang="zh-CN" sz="3600" b="1" smtClean="0">
              <a:solidFill>
                <a:schemeClr val="tx1"/>
              </a:solidFill>
            </a:endParaRPr>
          </a:p>
        </p:txBody>
      </p:sp>
      <p:sp>
        <p:nvSpPr>
          <p:cNvPr id="18435" name="Rectangle 3"/>
          <p:cNvSpPr>
            <a:spLocks noGrp="1" noChangeArrowheads="1"/>
          </p:cNvSpPr>
          <p:nvPr>
            <p:ph type="body" idx="1"/>
          </p:nvPr>
        </p:nvSpPr>
        <p:spPr>
          <a:xfrm>
            <a:off x="1277938" y="1474788"/>
            <a:ext cx="10307637" cy="4527550"/>
          </a:xfrm>
        </p:spPr>
        <p:txBody>
          <a:bodyPr/>
          <a:lstStyle/>
          <a:p>
            <a:pPr marL="0" indent="0" eaLnBrk="1" hangingPunct="1">
              <a:lnSpc>
                <a:spcPct val="130000"/>
              </a:lnSpc>
              <a:spcBef>
                <a:spcPct val="0"/>
              </a:spcBef>
              <a:buFontTx/>
              <a:buNone/>
            </a:pPr>
            <a:r>
              <a:rPr lang="en-US" altLang="zh-CN" sz="3600" dirty="0" smtClean="0">
                <a:latin typeface="华文新魏" panose="02010800040101010101" pitchFamily="2" charset="-122"/>
                <a:ea typeface="华文新魏" panose="02010800040101010101" pitchFamily="2" charset="-122"/>
              </a:rPr>
              <a:t>    </a:t>
            </a:r>
            <a:r>
              <a:rPr lang="zh-CN" altLang="zh-CN" sz="3200" b="1" dirty="0" smtClean="0">
                <a:latin typeface="华文新魏" panose="02010800040101010101" pitchFamily="2" charset="-122"/>
                <a:ea typeface="华文新魏" panose="02010800040101010101" pitchFamily="2" charset="-122"/>
              </a:rPr>
              <a:t>慢病是指不构成传染，具有长期积累形成疾病形态损害的疾病的总称。</a:t>
            </a:r>
          </a:p>
          <a:p>
            <a:pPr marL="0" indent="0" eaLnBrk="1" hangingPunct="1">
              <a:lnSpc>
                <a:spcPct val="130000"/>
              </a:lnSpc>
              <a:spcBef>
                <a:spcPct val="0"/>
              </a:spcBef>
              <a:buFontTx/>
              <a:buNone/>
            </a:pPr>
            <a:r>
              <a:rPr lang="en-US" altLang="zh-CN" sz="3200" b="1" dirty="0" smtClean="0">
                <a:latin typeface="华文新魏" panose="02010800040101010101" pitchFamily="2" charset="-122"/>
                <a:ea typeface="华文新魏" panose="02010800040101010101" pitchFamily="2" charset="-122"/>
              </a:rPr>
              <a:t>    </a:t>
            </a:r>
            <a:r>
              <a:rPr lang="zh-CN" altLang="zh-CN" sz="3200" b="1" dirty="0" smtClean="0">
                <a:latin typeface="华文新魏" panose="02010800040101010101" pitchFamily="2" charset="-122"/>
                <a:ea typeface="华文新魏" panose="02010800040101010101" pitchFamily="2" charset="-122"/>
              </a:rPr>
              <a:t>根据</a:t>
            </a:r>
            <a:r>
              <a:rPr lang="en-US" altLang="zh-CN" sz="3200" b="1" dirty="0" smtClean="0">
                <a:latin typeface="华文新魏" panose="02010800040101010101" pitchFamily="2" charset="-122"/>
                <a:ea typeface="华文新魏" panose="02010800040101010101" pitchFamily="2" charset="-122"/>
              </a:rPr>
              <a:t>WHO</a:t>
            </a:r>
            <a:r>
              <a:rPr lang="zh-CN" altLang="zh-CN" sz="3200" b="1" dirty="0" smtClean="0">
                <a:latin typeface="华文新魏" panose="02010800040101010101" pitchFamily="2" charset="-122"/>
                <a:ea typeface="华文新魏" panose="02010800040101010101" pitchFamily="2" charset="-122"/>
              </a:rPr>
              <a:t>（</a:t>
            </a:r>
            <a:r>
              <a:rPr lang="en-US" altLang="zh-CN" sz="3200" b="1" dirty="0" smtClean="0">
                <a:latin typeface="华文新魏" panose="02010800040101010101" pitchFamily="2" charset="-122"/>
                <a:ea typeface="华文新魏" panose="02010800040101010101" pitchFamily="2" charset="-122"/>
              </a:rPr>
              <a:t>2012</a:t>
            </a:r>
            <a:r>
              <a:rPr lang="zh-CN" altLang="zh-CN" sz="3200" b="1" dirty="0" smtClean="0">
                <a:latin typeface="华文新魏" panose="02010800040101010101" pitchFamily="2" charset="-122"/>
                <a:ea typeface="华文新魏" panose="02010800040101010101" pitchFamily="2" charset="-122"/>
              </a:rPr>
              <a:t>）提出的慢病（</a:t>
            </a:r>
            <a:r>
              <a:rPr lang="en-US" altLang="zh-CN" sz="3200" b="1" dirty="0" smtClean="0">
                <a:latin typeface="华文新魏" panose="02010800040101010101" pitchFamily="2" charset="-122"/>
                <a:ea typeface="华文新魏" panose="02010800040101010101" pitchFamily="2" charset="-122"/>
              </a:rPr>
              <a:t>NCD</a:t>
            </a:r>
            <a:r>
              <a:rPr lang="zh-CN" altLang="zh-CN" sz="3200" b="1" dirty="0" smtClean="0">
                <a:latin typeface="华文新魏" panose="02010800040101010101" pitchFamily="2" charset="-122"/>
                <a:ea typeface="华文新魏" panose="02010800040101010101" pitchFamily="2" charset="-122"/>
              </a:rPr>
              <a:t>）高危密码：</a:t>
            </a:r>
            <a:r>
              <a:rPr lang="en-US" altLang="zh-CN" sz="3200" b="1" dirty="0" smtClean="0">
                <a:latin typeface="华文新魏" panose="02010800040101010101" pitchFamily="2" charset="-122"/>
                <a:ea typeface="华文新魏" panose="02010800040101010101" pitchFamily="2" charset="-122"/>
              </a:rPr>
              <a:t>“3450”</a:t>
            </a:r>
            <a:r>
              <a:rPr lang="zh-CN" altLang="zh-CN" sz="3200" b="1" dirty="0" smtClean="0">
                <a:latin typeface="华文新魏" panose="02010800040101010101" pitchFamily="2" charset="-122"/>
                <a:ea typeface="华文新魏" panose="02010800040101010101" pitchFamily="2" charset="-122"/>
              </a:rPr>
              <a:t>新概念，即</a:t>
            </a:r>
            <a:r>
              <a:rPr lang="en-US" altLang="zh-CN" sz="3200" b="1" dirty="0" smtClean="0">
                <a:latin typeface="华文新魏" panose="02010800040101010101" pitchFamily="2" charset="-122"/>
                <a:ea typeface="华文新魏" panose="02010800040101010101" pitchFamily="2" charset="-122"/>
              </a:rPr>
              <a:t>3</a:t>
            </a:r>
            <a:r>
              <a:rPr lang="zh-CN" altLang="zh-CN" sz="3200" b="1" dirty="0" smtClean="0">
                <a:latin typeface="华文新魏" panose="02010800040101010101" pitchFamily="2" charset="-122"/>
                <a:ea typeface="华文新魏" panose="02010800040101010101" pitchFamily="2" charset="-122"/>
              </a:rPr>
              <a:t>种不良的生活方式（不合理膳食和缺乏体力活动</a:t>
            </a:r>
            <a:r>
              <a:rPr lang="zh-CN" altLang="zh-CN" sz="3200" b="1" dirty="0">
                <a:latin typeface="华文新魏" panose="02010800040101010101" pitchFamily="2" charset="-122"/>
                <a:ea typeface="华文新魏" panose="02010800040101010101" pitchFamily="2" charset="-122"/>
              </a:rPr>
              <a:t>、</a:t>
            </a:r>
            <a:r>
              <a:rPr lang="zh-CN" altLang="zh-CN" sz="3200" b="1" dirty="0" smtClean="0">
                <a:latin typeface="华文新魏" panose="02010800040101010101" pitchFamily="2" charset="-122"/>
                <a:ea typeface="华文新魏" panose="02010800040101010101" pitchFamily="2" charset="-122"/>
              </a:rPr>
              <a:t>吸烟），导致</a:t>
            </a:r>
            <a:r>
              <a:rPr lang="en-US" altLang="zh-CN" sz="3200" b="1" dirty="0" smtClean="0">
                <a:latin typeface="华文新魏" panose="02010800040101010101" pitchFamily="2" charset="-122"/>
                <a:ea typeface="华文新魏" panose="02010800040101010101" pitchFamily="2" charset="-122"/>
              </a:rPr>
              <a:t>4</a:t>
            </a:r>
            <a:r>
              <a:rPr lang="zh-CN" altLang="zh-CN" sz="3200" b="1" dirty="0" smtClean="0">
                <a:latin typeface="华文新魏" panose="02010800040101010101" pitchFamily="2" charset="-122"/>
                <a:ea typeface="华文新魏" panose="02010800040101010101" pitchFamily="2" charset="-122"/>
              </a:rPr>
              <a:t>种</a:t>
            </a:r>
            <a:r>
              <a:rPr lang="en-US" altLang="zh-CN" sz="3200" b="1" dirty="0" smtClean="0">
                <a:latin typeface="华文新魏" panose="02010800040101010101" pitchFamily="2" charset="-122"/>
                <a:ea typeface="华文新魏" panose="02010800040101010101" pitchFamily="2" charset="-122"/>
              </a:rPr>
              <a:t>NCD</a:t>
            </a:r>
            <a:r>
              <a:rPr lang="zh-CN" altLang="zh-CN" sz="3200" b="1" dirty="0" smtClean="0">
                <a:latin typeface="华文新魏" panose="02010800040101010101" pitchFamily="2" charset="-122"/>
                <a:ea typeface="华文新魏" panose="02010800040101010101" pitchFamily="2" charset="-122"/>
              </a:rPr>
              <a:t>（心脑血管病、糖尿病、恶性肿瘤和</a:t>
            </a:r>
            <a:r>
              <a:rPr lang="zh-CN" altLang="en-US" sz="3200" b="1" dirty="0" smtClean="0">
                <a:latin typeface="华文新魏" panose="02010800040101010101" pitchFamily="2" charset="-122"/>
                <a:ea typeface="华文新魏" panose="02010800040101010101" pitchFamily="2" charset="-122"/>
              </a:rPr>
              <a:t>慢阻肺</a:t>
            </a:r>
            <a:r>
              <a:rPr lang="zh-CN" altLang="zh-CN" sz="3200" b="1" dirty="0" smtClean="0">
                <a:latin typeface="华文新魏" panose="02010800040101010101" pitchFamily="2" charset="-122"/>
                <a:ea typeface="华文新魏" panose="02010800040101010101" pitchFamily="2" charset="-122"/>
              </a:rPr>
              <a:t>）死亡率增高，最终可使</a:t>
            </a:r>
            <a:r>
              <a:rPr lang="en-US" altLang="zh-CN" sz="3200" b="1" dirty="0" smtClean="0">
                <a:latin typeface="华文新魏" panose="02010800040101010101" pitchFamily="2" charset="-122"/>
                <a:ea typeface="华文新魏" panose="02010800040101010101" pitchFamily="2" charset="-122"/>
              </a:rPr>
              <a:t>50%</a:t>
            </a:r>
            <a:r>
              <a:rPr lang="zh-CN" altLang="zh-CN" sz="3200" b="1" dirty="0" smtClean="0">
                <a:latin typeface="华文新魏" panose="02010800040101010101" pitchFamily="2" charset="-122"/>
                <a:ea typeface="华文新魏" panose="02010800040101010101" pitchFamily="2" charset="-122"/>
              </a:rPr>
              <a:t>的人过早丧命。</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z="3600" b="1" smtClean="0">
                <a:solidFill>
                  <a:schemeClr val="tx1"/>
                </a:solidFill>
                <a:latin typeface="华文新魏" panose="02010800040101010101" pitchFamily="2" charset="-122"/>
                <a:ea typeface="华文新魏" panose="02010800040101010101" pitchFamily="2" charset="-122"/>
              </a:rPr>
              <a:t>慢  病  概  况</a:t>
            </a:r>
            <a:r>
              <a:rPr lang="en-US" altLang="zh-CN" sz="3600" b="1" smtClean="0">
                <a:solidFill>
                  <a:schemeClr val="tx1"/>
                </a:solidFill>
                <a:latin typeface="华文新魏" panose="02010800040101010101" pitchFamily="2" charset="-122"/>
                <a:ea typeface="华文新魏" panose="02010800040101010101" pitchFamily="2" charset="-122"/>
              </a:rPr>
              <a:t>—</a:t>
            </a:r>
            <a:r>
              <a:rPr lang="zh-CN" altLang="en-US" sz="3600" b="1" smtClean="0">
                <a:solidFill>
                  <a:schemeClr val="tx1"/>
                </a:solidFill>
                <a:latin typeface="华文新魏" panose="02010800040101010101" pitchFamily="2" charset="-122"/>
                <a:ea typeface="华文新魏" panose="02010800040101010101" pitchFamily="2" charset="-122"/>
              </a:rPr>
              <a:t>分类</a:t>
            </a:r>
            <a:endParaRPr lang="zh-CN" altLang="zh-CN" b="1" smtClean="0">
              <a:solidFill>
                <a:schemeClr val="tx1"/>
              </a:solidFill>
            </a:endParaRPr>
          </a:p>
        </p:txBody>
      </p:sp>
      <p:grpSp>
        <p:nvGrpSpPr>
          <p:cNvPr id="19459" name="Group 3"/>
          <p:cNvGrpSpPr>
            <a:grpSpLocks/>
          </p:cNvGrpSpPr>
          <p:nvPr/>
        </p:nvGrpSpPr>
        <p:grpSpPr bwMode="auto">
          <a:xfrm>
            <a:off x="3727450" y="2809875"/>
            <a:ext cx="5311775" cy="688975"/>
            <a:chOff x="0" y="0"/>
            <a:chExt cx="4058" cy="480"/>
          </a:xfrm>
          <a:solidFill>
            <a:schemeClr val="bg1"/>
          </a:solidFill>
        </p:grpSpPr>
        <p:sp>
          <p:nvSpPr>
            <p:cNvPr id="2" name="AutoShape 4"/>
            <p:cNvSpPr>
              <a:spLocks noChangeArrowheads="1"/>
            </p:cNvSpPr>
            <p:nvPr/>
          </p:nvSpPr>
          <p:spPr bwMode="auto">
            <a:xfrm>
              <a:off x="0" y="0"/>
              <a:ext cx="4058" cy="480"/>
            </a:xfrm>
            <a:prstGeom prst="roundRect">
              <a:avLst>
                <a:gd name="adj" fmla="val 17509"/>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mtClean="0"/>
            </a:p>
          </p:txBody>
        </p:sp>
        <p:grpSp>
          <p:nvGrpSpPr>
            <p:cNvPr id="19488" name="Group 5"/>
            <p:cNvGrpSpPr>
              <a:grpSpLocks/>
            </p:cNvGrpSpPr>
            <p:nvPr/>
          </p:nvGrpSpPr>
          <p:grpSpPr bwMode="auto">
            <a:xfrm>
              <a:off x="10" y="15"/>
              <a:ext cx="4043" cy="444"/>
              <a:chOff x="0" y="0"/>
              <a:chExt cx="3988" cy="444"/>
            </a:xfrm>
            <a:grpFill/>
          </p:grpSpPr>
          <p:sp>
            <p:nvSpPr>
              <p:cNvPr id="19489" name="AutoShape 6"/>
              <p:cNvSpPr>
                <a:spLocks noChangeArrowheads="1"/>
              </p:cNvSpPr>
              <p:nvPr/>
            </p:nvSpPr>
            <p:spPr bwMode="auto">
              <a:xfrm>
                <a:off x="0" y="329"/>
                <a:ext cx="3988" cy="115"/>
              </a:xfrm>
              <a:prstGeom prst="roundRect">
                <a:avLst>
                  <a:gd name="adj" fmla="val 50000"/>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mtClean="0"/>
              </a:p>
            </p:txBody>
          </p:sp>
          <p:sp>
            <p:nvSpPr>
              <p:cNvPr id="19490" name="AutoShape 7"/>
              <p:cNvSpPr>
                <a:spLocks noChangeArrowheads="1"/>
              </p:cNvSpPr>
              <p:nvPr/>
            </p:nvSpPr>
            <p:spPr bwMode="auto">
              <a:xfrm>
                <a:off x="0" y="0"/>
                <a:ext cx="3988" cy="115"/>
              </a:xfrm>
              <a:prstGeom prst="roundRect">
                <a:avLst>
                  <a:gd name="adj" fmla="val 50000"/>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mtClean="0"/>
              </a:p>
            </p:txBody>
          </p:sp>
        </p:grpSp>
      </p:grpSp>
      <p:grpSp>
        <p:nvGrpSpPr>
          <p:cNvPr id="19460" name="Group 8"/>
          <p:cNvGrpSpPr>
            <a:grpSpLocks/>
          </p:cNvGrpSpPr>
          <p:nvPr/>
        </p:nvGrpSpPr>
        <p:grpSpPr bwMode="auto">
          <a:xfrm>
            <a:off x="3727451" y="3754438"/>
            <a:ext cx="4973638" cy="688975"/>
            <a:chOff x="0" y="0"/>
            <a:chExt cx="4058" cy="480"/>
          </a:xfrm>
          <a:solidFill>
            <a:schemeClr val="bg1"/>
          </a:solidFill>
        </p:grpSpPr>
        <p:sp>
          <p:nvSpPr>
            <p:cNvPr id="3" name="AutoShape 9"/>
            <p:cNvSpPr>
              <a:spLocks noChangeArrowheads="1"/>
            </p:cNvSpPr>
            <p:nvPr/>
          </p:nvSpPr>
          <p:spPr bwMode="auto">
            <a:xfrm>
              <a:off x="0" y="0"/>
              <a:ext cx="4058" cy="480"/>
            </a:xfrm>
            <a:prstGeom prst="roundRect">
              <a:avLst>
                <a:gd name="adj" fmla="val 17509"/>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mtClean="0">
                <a:pattFill prst="pct5">
                  <a:fgClr>
                    <a:schemeClr val="tx1"/>
                  </a:fgClr>
                  <a:bgClr>
                    <a:schemeClr val="bg1"/>
                  </a:bgClr>
                </a:pattFill>
              </a:endParaRPr>
            </a:p>
          </p:txBody>
        </p:sp>
        <p:grpSp>
          <p:nvGrpSpPr>
            <p:cNvPr id="19484" name="Group 10"/>
            <p:cNvGrpSpPr>
              <a:grpSpLocks/>
            </p:cNvGrpSpPr>
            <p:nvPr/>
          </p:nvGrpSpPr>
          <p:grpSpPr bwMode="auto">
            <a:xfrm>
              <a:off x="10" y="15"/>
              <a:ext cx="4043" cy="444"/>
              <a:chOff x="0" y="0"/>
              <a:chExt cx="3988" cy="444"/>
            </a:xfrm>
            <a:grpFill/>
          </p:grpSpPr>
          <p:sp>
            <p:nvSpPr>
              <p:cNvPr id="19485" name="AutoShape 11"/>
              <p:cNvSpPr>
                <a:spLocks noChangeArrowheads="1"/>
              </p:cNvSpPr>
              <p:nvPr/>
            </p:nvSpPr>
            <p:spPr bwMode="auto">
              <a:xfrm>
                <a:off x="0" y="329"/>
                <a:ext cx="3988" cy="115"/>
              </a:xfrm>
              <a:prstGeom prst="roundRect">
                <a:avLst>
                  <a:gd name="adj" fmla="val 50000"/>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mtClean="0">
                  <a:pattFill prst="pct5">
                    <a:fgClr>
                      <a:schemeClr val="tx1"/>
                    </a:fgClr>
                    <a:bgClr>
                      <a:schemeClr val="bg1"/>
                    </a:bgClr>
                  </a:pattFill>
                </a:endParaRPr>
              </a:p>
            </p:txBody>
          </p:sp>
          <p:sp>
            <p:nvSpPr>
              <p:cNvPr id="19486" name="AutoShape 12"/>
              <p:cNvSpPr>
                <a:spLocks noChangeArrowheads="1"/>
              </p:cNvSpPr>
              <p:nvPr/>
            </p:nvSpPr>
            <p:spPr bwMode="auto">
              <a:xfrm>
                <a:off x="0" y="0"/>
                <a:ext cx="3988" cy="115"/>
              </a:xfrm>
              <a:prstGeom prst="roundRect">
                <a:avLst>
                  <a:gd name="adj" fmla="val 50000"/>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mtClean="0">
                  <a:pattFill prst="pct5">
                    <a:fgClr>
                      <a:schemeClr val="tx1"/>
                    </a:fgClr>
                    <a:bgClr>
                      <a:schemeClr val="bg1"/>
                    </a:bgClr>
                  </a:pattFill>
                </a:endParaRPr>
              </a:p>
            </p:txBody>
          </p:sp>
        </p:grpSp>
      </p:grpSp>
      <p:grpSp>
        <p:nvGrpSpPr>
          <p:cNvPr id="19461" name="Group 13"/>
          <p:cNvGrpSpPr>
            <a:grpSpLocks/>
          </p:cNvGrpSpPr>
          <p:nvPr/>
        </p:nvGrpSpPr>
        <p:grpSpPr bwMode="auto">
          <a:xfrm>
            <a:off x="5662382" y="4815883"/>
            <a:ext cx="5311775" cy="1193800"/>
            <a:chOff x="0" y="0"/>
            <a:chExt cx="4058" cy="480"/>
          </a:xfrm>
          <a:solidFill>
            <a:schemeClr val="bg1"/>
          </a:solidFill>
        </p:grpSpPr>
        <p:sp>
          <p:nvSpPr>
            <p:cNvPr id="4" name="AutoShape 14"/>
            <p:cNvSpPr>
              <a:spLocks noChangeArrowheads="1"/>
            </p:cNvSpPr>
            <p:nvPr/>
          </p:nvSpPr>
          <p:spPr bwMode="auto">
            <a:xfrm>
              <a:off x="0" y="0"/>
              <a:ext cx="4058" cy="480"/>
            </a:xfrm>
            <a:prstGeom prst="roundRect">
              <a:avLst>
                <a:gd name="adj" fmla="val 17509"/>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mtClean="0"/>
            </a:p>
          </p:txBody>
        </p:sp>
        <p:grpSp>
          <p:nvGrpSpPr>
            <p:cNvPr id="19480" name="Group 15"/>
            <p:cNvGrpSpPr>
              <a:grpSpLocks/>
            </p:cNvGrpSpPr>
            <p:nvPr/>
          </p:nvGrpSpPr>
          <p:grpSpPr bwMode="auto">
            <a:xfrm>
              <a:off x="10" y="15"/>
              <a:ext cx="4043" cy="444"/>
              <a:chOff x="0" y="0"/>
              <a:chExt cx="3988" cy="444"/>
            </a:xfrm>
            <a:grpFill/>
          </p:grpSpPr>
          <p:sp>
            <p:nvSpPr>
              <p:cNvPr id="19481" name="AutoShape 16"/>
              <p:cNvSpPr>
                <a:spLocks noChangeArrowheads="1"/>
              </p:cNvSpPr>
              <p:nvPr/>
            </p:nvSpPr>
            <p:spPr bwMode="auto">
              <a:xfrm>
                <a:off x="0" y="329"/>
                <a:ext cx="3988" cy="115"/>
              </a:xfrm>
              <a:prstGeom prst="roundRect">
                <a:avLst>
                  <a:gd name="adj" fmla="val 50000"/>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mtClean="0"/>
              </a:p>
            </p:txBody>
          </p:sp>
          <p:sp>
            <p:nvSpPr>
              <p:cNvPr id="19482" name="AutoShape 17"/>
              <p:cNvSpPr>
                <a:spLocks noChangeArrowheads="1"/>
              </p:cNvSpPr>
              <p:nvPr/>
            </p:nvSpPr>
            <p:spPr bwMode="auto">
              <a:xfrm>
                <a:off x="0" y="0"/>
                <a:ext cx="3988" cy="115"/>
              </a:xfrm>
              <a:prstGeom prst="roundRect">
                <a:avLst>
                  <a:gd name="adj" fmla="val 50000"/>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mtClean="0"/>
              </a:p>
            </p:txBody>
          </p:sp>
        </p:grpSp>
      </p:grpSp>
      <p:grpSp>
        <p:nvGrpSpPr>
          <p:cNvPr id="19462" name="Group 18"/>
          <p:cNvGrpSpPr>
            <a:grpSpLocks/>
          </p:cNvGrpSpPr>
          <p:nvPr/>
        </p:nvGrpSpPr>
        <p:grpSpPr bwMode="auto">
          <a:xfrm>
            <a:off x="3727450" y="1474788"/>
            <a:ext cx="5311775" cy="1008062"/>
            <a:chOff x="0" y="0"/>
            <a:chExt cx="4058" cy="480"/>
          </a:xfrm>
          <a:solidFill>
            <a:schemeClr val="bg1"/>
          </a:solidFill>
        </p:grpSpPr>
        <p:sp>
          <p:nvSpPr>
            <p:cNvPr id="8211" name="AutoShape 19"/>
            <p:cNvSpPr>
              <a:spLocks noChangeArrowheads="1"/>
            </p:cNvSpPr>
            <p:nvPr/>
          </p:nvSpPr>
          <p:spPr bwMode="auto">
            <a:xfrm>
              <a:off x="0" y="0"/>
              <a:ext cx="4058" cy="480"/>
            </a:xfrm>
            <a:prstGeom prst="roundRect">
              <a:avLst>
                <a:gd name="adj" fmla="val 17509"/>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mtClean="0"/>
            </a:p>
          </p:txBody>
        </p:sp>
        <p:grpSp>
          <p:nvGrpSpPr>
            <p:cNvPr id="19476" name="Group 20"/>
            <p:cNvGrpSpPr>
              <a:grpSpLocks/>
            </p:cNvGrpSpPr>
            <p:nvPr/>
          </p:nvGrpSpPr>
          <p:grpSpPr bwMode="auto">
            <a:xfrm>
              <a:off x="10" y="15"/>
              <a:ext cx="4043" cy="444"/>
              <a:chOff x="0" y="0"/>
              <a:chExt cx="3988" cy="444"/>
            </a:xfrm>
            <a:grpFill/>
          </p:grpSpPr>
          <p:sp>
            <p:nvSpPr>
              <p:cNvPr id="19477" name="AutoShape 21"/>
              <p:cNvSpPr>
                <a:spLocks noChangeArrowheads="1"/>
              </p:cNvSpPr>
              <p:nvPr/>
            </p:nvSpPr>
            <p:spPr bwMode="auto">
              <a:xfrm>
                <a:off x="0" y="329"/>
                <a:ext cx="3988" cy="115"/>
              </a:xfrm>
              <a:prstGeom prst="roundRect">
                <a:avLst>
                  <a:gd name="adj" fmla="val 50000"/>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mtClean="0"/>
              </a:p>
            </p:txBody>
          </p:sp>
          <p:sp>
            <p:nvSpPr>
              <p:cNvPr id="19478" name="AutoShape 22"/>
              <p:cNvSpPr>
                <a:spLocks noChangeArrowheads="1"/>
              </p:cNvSpPr>
              <p:nvPr/>
            </p:nvSpPr>
            <p:spPr bwMode="auto">
              <a:xfrm>
                <a:off x="0" y="0"/>
                <a:ext cx="3988" cy="115"/>
              </a:xfrm>
              <a:prstGeom prst="roundRect">
                <a:avLst>
                  <a:gd name="adj" fmla="val 50000"/>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mtClean="0"/>
              </a:p>
            </p:txBody>
          </p:sp>
        </p:grpSp>
      </p:grpSp>
      <p:sp>
        <p:nvSpPr>
          <p:cNvPr id="19463" name="Text Box 23"/>
          <p:cNvSpPr txBox="1">
            <a:spLocks noChangeArrowheads="1"/>
          </p:cNvSpPr>
          <p:nvPr/>
        </p:nvSpPr>
        <p:spPr bwMode="auto">
          <a:xfrm>
            <a:off x="4205288" y="1474788"/>
            <a:ext cx="4895850" cy="1076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400" b="1">
                <a:latin typeface="华文新魏" panose="02010800040101010101" pitchFamily="2" charset="-122"/>
                <a:ea typeface="华文新魏" panose="02010800040101010101" pitchFamily="2" charset="-122"/>
              </a:rPr>
              <a:t>  </a:t>
            </a:r>
            <a:r>
              <a:rPr lang="zh-CN" altLang="zh-CN" sz="3200" b="1">
                <a:latin typeface="华文新魏" panose="02010800040101010101" pitchFamily="2" charset="-122"/>
                <a:ea typeface="华文新魏" panose="02010800040101010101" pitchFamily="2" charset="-122"/>
              </a:rPr>
              <a:t>心脑血管疾病（高血压、冠心病、</a:t>
            </a:r>
            <a:r>
              <a:rPr lang="en-US" altLang="zh-CN" sz="3200" b="1">
                <a:latin typeface="华文新魏" panose="02010800040101010101" pitchFamily="2" charset="-122"/>
                <a:ea typeface="华文新魏" panose="02010800040101010101" pitchFamily="2" charset="-122"/>
              </a:rPr>
              <a:t>  </a:t>
            </a:r>
            <a:r>
              <a:rPr lang="zh-CN" altLang="zh-CN" sz="3200" b="1">
                <a:latin typeface="华文新魏" panose="02010800040101010101" pitchFamily="2" charset="-122"/>
                <a:ea typeface="华文新魏" panose="02010800040101010101" pitchFamily="2" charset="-122"/>
              </a:rPr>
              <a:t>脑卒中等）</a:t>
            </a:r>
            <a:r>
              <a:rPr lang="en-US" altLang="zh-CN" sz="3200" b="1">
                <a:latin typeface="华文新魏" panose="02010800040101010101" pitchFamily="2" charset="-122"/>
                <a:ea typeface="华文新魏" panose="02010800040101010101" pitchFamily="2" charset="-122"/>
              </a:rPr>
              <a:t> </a:t>
            </a:r>
            <a:endParaRPr lang="ko-KR" altLang="en-US" sz="3200" b="1">
              <a:latin typeface="华文新魏" panose="02010800040101010101" pitchFamily="2" charset="-122"/>
              <a:ea typeface="Gulim" panose="020B0600000101010101" pitchFamily="34" charset="-127"/>
            </a:endParaRPr>
          </a:p>
        </p:txBody>
      </p:sp>
      <p:sp>
        <p:nvSpPr>
          <p:cNvPr id="19464" name="Text Box 24"/>
          <p:cNvSpPr txBox="1">
            <a:spLocks noChangeArrowheads="1"/>
          </p:cNvSpPr>
          <p:nvPr/>
        </p:nvSpPr>
        <p:spPr bwMode="auto">
          <a:xfrm>
            <a:off x="4205288" y="2801938"/>
            <a:ext cx="44958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400" b="1">
                <a:latin typeface="华文新魏" panose="02010800040101010101" pitchFamily="2" charset="-122"/>
                <a:ea typeface="华文新魏" panose="02010800040101010101" pitchFamily="2" charset="-122"/>
              </a:rPr>
              <a:t>   </a:t>
            </a:r>
            <a:r>
              <a:rPr lang="zh-CN" altLang="zh-CN" sz="3200" b="1">
                <a:latin typeface="华文新魏" panose="02010800040101010101" pitchFamily="2" charset="-122"/>
                <a:ea typeface="华文新魏" panose="02010800040101010101" pitchFamily="2" charset="-122"/>
              </a:rPr>
              <a:t>糖尿病</a:t>
            </a:r>
            <a:endParaRPr lang="ko-KR" altLang="en-US" sz="3200" b="1">
              <a:latin typeface="华文新魏" panose="02010800040101010101" pitchFamily="2" charset="-122"/>
              <a:ea typeface="Gulim" panose="020B0600000101010101" pitchFamily="34" charset="-127"/>
            </a:endParaRPr>
          </a:p>
        </p:txBody>
      </p:sp>
      <p:sp>
        <p:nvSpPr>
          <p:cNvPr id="19465" name="Text Box 25"/>
          <p:cNvSpPr txBox="1">
            <a:spLocks noChangeArrowheads="1"/>
          </p:cNvSpPr>
          <p:nvPr/>
        </p:nvSpPr>
        <p:spPr bwMode="auto">
          <a:xfrm>
            <a:off x="4205288" y="3778250"/>
            <a:ext cx="4495800" cy="5857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400" b="1">
                <a:latin typeface="华文新魏" panose="02010800040101010101" pitchFamily="2" charset="-122"/>
                <a:ea typeface="华文新魏" panose="02010800040101010101" pitchFamily="2" charset="-122"/>
              </a:rPr>
              <a:t>  </a:t>
            </a:r>
            <a:r>
              <a:rPr lang="zh-CN" altLang="zh-CN" sz="3200" b="1">
                <a:latin typeface="华文新魏" panose="02010800040101010101" pitchFamily="2" charset="-122"/>
                <a:ea typeface="华文新魏" panose="02010800040101010101" pitchFamily="2" charset="-122"/>
              </a:rPr>
              <a:t>恶性肿瘤</a:t>
            </a:r>
            <a:endParaRPr lang="ko-KR" altLang="en-US" sz="3200" b="1">
              <a:latin typeface="华文新魏" panose="02010800040101010101" pitchFamily="2" charset="-122"/>
              <a:ea typeface="Gulim" panose="020B0600000101010101" pitchFamily="34" charset="-127"/>
            </a:endParaRPr>
          </a:p>
        </p:txBody>
      </p:sp>
      <p:sp>
        <p:nvSpPr>
          <p:cNvPr id="19466" name="Text Box 26"/>
          <p:cNvSpPr txBox="1">
            <a:spLocks noChangeArrowheads="1"/>
          </p:cNvSpPr>
          <p:nvPr/>
        </p:nvSpPr>
        <p:spPr bwMode="auto">
          <a:xfrm>
            <a:off x="4368799" y="4767263"/>
            <a:ext cx="6598813" cy="10772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zh-CN" sz="3200" b="1" smtClean="0">
                <a:latin typeface="华文新魏" panose="02010800040101010101" pitchFamily="2" charset="-122"/>
                <a:ea typeface="华文新魏" panose="02010800040101010101" pitchFamily="2" charset="-122"/>
              </a:rPr>
              <a:t>慢性阻塞性肺疾病</a:t>
            </a:r>
            <a:r>
              <a:rPr lang="zh-CN" altLang="zh-CN" sz="3200" b="1">
                <a:latin typeface="华文新魏" panose="02010800040101010101" pitchFamily="2" charset="-122"/>
                <a:ea typeface="华文新魏" panose="02010800040101010101" pitchFamily="2" charset="-122"/>
              </a:rPr>
              <a:t>（</a:t>
            </a:r>
            <a:r>
              <a:rPr lang="zh-CN" altLang="zh-CN" sz="3200" b="1" smtClean="0">
                <a:latin typeface="华文新魏" panose="02010800040101010101" pitchFamily="2" charset="-122"/>
                <a:ea typeface="华文新魏" panose="02010800040101010101" pitchFamily="2" charset="-122"/>
              </a:rPr>
              <a:t>慢</a:t>
            </a:r>
            <a:r>
              <a:rPr lang="zh-CN" altLang="zh-CN" sz="3200" b="1">
                <a:latin typeface="华文新魏" panose="02010800040101010101" pitchFamily="2" charset="-122"/>
                <a:ea typeface="华文新魏" panose="02010800040101010101" pitchFamily="2" charset="-122"/>
              </a:rPr>
              <a:t>阻</a:t>
            </a:r>
            <a:r>
              <a:rPr lang="zh-CN" altLang="zh-CN" sz="3200" b="1">
                <a:latin typeface="华文新魏" panose="02010800040101010101" pitchFamily="2" charset="-122"/>
                <a:ea typeface="华文新魏" panose="02010800040101010101" pitchFamily="2" charset="-122"/>
              </a:rPr>
              <a:t>肺</a:t>
            </a:r>
            <a:r>
              <a:rPr lang="zh-CN" altLang="zh-CN" sz="3200" b="1">
                <a:latin typeface="华文新魏" panose="02010800040101010101" pitchFamily="2" charset="-122"/>
                <a:ea typeface="华文新魏" panose="02010800040101010101" pitchFamily="2" charset="-122"/>
              </a:rPr>
              <a:t>） </a:t>
            </a:r>
            <a:endParaRPr lang="en-US" altLang="zh-CN" sz="3200" b="1" smtClean="0">
              <a:latin typeface="华文新魏" panose="02010800040101010101" pitchFamily="2" charset="-122"/>
              <a:ea typeface="华文新魏" panose="02010800040101010101" pitchFamily="2" charset="-122"/>
            </a:endParaRPr>
          </a:p>
          <a:p>
            <a:pPr>
              <a:buFont typeface="Arial" panose="020B0604020202020204" pitchFamily="34" charset="0"/>
              <a:buNone/>
            </a:pPr>
            <a:r>
              <a:rPr lang="zh-CN" altLang="zh-CN" sz="3200" b="1" smtClean="0">
                <a:latin typeface="华文新魏" panose="02010800040101010101" pitchFamily="2" charset="-122"/>
                <a:ea typeface="华文新魏" panose="02010800040101010101" pitchFamily="2" charset="-122"/>
              </a:rPr>
              <a:t>（</a:t>
            </a:r>
            <a:r>
              <a:rPr lang="zh-CN" altLang="zh-CN" sz="3200" b="1">
                <a:latin typeface="华文新魏" panose="02010800040101010101" pitchFamily="2" charset="-122"/>
                <a:ea typeface="华文新魏" panose="02010800040101010101" pitchFamily="2" charset="-122"/>
              </a:rPr>
              <a:t>慢性气管炎、</a:t>
            </a:r>
            <a:r>
              <a:rPr lang="zh-CN" altLang="zh-CN" sz="3200" b="1" smtClean="0">
                <a:latin typeface="华文新魏" panose="02010800040101010101" pitchFamily="2" charset="-122"/>
                <a:ea typeface="华文新魏" panose="02010800040101010101" pitchFamily="2" charset="-122"/>
              </a:rPr>
              <a:t>肺气肿</a:t>
            </a:r>
            <a:r>
              <a:rPr lang="zh-CN" altLang="en-US" sz="3200" b="1">
                <a:latin typeface="华文新魏" panose="02010800040101010101" pitchFamily="2" charset="-122"/>
                <a:ea typeface="华文新魏" panose="02010800040101010101" pitchFamily="2" charset="-122"/>
              </a:rPr>
              <a:t>、</a:t>
            </a:r>
            <a:r>
              <a:rPr lang="zh-CN" altLang="en-US" sz="3200" b="1" smtClean="0">
                <a:latin typeface="华文新魏" panose="02010800040101010101" pitchFamily="2" charset="-122"/>
                <a:ea typeface="华文新魏" panose="02010800040101010101" pitchFamily="2" charset="-122"/>
              </a:rPr>
              <a:t>肺心病</a:t>
            </a:r>
            <a:r>
              <a:rPr lang="zh-CN" altLang="zh-CN" sz="3200" b="1" smtClean="0">
                <a:latin typeface="华文新魏" panose="02010800040101010101" pitchFamily="2" charset="-122"/>
                <a:ea typeface="华文新魏" panose="02010800040101010101" pitchFamily="2" charset="-122"/>
              </a:rPr>
              <a:t>）</a:t>
            </a:r>
            <a:endParaRPr lang="ko-KR" altLang="en-US" sz="3200" b="1">
              <a:latin typeface="华文新魏" panose="02010800040101010101" pitchFamily="2" charset="-122"/>
              <a:ea typeface="Gulim" panose="020B0600000101010101" pitchFamily="34" charset="-127"/>
            </a:endParaRPr>
          </a:p>
        </p:txBody>
      </p:sp>
      <p:sp>
        <p:nvSpPr>
          <p:cNvPr id="19467" name="Text Box 31"/>
          <p:cNvSpPr txBox="1">
            <a:spLocks noChangeArrowheads="1"/>
          </p:cNvSpPr>
          <p:nvPr/>
        </p:nvSpPr>
        <p:spPr bwMode="auto">
          <a:xfrm>
            <a:off x="3873500" y="4895850"/>
            <a:ext cx="3810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a:t>4</a:t>
            </a:r>
          </a:p>
        </p:txBody>
      </p:sp>
      <p:sp>
        <p:nvSpPr>
          <p:cNvPr id="19468" name="Text Box 32"/>
          <p:cNvSpPr txBox="1">
            <a:spLocks noChangeArrowheads="1"/>
          </p:cNvSpPr>
          <p:nvPr/>
        </p:nvSpPr>
        <p:spPr bwMode="auto">
          <a:xfrm>
            <a:off x="3852863" y="1544638"/>
            <a:ext cx="3810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a:t>1</a:t>
            </a:r>
          </a:p>
        </p:txBody>
      </p:sp>
      <p:sp>
        <p:nvSpPr>
          <p:cNvPr id="19469" name="Text Box 33"/>
          <p:cNvSpPr txBox="1">
            <a:spLocks noChangeArrowheads="1"/>
          </p:cNvSpPr>
          <p:nvPr/>
        </p:nvSpPr>
        <p:spPr bwMode="auto">
          <a:xfrm>
            <a:off x="3865563" y="2903538"/>
            <a:ext cx="3810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a:t>2</a:t>
            </a:r>
          </a:p>
        </p:txBody>
      </p:sp>
      <p:sp>
        <p:nvSpPr>
          <p:cNvPr id="19470" name="Text Box 34"/>
          <p:cNvSpPr txBox="1">
            <a:spLocks noChangeArrowheads="1"/>
          </p:cNvSpPr>
          <p:nvPr/>
        </p:nvSpPr>
        <p:spPr bwMode="auto">
          <a:xfrm>
            <a:off x="3865563" y="3848100"/>
            <a:ext cx="3810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a:t>3</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627188" y="182563"/>
            <a:ext cx="9359900" cy="698500"/>
          </a:xfrm>
        </p:spPr>
        <p:txBody>
          <a:bodyPr/>
          <a:lstStyle/>
          <a:p>
            <a:pPr eaLnBrk="1" hangingPunct="1"/>
            <a:r>
              <a:rPr lang="zh-CN" altLang="en-US" sz="3600" b="1" smtClean="0">
                <a:solidFill>
                  <a:schemeClr val="tx1"/>
                </a:solidFill>
                <a:latin typeface="华文新魏" panose="02010800040101010101" pitchFamily="2" charset="-122"/>
                <a:ea typeface="华文新魏" panose="02010800040101010101" pitchFamily="2" charset="-122"/>
              </a:rPr>
              <a:t>慢  病  概  况</a:t>
            </a:r>
            <a:r>
              <a:rPr lang="en-US" altLang="zh-CN" sz="3600" b="1" smtClean="0">
                <a:solidFill>
                  <a:schemeClr val="tx1"/>
                </a:solidFill>
                <a:latin typeface="华文新魏" panose="02010800040101010101" pitchFamily="2" charset="-122"/>
                <a:ea typeface="华文新魏" panose="02010800040101010101" pitchFamily="2" charset="-122"/>
              </a:rPr>
              <a:t>—</a:t>
            </a:r>
            <a:r>
              <a:rPr lang="zh-CN" altLang="en-US" sz="3600" b="1" smtClean="0">
                <a:solidFill>
                  <a:schemeClr val="tx1"/>
                </a:solidFill>
                <a:latin typeface="华文新魏" panose="02010800040101010101" pitchFamily="2" charset="-122"/>
                <a:ea typeface="华文新魏" panose="02010800040101010101" pitchFamily="2" charset="-122"/>
              </a:rPr>
              <a:t>特点</a:t>
            </a:r>
            <a:endParaRPr lang="zh-CN" altLang="zh-CN" b="1" smtClean="0">
              <a:solidFill>
                <a:schemeClr val="tx1"/>
              </a:solidFill>
            </a:endParaRPr>
          </a:p>
        </p:txBody>
      </p:sp>
      <p:grpSp>
        <p:nvGrpSpPr>
          <p:cNvPr id="20486" name="Group 18"/>
          <p:cNvGrpSpPr>
            <a:grpSpLocks/>
          </p:cNvGrpSpPr>
          <p:nvPr/>
        </p:nvGrpSpPr>
        <p:grpSpPr bwMode="auto">
          <a:xfrm>
            <a:off x="3727450" y="1766888"/>
            <a:ext cx="5311775" cy="688975"/>
            <a:chOff x="0" y="0"/>
            <a:chExt cx="4058" cy="480"/>
          </a:xfrm>
          <a:solidFill>
            <a:schemeClr val="bg1"/>
          </a:solidFill>
        </p:grpSpPr>
        <p:sp>
          <p:nvSpPr>
            <p:cNvPr id="8211" name="AutoShape 19"/>
            <p:cNvSpPr>
              <a:spLocks noChangeArrowheads="1"/>
            </p:cNvSpPr>
            <p:nvPr/>
          </p:nvSpPr>
          <p:spPr bwMode="auto">
            <a:xfrm>
              <a:off x="0" y="0"/>
              <a:ext cx="4058" cy="480"/>
            </a:xfrm>
            <a:prstGeom prst="roundRect">
              <a:avLst>
                <a:gd name="adj" fmla="val 17509"/>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mtClean="0"/>
            </a:p>
          </p:txBody>
        </p:sp>
        <p:grpSp>
          <p:nvGrpSpPr>
            <p:cNvPr id="20500" name="Group 20"/>
            <p:cNvGrpSpPr>
              <a:grpSpLocks/>
            </p:cNvGrpSpPr>
            <p:nvPr/>
          </p:nvGrpSpPr>
          <p:grpSpPr bwMode="auto">
            <a:xfrm>
              <a:off x="10" y="15"/>
              <a:ext cx="4043" cy="444"/>
              <a:chOff x="0" y="0"/>
              <a:chExt cx="3988" cy="444"/>
            </a:xfrm>
            <a:grpFill/>
          </p:grpSpPr>
          <p:sp>
            <p:nvSpPr>
              <p:cNvPr id="20501" name="AutoShape 21"/>
              <p:cNvSpPr>
                <a:spLocks noChangeArrowheads="1"/>
              </p:cNvSpPr>
              <p:nvPr/>
            </p:nvSpPr>
            <p:spPr bwMode="auto">
              <a:xfrm>
                <a:off x="0" y="329"/>
                <a:ext cx="3988" cy="115"/>
              </a:xfrm>
              <a:prstGeom prst="roundRect">
                <a:avLst>
                  <a:gd name="adj" fmla="val 50000"/>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mtClean="0"/>
              </a:p>
            </p:txBody>
          </p:sp>
          <p:sp>
            <p:nvSpPr>
              <p:cNvPr id="20502" name="AutoShape 22"/>
              <p:cNvSpPr>
                <a:spLocks noChangeArrowheads="1"/>
              </p:cNvSpPr>
              <p:nvPr/>
            </p:nvSpPr>
            <p:spPr bwMode="auto">
              <a:xfrm>
                <a:off x="0" y="0"/>
                <a:ext cx="3988" cy="115"/>
              </a:xfrm>
              <a:prstGeom prst="roundRect">
                <a:avLst>
                  <a:gd name="adj" fmla="val 50000"/>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mtClean="0"/>
              </a:p>
            </p:txBody>
          </p:sp>
        </p:grpSp>
      </p:grpSp>
      <p:sp>
        <p:nvSpPr>
          <p:cNvPr id="20484" name="Text Box 23"/>
          <p:cNvSpPr txBox="1">
            <a:spLocks noChangeArrowheads="1"/>
          </p:cNvSpPr>
          <p:nvPr/>
        </p:nvSpPr>
        <p:spPr bwMode="auto">
          <a:xfrm>
            <a:off x="4379913" y="1757363"/>
            <a:ext cx="4951412"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zh-CN" sz="3200" b="1">
                <a:latin typeface="华文新魏" panose="02010800040101010101" pitchFamily="2" charset="-122"/>
                <a:ea typeface="华文新魏" panose="02010800040101010101" pitchFamily="2" charset="-122"/>
              </a:rPr>
              <a:t>发病隐匿，潜伏期长</a:t>
            </a:r>
            <a:endParaRPr lang="ko-KR" altLang="en-US" sz="3200" b="1">
              <a:latin typeface="华文新魏" panose="02010800040101010101" pitchFamily="2" charset="-122"/>
              <a:ea typeface="Gulim" panose="020B0600000101010101" pitchFamily="34" charset="-127"/>
            </a:endParaRPr>
          </a:p>
        </p:txBody>
      </p:sp>
      <p:sp>
        <p:nvSpPr>
          <p:cNvPr id="20485" name="Text Box 24"/>
          <p:cNvSpPr txBox="1">
            <a:spLocks noChangeArrowheads="1"/>
          </p:cNvSpPr>
          <p:nvPr/>
        </p:nvSpPr>
        <p:spPr bwMode="auto">
          <a:xfrm>
            <a:off x="4167188" y="3505200"/>
            <a:ext cx="44958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3200" b="1">
                <a:latin typeface="华文新魏" panose="02010800040101010101" pitchFamily="2" charset="-122"/>
                <a:ea typeface="华文新魏" panose="02010800040101010101" pitchFamily="2" charset="-122"/>
              </a:rPr>
              <a:t> </a:t>
            </a:r>
            <a:r>
              <a:rPr lang="zh-CN" altLang="zh-CN" sz="3200" b="1">
                <a:latin typeface="华文新魏" panose="02010800040101010101" pitchFamily="2" charset="-122"/>
                <a:ea typeface="华文新魏" panose="02010800040101010101" pitchFamily="2" charset="-122"/>
              </a:rPr>
              <a:t>多因素致病，一果多因</a:t>
            </a:r>
            <a:endParaRPr lang="ko-KR" altLang="en-US" sz="3200" b="1">
              <a:latin typeface="华文新魏" panose="02010800040101010101" pitchFamily="2" charset="-122"/>
              <a:ea typeface="Gulim" panose="020B0600000101010101" pitchFamily="34" charset="-127"/>
            </a:endParaRPr>
          </a:p>
        </p:txBody>
      </p:sp>
      <p:sp>
        <p:nvSpPr>
          <p:cNvPr id="2" name="Text Box 25"/>
          <p:cNvSpPr txBox="1">
            <a:spLocks noChangeArrowheads="1"/>
          </p:cNvSpPr>
          <p:nvPr/>
        </p:nvSpPr>
        <p:spPr bwMode="auto">
          <a:xfrm>
            <a:off x="4379913" y="2654300"/>
            <a:ext cx="46228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zh-CN" sz="3200" b="1">
                <a:latin typeface="华文新魏" panose="02010800040101010101" pitchFamily="2" charset="-122"/>
                <a:ea typeface="华文新魏" panose="02010800040101010101" pitchFamily="2" charset="-122"/>
              </a:rPr>
              <a:t>一体多病，一因多果</a:t>
            </a:r>
            <a:endParaRPr lang="ko-KR" altLang="en-US" sz="3200" b="1">
              <a:latin typeface="华文新魏" panose="02010800040101010101" pitchFamily="2" charset="-122"/>
              <a:ea typeface="Gulim" panose="020B0600000101010101" pitchFamily="34" charset="-127"/>
            </a:endParaRPr>
          </a:p>
        </p:txBody>
      </p:sp>
      <p:sp>
        <p:nvSpPr>
          <p:cNvPr id="20487" name="Text Box 26"/>
          <p:cNvSpPr txBox="1">
            <a:spLocks noChangeArrowheads="1"/>
          </p:cNvSpPr>
          <p:nvPr/>
        </p:nvSpPr>
        <p:spPr bwMode="auto">
          <a:xfrm>
            <a:off x="4267200" y="4298950"/>
            <a:ext cx="476567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zh-CN" sz="3200" b="1">
                <a:latin typeface="华文新魏" panose="02010800040101010101" pitchFamily="2" charset="-122"/>
                <a:ea typeface="华文新魏" panose="02010800040101010101" pitchFamily="2" charset="-122"/>
              </a:rPr>
              <a:t>病程长，多为终身性疾病</a:t>
            </a:r>
            <a:endParaRPr lang="ko-KR" altLang="en-US" sz="3200" b="1">
              <a:latin typeface="华文新魏" panose="02010800040101010101" pitchFamily="2" charset="-122"/>
              <a:ea typeface="Gulim" panose="020B0600000101010101" pitchFamily="34" charset="-127"/>
            </a:endParaRPr>
          </a:p>
        </p:txBody>
      </p:sp>
      <p:sp>
        <p:nvSpPr>
          <p:cNvPr id="20488" name="Text Box 31"/>
          <p:cNvSpPr txBox="1">
            <a:spLocks noChangeArrowheads="1"/>
          </p:cNvSpPr>
          <p:nvPr/>
        </p:nvSpPr>
        <p:spPr bwMode="auto">
          <a:xfrm>
            <a:off x="3844925" y="4406900"/>
            <a:ext cx="3667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a:t>4</a:t>
            </a:r>
          </a:p>
        </p:txBody>
      </p:sp>
      <p:sp>
        <p:nvSpPr>
          <p:cNvPr id="20489" name="Text Box 32"/>
          <p:cNvSpPr txBox="1">
            <a:spLocks noChangeArrowheads="1"/>
          </p:cNvSpPr>
          <p:nvPr/>
        </p:nvSpPr>
        <p:spPr bwMode="auto">
          <a:xfrm>
            <a:off x="3862388" y="1858963"/>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a:t>1</a:t>
            </a:r>
          </a:p>
        </p:txBody>
      </p:sp>
      <p:sp>
        <p:nvSpPr>
          <p:cNvPr id="20490" name="Text Box 33"/>
          <p:cNvSpPr txBox="1">
            <a:spLocks noChangeArrowheads="1"/>
          </p:cNvSpPr>
          <p:nvPr/>
        </p:nvSpPr>
        <p:spPr bwMode="auto">
          <a:xfrm>
            <a:off x="3830638" y="2717800"/>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a:t>2</a:t>
            </a:r>
          </a:p>
        </p:txBody>
      </p:sp>
      <p:sp>
        <p:nvSpPr>
          <p:cNvPr id="20491" name="Text Box 34"/>
          <p:cNvSpPr txBox="1">
            <a:spLocks noChangeArrowheads="1"/>
          </p:cNvSpPr>
          <p:nvPr/>
        </p:nvSpPr>
        <p:spPr bwMode="auto">
          <a:xfrm>
            <a:off x="3830638" y="3568700"/>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a:t>3</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1"/>
          <p:cNvSpPr>
            <a:spLocks noChangeArrowheads="1"/>
          </p:cNvSpPr>
          <p:nvPr/>
        </p:nvSpPr>
        <p:spPr bwMode="auto">
          <a:xfrm>
            <a:off x="1278075" y="1753442"/>
            <a:ext cx="9848568"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spcBef>
                <a:spcPct val="20000"/>
              </a:spcBef>
              <a:buSzPct val="120000"/>
              <a:buBlip>
                <a:blip r:embed="rId2"/>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algn="just">
              <a:spcBef>
                <a:spcPct val="0"/>
              </a:spcBef>
              <a:buSzTx/>
              <a:buFontTx/>
              <a:buNone/>
            </a:pPr>
            <a:r>
              <a:rPr lang="zh-CN" altLang="zh-CN" sz="3600" b="1" smtClean="0">
                <a:latin typeface="华文新魏" panose="02010800040101010101" pitchFamily="2" charset="-122"/>
                <a:ea typeface="华文新魏" panose="02010800040101010101" pitchFamily="2" charset="-122"/>
              </a:rPr>
              <a:t>为使</a:t>
            </a:r>
            <a:r>
              <a:rPr lang="zh-CN" altLang="zh-CN" sz="3600" b="1" dirty="0">
                <a:latin typeface="华文新魏" panose="02010800040101010101" pitchFamily="2" charset="-122"/>
                <a:ea typeface="华文新魏" panose="02010800040101010101" pitchFamily="2" charset="-122"/>
              </a:rPr>
              <a:t>人类达到最充分的健康状况，就必须向</a:t>
            </a:r>
            <a:r>
              <a:rPr lang="zh-CN" altLang="zh-CN" sz="3600" b="1" dirty="0">
                <a:solidFill>
                  <a:srgbClr val="FF0000"/>
                </a:solidFill>
                <a:latin typeface="华文新魏" panose="02010800040101010101" pitchFamily="2" charset="-122"/>
                <a:ea typeface="华文新魏" panose="02010800040101010101" pitchFamily="2" charset="-122"/>
              </a:rPr>
              <a:t>所有的人</a:t>
            </a:r>
            <a:r>
              <a:rPr lang="zh-CN" altLang="zh-CN" sz="3600" b="1" dirty="0">
                <a:latin typeface="华文新魏" panose="02010800040101010101" pitchFamily="2" charset="-122"/>
                <a:ea typeface="华文新魏" panose="02010800040101010101" pitchFamily="2" charset="-122"/>
              </a:rPr>
              <a:t>普及</a:t>
            </a:r>
            <a:r>
              <a:rPr lang="zh-CN" altLang="zh-CN" sz="3600" b="1" dirty="0" smtClean="0">
                <a:latin typeface="华文新魏" panose="02010800040101010101" pitchFamily="2" charset="-122"/>
                <a:ea typeface="华文新魏" panose="02010800040101010101" pitchFamily="2" charset="-122"/>
              </a:rPr>
              <a:t>医学</a:t>
            </a:r>
            <a:r>
              <a:rPr lang="zh-CN" altLang="en-US" sz="3600" b="1" dirty="0" smtClean="0">
                <a:latin typeface="华文新魏" panose="02010800040101010101" pitchFamily="2" charset="-122"/>
                <a:ea typeface="华文新魏" panose="02010800040101010101" pitchFamily="2" charset="-122"/>
              </a:rPr>
              <a:t>生理的</a:t>
            </a:r>
            <a:r>
              <a:rPr lang="zh-CN" altLang="zh-CN" sz="3600" b="1" dirty="0" smtClean="0">
                <a:latin typeface="华文新魏" panose="02010800040101010101" pitchFamily="2" charset="-122"/>
                <a:ea typeface="华文新魏" panose="02010800040101010101" pitchFamily="2" charset="-122"/>
              </a:rPr>
              <a:t>、</a:t>
            </a:r>
            <a:r>
              <a:rPr lang="zh-CN" altLang="zh-CN" sz="3600" b="1" dirty="0">
                <a:latin typeface="华文新魏" panose="02010800040101010101" pitchFamily="2" charset="-122"/>
                <a:ea typeface="华文新魏" panose="02010800040101010101" pitchFamily="2" charset="-122"/>
              </a:rPr>
              <a:t>心理的和其它有关知识。</a:t>
            </a:r>
          </a:p>
          <a:p>
            <a:pPr algn="just">
              <a:spcBef>
                <a:spcPct val="0"/>
              </a:spcBef>
              <a:buSzTx/>
              <a:buFontTx/>
              <a:buNone/>
            </a:pPr>
            <a:r>
              <a:rPr lang="en-US" altLang="zh-CN" sz="3600" b="1" dirty="0">
                <a:latin typeface="华文新魏" panose="02010800040101010101" pitchFamily="2" charset="-122"/>
                <a:ea typeface="华文新魏" panose="02010800040101010101" pitchFamily="2" charset="-122"/>
              </a:rPr>
              <a:t>WHO</a:t>
            </a:r>
            <a:r>
              <a:rPr lang="zh-CN" altLang="zh-CN" sz="3600" b="1" dirty="0">
                <a:latin typeface="华文新魏" panose="02010800040101010101" pitchFamily="2" charset="-122"/>
                <a:ea typeface="华文新魏" panose="02010800040101010101" pitchFamily="2" charset="-122"/>
              </a:rPr>
              <a:t>健康定义：不但没有身体的缺陷和疾病，还要有生理、心理和社会适应</a:t>
            </a:r>
            <a:r>
              <a:rPr lang="zh-CN" altLang="zh-CN" sz="3600" b="1">
                <a:latin typeface="华文新魏" panose="02010800040101010101" pitchFamily="2" charset="-122"/>
                <a:ea typeface="华文新魏" panose="02010800040101010101" pitchFamily="2" charset="-122"/>
              </a:rPr>
              <a:t>能力</a:t>
            </a:r>
            <a:r>
              <a:rPr lang="zh-CN" altLang="zh-CN" sz="3600" b="1" smtClean="0">
                <a:latin typeface="华文新魏" panose="02010800040101010101" pitchFamily="2" charset="-122"/>
                <a:ea typeface="华文新魏" panose="02010800040101010101" pitchFamily="2" charset="-122"/>
              </a:rPr>
              <a:t>的完满</a:t>
            </a:r>
            <a:r>
              <a:rPr lang="zh-CN" altLang="zh-CN" sz="3600" b="1" dirty="0">
                <a:latin typeface="华文新魏" panose="02010800040101010101" pitchFamily="2" charset="-122"/>
                <a:ea typeface="华文新魏" panose="02010800040101010101" pitchFamily="2" charset="-122"/>
              </a:rPr>
              <a:t>状态。</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116251" y="217488"/>
            <a:ext cx="5727677" cy="698500"/>
          </a:xfrm>
        </p:spPr>
        <p:txBody>
          <a:bodyPr/>
          <a:lstStyle/>
          <a:p>
            <a:pPr eaLnBrk="1" hangingPunct="1"/>
            <a:r>
              <a:rPr lang="zh-CN" altLang="en-US" sz="3600" b="1" smtClean="0">
                <a:solidFill>
                  <a:schemeClr val="tx1"/>
                </a:solidFill>
                <a:latin typeface="华文新魏" panose="02010800040101010101" pitchFamily="2" charset="-122"/>
                <a:ea typeface="华文新魏" panose="02010800040101010101" pitchFamily="2" charset="-122"/>
              </a:rPr>
              <a:t>慢  病  概  况</a:t>
            </a:r>
            <a:r>
              <a:rPr lang="en-US" altLang="zh-CN" sz="3600" b="1" smtClean="0">
                <a:solidFill>
                  <a:schemeClr val="tx1"/>
                </a:solidFill>
                <a:latin typeface="华文新魏" panose="02010800040101010101" pitchFamily="2" charset="-122"/>
                <a:ea typeface="华文新魏" panose="02010800040101010101" pitchFamily="2" charset="-122"/>
              </a:rPr>
              <a:t>—</a:t>
            </a:r>
            <a:r>
              <a:rPr lang="zh-CN" altLang="en-US" sz="3600" b="1" smtClean="0">
                <a:solidFill>
                  <a:schemeClr val="tx1"/>
                </a:solidFill>
                <a:latin typeface="华文新魏" panose="02010800040101010101" pitchFamily="2" charset="-122"/>
                <a:ea typeface="华文新魏" panose="02010800040101010101" pitchFamily="2" charset="-122"/>
              </a:rPr>
              <a:t>特点</a:t>
            </a:r>
            <a:endParaRPr lang="zh-CN" altLang="zh-CN" b="1" smtClean="0">
              <a:solidFill>
                <a:schemeClr val="tx1"/>
              </a:solidFill>
            </a:endParaRPr>
          </a:p>
        </p:txBody>
      </p:sp>
      <p:sp>
        <p:nvSpPr>
          <p:cNvPr id="21507" name="Rectangle 3"/>
          <p:cNvSpPr>
            <a:spLocks noGrp="1" noChangeArrowheads="1"/>
          </p:cNvSpPr>
          <p:nvPr>
            <p:ph type="body" idx="1"/>
          </p:nvPr>
        </p:nvSpPr>
        <p:spPr>
          <a:xfrm>
            <a:off x="1377950" y="1265238"/>
            <a:ext cx="10307638" cy="4527550"/>
          </a:xfrm>
        </p:spPr>
        <p:txBody>
          <a:bodyPr/>
          <a:lstStyle/>
          <a:p>
            <a:pPr marL="0" indent="0">
              <a:lnSpc>
                <a:spcPct val="120000"/>
              </a:lnSpc>
              <a:spcBef>
                <a:spcPct val="0"/>
              </a:spcBef>
              <a:buFontTx/>
              <a:buNone/>
            </a:pPr>
            <a:r>
              <a:rPr lang="zh-CN" altLang="zh-CN" sz="3600" b="1" smtClean="0">
                <a:latin typeface="华文新魏" panose="02010800040101010101" pitchFamily="2" charset="-122"/>
                <a:ea typeface="华文新魏" panose="02010800040101010101" pitchFamily="2" charset="-122"/>
              </a:rPr>
              <a:t>以糖尿病为例：患者肾功能衰竭发生比例是非糖尿病患者的</a:t>
            </a:r>
            <a:r>
              <a:rPr lang="en-US" altLang="zh-CN" sz="3600" b="1" smtClean="0">
                <a:latin typeface="华文新魏" panose="02010800040101010101" pitchFamily="2" charset="-122"/>
                <a:ea typeface="华文新魏" panose="02010800040101010101" pitchFamily="2" charset="-122"/>
              </a:rPr>
              <a:t>17</a:t>
            </a:r>
            <a:r>
              <a:rPr lang="zh-CN" altLang="zh-CN" sz="3600" b="1" smtClean="0">
                <a:latin typeface="华文新魏" panose="02010800040101010101" pitchFamily="2" charset="-122"/>
                <a:ea typeface="华文新魏" panose="02010800040101010101" pitchFamily="2" charset="-122"/>
              </a:rPr>
              <a:t>倍，对三甲医院住院的糖尿病患者统计数据显示，</a:t>
            </a:r>
            <a:r>
              <a:rPr lang="en-US" altLang="zh-CN" sz="3600" b="1" smtClean="0">
                <a:latin typeface="华文新魏" panose="02010800040101010101" pitchFamily="2" charset="-122"/>
                <a:ea typeface="华文新魏" panose="02010800040101010101" pitchFamily="2" charset="-122"/>
              </a:rPr>
              <a:t>73%</a:t>
            </a:r>
            <a:r>
              <a:rPr lang="zh-CN" altLang="zh-CN" sz="3600" b="1" smtClean="0">
                <a:latin typeface="华文新魏" panose="02010800040101010101" pitchFamily="2" charset="-122"/>
                <a:ea typeface="华文新魏" panose="02010800040101010101" pitchFamily="2" charset="-122"/>
              </a:rPr>
              <a:t>的糖尿病患者有一</a:t>
            </a:r>
            <a:r>
              <a:rPr lang="zh-CN" altLang="zh-CN" sz="3600" b="1" smtClean="0">
                <a:latin typeface="华文新魏" panose="02010800040101010101" pitchFamily="2" charset="-122"/>
                <a:ea typeface="华文新魏" panose="02010800040101010101" pitchFamily="2" charset="-122"/>
              </a:rPr>
              <a:t>种并发症</a:t>
            </a:r>
            <a:r>
              <a:rPr lang="zh-CN" altLang="zh-CN" sz="3600" b="1" smtClean="0">
                <a:latin typeface="华文新魏" panose="02010800040101010101" pitchFamily="2" charset="-122"/>
                <a:ea typeface="华文新魏" panose="02010800040101010101" pitchFamily="2" charset="-122"/>
              </a:rPr>
              <a:t>，</a:t>
            </a:r>
            <a:r>
              <a:rPr lang="en-US" altLang="zh-CN" sz="3600" b="1" smtClean="0">
                <a:latin typeface="华文新魏" panose="02010800040101010101" pitchFamily="2" charset="-122"/>
                <a:ea typeface="华文新魏" panose="02010800040101010101" pitchFamily="2" charset="-122"/>
              </a:rPr>
              <a:t>60%</a:t>
            </a:r>
            <a:r>
              <a:rPr lang="zh-CN" altLang="zh-CN" sz="3600" b="1" smtClean="0">
                <a:latin typeface="华文新魏" panose="02010800040101010101" pitchFamily="2" charset="-122"/>
                <a:ea typeface="华文新魏" panose="02010800040101010101" pitchFamily="2" charset="-122"/>
              </a:rPr>
              <a:t>的糖尿病患者合并高血压及心脑血管病变，</a:t>
            </a:r>
            <a:r>
              <a:rPr lang="en-US" altLang="zh-CN" sz="3600" b="1" smtClean="0">
                <a:latin typeface="华文新魏" panose="02010800040101010101" pitchFamily="2" charset="-122"/>
                <a:ea typeface="华文新魏" panose="02010800040101010101" pitchFamily="2" charset="-122"/>
              </a:rPr>
              <a:t>1/3</a:t>
            </a:r>
            <a:r>
              <a:rPr lang="zh-CN" altLang="zh-CN" sz="3600" b="1" smtClean="0">
                <a:latin typeface="华文新魏" panose="02010800040101010101" pitchFamily="2" charset="-122"/>
                <a:ea typeface="华文新魏" panose="02010800040101010101" pitchFamily="2" charset="-122"/>
              </a:rPr>
              <a:t>的糖尿病患者合并糖尿病肾病，</a:t>
            </a:r>
            <a:r>
              <a:rPr lang="en-US" altLang="zh-CN" sz="3600" b="1" smtClean="0">
                <a:latin typeface="华文新魏" panose="02010800040101010101" pitchFamily="2" charset="-122"/>
                <a:ea typeface="华文新魏" panose="02010800040101010101" pitchFamily="2" charset="-122"/>
              </a:rPr>
              <a:t>1/3</a:t>
            </a:r>
            <a:r>
              <a:rPr lang="zh-CN" altLang="zh-CN" sz="3600" b="1" smtClean="0">
                <a:latin typeface="华文新魏" panose="02010800040101010101" pitchFamily="2" charset="-122"/>
                <a:ea typeface="华文新魏" panose="02010800040101010101" pitchFamily="2" charset="-122"/>
              </a:rPr>
              <a:t>的糖尿病患者合并糖尿病眼病。</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627188" y="217488"/>
            <a:ext cx="6495991" cy="698500"/>
          </a:xfrm>
        </p:spPr>
        <p:txBody>
          <a:bodyPr/>
          <a:lstStyle/>
          <a:p>
            <a:pPr eaLnBrk="1" hangingPunct="1"/>
            <a:r>
              <a:rPr lang="zh-CN" altLang="en-US" sz="3600" b="1" smtClean="0">
                <a:solidFill>
                  <a:schemeClr val="tx1"/>
                </a:solidFill>
                <a:latin typeface="华文新魏" panose="02010800040101010101" pitchFamily="2" charset="-122"/>
                <a:ea typeface="华文新魏" panose="02010800040101010101" pitchFamily="2" charset="-122"/>
              </a:rPr>
              <a:t>慢  病  概  况</a:t>
            </a:r>
            <a:r>
              <a:rPr lang="en-US" altLang="zh-CN" sz="3600" b="1" smtClean="0">
                <a:solidFill>
                  <a:schemeClr val="tx1"/>
                </a:solidFill>
                <a:latin typeface="华文新魏" panose="02010800040101010101" pitchFamily="2" charset="-122"/>
                <a:ea typeface="华文新魏" panose="02010800040101010101" pitchFamily="2" charset="-122"/>
              </a:rPr>
              <a:t>—</a:t>
            </a:r>
            <a:r>
              <a:rPr lang="zh-CN" altLang="en-US" sz="3600" b="1" smtClean="0">
                <a:solidFill>
                  <a:schemeClr val="tx1"/>
                </a:solidFill>
                <a:latin typeface="华文新魏" panose="02010800040101010101" pitchFamily="2" charset="-122"/>
                <a:ea typeface="华文新魏" panose="02010800040101010101" pitchFamily="2" charset="-122"/>
              </a:rPr>
              <a:t>现状</a:t>
            </a:r>
            <a:endParaRPr lang="zh-CN" altLang="zh-CN" b="1" smtClean="0">
              <a:solidFill>
                <a:schemeClr val="tx1"/>
              </a:solidFill>
            </a:endParaRPr>
          </a:p>
        </p:txBody>
      </p:sp>
      <p:sp>
        <p:nvSpPr>
          <p:cNvPr id="17411" name="Rectangle 3"/>
          <p:cNvSpPr>
            <a:spLocks noGrp="1" noChangeArrowheads="1"/>
          </p:cNvSpPr>
          <p:nvPr>
            <p:ph type="body" idx="1"/>
          </p:nvPr>
        </p:nvSpPr>
        <p:spPr>
          <a:xfrm>
            <a:off x="1027258" y="2033588"/>
            <a:ext cx="5279880" cy="3490912"/>
          </a:xfrm>
        </p:spPr>
        <p:txBody>
          <a:bodyPr/>
          <a:lstStyle/>
          <a:p>
            <a:pPr marL="0" lvl="1" indent="0">
              <a:lnSpc>
                <a:spcPct val="120000"/>
              </a:lnSpc>
              <a:spcBef>
                <a:spcPts val="0"/>
              </a:spcBef>
              <a:buFont typeface="Wingdings" panose="05000000000000000000" pitchFamily="2" charset="2"/>
              <a:buNone/>
              <a:defRPr/>
            </a:pPr>
            <a:r>
              <a:rPr lang="zh-CN" altLang="zh-CN" sz="3600" b="1" smtClean="0">
                <a:latin typeface="华文新魏" panose="02010800040101010101" pitchFamily="2" charset="-122"/>
                <a:ea typeface="华文新魏" panose="02010800040101010101" pitchFamily="2" charset="-122"/>
              </a:rPr>
              <a:t>心</a:t>
            </a:r>
            <a:r>
              <a:rPr lang="zh-CN" altLang="en-US" sz="3600" b="1" smtClean="0">
                <a:latin typeface="华文新魏" panose="02010800040101010101" pitchFamily="2" charset="-122"/>
                <a:ea typeface="华文新魏" panose="02010800040101010101" pitchFamily="2" charset="-122"/>
              </a:rPr>
              <a:t>脑</a:t>
            </a:r>
            <a:r>
              <a:rPr lang="zh-CN" altLang="zh-CN" sz="3600" b="1" smtClean="0">
                <a:latin typeface="华文新魏" panose="02010800040101010101" pitchFamily="2" charset="-122"/>
                <a:ea typeface="华文新魏" panose="02010800040101010101" pitchFamily="2" charset="-122"/>
              </a:rPr>
              <a:t>血管</a:t>
            </a:r>
            <a:r>
              <a:rPr lang="zh-CN" altLang="zh-CN" sz="3600" b="1" dirty="0">
                <a:latin typeface="华文新魏" panose="02010800040101010101" pitchFamily="2" charset="-122"/>
                <a:ea typeface="华文新魏" panose="02010800040101010101" pitchFamily="2" charset="-122"/>
              </a:rPr>
              <a:t>病</a:t>
            </a:r>
          </a:p>
          <a:p>
            <a:pPr marL="0" indent="0">
              <a:lnSpc>
                <a:spcPct val="120000"/>
              </a:lnSpc>
              <a:spcBef>
                <a:spcPts val="0"/>
              </a:spcBef>
              <a:buFontTx/>
              <a:buNone/>
              <a:defRPr/>
            </a:pPr>
            <a:r>
              <a:rPr lang="zh-CN" altLang="zh-CN" sz="3600" b="1" dirty="0">
                <a:latin typeface="华文新魏" panose="02010800040101010101" pitchFamily="2" charset="-122"/>
                <a:ea typeface="华文新魏" panose="02010800040101010101" pitchFamily="2" charset="-122"/>
              </a:rPr>
              <a:t>每年约</a:t>
            </a:r>
            <a:r>
              <a:rPr lang="en-US" altLang="zh-CN" sz="3600" b="1" dirty="0">
                <a:latin typeface="华文新魏" panose="02010800040101010101" pitchFamily="2" charset="-122"/>
                <a:ea typeface="华文新魏" panose="02010800040101010101" pitchFamily="2" charset="-122"/>
              </a:rPr>
              <a:t>350</a:t>
            </a:r>
            <a:r>
              <a:rPr lang="zh-CN" altLang="zh-CN" sz="3600" b="1" dirty="0">
                <a:latin typeface="华文新魏" panose="02010800040101010101" pitchFamily="2" charset="-122"/>
                <a:ea typeface="华文新魏" panose="02010800040101010101" pitchFamily="2" charset="-122"/>
              </a:rPr>
              <a:t>万人死</a:t>
            </a:r>
            <a:r>
              <a:rPr lang="zh-CN" altLang="zh-CN" sz="3600" b="1">
                <a:latin typeface="华文新魏" panose="02010800040101010101" pitchFamily="2" charset="-122"/>
                <a:ea typeface="华文新魏" panose="02010800040101010101" pitchFamily="2" charset="-122"/>
              </a:rPr>
              <a:t>于</a:t>
            </a:r>
            <a:r>
              <a:rPr lang="zh-CN" altLang="zh-CN" sz="3600" b="1" smtClean="0">
                <a:latin typeface="华文新魏" panose="02010800040101010101" pitchFamily="2" charset="-122"/>
                <a:ea typeface="华文新魏" panose="02010800040101010101" pitchFamily="2" charset="-122"/>
              </a:rPr>
              <a:t>心</a:t>
            </a:r>
            <a:r>
              <a:rPr lang="zh-CN" altLang="en-US" sz="3600" b="1">
                <a:latin typeface="华文新魏" panose="02010800040101010101" pitchFamily="2" charset="-122"/>
                <a:ea typeface="华文新魏" panose="02010800040101010101" pitchFamily="2" charset="-122"/>
              </a:rPr>
              <a:t>脑</a:t>
            </a:r>
            <a:r>
              <a:rPr lang="zh-CN" altLang="zh-CN" sz="3600" b="1" smtClean="0">
                <a:latin typeface="华文新魏" panose="02010800040101010101" pitchFamily="2" charset="-122"/>
                <a:ea typeface="华文新魏" panose="02010800040101010101" pitchFamily="2" charset="-122"/>
              </a:rPr>
              <a:t>血管</a:t>
            </a:r>
            <a:r>
              <a:rPr lang="zh-CN" altLang="zh-CN" sz="3600" b="1" dirty="0" smtClean="0">
                <a:latin typeface="华文新魏" panose="02010800040101010101" pitchFamily="2" charset="-122"/>
                <a:ea typeface="华文新魏" panose="02010800040101010101" pitchFamily="2" charset="-122"/>
              </a:rPr>
              <a:t>病</a:t>
            </a:r>
            <a:r>
              <a:rPr lang="en-US" altLang="zh-CN" sz="3600" b="1" dirty="0" smtClean="0">
                <a:latin typeface="华文新魏" panose="02010800040101010101" pitchFamily="2" charset="-122"/>
                <a:ea typeface="华文新魏" panose="02010800040101010101" pitchFamily="2" charset="-122"/>
              </a:rPr>
              <a:t>—</a:t>
            </a:r>
            <a:r>
              <a:rPr lang="zh-CN" altLang="zh-CN" sz="3600" b="1" dirty="0" smtClean="0">
                <a:latin typeface="华文新魏" panose="02010800040101010101" pitchFamily="2" charset="-122"/>
                <a:ea typeface="华文新魏" panose="02010800040101010101" pitchFamily="2" charset="-122"/>
              </a:rPr>
              <a:t>每天</a:t>
            </a:r>
            <a:r>
              <a:rPr lang="en-US" altLang="zh-CN" sz="3600" b="1" dirty="0">
                <a:latin typeface="华文新魏" panose="02010800040101010101" pitchFamily="2" charset="-122"/>
                <a:ea typeface="华文新魏" panose="02010800040101010101" pitchFamily="2" charset="-122"/>
              </a:rPr>
              <a:t>9590</a:t>
            </a:r>
            <a:r>
              <a:rPr lang="zh-CN" altLang="zh-CN" sz="3600" b="1" dirty="0">
                <a:latin typeface="华文新魏" panose="02010800040101010101" pitchFamily="2" charset="-122"/>
                <a:ea typeface="华文新魏" panose="02010800040101010101" pitchFamily="2" charset="-122"/>
              </a:rPr>
              <a:t>人</a:t>
            </a:r>
            <a:r>
              <a:rPr lang="zh-CN" altLang="zh-CN" sz="3600" b="1" dirty="0" smtClean="0">
                <a:latin typeface="华文新魏" panose="02010800040101010101" pitchFamily="2" charset="-122"/>
                <a:ea typeface="华文新魏" panose="02010800040101010101" pitchFamily="2" charset="-122"/>
              </a:rPr>
              <a:t>，</a:t>
            </a:r>
            <a:endParaRPr lang="en-US" altLang="zh-CN" sz="3600" b="1" dirty="0" smtClean="0">
              <a:latin typeface="华文新魏" panose="02010800040101010101" pitchFamily="2" charset="-122"/>
              <a:ea typeface="华文新魏" panose="02010800040101010101" pitchFamily="2" charset="-122"/>
            </a:endParaRPr>
          </a:p>
          <a:p>
            <a:pPr marL="0" indent="0">
              <a:lnSpc>
                <a:spcPct val="120000"/>
              </a:lnSpc>
              <a:spcBef>
                <a:spcPts val="0"/>
              </a:spcBef>
              <a:buFontTx/>
              <a:buNone/>
              <a:defRPr/>
            </a:pPr>
            <a:r>
              <a:rPr lang="zh-CN" altLang="zh-CN" sz="3600" b="1" dirty="0" smtClean="0">
                <a:latin typeface="华文新魏" panose="02010800040101010101" pitchFamily="2" charset="-122"/>
                <a:ea typeface="华文新魏" panose="02010800040101010101" pitchFamily="2" charset="-122"/>
              </a:rPr>
              <a:t>每小时</a:t>
            </a:r>
            <a:r>
              <a:rPr lang="en-US" altLang="zh-CN" sz="3600" b="1" dirty="0">
                <a:latin typeface="华文新魏" panose="02010800040101010101" pitchFamily="2" charset="-122"/>
                <a:ea typeface="华文新魏" panose="02010800040101010101" pitchFamily="2" charset="-122"/>
              </a:rPr>
              <a:t>400</a:t>
            </a:r>
            <a:r>
              <a:rPr lang="zh-CN" altLang="zh-CN" sz="3600" b="1" dirty="0">
                <a:latin typeface="华文新魏" panose="02010800040101010101" pitchFamily="2" charset="-122"/>
                <a:ea typeface="华文新魏" panose="02010800040101010101" pitchFamily="2" charset="-122"/>
              </a:rPr>
              <a:t>人，每</a:t>
            </a:r>
            <a:r>
              <a:rPr lang="en-US" altLang="zh-CN" sz="3600" b="1" dirty="0">
                <a:latin typeface="华文新魏" panose="02010800040101010101" pitchFamily="2" charset="-122"/>
                <a:ea typeface="华文新魏" panose="02010800040101010101" pitchFamily="2" charset="-122"/>
              </a:rPr>
              <a:t>10</a:t>
            </a:r>
            <a:r>
              <a:rPr lang="zh-CN" altLang="zh-CN" sz="3600" b="1" dirty="0" smtClean="0">
                <a:latin typeface="华文新魏" panose="02010800040101010101" pitchFamily="2" charset="-122"/>
                <a:ea typeface="华文新魏" panose="02010800040101010101" pitchFamily="2" charset="-122"/>
              </a:rPr>
              <a:t>秒</a:t>
            </a:r>
            <a:endParaRPr lang="en-US" altLang="zh-CN" sz="3600" b="1" dirty="0" smtClean="0">
              <a:latin typeface="华文新魏" panose="02010800040101010101" pitchFamily="2" charset="-122"/>
              <a:ea typeface="华文新魏" panose="02010800040101010101" pitchFamily="2" charset="-122"/>
            </a:endParaRPr>
          </a:p>
          <a:p>
            <a:pPr marL="0" indent="0">
              <a:lnSpc>
                <a:spcPct val="120000"/>
              </a:lnSpc>
              <a:spcBef>
                <a:spcPts val="0"/>
              </a:spcBef>
              <a:buFontTx/>
              <a:buNone/>
              <a:defRPr/>
            </a:pPr>
            <a:r>
              <a:rPr lang="zh-CN" altLang="zh-CN" sz="3600" b="1" dirty="0" smtClean="0">
                <a:latin typeface="华文新魏" panose="02010800040101010101" pitchFamily="2" charset="-122"/>
                <a:ea typeface="华文新魏" panose="02010800040101010101" pitchFamily="2" charset="-122"/>
              </a:rPr>
              <a:t>钟</a:t>
            </a:r>
            <a:r>
              <a:rPr lang="en-US" altLang="zh-CN" sz="3600" b="1" dirty="0">
                <a:latin typeface="华文新魏" panose="02010800040101010101" pitchFamily="2" charset="-122"/>
                <a:ea typeface="华文新魏" panose="02010800040101010101" pitchFamily="2" charset="-122"/>
              </a:rPr>
              <a:t>1</a:t>
            </a:r>
            <a:r>
              <a:rPr lang="zh-CN" altLang="zh-CN" sz="3600" b="1" dirty="0">
                <a:latin typeface="华文新魏" panose="02010800040101010101" pitchFamily="2" charset="-122"/>
                <a:ea typeface="华文新魏" panose="02010800040101010101" pitchFamily="2" charset="-122"/>
              </a:rPr>
              <a:t>人死</a:t>
            </a:r>
            <a:r>
              <a:rPr lang="zh-CN" altLang="zh-CN" sz="3600" b="1">
                <a:latin typeface="华文新魏" panose="02010800040101010101" pitchFamily="2" charset="-122"/>
                <a:ea typeface="华文新魏" panose="02010800040101010101" pitchFamily="2" charset="-122"/>
              </a:rPr>
              <a:t>于</a:t>
            </a:r>
            <a:r>
              <a:rPr lang="zh-CN" altLang="zh-CN" sz="3600" b="1" smtClean="0">
                <a:latin typeface="华文新魏" panose="02010800040101010101" pitchFamily="2" charset="-122"/>
                <a:ea typeface="华文新魏" panose="02010800040101010101" pitchFamily="2" charset="-122"/>
              </a:rPr>
              <a:t>心</a:t>
            </a:r>
            <a:r>
              <a:rPr lang="zh-CN" altLang="en-US" sz="3600" b="1">
                <a:latin typeface="华文新魏" panose="02010800040101010101" pitchFamily="2" charset="-122"/>
                <a:ea typeface="华文新魏" panose="02010800040101010101" pitchFamily="2" charset="-122"/>
              </a:rPr>
              <a:t>脑</a:t>
            </a:r>
            <a:r>
              <a:rPr lang="zh-CN" altLang="zh-CN" sz="3600" b="1" smtClean="0">
                <a:latin typeface="华文新魏" panose="02010800040101010101" pitchFamily="2" charset="-122"/>
                <a:ea typeface="华文新魏" panose="02010800040101010101" pitchFamily="2" charset="-122"/>
              </a:rPr>
              <a:t>血管</a:t>
            </a:r>
            <a:r>
              <a:rPr lang="zh-CN" altLang="zh-CN" sz="3600" b="1" dirty="0">
                <a:latin typeface="华文新魏" panose="02010800040101010101" pitchFamily="2" charset="-122"/>
                <a:ea typeface="华文新魏" panose="02010800040101010101" pitchFamily="2" charset="-122"/>
              </a:rPr>
              <a:t>病</a:t>
            </a:r>
            <a:r>
              <a:rPr lang="zh-CN" altLang="zh-CN" sz="3600" b="1" dirty="0" smtClean="0">
                <a:latin typeface="华文新魏" panose="02010800040101010101" pitchFamily="2" charset="-122"/>
                <a:ea typeface="华文新魏" panose="02010800040101010101" pitchFamily="2" charset="-122"/>
              </a:rPr>
              <a:t>。</a:t>
            </a:r>
            <a:endParaRPr lang="en-US" altLang="zh-CN" sz="3600" b="1" dirty="0" smtClean="0">
              <a:latin typeface="华文新魏" panose="02010800040101010101" pitchFamily="2" charset="-122"/>
              <a:ea typeface="华文新魏" panose="02010800040101010101" pitchFamily="2" charset="-122"/>
            </a:endParaRPr>
          </a:p>
          <a:p>
            <a:pPr marL="0" indent="0">
              <a:lnSpc>
                <a:spcPct val="120000"/>
              </a:lnSpc>
              <a:spcBef>
                <a:spcPts val="0"/>
              </a:spcBef>
              <a:buFontTx/>
              <a:buNone/>
              <a:defRPr/>
            </a:pPr>
            <a:r>
              <a:rPr lang="en-US" altLang="zh-CN" sz="2400" b="1" dirty="0" smtClean="0">
                <a:latin typeface="华文新魏" panose="02010800040101010101" pitchFamily="2" charset="-122"/>
                <a:ea typeface="华文新魏" panose="02010800040101010101" pitchFamily="2" charset="-122"/>
              </a:rPr>
              <a:t>                      </a:t>
            </a:r>
            <a:endParaRPr lang="en-US" altLang="zh-CN" sz="3600" b="1" dirty="0" smtClean="0">
              <a:latin typeface="华文新魏" panose="02010800040101010101" pitchFamily="2" charset="-122"/>
              <a:ea typeface="华文新魏" panose="02010800040101010101" pitchFamily="2" charset="-122"/>
            </a:endParaRPr>
          </a:p>
          <a:p>
            <a:pPr marL="0" indent="0">
              <a:buFontTx/>
              <a:buNone/>
              <a:defRPr/>
            </a:pPr>
            <a:endParaRPr lang="zh-CN" altLang="zh-CN" sz="4400" dirty="0">
              <a:latin typeface="华文新魏" panose="02010800040101010101" pitchFamily="2" charset="-122"/>
              <a:ea typeface="华文新魏" panose="02010800040101010101" pitchFamily="2" charset="-122"/>
            </a:endParaRPr>
          </a:p>
          <a:p>
            <a:pPr eaLnBrk="1" hangingPunct="1">
              <a:defRPr/>
            </a:pPr>
            <a:endParaRPr lang="zh-CN" altLang="zh-CN" dirty="0" smtClean="0"/>
          </a:p>
        </p:txBody>
      </p:sp>
      <p:pic>
        <p:nvPicPr>
          <p:cNvPr id="22532" name="图片 3" descr="http://news.medlive.cn/uploadfile/20140821/1408605960368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3257" y="2382074"/>
            <a:ext cx="4413250" cy="303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矩形 1"/>
          <p:cNvSpPr>
            <a:spLocks noChangeArrowheads="1"/>
          </p:cNvSpPr>
          <p:nvPr/>
        </p:nvSpPr>
        <p:spPr bwMode="auto">
          <a:xfrm>
            <a:off x="7005611" y="1647825"/>
            <a:ext cx="3108543"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ltLang="zh-CN" sz="2500" b="1" smtClean="0">
                <a:latin typeface="华文新魏" panose="02010800040101010101" pitchFamily="2" charset="-122"/>
                <a:ea typeface="华文新魏" panose="02010800040101010101" pitchFamily="2" charset="-122"/>
              </a:rPr>
              <a:t>心</a:t>
            </a:r>
            <a:r>
              <a:rPr lang="zh-CN" altLang="en-US" sz="2800" b="1" smtClean="0">
                <a:latin typeface="华文新魏" panose="02010800040101010101" pitchFamily="2" charset="-122"/>
                <a:ea typeface="华文新魏" panose="02010800040101010101" pitchFamily="2" charset="-122"/>
              </a:rPr>
              <a:t>脑</a:t>
            </a:r>
            <a:r>
              <a:rPr lang="zh-CN" altLang="zh-CN" sz="2500" b="1" smtClean="0">
                <a:latin typeface="华文新魏" panose="02010800040101010101" pitchFamily="2" charset="-122"/>
                <a:ea typeface="华文新魏" panose="02010800040101010101" pitchFamily="2" charset="-122"/>
              </a:rPr>
              <a:t>血管病</a:t>
            </a:r>
            <a:r>
              <a:rPr lang="zh-CN" altLang="zh-CN" sz="2500" b="1">
                <a:latin typeface="华文新魏" panose="02010800040101010101" pitchFamily="2" charset="-122"/>
                <a:ea typeface="华文新魏" panose="02010800040101010101" pitchFamily="2" charset="-122"/>
              </a:rPr>
              <a:t>患病人数</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z="3600" b="1" smtClean="0">
                <a:solidFill>
                  <a:schemeClr val="tx1"/>
                </a:solidFill>
                <a:latin typeface="华文新魏" panose="02010800040101010101" pitchFamily="2" charset="-122"/>
                <a:ea typeface="华文新魏" panose="02010800040101010101" pitchFamily="2" charset="-122"/>
              </a:rPr>
              <a:t>慢  病  概  况</a:t>
            </a:r>
            <a:r>
              <a:rPr lang="en-US" altLang="zh-CN" sz="3600" b="1" smtClean="0">
                <a:solidFill>
                  <a:schemeClr val="tx1"/>
                </a:solidFill>
                <a:latin typeface="华文新魏" panose="02010800040101010101" pitchFamily="2" charset="-122"/>
                <a:ea typeface="华文新魏" panose="02010800040101010101" pitchFamily="2" charset="-122"/>
              </a:rPr>
              <a:t>—</a:t>
            </a:r>
            <a:r>
              <a:rPr lang="zh-CN" altLang="en-US" sz="3600" b="1" smtClean="0">
                <a:solidFill>
                  <a:schemeClr val="tx1"/>
                </a:solidFill>
                <a:latin typeface="华文新魏" panose="02010800040101010101" pitchFamily="2" charset="-122"/>
                <a:ea typeface="华文新魏" panose="02010800040101010101" pitchFamily="2" charset="-122"/>
              </a:rPr>
              <a:t>现状</a:t>
            </a:r>
            <a:endParaRPr lang="zh-CN" altLang="zh-CN" b="1" smtClean="0">
              <a:solidFill>
                <a:schemeClr val="tx1"/>
              </a:solidFill>
            </a:endParaRPr>
          </a:p>
        </p:txBody>
      </p:sp>
      <p:sp>
        <p:nvSpPr>
          <p:cNvPr id="23555" name="Rectangle 3"/>
          <p:cNvSpPr>
            <a:spLocks noGrp="1" noChangeArrowheads="1"/>
          </p:cNvSpPr>
          <p:nvPr>
            <p:ph type="body" idx="1"/>
          </p:nvPr>
        </p:nvSpPr>
        <p:spPr>
          <a:xfrm>
            <a:off x="1138238" y="1265238"/>
            <a:ext cx="10477500" cy="4527550"/>
          </a:xfrm>
        </p:spPr>
        <p:txBody>
          <a:bodyPr/>
          <a:lstStyle/>
          <a:p>
            <a:pPr marL="215900" lvl="1" indent="0">
              <a:lnSpc>
                <a:spcPct val="125000"/>
              </a:lnSpc>
              <a:spcBef>
                <a:spcPct val="0"/>
              </a:spcBef>
              <a:buFont typeface="Wingdings" panose="05000000000000000000" pitchFamily="2" charset="2"/>
              <a:buNone/>
            </a:pPr>
            <a:r>
              <a:rPr lang="zh-CN" altLang="zh-CN" sz="3200" b="1" smtClean="0">
                <a:latin typeface="华文新魏" panose="02010800040101010101" pitchFamily="2" charset="-122"/>
                <a:ea typeface="华文新魏" panose="02010800040101010101" pitchFamily="2" charset="-122"/>
              </a:rPr>
              <a:t>糖尿病</a:t>
            </a:r>
          </a:p>
          <a:p>
            <a:pPr marL="215900" indent="0">
              <a:lnSpc>
                <a:spcPct val="125000"/>
              </a:lnSpc>
              <a:spcBef>
                <a:spcPct val="0"/>
              </a:spcBef>
              <a:buFontTx/>
              <a:buNone/>
            </a:pPr>
            <a:r>
              <a:rPr lang="zh-CN" altLang="zh-CN" sz="3200" b="1" smtClean="0">
                <a:latin typeface="华文新魏" panose="02010800040101010101" pitchFamily="2" charset="-122"/>
                <a:ea typeface="华文新魏" panose="02010800040101010101" pitchFamily="2" charset="-122"/>
              </a:rPr>
              <a:t>中国</a:t>
            </a:r>
            <a:r>
              <a:rPr lang="zh-CN" altLang="zh-CN" sz="3200" b="1" smtClean="0">
                <a:latin typeface="华文新魏" panose="02010800040101010101" pitchFamily="2" charset="-122"/>
                <a:ea typeface="华文新魏" panose="02010800040101010101" pitchFamily="2" charset="-122"/>
              </a:rPr>
              <a:t>成人糖尿病患病率男性为</a:t>
            </a:r>
            <a:r>
              <a:rPr lang="en-US" altLang="zh-CN" sz="3200" b="1" smtClean="0">
                <a:latin typeface="华文新魏" panose="02010800040101010101" pitchFamily="2" charset="-122"/>
                <a:ea typeface="华文新魏" panose="02010800040101010101" pitchFamily="2" charset="-122"/>
              </a:rPr>
              <a:t>12.1%</a:t>
            </a:r>
            <a:r>
              <a:rPr lang="zh-CN" altLang="zh-CN" sz="3200" b="1" smtClean="0">
                <a:latin typeface="华文新魏" panose="02010800040101010101" pitchFamily="2" charset="-122"/>
                <a:ea typeface="华文新魏" panose="02010800040101010101" pitchFamily="2" charset="-122"/>
              </a:rPr>
              <a:t>，女性为</a:t>
            </a:r>
            <a:r>
              <a:rPr lang="en-US" altLang="zh-CN" sz="3200" b="1" smtClean="0">
                <a:latin typeface="华文新魏" panose="02010800040101010101" pitchFamily="2" charset="-122"/>
                <a:ea typeface="华文新魏" panose="02010800040101010101" pitchFamily="2" charset="-122"/>
              </a:rPr>
              <a:t>11.%</a:t>
            </a:r>
            <a:r>
              <a:rPr lang="zh-CN" altLang="zh-CN" sz="3200" b="1" smtClean="0">
                <a:latin typeface="华文新魏" panose="02010800040101010101" pitchFamily="2" charset="-122"/>
                <a:ea typeface="华文新魏" panose="02010800040101010101" pitchFamily="2" charset="-122"/>
              </a:rPr>
              <a:t>；城市居民患病率为</a:t>
            </a:r>
            <a:r>
              <a:rPr lang="en-US" altLang="zh-CN" sz="3200" b="1" smtClean="0">
                <a:latin typeface="华文新魏" panose="02010800040101010101" pitchFamily="2" charset="-122"/>
                <a:ea typeface="华文新魏" panose="02010800040101010101" pitchFamily="2" charset="-122"/>
              </a:rPr>
              <a:t>14.3%</a:t>
            </a:r>
            <a:r>
              <a:rPr lang="zh-CN" altLang="zh-CN" sz="3200" b="1" smtClean="0">
                <a:latin typeface="华文新魏" panose="02010800040101010101" pitchFamily="2" charset="-122"/>
                <a:ea typeface="华文新魏" panose="02010800040101010101" pitchFamily="2" charset="-122"/>
              </a:rPr>
              <a:t>，农村居民为</a:t>
            </a:r>
            <a:r>
              <a:rPr lang="en-US" altLang="zh-CN" sz="3200" b="1" smtClean="0">
                <a:latin typeface="华文新魏" panose="02010800040101010101" pitchFamily="2" charset="-122"/>
                <a:ea typeface="华文新魏" panose="02010800040101010101" pitchFamily="2" charset="-122"/>
              </a:rPr>
              <a:t>10.3%</a:t>
            </a:r>
            <a:r>
              <a:rPr lang="zh-CN" altLang="zh-CN" sz="3200" b="1" smtClean="0">
                <a:latin typeface="华文新魏" panose="02010800040101010101" pitchFamily="2" charset="-122"/>
                <a:ea typeface="华文新魏" panose="02010800040101010101" pitchFamily="2" charset="-122"/>
              </a:rPr>
              <a:t>。</a:t>
            </a:r>
          </a:p>
          <a:p>
            <a:pPr marL="215900" indent="0">
              <a:lnSpc>
                <a:spcPct val="125000"/>
              </a:lnSpc>
              <a:spcBef>
                <a:spcPct val="0"/>
              </a:spcBef>
              <a:buFontTx/>
              <a:buNone/>
            </a:pPr>
            <a:r>
              <a:rPr lang="zh-CN" altLang="zh-CN" sz="3200" b="1" smtClean="0">
                <a:latin typeface="华文新魏" panose="02010800040101010101" pitchFamily="2" charset="-122"/>
                <a:ea typeface="华文新魏" panose="02010800040101010101" pitchFamily="2" charset="-122"/>
              </a:rPr>
              <a:t>中国成年人群中糖尿病前期（</a:t>
            </a:r>
            <a:r>
              <a:rPr lang="en-US" altLang="zh-CN" sz="3200" b="1" smtClean="0">
                <a:latin typeface="华文新魏" panose="02010800040101010101" pitchFamily="2" charset="-122"/>
                <a:ea typeface="华文新魏" panose="02010800040101010101" pitchFamily="2" charset="-122"/>
              </a:rPr>
              <a:t>IGT</a:t>
            </a:r>
            <a:r>
              <a:rPr lang="zh-CN" altLang="zh-CN" sz="3200" b="1" smtClean="0">
                <a:latin typeface="华文新魏" panose="02010800040101010101" pitchFamily="2" charset="-122"/>
                <a:ea typeface="华文新魏" panose="02010800040101010101" pitchFamily="2" charset="-122"/>
              </a:rPr>
              <a:t>）患病率为</a:t>
            </a:r>
            <a:r>
              <a:rPr lang="en-US" altLang="zh-CN" sz="3200" b="1" smtClean="0">
                <a:latin typeface="华文新魏" panose="02010800040101010101" pitchFamily="2" charset="-122"/>
                <a:ea typeface="华文新魏" panose="02010800040101010101" pitchFamily="2" charset="-122"/>
              </a:rPr>
              <a:t>50.1%</a:t>
            </a:r>
            <a:r>
              <a:rPr lang="zh-CN" altLang="zh-CN" sz="3200" b="1" smtClean="0">
                <a:latin typeface="华文新魏" panose="02010800040101010101" pitchFamily="2" charset="-122"/>
                <a:ea typeface="华文新魏" panose="02010800040101010101" pitchFamily="2" charset="-122"/>
              </a:rPr>
              <a:t>。</a:t>
            </a:r>
          </a:p>
          <a:p>
            <a:pPr marL="215900" indent="0">
              <a:lnSpc>
                <a:spcPct val="125000"/>
              </a:lnSpc>
              <a:spcBef>
                <a:spcPct val="0"/>
              </a:spcBef>
              <a:buFontTx/>
              <a:buNone/>
            </a:pPr>
            <a:r>
              <a:rPr lang="zh-CN" altLang="zh-CN" sz="3200" b="1" smtClean="0">
                <a:latin typeface="华文新魏" panose="02010800040101010101" pitchFamily="2" charset="-122"/>
                <a:ea typeface="华文新魏" panose="02010800040101010101" pitchFamily="2" charset="-122"/>
              </a:rPr>
              <a:t>具体说就是餐后血糖在</a:t>
            </a:r>
            <a:r>
              <a:rPr lang="en-US" altLang="zh-CN" sz="3200" b="1" smtClean="0">
                <a:latin typeface="华文新魏" panose="02010800040101010101" pitchFamily="2" charset="-122"/>
                <a:ea typeface="华文新魏" panose="02010800040101010101" pitchFamily="2" charset="-122"/>
              </a:rPr>
              <a:t>7.8mmol/L</a:t>
            </a:r>
            <a:r>
              <a:rPr lang="zh-CN" altLang="zh-CN" sz="3200" b="1" smtClean="0">
                <a:latin typeface="华文新魏" panose="02010800040101010101" pitchFamily="2" charset="-122"/>
                <a:ea typeface="华文新魏" panose="02010800040101010101" pitchFamily="2" charset="-122"/>
              </a:rPr>
              <a:t>到</a:t>
            </a:r>
            <a:r>
              <a:rPr lang="en-US" altLang="zh-CN" sz="3200" b="1" smtClean="0">
                <a:latin typeface="华文新魏" panose="02010800040101010101" pitchFamily="2" charset="-122"/>
                <a:ea typeface="华文新魏" panose="02010800040101010101" pitchFamily="2" charset="-122"/>
              </a:rPr>
              <a:t>11.1mmol/L</a:t>
            </a:r>
            <a:r>
              <a:rPr lang="zh-CN" altLang="zh-CN" sz="3200" b="1" smtClean="0">
                <a:latin typeface="华文新魏" panose="02010800040101010101" pitchFamily="2" charset="-122"/>
                <a:ea typeface="华文新魏" panose="02010800040101010101" pitchFamily="2" charset="-122"/>
              </a:rPr>
              <a:t>之间（即糖耐量减弱），或空腹血糖在</a:t>
            </a:r>
            <a:r>
              <a:rPr lang="en-US" altLang="zh-CN" sz="3200" b="1" smtClean="0">
                <a:latin typeface="华文新魏" panose="02010800040101010101" pitchFamily="2" charset="-122"/>
                <a:ea typeface="华文新魏" panose="02010800040101010101" pitchFamily="2" charset="-122"/>
              </a:rPr>
              <a:t>6.1mmol/L</a:t>
            </a:r>
            <a:r>
              <a:rPr lang="zh-CN" altLang="zh-CN" sz="3200" b="1" smtClean="0">
                <a:latin typeface="华文新魏" panose="02010800040101010101" pitchFamily="2" charset="-122"/>
                <a:ea typeface="华文新魏" panose="02010800040101010101" pitchFamily="2" charset="-122"/>
              </a:rPr>
              <a:t>到</a:t>
            </a:r>
            <a:r>
              <a:rPr lang="en-US" altLang="zh-CN" sz="3200" b="1" smtClean="0">
                <a:latin typeface="华文新魏" panose="02010800040101010101" pitchFamily="2" charset="-122"/>
                <a:ea typeface="华文新魏" panose="02010800040101010101" pitchFamily="2" charset="-122"/>
              </a:rPr>
              <a:t>7.0mmol/L</a:t>
            </a:r>
            <a:r>
              <a:rPr lang="zh-CN" altLang="zh-CN" sz="3200" b="1" smtClean="0">
                <a:latin typeface="华文新魏" panose="02010800040101010101" pitchFamily="2" charset="-122"/>
                <a:ea typeface="华文新魏" panose="02010800040101010101" pitchFamily="2" charset="-122"/>
              </a:rPr>
              <a:t>之间（即空腹血糖受损）的状态。</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z="3600" b="1" smtClean="0">
                <a:solidFill>
                  <a:srgbClr val="0070C0"/>
                </a:solidFill>
                <a:latin typeface="华文新魏" panose="02010800040101010101" pitchFamily="2" charset="-122"/>
                <a:ea typeface="华文新魏" panose="02010800040101010101" pitchFamily="2" charset="-122"/>
              </a:rPr>
              <a:t>慢  病  概  况</a:t>
            </a:r>
            <a:r>
              <a:rPr lang="en-US" altLang="zh-CN" sz="3600" b="1" smtClean="0">
                <a:solidFill>
                  <a:srgbClr val="0070C0"/>
                </a:solidFill>
                <a:latin typeface="华文新魏" panose="02010800040101010101" pitchFamily="2" charset="-122"/>
                <a:ea typeface="华文新魏" panose="02010800040101010101" pitchFamily="2" charset="-122"/>
              </a:rPr>
              <a:t>—</a:t>
            </a:r>
            <a:r>
              <a:rPr lang="zh-CN" altLang="en-US" sz="3600" b="1" smtClean="0">
                <a:solidFill>
                  <a:srgbClr val="0070C0"/>
                </a:solidFill>
                <a:latin typeface="华文新魏" panose="02010800040101010101" pitchFamily="2" charset="-122"/>
                <a:ea typeface="华文新魏" panose="02010800040101010101" pitchFamily="2" charset="-122"/>
              </a:rPr>
              <a:t>现状</a:t>
            </a:r>
            <a:endParaRPr lang="zh-CN" altLang="zh-CN" b="1" smtClean="0"/>
          </a:p>
        </p:txBody>
      </p:sp>
      <p:sp>
        <p:nvSpPr>
          <p:cNvPr id="24579" name="Rectangle 3"/>
          <p:cNvSpPr>
            <a:spLocks noGrp="1" noChangeArrowheads="1"/>
          </p:cNvSpPr>
          <p:nvPr>
            <p:ph type="body" idx="1"/>
          </p:nvPr>
        </p:nvSpPr>
        <p:spPr>
          <a:xfrm>
            <a:off x="1277938" y="1195388"/>
            <a:ext cx="10307637" cy="4527550"/>
          </a:xfrm>
        </p:spPr>
        <p:txBody>
          <a:bodyPr/>
          <a:lstStyle/>
          <a:p>
            <a:pPr marL="0" lvl="1" indent="0">
              <a:lnSpc>
                <a:spcPct val="120000"/>
              </a:lnSpc>
              <a:spcBef>
                <a:spcPct val="0"/>
              </a:spcBef>
              <a:buFont typeface="Wingdings" panose="05000000000000000000" pitchFamily="2" charset="2"/>
              <a:buNone/>
            </a:pPr>
            <a:r>
              <a:rPr lang="zh-CN" altLang="zh-CN" sz="3200" b="1" smtClean="0">
                <a:latin typeface="华文新魏" panose="02010800040101010101" pitchFamily="2" charset="-122"/>
                <a:ea typeface="华文新魏" panose="02010800040101010101" pitchFamily="2" charset="-122"/>
              </a:rPr>
              <a:t>恶性肿瘤</a:t>
            </a:r>
            <a:r>
              <a:rPr lang="zh-CN" altLang="en-US" sz="3200" b="1" smtClean="0">
                <a:latin typeface="华文新魏" panose="02010800040101010101" pitchFamily="2" charset="-122"/>
                <a:ea typeface="华文新魏" panose="02010800040101010101" pitchFamily="2" charset="-122"/>
              </a:rPr>
              <a:t>    </a:t>
            </a:r>
            <a:r>
              <a:rPr lang="zh-CN" altLang="zh-CN" sz="3200" b="1" smtClean="0">
                <a:latin typeface="华文新魏" panose="02010800040101010101" pitchFamily="2" charset="-122"/>
                <a:ea typeface="华文新魏" panose="02010800040101010101" pitchFamily="2" charset="-122"/>
              </a:rPr>
              <a:t>全国恶性肿瘤发病率为，累积发病率（</a:t>
            </a:r>
            <a:r>
              <a:rPr lang="en-US" altLang="zh-CN" sz="3200" b="1" smtClean="0">
                <a:latin typeface="华文新魏" panose="02010800040101010101" pitchFamily="2" charset="-122"/>
                <a:ea typeface="华文新魏" panose="02010800040101010101" pitchFamily="2" charset="-122"/>
              </a:rPr>
              <a:t>0~74 </a:t>
            </a:r>
            <a:r>
              <a:rPr lang="zh-CN" altLang="zh-CN" sz="3200" b="1" smtClean="0">
                <a:latin typeface="华文新魏" panose="02010800040101010101" pitchFamily="2" charset="-122"/>
                <a:ea typeface="华文新魏" panose="02010800040101010101" pitchFamily="2" charset="-122"/>
              </a:rPr>
              <a:t>岁）为</a:t>
            </a:r>
            <a:r>
              <a:rPr lang="en-US" altLang="zh-CN" sz="3200" b="1" smtClean="0">
                <a:latin typeface="华文新魏" panose="02010800040101010101" pitchFamily="2" charset="-122"/>
                <a:ea typeface="华文新魏" panose="02010800040101010101" pitchFamily="2" charset="-122"/>
              </a:rPr>
              <a:t>21.20%</a:t>
            </a:r>
            <a:r>
              <a:rPr lang="zh-CN" altLang="zh-CN" sz="3200" b="1" smtClean="0">
                <a:latin typeface="华文新魏" panose="02010800040101010101" pitchFamily="2" charset="-122"/>
                <a:ea typeface="华文新魏" panose="02010800040101010101" pitchFamily="2" charset="-122"/>
              </a:rPr>
              <a:t>。全国恶性肿瘤累积死亡率（</a:t>
            </a:r>
            <a:r>
              <a:rPr lang="en-US" altLang="zh-CN" sz="3200" b="1" smtClean="0">
                <a:latin typeface="华文新魏" panose="02010800040101010101" pitchFamily="2" charset="-122"/>
                <a:ea typeface="华文新魏" panose="02010800040101010101" pitchFamily="2" charset="-122"/>
              </a:rPr>
              <a:t>0~74 </a:t>
            </a:r>
            <a:r>
              <a:rPr lang="zh-CN" altLang="zh-CN" sz="3200" b="1" smtClean="0">
                <a:latin typeface="华文新魏" panose="02010800040101010101" pitchFamily="2" charset="-122"/>
                <a:ea typeface="华文新魏" panose="02010800040101010101" pitchFamily="2" charset="-122"/>
              </a:rPr>
              <a:t>岁）为</a:t>
            </a:r>
            <a:r>
              <a:rPr lang="en-US" altLang="zh-CN" sz="3200" b="1" smtClean="0">
                <a:latin typeface="华文新魏" panose="02010800040101010101" pitchFamily="2" charset="-122"/>
                <a:ea typeface="华文新魏" panose="02010800040101010101" pitchFamily="2" charset="-122"/>
              </a:rPr>
              <a:t>12.69%</a:t>
            </a:r>
            <a:r>
              <a:rPr lang="zh-CN" altLang="zh-CN" sz="3200" b="1" smtClean="0">
                <a:latin typeface="华文新魏" panose="02010800040101010101" pitchFamily="2" charset="-122"/>
                <a:ea typeface="华文新魏" panose="02010800040101010101" pitchFamily="2" charset="-122"/>
              </a:rPr>
              <a:t>。</a:t>
            </a:r>
          </a:p>
          <a:p>
            <a:pPr marL="0" indent="0">
              <a:lnSpc>
                <a:spcPct val="120000"/>
              </a:lnSpc>
              <a:spcBef>
                <a:spcPct val="0"/>
              </a:spcBef>
              <a:buFontTx/>
              <a:buNone/>
            </a:pPr>
            <a:r>
              <a:rPr lang="zh-CN" altLang="zh-CN" sz="3200" b="1" smtClean="0">
                <a:latin typeface="华文新魏" panose="02010800040101010101" pitchFamily="2" charset="-122"/>
                <a:ea typeface="华文新魏" panose="02010800040101010101" pitchFamily="2" charset="-122"/>
              </a:rPr>
              <a:t>肺癌、女性乳腺癌、胃癌、肝癌、结直肠癌、食管癌、宫颈癌、子宫肿瘤、胰腺癌、卵巢癌是我国主要的恶性肿瘤，约占全部新发病例的</a:t>
            </a:r>
            <a:r>
              <a:rPr lang="en-US" altLang="zh-CN" sz="3200" b="1" smtClean="0">
                <a:latin typeface="华文新魏" panose="02010800040101010101" pitchFamily="2" charset="-122"/>
                <a:ea typeface="华文新魏" panose="02010800040101010101" pitchFamily="2" charset="-122"/>
              </a:rPr>
              <a:t>75%</a:t>
            </a:r>
            <a:r>
              <a:rPr lang="zh-CN" altLang="zh-CN" sz="3200" b="1" smtClean="0">
                <a:latin typeface="华文新魏" panose="02010800040101010101" pitchFamily="2" charset="-122"/>
                <a:ea typeface="华文新魏" panose="02010800040101010101" pitchFamily="2" charset="-122"/>
              </a:rPr>
              <a:t>。</a:t>
            </a:r>
          </a:p>
          <a:p>
            <a:pPr marL="0" indent="0">
              <a:lnSpc>
                <a:spcPct val="120000"/>
              </a:lnSpc>
              <a:spcBef>
                <a:spcPct val="0"/>
              </a:spcBef>
              <a:buFontTx/>
              <a:buNone/>
            </a:pPr>
            <a:r>
              <a:rPr lang="zh-CN" altLang="zh-CN" sz="3200" b="1" smtClean="0">
                <a:latin typeface="华文新魏" panose="02010800040101010101" pitchFamily="2" charset="-122"/>
                <a:ea typeface="华文新魏" panose="02010800040101010101" pitchFamily="2" charset="-122"/>
              </a:rPr>
              <a:t>肺癌、肝癌、胃癌、食管癌、结直肠癌、女性乳腺癌、胰腺癌、脑瘤、宫颈癌和白血病是主要的肿瘤死因，约占全部肿瘤死亡病例的</a:t>
            </a:r>
            <a:r>
              <a:rPr lang="en-US" altLang="zh-CN" sz="3200" b="1" smtClean="0">
                <a:latin typeface="华文新魏" panose="02010800040101010101" pitchFamily="2" charset="-122"/>
                <a:ea typeface="华文新魏" panose="02010800040101010101" pitchFamily="2" charset="-122"/>
              </a:rPr>
              <a:t>84%</a:t>
            </a:r>
            <a:r>
              <a:rPr lang="zh-CN" altLang="zh-CN" sz="3200" b="1" smtClean="0">
                <a:latin typeface="华文新魏" panose="02010800040101010101" pitchFamily="2" charset="-122"/>
                <a:ea typeface="华文新魏" panose="02010800040101010101" pitchFamily="2" charset="-122"/>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z="3600" b="1" smtClean="0">
                <a:solidFill>
                  <a:schemeClr val="tx1"/>
                </a:solidFill>
                <a:latin typeface="华文新魏" panose="02010800040101010101" pitchFamily="2" charset="-122"/>
                <a:ea typeface="华文新魏" panose="02010800040101010101" pitchFamily="2" charset="-122"/>
              </a:rPr>
              <a:t>慢  病  概  况</a:t>
            </a:r>
            <a:r>
              <a:rPr lang="en-US" altLang="zh-CN" sz="3600" b="1" smtClean="0">
                <a:solidFill>
                  <a:schemeClr val="tx1"/>
                </a:solidFill>
                <a:latin typeface="华文新魏" panose="02010800040101010101" pitchFamily="2" charset="-122"/>
                <a:ea typeface="华文新魏" panose="02010800040101010101" pitchFamily="2" charset="-122"/>
              </a:rPr>
              <a:t>—</a:t>
            </a:r>
            <a:r>
              <a:rPr lang="zh-CN" altLang="en-US" sz="3600" b="1" smtClean="0">
                <a:solidFill>
                  <a:schemeClr val="tx1"/>
                </a:solidFill>
                <a:latin typeface="华文新魏" panose="02010800040101010101" pitchFamily="2" charset="-122"/>
                <a:ea typeface="华文新魏" panose="02010800040101010101" pitchFamily="2" charset="-122"/>
              </a:rPr>
              <a:t>现状</a:t>
            </a:r>
            <a:endParaRPr lang="zh-CN" altLang="zh-CN" b="1" smtClean="0">
              <a:solidFill>
                <a:schemeClr val="tx1"/>
              </a:solidFill>
            </a:endParaRPr>
          </a:p>
        </p:txBody>
      </p:sp>
      <p:sp>
        <p:nvSpPr>
          <p:cNvPr id="17411" name="Rectangle 3"/>
          <p:cNvSpPr>
            <a:spLocks noGrp="1" noChangeArrowheads="1"/>
          </p:cNvSpPr>
          <p:nvPr>
            <p:ph type="body" idx="1"/>
          </p:nvPr>
        </p:nvSpPr>
        <p:spPr>
          <a:xfrm>
            <a:off x="1277938" y="1195388"/>
            <a:ext cx="10307637" cy="4527550"/>
          </a:xfrm>
        </p:spPr>
        <p:txBody>
          <a:bodyPr/>
          <a:lstStyle/>
          <a:p>
            <a:pPr marL="360000" lvl="1" indent="0">
              <a:lnSpc>
                <a:spcPct val="130000"/>
              </a:lnSpc>
              <a:spcBef>
                <a:spcPts val="0"/>
              </a:spcBef>
              <a:buFont typeface="Wingdings" panose="05000000000000000000" pitchFamily="2" charset="2"/>
              <a:buNone/>
              <a:defRPr/>
            </a:pPr>
            <a:r>
              <a:rPr lang="zh-CN" altLang="zh-CN" sz="3200" b="1" dirty="0">
                <a:latin typeface="华文新魏" panose="02010800040101010101" pitchFamily="2" charset="-122"/>
                <a:ea typeface="华文新魏" panose="02010800040101010101" pitchFamily="2" charset="-122"/>
              </a:rPr>
              <a:t>慢阻肺</a:t>
            </a:r>
          </a:p>
          <a:p>
            <a:pPr marL="360000" indent="0">
              <a:lnSpc>
                <a:spcPct val="130000"/>
              </a:lnSpc>
              <a:spcBef>
                <a:spcPts val="0"/>
              </a:spcBef>
              <a:buFontTx/>
              <a:buNone/>
              <a:defRPr/>
            </a:pPr>
            <a:r>
              <a:rPr lang="zh-CN" altLang="zh-CN" sz="3200" b="1" dirty="0" smtClean="0">
                <a:latin typeface="华文新魏" panose="02010800040101010101" pitchFamily="2" charset="-122"/>
                <a:ea typeface="华文新魏" panose="02010800040101010101" pitchFamily="2" charset="-122"/>
              </a:rPr>
              <a:t>“</a:t>
            </a:r>
            <a:r>
              <a:rPr lang="zh-CN" altLang="zh-CN" sz="3200" b="1" dirty="0">
                <a:latin typeface="华文新魏" panose="02010800040101010101" pitchFamily="2" charset="-122"/>
                <a:ea typeface="华文新魏" panose="02010800040101010101" pitchFamily="2" charset="-122"/>
              </a:rPr>
              <a:t>慢阻肺的全称慢性阻塞性肺疾病，是人们常说的慢性支气管炎</a:t>
            </a:r>
            <a:r>
              <a:rPr lang="zh-CN" altLang="zh-CN" sz="3200" b="1" dirty="0" smtClean="0">
                <a:latin typeface="华文新魏" panose="02010800040101010101" pitchFamily="2" charset="-122"/>
                <a:ea typeface="华文新魏" panose="02010800040101010101" pitchFamily="2" charset="-122"/>
              </a:rPr>
              <a:t>和</a:t>
            </a:r>
            <a:r>
              <a:rPr lang="zh-CN" altLang="en-US" sz="3200" b="1" dirty="0" smtClean="0">
                <a:latin typeface="华文新魏" panose="02010800040101010101" pitchFamily="2" charset="-122"/>
                <a:ea typeface="华文新魏" panose="02010800040101010101" pitchFamily="2" charset="-122"/>
              </a:rPr>
              <a:t>肺气肿</a:t>
            </a:r>
            <a:r>
              <a:rPr lang="zh-CN" altLang="zh-CN" sz="3200" b="1" dirty="0" smtClean="0">
                <a:latin typeface="华文新魏" panose="02010800040101010101" pitchFamily="2" charset="-122"/>
                <a:ea typeface="华文新魏" panose="02010800040101010101" pitchFamily="2" charset="-122"/>
              </a:rPr>
              <a:t>，</a:t>
            </a:r>
            <a:r>
              <a:rPr lang="zh-CN" altLang="zh-CN" sz="3200" b="1" dirty="0">
                <a:latin typeface="华文新魏" panose="02010800040101010101" pitchFamily="2" charset="-122"/>
                <a:ea typeface="华文新魏" panose="02010800040101010101" pitchFamily="2" charset="-122"/>
              </a:rPr>
              <a:t>主要症状为长时间咳嗽、咳痰以及气短，是慢性支气管炎和肺气肿的总称。我国近期流行病学调查表明，</a:t>
            </a:r>
            <a:r>
              <a:rPr lang="en-US" altLang="zh-CN" sz="3200" b="1" dirty="0">
                <a:latin typeface="华文新魏" panose="02010800040101010101" pitchFamily="2" charset="-122"/>
                <a:ea typeface="华文新魏" panose="02010800040101010101" pitchFamily="2" charset="-122"/>
              </a:rPr>
              <a:t>40</a:t>
            </a:r>
            <a:r>
              <a:rPr lang="zh-CN" altLang="zh-CN" sz="3200" b="1" dirty="0">
                <a:latin typeface="华文新魏" panose="02010800040101010101" pitchFamily="2" charset="-122"/>
                <a:ea typeface="华文新魏" panose="02010800040101010101" pitchFamily="2" charset="-122"/>
              </a:rPr>
              <a:t>岁以上人群慢阻肺患病率为</a:t>
            </a:r>
            <a:r>
              <a:rPr lang="en-US" altLang="zh-CN" sz="3200" b="1" dirty="0">
                <a:latin typeface="华文新魏" panose="02010800040101010101" pitchFamily="2" charset="-122"/>
                <a:ea typeface="华文新魏" panose="02010800040101010101" pitchFamily="2" charset="-122"/>
              </a:rPr>
              <a:t>8.2%</a:t>
            </a:r>
            <a:r>
              <a:rPr lang="zh-CN" altLang="zh-CN" sz="3200" b="1" dirty="0">
                <a:latin typeface="华文新魏" panose="02010800040101010101" pitchFamily="2" charset="-122"/>
                <a:ea typeface="华文新魏" panose="02010800040101010101" pitchFamily="2" charset="-122"/>
              </a:rPr>
              <a:t>，患病率之高十分惊人。”</a:t>
            </a:r>
          </a:p>
          <a:p>
            <a:pPr marL="360000" indent="0">
              <a:lnSpc>
                <a:spcPct val="130000"/>
              </a:lnSpc>
              <a:spcBef>
                <a:spcPts val="0"/>
              </a:spcBef>
              <a:buFontTx/>
              <a:buNone/>
              <a:defRPr/>
            </a:pPr>
            <a:r>
              <a:rPr lang="zh-CN" altLang="zh-CN" sz="3200" b="1" dirty="0">
                <a:latin typeface="华文新魏" panose="02010800040101010101" pitchFamily="2" charset="-122"/>
                <a:ea typeface="华文新魏" panose="02010800040101010101" pitchFamily="2" charset="-122"/>
              </a:rPr>
              <a:t>北方地区，发病人群呈现出农村多于城市、男性多于女性、吸烟者多于不吸烟者的特点。</a:t>
            </a:r>
          </a:p>
          <a:p>
            <a:pPr eaLnBrk="1" hangingPunct="1">
              <a:defRPr/>
            </a:pPr>
            <a:endParaRPr lang="zh-CN" altLang="zh-CN"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276225"/>
            <a:ext cx="10975975" cy="709613"/>
          </a:xfrm>
        </p:spPr>
        <p:txBody>
          <a:bodyPr/>
          <a:lstStyle/>
          <a:p>
            <a:pPr eaLnBrk="1" hangingPunct="1"/>
            <a:r>
              <a:rPr lang="zh-CN" altLang="en-US" sz="3600" b="1" smtClean="0">
                <a:solidFill>
                  <a:srgbClr val="FF0000"/>
                </a:solidFill>
                <a:latin typeface="华文新魏" panose="02010800040101010101" pitchFamily="2" charset="-122"/>
                <a:ea typeface="华文新魏" panose="02010800040101010101" pitchFamily="2" charset="-122"/>
              </a:rPr>
              <a:t>慢  病  病  因</a:t>
            </a:r>
            <a:endParaRPr lang="zh-CN" altLang="zh-CN" sz="3600" b="1" smtClean="0">
              <a:solidFill>
                <a:srgbClr val="FF0000"/>
              </a:solidFill>
              <a:latin typeface="黑体" panose="02010609060101010101" pitchFamily="49" charset="-122"/>
            </a:endParaRPr>
          </a:p>
        </p:txBody>
      </p:sp>
      <p:sp>
        <p:nvSpPr>
          <p:cNvPr id="26627" name="Rectangle 2"/>
          <p:cNvSpPr>
            <a:spLocks noChangeArrowheads="1"/>
          </p:cNvSpPr>
          <p:nvPr/>
        </p:nvSpPr>
        <p:spPr bwMode="auto">
          <a:xfrm>
            <a:off x="2935288" y="1660525"/>
            <a:ext cx="7213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3200" b="1">
                <a:latin typeface="华文新魏" panose="02010800040101010101" pitchFamily="2" charset="-122"/>
                <a:ea typeface="华文新魏" panose="02010800040101010101" pitchFamily="2" charset="-122"/>
              </a:rPr>
              <a:t>不可改变的因素</a:t>
            </a:r>
            <a:r>
              <a:rPr lang="zh-CN" altLang="en-US" sz="3200" b="1">
                <a:latin typeface="华文新魏" panose="02010800040101010101" pitchFamily="2" charset="-122"/>
                <a:ea typeface="华文新魏" panose="02010800040101010101" pitchFamily="2" charset="-122"/>
              </a:rPr>
              <a:t>：</a:t>
            </a:r>
            <a:r>
              <a:rPr lang="zh-CN" altLang="zh-CN" sz="3200" b="1">
                <a:latin typeface="华文新魏" panose="02010800040101010101" pitchFamily="2" charset="-122"/>
                <a:ea typeface="华文新魏" panose="02010800040101010101" pitchFamily="2" charset="-122"/>
              </a:rPr>
              <a:t>年龄、性别、遗传</a:t>
            </a:r>
            <a:endParaRPr lang="zh-CN" altLang="en-US" sz="3200" b="1">
              <a:solidFill>
                <a:srgbClr val="0070C0"/>
              </a:solidFill>
              <a:latin typeface="华文新魏" panose="02010800040101010101" pitchFamily="2" charset="-122"/>
              <a:ea typeface="华文新魏" panose="02010800040101010101" pitchFamily="2" charset="-122"/>
              <a:cs typeface="Arial" panose="020B0604020202020204" pitchFamily="34" charset="0"/>
              <a:sym typeface="Arial" panose="020B0604020202020204" pitchFamily="34" charset="0"/>
            </a:endParaRPr>
          </a:p>
        </p:txBody>
      </p:sp>
      <p:sp>
        <p:nvSpPr>
          <p:cNvPr id="26628" name="Rectangle 4"/>
          <p:cNvSpPr>
            <a:spLocks noChangeArrowheads="1"/>
          </p:cNvSpPr>
          <p:nvPr/>
        </p:nvSpPr>
        <p:spPr bwMode="auto">
          <a:xfrm>
            <a:off x="2325688" y="1660525"/>
            <a:ext cx="609600" cy="533400"/>
          </a:xfrm>
          <a:prstGeom prst="rect">
            <a:avLst/>
          </a:prstGeom>
          <a:noFill/>
          <a:ln>
            <a:noFill/>
          </a:ln>
          <a:effectLst>
            <a:prstShdw prst="shdw17" dist="63500" dir="2212194">
              <a:srgbClr val="897D58"/>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ko-KR" altLang="en-US" sz="2400" b="1">
                <a:latin typeface="Verdana" panose="020B0604030504040204" pitchFamily="34" charset="0"/>
                <a:ea typeface="Gulim" panose="020B0600000101010101" pitchFamily="34" charset="-127"/>
              </a:rPr>
              <a:t>1</a:t>
            </a:r>
          </a:p>
        </p:txBody>
      </p:sp>
      <p:sp>
        <p:nvSpPr>
          <p:cNvPr id="26629" name="Rectangle 5"/>
          <p:cNvSpPr>
            <a:spLocks noChangeArrowheads="1"/>
          </p:cNvSpPr>
          <p:nvPr/>
        </p:nvSpPr>
        <p:spPr bwMode="auto">
          <a:xfrm>
            <a:off x="2968625" y="2382838"/>
            <a:ext cx="71802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zh-CN" sz="3200" b="1">
                <a:latin typeface="华文新魏" panose="02010800040101010101" pitchFamily="2" charset="-122"/>
                <a:ea typeface="华文新魏" panose="02010800040101010101" pitchFamily="2" charset="-122"/>
              </a:rPr>
              <a:t>生活行为方式因素</a:t>
            </a:r>
            <a:r>
              <a:rPr lang="zh-CN" altLang="en-US" sz="3200" b="1">
                <a:latin typeface="华文新魏" panose="02010800040101010101" pitchFamily="2" charset="-122"/>
                <a:ea typeface="华文新魏" panose="02010800040101010101" pitchFamily="2" charset="-122"/>
              </a:rPr>
              <a:t>：</a:t>
            </a:r>
            <a:r>
              <a:rPr lang="zh-CN" altLang="zh-CN" sz="3200" b="1">
                <a:latin typeface="华文新魏" panose="02010800040101010101" pitchFamily="2" charset="-122"/>
                <a:ea typeface="华文新魏" panose="02010800040101010101" pitchFamily="2" charset="-122"/>
              </a:rPr>
              <a:t>不合理膳食，体力</a:t>
            </a:r>
            <a:endParaRPr lang="en-US" altLang="zh-CN" sz="3200" b="1">
              <a:latin typeface="华文新魏" panose="02010800040101010101" pitchFamily="2" charset="-122"/>
              <a:ea typeface="华文新魏" panose="02010800040101010101" pitchFamily="2" charset="-122"/>
            </a:endParaRPr>
          </a:p>
          <a:p>
            <a:pPr>
              <a:buFont typeface="Arial" panose="020B0604020202020204" pitchFamily="34" charset="0"/>
              <a:buNone/>
            </a:pPr>
            <a:r>
              <a:rPr lang="zh-CN" altLang="zh-CN" sz="3200" b="1">
                <a:latin typeface="华文新魏" panose="02010800040101010101" pitchFamily="2" charset="-122"/>
                <a:ea typeface="华文新魏" panose="02010800040101010101" pitchFamily="2" charset="-122"/>
              </a:rPr>
              <a:t>活动不足，吸烟，过量饮酒，精神紧张</a:t>
            </a:r>
            <a:endParaRPr lang="ko-KR" altLang="en-US" sz="3200" b="1">
              <a:latin typeface="华文新魏" panose="02010800040101010101" pitchFamily="2" charset="-122"/>
              <a:ea typeface="Gulim" panose="020B0600000101010101" pitchFamily="34" charset="-127"/>
            </a:endParaRPr>
          </a:p>
        </p:txBody>
      </p:sp>
      <p:sp>
        <p:nvSpPr>
          <p:cNvPr id="26630" name="Rectangle 6"/>
          <p:cNvSpPr>
            <a:spLocks noChangeArrowheads="1"/>
          </p:cNvSpPr>
          <p:nvPr/>
        </p:nvSpPr>
        <p:spPr bwMode="auto">
          <a:xfrm>
            <a:off x="2325688" y="2382838"/>
            <a:ext cx="609600" cy="533400"/>
          </a:xfrm>
          <a:prstGeom prst="rect">
            <a:avLst/>
          </a:prstGeom>
          <a:noFill/>
          <a:ln>
            <a:noFill/>
          </a:ln>
          <a:effectLst>
            <a:prstShdw prst="shdw17" dist="63500" dir="2212194">
              <a:srgbClr val="897D58"/>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ko-KR" altLang="en-US" sz="2400" b="1">
                <a:latin typeface="Verdana" panose="020B0604030504040204" pitchFamily="34" charset="0"/>
                <a:ea typeface="Gulim" panose="020B0600000101010101" pitchFamily="34" charset="-127"/>
              </a:rPr>
              <a:t>2</a:t>
            </a:r>
          </a:p>
        </p:txBody>
      </p:sp>
      <p:sp>
        <p:nvSpPr>
          <p:cNvPr id="26631" name="Rectangle 7"/>
          <p:cNvSpPr>
            <a:spLocks noChangeArrowheads="1"/>
          </p:cNvSpPr>
          <p:nvPr/>
        </p:nvSpPr>
        <p:spPr bwMode="auto">
          <a:xfrm>
            <a:off x="2935288" y="3589338"/>
            <a:ext cx="7213600"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zh-CN" sz="3200" b="1">
                <a:latin typeface="华文新魏" panose="02010800040101010101" pitchFamily="2" charset="-122"/>
                <a:ea typeface="华文新魏" panose="02010800040101010101" pitchFamily="2" charset="-122"/>
              </a:rPr>
              <a:t>中间危险因素</a:t>
            </a:r>
            <a:r>
              <a:rPr lang="zh-CN" altLang="en-US" sz="3200" b="1">
                <a:latin typeface="华文新魏" panose="02010800040101010101" pitchFamily="2" charset="-122"/>
                <a:ea typeface="华文新魏" panose="02010800040101010101" pitchFamily="2" charset="-122"/>
              </a:rPr>
              <a:t>：</a:t>
            </a:r>
            <a:r>
              <a:rPr lang="zh-CN" altLang="zh-CN" sz="3200" b="1">
                <a:latin typeface="华文新魏" panose="02010800040101010101" pitchFamily="2" charset="-122"/>
                <a:ea typeface="华文新魏" panose="02010800040101010101" pitchFamily="2" charset="-122"/>
              </a:rPr>
              <a:t>血压、血脂、血糖、超</a:t>
            </a:r>
            <a:endParaRPr lang="en-US" altLang="zh-CN" sz="3200" b="1">
              <a:latin typeface="华文新魏" panose="02010800040101010101" pitchFamily="2" charset="-122"/>
              <a:ea typeface="华文新魏" panose="02010800040101010101" pitchFamily="2" charset="-122"/>
            </a:endParaRPr>
          </a:p>
          <a:p>
            <a:pPr>
              <a:buFont typeface="Arial" panose="020B0604020202020204" pitchFamily="34" charset="0"/>
              <a:buNone/>
            </a:pPr>
            <a:r>
              <a:rPr lang="zh-CN" altLang="zh-CN" sz="3200" b="1">
                <a:latin typeface="华文新魏" panose="02010800040101010101" pitchFamily="2" charset="-122"/>
                <a:ea typeface="华文新魏" panose="02010800040101010101" pitchFamily="2" charset="-122"/>
              </a:rPr>
              <a:t>重或肥胖</a:t>
            </a:r>
            <a:endParaRPr lang="ko-KR" altLang="en-US" sz="3200" b="1">
              <a:latin typeface="华文新魏" panose="02010800040101010101" pitchFamily="2" charset="-122"/>
              <a:ea typeface="Gulim" panose="020B0600000101010101" pitchFamily="34" charset="-127"/>
            </a:endParaRPr>
          </a:p>
        </p:txBody>
      </p:sp>
      <p:sp>
        <p:nvSpPr>
          <p:cNvPr id="26632" name="Rectangle 8"/>
          <p:cNvSpPr>
            <a:spLocks noChangeArrowheads="1"/>
          </p:cNvSpPr>
          <p:nvPr/>
        </p:nvSpPr>
        <p:spPr bwMode="auto">
          <a:xfrm>
            <a:off x="2325688" y="3663950"/>
            <a:ext cx="609600" cy="533400"/>
          </a:xfrm>
          <a:prstGeom prst="rect">
            <a:avLst/>
          </a:prstGeom>
          <a:noFill/>
          <a:ln>
            <a:noFill/>
          </a:ln>
          <a:effectLst>
            <a:prstShdw prst="shdw17" dist="63500" dir="2212194">
              <a:srgbClr val="897D58"/>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ko-KR" altLang="en-US" sz="2400" b="1">
                <a:latin typeface="Verdana" panose="020B0604030504040204" pitchFamily="34" charset="0"/>
                <a:ea typeface="Gulim" panose="020B0600000101010101" pitchFamily="34" charset="-127"/>
              </a:rPr>
              <a:t>3</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675035" y="217488"/>
            <a:ext cx="4749805" cy="698500"/>
          </a:xfrm>
        </p:spPr>
        <p:txBody>
          <a:bodyPr/>
          <a:lstStyle/>
          <a:p>
            <a:pPr eaLnBrk="1" hangingPunct="1"/>
            <a:r>
              <a:rPr lang="zh-CN" altLang="en-US" sz="3600" b="1" smtClean="0">
                <a:solidFill>
                  <a:srgbClr val="FF0000"/>
                </a:solidFill>
                <a:latin typeface="华文新魏" panose="02010800040101010101" pitchFamily="2" charset="-122"/>
                <a:ea typeface="华文新魏" panose="02010800040101010101" pitchFamily="2" charset="-122"/>
              </a:rPr>
              <a:t>慢  病  病  因</a:t>
            </a:r>
            <a:endParaRPr lang="zh-CN" altLang="zh-CN" sz="3600" b="1" smtClean="0">
              <a:solidFill>
                <a:srgbClr val="FF0000"/>
              </a:solidFill>
            </a:endParaRPr>
          </a:p>
        </p:txBody>
      </p:sp>
      <p:sp>
        <p:nvSpPr>
          <p:cNvPr id="27651" name="Text Box 23"/>
          <p:cNvSpPr txBox="1">
            <a:spLocks noChangeArrowheads="1"/>
          </p:cNvSpPr>
          <p:nvPr/>
        </p:nvSpPr>
        <p:spPr bwMode="auto">
          <a:xfrm>
            <a:off x="3233738" y="2709863"/>
            <a:ext cx="4495800" cy="5857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buFont typeface="Arial" panose="020B0604020202020204" pitchFamily="34" charset="0"/>
              <a:buNone/>
            </a:pPr>
            <a:r>
              <a:rPr lang="zh-CN" altLang="zh-CN" sz="3200" b="1">
                <a:latin typeface="华文新魏" panose="02010800040101010101" pitchFamily="2" charset="-122"/>
                <a:ea typeface="华文新魏" panose="02010800040101010101" pitchFamily="2" charset="-122"/>
              </a:rPr>
              <a:t>不合理膳食</a:t>
            </a:r>
            <a:endParaRPr lang="en-US" altLang="zh-CN" sz="3200" b="1">
              <a:solidFill>
                <a:srgbClr val="FFFFFF"/>
              </a:solidFill>
            </a:endParaRPr>
          </a:p>
        </p:txBody>
      </p:sp>
      <p:sp>
        <p:nvSpPr>
          <p:cNvPr id="27652" name="Text Box 24"/>
          <p:cNvSpPr txBox="1">
            <a:spLocks noChangeArrowheads="1"/>
          </p:cNvSpPr>
          <p:nvPr/>
        </p:nvSpPr>
        <p:spPr bwMode="auto">
          <a:xfrm>
            <a:off x="3443288" y="3643313"/>
            <a:ext cx="4495800" cy="5857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3200" b="1">
                <a:latin typeface="华文新魏" panose="02010800040101010101" pitchFamily="2" charset="-122"/>
                <a:ea typeface="华文新魏" panose="02010800040101010101" pitchFamily="2" charset="-122"/>
              </a:rPr>
              <a:t>         </a:t>
            </a:r>
            <a:r>
              <a:rPr lang="zh-CN" altLang="zh-CN" sz="3200" b="1">
                <a:latin typeface="华文新魏" panose="02010800040101010101" pitchFamily="2" charset="-122"/>
                <a:ea typeface="华文新魏" panose="02010800040101010101" pitchFamily="2" charset="-122"/>
              </a:rPr>
              <a:t>体力活动不足</a:t>
            </a:r>
            <a:endParaRPr lang="en-US" altLang="zh-CN" sz="2400" b="1">
              <a:solidFill>
                <a:srgbClr val="FFFFFF"/>
              </a:solidFill>
            </a:endParaRPr>
          </a:p>
        </p:txBody>
      </p:sp>
      <p:sp>
        <p:nvSpPr>
          <p:cNvPr id="27653" name="Text Box 25"/>
          <p:cNvSpPr txBox="1">
            <a:spLocks noChangeArrowheads="1"/>
          </p:cNvSpPr>
          <p:nvPr/>
        </p:nvSpPr>
        <p:spPr bwMode="auto">
          <a:xfrm>
            <a:off x="2605088" y="4440238"/>
            <a:ext cx="4495800" cy="5857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buFont typeface="Arial" panose="020B0604020202020204" pitchFamily="34" charset="0"/>
              <a:buNone/>
            </a:pPr>
            <a:r>
              <a:rPr lang="zh-CN" altLang="zh-CN" sz="3200" b="1">
                <a:latin typeface="华文新魏" panose="02010800040101010101" pitchFamily="2" charset="-122"/>
                <a:ea typeface="华文新魏" panose="02010800040101010101" pitchFamily="2" charset="-122"/>
              </a:rPr>
              <a:t>吸烟</a:t>
            </a:r>
            <a:endParaRPr lang="en-US" altLang="zh-CN" sz="3200" b="1">
              <a:solidFill>
                <a:srgbClr val="FFFFFF"/>
              </a:solidFill>
            </a:endParaRPr>
          </a:p>
        </p:txBody>
      </p:sp>
      <p:sp>
        <p:nvSpPr>
          <p:cNvPr id="27654" name="Text Box 26"/>
          <p:cNvSpPr txBox="1">
            <a:spLocks noChangeArrowheads="1"/>
          </p:cNvSpPr>
          <p:nvPr/>
        </p:nvSpPr>
        <p:spPr bwMode="auto">
          <a:xfrm>
            <a:off x="4205288" y="1195388"/>
            <a:ext cx="4495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buFont typeface="Arial" panose="020B0604020202020204" pitchFamily="34" charset="0"/>
              <a:buNone/>
            </a:pPr>
            <a:r>
              <a:rPr lang="en-US" altLang="zh-CN" sz="2400" b="1">
                <a:solidFill>
                  <a:srgbClr val="FFFFFF"/>
                </a:solidFill>
              </a:rPr>
              <a:t>Click to add title in here    </a:t>
            </a:r>
          </a:p>
        </p:txBody>
      </p:sp>
      <p:sp>
        <p:nvSpPr>
          <p:cNvPr id="27655" name="Text Box 31"/>
          <p:cNvSpPr txBox="1">
            <a:spLocks noChangeArrowheads="1"/>
          </p:cNvSpPr>
          <p:nvPr/>
        </p:nvSpPr>
        <p:spPr bwMode="auto">
          <a:xfrm>
            <a:off x="3873500" y="1203325"/>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a:solidFill>
                  <a:srgbClr val="FFFFFF"/>
                </a:solidFill>
              </a:rPr>
              <a:t>4</a:t>
            </a:r>
          </a:p>
        </p:txBody>
      </p:sp>
      <p:sp>
        <p:nvSpPr>
          <p:cNvPr id="27656" name="Text Box 32"/>
          <p:cNvSpPr txBox="1">
            <a:spLocks noChangeArrowheads="1"/>
          </p:cNvSpPr>
          <p:nvPr/>
        </p:nvSpPr>
        <p:spPr bwMode="auto">
          <a:xfrm>
            <a:off x="3233738" y="2732088"/>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a:t>1</a:t>
            </a:r>
          </a:p>
        </p:txBody>
      </p:sp>
      <p:sp>
        <p:nvSpPr>
          <p:cNvPr id="27657" name="Text Box 33"/>
          <p:cNvSpPr txBox="1">
            <a:spLocks noChangeArrowheads="1"/>
          </p:cNvSpPr>
          <p:nvPr/>
        </p:nvSpPr>
        <p:spPr bwMode="auto">
          <a:xfrm>
            <a:off x="3233738" y="3727450"/>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a:t>2</a:t>
            </a:r>
          </a:p>
        </p:txBody>
      </p:sp>
      <p:sp>
        <p:nvSpPr>
          <p:cNvPr id="27658" name="Text Box 34"/>
          <p:cNvSpPr txBox="1">
            <a:spLocks noChangeArrowheads="1"/>
          </p:cNvSpPr>
          <p:nvPr/>
        </p:nvSpPr>
        <p:spPr bwMode="auto">
          <a:xfrm>
            <a:off x="3271838" y="4546600"/>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a:t>3</a:t>
            </a:r>
          </a:p>
        </p:txBody>
      </p:sp>
      <p:sp>
        <p:nvSpPr>
          <p:cNvPr id="27659" name="矩形 1"/>
          <p:cNvSpPr>
            <a:spLocks noChangeArrowheads="1"/>
          </p:cNvSpPr>
          <p:nvPr/>
        </p:nvSpPr>
        <p:spPr bwMode="auto">
          <a:xfrm>
            <a:off x="2814731" y="1754188"/>
            <a:ext cx="5367338" cy="584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b="1">
                <a:latin typeface="华文新魏" panose="02010800040101010101" pitchFamily="2" charset="-122"/>
                <a:ea typeface="华文新魏" panose="02010800040101010101" pitchFamily="2" charset="-122"/>
                <a:cs typeface="Times New Roman" panose="02020603050405020304" pitchFamily="18" charset="0"/>
              </a:rPr>
              <a:t>WHO</a:t>
            </a:r>
            <a:r>
              <a:rPr lang="zh-CN" altLang="en-US" sz="3200" b="1">
                <a:latin typeface="华文新魏" panose="02010800040101010101" pitchFamily="2" charset="-122"/>
                <a:ea typeface="华文新魏" panose="02010800040101010101" pitchFamily="2" charset="-122"/>
                <a:cs typeface="Times New Roman" panose="02020603050405020304" pitchFamily="18" charset="0"/>
              </a:rPr>
              <a:t>公认</a:t>
            </a:r>
            <a:r>
              <a:rPr lang="zh-CN" altLang="zh-CN" sz="3200" b="1">
                <a:latin typeface="华文新魏" panose="02010800040101010101" pitchFamily="2" charset="-122"/>
                <a:ea typeface="华文新魏" panose="02010800040101010101" pitchFamily="2" charset="-122"/>
                <a:cs typeface="Times New Roman" panose="02020603050405020304" pitchFamily="18" charset="0"/>
              </a:rPr>
              <a:t>三大致病危险因素</a:t>
            </a:r>
            <a:r>
              <a:rPr lang="en-US" altLang="zh-CN" sz="3200" b="1">
                <a:latin typeface="华文新魏" panose="02010800040101010101" pitchFamily="2" charset="-122"/>
                <a:ea typeface="华文新魏" panose="02010800040101010101" pitchFamily="2" charset="-122"/>
                <a:cs typeface="Times New Roman" panose="02020603050405020304" pitchFamily="18" charset="0"/>
              </a:rPr>
              <a:t> </a:t>
            </a:r>
            <a:endParaRPr lang="ko-KR" altLang="en-US" sz="3200" b="1">
              <a:latin typeface="华文新魏" panose="02010800040101010101" pitchFamily="2" charset="-122"/>
              <a:ea typeface="Gulim" panose="020B0600000101010101" pitchFamily="34" charset="-127"/>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1377950" y="985838"/>
            <a:ext cx="10307638" cy="4527550"/>
          </a:xfrm>
        </p:spPr>
        <p:txBody>
          <a:bodyPr/>
          <a:lstStyle/>
          <a:p>
            <a:pPr marL="0" indent="0">
              <a:lnSpc>
                <a:spcPct val="120000"/>
              </a:lnSpc>
              <a:spcBef>
                <a:spcPct val="0"/>
              </a:spcBef>
              <a:buFontTx/>
              <a:buNone/>
            </a:pPr>
            <a:r>
              <a:rPr lang="zh-CN" altLang="zh-CN" sz="3200" b="1" smtClean="0">
                <a:latin typeface="华文新魏" panose="02010800040101010101" pitchFamily="2" charset="-122"/>
                <a:ea typeface="华文新魏" panose="02010800040101010101" pitchFamily="2" charset="-122"/>
              </a:rPr>
              <a:t>致病</a:t>
            </a:r>
            <a:r>
              <a:rPr lang="zh-CN" altLang="zh-CN" sz="3200" b="1" smtClean="0">
                <a:latin typeface="华文新魏" panose="02010800040101010101" pitchFamily="2" charset="-122"/>
                <a:ea typeface="华文新魏" panose="02010800040101010101" pitchFamily="2" charset="-122"/>
              </a:rPr>
              <a:t>因素之一，不合理膳食。</a:t>
            </a:r>
            <a:endParaRPr lang="zh-CN" altLang="zh-CN" sz="3200" smtClean="0">
              <a:latin typeface="华文新魏" panose="02010800040101010101" pitchFamily="2" charset="-122"/>
              <a:ea typeface="华文新魏" panose="02010800040101010101" pitchFamily="2" charset="-122"/>
            </a:endParaRPr>
          </a:p>
          <a:p>
            <a:pPr marL="0" indent="0">
              <a:lnSpc>
                <a:spcPct val="130000"/>
              </a:lnSpc>
              <a:spcBef>
                <a:spcPct val="0"/>
              </a:spcBef>
              <a:buFontTx/>
              <a:buNone/>
            </a:pPr>
            <a:r>
              <a:rPr lang="en-US" altLang="zh-CN" sz="3200" smtClean="0">
                <a:latin typeface="华文新魏" panose="02010800040101010101" pitchFamily="2" charset="-122"/>
                <a:ea typeface="华文新魏" panose="02010800040101010101" pitchFamily="2" charset="-122"/>
              </a:rPr>
              <a:t>   1.</a:t>
            </a:r>
            <a:r>
              <a:rPr lang="zh-CN" altLang="zh-CN" sz="3200" b="1" smtClean="0">
                <a:latin typeface="华文新魏" panose="02010800040101010101" pitchFamily="2" charset="-122"/>
                <a:ea typeface="华文新魏" panose="02010800040101010101" pitchFamily="2" charset="-122"/>
              </a:rPr>
              <a:t>人们偏离</a:t>
            </a:r>
            <a:r>
              <a:rPr lang="en-US" altLang="zh-CN" sz="3200" b="1" smtClean="0">
                <a:latin typeface="华文新魏" panose="02010800040101010101" pitchFamily="2" charset="-122"/>
                <a:ea typeface="华文新魏" panose="02010800040101010101" pitchFamily="2" charset="-122"/>
              </a:rPr>
              <a:t>“</a:t>
            </a:r>
            <a:r>
              <a:rPr lang="zh-CN" altLang="zh-CN" sz="3200" b="1" smtClean="0">
                <a:latin typeface="华文新魏" panose="02010800040101010101" pitchFamily="2" charset="-122"/>
                <a:ea typeface="华文新魏" panose="02010800040101010101" pitchFamily="2" charset="-122"/>
              </a:rPr>
              <a:t>平衡膳食</a:t>
            </a:r>
            <a:r>
              <a:rPr lang="en-US" altLang="zh-CN" sz="3200" b="1" smtClean="0">
                <a:latin typeface="华文新魏" panose="02010800040101010101" pitchFamily="2" charset="-122"/>
                <a:ea typeface="华文新魏" panose="02010800040101010101" pitchFamily="2" charset="-122"/>
              </a:rPr>
              <a:t>”</a:t>
            </a:r>
            <a:r>
              <a:rPr lang="zh-CN" altLang="zh-CN" sz="3200" b="1" smtClean="0">
                <a:latin typeface="华文新魏" panose="02010800040101010101" pitchFamily="2" charset="-122"/>
                <a:ea typeface="华文新魏" panose="02010800040101010101" pitchFamily="2" charset="-122"/>
              </a:rPr>
              <a:t>的食物消费行为日益突出，随心所欲，我行我素。</a:t>
            </a:r>
          </a:p>
          <a:p>
            <a:pPr marL="0" indent="0">
              <a:lnSpc>
                <a:spcPct val="130000"/>
              </a:lnSpc>
              <a:spcBef>
                <a:spcPct val="0"/>
              </a:spcBef>
              <a:buFontTx/>
              <a:buNone/>
            </a:pPr>
            <a:r>
              <a:rPr lang="en-US" altLang="zh-CN" sz="3200" b="1" smtClean="0">
                <a:latin typeface="华文新魏" panose="02010800040101010101" pitchFamily="2" charset="-122"/>
                <a:ea typeface="华文新魏" panose="02010800040101010101" pitchFamily="2" charset="-122"/>
              </a:rPr>
              <a:t>  2.</a:t>
            </a:r>
            <a:r>
              <a:rPr lang="zh-CN" altLang="zh-CN" sz="3200" b="1" smtClean="0">
                <a:latin typeface="华文新魏" panose="02010800040101010101" pitchFamily="2" charset="-122"/>
                <a:ea typeface="华文新魏" panose="02010800040101010101" pitchFamily="2" charset="-122"/>
              </a:rPr>
              <a:t>肉类和油脂消费的增加导致脂肪供能比快速上升，谷物、蔬菜类消费明显下降，食盐摄入居高不下。</a:t>
            </a:r>
          </a:p>
          <a:p>
            <a:pPr marL="0" indent="0">
              <a:lnSpc>
                <a:spcPct val="130000"/>
              </a:lnSpc>
              <a:spcBef>
                <a:spcPct val="0"/>
              </a:spcBef>
              <a:buFontTx/>
              <a:buNone/>
            </a:pPr>
            <a:r>
              <a:rPr lang="en-US" altLang="zh-CN" sz="3200" b="1" smtClean="0">
                <a:latin typeface="华文新魏" panose="02010800040101010101" pitchFamily="2" charset="-122"/>
                <a:ea typeface="华文新魏" panose="02010800040101010101" pitchFamily="2" charset="-122"/>
              </a:rPr>
              <a:t>  3.</a:t>
            </a:r>
            <a:r>
              <a:rPr lang="zh-CN" altLang="zh-CN" sz="3200" b="1" smtClean="0">
                <a:latin typeface="华文新魏" panose="02010800040101010101" pitchFamily="2" charset="-122"/>
                <a:ea typeface="华文新魏" panose="02010800040101010101" pitchFamily="2" charset="-122"/>
              </a:rPr>
              <a:t>过量膳食导致超重或肥胖、高血压、糖尿病、高胆固醇血症，是心脑血管疾病的主要危险因素。</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1487619" y="1194658"/>
            <a:ext cx="10517187" cy="5167312"/>
          </a:xfrm>
        </p:spPr>
        <p:txBody>
          <a:bodyPr/>
          <a:lstStyle/>
          <a:p>
            <a:pPr marL="0" indent="0">
              <a:lnSpc>
                <a:spcPct val="120000"/>
              </a:lnSpc>
              <a:spcBef>
                <a:spcPts val="0"/>
              </a:spcBef>
              <a:buFontTx/>
              <a:buNone/>
            </a:pPr>
            <a:r>
              <a:rPr lang="zh-CN" altLang="zh-CN" sz="3200" b="1" smtClean="0">
                <a:latin typeface="华文新魏" panose="02010800040101010101" pitchFamily="2" charset="-122"/>
                <a:ea typeface="华文新魏" panose="02010800040101010101" pitchFamily="2" charset="-122"/>
              </a:rPr>
              <a:t>致病</a:t>
            </a:r>
            <a:r>
              <a:rPr lang="zh-CN" altLang="zh-CN" sz="3200" b="1" smtClean="0">
                <a:latin typeface="华文新魏" panose="02010800040101010101" pitchFamily="2" charset="-122"/>
                <a:ea typeface="华文新魏" panose="02010800040101010101" pitchFamily="2" charset="-122"/>
              </a:rPr>
              <a:t>因素之二，体力活动不足。</a:t>
            </a:r>
          </a:p>
          <a:p>
            <a:pPr marL="0" indent="0">
              <a:lnSpc>
                <a:spcPct val="120000"/>
              </a:lnSpc>
              <a:spcBef>
                <a:spcPts val="0"/>
              </a:spcBef>
              <a:buFontTx/>
              <a:buNone/>
            </a:pPr>
            <a:r>
              <a:rPr lang="en-US" altLang="zh-CN" sz="3200" b="1" smtClean="0">
                <a:latin typeface="华文新魏" panose="02010800040101010101" pitchFamily="2" charset="-122"/>
                <a:ea typeface="华文新魏" panose="02010800040101010101" pitchFamily="2" charset="-122"/>
              </a:rPr>
              <a:t>   1.</a:t>
            </a:r>
            <a:r>
              <a:rPr lang="zh-CN" altLang="zh-CN" sz="3200" b="1" smtClean="0">
                <a:latin typeface="华文新魏" panose="02010800040101010101" pitchFamily="2" charset="-122"/>
                <a:ea typeface="华文新魏" panose="02010800040101010101" pitchFamily="2" charset="-122"/>
              </a:rPr>
              <a:t>体力活动不足可以导致超重或肥胖、高血压、糖尿病、高胆固醇血症，是心脑血管疾病的主要危险因素。</a:t>
            </a:r>
          </a:p>
          <a:p>
            <a:pPr marL="0" indent="0">
              <a:lnSpc>
                <a:spcPct val="120000"/>
              </a:lnSpc>
              <a:spcBef>
                <a:spcPts val="0"/>
              </a:spcBef>
              <a:buFontTx/>
              <a:buNone/>
            </a:pPr>
            <a:r>
              <a:rPr lang="en-US" altLang="zh-CN" sz="3200" b="1" smtClean="0">
                <a:latin typeface="华文新魏" panose="02010800040101010101" pitchFamily="2" charset="-122"/>
                <a:ea typeface="华文新魏" panose="02010800040101010101" pitchFamily="2" charset="-122"/>
              </a:rPr>
              <a:t>  2.</a:t>
            </a:r>
            <a:r>
              <a:rPr lang="zh-CN" altLang="zh-CN" sz="3200" b="1" smtClean="0">
                <a:latin typeface="华文新魏" panose="02010800040101010101" pitchFamily="2" charset="-122"/>
                <a:ea typeface="华文新魏" panose="02010800040101010101" pitchFamily="2" charset="-122"/>
              </a:rPr>
              <a:t>体力活动不足和不合理膳食对慢病患病危险因素具有协同作用。吃的越好，动的越少患慢病的危险性越大。</a:t>
            </a:r>
          </a:p>
          <a:p>
            <a:pPr marL="0" indent="0">
              <a:lnSpc>
                <a:spcPct val="120000"/>
              </a:lnSpc>
              <a:spcBef>
                <a:spcPts val="0"/>
              </a:spcBef>
              <a:buFontTx/>
              <a:buNone/>
            </a:pPr>
            <a:r>
              <a:rPr lang="en-US" altLang="zh-CN" sz="3200" b="1" smtClean="0">
                <a:latin typeface="华文新魏" panose="02010800040101010101" pitchFamily="2" charset="-122"/>
                <a:ea typeface="华文新魏" panose="02010800040101010101" pitchFamily="2" charset="-122"/>
              </a:rPr>
              <a:t>  3.</a:t>
            </a:r>
            <a:r>
              <a:rPr lang="zh-CN" altLang="zh-CN" sz="3200" b="1" smtClean="0">
                <a:latin typeface="华文新魏" panose="02010800040101010101" pitchFamily="2" charset="-122"/>
                <a:ea typeface="华文新魏" panose="02010800040101010101" pitchFamily="2" charset="-122"/>
              </a:rPr>
              <a:t>我国居民每周参加</a:t>
            </a:r>
            <a:r>
              <a:rPr lang="en-US" altLang="zh-CN" sz="3200" b="1" smtClean="0">
                <a:latin typeface="华文新魏" panose="02010800040101010101" pitchFamily="2" charset="-122"/>
                <a:ea typeface="华文新魏" panose="02010800040101010101" pitchFamily="2" charset="-122"/>
              </a:rPr>
              <a:t>3</a:t>
            </a:r>
            <a:r>
              <a:rPr lang="zh-CN" altLang="zh-CN" sz="3200" b="1" smtClean="0">
                <a:latin typeface="华文新魏" panose="02010800040101010101" pitchFamily="2" charset="-122"/>
                <a:ea typeface="华文新魏" panose="02010800040101010101" pitchFamily="2" charset="-122"/>
              </a:rPr>
              <a:t>次以上体育锻炼的比例不足</a:t>
            </a:r>
            <a:r>
              <a:rPr lang="en-US" altLang="zh-CN" sz="3200" b="1" smtClean="0">
                <a:latin typeface="华文新魏" panose="02010800040101010101" pitchFamily="2" charset="-122"/>
                <a:ea typeface="华文新魏" panose="02010800040101010101" pitchFamily="2" charset="-122"/>
              </a:rPr>
              <a:t>1/3</a:t>
            </a:r>
            <a:r>
              <a:rPr lang="zh-CN" altLang="zh-CN" sz="3200" b="1" smtClean="0">
                <a:latin typeface="华文新魏" panose="02010800040101010101" pitchFamily="2" charset="-122"/>
                <a:ea typeface="华文新魏" panose="02010800040101010101" pitchFamily="2" charset="-122"/>
              </a:rPr>
              <a:t>，以</a:t>
            </a:r>
            <a:r>
              <a:rPr lang="en-US" altLang="zh-CN" sz="3200" b="1" smtClean="0">
                <a:latin typeface="华文新魏" panose="02010800040101010101" pitchFamily="2" charset="-122"/>
                <a:ea typeface="华文新魏" panose="02010800040101010101" pitchFamily="2" charset="-122"/>
              </a:rPr>
              <a:t>30</a:t>
            </a:r>
            <a:r>
              <a:rPr lang="en-US" altLang="zh-CN" sz="3200" b="1"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3200" b="1" smtClean="0">
                <a:latin typeface="华文新魏" panose="02010800040101010101" pitchFamily="2" charset="-122"/>
                <a:ea typeface="华文新魏" panose="02010800040101010101" pitchFamily="2" charset="-122"/>
              </a:rPr>
              <a:t>49</a:t>
            </a:r>
            <a:r>
              <a:rPr lang="zh-CN" altLang="zh-CN" sz="3200" b="1" smtClean="0">
                <a:latin typeface="华文新魏" panose="02010800040101010101" pitchFamily="2" charset="-122"/>
                <a:ea typeface="华文新魏" panose="02010800040101010101" pitchFamily="2" charset="-122"/>
              </a:rPr>
              <a:t>岁的中年人锻炼最少，这一群体恰是社会、单位、家庭的中坚力量，也是慢病的高发人群。</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23"/>
          <p:cNvSpPr txBox="1">
            <a:spLocks noChangeArrowheads="1"/>
          </p:cNvSpPr>
          <p:nvPr/>
        </p:nvSpPr>
        <p:spPr bwMode="auto">
          <a:xfrm>
            <a:off x="2808288" y="2705100"/>
            <a:ext cx="6094412" cy="5857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latin typeface="华文新魏" panose="02010800040101010101" pitchFamily="2" charset="-122"/>
                <a:ea typeface="华文新魏" panose="02010800040101010101" pitchFamily="2" charset="-122"/>
              </a:rPr>
              <a:t> </a:t>
            </a:r>
            <a:r>
              <a:rPr lang="zh-CN" altLang="zh-CN" sz="3200" b="1">
                <a:latin typeface="华文新魏" panose="02010800040101010101" pitchFamily="2" charset="-122"/>
                <a:ea typeface="华文新魏" panose="02010800040101010101" pitchFamily="2" charset="-122"/>
              </a:rPr>
              <a:t>吸烟与非吸烟者死于疾病的风险</a:t>
            </a:r>
            <a:endParaRPr lang="zh-CN" altLang="zh-CN" sz="3200">
              <a:latin typeface="华文新魏" panose="02010800040101010101" pitchFamily="2" charset="-122"/>
              <a:ea typeface="华文新魏" panose="02010800040101010101" pitchFamily="2" charset="-122"/>
            </a:endParaRPr>
          </a:p>
        </p:txBody>
      </p:sp>
      <p:sp>
        <p:nvSpPr>
          <p:cNvPr id="30724" name="Text Box 24"/>
          <p:cNvSpPr txBox="1">
            <a:spLocks noChangeArrowheads="1"/>
          </p:cNvSpPr>
          <p:nvPr/>
        </p:nvSpPr>
        <p:spPr bwMode="auto">
          <a:xfrm>
            <a:off x="2814638" y="3638550"/>
            <a:ext cx="5275262" cy="5857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latin typeface="华文新魏" panose="02010800040101010101" pitchFamily="2" charset="-122"/>
                <a:ea typeface="华文新魏" panose="02010800040101010101" pitchFamily="2" charset="-122"/>
              </a:rPr>
              <a:t> </a:t>
            </a:r>
            <a:r>
              <a:rPr lang="zh-CN" altLang="zh-CN" sz="3200" b="1">
                <a:latin typeface="华文新魏" panose="02010800040101010101" pitchFamily="2" charset="-122"/>
                <a:ea typeface="华文新魏" panose="02010800040101010101" pitchFamily="2" charset="-122"/>
              </a:rPr>
              <a:t>二手烟与女性肺癌的研究</a:t>
            </a:r>
            <a:endParaRPr lang="zh-CN" altLang="zh-CN" sz="3200">
              <a:latin typeface="华文新魏" panose="02010800040101010101" pitchFamily="2" charset="-122"/>
              <a:ea typeface="华文新魏" panose="02010800040101010101" pitchFamily="2" charset="-122"/>
            </a:endParaRPr>
          </a:p>
        </p:txBody>
      </p:sp>
      <p:sp>
        <p:nvSpPr>
          <p:cNvPr id="30725" name="Text Box 25"/>
          <p:cNvSpPr txBox="1">
            <a:spLocks noChangeArrowheads="1"/>
          </p:cNvSpPr>
          <p:nvPr/>
        </p:nvSpPr>
        <p:spPr bwMode="auto">
          <a:xfrm>
            <a:off x="2884488" y="4406900"/>
            <a:ext cx="5694362" cy="5857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a:latin typeface="华文新魏" panose="02010800040101010101" pitchFamily="2" charset="-122"/>
                <a:ea typeface="华文新魏" panose="02010800040101010101" pitchFamily="2" charset="-122"/>
              </a:rPr>
              <a:t> </a:t>
            </a:r>
            <a:r>
              <a:rPr lang="zh-CN" altLang="zh-CN" sz="3200" b="1">
                <a:latin typeface="华文新魏" panose="02010800040101010101" pitchFamily="2" charset="-122"/>
                <a:ea typeface="华文新魏" panose="02010800040101010101" pitchFamily="2" charset="-122"/>
              </a:rPr>
              <a:t>被动吸烟及吸烟对环境的污染</a:t>
            </a:r>
          </a:p>
        </p:txBody>
      </p:sp>
      <p:sp>
        <p:nvSpPr>
          <p:cNvPr id="30726" name="Text Box 26"/>
          <p:cNvSpPr txBox="1">
            <a:spLocks noChangeArrowheads="1"/>
          </p:cNvSpPr>
          <p:nvPr/>
        </p:nvSpPr>
        <p:spPr bwMode="auto">
          <a:xfrm>
            <a:off x="2952750" y="962025"/>
            <a:ext cx="4495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buFont typeface="Arial" panose="020B0604020202020204" pitchFamily="34" charset="0"/>
              <a:buNone/>
            </a:pPr>
            <a:r>
              <a:rPr lang="en-US" altLang="zh-CN" sz="2400" b="1">
                <a:solidFill>
                  <a:srgbClr val="FFFFFF"/>
                </a:solidFill>
              </a:rPr>
              <a:t>Click to add title in here    </a:t>
            </a:r>
          </a:p>
        </p:txBody>
      </p:sp>
      <p:sp>
        <p:nvSpPr>
          <p:cNvPr id="30727" name="Text Box 32"/>
          <p:cNvSpPr txBox="1">
            <a:spLocks noChangeArrowheads="1"/>
          </p:cNvSpPr>
          <p:nvPr/>
        </p:nvSpPr>
        <p:spPr bwMode="auto">
          <a:xfrm>
            <a:off x="2084388" y="2801938"/>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a:t>1</a:t>
            </a:r>
          </a:p>
        </p:txBody>
      </p:sp>
      <p:sp>
        <p:nvSpPr>
          <p:cNvPr id="30728" name="Text Box 33"/>
          <p:cNvSpPr txBox="1">
            <a:spLocks noChangeArrowheads="1"/>
          </p:cNvSpPr>
          <p:nvPr/>
        </p:nvSpPr>
        <p:spPr bwMode="auto">
          <a:xfrm>
            <a:off x="2084388" y="3670300"/>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a:t>2</a:t>
            </a:r>
          </a:p>
        </p:txBody>
      </p:sp>
      <p:sp>
        <p:nvSpPr>
          <p:cNvPr id="30729" name="Text Box 34"/>
          <p:cNvSpPr txBox="1">
            <a:spLocks noChangeArrowheads="1"/>
          </p:cNvSpPr>
          <p:nvPr/>
        </p:nvSpPr>
        <p:spPr bwMode="auto">
          <a:xfrm>
            <a:off x="2116138" y="4508500"/>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a:t>3</a:t>
            </a:r>
          </a:p>
        </p:txBody>
      </p:sp>
      <p:sp>
        <p:nvSpPr>
          <p:cNvPr id="30730" name="矩形 1"/>
          <p:cNvSpPr>
            <a:spLocks noChangeArrowheads="1"/>
          </p:cNvSpPr>
          <p:nvPr/>
        </p:nvSpPr>
        <p:spPr bwMode="auto">
          <a:xfrm>
            <a:off x="2084388" y="1506373"/>
            <a:ext cx="4288353"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ltLang="zh-CN" sz="3200" b="1" smtClean="0">
                <a:latin typeface="华文新魏" panose="02010800040101010101" pitchFamily="2" charset="-122"/>
                <a:ea typeface="华文新魏" panose="02010800040101010101" pitchFamily="2" charset="-122"/>
              </a:rPr>
              <a:t>致病</a:t>
            </a:r>
            <a:r>
              <a:rPr lang="zh-CN" altLang="zh-CN" sz="3200" b="1">
                <a:latin typeface="华文新魏" panose="02010800040101010101" pitchFamily="2" charset="-122"/>
                <a:ea typeface="华文新魏" panose="02010800040101010101" pitchFamily="2" charset="-122"/>
              </a:rPr>
              <a:t>因素之三，吸烟。</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954338" y="2801938"/>
            <a:ext cx="4846637" cy="792162"/>
          </a:xfrm>
        </p:spPr>
        <p:txBody>
          <a:bodyPr/>
          <a:lstStyle/>
          <a:p>
            <a:pPr marL="838200" indent="-838200" eaLnBrk="1" hangingPunct="1">
              <a:lnSpc>
                <a:spcPct val="125000"/>
              </a:lnSpc>
              <a:spcBef>
                <a:spcPct val="10000"/>
              </a:spcBef>
            </a:pPr>
            <a:r>
              <a:rPr lang="zh-CN" altLang="en-US" b="1" smtClean="0">
                <a:latin typeface="华文新魏" panose="02010800040101010101" pitchFamily="2" charset="-122"/>
                <a:ea typeface="华文新魏" panose="02010800040101010101" pitchFamily="2" charset="-122"/>
              </a:rPr>
              <a:t>金钱    </a:t>
            </a:r>
            <a:r>
              <a:rPr lang="en-US" altLang="zh-CN" b="1" smtClean="0">
                <a:latin typeface="华文新魏" panose="02010800040101010101" pitchFamily="2" charset="-122"/>
                <a:ea typeface="华文新魏" panose="02010800040101010101" pitchFamily="2" charset="-122"/>
              </a:rPr>
              <a:t>money</a:t>
            </a:r>
          </a:p>
        </p:txBody>
      </p:sp>
      <p:sp>
        <p:nvSpPr>
          <p:cNvPr id="68612" name="Rectangle 4"/>
          <p:cNvSpPr>
            <a:spLocks noChangeArrowheads="1"/>
          </p:cNvSpPr>
          <p:nvPr/>
        </p:nvSpPr>
        <p:spPr bwMode="auto">
          <a:xfrm>
            <a:off x="4513263" y="5591175"/>
            <a:ext cx="41052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a:lnSpc>
                <a:spcPct val="150000"/>
              </a:lnSpc>
              <a:spcBef>
                <a:spcPct val="20000"/>
              </a:spcBef>
              <a:buSzPct val="120000"/>
              <a:buBlip>
                <a:blip r:embed="rId2"/>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25000"/>
              </a:lnSpc>
              <a:spcBef>
                <a:spcPct val="10000"/>
              </a:spcBef>
              <a:buSzTx/>
              <a:buFontTx/>
              <a:buNone/>
            </a:pPr>
            <a:r>
              <a:rPr lang="zh-CN" altLang="en-US" sz="3600" b="1">
                <a:solidFill>
                  <a:schemeClr val="tx2"/>
                </a:solidFill>
                <a:latin typeface="华文新魏" panose="02010800040101010101" pitchFamily="2" charset="-122"/>
                <a:ea typeface="华文新魏" panose="02010800040101010101" pitchFamily="2" charset="-122"/>
              </a:rPr>
              <a:t>心态  </a:t>
            </a:r>
            <a:r>
              <a:rPr lang="en-US" altLang="zh-CN" sz="3600" b="1">
                <a:solidFill>
                  <a:schemeClr val="tx2"/>
                </a:solidFill>
                <a:latin typeface="华文新魏" panose="02010800040101010101" pitchFamily="2" charset="-122"/>
                <a:ea typeface="华文新魏" panose="02010800040101010101" pitchFamily="2" charset="-122"/>
              </a:rPr>
              <a:t>attitude</a:t>
            </a:r>
          </a:p>
        </p:txBody>
      </p:sp>
      <p:sp>
        <p:nvSpPr>
          <p:cNvPr id="68613" name="Rectangle 5"/>
          <p:cNvSpPr>
            <a:spLocks noChangeArrowheads="1"/>
          </p:cNvSpPr>
          <p:nvPr/>
        </p:nvSpPr>
        <p:spPr bwMode="auto">
          <a:xfrm>
            <a:off x="4225925" y="4367213"/>
            <a:ext cx="318928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a:lnSpc>
                <a:spcPct val="150000"/>
              </a:lnSpc>
              <a:spcBef>
                <a:spcPct val="20000"/>
              </a:spcBef>
              <a:buSzPct val="120000"/>
              <a:buBlip>
                <a:blip r:embed="rId2"/>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15000"/>
              </a:lnSpc>
              <a:spcBef>
                <a:spcPct val="10000"/>
              </a:spcBef>
              <a:buSzTx/>
              <a:buFontTx/>
              <a:buNone/>
            </a:pPr>
            <a:r>
              <a:rPr lang="zh-CN" altLang="en-US" sz="3600" b="1">
                <a:solidFill>
                  <a:schemeClr val="tx2"/>
                </a:solidFill>
                <a:latin typeface="华文新魏" panose="02010800040101010101" pitchFamily="2" charset="-122"/>
                <a:ea typeface="华文新魏" panose="02010800040101010101" pitchFamily="2" charset="-122"/>
              </a:rPr>
              <a:t>性    </a:t>
            </a:r>
            <a:r>
              <a:rPr lang="en-US" altLang="zh-CN" sz="3600" b="1">
                <a:solidFill>
                  <a:schemeClr val="tx2"/>
                </a:solidFill>
                <a:latin typeface="华文新魏" panose="02010800040101010101" pitchFamily="2" charset="-122"/>
                <a:ea typeface="华文新魏" panose="02010800040101010101" pitchFamily="2" charset="-122"/>
              </a:rPr>
              <a:t>sex</a:t>
            </a:r>
          </a:p>
        </p:txBody>
      </p:sp>
      <p:sp>
        <p:nvSpPr>
          <p:cNvPr id="68614" name="Rectangle 6"/>
          <p:cNvSpPr>
            <a:spLocks noChangeArrowheads="1"/>
          </p:cNvSpPr>
          <p:nvPr/>
        </p:nvSpPr>
        <p:spPr bwMode="auto">
          <a:xfrm>
            <a:off x="4421188" y="4943475"/>
            <a:ext cx="304482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a:lnSpc>
                <a:spcPct val="150000"/>
              </a:lnSpc>
              <a:spcBef>
                <a:spcPct val="20000"/>
              </a:spcBef>
              <a:buSzPct val="120000"/>
              <a:buBlip>
                <a:blip r:embed="rId2"/>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25000"/>
              </a:lnSpc>
              <a:spcBef>
                <a:spcPct val="10000"/>
              </a:spcBef>
              <a:buSzTx/>
              <a:buFontTx/>
              <a:buNone/>
            </a:pPr>
            <a:r>
              <a:rPr lang="zh-CN" altLang="en-US" sz="3600" b="1">
                <a:solidFill>
                  <a:schemeClr val="tx2"/>
                </a:solidFill>
                <a:latin typeface="华文新魏" panose="02010800040101010101" pitchFamily="2" charset="-122"/>
                <a:ea typeface="华文新魏" panose="02010800040101010101" pitchFamily="2" charset="-122"/>
              </a:rPr>
              <a:t>运气  </a:t>
            </a:r>
            <a:r>
              <a:rPr lang="en-US" altLang="zh-CN" sz="3600" b="1">
                <a:solidFill>
                  <a:schemeClr val="tx2"/>
                </a:solidFill>
                <a:latin typeface="华文新魏" panose="02010800040101010101" pitchFamily="2" charset="-122"/>
                <a:ea typeface="华文新魏" panose="02010800040101010101" pitchFamily="2" charset="-122"/>
              </a:rPr>
              <a:t>luck</a:t>
            </a:r>
          </a:p>
        </p:txBody>
      </p:sp>
      <p:sp>
        <p:nvSpPr>
          <p:cNvPr id="68615" name="Rectangle 7"/>
          <p:cNvSpPr>
            <a:spLocks noChangeArrowheads="1"/>
          </p:cNvSpPr>
          <p:nvPr/>
        </p:nvSpPr>
        <p:spPr bwMode="auto">
          <a:xfrm>
            <a:off x="3989388" y="3575050"/>
            <a:ext cx="484505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a:lnSpc>
                <a:spcPct val="150000"/>
              </a:lnSpc>
              <a:spcBef>
                <a:spcPct val="20000"/>
              </a:spcBef>
              <a:buSzPct val="120000"/>
              <a:buBlip>
                <a:blip r:embed="rId2"/>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25000"/>
              </a:lnSpc>
              <a:spcBef>
                <a:spcPct val="10000"/>
              </a:spcBef>
              <a:buSzTx/>
              <a:buFontTx/>
              <a:buNone/>
            </a:pPr>
            <a:r>
              <a:rPr lang="zh-CN" altLang="en-US" sz="3600" b="1">
                <a:solidFill>
                  <a:schemeClr val="tx2"/>
                </a:solidFill>
                <a:latin typeface="华文新魏" panose="02010800040101010101" pitchFamily="2" charset="-122"/>
                <a:ea typeface="华文新魏" panose="02010800040101010101" pitchFamily="2" charset="-122"/>
              </a:rPr>
              <a:t>爱情   </a:t>
            </a:r>
            <a:r>
              <a:rPr lang="en-US" altLang="zh-CN" sz="3600" b="1">
                <a:solidFill>
                  <a:schemeClr val="tx2"/>
                </a:solidFill>
                <a:latin typeface="华文新魏" panose="02010800040101010101" pitchFamily="2" charset="-122"/>
                <a:ea typeface="华文新魏" panose="02010800040101010101" pitchFamily="2" charset="-122"/>
              </a:rPr>
              <a:t>love</a:t>
            </a:r>
          </a:p>
        </p:txBody>
      </p:sp>
      <p:sp>
        <p:nvSpPr>
          <p:cNvPr id="68616" name="Rectangle 8"/>
          <p:cNvSpPr>
            <a:spLocks noChangeArrowheads="1"/>
          </p:cNvSpPr>
          <p:nvPr/>
        </p:nvSpPr>
        <p:spPr bwMode="auto">
          <a:xfrm>
            <a:off x="3505200" y="2133600"/>
            <a:ext cx="58324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a:lnSpc>
                <a:spcPct val="150000"/>
              </a:lnSpc>
              <a:spcBef>
                <a:spcPct val="20000"/>
              </a:spcBef>
              <a:buSzPct val="120000"/>
              <a:buBlip>
                <a:blip r:embed="rId2"/>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25000"/>
              </a:lnSpc>
              <a:spcBef>
                <a:spcPct val="10000"/>
              </a:spcBef>
              <a:buSzTx/>
              <a:buFontTx/>
              <a:buNone/>
            </a:pPr>
            <a:r>
              <a:rPr lang="zh-CN" altLang="en-US" sz="3600" b="1">
                <a:solidFill>
                  <a:schemeClr val="tx2"/>
                </a:solidFill>
                <a:latin typeface="华文新魏" panose="02010800040101010101" pitchFamily="2" charset="-122"/>
                <a:ea typeface="华文新魏" panose="02010800040101010101" pitchFamily="2" charset="-122"/>
              </a:rPr>
              <a:t>知识     </a:t>
            </a:r>
            <a:r>
              <a:rPr lang="en-US" altLang="zh-CN" sz="3600" b="1">
                <a:solidFill>
                  <a:schemeClr val="tx2"/>
                </a:solidFill>
                <a:latin typeface="华文新魏" panose="02010800040101010101" pitchFamily="2" charset="-122"/>
                <a:ea typeface="华文新魏" panose="02010800040101010101" pitchFamily="2" charset="-122"/>
              </a:rPr>
              <a:t>knowledge</a:t>
            </a:r>
          </a:p>
        </p:txBody>
      </p:sp>
      <p:sp>
        <p:nvSpPr>
          <p:cNvPr id="68617" name="Rectangle 9"/>
          <p:cNvSpPr>
            <a:spLocks noChangeArrowheads="1"/>
          </p:cNvSpPr>
          <p:nvPr/>
        </p:nvSpPr>
        <p:spPr bwMode="auto">
          <a:xfrm>
            <a:off x="3206750" y="1482725"/>
            <a:ext cx="5976938"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a:lnSpc>
                <a:spcPct val="150000"/>
              </a:lnSpc>
              <a:spcBef>
                <a:spcPct val="20000"/>
              </a:spcBef>
              <a:buSzPct val="120000"/>
              <a:buBlip>
                <a:blip r:embed="rId2"/>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25000"/>
              </a:lnSpc>
              <a:spcBef>
                <a:spcPct val="10000"/>
              </a:spcBef>
              <a:buSzTx/>
              <a:buFontTx/>
              <a:buNone/>
            </a:pPr>
            <a:r>
              <a:rPr lang="zh-CN" altLang="en-US" sz="3600" b="1">
                <a:solidFill>
                  <a:schemeClr val="tx2"/>
                </a:solidFill>
                <a:latin typeface="华文新魏" panose="02010800040101010101" pitchFamily="2" charset="-122"/>
                <a:ea typeface="华文新魏" panose="02010800040101010101" pitchFamily="2" charset="-122"/>
              </a:rPr>
              <a:t>努力工作  </a:t>
            </a:r>
            <a:r>
              <a:rPr lang="en-US" altLang="zh-CN" sz="3600" b="1">
                <a:solidFill>
                  <a:schemeClr val="tx2"/>
                </a:solidFill>
                <a:latin typeface="华文新魏" panose="02010800040101010101" pitchFamily="2" charset="-122"/>
                <a:ea typeface="华文新魏" panose="02010800040101010101" pitchFamily="2" charset="-122"/>
              </a:rPr>
              <a:t>hard work</a:t>
            </a:r>
          </a:p>
        </p:txBody>
      </p:sp>
      <p:sp>
        <p:nvSpPr>
          <p:cNvPr id="68618" name="Rectangle 10"/>
          <p:cNvSpPr>
            <a:spLocks noChangeArrowheads="1"/>
          </p:cNvSpPr>
          <p:nvPr/>
        </p:nvSpPr>
        <p:spPr bwMode="auto">
          <a:xfrm>
            <a:off x="3024275" y="620713"/>
            <a:ext cx="56165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a:lnSpc>
                <a:spcPct val="150000"/>
              </a:lnSpc>
              <a:spcBef>
                <a:spcPct val="20000"/>
              </a:spcBef>
              <a:buSzPct val="120000"/>
              <a:buBlip>
                <a:blip r:embed="rId2"/>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25000"/>
              </a:lnSpc>
              <a:spcBef>
                <a:spcPct val="10000"/>
              </a:spcBef>
              <a:buSzTx/>
              <a:buFontTx/>
              <a:buNone/>
            </a:pPr>
            <a:r>
              <a:rPr lang="zh-CN" altLang="en-US" sz="3600" b="1">
                <a:solidFill>
                  <a:schemeClr val="tx2"/>
                </a:solidFill>
                <a:latin typeface="华文新魏" panose="02010800040101010101" pitchFamily="2" charset="-122"/>
                <a:ea typeface="华文新魏" panose="02010800040101010101" pitchFamily="2" charset="-122"/>
              </a:rPr>
              <a:t>影响心理健康的相关因素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8617"/>
                                        </p:tgtEl>
                                        <p:attrNameLst>
                                          <p:attrName>style.visibility</p:attrName>
                                        </p:attrNameLst>
                                      </p:cBhvr>
                                      <p:to>
                                        <p:strVal val="visible"/>
                                      </p:to>
                                    </p:set>
                                    <p:anim calcmode="lin" valueType="num">
                                      <p:cBhvr additive="base">
                                        <p:cTn id="11" dur="2000" fill="hold"/>
                                        <p:tgtEl>
                                          <p:spTgt spid="68617"/>
                                        </p:tgtEl>
                                        <p:attrNameLst>
                                          <p:attrName>ppt_x</p:attrName>
                                        </p:attrNameLst>
                                      </p:cBhvr>
                                      <p:tavLst>
                                        <p:tav tm="0">
                                          <p:val>
                                            <p:strVal val="#ppt_x"/>
                                          </p:val>
                                        </p:tav>
                                        <p:tav tm="100000">
                                          <p:val>
                                            <p:strVal val="#ppt_x"/>
                                          </p:val>
                                        </p:tav>
                                      </p:tavLst>
                                    </p:anim>
                                    <p:anim calcmode="lin" valueType="num">
                                      <p:cBhvr additive="base">
                                        <p:cTn id="12" dur="2000" fill="hold"/>
                                        <p:tgtEl>
                                          <p:spTgt spid="6861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8616"/>
                                        </p:tgtEl>
                                        <p:attrNameLst>
                                          <p:attrName>style.visibility</p:attrName>
                                        </p:attrNameLst>
                                      </p:cBhvr>
                                      <p:to>
                                        <p:strVal val="visible"/>
                                      </p:to>
                                    </p:set>
                                    <p:animEffect transition="in" filter="checkerboard(across)">
                                      <p:cBhvr>
                                        <p:cTn id="17" dur="2000"/>
                                        <p:tgtEl>
                                          <p:spTgt spid="686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8610"/>
                                        </p:tgtEl>
                                        <p:attrNameLst>
                                          <p:attrName>style.visibility</p:attrName>
                                        </p:attrNameLst>
                                      </p:cBhvr>
                                      <p:to>
                                        <p:strVal val="visible"/>
                                      </p:to>
                                    </p:set>
                                    <p:animEffect transition="in" filter="box(in)">
                                      <p:cBhvr>
                                        <p:cTn id="22" dur="2000"/>
                                        <p:tgtEl>
                                          <p:spTgt spid="686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68615"/>
                                        </p:tgtEl>
                                        <p:attrNameLst>
                                          <p:attrName>style.visibility</p:attrName>
                                        </p:attrNameLst>
                                      </p:cBhvr>
                                      <p:to>
                                        <p:strVal val="visible"/>
                                      </p:to>
                                    </p:set>
                                    <p:animEffect transition="in" filter="diamond(in)">
                                      <p:cBhvr>
                                        <p:cTn id="27" dur="2000"/>
                                        <p:tgtEl>
                                          <p:spTgt spid="686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68613"/>
                                        </p:tgtEl>
                                        <p:attrNameLst>
                                          <p:attrName>style.visibility</p:attrName>
                                        </p:attrNameLst>
                                      </p:cBhvr>
                                      <p:to>
                                        <p:strVal val="visible"/>
                                      </p:to>
                                    </p:set>
                                    <p:animEffect transition="in" filter="checkerboard(across)">
                                      <p:cBhvr>
                                        <p:cTn id="32" dur="2000"/>
                                        <p:tgtEl>
                                          <p:spTgt spid="686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8614"/>
                                        </p:tgtEl>
                                        <p:attrNameLst>
                                          <p:attrName>style.visibility</p:attrName>
                                        </p:attrNameLst>
                                      </p:cBhvr>
                                      <p:to>
                                        <p:strVal val="visible"/>
                                      </p:to>
                                    </p:set>
                                    <p:animEffect transition="in" filter="blinds(horizontal)">
                                      <p:cBhvr>
                                        <p:cTn id="37" dur="2000"/>
                                        <p:tgtEl>
                                          <p:spTgt spid="686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8612"/>
                                        </p:tgtEl>
                                        <p:attrNameLst>
                                          <p:attrName>style.visibility</p:attrName>
                                        </p:attrNameLst>
                                      </p:cBhvr>
                                      <p:to>
                                        <p:strVal val="visible"/>
                                      </p:to>
                                    </p:set>
                                    <p:anim calcmode="lin" valueType="num">
                                      <p:cBhvr additive="base">
                                        <p:cTn id="42" dur="2000" fill="hold"/>
                                        <p:tgtEl>
                                          <p:spTgt spid="68612"/>
                                        </p:tgtEl>
                                        <p:attrNameLst>
                                          <p:attrName>ppt_x</p:attrName>
                                        </p:attrNameLst>
                                      </p:cBhvr>
                                      <p:tavLst>
                                        <p:tav tm="0">
                                          <p:val>
                                            <p:strVal val="#ppt_x"/>
                                          </p:val>
                                        </p:tav>
                                        <p:tav tm="100000">
                                          <p:val>
                                            <p:strVal val="#ppt_x"/>
                                          </p:val>
                                        </p:tav>
                                      </p:tavLst>
                                    </p:anim>
                                    <p:anim calcmode="lin" valueType="num">
                                      <p:cBhvr additive="base">
                                        <p:cTn id="43" dur="2000" fill="hold"/>
                                        <p:tgtEl>
                                          <p:spTgt spid="686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P spid="68612" grpId="0"/>
      <p:bldP spid="68613" grpId="0"/>
      <p:bldP spid="68614" grpId="0"/>
      <p:bldP spid="68615" grpId="0"/>
      <p:bldP spid="68616" grpId="0"/>
      <p:bldP spid="68617" grpId="0"/>
      <p:bldP spid="686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内容占位符 1"/>
          <p:cNvSpPr>
            <a:spLocks noGrp="1"/>
          </p:cNvSpPr>
          <p:nvPr>
            <p:ph idx="1"/>
          </p:nvPr>
        </p:nvSpPr>
        <p:spPr>
          <a:xfrm>
            <a:off x="1277938" y="985838"/>
            <a:ext cx="10307637" cy="4527550"/>
          </a:xfrm>
        </p:spPr>
        <p:txBody>
          <a:bodyPr/>
          <a:lstStyle/>
          <a:p>
            <a:pPr>
              <a:lnSpc>
                <a:spcPct val="120000"/>
              </a:lnSpc>
              <a:spcBef>
                <a:spcPct val="0"/>
              </a:spcBef>
            </a:pPr>
            <a:r>
              <a:rPr lang="zh-CN" altLang="zh-CN" sz="2800" b="1" smtClean="0">
                <a:latin typeface="华文新魏" panose="02010800040101010101" pitchFamily="2" charset="-122"/>
                <a:ea typeface="华文新魏" panose="02010800040101010101" pitchFamily="2" charset="-122"/>
              </a:rPr>
              <a:t>一支香烟中有</a:t>
            </a:r>
            <a:r>
              <a:rPr lang="en-US" altLang="zh-CN" sz="2800" b="1" smtClean="0">
                <a:latin typeface="华文新魏" panose="02010800040101010101" pitchFamily="2" charset="-122"/>
                <a:ea typeface="华文新魏" panose="02010800040101010101" pitchFamily="2" charset="-122"/>
              </a:rPr>
              <a:t>200</a:t>
            </a:r>
            <a:r>
              <a:rPr lang="zh-CN" altLang="zh-CN" sz="2800" b="1" smtClean="0">
                <a:latin typeface="华文新魏" panose="02010800040101010101" pitchFamily="2" charset="-122"/>
                <a:ea typeface="华文新魏" panose="02010800040101010101" pitchFamily="2" charset="-122"/>
              </a:rPr>
              <a:t>种有害化学物质，有</a:t>
            </a:r>
            <a:r>
              <a:rPr lang="en-US" altLang="zh-CN" sz="2800" b="1" smtClean="0">
                <a:latin typeface="华文新魏" panose="02010800040101010101" pitchFamily="2" charset="-122"/>
                <a:ea typeface="华文新魏" panose="02010800040101010101" pitchFamily="2" charset="-122"/>
              </a:rPr>
              <a:t>69</a:t>
            </a:r>
            <a:r>
              <a:rPr lang="zh-CN" altLang="zh-CN" sz="2800" b="1" smtClean="0">
                <a:latin typeface="华文新魏" panose="02010800040101010101" pitchFamily="2" charset="-122"/>
                <a:ea typeface="华文新魏" panose="02010800040101010101" pitchFamily="2" charset="-122"/>
              </a:rPr>
              <a:t>种确证的致癌物，是导致疾病和死亡的首要危险因素，也是可以避免的危险因素。</a:t>
            </a:r>
          </a:p>
          <a:p>
            <a:endParaRPr lang="zh-CN" altLang="en-US" smtClean="0"/>
          </a:p>
        </p:txBody>
      </p:sp>
      <p:grpSp>
        <p:nvGrpSpPr>
          <p:cNvPr id="31748" name="Group 3"/>
          <p:cNvGrpSpPr>
            <a:grpSpLocks/>
          </p:cNvGrpSpPr>
          <p:nvPr/>
        </p:nvGrpSpPr>
        <p:grpSpPr bwMode="auto">
          <a:xfrm>
            <a:off x="2413000" y="2190750"/>
            <a:ext cx="8601075" cy="4749800"/>
            <a:chOff x="1062" y="1054"/>
            <a:chExt cx="5418" cy="3128"/>
          </a:xfrm>
        </p:grpSpPr>
        <p:pic>
          <p:nvPicPr>
            <p:cNvPr id="31761" name="Picture 4"/>
            <p:cNvPicPr>
              <a:picLocks noChangeAspect="1" noChangeArrowheads="1"/>
            </p:cNvPicPr>
            <p:nvPr/>
          </p:nvPicPr>
          <p:blipFill>
            <a:blip r:embed="rId2">
              <a:clrChange>
                <a:clrFrom>
                  <a:srgbClr val="BA9D9A"/>
                </a:clrFrom>
                <a:clrTo>
                  <a:srgbClr val="BA9D9A">
                    <a:alpha val="0"/>
                  </a:srgbClr>
                </a:clrTo>
              </a:clrChange>
              <a:lum bright="-12000"/>
              <a:extLst>
                <a:ext uri="{28A0092B-C50C-407E-A947-70E740481C1C}">
                  <a14:useLocalDpi xmlns:a14="http://schemas.microsoft.com/office/drawing/2010/main" val="0"/>
                </a:ext>
              </a:extLst>
            </a:blip>
            <a:srcRect l="57730" t="23134" r="6418" b="621"/>
            <a:stretch>
              <a:fillRect/>
            </a:stretch>
          </p:blipFill>
          <p:spPr bwMode="invGray">
            <a:xfrm>
              <a:off x="2394" y="1054"/>
              <a:ext cx="1962" cy="3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2" name="Rectangle 5"/>
            <p:cNvSpPr>
              <a:spLocks noChangeArrowheads="1"/>
            </p:cNvSpPr>
            <p:nvPr/>
          </p:nvSpPr>
          <p:spPr bwMode="auto">
            <a:xfrm>
              <a:off x="1370" y="1092"/>
              <a:ext cx="8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20000"/>
                </a:spcBef>
                <a:buSzPct val="120000"/>
                <a:buBlip>
                  <a:blip r:embed="rId3"/>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algn="ctr" eaLnBrk="1" hangingPunct="1">
                <a:lnSpc>
                  <a:spcPct val="100000"/>
                </a:lnSpc>
                <a:buClr>
                  <a:schemeClr val="hlink"/>
                </a:buClr>
                <a:buSzTx/>
                <a:buFont typeface="Wingdings" panose="05000000000000000000" pitchFamily="2" charset="2"/>
                <a:buNone/>
              </a:pPr>
              <a:r>
                <a:rPr lang="en-GB" altLang="zh-CN" sz="2400" b="1">
                  <a:solidFill>
                    <a:srgbClr val="CC0000"/>
                  </a:solidFill>
                  <a:latin typeface="华文新魏" panose="02010800040101010101" pitchFamily="2" charset="-122"/>
                  <a:ea typeface="华文新魏" panose="02010800040101010101" pitchFamily="2" charset="-122"/>
                </a:rPr>
                <a:t>癌</a:t>
              </a:r>
              <a:r>
                <a:rPr lang="zh-CN" altLang="en-GB" sz="2400" b="1">
                  <a:solidFill>
                    <a:srgbClr val="CC0000"/>
                  </a:solidFill>
                  <a:latin typeface="华文新魏" panose="02010800040101010101" pitchFamily="2" charset="-122"/>
                  <a:ea typeface="华文新魏" panose="02010800040101010101" pitchFamily="2" charset="-122"/>
                </a:rPr>
                <a:t>症</a:t>
              </a:r>
              <a:endParaRPr lang="en-GB" altLang="en-GB" sz="2400" b="1">
                <a:solidFill>
                  <a:srgbClr val="CC0000"/>
                </a:solidFill>
                <a:latin typeface="华文新魏" panose="02010800040101010101" pitchFamily="2" charset="-122"/>
                <a:ea typeface="华文新魏" panose="02010800040101010101" pitchFamily="2" charset="-122"/>
              </a:endParaRPr>
            </a:p>
          </p:txBody>
        </p:sp>
        <p:sp>
          <p:nvSpPr>
            <p:cNvPr id="31763" name="Text Box 6"/>
            <p:cNvSpPr txBox="1">
              <a:spLocks noChangeArrowheads="1"/>
            </p:cNvSpPr>
            <p:nvPr/>
          </p:nvSpPr>
          <p:spPr bwMode="auto">
            <a:xfrm>
              <a:off x="1062" y="2453"/>
              <a:ext cx="56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SzPct val="120000"/>
                <a:buBlip>
                  <a:blip r:embed="rId3"/>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a:lnSpc>
                  <a:spcPct val="100000"/>
                </a:lnSpc>
                <a:spcBef>
                  <a:spcPct val="50000"/>
                </a:spcBef>
                <a:buSzTx/>
                <a:buFontTx/>
                <a:buNone/>
              </a:pPr>
              <a:r>
                <a:rPr lang="en-GB" altLang="en-GB" sz="1600">
                  <a:solidFill>
                    <a:schemeClr val="bg1"/>
                  </a:solidFill>
                  <a:latin typeface="Arial" panose="020B0604020202020204" pitchFamily="34" charset="0"/>
                  <a:ea typeface="宋体" panose="02010600030101010101" pitchFamily="2" charset="-122"/>
                </a:rPr>
                <a:t>Lung</a:t>
              </a:r>
              <a:endParaRPr lang="en-GB" altLang="en-GB" sz="1600">
                <a:latin typeface="Arial" panose="020B0604020202020204" pitchFamily="34" charset="0"/>
                <a:ea typeface="宋体" panose="02010600030101010101" pitchFamily="2" charset="-122"/>
              </a:endParaRPr>
            </a:p>
          </p:txBody>
        </p:sp>
        <p:sp>
          <p:nvSpPr>
            <p:cNvPr id="31764" name="Text Box 7"/>
            <p:cNvSpPr txBox="1">
              <a:spLocks noChangeArrowheads="1"/>
            </p:cNvSpPr>
            <p:nvPr/>
          </p:nvSpPr>
          <p:spPr bwMode="auto">
            <a:xfrm>
              <a:off x="1062" y="1834"/>
              <a:ext cx="723"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SzPct val="120000"/>
                <a:buBlip>
                  <a:blip r:embed="rId3"/>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a:lnSpc>
                  <a:spcPct val="100000"/>
                </a:lnSpc>
                <a:spcBef>
                  <a:spcPct val="50000"/>
                </a:spcBef>
                <a:buSzTx/>
                <a:buFontTx/>
                <a:buNone/>
              </a:pPr>
              <a:r>
                <a:rPr lang="en-US" altLang="en-GB" sz="1600">
                  <a:solidFill>
                    <a:schemeClr val="bg1"/>
                  </a:solidFill>
                  <a:latin typeface="Arial" panose="020B0604020202020204" pitchFamily="34" charset="0"/>
                  <a:ea typeface="宋体" panose="02010600030101010101" pitchFamily="2" charset="-122"/>
                </a:rPr>
                <a:t>Larynx</a:t>
              </a:r>
              <a:endParaRPr lang="en-GB" altLang="en-GB" sz="1600">
                <a:solidFill>
                  <a:schemeClr val="bg1"/>
                </a:solidFill>
                <a:latin typeface="Arial" panose="020B0604020202020204" pitchFamily="34" charset="0"/>
                <a:ea typeface="宋体" panose="02010600030101010101" pitchFamily="2" charset="-122"/>
              </a:endParaRPr>
            </a:p>
          </p:txBody>
        </p:sp>
        <p:sp>
          <p:nvSpPr>
            <p:cNvPr id="31765" name="Text Box 8"/>
            <p:cNvSpPr txBox="1">
              <a:spLocks noChangeArrowheads="1"/>
            </p:cNvSpPr>
            <p:nvPr/>
          </p:nvSpPr>
          <p:spPr bwMode="auto">
            <a:xfrm>
              <a:off x="1062" y="1998"/>
              <a:ext cx="85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SzPct val="120000"/>
                <a:buBlip>
                  <a:blip r:embed="rId3"/>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a:lnSpc>
                  <a:spcPct val="100000"/>
                </a:lnSpc>
                <a:spcBef>
                  <a:spcPct val="50000"/>
                </a:spcBef>
                <a:buSzTx/>
                <a:buFontTx/>
                <a:buNone/>
              </a:pPr>
              <a:endParaRPr lang="en-GB" altLang="en-GB" sz="1600">
                <a:solidFill>
                  <a:schemeClr val="bg1"/>
                </a:solidFill>
                <a:latin typeface="Arial" panose="020B0604020202020204" pitchFamily="34" charset="0"/>
                <a:ea typeface="宋体" panose="02010600030101010101" pitchFamily="2" charset="-122"/>
              </a:endParaRPr>
            </a:p>
          </p:txBody>
        </p:sp>
        <p:sp>
          <p:nvSpPr>
            <p:cNvPr id="31766" name="Text Box 9"/>
            <p:cNvSpPr txBox="1">
              <a:spLocks noChangeArrowheads="1"/>
            </p:cNvSpPr>
            <p:nvPr/>
          </p:nvSpPr>
          <p:spPr bwMode="auto">
            <a:xfrm>
              <a:off x="1062" y="3936"/>
              <a:ext cx="64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SzPct val="120000"/>
                <a:buBlip>
                  <a:blip r:embed="rId3"/>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a:lnSpc>
                  <a:spcPct val="100000"/>
                </a:lnSpc>
                <a:spcBef>
                  <a:spcPct val="50000"/>
                </a:spcBef>
                <a:buSzTx/>
                <a:buFontTx/>
                <a:buNone/>
              </a:pPr>
              <a:endParaRPr lang="en-GB" altLang="en-GB" sz="1600">
                <a:solidFill>
                  <a:schemeClr val="bg1"/>
                </a:solidFill>
                <a:latin typeface="Arial" panose="020B0604020202020204" pitchFamily="34" charset="0"/>
                <a:ea typeface="宋体" panose="02010600030101010101" pitchFamily="2" charset="-122"/>
              </a:endParaRPr>
            </a:p>
          </p:txBody>
        </p:sp>
        <p:sp>
          <p:nvSpPr>
            <p:cNvPr id="31767" name="Text Box 10"/>
            <p:cNvSpPr txBox="1">
              <a:spLocks noChangeArrowheads="1"/>
            </p:cNvSpPr>
            <p:nvPr/>
          </p:nvSpPr>
          <p:spPr bwMode="auto">
            <a:xfrm>
              <a:off x="1062" y="3267"/>
              <a:ext cx="856"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SzPct val="120000"/>
                <a:buBlip>
                  <a:blip r:embed="rId3"/>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a:lnSpc>
                  <a:spcPct val="100000"/>
                </a:lnSpc>
                <a:spcBef>
                  <a:spcPct val="50000"/>
                </a:spcBef>
                <a:buSzTx/>
                <a:buFontTx/>
                <a:buNone/>
              </a:pPr>
              <a:r>
                <a:rPr lang="en-US" altLang="en-GB" sz="1600">
                  <a:solidFill>
                    <a:schemeClr val="bg1"/>
                  </a:solidFill>
                  <a:latin typeface="Arial" panose="020B0604020202020204" pitchFamily="34" charset="0"/>
                  <a:ea typeface="宋体" panose="02010600030101010101" pitchFamily="2" charset="-122"/>
                </a:rPr>
                <a:t>Kidney and Ureter</a:t>
              </a:r>
              <a:endParaRPr lang="en-GB" altLang="en-GB" sz="1600">
                <a:solidFill>
                  <a:srgbClr val="CC99FF"/>
                </a:solidFill>
                <a:latin typeface="Arial" panose="020B0604020202020204" pitchFamily="34" charset="0"/>
                <a:ea typeface="宋体" panose="02010600030101010101" pitchFamily="2" charset="-122"/>
              </a:endParaRPr>
            </a:p>
          </p:txBody>
        </p:sp>
        <p:sp>
          <p:nvSpPr>
            <p:cNvPr id="31768" name="Text Box 11"/>
            <p:cNvSpPr txBox="1">
              <a:spLocks noChangeArrowheads="1"/>
            </p:cNvSpPr>
            <p:nvPr/>
          </p:nvSpPr>
          <p:spPr bwMode="auto">
            <a:xfrm>
              <a:off x="1062" y="3093"/>
              <a:ext cx="85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SzPct val="120000"/>
                <a:buBlip>
                  <a:blip r:embed="rId3"/>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a:lnSpc>
                  <a:spcPct val="100000"/>
                </a:lnSpc>
                <a:spcBef>
                  <a:spcPct val="50000"/>
                </a:spcBef>
                <a:buSzTx/>
                <a:buFontTx/>
                <a:buNone/>
              </a:pPr>
              <a:endParaRPr lang="en-GB" altLang="en-GB" sz="1600">
                <a:solidFill>
                  <a:schemeClr val="bg1"/>
                </a:solidFill>
                <a:latin typeface="Arial" panose="020B0604020202020204" pitchFamily="34" charset="0"/>
                <a:ea typeface="宋体" panose="02010600030101010101" pitchFamily="2" charset="-122"/>
              </a:endParaRPr>
            </a:p>
          </p:txBody>
        </p:sp>
        <p:sp>
          <p:nvSpPr>
            <p:cNvPr id="31769" name="Text Box 12"/>
            <p:cNvSpPr txBox="1">
              <a:spLocks noChangeArrowheads="1"/>
            </p:cNvSpPr>
            <p:nvPr/>
          </p:nvSpPr>
          <p:spPr bwMode="auto">
            <a:xfrm>
              <a:off x="1062" y="1662"/>
              <a:ext cx="131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SzPct val="120000"/>
                <a:buBlip>
                  <a:blip r:embed="rId3"/>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a:lnSpc>
                  <a:spcPct val="100000"/>
                </a:lnSpc>
                <a:spcBef>
                  <a:spcPct val="50000"/>
                </a:spcBef>
                <a:buSzTx/>
                <a:buFontTx/>
                <a:buNone/>
              </a:pPr>
              <a:endParaRPr lang="en-GB" altLang="en-GB" sz="1600">
                <a:solidFill>
                  <a:schemeClr val="bg1"/>
                </a:solidFill>
                <a:latin typeface="Arial" panose="020B0604020202020204" pitchFamily="34" charset="0"/>
                <a:ea typeface="宋体" panose="02010600030101010101" pitchFamily="2" charset="-122"/>
              </a:endParaRPr>
            </a:p>
          </p:txBody>
        </p:sp>
        <p:sp>
          <p:nvSpPr>
            <p:cNvPr id="31770" name="Line 13"/>
            <p:cNvSpPr>
              <a:spLocks noChangeShapeType="1"/>
            </p:cNvSpPr>
            <p:nvPr/>
          </p:nvSpPr>
          <p:spPr bwMode="auto">
            <a:xfrm flipH="1" flipV="1">
              <a:off x="2327" y="4036"/>
              <a:ext cx="953" cy="140"/>
            </a:xfrm>
            <a:prstGeom prst="line">
              <a:avLst/>
            </a:prstGeom>
            <a:noFill/>
            <a:ln w="9525">
              <a:solidFill>
                <a:schemeClr val="bg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1" name="Line 14"/>
            <p:cNvSpPr>
              <a:spLocks noChangeShapeType="1"/>
            </p:cNvSpPr>
            <p:nvPr/>
          </p:nvSpPr>
          <p:spPr bwMode="auto">
            <a:xfrm flipV="1">
              <a:off x="2038" y="3360"/>
              <a:ext cx="895" cy="0"/>
            </a:xfrm>
            <a:prstGeom prst="line">
              <a:avLst/>
            </a:prstGeom>
            <a:noFill/>
            <a:ln w="9525">
              <a:solidFill>
                <a:schemeClr val="bg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2" name="Line 15"/>
            <p:cNvSpPr>
              <a:spLocks noChangeShapeType="1"/>
            </p:cNvSpPr>
            <p:nvPr/>
          </p:nvSpPr>
          <p:spPr bwMode="auto">
            <a:xfrm flipV="1">
              <a:off x="2036" y="2569"/>
              <a:ext cx="897" cy="0"/>
            </a:xfrm>
            <a:prstGeom prst="line">
              <a:avLst/>
            </a:prstGeom>
            <a:noFill/>
            <a:ln w="9525">
              <a:solidFill>
                <a:schemeClr val="bg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3" name="Line 16"/>
            <p:cNvSpPr>
              <a:spLocks noChangeShapeType="1"/>
            </p:cNvSpPr>
            <p:nvPr/>
          </p:nvSpPr>
          <p:spPr bwMode="auto">
            <a:xfrm flipV="1">
              <a:off x="2036" y="1951"/>
              <a:ext cx="1177" cy="0"/>
            </a:xfrm>
            <a:prstGeom prst="line">
              <a:avLst/>
            </a:prstGeom>
            <a:noFill/>
            <a:ln w="9525">
              <a:solidFill>
                <a:schemeClr val="bg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4" name="Line 17"/>
            <p:cNvSpPr>
              <a:spLocks noChangeShapeType="1"/>
            </p:cNvSpPr>
            <p:nvPr/>
          </p:nvSpPr>
          <p:spPr bwMode="auto">
            <a:xfrm>
              <a:off x="2038" y="2112"/>
              <a:ext cx="1157" cy="0"/>
            </a:xfrm>
            <a:prstGeom prst="line">
              <a:avLst/>
            </a:prstGeom>
            <a:noFill/>
            <a:ln w="9525">
              <a:solidFill>
                <a:schemeClr val="bg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5" name="Line 18"/>
            <p:cNvSpPr>
              <a:spLocks noChangeShapeType="1"/>
            </p:cNvSpPr>
            <p:nvPr/>
          </p:nvSpPr>
          <p:spPr bwMode="auto">
            <a:xfrm>
              <a:off x="2036" y="3216"/>
              <a:ext cx="1100" cy="0"/>
            </a:xfrm>
            <a:prstGeom prst="line">
              <a:avLst/>
            </a:prstGeom>
            <a:noFill/>
            <a:ln w="9525">
              <a:solidFill>
                <a:schemeClr val="bg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6" name="Line 19"/>
            <p:cNvSpPr>
              <a:spLocks noChangeShapeType="1"/>
            </p:cNvSpPr>
            <p:nvPr/>
          </p:nvSpPr>
          <p:spPr bwMode="auto">
            <a:xfrm>
              <a:off x="2036" y="1776"/>
              <a:ext cx="752" cy="0"/>
            </a:xfrm>
            <a:prstGeom prst="line">
              <a:avLst/>
            </a:prstGeom>
            <a:noFill/>
            <a:ln w="9525">
              <a:solidFill>
                <a:schemeClr val="bg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7" name="Text Box 20"/>
            <p:cNvSpPr txBox="1">
              <a:spLocks noChangeArrowheads="1"/>
            </p:cNvSpPr>
            <p:nvPr/>
          </p:nvSpPr>
          <p:spPr bwMode="auto">
            <a:xfrm>
              <a:off x="4716" y="1437"/>
              <a:ext cx="176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SzPct val="120000"/>
                <a:buBlip>
                  <a:blip r:embed="rId3"/>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a:lnSpc>
                  <a:spcPct val="100000"/>
                </a:lnSpc>
                <a:spcBef>
                  <a:spcPct val="50000"/>
                </a:spcBef>
                <a:buSzTx/>
                <a:buFontTx/>
                <a:buNone/>
              </a:pPr>
              <a:endParaRPr lang="en-GB" altLang="en-US" sz="1800">
                <a:solidFill>
                  <a:schemeClr val="bg1"/>
                </a:solidFill>
                <a:latin typeface="Arial" panose="020B0604020202020204" pitchFamily="34" charset="0"/>
                <a:ea typeface="宋体" panose="02010600030101010101" pitchFamily="2" charset="-122"/>
              </a:endParaRPr>
            </a:p>
            <a:p>
              <a:pPr>
                <a:lnSpc>
                  <a:spcPct val="100000"/>
                </a:lnSpc>
                <a:spcBef>
                  <a:spcPct val="50000"/>
                </a:spcBef>
                <a:buSzTx/>
                <a:buFontTx/>
                <a:buNone/>
              </a:pPr>
              <a:endParaRPr lang="en-GB" altLang="en-US" sz="1800" baseline="30000">
                <a:solidFill>
                  <a:schemeClr val="bg1"/>
                </a:solidFill>
                <a:latin typeface="Arial" panose="020B0604020202020204" pitchFamily="34" charset="0"/>
                <a:ea typeface="宋体" panose="02010600030101010101" pitchFamily="2" charset="-122"/>
              </a:endParaRPr>
            </a:p>
          </p:txBody>
        </p:sp>
        <p:sp>
          <p:nvSpPr>
            <p:cNvPr id="31778" name="Line 21"/>
            <p:cNvSpPr>
              <a:spLocks noChangeShapeType="1"/>
            </p:cNvSpPr>
            <p:nvPr/>
          </p:nvSpPr>
          <p:spPr bwMode="auto">
            <a:xfrm>
              <a:off x="3660" y="3007"/>
              <a:ext cx="378" cy="756"/>
            </a:xfrm>
            <a:prstGeom prst="line">
              <a:avLst/>
            </a:prstGeom>
            <a:noFill/>
            <a:ln w="9525">
              <a:solidFill>
                <a:schemeClr val="bg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9" name="Line 22"/>
            <p:cNvSpPr>
              <a:spLocks noChangeShapeType="1"/>
            </p:cNvSpPr>
            <p:nvPr/>
          </p:nvSpPr>
          <p:spPr bwMode="auto">
            <a:xfrm>
              <a:off x="4038" y="3763"/>
              <a:ext cx="69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0" name="Line 23"/>
            <p:cNvSpPr>
              <a:spLocks noChangeShapeType="1"/>
            </p:cNvSpPr>
            <p:nvPr/>
          </p:nvSpPr>
          <p:spPr bwMode="auto">
            <a:xfrm>
              <a:off x="4038" y="3103"/>
              <a:ext cx="690" cy="0"/>
            </a:xfrm>
            <a:prstGeom prst="line">
              <a:avLst/>
            </a:prstGeom>
            <a:noFill/>
            <a:ln w="9525">
              <a:solidFill>
                <a:schemeClr val="bg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1" name="Line 24"/>
            <p:cNvSpPr>
              <a:spLocks noChangeShapeType="1"/>
            </p:cNvSpPr>
            <p:nvPr/>
          </p:nvSpPr>
          <p:spPr bwMode="auto">
            <a:xfrm flipV="1">
              <a:off x="3294" y="2674"/>
              <a:ext cx="732" cy="260"/>
            </a:xfrm>
            <a:prstGeom prst="line">
              <a:avLst/>
            </a:prstGeom>
            <a:noFill/>
            <a:ln w="9525">
              <a:solidFill>
                <a:schemeClr val="bg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2" name="Line 25"/>
            <p:cNvSpPr>
              <a:spLocks noChangeShapeType="1"/>
            </p:cNvSpPr>
            <p:nvPr/>
          </p:nvSpPr>
          <p:spPr bwMode="auto">
            <a:xfrm flipH="1">
              <a:off x="4020" y="2674"/>
              <a:ext cx="69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3" name="Line 26"/>
            <p:cNvSpPr>
              <a:spLocks noChangeShapeType="1"/>
            </p:cNvSpPr>
            <p:nvPr/>
          </p:nvSpPr>
          <p:spPr bwMode="auto">
            <a:xfrm flipH="1">
              <a:off x="4026" y="2428"/>
              <a:ext cx="69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4" name="Line 27"/>
            <p:cNvSpPr>
              <a:spLocks noChangeShapeType="1"/>
            </p:cNvSpPr>
            <p:nvPr/>
          </p:nvSpPr>
          <p:spPr bwMode="auto">
            <a:xfrm flipV="1">
              <a:off x="3390" y="2428"/>
              <a:ext cx="642" cy="300"/>
            </a:xfrm>
            <a:prstGeom prst="line">
              <a:avLst/>
            </a:prstGeom>
            <a:noFill/>
            <a:ln w="9525">
              <a:solidFill>
                <a:schemeClr val="bg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5" name="Line 28"/>
            <p:cNvSpPr>
              <a:spLocks noChangeShapeType="1"/>
            </p:cNvSpPr>
            <p:nvPr/>
          </p:nvSpPr>
          <p:spPr bwMode="auto">
            <a:xfrm flipH="1">
              <a:off x="4032" y="1968"/>
              <a:ext cx="69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6" name="Line 29"/>
            <p:cNvSpPr>
              <a:spLocks noChangeShapeType="1"/>
            </p:cNvSpPr>
            <p:nvPr/>
          </p:nvSpPr>
          <p:spPr bwMode="auto">
            <a:xfrm>
              <a:off x="3510" y="1548"/>
              <a:ext cx="528" cy="420"/>
            </a:xfrm>
            <a:prstGeom prst="line">
              <a:avLst/>
            </a:prstGeom>
            <a:noFill/>
            <a:ln w="9525">
              <a:solidFill>
                <a:schemeClr val="bg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7" name="Rectangle 30"/>
            <p:cNvSpPr>
              <a:spLocks noChangeArrowheads="1"/>
            </p:cNvSpPr>
            <p:nvPr/>
          </p:nvSpPr>
          <p:spPr bwMode="auto">
            <a:xfrm>
              <a:off x="4390" y="1054"/>
              <a:ext cx="1791"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SzPct val="120000"/>
                <a:buBlip>
                  <a:blip r:embed="rId3"/>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00000"/>
                </a:lnSpc>
                <a:buClr>
                  <a:schemeClr val="hlink"/>
                </a:buClr>
                <a:buSzTx/>
                <a:buFont typeface="Wingdings" panose="05000000000000000000" pitchFamily="2" charset="2"/>
                <a:buNone/>
              </a:pPr>
              <a:r>
                <a:rPr lang="en-GB" altLang="zh-CN" sz="2400" b="1">
                  <a:solidFill>
                    <a:srgbClr val="CC0000"/>
                  </a:solidFill>
                  <a:latin typeface="华文新魏" panose="02010800040101010101" pitchFamily="2" charset="-122"/>
                  <a:ea typeface="华文新魏" panose="02010800040101010101" pitchFamily="2" charset="-122"/>
                </a:rPr>
                <a:t>慢性</a:t>
              </a:r>
              <a:r>
                <a:rPr lang="zh-CN" altLang="en-GB" sz="2400" b="1">
                  <a:solidFill>
                    <a:srgbClr val="CC0000"/>
                  </a:solidFill>
                  <a:latin typeface="华文新魏" panose="02010800040101010101" pitchFamily="2" charset="-122"/>
                  <a:ea typeface="华文新魏" panose="02010800040101010101" pitchFamily="2" charset="-122"/>
                </a:rPr>
                <a:t>疾病</a:t>
              </a:r>
            </a:p>
          </p:txBody>
        </p:sp>
        <p:sp>
          <p:nvSpPr>
            <p:cNvPr id="31788" name="Line 31"/>
            <p:cNvSpPr>
              <a:spLocks noChangeShapeType="1"/>
            </p:cNvSpPr>
            <p:nvPr/>
          </p:nvSpPr>
          <p:spPr bwMode="auto">
            <a:xfrm>
              <a:off x="2038" y="4037"/>
              <a:ext cx="289"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749" name="Text Box 32"/>
          <p:cNvSpPr txBox="1">
            <a:spLocks noChangeArrowheads="1"/>
          </p:cNvSpPr>
          <p:nvPr/>
        </p:nvSpPr>
        <p:spPr bwMode="auto">
          <a:xfrm>
            <a:off x="7634288" y="3221038"/>
            <a:ext cx="22860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SzPct val="120000"/>
              <a:buBlip>
                <a:blip r:embed="rId3"/>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00000"/>
              </a:lnSpc>
              <a:spcBef>
                <a:spcPct val="50000"/>
              </a:spcBef>
              <a:buSzTx/>
              <a:buFontTx/>
              <a:buNone/>
            </a:pPr>
            <a:r>
              <a:rPr lang="zh-CN" altLang="en-US" sz="2000" b="1">
                <a:latin typeface="华文新魏" panose="02010800040101010101" pitchFamily="2" charset="-122"/>
                <a:ea typeface="华文新魏" panose="02010800040101010101" pitchFamily="2" charset="-122"/>
              </a:rPr>
              <a:t>脑血管病</a:t>
            </a:r>
            <a:r>
              <a:rPr lang="en-US" altLang="zh-CN" sz="2000" b="1">
                <a:solidFill>
                  <a:srgbClr val="FF3300"/>
                </a:solidFill>
                <a:latin typeface="华文新魏" panose="02010800040101010101" pitchFamily="2" charset="-122"/>
                <a:ea typeface="华文新魏" panose="02010800040101010101" pitchFamily="2" charset="-122"/>
              </a:rPr>
              <a:t>2</a:t>
            </a:r>
            <a:r>
              <a:rPr lang="zh-CN" altLang="en-US" sz="2000" b="1">
                <a:solidFill>
                  <a:srgbClr val="FF3300"/>
                </a:solidFill>
                <a:latin typeface="华文新魏" panose="02010800040101010101" pitchFamily="2" charset="-122"/>
                <a:ea typeface="华文新魏" panose="02010800040101010101" pitchFamily="2" charset="-122"/>
              </a:rPr>
              <a:t>倍以上</a:t>
            </a:r>
          </a:p>
        </p:txBody>
      </p:sp>
      <p:sp>
        <p:nvSpPr>
          <p:cNvPr id="31750" name="Text Box 33"/>
          <p:cNvSpPr txBox="1">
            <a:spLocks noChangeArrowheads="1"/>
          </p:cNvSpPr>
          <p:nvPr/>
        </p:nvSpPr>
        <p:spPr bwMode="auto">
          <a:xfrm>
            <a:off x="7693025" y="3987800"/>
            <a:ext cx="2743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SzPct val="120000"/>
              <a:buBlip>
                <a:blip r:embed="rId3"/>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00000"/>
              </a:lnSpc>
              <a:spcBef>
                <a:spcPct val="50000"/>
              </a:spcBef>
              <a:buSzTx/>
              <a:buFontTx/>
              <a:buNone/>
            </a:pPr>
            <a:r>
              <a:rPr lang="zh-CN" altLang="en-US" sz="2000" b="1">
                <a:latin typeface="华文新魏" panose="02010800040101010101" pitchFamily="2" charset="-122"/>
                <a:ea typeface="华文新魏" panose="02010800040101010101" pitchFamily="2" charset="-122"/>
              </a:rPr>
              <a:t>冠心病</a:t>
            </a:r>
            <a:r>
              <a:rPr lang="en-US" altLang="zh-CN" sz="2000" b="1">
                <a:solidFill>
                  <a:srgbClr val="FF3300"/>
                </a:solidFill>
                <a:latin typeface="华文新魏" panose="02010800040101010101" pitchFamily="2" charset="-122"/>
                <a:ea typeface="华文新魏" panose="02010800040101010101" pitchFamily="2" charset="-122"/>
              </a:rPr>
              <a:t>2</a:t>
            </a:r>
            <a:r>
              <a:rPr lang="zh-CN" altLang="en-US" sz="2000" b="1">
                <a:solidFill>
                  <a:srgbClr val="FF3300"/>
                </a:solidFill>
                <a:latin typeface="华文新魏" panose="02010800040101010101" pitchFamily="2" charset="-122"/>
                <a:ea typeface="华文新魏" panose="02010800040101010101" pitchFamily="2" charset="-122"/>
              </a:rPr>
              <a:t>倍以上</a:t>
            </a:r>
          </a:p>
        </p:txBody>
      </p:sp>
      <p:sp>
        <p:nvSpPr>
          <p:cNvPr id="31751" name="Text Box 34"/>
          <p:cNvSpPr txBox="1">
            <a:spLocks noChangeArrowheads="1"/>
          </p:cNvSpPr>
          <p:nvPr/>
        </p:nvSpPr>
        <p:spPr bwMode="auto">
          <a:xfrm>
            <a:off x="7720013" y="4406900"/>
            <a:ext cx="236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SzPct val="120000"/>
              <a:buBlip>
                <a:blip r:embed="rId3"/>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00000"/>
              </a:lnSpc>
              <a:spcBef>
                <a:spcPct val="50000"/>
              </a:spcBef>
              <a:buSzTx/>
              <a:buFontTx/>
              <a:buNone/>
            </a:pPr>
            <a:r>
              <a:rPr lang="zh-CN" altLang="en-US" sz="2000" b="1">
                <a:latin typeface="华文新魏" panose="02010800040101010101" pitchFamily="2" charset="-122"/>
                <a:ea typeface="华文新魏" panose="02010800040101010101" pitchFamily="2" charset="-122"/>
              </a:rPr>
              <a:t>主动脉瘤</a:t>
            </a:r>
            <a:r>
              <a:rPr lang="en-US" altLang="zh-CN" sz="2000" b="1">
                <a:solidFill>
                  <a:srgbClr val="FF3300"/>
                </a:solidFill>
                <a:latin typeface="华文新魏" panose="02010800040101010101" pitchFamily="2" charset="-122"/>
                <a:ea typeface="华文新魏" panose="02010800040101010101" pitchFamily="2" charset="-122"/>
              </a:rPr>
              <a:t>5-7</a:t>
            </a:r>
            <a:r>
              <a:rPr lang="zh-CN" altLang="en-US" sz="2000" b="1">
                <a:solidFill>
                  <a:srgbClr val="FF3300"/>
                </a:solidFill>
                <a:latin typeface="华文新魏" panose="02010800040101010101" pitchFamily="2" charset="-122"/>
                <a:ea typeface="华文新魏" panose="02010800040101010101" pitchFamily="2" charset="-122"/>
              </a:rPr>
              <a:t>倍</a:t>
            </a:r>
          </a:p>
        </p:txBody>
      </p:sp>
      <p:sp>
        <p:nvSpPr>
          <p:cNvPr id="31752" name="Text Box 35"/>
          <p:cNvSpPr txBox="1">
            <a:spLocks noChangeArrowheads="1"/>
          </p:cNvSpPr>
          <p:nvPr/>
        </p:nvSpPr>
        <p:spPr bwMode="auto">
          <a:xfrm>
            <a:off x="7672388" y="5105400"/>
            <a:ext cx="2667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SzPct val="120000"/>
              <a:buBlip>
                <a:blip r:embed="rId3"/>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00000"/>
              </a:lnSpc>
              <a:spcBef>
                <a:spcPct val="50000"/>
              </a:spcBef>
              <a:buSzTx/>
              <a:buFontTx/>
              <a:buNone/>
            </a:pPr>
            <a:r>
              <a:rPr lang="zh-CN" altLang="en-US" sz="2000" b="1">
                <a:latin typeface="华文新魏" panose="02010800040101010101" pitchFamily="2" charset="-122"/>
                <a:ea typeface="华文新魏" panose="02010800040101010101" pitchFamily="2" charset="-122"/>
              </a:rPr>
              <a:t>周围血管病</a:t>
            </a:r>
            <a:r>
              <a:rPr lang="en-US" altLang="zh-CN" sz="2000" b="1">
                <a:solidFill>
                  <a:srgbClr val="FF3300"/>
                </a:solidFill>
                <a:latin typeface="华文新魏" panose="02010800040101010101" pitchFamily="2" charset="-122"/>
                <a:ea typeface="华文新魏" panose="02010800040101010101" pitchFamily="2" charset="-122"/>
              </a:rPr>
              <a:t>11</a:t>
            </a:r>
            <a:r>
              <a:rPr lang="zh-CN" altLang="en-US" sz="2000" b="1">
                <a:solidFill>
                  <a:srgbClr val="FF3300"/>
                </a:solidFill>
                <a:latin typeface="华文新魏" panose="02010800040101010101" pitchFamily="2" charset="-122"/>
                <a:ea typeface="华文新魏" panose="02010800040101010101" pitchFamily="2" charset="-122"/>
              </a:rPr>
              <a:t>倍以上</a:t>
            </a:r>
          </a:p>
        </p:txBody>
      </p:sp>
      <p:sp>
        <p:nvSpPr>
          <p:cNvPr id="31753" name="Text Box 36"/>
          <p:cNvSpPr txBox="1">
            <a:spLocks noChangeArrowheads="1"/>
          </p:cNvSpPr>
          <p:nvPr/>
        </p:nvSpPr>
        <p:spPr bwMode="auto">
          <a:xfrm>
            <a:off x="7678738" y="5943600"/>
            <a:ext cx="2660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SzPct val="120000"/>
              <a:buBlip>
                <a:blip r:embed="rId3"/>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00000"/>
              </a:lnSpc>
              <a:spcBef>
                <a:spcPct val="50000"/>
              </a:spcBef>
              <a:buSzTx/>
              <a:buFontTx/>
              <a:buNone/>
            </a:pPr>
            <a:r>
              <a:rPr lang="zh-CN" altLang="en-US" sz="2000" b="1">
                <a:latin typeface="华文新魏" panose="02010800040101010101" pitchFamily="2" charset="-122"/>
                <a:ea typeface="华文新魏" panose="02010800040101010101" pitchFamily="2" charset="-122"/>
              </a:rPr>
              <a:t>慢性阻塞性肺病</a:t>
            </a:r>
            <a:r>
              <a:rPr lang="en-US" altLang="zh-CN" sz="2000" b="1">
                <a:solidFill>
                  <a:srgbClr val="FF3300"/>
                </a:solidFill>
                <a:latin typeface="华文新魏" panose="02010800040101010101" pitchFamily="2" charset="-122"/>
                <a:ea typeface="华文新魏" panose="02010800040101010101" pitchFamily="2" charset="-122"/>
              </a:rPr>
              <a:t>5.4</a:t>
            </a:r>
            <a:r>
              <a:rPr lang="zh-CN" altLang="en-US" sz="2000" b="1">
                <a:solidFill>
                  <a:srgbClr val="FF3300"/>
                </a:solidFill>
                <a:latin typeface="华文新魏" panose="02010800040101010101" pitchFamily="2" charset="-122"/>
                <a:ea typeface="华文新魏" panose="02010800040101010101" pitchFamily="2" charset="-122"/>
              </a:rPr>
              <a:t>倍（慢性支气管炎）</a:t>
            </a:r>
          </a:p>
        </p:txBody>
      </p:sp>
      <p:sp>
        <p:nvSpPr>
          <p:cNvPr id="31754" name="Text Box 37"/>
          <p:cNvSpPr txBox="1">
            <a:spLocks noChangeArrowheads="1"/>
          </p:cNvSpPr>
          <p:nvPr/>
        </p:nvSpPr>
        <p:spPr bwMode="auto">
          <a:xfrm>
            <a:off x="2165350" y="3011488"/>
            <a:ext cx="2744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SzPct val="120000"/>
              <a:buBlip>
                <a:blip r:embed="rId3"/>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00000"/>
              </a:lnSpc>
              <a:spcBef>
                <a:spcPct val="50000"/>
              </a:spcBef>
              <a:buSzTx/>
              <a:buFontTx/>
              <a:buNone/>
            </a:pPr>
            <a:r>
              <a:rPr lang="en-US" altLang="zh-CN" sz="2400">
                <a:latin typeface="Times New Roman" panose="02020603050405020304" pitchFamily="18" charset="0"/>
                <a:ea typeface="宋体" panose="02010600030101010101" pitchFamily="2" charset="-122"/>
              </a:rPr>
              <a:t>    </a:t>
            </a:r>
            <a:r>
              <a:rPr lang="zh-CN" altLang="en-US" sz="2000" b="1">
                <a:latin typeface="华文新魏" panose="02010800040101010101" pitchFamily="2" charset="-122"/>
                <a:ea typeface="华文新魏" panose="02010800040101010101" pitchFamily="2" charset="-122"/>
              </a:rPr>
              <a:t>口腔、咽癌</a:t>
            </a:r>
            <a:r>
              <a:rPr lang="en-US" altLang="zh-CN" sz="2000" b="1">
                <a:solidFill>
                  <a:srgbClr val="FF3300"/>
                </a:solidFill>
                <a:latin typeface="华文新魏" panose="02010800040101010101" pitchFamily="2" charset="-122"/>
                <a:ea typeface="华文新魏" panose="02010800040101010101" pitchFamily="2" charset="-122"/>
              </a:rPr>
              <a:t>4.1</a:t>
            </a:r>
            <a:r>
              <a:rPr lang="zh-CN" altLang="en-US" sz="2000" b="1">
                <a:solidFill>
                  <a:srgbClr val="FF3300"/>
                </a:solidFill>
                <a:latin typeface="华文新魏" panose="02010800040101010101" pitchFamily="2" charset="-122"/>
                <a:ea typeface="华文新魏" panose="02010800040101010101" pitchFamily="2" charset="-122"/>
              </a:rPr>
              <a:t>倍</a:t>
            </a:r>
          </a:p>
        </p:txBody>
      </p:sp>
      <p:sp>
        <p:nvSpPr>
          <p:cNvPr id="31755" name="Text Box 38"/>
          <p:cNvSpPr txBox="1">
            <a:spLocks noChangeArrowheads="1"/>
          </p:cNvSpPr>
          <p:nvPr/>
        </p:nvSpPr>
        <p:spPr bwMode="auto">
          <a:xfrm>
            <a:off x="2814638" y="3290888"/>
            <a:ext cx="1838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SzPct val="120000"/>
              <a:buBlip>
                <a:blip r:embed="rId3"/>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00000"/>
              </a:lnSpc>
              <a:spcBef>
                <a:spcPct val="50000"/>
              </a:spcBef>
              <a:buSzTx/>
              <a:buFontTx/>
              <a:buNone/>
            </a:pPr>
            <a:r>
              <a:rPr lang="en-US" altLang="zh-CN" sz="2400">
                <a:latin typeface="Times New Roman" panose="02020603050405020304" pitchFamily="18" charset="0"/>
                <a:ea typeface="宋体" panose="02010600030101010101" pitchFamily="2" charset="-122"/>
              </a:rPr>
              <a:t>   </a:t>
            </a:r>
            <a:r>
              <a:rPr lang="zh-CN" altLang="en-US" sz="2000" b="1">
                <a:latin typeface="华文新魏" panose="02010800040101010101" pitchFamily="2" charset="-122"/>
                <a:ea typeface="华文新魏" panose="02010800040101010101" pitchFamily="2" charset="-122"/>
              </a:rPr>
              <a:t>喉癌</a:t>
            </a:r>
            <a:r>
              <a:rPr lang="en-US" altLang="zh-CN" sz="2000" b="1">
                <a:solidFill>
                  <a:srgbClr val="FF3300"/>
                </a:solidFill>
                <a:latin typeface="华文新魏" panose="02010800040101010101" pitchFamily="2" charset="-122"/>
                <a:ea typeface="华文新魏" panose="02010800040101010101" pitchFamily="2" charset="-122"/>
              </a:rPr>
              <a:t>5.4</a:t>
            </a:r>
            <a:r>
              <a:rPr lang="zh-CN" altLang="en-US" sz="2000" b="1">
                <a:solidFill>
                  <a:srgbClr val="FF3300"/>
                </a:solidFill>
                <a:latin typeface="华文新魏" panose="02010800040101010101" pitchFamily="2" charset="-122"/>
                <a:ea typeface="华文新魏" panose="02010800040101010101" pitchFamily="2" charset="-122"/>
              </a:rPr>
              <a:t>倍</a:t>
            </a:r>
          </a:p>
        </p:txBody>
      </p:sp>
      <p:sp>
        <p:nvSpPr>
          <p:cNvPr id="31756" name="Text Box 39"/>
          <p:cNvSpPr txBox="1">
            <a:spLocks noChangeArrowheads="1"/>
          </p:cNvSpPr>
          <p:nvPr/>
        </p:nvSpPr>
        <p:spPr bwMode="auto">
          <a:xfrm>
            <a:off x="2970213" y="3638550"/>
            <a:ext cx="1939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50000"/>
              </a:lnSpc>
              <a:spcBef>
                <a:spcPct val="20000"/>
              </a:spcBef>
              <a:buSzPct val="120000"/>
              <a:buBlip>
                <a:blip r:embed="rId3"/>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00000"/>
              </a:lnSpc>
              <a:spcBef>
                <a:spcPct val="50000"/>
              </a:spcBef>
              <a:buSzTx/>
              <a:buFontTx/>
              <a:buNone/>
            </a:pPr>
            <a:r>
              <a:rPr lang="zh-CN" altLang="en-US" sz="2000" b="1">
                <a:latin typeface="华文新魏" panose="02010800040101010101" pitchFamily="2" charset="-122"/>
                <a:ea typeface="华文新魏" panose="02010800040101010101" pitchFamily="2" charset="-122"/>
              </a:rPr>
              <a:t>食管癌</a:t>
            </a:r>
            <a:r>
              <a:rPr lang="en-US" altLang="zh-CN" sz="2000" b="1">
                <a:solidFill>
                  <a:srgbClr val="FF3300"/>
                </a:solidFill>
                <a:latin typeface="华文新魏" panose="02010800040101010101" pitchFamily="2" charset="-122"/>
                <a:ea typeface="华文新魏" panose="02010800040101010101" pitchFamily="2" charset="-122"/>
              </a:rPr>
              <a:t>3.4</a:t>
            </a:r>
            <a:r>
              <a:rPr lang="zh-CN" altLang="en-US" sz="2000" b="1">
                <a:solidFill>
                  <a:srgbClr val="FF3300"/>
                </a:solidFill>
                <a:latin typeface="华文新魏" panose="02010800040101010101" pitchFamily="2" charset="-122"/>
                <a:ea typeface="华文新魏" panose="02010800040101010101" pitchFamily="2" charset="-122"/>
              </a:rPr>
              <a:t>倍</a:t>
            </a:r>
          </a:p>
        </p:txBody>
      </p:sp>
      <p:sp>
        <p:nvSpPr>
          <p:cNvPr id="31757" name="Text Box 40"/>
          <p:cNvSpPr txBox="1">
            <a:spLocks noChangeArrowheads="1"/>
          </p:cNvSpPr>
          <p:nvPr/>
        </p:nvSpPr>
        <p:spPr bwMode="auto">
          <a:xfrm>
            <a:off x="3076575" y="4267200"/>
            <a:ext cx="160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SzPct val="120000"/>
              <a:buBlip>
                <a:blip r:embed="rId3"/>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00000"/>
              </a:lnSpc>
              <a:spcBef>
                <a:spcPct val="50000"/>
              </a:spcBef>
              <a:buSzTx/>
              <a:buFontTx/>
              <a:buNone/>
            </a:pPr>
            <a:r>
              <a:rPr lang="zh-CN" altLang="en-US" sz="2000">
                <a:latin typeface="华文新魏" panose="02010800040101010101" pitchFamily="2" charset="-122"/>
                <a:ea typeface="华文新魏" panose="02010800040101010101" pitchFamily="2" charset="-122"/>
              </a:rPr>
              <a:t>肺癌</a:t>
            </a:r>
            <a:r>
              <a:rPr lang="en-US" altLang="zh-CN" sz="2000">
                <a:solidFill>
                  <a:srgbClr val="FF3300"/>
                </a:solidFill>
                <a:latin typeface="华文新魏" panose="02010800040101010101" pitchFamily="2" charset="-122"/>
                <a:ea typeface="华文新魏" panose="02010800040101010101" pitchFamily="2" charset="-122"/>
              </a:rPr>
              <a:t>10.8</a:t>
            </a:r>
            <a:r>
              <a:rPr lang="zh-CN" altLang="en-US" sz="2000">
                <a:solidFill>
                  <a:srgbClr val="FF3300"/>
                </a:solidFill>
                <a:latin typeface="华文新魏" panose="02010800040101010101" pitchFamily="2" charset="-122"/>
                <a:ea typeface="华文新魏" panose="02010800040101010101" pitchFamily="2" charset="-122"/>
              </a:rPr>
              <a:t>倍</a:t>
            </a:r>
          </a:p>
        </p:txBody>
      </p:sp>
      <p:sp>
        <p:nvSpPr>
          <p:cNvPr id="31758" name="Text Box 41"/>
          <p:cNvSpPr txBox="1">
            <a:spLocks noChangeArrowheads="1"/>
          </p:cNvSpPr>
          <p:nvPr/>
        </p:nvSpPr>
        <p:spPr bwMode="auto">
          <a:xfrm>
            <a:off x="2962275" y="5175250"/>
            <a:ext cx="1828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SzPct val="120000"/>
              <a:buBlip>
                <a:blip r:embed="rId3"/>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00000"/>
              </a:lnSpc>
              <a:spcBef>
                <a:spcPct val="50000"/>
              </a:spcBef>
              <a:buSzTx/>
              <a:buFontTx/>
              <a:buNone/>
            </a:pPr>
            <a:r>
              <a:rPr lang="zh-CN" altLang="en-US" sz="2000" b="1">
                <a:latin typeface="华文新魏" panose="02010800040101010101" pitchFamily="2" charset="-122"/>
                <a:ea typeface="华文新魏" panose="02010800040101010101" pitchFamily="2" charset="-122"/>
              </a:rPr>
              <a:t>胰腺癌</a:t>
            </a:r>
            <a:r>
              <a:rPr lang="en-US" altLang="zh-CN" sz="2000" b="1">
                <a:solidFill>
                  <a:srgbClr val="FF3300"/>
                </a:solidFill>
                <a:latin typeface="华文新魏" panose="02010800040101010101" pitchFamily="2" charset="-122"/>
                <a:ea typeface="华文新魏" panose="02010800040101010101" pitchFamily="2" charset="-122"/>
              </a:rPr>
              <a:t>3</a:t>
            </a:r>
            <a:r>
              <a:rPr lang="zh-CN" altLang="en-US" sz="2000" b="1">
                <a:solidFill>
                  <a:srgbClr val="FF3300"/>
                </a:solidFill>
                <a:latin typeface="华文新魏" panose="02010800040101010101" pitchFamily="2" charset="-122"/>
                <a:ea typeface="华文新魏" panose="02010800040101010101" pitchFamily="2" charset="-122"/>
              </a:rPr>
              <a:t>倍</a:t>
            </a:r>
          </a:p>
        </p:txBody>
      </p:sp>
      <p:sp>
        <p:nvSpPr>
          <p:cNvPr id="31759" name="Text Box 42"/>
          <p:cNvSpPr txBox="1">
            <a:spLocks noChangeArrowheads="1"/>
          </p:cNvSpPr>
          <p:nvPr/>
        </p:nvSpPr>
        <p:spPr bwMode="auto">
          <a:xfrm>
            <a:off x="2116138" y="5524500"/>
            <a:ext cx="2514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SzPct val="120000"/>
              <a:buBlip>
                <a:blip r:embed="rId3"/>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00000"/>
              </a:lnSpc>
              <a:spcBef>
                <a:spcPct val="50000"/>
              </a:spcBef>
              <a:buSzTx/>
              <a:buFontTx/>
              <a:buNone/>
            </a:pPr>
            <a:r>
              <a:rPr lang="zh-CN" altLang="en-US" sz="2000" b="1">
                <a:latin typeface="华文新魏" panose="02010800040101010101" pitchFamily="2" charset="-122"/>
                <a:ea typeface="华文新魏" panose="02010800040101010101" pitchFamily="2" charset="-122"/>
              </a:rPr>
              <a:t>肾、输尿管癌</a:t>
            </a:r>
            <a:r>
              <a:rPr lang="en-US" altLang="zh-CN" sz="2000" b="1">
                <a:solidFill>
                  <a:srgbClr val="FF3300"/>
                </a:solidFill>
                <a:latin typeface="华文新魏" panose="02010800040101010101" pitchFamily="2" charset="-122"/>
                <a:ea typeface="华文新魏" panose="02010800040101010101" pitchFamily="2" charset="-122"/>
              </a:rPr>
              <a:t>1.9</a:t>
            </a:r>
            <a:r>
              <a:rPr lang="zh-CN" altLang="en-US" sz="2000" b="1">
                <a:solidFill>
                  <a:srgbClr val="FF3300"/>
                </a:solidFill>
                <a:latin typeface="华文新魏" panose="02010800040101010101" pitchFamily="2" charset="-122"/>
                <a:ea typeface="华文新魏" panose="02010800040101010101" pitchFamily="2" charset="-122"/>
              </a:rPr>
              <a:t>倍</a:t>
            </a:r>
          </a:p>
        </p:txBody>
      </p:sp>
      <p:sp>
        <p:nvSpPr>
          <p:cNvPr id="31760" name="Text Box 43"/>
          <p:cNvSpPr txBox="1">
            <a:spLocks noChangeArrowheads="1"/>
          </p:cNvSpPr>
          <p:nvPr/>
        </p:nvSpPr>
        <p:spPr bwMode="auto">
          <a:xfrm>
            <a:off x="2954338" y="6502400"/>
            <a:ext cx="167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SzPct val="120000"/>
              <a:buBlip>
                <a:blip r:embed="rId3"/>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00000"/>
              </a:lnSpc>
              <a:spcBef>
                <a:spcPct val="50000"/>
              </a:spcBef>
              <a:buSzTx/>
              <a:buFontTx/>
              <a:buNone/>
            </a:pPr>
            <a:r>
              <a:rPr lang="zh-CN" altLang="en-US" sz="2000" b="1">
                <a:latin typeface="华文新魏" panose="02010800040101010101" pitchFamily="2" charset="-122"/>
                <a:ea typeface="华文新魏" panose="02010800040101010101" pitchFamily="2" charset="-122"/>
              </a:rPr>
              <a:t>膀胱癌</a:t>
            </a:r>
            <a:r>
              <a:rPr lang="en-US" altLang="zh-CN" sz="2000" b="1">
                <a:solidFill>
                  <a:srgbClr val="FF3300"/>
                </a:solidFill>
                <a:latin typeface="华文新魏" panose="02010800040101010101" pitchFamily="2" charset="-122"/>
                <a:ea typeface="华文新魏" panose="02010800040101010101" pitchFamily="2" charset="-122"/>
              </a:rPr>
              <a:t>1.9</a:t>
            </a:r>
            <a:r>
              <a:rPr lang="zh-CN" altLang="en-US" sz="2000" b="1">
                <a:solidFill>
                  <a:srgbClr val="FF3300"/>
                </a:solidFill>
                <a:latin typeface="华文新魏" panose="02010800040101010101" pitchFamily="2" charset="-122"/>
                <a:ea typeface="华文新魏" panose="02010800040101010101" pitchFamily="2" charset="-122"/>
              </a:rPr>
              <a:t>倍</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1347788" y="1125538"/>
            <a:ext cx="10307637" cy="4527550"/>
          </a:xfrm>
        </p:spPr>
        <p:txBody>
          <a:bodyPr/>
          <a:lstStyle/>
          <a:p>
            <a:pPr algn="ctr" eaLnBrk="1" hangingPunct="1">
              <a:spcBef>
                <a:spcPct val="0"/>
              </a:spcBef>
              <a:buFontTx/>
              <a:buNone/>
            </a:pPr>
            <a:r>
              <a:rPr lang="zh-CN" altLang="en-US" sz="3200" b="1" smtClean="0">
                <a:latin typeface="华文新魏" panose="02010800040101010101" pitchFamily="2" charset="-122"/>
                <a:ea typeface="华文新魏" panose="02010800040101010101" pitchFamily="2" charset="-122"/>
              </a:rPr>
              <a:t>吸烟与非吸烟者死于疾病的风险</a:t>
            </a:r>
          </a:p>
        </p:txBody>
      </p:sp>
      <p:graphicFrame>
        <p:nvGraphicFramePr>
          <p:cNvPr id="32772" name="Object 2"/>
          <p:cNvGraphicFramePr>
            <a:graphicFrameLocks noChangeAspect="1"/>
          </p:cNvGraphicFramePr>
          <p:nvPr/>
        </p:nvGraphicFramePr>
        <p:xfrm>
          <a:off x="1404938" y="1824038"/>
          <a:ext cx="9232900" cy="5122862"/>
        </p:xfrm>
        <a:graphic>
          <a:graphicData uri="http://schemas.openxmlformats.org/presentationml/2006/ole">
            <mc:AlternateContent xmlns:mc="http://schemas.openxmlformats.org/markup-compatibility/2006">
              <mc:Choice xmlns:v="urn:schemas-microsoft-com:vml" Requires="v">
                <p:oleObj spid="_x0000_s32796" name="图表" r:id="rId3" imgW="6629495" imgH="3676793" progId="Excel.Chart.8">
                  <p:embed/>
                </p:oleObj>
              </mc:Choice>
              <mc:Fallback>
                <p:oleObj name="图表" r:id="rId3" imgW="6629495" imgH="3676793" progId="Excel.Char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4938" y="1824038"/>
                        <a:ext cx="9232900" cy="512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1277938" y="1055688"/>
            <a:ext cx="10307637" cy="4527550"/>
          </a:xfrm>
        </p:spPr>
        <p:txBody>
          <a:bodyPr/>
          <a:lstStyle/>
          <a:p>
            <a:pPr marL="0" indent="0" eaLnBrk="1" hangingPunct="1">
              <a:buFontTx/>
              <a:buNone/>
            </a:pPr>
            <a:r>
              <a:rPr lang="zh-CN" altLang="en-US" sz="3200" b="1" smtClean="0">
                <a:solidFill>
                  <a:srgbClr val="FF9900"/>
                </a:solidFill>
                <a:ea typeface="华文新魏" panose="02010800040101010101" pitchFamily="2" charset="-122"/>
              </a:rPr>
              <a:t>           </a:t>
            </a:r>
            <a:r>
              <a:rPr lang="zh-CN" altLang="en-US" sz="3200" b="1" smtClean="0">
                <a:ea typeface="华文新魏" panose="02010800040101010101" pitchFamily="2" charset="-122"/>
              </a:rPr>
              <a:t>二手烟与女性肺癌的研究</a:t>
            </a:r>
            <a:endParaRPr lang="en-US" altLang="zh-CN" sz="3200" b="1" smtClean="0">
              <a:ea typeface="华文新魏" panose="02010800040101010101" pitchFamily="2" charset="-122"/>
            </a:endParaRPr>
          </a:p>
        </p:txBody>
      </p:sp>
      <p:grpSp>
        <p:nvGrpSpPr>
          <p:cNvPr id="33796" name="Group 17"/>
          <p:cNvGrpSpPr>
            <a:grpSpLocks/>
          </p:cNvGrpSpPr>
          <p:nvPr/>
        </p:nvGrpSpPr>
        <p:grpSpPr bwMode="auto">
          <a:xfrm>
            <a:off x="2255838" y="2033588"/>
            <a:ext cx="7467600" cy="4311650"/>
            <a:chOff x="480" y="960"/>
            <a:chExt cx="4584" cy="2716"/>
          </a:xfrm>
        </p:grpSpPr>
        <p:graphicFrame>
          <p:nvGraphicFramePr>
            <p:cNvPr id="33797" name="Object 3"/>
            <p:cNvGraphicFramePr>
              <a:graphicFrameLocks noChangeAspect="1"/>
            </p:cNvGraphicFramePr>
            <p:nvPr/>
          </p:nvGraphicFramePr>
          <p:xfrm>
            <a:off x="480" y="960"/>
            <a:ext cx="4584" cy="2467"/>
          </p:xfrm>
          <a:graphic>
            <a:graphicData uri="http://schemas.openxmlformats.org/presentationml/2006/ole">
              <mc:AlternateContent xmlns:mc="http://schemas.openxmlformats.org/markup-compatibility/2006">
                <mc:Choice xmlns:v="urn:schemas-microsoft-com:vml" Requires="v">
                  <p:oleObj spid="_x0000_s33831" name="图表" r:id="rId3" imgW="8229695" imgH="4533900" progId="MSGraph.Chart.8">
                    <p:embed followColorScheme="full"/>
                  </p:oleObj>
                </mc:Choice>
                <mc:Fallback>
                  <p:oleObj name="图表" r:id="rId3" imgW="8229695" imgH="453390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960"/>
                          <a:ext cx="4584" cy="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8" name="Text Box 5"/>
            <p:cNvSpPr txBox="1">
              <a:spLocks noChangeArrowheads="1"/>
            </p:cNvSpPr>
            <p:nvPr/>
          </p:nvSpPr>
          <p:spPr bwMode="auto">
            <a:xfrm>
              <a:off x="484" y="1525"/>
              <a:ext cx="281"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lnSpc>
                  <a:spcPct val="150000"/>
                </a:lnSpc>
                <a:spcBef>
                  <a:spcPct val="20000"/>
                </a:spcBef>
                <a:buSzPct val="120000"/>
                <a:buBlip>
                  <a:blip r:embed="rId5"/>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00000"/>
                </a:lnSpc>
                <a:spcBef>
                  <a:spcPct val="50000"/>
                </a:spcBef>
                <a:buSzTx/>
                <a:buFontTx/>
                <a:buNone/>
              </a:pPr>
              <a:r>
                <a:rPr lang="zh-CN" altLang="en-US" sz="1800">
                  <a:latin typeface="Arial" panose="020B0604020202020204" pitchFamily="34" charset="0"/>
                  <a:ea typeface="宋体" panose="02010600030101010101" pitchFamily="2" charset="-122"/>
                </a:rPr>
                <a:t>相对危险度</a:t>
              </a:r>
            </a:p>
          </p:txBody>
        </p:sp>
        <p:sp>
          <p:nvSpPr>
            <p:cNvPr id="33799" name="Text Box 6"/>
            <p:cNvSpPr txBox="1">
              <a:spLocks noChangeArrowheads="1"/>
            </p:cNvSpPr>
            <p:nvPr/>
          </p:nvSpPr>
          <p:spPr bwMode="auto">
            <a:xfrm>
              <a:off x="2245" y="3385"/>
              <a:ext cx="168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50000"/>
                </a:lnSpc>
                <a:spcBef>
                  <a:spcPct val="20000"/>
                </a:spcBef>
                <a:buSzPct val="120000"/>
                <a:buBlip>
                  <a:blip r:embed="rId5"/>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00000"/>
                </a:lnSpc>
                <a:spcBef>
                  <a:spcPct val="50000"/>
                </a:spcBef>
                <a:buSzTx/>
                <a:buFontTx/>
                <a:buNone/>
              </a:pPr>
              <a:r>
                <a:rPr lang="zh-CN" altLang="en-US" sz="2400" b="1">
                  <a:latin typeface="华文新魏" panose="02010800040101010101" pitchFamily="2" charset="-122"/>
                  <a:ea typeface="华文新魏" panose="02010800040101010101" pitchFamily="2" charset="-122"/>
                </a:rPr>
                <a:t>丈夫吸烟情况</a:t>
              </a:r>
            </a:p>
          </p:txBody>
        </p:sp>
        <p:sp>
          <p:nvSpPr>
            <p:cNvPr id="33800" name="Line 9"/>
            <p:cNvSpPr>
              <a:spLocks noChangeShapeType="1"/>
            </p:cNvSpPr>
            <p:nvPr/>
          </p:nvSpPr>
          <p:spPr bwMode="auto">
            <a:xfrm>
              <a:off x="1056" y="2352"/>
              <a:ext cx="384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1" name="Line 10"/>
            <p:cNvSpPr>
              <a:spLocks noChangeShapeType="1"/>
            </p:cNvSpPr>
            <p:nvPr/>
          </p:nvSpPr>
          <p:spPr bwMode="auto">
            <a:xfrm>
              <a:off x="1104" y="1728"/>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2" name="Line 11"/>
            <p:cNvSpPr>
              <a:spLocks noChangeShapeType="1"/>
            </p:cNvSpPr>
            <p:nvPr/>
          </p:nvSpPr>
          <p:spPr bwMode="auto">
            <a:xfrm>
              <a:off x="1104" y="168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3" name="Line 12"/>
            <p:cNvSpPr>
              <a:spLocks noChangeShapeType="1"/>
            </p:cNvSpPr>
            <p:nvPr/>
          </p:nvSpPr>
          <p:spPr bwMode="auto">
            <a:xfrm>
              <a:off x="1056" y="1680"/>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4" name="Line 13"/>
            <p:cNvSpPr>
              <a:spLocks noChangeShapeType="1"/>
            </p:cNvSpPr>
            <p:nvPr/>
          </p:nvSpPr>
          <p:spPr bwMode="auto">
            <a:xfrm flipV="1">
              <a:off x="1056" y="1728"/>
              <a:ext cx="384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5" name="Line 14"/>
            <p:cNvSpPr>
              <a:spLocks noChangeShapeType="1"/>
            </p:cNvSpPr>
            <p:nvPr/>
          </p:nvSpPr>
          <p:spPr bwMode="auto">
            <a:xfrm flipV="1">
              <a:off x="912" y="2352"/>
              <a:ext cx="144" cy="144"/>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6" name="Line 15"/>
            <p:cNvSpPr>
              <a:spLocks noChangeShapeType="1"/>
            </p:cNvSpPr>
            <p:nvPr/>
          </p:nvSpPr>
          <p:spPr bwMode="auto">
            <a:xfrm flipV="1">
              <a:off x="960" y="1776"/>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7" name="Line 16"/>
            <p:cNvSpPr>
              <a:spLocks noChangeShapeType="1"/>
            </p:cNvSpPr>
            <p:nvPr/>
          </p:nvSpPr>
          <p:spPr bwMode="auto">
            <a:xfrm flipV="1">
              <a:off x="912" y="1680"/>
              <a:ext cx="144" cy="144"/>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1277938" y="1416050"/>
            <a:ext cx="10307637" cy="4527550"/>
          </a:xfrm>
        </p:spPr>
        <p:txBody>
          <a:bodyPr/>
          <a:lstStyle/>
          <a:p>
            <a:pPr marL="0" indent="0" eaLnBrk="1" hangingPunct="1">
              <a:lnSpc>
                <a:spcPct val="135000"/>
              </a:lnSpc>
              <a:spcBef>
                <a:spcPts val="0"/>
              </a:spcBef>
              <a:buFontTx/>
              <a:buNone/>
              <a:defRPr/>
            </a:pPr>
            <a:r>
              <a:rPr lang="zh-CN" altLang="en-US" sz="3200" b="1" dirty="0" smtClean="0">
                <a:latin typeface="华文新魏" panose="02010800040101010101" pitchFamily="2" charset="-122"/>
                <a:ea typeface="华文新魏" panose="02010800040101010101" pitchFamily="2" charset="-122"/>
              </a:rPr>
              <a:t>吸烟对空气质量的影响</a:t>
            </a:r>
            <a:endParaRPr lang="en-US" altLang="zh-CN" sz="3200" b="1" dirty="0" smtClean="0">
              <a:latin typeface="华文新魏" panose="02010800040101010101" pitchFamily="2" charset="-122"/>
              <a:ea typeface="华文新魏" panose="02010800040101010101" pitchFamily="2" charset="-122"/>
            </a:endParaRPr>
          </a:p>
          <a:p>
            <a:pPr marL="0" indent="0">
              <a:lnSpc>
                <a:spcPct val="135000"/>
              </a:lnSpc>
              <a:spcBef>
                <a:spcPts val="0"/>
              </a:spcBef>
              <a:buFontTx/>
              <a:buNone/>
              <a:defRPr/>
            </a:pPr>
            <a:r>
              <a:rPr lang="en-US" altLang="zh-CN" sz="3200" b="1" kern="0" dirty="0">
                <a:latin typeface="华文新魏" panose="02010800040101010101" pitchFamily="2" charset="-122"/>
                <a:ea typeface="华文新魏" panose="02010800040101010101" pitchFamily="2" charset="-122"/>
              </a:rPr>
              <a:t>PM2.5</a:t>
            </a:r>
            <a:r>
              <a:rPr lang="en-US" altLang="zh-CN" sz="3200" b="1" kern="0" dirty="0">
                <a:latin typeface="华文新魏" panose="02010800040101010101" pitchFamily="2" charset="-122"/>
                <a:ea typeface="华文新魏" panose="02010800040101010101" pitchFamily="2" charset="-122"/>
                <a:sym typeface="Symbol" panose="05050102010706020507" pitchFamily="18" charset="2"/>
              </a:rPr>
              <a:t>50</a:t>
            </a:r>
            <a:r>
              <a:rPr lang="el-GR" altLang="zh-CN" sz="3200" b="1" dirty="0">
                <a:ea typeface="华文新魏" panose="02010800040101010101" pitchFamily="2" charset="-122"/>
              </a:rPr>
              <a:t>μ</a:t>
            </a:r>
            <a:r>
              <a:rPr lang="en-US" altLang="zh-CN" sz="3200" b="1" dirty="0">
                <a:latin typeface="华文新魏" panose="02010800040101010101" pitchFamily="2" charset="-122"/>
                <a:ea typeface="华文新魏" panose="02010800040101010101" pitchFamily="2" charset="-122"/>
              </a:rPr>
              <a:t>g</a:t>
            </a:r>
            <a:r>
              <a:rPr lang="en-US" altLang="zh-CN" sz="3200" b="1" kern="0" dirty="0">
                <a:latin typeface="华文新魏" panose="02010800040101010101" pitchFamily="2" charset="-122"/>
                <a:ea typeface="华文新魏" panose="02010800040101010101" pitchFamily="2" charset="-122"/>
                <a:sym typeface="Symbol" panose="05050102010706020507" pitchFamily="18" charset="2"/>
              </a:rPr>
              <a:t>/m</a:t>
            </a:r>
            <a:r>
              <a:rPr lang="en-US" altLang="zh-CN" sz="3200" b="1" kern="0" baseline="30000" dirty="0">
                <a:latin typeface="华文新魏" panose="02010800040101010101" pitchFamily="2" charset="-122"/>
                <a:ea typeface="华文新魏" panose="02010800040101010101" pitchFamily="2" charset="-122"/>
                <a:sym typeface="Symbol" panose="05050102010706020507" pitchFamily="18" charset="2"/>
              </a:rPr>
              <a:t>3</a:t>
            </a:r>
            <a:r>
              <a:rPr lang="zh-CN" altLang="en-US" sz="3200" b="1" kern="0" dirty="0">
                <a:latin typeface="华文新魏" panose="02010800040101010101" pitchFamily="2" charset="-122"/>
                <a:ea typeface="华文新魏" panose="02010800040101010101" pitchFamily="2" charset="-122"/>
                <a:sym typeface="Symbol" panose="05050102010706020507" pitchFamily="18" charset="2"/>
              </a:rPr>
              <a:t>，优</a:t>
            </a:r>
            <a:r>
              <a:rPr lang="zh-CN" altLang="en-US" sz="3200" b="1" kern="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3200" b="1" kern="0" dirty="0" smtClean="0">
                <a:latin typeface="华文新魏" panose="02010800040101010101" pitchFamily="2" charset="-122"/>
                <a:ea typeface="华文新魏" panose="02010800040101010101" pitchFamily="2" charset="-122"/>
                <a:sym typeface="Symbol" panose="05050102010706020507" pitchFamily="18" charset="2"/>
              </a:rPr>
              <a:t>50 </a:t>
            </a:r>
            <a:r>
              <a:rPr lang="en-US" altLang="zh-CN" sz="3200" b="1" kern="0" dirty="0">
                <a:latin typeface="华文新魏" panose="02010800040101010101" pitchFamily="2" charset="-122"/>
                <a:ea typeface="华文新魏" panose="02010800040101010101" pitchFamily="2" charset="-122"/>
                <a:sym typeface="Symbol" panose="05050102010706020507" pitchFamily="18" charset="2"/>
              </a:rPr>
              <a:t>100</a:t>
            </a:r>
            <a:r>
              <a:rPr lang="el-GR" altLang="zh-CN" sz="3200" b="1" dirty="0">
                <a:ea typeface="华文新魏" panose="02010800040101010101" pitchFamily="2" charset="-122"/>
              </a:rPr>
              <a:t> μ</a:t>
            </a:r>
            <a:r>
              <a:rPr lang="en-US" altLang="zh-CN" sz="3200" b="1" dirty="0">
                <a:latin typeface="华文新魏" panose="02010800040101010101" pitchFamily="2" charset="-122"/>
                <a:ea typeface="华文新魏" panose="02010800040101010101" pitchFamily="2" charset="-122"/>
              </a:rPr>
              <a:t>g</a:t>
            </a:r>
            <a:r>
              <a:rPr lang="en-US" altLang="zh-CN" sz="3200" b="1" kern="0" dirty="0">
                <a:latin typeface="华文新魏" panose="02010800040101010101" pitchFamily="2" charset="-122"/>
                <a:ea typeface="华文新魏" panose="02010800040101010101" pitchFamily="2" charset="-122"/>
                <a:sym typeface="Symbol" panose="05050102010706020507" pitchFamily="18" charset="2"/>
              </a:rPr>
              <a:t>/m</a:t>
            </a:r>
            <a:r>
              <a:rPr lang="en-US" altLang="zh-CN" sz="3200" b="1" kern="0" baseline="30000" dirty="0">
                <a:latin typeface="华文新魏" panose="02010800040101010101" pitchFamily="2" charset="-122"/>
                <a:ea typeface="华文新魏" panose="02010800040101010101" pitchFamily="2" charset="-122"/>
                <a:sym typeface="Symbol" panose="05050102010706020507" pitchFamily="18" charset="2"/>
              </a:rPr>
              <a:t>3</a:t>
            </a:r>
            <a:r>
              <a:rPr lang="zh-CN" altLang="en-US" sz="3200" b="1" kern="0" baseline="30000" dirty="0">
                <a:latin typeface="华文新魏" panose="02010800040101010101" pitchFamily="2" charset="-122"/>
                <a:ea typeface="华文新魏" panose="02010800040101010101" pitchFamily="2" charset="-122"/>
                <a:sym typeface="Symbol" panose="05050102010706020507" pitchFamily="18" charset="2"/>
              </a:rPr>
              <a:t>，</a:t>
            </a:r>
            <a:r>
              <a:rPr lang="zh-CN" altLang="en-US" sz="3200" b="1" kern="0" dirty="0">
                <a:latin typeface="华文新魏" panose="02010800040101010101" pitchFamily="2" charset="-122"/>
                <a:ea typeface="华文新魏" panose="02010800040101010101" pitchFamily="2" charset="-122"/>
                <a:sym typeface="Symbol" panose="05050102010706020507" pitchFamily="18" charset="2"/>
              </a:rPr>
              <a:t>良</a:t>
            </a:r>
            <a:r>
              <a:rPr lang="en-US" altLang="zh-CN" sz="3200" b="1" kern="0" baseline="30000" dirty="0">
                <a:latin typeface="华文新魏" panose="02010800040101010101" pitchFamily="2" charset="-122"/>
                <a:ea typeface="华文新魏" panose="02010800040101010101" pitchFamily="2" charset="-122"/>
                <a:sym typeface="Symbol" panose="05050102010706020507" pitchFamily="18" charset="2"/>
              </a:rPr>
              <a:t> </a:t>
            </a:r>
            <a:r>
              <a:rPr lang="zh-CN" altLang="en-US" sz="3200" b="1" kern="0" dirty="0">
                <a:latin typeface="华文新魏" panose="02010800040101010101" pitchFamily="2" charset="-122"/>
                <a:ea typeface="华文新魏" panose="02010800040101010101" pitchFamily="2" charset="-122"/>
                <a:sym typeface="Symbol" panose="05050102010706020507" pitchFamily="18" charset="2"/>
              </a:rPr>
              <a:t>，</a:t>
            </a:r>
            <a:endParaRPr lang="en-US" altLang="zh-CN" sz="3200" b="1" kern="0" dirty="0">
              <a:latin typeface="华文新魏" panose="02010800040101010101" pitchFamily="2" charset="-122"/>
              <a:ea typeface="华文新魏" panose="02010800040101010101" pitchFamily="2" charset="-122"/>
              <a:sym typeface="Symbol" panose="05050102010706020507" pitchFamily="18" charset="2"/>
            </a:endParaRPr>
          </a:p>
          <a:p>
            <a:pPr marL="36000" indent="-571500">
              <a:lnSpc>
                <a:spcPct val="135000"/>
              </a:lnSpc>
              <a:spcBef>
                <a:spcPts val="0"/>
              </a:spcBef>
              <a:buFont typeface="Symbol" panose="05050102010706020507" pitchFamily="18" charset="2"/>
              <a:buChar char="&gt;"/>
              <a:defRPr/>
            </a:pPr>
            <a:r>
              <a:rPr lang="en-US" altLang="zh-CN" sz="3200" b="1" kern="0" dirty="0">
                <a:latin typeface="华文新魏" panose="02010800040101010101" pitchFamily="2" charset="-122"/>
                <a:ea typeface="华文新魏" panose="02010800040101010101" pitchFamily="2" charset="-122"/>
                <a:sym typeface="Symbol" panose="05050102010706020507" pitchFamily="18" charset="2"/>
              </a:rPr>
              <a:t>100</a:t>
            </a:r>
            <a:r>
              <a:rPr lang="el-GR" altLang="zh-CN" sz="3200" b="1" dirty="0">
                <a:ea typeface="华文新魏" panose="02010800040101010101" pitchFamily="2" charset="-122"/>
              </a:rPr>
              <a:t> μ</a:t>
            </a:r>
            <a:r>
              <a:rPr lang="en-US" altLang="zh-CN" sz="3200" b="1" dirty="0">
                <a:latin typeface="华文新魏" panose="02010800040101010101" pitchFamily="2" charset="-122"/>
                <a:ea typeface="华文新魏" panose="02010800040101010101" pitchFamily="2" charset="-122"/>
              </a:rPr>
              <a:t>g</a:t>
            </a:r>
            <a:r>
              <a:rPr lang="en-US" altLang="zh-CN" sz="3200" b="1" kern="0" dirty="0">
                <a:latin typeface="华文新魏" panose="02010800040101010101" pitchFamily="2" charset="-122"/>
                <a:ea typeface="华文新魏" panose="02010800040101010101" pitchFamily="2" charset="-122"/>
                <a:sym typeface="Symbol" panose="05050102010706020507" pitchFamily="18" charset="2"/>
              </a:rPr>
              <a:t>/m</a:t>
            </a:r>
            <a:r>
              <a:rPr lang="en-US" altLang="zh-CN" sz="3200" b="1" kern="0" baseline="30000" dirty="0">
                <a:latin typeface="华文新魏" panose="02010800040101010101" pitchFamily="2" charset="-122"/>
                <a:ea typeface="华文新魏" panose="02010800040101010101" pitchFamily="2" charset="-122"/>
                <a:sym typeface="Symbol" panose="05050102010706020507" pitchFamily="18" charset="2"/>
              </a:rPr>
              <a:t>3</a:t>
            </a:r>
            <a:r>
              <a:rPr lang="zh-CN" altLang="en-US" sz="3200" b="1" kern="0" baseline="30000" dirty="0">
                <a:latin typeface="华文新魏" panose="02010800040101010101" pitchFamily="2" charset="-122"/>
                <a:ea typeface="华文新魏" panose="02010800040101010101" pitchFamily="2" charset="-122"/>
                <a:sym typeface="Symbol" panose="05050102010706020507" pitchFamily="18" charset="2"/>
              </a:rPr>
              <a:t>，</a:t>
            </a:r>
            <a:r>
              <a:rPr lang="zh-CN" altLang="en-US" sz="3200" b="1" kern="0" dirty="0" smtClean="0">
                <a:latin typeface="华文新魏" panose="02010800040101010101" pitchFamily="2" charset="-122"/>
                <a:ea typeface="华文新魏" panose="02010800040101010101" pitchFamily="2" charset="-122"/>
                <a:sym typeface="Symbol" panose="05050102010706020507" pitchFamily="18" charset="2"/>
              </a:rPr>
              <a:t>空气污染</a:t>
            </a:r>
            <a:r>
              <a:rPr lang="en-US" altLang="zh-CN" sz="3200" b="1" kern="0" dirty="0" smtClean="0">
                <a:latin typeface="华文新魏" panose="02010800040101010101" pitchFamily="2" charset="-122"/>
                <a:ea typeface="华文新魏" panose="02010800040101010101" pitchFamily="2" charset="-122"/>
                <a:sym typeface="Symbol" panose="05050102010706020507" pitchFamily="18" charset="2"/>
              </a:rPr>
              <a:t>,300</a:t>
            </a:r>
            <a:r>
              <a:rPr lang="el-GR" altLang="zh-CN" sz="3200" b="1" dirty="0" smtClean="0">
                <a:ea typeface="华文新魏" panose="02010800040101010101" pitchFamily="2" charset="-122"/>
              </a:rPr>
              <a:t> </a:t>
            </a:r>
            <a:r>
              <a:rPr lang="el-GR" altLang="zh-CN" sz="3200" b="1" dirty="0">
                <a:ea typeface="华文新魏" panose="02010800040101010101" pitchFamily="2" charset="-122"/>
              </a:rPr>
              <a:t>μ</a:t>
            </a:r>
            <a:r>
              <a:rPr lang="en-US" altLang="zh-CN" sz="3200" b="1" dirty="0">
                <a:latin typeface="华文新魏" panose="02010800040101010101" pitchFamily="2" charset="-122"/>
                <a:ea typeface="华文新魏" panose="02010800040101010101" pitchFamily="2" charset="-122"/>
              </a:rPr>
              <a:t>g</a:t>
            </a:r>
            <a:r>
              <a:rPr lang="en-US" altLang="zh-CN" sz="3200" b="1" kern="0" dirty="0">
                <a:latin typeface="华文新魏" panose="02010800040101010101" pitchFamily="2" charset="-122"/>
                <a:ea typeface="华文新魏" panose="02010800040101010101" pitchFamily="2" charset="-122"/>
                <a:sym typeface="Symbol" panose="05050102010706020507" pitchFamily="18" charset="2"/>
              </a:rPr>
              <a:t>/m</a:t>
            </a:r>
            <a:r>
              <a:rPr lang="en-US" altLang="zh-CN" sz="3200" b="1" kern="0" baseline="30000" dirty="0">
                <a:latin typeface="华文新魏" panose="02010800040101010101" pitchFamily="2" charset="-122"/>
                <a:ea typeface="华文新魏" panose="02010800040101010101" pitchFamily="2" charset="-122"/>
                <a:sym typeface="Symbol" panose="05050102010706020507" pitchFamily="18" charset="2"/>
              </a:rPr>
              <a:t>3</a:t>
            </a:r>
            <a:r>
              <a:rPr lang="zh-CN" altLang="en-US" sz="3200" b="1" kern="0" baseline="30000" dirty="0">
                <a:latin typeface="华文新魏" panose="02010800040101010101" pitchFamily="2" charset="-122"/>
                <a:ea typeface="华文新魏" panose="02010800040101010101" pitchFamily="2" charset="-122"/>
                <a:sym typeface="Symbol" panose="05050102010706020507" pitchFamily="18" charset="2"/>
              </a:rPr>
              <a:t>，</a:t>
            </a:r>
            <a:r>
              <a:rPr lang="zh-CN" altLang="en-US" sz="3200" b="1" kern="0" dirty="0">
                <a:latin typeface="华文新魏" panose="02010800040101010101" pitchFamily="2" charset="-122"/>
                <a:ea typeface="华文新魏" panose="02010800040101010101" pitchFamily="2" charset="-122"/>
                <a:sym typeface="Symbol" panose="05050102010706020507" pitchFamily="18" charset="2"/>
              </a:rPr>
              <a:t>严重空气污染。</a:t>
            </a:r>
            <a:endParaRPr lang="en-US" altLang="zh-CN" sz="3200" b="1" kern="0" dirty="0">
              <a:latin typeface="华文新魏" panose="02010800040101010101" pitchFamily="2" charset="-122"/>
              <a:ea typeface="华文新魏" panose="02010800040101010101" pitchFamily="2" charset="-122"/>
              <a:sym typeface="Symbol" panose="05050102010706020507" pitchFamily="18" charset="2"/>
            </a:endParaRPr>
          </a:p>
          <a:p>
            <a:pPr marL="0" indent="0">
              <a:lnSpc>
                <a:spcPct val="135000"/>
              </a:lnSpc>
              <a:spcBef>
                <a:spcPts val="0"/>
              </a:spcBef>
              <a:buFontTx/>
              <a:buNone/>
              <a:defRPr/>
            </a:pPr>
            <a:r>
              <a:rPr lang="en-US" altLang="zh-CN" sz="3200" b="1" kern="0" dirty="0">
                <a:latin typeface="华文新魏" panose="02010800040101010101" pitchFamily="2" charset="-122"/>
                <a:ea typeface="华文新魏" panose="02010800040101010101" pitchFamily="2" charset="-122"/>
              </a:rPr>
              <a:t>15</a:t>
            </a:r>
            <a:r>
              <a:rPr lang="en-US" altLang="zh-CN" sz="3200" b="1" kern="0" dirty="0">
                <a:latin typeface="华文新魏" panose="02010800040101010101" pitchFamily="2" charset="-122"/>
                <a:ea typeface="华文新魏" panose="02010800040101010101" pitchFamily="2" charset="-122"/>
                <a:sym typeface="Symbol" panose="05050102010706020507" pitchFamily="18" charset="2"/>
              </a:rPr>
              <a:t>  </a:t>
            </a:r>
            <a:r>
              <a:rPr lang="en-US" altLang="zh-CN" sz="3200" b="1" kern="0" dirty="0">
                <a:latin typeface="华文新魏" panose="02010800040101010101" pitchFamily="2" charset="-122"/>
                <a:ea typeface="华文新魏" panose="02010800040101010101" pitchFamily="2" charset="-122"/>
              </a:rPr>
              <a:t>30</a:t>
            </a:r>
            <a:r>
              <a:rPr lang="en-US" altLang="zh-CN" sz="3200" b="1" kern="0" dirty="0">
                <a:latin typeface="华文新魏" panose="02010800040101010101" pitchFamily="2" charset="-122"/>
                <a:ea typeface="华文新魏" panose="02010800040101010101" pitchFamily="2" charset="-122"/>
                <a:sym typeface="Symbol" panose="05050102010706020507" pitchFamily="18" charset="2"/>
              </a:rPr>
              <a:t>m</a:t>
            </a:r>
            <a:r>
              <a:rPr lang="en-US" altLang="zh-CN" sz="3200" b="1" kern="0" baseline="30000" dirty="0">
                <a:latin typeface="华文新魏" panose="02010800040101010101" pitchFamily="2" charset="-122"/>
                <a:ea typeface="华文新魏" panose="02010800040101010101" pitchFamily="2" charset="-122"/>
                <a:sym typeface="Symbol" panose="05050102010706020507" pitchFamily="18" charset="2"/>
              </a:rPr>
              <a:t>2</a:t>
            </a:r>
            <a:r>
              <a:rPr lang="zh-CN" altLang="en-US" sz="3200" b="1" kern="0" dirty="0">
                <a:latin typeface="华文新魏" panose="02010800040101010101" pitchFamily="2" charset="-122"/>
                <a:ea typeface="华文新魏" panose="02010800040101010101" pitchFamily="2" charset="-122"/>
                <a:sym typeface="Symbol" panose="05050102010706020507" pitchFamily="18" charset="2"/>
              </a:rPr>
              <a:t>房间吸一支</a:t>
            </a:r>
            <a:r>
              <a:rPr lang="zh-CN" altLang="en-US" sz="3200" b="1" kern="0" dirty="0" smtClean="0">
                <a:latin typeface="华文新魏" panose="02010800040101010101" pitchFamily="2" charset="-122"/>
                <a:ea typeface="华文新魏" panose="02010800040101010101" pitchFamily="2" charset="-122"/>
                <a:sym typeface="Symbol" panose="05050102010706020507" pitchFamily="18" charset="2"/>
              </a:rPr>
              <a:t>烟</a:t>
            </a:r>
            <a:r>
              <a:rPr lang="en-US" altLang="zh-CN" sz="3200" b="1" kern="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3200" b="1" kern="0" dirty="0" smtClean="0">
                <a:latin typeface="华文新魏" panose="02010800040101010101" pitchFamily="2" charset="-122"/>
                <a:ea typeface="华文新魏" panose="02010800040101010101" pitchFamily="2" charset="-122"/>
              </a:rPr>
              <a:t>PM2.5</a:t>
            </a:r>
            <a:r>
              <a:rPr lang="en-US" altLang="zh-CN" sz="3200" b="1" kern="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3200" b="1" kern="0" dirty="0">
                <a:latin typeface="华文新魏" panose="02010800040101010101" pitchFamily="2" charset="-122"/>
                <a:ea typeface="华文新魏" panose="02010800040101010101" pitchFamily="2" charset="-122"/>
                <a:sym typeface="Symbol" panose="05050102010706020507" pitchFamily="18" charset="2"/>
              </a:rPr>
              <a:t>1810 4761</a:t>
            </a:r>
            <a:r>
              <a:rPr lang="el-GR" altLang="zh-CN" sz="3200" b="1" dirty="0">
                <a:ea typeface="华文新魏" panose="02010800040101010101" pitchFamily="2" charset="-122"/>
              </a:rPr>
              <a:t> μ</a:t>
            </a:r>
            <a:r>
              <a:rPr lang="en-US" altLang="zh-CN" sz="3200" b="1" dirty="0">
                <a:latin typeface="华文新魏" panose="02010800040101010101" pitchFamily="2" charset="-122"/>
                <a:ea typeface="华文新魏" panose="02010800040101010101" pitchFamily="2" charset="-122"/>
              </a:rPr>
              <a:t>g</a:t>
            </a:r>
            <a:r>
              <a:rPr lang="en-US" altLang="zh-CN" sz="3200" b="1" kern="0" dirty="0">
                <a:latin typeface="华文新魏" panose="02010800040101010101" pitchFamily="2" charset="-122"/>
                <a:ea typeface="华文新魏" panose="02010800040101010101" pitchFamily="2" charset="-122"/>
                <a:sym typeface="Symbol" panose="05050102010706020507" pitchFamily="18" charset="2"/>
              </a:rPr>
              <a:t>/m</a:t>
            </a:r>
            <a:r>
              <a:rPr lang="en-US" altLang="zh-CN" sz="3200" b="1" kern="0" baseline="30000" dirty="0">
                <a:latin typeface="华文新魏" panose="02010800040101010101" pitchFamily="2" charset="-122"/>
                <a:ea typeface="华文新魏" panose="02010800040101010101" pitchFamily="2" charset="-122"/>
                <a:sym typeface="Symbol" panose="05050102010706020507" pitchFamily="18" charset="2"/>
              </a:rPr>
              <a:t>3</a:t>
            </a:r>
            <a:r>
              <a:rPr lang="zh-CN" altLang="en-US" sz="3200" b="1" kern="0" dirty="0">
                <a:latin typeface="华文新魏" panose="02010800040101010101" pitchFamily="2" charset="-122"/>
                <a:ea typeface="华文新魏" panose="02010800040101010101" pitchFamily="2" charset="-122"/>
                <a:sym typeface="Symbol" panose="05050102010706020507" pitchFamily="18" charset="2"/>
              </a:rPr>
              <a:t>，</a:t>
            </a:r>
            <a:endParaRPr lang="en-US" altLang="zh-CN" sz="3200" b="1" kern="0" dirty="0">
              <a:latin typeface="华文新魏" panose="02010800040101010101" pitchFamily="2" charset="-122"/>
              <a:ea typeface="华文新魏" panose="02010800040101010101" pitchFamily="2" charset="-122"/>
              <a:sym typeface="Symbol" panose="05050102010706020507" pitchFamily="18" charset="2"/>
            </a:endParaRPr>
          </a:p>
          <a:p>
            <a:pPr marL="0" indent="0">
              <a:lnSpc>
                <a:spcPct val="135000"/>
              </a:lnSpc>
              <a:spcBef>
                <a:spcPts val="0"/>
              </a:spcBef>
              <a:buFontTx/>
              <a:buNone/>
              <a:defRPr/>
            </a:pPr>
            <a:r>
              <a:rPr lang="en-US" altLang="zh-CN" sz="3200" b="1" kern="0" dirty="0">
                <a:latin typeface="华文新魏" panose="02010800040101010101" pitchFamily="2" charset="-122"/>
                <a:ea typeface="华文新魏" panose="02010800040101010101" pitchFamily="2" charset="-122"/>
                <a:sym typeface="Symbol" panose="05050102010706020507" pitchFamily="18" charset="2"/>
              </a:rPr>
              <a:t>500m</a:t>
            </a:r>
            <a:r>
              <a:rPr lang="en-US" altLang="zh-CN" sz="3200" b="1" kern="0" baseline="30000" dirty="0">
                <a:latin typeface="华文新魏" panose="02010800040101010101" pitchFamily="2" charset="-122"/>
                <a:ea typeface="华文新魏" panose="02010800040101010101" pitchFamily="2" charset="-122"/>
                <a:sym typeface="Symbol" panose="05050102010706020507" pitchFamily="18" charset="2"/>
              </a:rPr>
              <a:t>2</a:t>
            </a:r>
            <a:r>
              <a:rPr lang="zh-CN" altLang="en-US" sz="3200" b="1" kern="0" dirty="0">
                <a:latin typeface="华文新魏" panose="02010800040101010101" pitchFamily="2" charset="-122"/>
                <a:ea typeface="华文新魏" panose="02010800040101010101" pitchFamily="2" charset="-122"/>
                <a:sym typeface="Symbol" panose="05050102010706020507" pitchFamily="18" charset="2"/>
              </a:rPr>
              <a:t>的商场吸一支烟</a:t>
            </a:r>
            <a:r>
              <a:rPr lang="zh-CN" altLang="en-US" sz="3200" b="1" kern="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3200" b="1" kern="0" dirty="0" smtClean="0">
                <a:latin typeface="华文新魏" panose="02010800040101010101" pitchFamily="2" charset="-122"/>
                <a:ea typeface="华文新魏" panose="02010800040101010101" pitchFamily="2" charset="-122"/>
              </a:rPr>
              <a:t>PM2.5</a:t>
            </a:r>
            <a:r>
              <a:rPr lang="en-US" altLang="zh-CN" sz="3200" b="1" kern="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3200" b="1" kern="0" dirty="0">
                <a:latin typeface="华文新魏" panose="02010800040101010101" pitchFamily="2" charset="-122"/>
                <a:ea typeface="华文新魏" panose="02010800040101010101" pitchFamily="2" charset="-122"/>
                <a:sym typeface="Symbol" panose="05050102010706020507" pitchFamily="18" charset="2"/>
              </a:rPr>
              <a:t>109 143</a:t>
            </a:r>
            <a:r>
              <a:rPr lang="el-GR" altLang="zh-CN" sz="3200" b="1" dirty="0">
                <a:ea typeface="华文新魏" panose="02010800040101010101" pitchFamily="2" charset="-122"/>
              </a:rPr>
              <a:t> μ</a:t>
            </a:r>
            <a:r>
              <a:rPr lang="en-US" altLang="zh-CN" sz="3200" b="1" dirty="0">
                <a:latin typeface="华文新魏" panose="02010800040101010101" pitchFamily="2" charset="-122"/>
                <a:ea typeface="华文新魏" panose="02010800040101010101" pitchFamily="2" charset="-122"/>
              </a:rPr>
              <a:t>g</a:t>
            </a:r>
            <a:r>
              <a:rPr lang="en-US" altLang="zh-CN" sz="3200" b="1" kern="0" dirty="0">
                <a:latin typeface="华文新魏" panose="02010800040101010101" pitchFamily="2" charset="-122"/>
                <a:ea typeface="华文新魏" panose="02010800040101010101" pitchFamily="2" charset="-122"/>
                <a:sym typeface="Symbol" panose="05050102010706020507" pitchFamily="18" charset="2"/>
              </a:rPr>
              <a:t>/m</a:t>
            </a:r>
            <a:r>
              <a:rPr lang="en-US" altLang="zh-CN" sz="3200" b="1" kern="0" baseline="30000" dirty="0">
                <a:latin typeface="华文新魏" panose="02010800040101010101" pitchFamily="2" charset="-122"/>
                <a:ea typeface="华文新魏" panose="02010800040101010101" pitchFamily="2" charset="-122"/>
                <a:sym typeface="Symbol" panose="05050102010706020507" pitchFamily="18" charset="2"/>
              </a:rPr>
              <a:t>3</a:t>
            </a:r>
            <a:r>
              <a:rPr lang="zh-CN" altLang="en-US" sz="3200" b="1" kern="0" dirty="0">
                <a:latin typeface="华文新魏" panose="02010800040101010101" pitchFamily="2" charset="-122"/>
                <a:ea typeface="华文新魏" panose="02010800040101010101" pitchFamily="2" charset="-122"/>
                <a:sym typeface="Symbol" panose="05050102010706020507" pitchFamily="18" charset="2"/>
              </a:rPr>
              <a:t>，</a:t>
            </a:r>
            <a:endParaRPr lang="en-US" altLang="zh-CN" sz="3200" b="1" kern="0" dirty="0">
              <a:latin typeface="华文新魏" panose="02010800040101010101" pitchFamily="2" charset="-122"/>
              <a:ea typeface="华文新魏" panose="02010800040101010101" pitchFamily="2" charset="-122"/>
              <a:sym typeface="Symbol" panose="05050102010706020507" pitchFamily="18" charset="2"/>
            </a:endParaRPr>
          </a:p>
          <a:p>
            <a:pPr marL="0" indent="0">
              <a:lnSpc>
                <a:spcPct val="135000"/>
              </a:lnSpc>
              <a:spcBef>
                <a:spcPts val="0"/>
              </a:spcBef>
              <a:buFontTx/>
              <a:buNone/>
              <a:defRPr/>
            </a:pPr>
            <a:r>
              <a:rPr lang="zh-CN" altLang="en-US" sz="3200" b="1" kern="0" dirty="0">
                <a:latin typeface="华文新魏" panose="02010800040101010101" pitchFamily="2" charset="-122"/>
                <a:ea typeface="华文新魏" panose="02010800040101010101" pitchFamily="2" charset="-122"/>
                <a:sym typeface="Symbol" panose="05050102010706020507" pitchFamily="18" charset="2"/>
              </a:rPr>
              <a:t>露天吸烟附近，</a:t>
            </a:r>
            <a:r>
              <a:rPr lang="en-US" altLang="zh-CN" sz="3200" b="1" kern="0" dirty="0">
                <a:latin typeface="华文新魏" panose="02010800040101010101" pitchFamily="2" charset="-122"/>
                <a:ea typeface="华文新魏" panose="02010800040101010101" pitchFamily="2" charset="-122"/>
              </a:rPr>
              <a:t>PM2.5</a:t>
            </a:r>
            <a:r>
              <a:rPr lang="en-US" altLang="zh-CN" sz="3200" b="1" kern="0" dirty="0">
                <a:latin typeface="华文新魏" panose="02010800040101010101" pitchFamily="2" charset="-122"/>
                <a:ea typeface="华文新魏" panose="02010800040101010101" pitchFamily="2" charset="-122"/>
                <a:sym typeface="Symbol" panose="05050102010706020507" pitchFamily="18" charset="2"/>
              </a:rPr>
              <a:t> 300</a:t>
            </a:r>
            <a:r>
              <a:rPr lang="el-GR" altLang="zh-CN" sz="3200" b="1" dirty="0">
                <a:ea typeface="华文新魏" panose="02010800040101010101" pitchFamily="2" charset="-122"/>
              </a:rPr>
              <a:t>μ</a:t>
            </a:r>
            <a:r>
              <a:rPr lang="en-US" altLang="zh-CN" sz="3200" b="1" dirty="0">
                <a:latin typeface="华文新魏" panose="02010800040101010101" pitchFamily="2" charset="-122"/>
                <a:ea typeface="华文新魏" panose="02010800040101010101" pitchFamily="2" charset="-122"/>
              </a:rPr>
              <a:t>g</a:t>
            </a:r>
            <a:r>
              <a:rPr lang="en-US" altLang="zh-CN" sz="3200" b="1" kern="0" dirty="0">
                <a:latin typeface="华文新魏" panose="02010800040101010101" pitchFamily="2" charset="-122"/>
                <a:ea typeface="华文新魏" panose="02010800040101010101" pitchFamily="2" charset="-122"/>
                <a:sym typeface="Symbol" panose="05050102010706020507" pitchFamily="18" charset="2"/>
              </a:rPr>
              <a:t>/m</a:t>
            </a:r>
            <a:r>
              <a:rPr lang="en-US" altLang="zh-CN" sz="3200" b="1" kern="0" baseline="30000" dirty="0">
                <a:latin typeface="华文新魏" panose="02010800040101010101" pitchFamily="2" charset="-122"/>
                <a:ea typeface="华文新魏" panose="02010800040101010101" pitchFamily="2" charset="-122"/>
                <a:sym typeface="Symbol" panose="05050102010706020507" pitchFamily="18" charset="2"/>
              </a:rPr>
              <a:t>3</a:t>
            </a:r>
            <a:r>
              <a:rPr lang="zh-CN" altLang="en-US" sz="3200" b="1" kern="0" dirty="0">
                <a:latin typeface="华文新魏" panose="02010800040101010101" pitchFamily="2" charset="-122"/>
                <a:ea typeface="华文新魏" panose="02010800040101010101" pitchFamily="2" charset="-122"/>
                <a:sym typeface="Symbol" panose="05050102010706020507" pitchFamily="18" charset="2"/>
              </a:rPr>
              <a:t>。</a:t>
            </a:r>
            <a:endParaRPr lang="zh-CN" altLang="en-US" sz="3200" b="1" kern="0" dirty="0">
              <a:latin typeface="华文新魏" panose="02010800040101010101" pitchFamily="2" charset="-122"/>
              <a:ea typeface="华文新魏" panose="02010800040101010101" pitchFamily="2" charset="-122"/>
            </a:endParaRPr>
          </a:p>
          <a:p>
            <a:pPr marL="36000" eaLnBrk="1" hangingPunct="1">
              <a:lnSpc>
                <a:spcPct val="120000"/>
              </a:lnSpc>
              <a:spcBef>
                <a:spcPts val="0"/>
              </a:spcBef>
              <a:defRPr/>
            </a:pPr>
            <a:endParaRPr lang="zh-CN" altLang="zh-CN" sz="3200" dirty="0" smtClean="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z="3600" b="1" smtClean="0">
                <a:solidFill>
                  <a:srgbClr val="0070C0"/>
                </a:solidFill>
                <a:latin typeface="华文新魏" panose="02010800040101010101" pitchFamily="2" charset="-122"/>
                <a:ea typeface="华文新魏" panose="02010800040101010101" pitchFamily="2" charset="-122"/>
              </a:rPr>
              <a:t>慢  病  病  因</a:t>
            </a:r>
            <a:r>
              <a:rPr lang="en-US" altLang="zh-CN" sz="3600" b="1" smtClean="0">
                <a:solidFill>
                  <a:srgbClr val="0070C0"/>
                </a:solidFill>
                <a:latin typeface="华文新魏" panose="02010800040101010101" pitchFamily="2" charset="-122"/>
                <a:ea typeface="华文新魏" panose="02010800040101010101" pitchFamily="2" charset="-122"/>
              </a:rPr>
              <a:t>—</a:t>
            </a:r>
            <a:r>
              <a:rPr lang="zh-CN" altLang="en-US" sz="3600" b="1" smtClean="0">
                <a:solidFill>
                  <a:srgbClr val="0070C0"/>
                </a:solidFill>
                <a:latin typeface="华文新魏" panose="02010800040101010101" pitchFamily="2" charset="-122"/>
                <a:ea typeface="华文新魏" panose="02010800040101010101" pitchFamily="2" charset="-122"/>
              </a:rPr>
              <a:t>危险因素</a:t>
            </a:r>
            <a:endParaRPr lang="zh-CN" altLang="zh-CN" b="1" smtClean="0"/>
          </a:p>
        </p:txBody>
      </p:sp>
      <p:sp>
        <p:nvSpPr>
          <p:cNvPr id="35843" name="Rectangle 3"/>
          <p:cNvSpPr>
            <a:spLocks noGrp="1" noChangeArrowheads="1"/>
          </p:cNvSpPr>
          <p:nvPr>
            <p:ph type="body" idx="1"/>
          </p:nvPr>
        </p:nvSpPr>
        <p:spPr>
          <a:xfrm>
            <a:off x="1616075" y="1055688"/>
            <a:ext cx="10348913" cy="4957762"/>
          </a:xfrm>
        </p:spPr>
        <p:txBody>
          <a:bodyPr/>
          <a:lstStyle/>
          <a:p>
            <a:pPr marL="0" indent="0">
              <a:lnSpc>
                <a:spcPct val="120000"/>
              </a:lnSpc>
              <a:spcBef>
                <a:spcPct val="0"/>
              </a:spcBef>
              <a:buFontTx/>
              <a:buNone/>
            </a:pPr>
            <a:r>
              <a:rPr lang="en-US" altLang="zh-CN" sz="3200" b="1" smtClean="0">
                <a:latin typeface="华文新魏" panose="02010800040101010101" pitchFamily="2" charset="-122"/>
                <a:ea typeface="华文新魏" panose="02010800040101010101" pitchFamily="2" charset="-122"/>
              </a:rPr>
              <a:t>     </a:t>
            </a:r>
            <a:r>
              <a:rPr lang="zh-CN" altLang="zh-CN" sz="3200" b="1" smtClean="0">
                <a:solidFill>
                  <a:srgbClr val="FF0000"/>
                </a:solidFill>
                <a:latin typeface="华文新魏" panose="02010800040101010101" pitchFamily="2" charset="-122"/>
                <a:ea typeface="华文新魏" panose="02010800040101010101" pitchFamily="2" charset="-122"/>
              </a:rPr>
              <a:t>慢病高风险人群（后备人群）</a:t>
            </a:r>
          </a:p>
          <a:p>
            <a:pPr marL="0" indent="0">
              <a:lnSpc>
                <a:spcPct val="120000"/>
              </a:lnSpc>
              <a:spcBef>
                <a:spcPct val="0"/>
              </a:spcBef>
              <a:buFontTx/>
              <a:buNone/>
            </a:pPr>
            <a:r>
              <a:rPr lang="zh-CN" altLang="zh-CN" sz="3200" smtClean="0">
                <a:latin typeface="华文新魏" panose="02010800040101010101" pitchFamily="2" charset="-122"/>
                <a:ea typeface="华文新魏" panose="02010800040101010101" pitchFamily="2" charset="-122"/>
              </a:rPr>
              <a:t>有</a:t>
            </a:r>
            <a:r>
              <a:rPr lang="zh-CN" altLang="zh-CN" sz="3200" b="1" smtClean="0">
                <a:latin typeface="华文新魏" panose="02010800040101010101" pitchFamily="2" charset="-122"/>
                <a:ea typeface="华文新魏" panose="02010800040101010101" pitchFamily="2" charset="-122"/>
              </a:rPr>
              <a:t>下列特征之一者为慢病高风险人群</a:t>
            </a:r>
          </a:p>
          <a:p>
            <a:pPr marL="0" indent="0">
              <a:lnSpc>
                <a:spcPct val="120000"/>
              </a:lnSpc>
              <a:spcBef>
                <a:spcPct val="0"/>
              </a:spcBef>
              <a:buFontTx/>
              <a:buNone/>
            </a:pPr>
            <a:r>
              <a:rPr lang="zh-CN" altLang="zh-CN" sz="3200" b="1" smtClean="0">
                <a:latin typeface="华文新魏" panose="02010800040101010101" pitchFamily="2" charset="-122"/>
                <a:ea typeface="华文新魏" panose="02010800040101010101" pitchFamily="2" charset="-122"/>
              </a:rPr>
              <a:t>血压水平为</a:t>
            </a:r>
            <a:r>
              <a:rPr lang="en-US" altLang="zh-CN" sz="3200" b="1" smtClean="0">
                <a:latin typeface="华文新魏" panose="02010800040101010101" pitchFamily="2" charset="-122"/>
                <a:ea typeface="华文新魏" panose="02010800040101010101" pitchFamily="2" charset="-122"/>
              </a:rPr>
              <a:t>130-139/85-89mmHg</a:t>
            </a:r>
            <a:r>
              <a:rPr lang="zh-CN" altLang="zh-CN" sz="3200" b="1" smtClean="0">
                <a:latin typeface="华文新魏" panose="02010800040101010101" pitchFamily="2" charset="-122"/>
                <a:ea typeface="华文新魏" panose="02010800040101010101" pitchFamily="2" charset="-122"/>
              </a:rPr>
              <a:t>；</a:t>
            </a:r>
          </a:p>
          <a:p>
            <a:pPr marL="0" indent="0">
              <a:lnSpc>
                <a:spcPct val="120000"/>
              </a:lnSpc>
              <a:spcBef>
                <a:spcPct val="0"/>
              </a:spcBef>
              <a:buFontTx/>
              <a:buNone/>
            </a:pPr>
            <a:r>
              <a:rPr lang="zh-CN" altLang="zh-CN" sz="3200" b="1" smtClean="0">
                <a:latin typeface="华文新魏" panose="02010800040101010101" pitchFamily="2" charset="-122"/>
                <a:ea typeface="华文新魏" panose="02010800040101010101" pitchFamily="2" charset="-122"/>
              </a:rPr>
              <a:t>现在吸烟者；</a:t>
            </a:r>
          </a:p>
          <a:p>
            <a:pPr marL="0" indent="0">
              <a:lnSpc>
                <a:spcPct val="120000"/>
              </a:lnSpc>
              <a:spcBef>
                <a:spcPct val="0"/>
              </a:spcBef>
              <a:buFontTx/>
              <a:buNone/>
            </a:pPr>
            <a:r>
              <a:rPr lang="zh-CN" altLang="zh-CN" sz="3200" b="1" smtClean="0">
                <a:latin typeface="华文新魏" panose="02010800040101010101" pitchFamily="2" charset="-122"/>
                <a:ea typeface="华文新魏" panose="02010800040101010101" pitchFamily="2" charset="-122"/>
              </a:rPr>
              <a:t>空腹血糖水平为</a:t>
            </a:r>
            <a:r>
              <a:rPr lang="en-US" altLang="zh-CN" sz="3200" b="1" smtClean="0">
                <a:latin typeface="华文新魏" panose="02010800040101010101" pitchFamily="2" charset="-122"/>
                <a:ea typeface="华文新魏" panose="02010800040101010101" pitchFamily="2" charset="-122"/>
              </a:rPr>
              <a:t>6.1</a:t>
            </a:r>
            <a:r>
              <a:rPr lang="zh-CN" altLang="zh-CN" sz="3200" b="1" smtClean="0">
                <a:latin typeface="华文新魏" panose="02010800040101010101" pitchFamily="2" charset="-122"/>
                <a:ea typeface="华文新魏" panose="02010800040101010101" pitchFamily="2" charset="-122"/>
              </a:rPr>
              <a:t>≦</a:t>
            </a:r>
            <a:r>
              <a:rPr lang="en-US" altLang="zh-CN" sz="3200" b="1" smtClean="0">
                <a:latin typeface="华文新魏" panose="02010800040101010101" pitchFamily="2" charset="-122"/>
                <a:ea typeface="华文新魏" panose="02010800040101010101" pitchFamily="2" charset="-122"/>
              </a:rPr>
              <a:t>FBG</a:t>
            </a:r>
            <a:r>
              <a:rPr lang="zh-CN" altLang="zh-CN" sz="3200" b="1" smtClean="0">
                <a:latin typeface="华文新魏" panose="02010800040101010101" pitchFamily="2" charset="-122"/>
                <a:ea typeface="华文新魏" panose="02010800040101010101" pitchFamily="2" charset="-122"/>
              </a:rPr>
              <a:t>≧</a:t>
            </a:r>
            <a:r>
              <a:rPr lang="en-US" altLang="zh-CN" sz="3200" b="1" smtClean="0">
                <a:latin typeface="华文新魏" panose="02010800040101010101" pitchFamily="2" charset="-122"/>
                <a:ea typeface="华文新魏" panose="02010800040101010101" pitchFamily="2" charset="-122"/>
              </a:rPr>
              <a:t>7.0mmol/L</a:t>
            </a:r>
            <a:r>
              <a:rPr lang="zh-CN" altLang="zh-CN" sz="3200" b="1" smtClean="0">
                <a:latin typeface="华文新魏" panose="02010800040101010101" pitchFamily="2" charset="-122"/>
                <a:ea typeface="华文新魏" panose="02010800040101010101" pitchFamily="2" charset="-122"/>
              </a:rPr>
              <a:t>之间；餐后血</a:t>
            </a:r>
            <a:endParaRPr lang="en-US" altLang="zh-CN" sz="3200" b="1" smtClean="0">
              <a:latin typeface="华文新魏" panose="02010800040101010101" pitchFamily="2" charset="-122"/>
              <a:ea typeface="华文新魏" panose="02010800040101010101" pitchFamily="2" charset="-122"/>
            </a:endParaRPr>
          </a:p>
          <a:p>
            <a:pPr marL="0" indent="0">
              <a:lnSpc>
                <a:spcPct val="120000"/>
              </a:lnSpc>
              <a:spcBef>
                <a:spcPct val="0"/>
              </a:spcBef>
              <a:buFontTx/>
              <a:buNone/>
            </a:pPr>
            <a:r>
              <a:rPr lang="en-US" altLang="zh-CN" sz="3200" b="1" smtClean="0">
                <a:latin typeface="华文新魏" panose="02010800040101010101" pitchFamily="2" charset="-122"/>
                <a:ea typeface="华文新魏" panose="02010800040101010101" pitchFamily="2" charset="-122"/>
              </a:rPr>
              <a:t>    </a:t>
            </a:r>
            <a:r>
              <a:rPr lang="zh-CN" altLang="zh-CN" sz="3200" b="1" smtClean="0">
                <a:latin typeface="华文新魏" panose="02010800040101010101" pitchFamily="2" charset="-122"/>
                <a:ea typeface="华文新魏" panose="02010800040101010101" pitchFamily="2" charset="-122"/>
              </a:rPr>
              <a:t>糖在</a:t>
            </a:r>
            <a:r>
              <a:rPr lang="en-US" altLang="zh-CN" sz="3200" b="1" smtClean="0">
                <a:latin typeface="华文新魏" panose="02010800040101010101" pitchFamily="2" charset="-122"/>
                <a:ea typeface="华文新魏" panose="02010800040101010101" pitchFamily="2" charset="-122"/>
              </a:rPr>
              <a:t>7.8mmol/L</a:t>
            </a:r>
            <a:r>
              <a:rPr lang="en-US" altLang="zh-CN" sz="3200" b="1"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3200" b="1" smtClean="0">
                <a:latin typeface="华文新魏" panose="02010800040101010101" pitchFamily="2" charset="-122"/>
                <a:ea typeface="华文新魏" panose="02010800040101010101" pitchFamily="2" charset="-122"/>
              </a:rPr>
              <a:t>11.1mmol/L</a:t>
            </a:r>
            <a:r>
              <a:rPr lang="zh-CN" altLang="zh-CN" sz="3200" b="1" smtClean="0">
                <a:latin typeface="华文新魏" panose="02010800040101010101" pitchFamily="2" charset="-122"/>
                <a:ea typeface="华文新魏" panose="02010800040101010101" pitchFamily="2" charset="-122"/>
              </a:rPr>
              <a:t>之间</a:t>
            </a:r>
          </a:p>
          <a:p>
            <a:pPr marL="0" indent="0">
              <a:lnSpc>
                <a:spcPct val="120000"/>
              </a:lnSpc>
              <a:spcBef>
                <a:spcPct val="0"/>
              </a:spcBef>
              <a:buFontTx/>
              <a:buNone/>
            </a:pPr>
            <a:r>
              <a:rPr lang="zh-CN" altLang="zh-CN" sz="3200" b="1" smtClean="0">
                <a:latin typeface="华文新魏" panose="02010800040101010101" pitchFamily="2" charset="-122"/>
                <a:ea typeface="华文新魏" panose="02010800040101010101" pitchFamily="2" charset="-122"/>
              </a:rPr>
              <a:t>血清总胆固醇水平为</a:t>
            </a:r>
            <a:r>
              <a:rPr lang="en-US" altLang="zh-CN" sz="3200" b="1" smtClean="0">
                <a:latin typeface="华文新魏" panose="02010800040101010101" pitchFamily="2" charset="-122"/>
                <a:ea typeface="华文新魏" panose="02010800040101010101" pitchFamily="2" charset="-122"/>
              </a:rPr>
              <a:t>5.2</a:t>
            </a:r>
            <a:r>
              <a:rPr lang="en-US" altLang="zh-CN" sz="3200" b="1"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3200" b="1" smtClean="0">
                <a:latin typeface="华文新魏" panose="02010800040101010101" pitchFamily="2" charset="-122"/>
                <a:ea typeface="华文新魏" panose="02010800040101010101" pitchFamily="2" charset="-122"/>
              </a:rPr>
              <a:t>6.2mmol/L</a:t>
            </a:r>
            <a:r>
              <a:rPr lang="zh-CN" altLang="zh-CN" sz="3200" b="1" smtClean="0">
                <a:latin typeface="华文新魏" panose="02010800040101010101" pitchFamily="2" charset="-122"/>
                <a:ea typeface="华文新魏" panose="02010800040101010101" pitchFamily="2" charset="-122"/>
              </a:rPr>
              <a:t>；</a:t>
            </a:r>
          </a:p>
          <a:p>
            <a:pPr marL="0" indent="0">
              <a:lnSpc>
                <a:spcPct val="120000"/>
              </a:lnSpc>
              <a:spcBef>
                <a:spcPct val="0"/>
              </a:spcBef>
              <a:buFontTx/>
              <a:buNone/>
            </a:pPr>
            <a:r>
              <a:rPr lang="zh-CN" altLang="zh-CN" sz="3200" b="1" smtClean="0">
                <a:latin typeface="华文新魏" panose="02010800040101010101" pitchFamily="2" charset="-122"/>
                <a:ea typeface="华文新魏" panose="02010800040101010101" pitchFamily="2" charset="-122"/>
              </a:rPr>
              <a:t>男性腰围≧</a:t>
            </a:r>
            <a:r>
              <a:rPr lang="en-US" altLang="zh-CN" sz="3200" b="1" smtClean="0">
                <a:latin typeface="华文新魏" panose="02010800040101010101" pitchFamily="2" charset="-122"/>
                <a:ea typeface="华文新魏" panose="02010800040101010101" pitchFamily="2" charset="-122"/>
              </a:rPr>
              <a:t>90cm,</a:t>
            </a:r>
            <a:r>
              <a:rPr lang="zh-CN" altLang="zh-CN" sz="3200" b="1" smtClean="0">
                <a:latin typeface="华文新魏" panose="02010800040101010101" pitchFamily="2" charset="-122"/>
                <a:ea typeface="华文新魏" panose="02010800040101010101" pitchFamily="2" charset="-122"/>
              </a:rPr>
              <a:t> 女性腰围≧</a:t>
            </a:r>
            <a:r>
              <a:rPr lang="en-US" altLang="zh-CN" sz="3200" b="1" smtClean="0">
                <a:latin typeface="华文新魏" panose="02010800040101010101" pitchFamily="2" charset="-122"/>
                <a:ea typeface="华文新魏" panose="02010800040101010101" pitchFamily="2" charset="-122"/>
              </a:rPr>
              <a:t>85cm</a:t>
            </a:r>
            <a:r>
              <a:rPr lang="zh-CN" altLang="zh-CN" sz="3200" b="1" smtClean="0">
                <a:latin typeface="华文新魏" panose="02010800040101010101" pitchFamily="2" charset="-122"/>
                <a:ea typeface="华文新魏" panose="02010800040101010101" pitchFamily="2" charset="-122"/>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565400" y="276225"/>
            <a:ext cx="5976938" cy="709613"/>
          </a:xfrm>
        </p:spPr>
        <p:txBody>
          <a:bodyPr/>
          <a:lstStyle/>
          <a:p>
            <a:pPr eaLnBrk="1" hangingPunct="1"/>
            <a:r>
              <a:rPr lang="zh-CN" altLang="en-US" sz="3600" b="1" smtClean="0">
                <a:solidFill>
                  <a:srgbClr val="FF0000"/>
                </a:solidFill>
                <a:latin typeface="华文新魏" panose="02010800040101010101" pitchFamily="2" charset="-122"/>
                <a:ea typeface="华文新魏" panose="02010800040101010101" pitchFamily="2" charset="-122"/>
              </a:rPr>
              <a:t>慢  病  危 害</a:t>
            </a:r>
            <a:endParaRPr lang="zh-CN" altLang="zh-CN" sz="3600" b="1" smtClean="0">
              <a:solidFill>
                <a:srgbClr val="FF0000"/>
              </a:solidFill>
              <a:latin typeface="黑体" panose="02010609060101010101" pitchFamily="49" charset="-122"/>
            </a:endParaRPr>
          </a:p>
        </p:txBody>
      </p:sp>
      <p:sp>
        <p:nvSpPr>
          <p:cNvPr id="36867" name="Rectangle 2"/>
          <p:cNvSpPr>
            <a:spLocks noChangeArrowheads="1"/>
          </p:cNvSpPr>
          <p:nvPr/>
        </p:nvSpPr>
        <p:spPr bwMode="auto">
          <a:xfrm>
            <a:off x="3494088" y="1660525"/>
            <a:ext cx="541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3600" b="1">
                <a:latin typeface="华文新魏" panose="02010800040101010101" pitchFamily="2" charset="-122"/>
                <a:ea typeface="华文新魏" panose="02010800040101010101" pitchFamily="2" charset="-122"/>
              </a:rPr>
              <a:t>导致死亡的主要原因</a:t>
            </a:r>
            <a:endParaRPr lang="zh-CN" altLang="en-US" sz="3600" b="1">
              <a:solidFill>
                <a:srgbClr val="0070C0"/>
              </a:solidFill>
              <a:latin typeface="华文新魏" panose="02010800040101010101" pitchFamily="2" charset="-122"/>
              <a:ea typeface="华文新魏" panose="02010800040101010101" pitchFamily="2" charset="-122"/>
              <a:cs typeface="Arial" panose="020B0604020202020204" pitchFamily="34" charset="0"/>
              <a:sym typeface="Arial" panose="020B0604020202020204" pitchFamily="34" charset="0"/>
            </a:endParaRPr>
          </a:p>
        </p:txBody>
      </p:sp>
      <p:sp>
        <p:nvSpPr>
          <p:cNvPr id="36868" name="Rectangle 4"/>
          <p:cNvSpPr>
            <a:spLocks noChangeArrowheads="1"/>
          </p:cNvSpPr>
          <p:nvPr/>
        </p:nvSpPr>
        <p:spPr bwMode="auto">
          <a:xfrm>
            <a:off x="2884488" y="1660525"/>
            <a:ext cx="609600" cy="533400"/>
          </a:xfrm>
          <a:prstGeom prst="rect">
            <a:avLst/>
          </a:prstGeom>
          <a:noFill/>
          <a:ln>
            <a:noFill/>
          </a:ln>
          <a:effectLst>
            <a:prstShdw prst="shdw17" dist="63500" dir="2212194">
              <a:srgbClr val="897D58"/>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ko-KR" altLang="en-US" sz="2400" b="1">
                <a:latin typeface="Verdana" panose="020B0604030504040204" pitchFamily="34" charset="0"/>
                <a:ea typeface="Gulim" panose="020B0600000101010101" pitchFamily="34" charset="-127"/>
              </a:rPr>
              <a:t>1</a:t>
            </a:r>
          </a:p>
        </p:txBody>
      </p:sp>
      <p:sp>
        <p:nvSpPr>
          <p:cNvPr id="36869" name="Rectangle 5"/>
          <p:cNvSpPr>
            <a:spLocks noChangeArrowheads="1"/>
          </p:cNvSpPr>
          <p:nvPr/>
        </p:nvSpPr>
        <p:spPr bwMode="auto">
          <a:xfrm>
            <a:off x="3494088" y="2728913"/>
            <a:ext cx="541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3600" b="1">
                <a:latin typeface="华文新魏" panose="02010800040101010101" pitchFamily="2" charset="-122"/>
                <a:ea typeface="华文新魏" panose="02010800040101010101" pitchFamily="2" charset="-122"/>
              </a:rPr>
              <a:t>慢病的经济负担</a:t>
            </a:r>
          </a:p>
        </p:txBody>
      </p:sp>
      <p:sp>
        <p:nvSpPr>
          <p:cNvPr id="36870" name="Rectangle 6"/>
          <p:cNvSpPr>
            <a:spLocks noChangeArrowheads="1"/>
          </p:cNvSpPr>
          <p:nvPr/>
        </p:nvSpPr>
        <p:spPr bwMode="auto">
          <a:xfrm>
            <a:off x="2884488" y="2728913"/>
            <a:ext cx="609600" cy="533400"/>
          </a:xfrm>
          <a:prstGeom prst="rect">
            <a:avLst/>
          </a:prstGeom>
          <a:noFill/>
          <a:ln>
            <a:noFill/>
          </a:ln>
          <a:effectLst>
            <a:prstShdw prst="shdw17" dist="63500" dir="2212194">
              <a:srgbClr val="897D58"/>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ko-KR" altLang="en-US" sz="2400" b="1">
                <a:latin typeface="Verdana" panose="020B0604030504040204" pitchFamily="34" charset="0"/>
                <a:ea typeface="Gulim" panose="020B0600000101010101" pitchFamily="34" charset="-127"/>
              </a:rPr>
              <a:t>2</a:t>
            </a:r>
          </a:p>
        </p:txBody>
      </p:sp>
      <p:sp>
        <p:nvSpPr>
          <p:cNvPr id="36871" name="Rectangle 7"/>
          <p:cNvSpPr>
            <a:spLocks noChangeArrowheads="1"/>
          </p:cNvSpPr>
          <p:nvPr/>
        </p:nvSpPr>
        <p:spPr bwMode="auto">
          <a:xfrm>
            <a:off x="3524250" y="3873500"/>
            <a:ext cx="541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3600" b="1">
                <a:latin typeface="华文新魏" panose="02010800040101010101" pitchFamily="2" charset="-122"/>
                <a:ea typeface="华文新魏" panose="02010800040101010101" pitchFamily="2" charset="-122"/>
              </a:rPr>
              <a:t>严重影响劳动力人口健康</a:t>
            </a:r>
            <a:endParaRPr lang="ko-KR" altLang="en-US" sz="3600" b="1">
              <a:latin typeface="华文新魏" panose="02010800040101010101" pitchFamily="2" charset="-122"/>
              <a:ea typeface="Gulim" panose="020B0600000101010101" pitchFamily="34" charset="-127"/>
            </a:endParaRPr>
          </a:p>
        </p:txBody>
      </p:sp>
      <p:sp>
        <p:nvSpPr>
          <p:cNvPr id="36872" name="Rectangle 8"/>
          <p:cNvSpPr>
            <a:spLocks noChangeArrowheads="1"/>
          </p:cNvSpPr>
          <p:nvPr/>
        </p:nvSpPr>
        <p:spPr bwMode="auto">
          <a:xfrm>
            <a:off x="2884488" y="3873500"/>
            <a:ext cx="609600" cy="533400"/>
          </a:xfrm>
          <a:prstGeom prst="rect">
            <a:avLst/>
          </a:prstGeom>
          <a:noFill/>
          <a:ln>
            <a:noFill/>
          </a:ln>
          <a:effectLst>
            <a:prstShdw prst="shdw17" dist="63500" dir="2212194">
              <a:srgbClr val="897D58"/>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ko-KR" altLang="en-US" sz="2400" b="1">
                <a:latin typeface="Verdana" panose="020B0604030504040204" pitchFamily="34" charset="0"/>
                <a:ea typeface="Gulim" panose="020B0600000101010101" pitchFamily="34" charset="-127"/>
              </a:rPr>
              <a:t>3</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p:txBody>
          <a:bodyPr/>
          <a:lstStyle/>
          <a:p>
            <a:pPr marL="0" indent="0">
              <a:buFontTx/>
              <a:buNone/>
            </a:pPr>
            <a:r>
              <a:rPr lang="en-US" altLang="zh-CN" smtClean="0">
                <a:latin typeface="华文新魏" panose="02010800040101010101" pitchFamily="2" charset="-122"/>
                <a:ea typeface="华文新魏" panose="02010800040101010101" pitchFamily="2" charset="-122"/>
              </a:rPr>
              <a:t>2014</a:t>
            </a:r>
            <a:r>
              <a:rPr lang="zh-CN" altLang="zh-CN" smtClean="0">
                <a:latin typeface="华文新魏" panose="02010800040101010101" pitchFamily="2" charset="-122"/>
                <a:ea typeface="华文新魏" panose="02010800040101010101" pitchFamily="2" charset="-122"/>
              </a:rPr>
              <a:t>年</a:t>
            </a:r>
            <a:r>
              <a:rPr lang="en-US" altLang="zh-CN" smtClean="0">
                <a:latin typeface="华文新魏" panose="02010800040101010101" pitchFamily="2" charset="-122"/>
                <a:ea typeface="华文新魏" panose="02010800040101010101" pitchFamily="2" charset="-122"/>
              </a:rPr>
              <a:t>8</a:t>
            </a:r>
            <a:r>
              <a:rPr lang="zh-CN" altLang="zh-CN" smtClean="0">
                <a:latin typeface="华文新魏" panose="02010800040101010101" pitchFamily="2" charset="-122"/>
                <a:ea typeface="华文新魏" panose="02010800040101010101" pitchFamily="2" charset="-122"/>
              </a:rPr>
              <a:t>月</a:t>
            </a:r>
            <a:r>
              <a:rPr lang="en-US" altLang="zh-CN" smtClean="0">
                <a:latin typeface="华文新魏" panose="02010800040101010101" pitchFamily="2" charset="-122"/>
                <a:ea typeface="华文新魏" panose="02010800040101010101" pitchFamily="2" charset="-122"/>
              </a:rPr>
              <a:t>8</a:t>
            </a:r>
            <a:r>
              <a:rPr lang="zh-CN" altLang="zh-CN" smtClean="0">
                <a:latin typeface="华文新魏" panose="02010800040101010101" pitchFamily="2" charset="-122"/>
                <a:ea typeface="华文新魏" panose="02010800040101010101" pitchFamily="2" charset="-122"/>
              </a:rPr>
              <a:t>日，</a:t>
            </a:r>
            <a:r>
              <a:rPr lang="en-US" altLang="zh-CN" smtClean="0">
                <a:latin typeface="华文新魏" panose="02010800040101010101" pitchFamily="2" charset="-122"/>
                <a:ea typeface="华文新魏" panose="02010800040101010101" pitchFamily="2" charset="-122"/>
                <a:hlinkClick r:id="rId2"/>
              </a:rPr>
              <a:t>《中国心血管病报告2013》</a:t>
            </a:r>
            <a:r>
              <a:rPr lang="zh-CN" altLang="zh-CN" smtClean="0">
                <a:latin typeface="华文新魏" panose="02010800040101010101" pitchFamily="2" charset="-122"/>
                <a:ea typeface="华文新魏" panose="02010800040101010101" pitchFamily="2" charset="-122"/>
              </a:rPr>
              <a:t>发布。报告显示，慢病中心血管病死亡占城乡居民总死亡原因的首位，城市为</a:t>
            </a:r>
            <a:r>
              <a:rPr lang="en-US" altLang="zh-CN" smtClean="0">
                <a:latin typeface="华文新魏" panose="02010800040101010101" pitchFamily="2" charset="-122"/>
                <a:ea typeface="华文新魏" panose="02010800040101010101" pitchFamily="2" charset="-122"/>
              </a:rPr>
              <a:t>41.1%</a:t>
            </a:r>
            <a:r>
              <a:rPr lang="zh-CN" altLang="zh-CN" smtClean="0">
                <a:latin typeface="华文新魏" panose="02010800040101010101" pitchFamily="2" charset="-122"/>
                <a:ea typeface="华文新魏" panose="02010800040101010101" pitchFamily="2" charset="-122"/>
              </a:rPr>
              <a:t>；农村为</a:t>
            </a:r>
            <a:r>
              <a:rPr lang="en-US" altLang="zh-CN" smtClean="0">
                <a:latin typeface="华文新魏" panose="02010800040101010101" pitchFamily="2" charset="-122"/>
                <a:ea typeface="华文新魏" panose="02010800040101010101" pitchFamily="2" charset="-122"/>
              </a:rPr>
              <a:t>38.7%</a:t>
            </a:r>
            <a:r>
              <a:rPr lang="zh-CN" altLang="zh-CN" smtClean="0">
                <a:latin typeface="华文新魏" panose="02010800040101010101" pitchFamily="2" charset="-122"/>
                <a:ea typeface="华文新魏" panose="02010800040101010101" pitchFamily="2" charset="-122"/>
              </a:rPr>
              <a:t>，心血管病危险因素流行趋势明显，导致心血管病的发病人数持续增加，今后</a:t>
            </a:r>
            <a:r>
              <a:rPr lang="en-US" altLang="zh-CN" smtClean="0">
                <a:latin typeface="华文新魏" panose="02010800040101010101" pitchFamily="2" charset="-122"/>
                <a:ea typeface="华文新魏" panose="02010800040101010101" pitchFamily="2" charset="-122"/>
              </a:rPr>
              <a:t>10</a:t>
            </a:r>
            <a:r>
              <a:rPr lang="zh-CN" altLang="zh-CN" smtClean="0">
                <a:latin typeface="华文新魏" panose="02010800040101010101" pitchFamily="2" charset="-122"/>
                <a:ea typeface="华文新魏" panose="02010800040101010101" pitchFamily="2" charset="-122"/>
              </a:rPr>
              <a:t>年心血管病患病人数仍将快速增长。</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1278075" y="1124810"/>
            <a:ext cx="10128250" cy="4527550"/>
          </a:xfrm>
        </p:spPr>
        <p:txBody>
          <a:bodyPr/>
          <a:lstStyle/>
          <a:p>
            <a:pPr indent="0">
              <a:lnSpc>
                <a:spcPct val="130000"/>
              </a:lnSpc>
              <a:spcBef>
                <a:spcPts val="0"/>
              </a:spcBef>
              <a:buFontTx/>
              <a:buNone/>
              <a:defRPr/>
            </a:pPr>
            <a:r>
              <a:rPr lang="zh-CN" altLang="zh-CN" sz="3600" b="1" dirty="0">
                <a:latin typeface="华文新魏" panose="02010800040101010101" pitchFamily="2" charset="-122"/>
                <a:ea typeface="华文新魏" panose="02010800040101010101" pitchFamily="2" charset="-122"/>
              </a:rPr>
              <a:t>慢病给居民家庭和个人，尤其是农村居民带来沉重的经济负担</a:t>
            </a:r>
          </a:p>
          <a:p>
            <a:pPr indent="0">
              <a:lnSpc>
                <a:spcPct val="130000"/>
              </a:lnSpc>
              <a:spcBef>
                <a:spcPts val="0"/>
              </a:spcBef>
              <a:buFontTx/>
              <a:buNone/>
              <a:defRPr/>
            </a:pPr>
            <a:r>
              <a:rPr lang="zh-CN" altLang="zh-CN" sz="3600" b="1" dirty="0" smtClean="0">
                <a:latin typeface="华文新魏" panose="02010800040101010101" pitchFamily="2" charset="-122"/>
                <a:ea typeface="华文新魏" panose="02010800040101010101" pitchFamily="2" charset="-122"/>
              </a:rPr>
              <a:t>直接</a:t>
            </a:r>
            <a:r>
              <a:rPr lang="zh-CN" altLang="zh-CN" sz="3600" b="1" dirty="0">
                <a:latin typeface="华文新魏" panose="02010800040101010101" pitchFamily="2" charset="-122"/>
                <a:ea typeface="华文新魏" panose="02010800040101010101" pitchFamily="2" charset="-122"/>
              </a:rPr>
              <a:t>经济负担：巨额医药费</a:t>
            </a:r>
            <a:r>
              <a:rPr lang="zh-CN" altLang="zh-CN" sz="3600" b="1" dirty="0" smtClean="0">
                <a:latin typeface="华文新魏" panose="02010800040101010101" pitchFamily="2" charset="-122"/>
                <a:ea typeface="华文新魏" panose="02010800040101010101" pitchFamily="2" charset="-122"/>
              </a:rPr>
              <a:t>支出包括</a:t>
            </a:r>
            <a:r>
              <a:rPr lang="zh-CN" altLang="zh-CN" sz="3600" b="1" dirty="0">
                <a:latin typeface="华文新魏" panose="02010800040101010101" pitchFamily="2" charset="-122"/>
                <a:ea typeface="华文新魏" panose="02010800040101010101" pitchFamily="2" charset="-122"/>
              </a:rPr>
              <a:t>药费、检查费、住院费、护理费、营养费、康复费等；</a:t>
            </a:r>
          </a:p>
          <a:p>
            <a:pPr indent="0">
              <a:lnSpc>
                <a:spcPct val="130000"/>
              </a:lnSpc>
              <a:spcBef>
                <a:spcPts val="0"/>
              </a:spcBef>
              <a:buFontTx/>
              <a:buNone/>
              <a:defRPr/>
            </a:pPr>
            <a:r>
              <a:rPr lang="zh-CN" altLang="zh-CN" sz="3600" b="1" dirty="0" smtClean="0">
                <a:latin typeface="华文新魏" panose="02010800040101010101" pitchFamily="2" charset="-122"/>
                <a:ea typeface="华文新魏" panose="02010800040101010101" pitchFamily="2" charset="-122"/>
              </a:rPr>
              <a:t>间接</a:t>
            </a:r>
            <a:r>
              <a:rPr lang="zh-CN" altLang="zh-CN" sz="3600" b="1" dirty="0">
                <a:latin typeface="华文新魏" panose="02010800040101010101" pitchFamily="2" charset="-122"/>
                <a:ea typeface="华文新魏" panose="02010800040101010101" pitchFamily="2" charset="-122"/>
              </a:rPr>
              <a:t>经济负担：因病损失的工作收入；亲友的误工、护理、陪伴等付出的</a:t>
            </a:r>
            <a:r>
              <a:rPr lang="zh-CN" altLang="zh-CN" sz="3600" b="1" dirty="0" smtClean="0">
                <a:latin typeface="华文新魏" panose="02010800040101010101" pitchFamily="2" charset="-122"/>
                <a:ea typeface="华文新魏" panose="02010800040101010101" pitchFamily="2" charset="-122"/>
              </a:rPr>
              <a:t>时间</a:t>
            </a:r>
            <a:r>
              <a:rPr lang="zh-CN" altLang="en-US" sz="3600" b="1" dirty="0">
                <a:latin typeface="华文新魏" panose="02010800040101010101" pitchFamily="2" charset="-122"/>
                <a:ea typeface="华文新魏" panose="02010800040101010101" pitchFamily="2" charset="-122"/>
              </a:rPr>
              <a:t>成本</a:t>
            </a:r>
            <a:r>
              <a:rPr lang="zh-CN" altLang="zh-CN" sz="3600" b="1" dirty="0" smtClean="0">
                <a:latin typeface="华文新魏" panose="02010800040101010101" pitchFamily="2" charset="-122"/>
                <a:ea typeface="华文新魏" panose="02010800040101010101" pitchFamily="2" charset="-122"/>
              </a:rPr>
              <a:t>；</a:t>
            </a:r>
            <a:r>
              <a:rPr lang="zh-CN" altLang="zh-CN" sz="3600" b="1" dirty="0">
                <a:latin typeface="华文新魏" panose="02010800040101010101" pitchFamily="2" charset="-122"/>
                <a:ea typeface="华文新魏" panose="02010800040101010101" pitchFamily="2" charset="-122"/>
              </a:rPr>
              <a:t>病人过早死亡导致</a:t>
            </a:r>
            <a:r>
              <a:rPr lang="zh-CN" altLang="zh-CN" sz="3600" b="1" dirty="0" smtClean="0">
                <a:latin typeface="华文新魏" panose="02010800040101010101" pitchFamily="2" charset="-122"/>
                <a:ea typeface="华文新魏" panose="02010800040101010101" pitchFamily="2" charset="-122"/>
              </a:rPr>
              <a:t>的</a:t>
            </a:r>
            <a:r>
              <a:rPr lang="zh-CN" altLang="en-US" sz="3600" b="1" dirty="0" smtClean="0">
                <a:latin typeface="华文新魏" panose="02010800040101010101" pitchFamily="2" charset="-122"/>
                <a:ea typeface="华文新魏" panose="02010800040101010101" pitchFamily="2" charset="-122"/>
              </a:rPr>
              <a:t>其他</a:t>
            </a:r>
            <a:r>
              <a:rPr lang="zh-CN" altLang="zh-CN" sz="3600" b="1" dirty="0" smtClean="0">
                <a:latin typeface="华文新魏" panose="02010800040101010101" pitchFamily="2" charset="-122"/>
                <a:ea typeface="华文新魏" panose="02010800040101010101" pitchFamily="2" charset="-122"/>
              </a:rPr>
              <a:t>经济</a:t>
            </a:r>
            <a:r>
              <a:rPr lang="zh-CN" altLang="zh-CN" sz="3600" b="1" dirty="0">
                <a:latin typeface="华文新魏" panose="02010800040101010101" pitchFamily="2" charset="-122"/>
                <a:ea typeface="华文新魏" panose="02010800040101010101" pitchFamily="2" charset="-122"/>
              </a:rPr>
              <a:t>损失。</a:t>
            </a:r>
          </a:p>
          <a:p>
            <a:pPr eaLnBrk="1" hangingPunct="1">
              <a:defRPr/>
            </a:pPr>
            <a:endParaRPr lang="zh-CN" altLang="zh-CN"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1138379" y="1613746"/>
            <a:ext cx="10307637" cy="3994150"/>
          </a:xfrm>
        </p:spPr>
        <p:txBody>
          <a:bodyPr/>
          <a:lstStyle/>
          <a:p>
            <a:pPr marL="0" indent="0" eaLnBrk="1" hangingPunct="1">
              <a:lnSpc>
                <a:spcPct val="130000"/>
              </a:lnSpc>
              <a:spcBef>
                <a:spcPct val="0"/>
              </a:spcBef>
              <a:buFontTx/>
              <a:buNone/>
              <a:defRPr/>
            </a:pPr>
            <a:r>
              <a:rPr lang="zh-CN" altLang="zh-CN" sz="3600" b="1" dirty="0" smtClean="0">
                <a:latin typeface="华文新魏" panose="02010800040101010101" pitchFamily="2" charset="-122"/>
                <a:ea typeface="华文新魏" panose="02010800040101010101" pitchFamily="2" charset="-122"/>
              </a:rPr>
              <a:t>若</a:t>
            </a:r>
            <a:r>
              <a:rPr lang="en-US" altLang="zh-CN" sz="3600" b="1" dirty="0" smtClean="0">
                <a:latin typeface="华文新魏" panose="02010800040101010101" pitchFamily="2" charset="-122"/>
                <a:ea typeface="华文新魏" panose="02010800040101010101" pitchFamily="2" charset="-122"/>
              </a:rPr>
              <a:t>30</a:t>
            </a:r>
            <a:r>
              <a:rPr lang="zh-CN" altLang="zh-CN" sz="3600" b="1" dirty="0" smtClean="0">
                <a:latin typeface="华文新魏" panose="02010800040101010101" pitchFamily="2" charset="-122"/>
                <a:ea typeface="华文新魏" panose="02010800040101010101" pitchFamily="2" charset="-122"/>
              </a:rPr>
              <a:t>岁患上心血管疾病，活到</a:t>
            </a:r>
            <a:r>
              <a:rPr lang="en-US" altLang="zh-CN" sz="3600" b="1" dirty="0" smtClean="0">
                <a:latin typeface="华文新魏" panose="02010800040101010101" pitchFamily="2" charset="-122"/>
                <a:ea typeface="华文新魏" panose="02010800040101010101" pitchFamily="2" charset="-122"/>
              </a:rPr>
              <a:t>80</a:t>
            </a:r>
            <a:r>
              <a:rPr lang="zh-CN" altLang="zh-CN" sz="3600" b="1" dirty="0" smtClean="0">
                <a:latin typeface="华文新魏" panose="02010800040101010101" pitchFamily="2" charset="-122"/>
                <a:ea typeface="华文新魏" panose="02010800040101010101" pitchFamily="2" charset="-122"/>
              </a:rPr>
              <a:t>岁，仅控制血压的药物就要花</a:t>
            </a:r>
            <a:r>
              <a:rPr lang="en-US" altLang="zh-CN" sz="3600" b="1" dirty="0" smtClean="0">
                <a:latin typeface="华文新魏" panose="02010800040101010101" pitchFamily="2" charset="-122"/>
                <a:ea typeface="华文新魏" panose="02010800040101010101" pitchFamily="2" charset="-122"/>
              </a:rPr>
              <a:t>9</a:t>
            </a:r>
            <a:r>
              <a:rPr lang="zh-CN" altLang="zh-CN" sz="3600" b="1" dirty="0" smtClean="0">
                <a:latin typeface="华文新魏" panose="02010800040101010101" pitchFamily="2" charset="-122"/>
                <a:ea typeface="华文新魏" panose="02010800040101010101" pitchFamily="2" charset="-122"/>
              </a:rPr>
              <a:t>万多元</a:t>
            </a:r>
            <a:r>
              <a:rPr lang="zh-CN" altLang="en-US" sz="3600" b="1" dirty="0" smtClean="0">
                <a:latin typeface="华文新魏" panose="02010800040101010101" pitchFamily="2" charset="-122"/>
                <a:ea typeface="华文新魏" panose="02010800040101010101" pitchFamily="2" charset="-122"/>
              </a:rPr>
              <a:t>。</a:t>
            </a:r>
            <a:r>
              <a:rPr lang="en-US" altLang="zh-CN" sz="3600" b="1" dirty="0" smtClean="0">
                <a:latin typeface="华文新魏" panose="02010800040101010101" pitchFamily="2" charset="-122"/>
                <a:ea typeface="华文新魏" panose="02010800040101010101" pitchFamily="2" charset="-122"/>
              </a:rPr>
              <a:t/>
            </a:r>
            <a:br>
              <a:rPr lang="en-US" altLang="zh-CN" sz="3600" b="1" dirty="0" smtClean="0">
                <a:latin typeface="华文新魏" panose="02010800040101010101" pitchFamily="2" charset="-122"/>
                <a:ea typeface="华文新魏" panose="02010800040101010101" pitchFamily="2" charset="-122"/>
              </a:rPr>
            </a:br>
            <a:r>
              <a:rPr lang="zh-CN" altLang="zh-CN" sz="3600" b="1" dirty="0" smtClean="0">
                <a:latin typeface="华文新魏" panose="02010800040101010101" pitchFamily="2" charset="-122"/>
                <a:ea typeface="华文新魏" panose="02010800040101010101" pitchFamily="2" charset="-122"/>
              </a:rPr>
              <a:t>若需要安装支架或发生心梗，手术费用</a:t>
            </a:r>
            <a:r>
              <a:rPr lang="en-US" altLang="zh-CN" sz="3600" b="1" dirty="0" smtClean="0">
                <a:latin typeface="华文新魏" panose="02010800040101010101" pitchFamily="2" charset="-122"/>
                <a:ea typeface="华文新魏" panose="02010800040101010101" pitchFamily="2" charset="-122"/>
              </a:rPr>
              <a:t>3—4</a:t>
            </a:r>
            <a:r>
              <a:rPr lang="zh-CN" altLang="zh-CN" sz="3600" b="1" dirty="0" smtClean="0">
                <a:latin typeface="华文新魏" panose="02010800040101010101" pitchFamily="2" charset="-122"/>
                <a:ea typeface="华文新魏" panose="02010800040101010101" pitchFamily="2" charset="-122"/>
              </a:rPr>
              <a:t>万，后续服药每月千元左右</a:t>
            </a:r>
            <a:r>
              <a:rPr lang="zh-CN" altLang="en-US" sz="3600" b="1" dirty="0" smtClean="0">
                <a:latin typeface="华文新魏" panose="02010800040101010101" pitchFamily="2" charset="-122"/>
                <a:ea typeface="华文新魏" panose="02010800040101010101" pitchFamily="2" charset="-122"/>
              </a:rPr>
              <a:t>。</a:t>
            </a:r>
            <a:endParaRPr lang="en-US" altLang="zh-CN" sz="3600" b="1" dirty="0" smtClean="0">
              <a:latin typeface="华文新魏" panose="02010800040101010101" pitchFamily="2" charset="-122"/>
              <a:ea typeface="华文新魏" panose="02010800040101010101" pitchFamily="2" charset="-122"/>
            </a:endParaRPr>
          </a:p>
          <a:p>
            <a:pPr marL="0" indent="0" eaLnBrk="1" hangingPunct="1">
              <a:lnSpc>
                <a:spcPct val="130000"/>
              </a:lnSpc>
              <a:spcBef>
                <a:spcPct val="0"/>
              </a:spcBef>
              <a:buFontTx/>
              <a:buNone/>
              <a:defRPr/>
            </a:pPr>
            <a:r>
              <a:rPr lang="zh-CN" altLang="zh-CN" sz="3600" b="1" dirty="0" smtClean="0">
                <a:latin typeface="华文新魏" panose="02010800040101010101" pitchFamily="2" charset="-122"/>
                <a:ea typeface="华文新魏" panose="02010800040101010101" pitchFamily="2" charset="-122"/>
              </a:rPr>
              <a:t>如果能够有效地控制慢病，健康成人工作时间可以增加</a:t>
            </a:r>
            <a:r>
              <a:rPr lang="en-US" altLang="zh-CN" sz="3600" b="1" dirty="0" smtClean="0">
                <a:latin typeface="华文新魏" panose="02010800040101010101" pitchFamily="2" charset="-122"/>
                <a:ea typeface="华文新魏" panose="02010800040101010101" pitchFamily="2" charset="-122"/>
              </a:rPr>
              <a:t>16%</a:t>
            </a:r>
            <a:r>
              <a:rPr lang="zh-CN" altLang="zh-CN" sz="3600" b="1" dirty="0" smtClean="0">
                <a:latin typeface="华文新魏" panose="02010800040101010101" pitchFamily="2" charset="-122"/>
                <a:ea typeface="华文新魏" panose="02010800040101010101" pitchFamily="2" charset="-122"/>
              </a:rPr>
              <a:t>，个人的收入可以增加</a:t>
            </a:r>
            <a:r>
              <a:rPr lang="en-US" altLang="zh-CN" sz="3600" b="1" dirty="0" smtClean="0">
                <a:latin typeface="华文新魏" panose="02010800040101010101" pitchFamily="2" charset="-122"/>
                <a:ea typeface="华文新魏" panose="02010800040101010101" pitchFamily="2" charset="-122"/>
              </a:rPr>
              <a:t>20%</a:t>
            </a:r>
            <a:r>
              <a:rPr lang="zh-CN" altLang="zh-CN" sz="3600" b="1" dirty="0" smtClean="0">
                <a:latin typeface="华文新魏" panose="02010800040101010101" pitchFamily="2" charset="-122"/>
                <a:ea typeface="华文新魏" panose="02010800040101010101" pitchFamily="2" charset="-122"/>
              </a:rPr>
              <a:t>。</a:t>
            </a:r>
          </a:p>
          <a:p>
            <a:pPr eaLnBrk="1" hangingPunct="1">
              <a:defRPr/>
            </a:pPr>
            <a:endParaRPr lang="zh-CN" altLang="zh-CN" dirty="0" smtClean="0"/>
          </a:p>
          <a:p>
            <a:pPr eaLnBrk="1" hangingPunct="1">
              <a:defRPr/>
            </a:pPr>
            <a:endParaRPr lang="zh-CN" altLang="zh-CN"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p:txBody>
          <a:bodyPr/>
          <a:lstStyle/>
          <a:p>
            <a:pPr marL="0" indent="0" eaLnBrk="1" hangingPunct="1">
              <a:buFontTx/>
              <a:buNone/>
            </a:pPr>
            <a:r>
              <a:rPr lang="zh-CN" altLang="zh-CN" sz="3600" b="1" smtClean="0">
                <a:latin typeface="华文新魏" panose="02010800040101010101" pitchFamily="2" charset="-122"/>
                <a:ea typeface="华文新魏" panose="02010800040101010101" pitchFamily="2" charset="-122"/>
              </a:rPr>
              <a:t>慢病病期长，致残率高，减少预期寿命。高血压、糖尿病发展到后期，会引起严重并发症，冠心病和肾病的危险性相应增加，脑血管意外、脑卒中危险增加</a:t>
            </a:r>
            <a:r>
              <a:rPr lang="en-US" altLang="zh-CN" sz="3600" b="1" smtClean="0">
                <a:latin typeface="华文新魏" panose="02010800040101010101" pitchFamily="2" charset="-122"/>
                <a:ea typeface="华文新魏" panose="02010800040101010101" pitchFamily="2" charset="-122"/>
              </a:rPr>
              <a:t>46%</a:t>
            </a:r>
            <a:r>
              <a:rPr lang="zh-CN" altLang="zh-CN" sz="3600" b="1" smtClean="0">
                <a:latin typeface="华文新魏" panose="02010800040101010101" pitchFamily="2" charset="-122"/>
                <a:ea typeface="华文新魏" panose="02010800040101010101" pitchFamily="2" charset="-122"/>
              </a:rPr>
              <a:t>。</a:t>
            </a:r>
            <a:r>
              <a:rPr lang="en-US" altLang="zh-CN" sz="3600" b="1" smtClean="0">
                <a:latin typeface="华文新魏" panose="02010800040101010101" pitchFamily="2" charset="-122"/>
                <a:ea typeface="华文新魏" panose="02010800040101010101" pitchFamily="2" charset="-122"/>
              </a:rPr>
              <a:t>18</a:t>
            </a:r>
            <a:r>
              <a:rPr lang="zh-CN" altLang="zh-CN" sz="3600" b="1" smtClean="0">
                <a:latin typeface="华文新魏" panose="02010800040101010101" pitchFamily="2" charset="-122"/>
                <a:ea typeface="华文新魏" panose="02010800040101010101" pitchFamily="2" charset="-122"/>
              </a:rPr>
              <a:t>岁以上高血压患病率</a:t>
            </a:r>
            <a:r>
              <a:rPr lang="en-US" altLang="zh-CN" sz="3600" b="1" smtClean="0">
                <a:latin typeface="华文新魏" panose="02010800040101010101" pitchFamily="2" charset="-122"/>
                <a:ea typeface="华文新魏" panose="02010800040101010101" pitchFamily="2" charset="-122"/>
              </a:rPr>
              <a:t>18.8%</a:t>
            </a:r>
            <a:r>
              <a:rPr lang="zh-CN" altLang="zh-CN" sz="3600" b="1" smtClean="0">
                <a:latin typeface="华文新魏" panose="02010800040101010101" pitchFamily="2" charset="-122"/>
                <a:ea typeface="华文新魏" panose="02010800040101010101" pitchFamily="2" charset="-122"/>
              </a:rPr>
              <a:t>，其中</a:t>
            </a:r>
            <a:r>
              <a:rPr lang="en-US" altLang="zh-CN" sz="3600" b="1" smtClean="0">
                <a:latin typeface="华文新魏" panose="02010800040101010101" pitchFamily="2" charset="-122"/>
                <a:ea typeface="华文新魏" panose="02010800040101010101" pitchFamily="2" charset="-122"/>
              </a:rPr>
              <a:t>18-59</a:t>
            </a:r>
            <a:r>
              <a:rPr lang="zh-CN" altLang="zh-CN" sz="3600" b="1" smtClean="0">
                <a:latin typeface="华文新魏" panose="02010800040101010101" pitchFamily="2" charset="-122"/>
                <a:ea typeface="华文新魏" panose="02010800040101010101" pitchFamily="2" charset="-122"/>
              </a:rPr>
              <a:t>岁的劳动力人口有</a:t>
            </a:r>
            <a:r>
              <a:rPr lang="en-US" altLang="zh-CN" sz="3600" b="1" smtClean="0">
                <a:latin typeface="华文新魏" panose="02010800040101010101" pitchFamily="2" charset="-122"/>
                <a:ea typeface="华文新魏" panose="02010800040101010101" pitchFamily="2" charset="-122"/>
              </a:rPr>
              <a:t>1.1</a:t>
            </a:r>
            <a:r>
              <a:rPr lang="zh-CN" altLang="zh-CN" sz="3600" b="1" smtClean="0">
                <a:latin typeface="华文新魏" panose="02010800040101010101" pitchFamily="2" charset="-122"/>
                <a:ea typeface="华文新魏" panose="02010800040101010101" pitchFamily="2" charset="-122"/>
              </a:rPr>
              <a:t>亿</a:t>
            </a:r>
            <a:r>
              <a:rPr lang="zh-CN" altLang="zh-CN" sz="3600" b="1"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592401" y="620713"/>
            <a:ext cx="9639024" cy="5734778"/>
          </a:xfrm>
        </p:spPr>
        <p:txBody>
          <a:bodyPr/>
          <a:lstStyle/>
          <a:p>
            <a:pPr algn="l"/>
            <a:r>
              <a:rPr lang="zh-CN" altLang="zh-CN" sz="2400" dirty="0">
                <a:latin typeface="华文新魏" panose="02010800040101010101" pitchFamily="2" charset="-122"/>
                <a:ea typeface="华文新魏" panose="02010800040101010101" pitchFamily="2" charset="-122"/>
              </a:rPr>
              <a:t>可以通过一个有趣的计算来得出是什么帮助我们拥有幸福圆满的生活。假如将英语的</a:t>
            </a:r>
            <a:r>
              <a:rPr lang="en-US" altLang="zh-CN" sz="2400" dirty="0">
                <a:latin typeface="华文新魏" panose="02010800040101010101" pitchFamily="2" charset="-122"/>
                <a:ea typeface="华文新魏" panose="02010800040101010101" pitchFamily="2" charset="-122"/>
              </a:rPr>
              <a:t>26</a:t>
            </a:r>
            <a:r>
              <a:rPr lang="zh-CN" altLang="zh-CN" sz="2400" dirty="0">
                <a:latin typeface="华文新魏" panose="02010800040101010101" pitchFamily="2" charset="-122"/>
                <a:ea typeface="华文新魏" panose="02010800040101010101" pitchFamily="2" charset="-122"/>
              </a:rPr>
              <a:t>个字母分别赋值</a:t>
            </a:r>
            <a:r>
              <a:rPr lang="en-US" altLang="zh-CN" sz="2400" dirty="0">
                <a:latin typeface="华文新魏" panose="02010800040101010101" pitchFamily="2" charset="-122"/>
                <a:ea typeface="华文新魏" panose="02010800040101010101" pitchFamily="2" charset="-122"/>
              </a:rPr>
              <a:t>1%</a:t>
            </a:r>
            <a:r>
              <a:rPr lang="zh-CN" altLang="zh-CN"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2%</a:t>
            </a:r>
            <a:r>
              <a:rPr lang="zh-CN" altLang="zh-CN"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26%</a:t>
            </a:r>
            <a:r>
              <a:rPr lang="zh-CN" altLang="zh-CN" sz="2400" dirty="0">
                <a:latin typeface="华文新魏" panose="02010800040101010101" pitchFamily="2" charset="-122"/>
                <a:ea typeface="华文新魏" panose="02010800040101010101" pitchFamily="2" charset="-122"/>
              </a:rPr>
              <a:t>，看看是什么让我们生活趋向圆满。</a:t>
            </a:r>
            <a:br>
              <a:rPr lang="zh-CN" altLang="zh-CN" sz="2400" dirty="0">
                <a:latin typeface="华文新魏" panose="02010800040101010101" pitchFamily="2" charset="-122"/>
                <a:ea typeface="华文新魏" panose="02010800040101010101" pitchFamily="2" charset="-122"/>
              </a:rPr>
            </a:br>
            <a:r>
              <a:rPr lang="zh-CN" altLang="zh-CN" sz="2400" dirty="0">
                <a:latin typeface="华文新魏" panose="02010800040101010101" pitchFamily="2" charset="-122"/>
                <a:ea typeface="华文新魏" panose="02010800040101010101" pitchFamily="2" charset="-122"/>
              </a:rPr>
              <a:t>努力工作（</a:t>
            </a:r>
            <a:r>
              <a:rPr lang="en-US" altLang="zh-CN" sz="2400" dirty="0">
                <a:latin typeface="华文新魏" panose="02010800040101010101" pitchFamily="2" charset="-122"/>
                <a:ea typeface="华文新魏" panose="02010800040101010101" pitchFamily="2" charset="-122"/>
              </a:rPr>
              <a:t>hard work</a:t>
            </a:r>
            <a:r>
              <a:rPr lang="zh-CN" altLang="zh-CN" sz="2400" dirty="0" smtClean="0">
                <a:latin typeface="华文新魏" panose="02010800040101010101" pitchFamily="2" charset="-122"/>
                <a:ea typeface="华文新魏" panose="02010800040101010101" pitchFamily="2" charset="-122"/>
              </a:rPr>
              <a:t>）</a:t>
            </a:r>
            <a:r>
              <a:rPr lang="en-US" altLang="zh-CN" sz="2400" dirty="0" smtClean="0">
                <a:latin typeface="华文新魏" panose="02010800040101010101" pitchFamily="2" charset="-122"/>
                <a:ea typeface="华文新魏" panose="02010800040101010101" pitchFamily="2" charset="-122"/>
              </a:rPr>
              <a:t>H+A+R+D+W+O+R+K=8+1+18+4+23+15+18+11=98</a:t>
            </a:r>
            <a:r>
              <a:rPr lang="en-US" altLang="zh-CN" sz="2400" dirty="0">
                <a:latin typeface="华文新魏" panose="02010800040101010101" pitchFamily="2" charset="-122"/>
                <a:ea typeface="华文新魏" panose="02010800040101010101" pitchFamily="2" charset="-122"/>
              </a:rPr>
              <a:t>%</a:t>
            </a:r>
            <a:r>
              <a:rPr lang="zh-CN" altLang="zh-CN" sz="2400" dirty="0">
                <a:latin typeface="华文新魏" panose="02010800040101010101" pitchFamily="2" charset="-122"/>
                <a:ea typeface="华文新魏" panose="02010800040101010101" pitchFamily="2" charset="-122"/>
              </a:rPr>
              <a:t/>
            </a:r>
            <a:br>
              <a:rPr lang="zh-CN" altLang="zh-CN" sz="2400" dirty="0">
                <a:latin typeface="华文新魏" panose="02010800040101010101" pitchFamily="2" charset="-122"/>
                <a:ea typeface="华文新魏" panose="02010800040101010101" pitchFamily="2" charset="-122"/>
              </a:rPr>
            </a:br>
            <a:r>
              <a:rPr lang="zh-CN" altLang="zh-CN" sz="2400" dirty="0">
                <a:latin typeface="华文新魏" panose="02010800040101010101" pitchFamily="2" charset="-122"/>
                <a:ea typeface="华文新魏" panose="02010800040101010101" pitchFamily="2" charset="-122"/>
              </a:rPr>
              <a:t>知识（</a:t>
            </a:r>
            <a:r>
              <a:rPr lang="en-US" altLang="zh-CN" sz="2400" dirty="0">
                <a:latin typeface="华文新魏" panose="02010800040101010101" pitchFamily="2" charset="-122"/>
                <a:ea typeface="华文新魏" panose="02010800040101010101" pitchFamily="2" charset="-122"/>
              </a:rPr>
              <a:t>knowledge</a:t>
            </a:r>
            <a:r>
              <a:rPr lang="zh-CN" altLang="zh-CN" sz="2400" dirty="0" smtClean="0">
                <a:latin typeface="华文新魏" panose="02010800040101010101" pitchFamily="2" charset="-122"/>
                <a:ea typeface="华文新魏" panose="02010800040101010101" pitchFamily="2" charset="-122"/>
              </a:rPr>
              <a:t>）</a:t>
            </a:r>
            <a:r>
              <a:rPr lang="en-US" altLang="zh-CN" sz="2400" dirty="0" smtClean="0">
                <a:latin typeface="华文新魏" panose="02010800040101010101" pitchFamily="2" charset="-122"/>
                <a:ea typeface="华文新魏" panose="02010800040101010101" pitchFamily="2" charset="-122"/>
              </a:rPr>
              <a:t>K+N+O+W+L+E+D+G </a:t>
            </a:r>
            <a:r>
              <a:rPr lang="en-US" altLang="zh-CN" sz="2400" dirty="0">
                <a:latin typeface="华文新魏" panose="02010800040101010101" pitchFamily="2" charset="-122"/>
                <a:ea typeface="华文新魏" panose="02010800040101010101" pitchFamily="2" charset="-122"/>
              </a:rPr>
              <a:t>+E =11+14+15+23+12+5+4+7+5 =96</a:t>
            </a:r>
            <a:r>
              <a:rPr lang="en-US" altLang="zh-CN" sz="2400" dirty="0" smtClean="0">
                <a:latin typeface="华文新魏" panose="02010800040101010101" pitchFamily="2" charset="-122"/>
                <a:ea typeface="华文新魏" panose="02010800040101010101" pitchFamily="2" charset="-122"/>
              </a:rPr>
              <a:t>%</a:t>
            </a:r>
            <a:br>
              <a:rPr lang="en-US" altLang="zh-CN" sz="2400" dirty="0" smtClean="0">
                <a:latin typeface="华文新魏" panose="02010800040101010101" pitchFamily="2" charset="-122"/>
                <a:ea typeface="华文新魏" panose="02010800040101010101" pitchFamily="2" charset="-122"/>
              </a:rPr>
            </a:br>
            <a:r>
              <a:rPr lang="zh-CN" altLang="zh-CN" sz="2400" dirty="0">
                <a:latin typeface="华文新魏" panose="02010800040101010101" pitchFamily="2" charset="-122"/>
                <a:ea typeface="华文新魏" panose="02010800040101010101" pitchFamily="2" charset="-122"/>
              </a:rPr>
              <a:t>金钱（</a:t>
            </a:r>
            <a:r>
              <a:rPr lang="en-US" altLang="zh-CN" sz="2400" dirty="0">
                <a:latin typeface="华文新魏" panose="02010800040101010101" pitchFamily="2" charset="-122"/>
                <a:ea typeface="华文新魏" panose="02010800040101010101" pitchFamily="2" charset="-122"/>
              </a:rPr>
              <a:t>money</a:t>
            </a:r>
            <a:r>
              <a:rPr lang="zh-CN" altLang="zh-CN"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M+O+N+E+Y=13+15+14+5+25=72</a:t>
            </a:r>
            <a:r>
              <a:rPr lang="en-US" altLang="zh-CN" sz="2400" dirty="0" smtClean="0">
                <a:latin typeface="华文新魏" panose="02010800040101010101" pitchFamily="2" charset="-122"/>
                <a:ea typeface="华文新魏" panose="02010800040101010101" pitchFamily="2" charset="-122"/>
              </a:rPr>
              <a:t>%</a:t>
            </a:r>
            <a:r>
              <a:rPr lang="zh-CN" altLang="zh-CN" sz="2400" dirty="0">
                <a:latin typeface="华文新魏" panose="02010800040101010101" pitchFamily="2" charset="-122"/>
                <a:ea typeface="华文新魏" panose="02010800040101010101" pitchFamily="2" charset="-122"/>
              </a:rPr>
              <a:t/>
            </a:r>
            <a:br>
              <a:rPr lang="zh-CN" altLang="zh-CN" sz="2400" dirty="0">
                <a:latin typeface="华文新魏" panose="02010800040101010101" pitchFamily="2" charset="-122"/>
                <a:ea typeface="华文新魏" panose="02010800040101010101" pitchFamily="2" charset="-122"/>
              </a:rPr>
            </a:br>
            <a:r>
              <a:rPr lang="zh-CN" altLang="zh-CN" sz="2400" dirty="0">
                <a:latin typeface="华文新魏" panose="02010800040101010101" pitchFamily="2" charset="-122"/>
                <a:ea typeface="华文新魏" panose="02010800040101010101" pitchFamily="2" charset="-122"/>
              </a:rPr>
              <a:t>爱情（</a:t>
            </a:r>
            <a:r>
              <a:rPr lang="en-US" altLang="zh-CN" sz="2400" dirty="0">
                <a:latin typeface="华文新魏" panose="02010800040101010101" pitchFamily="2" charset="-122"/>
                <a:ea typeface="华文新魏" panose="02010800040101010101" pitchFamily="2" charset="-122"/>
              </a:rPr>
              <a:t>love</a:t>
            </a:r>
            <a:r>
              <a:rPr lang="zh-CN" altLang="zh-CN" sz="2400" dirty="0" smtClean="0">
                <a:latin typeface="华文新魏" panose="02010800040101010101" pitchFamily="2" charset="-122"/>
                <a:ea typeface="华文新魏" panose="02010800040101010101" pitchFamily="2" charset="-122"/>
              </a:rPr>
              <a:t>）</a:t>
            </a:r>
            <a:r>
              <a:rPr lang="en-US" altLang="zh-CN" sz="2400" dirty="0" smtClean="0">
                <a:latin typeface="华文新魏" panose="02010800040101010101" pitchFamily="2" charset="-122"/>
                <a:ea typeface="华文新魏" panose="02010800040101010101" pitchFamily="2" charset="-122"/>
              </a:rPr>
              <a:t>L+O+V+E=12+15+22+5=54%</a:t>
            </a:r>
            <a:br>
              <a:rPr lang="en-US" altLang="zh-CN" sz="2400" dirty="0" smtClean="0">
                <a:latin typeface="华文新魏" panose="02010800040101010101" pitchFamily="2" charset="-122"/>
                <a:ea typeface="华文新魏" panose="02010800040101010101" pitchFamily="2" charset="-122"/>
              </a:rPr>
            </a:br>
            <a:r>
              <a:rPr lang="zh-CN" altLang="zh-CN" sz="2400" dirty="0">
                <a:latin typeface="华文新魏" panose="02010800040101010101" pitchFamily="2" charset="-122"/>
                <a:ea typeface="华文新魏" panose="02010800040101010101" pitchFamily="2" charset="-122"/>
              </a:rPr>
              <a:t>性（</a:t>
            </a:r>
            <a:r>
              <a:rPr lang="en-US" altLang="zh-CN" sz="2400" dirty="0">
                <a:latin typeface="华文新魏" panose="02010800040101010101" pitchFamily="2" charset="-122"/>
                <a:ea typeface="华文新魏" panose="02010800040101010101" pitchFamily="2" charset="-122"/>
              </a:rPr>
              <a:t>sex</a:t>
            </a:r>
            <a:r>
              <a:rPr lang="zh-CN" altLang="zh-CN"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S+E+X=19+5+24=48</a:t>
            </a:r>
            <a:r>
              <a:rPr lang="en-US" altLang="zh-CN" sz="2400" dirty="0" smtClean="0">
                <a:latin typeface="华文新魏" panose="02010800040101010101" pitchFamily="2" charset="-122"/>
                <a:ea typeface="华文新魏" panose="02010800040101010101" pitchFamily="2" charset="-122"/>
              </a:rPr>
              <a:t>%</a:t>
            </a:r>
            <a:r>
              <a:rPr lang="zh-CN" altLang="zh-CN" sz="2400" dirty="0">
                <a:latin typeface="华文新魏" panose="02010800040101010101" pitchFamily="2" charset="-122"/>
                <a:ea typeface="华文新魏" panose="02010800040101010101" pitchFamily="2" charset="-122"/>
              </a:rPr>
              <a:t/>
            </a:r>
            <a:br>
              <a:rPr lang="zh-CN" altLang="zh-CN" sz="2400" dirty="0">
                <a:latin typeface="华文新魏" panose="02010800040101010101" pitchFamily="2" charset="-122"/>
                <a:ea typeface="华文新魏" panose="02010800040101010101" pitchFamily="2" charset="-122"/>
              </a:rPr>
            </a:br>
            <a:r>
              <a:rPr lang="zh-CN" altLang="zh-CN" sz="2400" dirty="0">
                <a:latin typeface="华文新魏" panose="02010800040101010101" pitchFamily="2" charset="-122"/>
                <a:ea typeface="华文新魏" panose="02010800040101010101" pitchFamily="2" charset="-122"/>
              </a:rPr>
              <a:t>运气（</a:t>
            </a:r>
            <a:r>
              <a:rPr lang="en-US" altLang="zh-CN" sz="2400" dirty="0">
                <a:latin typeface="华文新魏" panose="02010800040101010101" pitchFamily="2" charset="-122"/>
                <a:ea typeface="华文新魏" panose="02010800040101010101" pitchFamily="2" charset="-122"/>
              </a:rPr>
              <a:t>luck</a:t>
            </a:r>
            <a:r>
              <a:rPr lang="zh-CN" altLang="zh-CN" sz="2400" dirty="0" smtClean="0">
                <a:latin typeface="华文新魏" panose="02010800040101010101" pitchFamily="2" charset="-122"/>
                <a:ea typeface="华文新魏" panose="02010800040101010101" pitchFamily="2" charset="-122"/>
              </a:rPr>
              <a:t>）</a:t>
            </a:r>
            <a:r>
              <a:rPr lang="en-US" altLang="zh-CN" sz="2400" dirty="0" smtClean="0">
                <a:latin typeface="华文新魏" panose="02010800040101010101" pitchFamily="2" charset="-122"/>
                <a:ea typeface="华文新魏" panose="02010800040101010101" pitchFamily="2" charset="-122"/>
              </a:rPr>
              <a:t>L+U+C+K=12+21+3+11=47</a:t>
            </a:r>
            <a:r>
              <a:rPr lang="en-US" altLang="zh-CN" sz="2400" dirty="0">
                <a:latin typeface="华文新魏" panose="02010800040101010101" pitchFamily="2" charset="-122"/>
                <a:ea typeface="华文新魏" panose="02010800040101010101" pitchFamily="2" charset="-122"/>
              </a:rPr>
              <a:t>%</a:t>
            </a:r>
            <a:r>
              <a:rPr lang="zh-CN" altLang="zh-CN" sz="2400" dirty="0">
                <a:latin typeface="华文新魏" panose="02010800040101010101" pitchFamily="2" charset="-122"/>
                <a:ea typeface="华文新魏" panose="02010800040101010101" pitchFamily="2" charset="-122"/>
              </a:rPr>
              <a:t/>
            </a:r>
            <a:br>
              <a:rPr lang="zh-CN" altLang="zh-CN" sz="2400" dirty="0">
                <a:latin typeface="华文新魏" panose="02010800040101010101" pitchFamily="2" charset="-122"/>
                <a:ea typeface="华文新魏" panose="02010800040101010101" pitchFamily="2" charset="-122"/>
              </a:rPr>
            </a:br>
            <a:r>
              <a:rPr lang="zh-CN" altLang="zh-CN" sz="2400" b="1" dirty="0" smtClean="0">
                <a:solidFill>
                  <a:srgbClr val="FF0000"/>
                </a:solidFill>
                <a:latin typeface="华文新魏" panose="02010800040101010101" pitchFamily="2" charset="-122"/>
                <a:ea typeface="华文新魏" panose="02010800040101010101" pitchFamily="2" charset="-122"/>
              </a:rPr>
              <a:t>心态</a:t>
            </a:r>
            <a:r>
              <a:rPr lang="zh-CN" altLang="zh-CN" sz="2400" dirty="0">
                <a:solidFill>
                  <a:srgbClr val="FF0000"/>
                </a:solidFill>
                <a:latin typeface="华文新魏" panose="02010800040101010101" pitchFamily="2" charset="-122"/>
                <a:ea typeface="华文新魏" panose="02010800040101010101" pitchFamily="2" charset="-122"/>
              </a:rPr>
              <a:t>（</a:t>
            </a:r>
            <a:r>
              <a:rPr lang="en-US" altLang="zh-CN" sz="2400" dirty="0">
                <a:solidFill>
                  <a:srgbClr val="FF0000"/>
                </a:solidFill>
                <a:latin typeface="华文新魏" panose="02010800040101010101" pitchFamily="2" charset="-122"/>
                <a:ea typeface="华文新魏" panose="02010800040101010101" pitchFamily="2" charset="-122"/>
              </a:rPr>
              <a:t>attitude</a:t>
            </a:r>
            <a:r>
              <a:rPr lang="zh-CN" altLang="zh-CN" sz="2400" dirty="0" smtClean="0">
                <a:solidFill>
                  <a:srgbClr val="FF0000"/>
                </a:solidFill>
                <a:latin typeface="华文新魏" panose="02010800040101010101" pitchFamily="2" charset="-122"/>
                <a:ea typeface="华文新魏" panose="02010800040101010101" pitchFamily="2" charset="-122"/>
              </a:rPr>
              <a:t>）</a:t>
            </a:r>
            <a:r>
              <a:rPr lang="en-US" altLang="zh-CN" sz="2400" dirty="0" smtClean="0">
                <a:latin typeface="华文新魏" panose="02010800040101010101" pitchFamily="2" charset="-122"/>
                <a:ea typeface="华文新魏" panose="02010800040101010101" pitchFamily="2" charset="-122"/>
              </a:rPr>
              <a:t>A+T+T+I+T+U+D+E=1+20+20+9+20+21+4+5=100</a:t>
            </a:r>
            <a:r>
              <a:rPr lang="en-US" altLang="zh-CN" sz="2400" dirty="0">
                <a:latin typeface="华文新魏" panose="02010800040101010101" pitchFamily="2" charset="-122"/>
                <a:ea typeface="华文新魏" panose="02010800040101010101" pitchFamily="2" charset="-122"/>
              </a:rPr>
              <a:t>%</a:t>
            </a:r>
            <a:r>
              <a:rPr lang="zh-CN" altLang="zh-CN" sz="2400" dirty="0">
                <a:latin typeface="华文新魏" panose="02010800040101010101" pitchFamily="2" charset="-122"/>
                <a:ea typeface="华文新魏" panose="02010800040101010101" pitchFamily="2" charset="-122"/>
              </a:rPr>
              <a:t/>
            </a:r>
            <a:br>
              <a:rPr lang="zh-CN" altLang="zh-CN" sz="2400" dirty="0">
                <a:latin typeface="华文新魏" panose="02010800040101010101" pitchFamily="2" charset="-122"/>
                <a:ea typeface="华文新魏" panose="02010800040101010101" pitchFamily="2" charset="-122"/>
              </a:rPr>
            </a:br>
            <a:r>
              <a:rPr lang="zh-CN" altLang="zh-CN" sz="2400" dirty="0">
                <a:latin typeface="华文新魏" panose="02010800040101010101" pitchFamily="2" charset="-122"/>
                <a:ea typeface="华文新魏" panose="02010800040101010101" pitchFamily="2" charset="-122"/>
              </a:rPr>
              <a:t>正是我们对待生活、学习的心态能够使我们的生活达到</a:t>
            </a:r>
            <a:r>
              <a:rPr lang="en-US" altLang="zh-CN" sz="2400" dirty="0">
                <a:latin typeface="华文新魏" panose="02010800040101010101" pitchFamily="2" charset="-122"/>
                <a:ea typeface="华文新魏" panose="02010800040101010101" pitchFamily="2" charset="-122"/>
              </a:rPr>
              <a:t>100%</a:t>
            </a:r>
            <a:r>
              <a:rPr lang="zh-CN" altLang="zh-CN" sz="2400" dirty="0">
                <a:latin typeface="华文新魏" panose="02010800040101010101" pitchFamily="2" charset="-122"/>
                <a:ea typeface="华文新魏" panose="02010800040101010101" pitchFamily="2" charset="-122"/>
              </a:rPr>
              <a:t>的圆满，那就从良好的心态开始。</a:t>
            </a:r>
          </a:p>
        </p:txBody>
      </p:sp>
      <p:sp>
        <p:nvSpPr>
          <p:cNvPr id="68613" name="Rectangle 5"/>
          <p:cNvSpPr>
            <a:spLocks noChangeArrowheads="1"/>
          </p:cNvSpPr>
          <p:nvPr/>
        </p:nvSpPr>
        <p:spPr bwMode="auto">
          <a:xfrm>
            <a:off x="4225925" y="4367213"/>
            <a:ext cx="318928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a:lnSpc>
                <a:spcPct val="150000"/>
              </a:lnSpc>
              <a:spcBef>
                <a:spcPct val="20000"/>
              </a:spcBef>
              <a:buSzPct val="120000"/>
              <a:buBlip>
                <a:blip r:embed="rId2"/>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15000"/>
              </a:lnSpc>
              <a:spcBef>
                <a:spcPct val="10000"/>
              </a:spcBef>
              <a:buSzTx/>
              <a:buFontTx/>
              <a:buNone/>
            </a:pPr>
            <a:endParaRPr lang="en-US" altLang="zh-CN" sz="3600" b="1" dirty="0">
              <a:solidFill>
                <a:schemeClr val="tx2"/>
              </a:solidFill>
              <a:latin typeface="华文新魏" panose="02010800040101010101" pitchFamily="2" charset="-122"/>
              <a:ea typeface="华文新魏" panose="02010800040101010101" pitchFamily="2" charset="-122"/>
            </a:endParaRPr>
          </a:p>
        </p:txBody>
      </p:sp>
      <p:sp>
        <p:nvSpPr>
          <p:cNvPr id="68615" name="Rectangle 7"/>
          <p:cNvSpPr>
            <a:spLocks noChangeArrowheads="1"/>
          </p:cNvSpPr>
          <p:nvPr/>
        </p:nvSpPr>
        <p:spPr bwMode="auto">
          <a:xfrm>
            <a:off x="3989388" y="3575050"/>
            <a:ext cx="484505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a:lnSpc>
                <a:spcPct val="150000"/>
              </a:lnSpc>
              <a:spcBef>
                <a:spcPct val="20000"/>
              </a:spcBef>
              <a:buSzPct val="120000"/>
              <a:buBlip>
                <a:blip r:embed="rId2"/>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25000"/>
              </a:lnSpc>
              <a:spcBef>
                <a:spcPct val="10000"/>
              </a:spcBef>
              <a:buSzTx/>
              <a:buFontTx/>
              <a:buNone/>
            </a:pPr>
            <a:endParaRPr lang="en-US" altLang="zh-CN" sz="3600" b="1" dirty="0">
              <a:solidFill>
                <a:schemeClr val="tx2"/>
              </a:solidFill>
              <a:latin typeface="华文新魏" panose="02010800040101010101" pitchFamily="2" charset="-122"/>
              <a:ea typeface="华文新魏" panose="02010800040101010101" pitchFamily="2" charset="-122"/>
            </a:endParaRPr>
          </a:p>
        </p:txBody>
      </p:sp>
      <p:sp>
        <p:nvSpPr>
          <p:cNvPr id="68616" name="Rectangle 8"/>
          <p:cNvSpPr>
            <a:spLocks noChangeArrowheads="1"/>
          </p:cNvSpPr>
          <p:nvPr/>
        </p:nvSpPr>
        <p:spPr bwMode="auto">
          <a:xfrm>
            <a:off x="3505200" y="2133600"/>
            <a:ext cx="58324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a:lnSpc>
                <a:spcPct val="150000"/>
              </a:lnSpc>
              <a:spcBef>
                <a:spcPct val="20000"/>
              </a:spcBef>
              <a:buSzPct val="120000"/>
              <a:buBlip>
                <a:blip r:embed="rId2"/>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25000"/>
              </a:lnSpc>
              <a:spcBef>
                <a:spcPct val="10000"/>
              </a:spcBef>
              <a:buSzTx/>
              <a:buFontTx/>
              <a:buNone/>
            </a:pPr>
            <a:endParaRPr lang="en-US" altLang="zh-CN" sz="3600" b="1" dirty="0">
              <a:solidFill>
                <a:schemeClr val="tx2"/>
              </a:solidFill>
              <a:latin typeface="华文新魏" panose="02010800040101010101" pitchFamily="2" charset="-122"/>
              <a:ea typeface="华文新魏" panose="02010800040101010101" pitchFamily="2" charset="-122"/>
            </a:endParaRPr>
          </a:p>
        </p:txBody>
      </p:sp>
      <p:sp>
        <p:nvSpPr>
          <p:cNvPr id="68618" name="Rectangle 10"/>
          <p:cNvSpPr>
            <a:spLocks noChangeArrowheads="1"/>
          </p:cNvSpPr>
          <p:nvPr/>
        </p:nvSpPr>
        <p:spPr bwMode="auto">
          <a:xfrm>
            <a:off x="3505200" y="620713"/>
            <a:ext cx="56165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a:lnSpc>
                <a:spcPct val="150000"/>
              </a:lnSpc>
              <a:spcBef>
                <a:spcPct val="20000"/>
              </a:spcBef>
              <a:buSzPct val="120000"/>
              <a:buBlip>
                <a:blip r:embed="rId2"/>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25000"/>
              </a:lnSpc>
              <a:spcBef>
                <a:spcPct val="10000"/>
              </a:spcBef>
              <a:buSzTx/>
              <a:buFontTx/>
              <a:buNone/>
            </a:pPr>
            <a:endParaRPr lang="zh-CN" altLang="en-US" sz="3600" b="1" dirty="0">
              <a:solidFill>
                <a:schemeClr val="tx2"/>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9817481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686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grpId="0" nodeType="clickEffect" nodePh="1">
                                  <p:stCondLst>
                                    <p:cond delay="0"/>
                                  </p:stCondLst>
                                  <p:endCondLst>
                                    <p:cond evt="begin" delay="0">
                                      <p:tn val="9"/>
                                    </p:cond>
                                  </p:endCondLst>
                                  <p:childTnLst>
                                    <p:set>
                                      <p:cBhvr>
                                        <p:cTn id="10" dur="1" fill="hold">
                                          <p:stCondLst>
                                            <p:cond delay="0"/>
                                          </p:stCondLst>
                                        </p:cTn>
                                        <p:tgtEl>
                                          <p:spTgt spid="68616"/>
                                        </p:tgtEl>
                                        <p:attrNameLst>
                                          <p:attrName>style.visibility</p:attrName>
                                        </p:attrNameLst>
                                      </p:cBhvr>
                                      <p:to>
                                        <p:strVal val="visible"/>
                                      </p:to>
                                    </p:set>
                                    <p:animEffect transition="in" filter="checkerboard(across)">
                                      <p:cBhvr>
                                        <p:cTn id="11" dur="2000"/>
                                        <p:tgtEl>
                                          <p:spTgt spid="686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8610"/>
                                        </p:tgtEl>
                                        <p:attrNameLst>
                                          <p:attrName>style.visibility</p:attrName>
                                        </p:attrNameLst>
                                      </p:cBhvr>
                                      <p:to>
                                        <p:strVal val="visible"/>
                                      </p:to>
                                    </p:set>
                                    <p:animEffect transition="in" filter="box(in)">
                                      <p:cBhvr>
                                        <p:cTn id="16" dur="2000"/>
                                        <p:tgtEl>
                                          <p:spTgt spid="686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8" presetClass="entr" presetSubtype="16" fill="hold" grpId="0" nodeType="clickEffect" nodePh="1">
                                  <p:stCondLst>
                                    <p:cond delay="0"/>
                                  </p:stCondLst>
                                  <p:endCondLst>
                                    <p:cond evt="begin" delay="0">
                                      <p:tn val="19"/>
                                    </p:cond>
                                  </p:endCondLst>
                                  <p:childTnLst>
                                    <p:set>
                                      <p:cBhvr>
                                        <p:cTn id="20" dur="1" fill="hold">
                                          <p:stCondLst>
                                            <p:cond delay="0"/>
                                          </p:stCondLst>
                                        </p:cTn>
                                        <p:tgtEl>
                                          <p:spTgt spid="68615"/>
                                        </p:tgtEl>
                                        <p:attrNameLst>
                                          <p:attrName>style.visibility</p:attrName>
                                        </p:attrNameLst>
                                      </p:cBhvr>
                                      <p:to>
                                        <p:strVal val="visible"/>
                                      </p:to>
                                    </p:set>
                                    <p:animEffect transition="in" filter="diamond(in)">
                                      <p:cBhvr>
                                        <p:cTn id="21" dur="2000"/>
                                        <p:tgtEl>
                                          <p:spTgt spid="6861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nodePh="1">
                                  <p:stCondLst>
                                    <p:cond delay="0"/>
                                  </p:stCondLst>
                                  <p:endCondLst>
                                    <p:cond evt="begin" delay="0">
                                      <p:tn val="24"/>
                                    </p:cond>
                                  </p:endCondLst>
                                  <p:childTnLst>
                                    <p:set>
                                      <p:cBhvr>
                                        <p:cTn id="25" dur="1" fill="hold">
                                          <p:stCondLst>
                                            <p:cond delay="0"/>
                                          </p:stCondLst>
                                        </p:cTn>
                                        <p:tgtEl>
                                          <p:spTgt spid="68613"/>
                                        </p:tgtEl>
                                        <p:attrNameLst>
                                          <p:attrName>style.visibility</p:attrName>
                                        </p:attrNameLst>
                                      </p:cBhvr>
                                      <p:to>
                                        <p:strVal val="visible"/>
                                      </p:to>
                                    </p:set>
                                    <p:animEffect transition="in" filter="checkerboard(across)">
                                      <p:cBhvr>
                                        <p:cTn id="26" dur="2000"/>
                                        <p:tgtEl>
                                          <p:spTgt spid="6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P spid="68613" grpId="0"/>
      <p:bldP spid="68615" grpId="0"/>
      <p:bldP spid="68616" grpId="0"/>
      <p:bldP spid="686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a:xfrm>
            <a:off x="1277938" y="1600200"/>
            <a:ext cx="10307637" cy="2736850"/>
          </a:xfrm>
        </p:spPr>
        <p:txBody>
          <a:bodyPr/>
          <a:lstStyle/>
          <a:p>
            <a:pPr marL="0" indent="0" eaLnBrk="1" hangingPunct="1">
              <a:lnSpc>
                <a:spcPct val="130000"/>
              </a:lnSpc>
              <a:spcBef>
                <a:spcPct val="0"/>
              </a:spcBef>
              <a:buFontTx/>
              <a:buNone/>
              <a:defRPr/>
            </a:pPr>
            <a:r>
              <a:rPr lang="zh-CN" altLang="zh-CN" sz="3600" b="1" dirty="0" smtClean="0">
                <a:latin typeface="华文新魏" panose="02010800040101010101" pitchFamily="2" charset="-122"/>
                <a:ea typeface="华文新魏" panose="02010800040101010101" pitchFamily="2" charset="-122"/>
              </a:rPr>
              <a:t>如果不实施有效的防控策略，</a:t>
            </a:r>
            <a:r>
              <a:rPr lang="en-US" altLang="zh-CN" sz="3600" b="1" dirty="0" smtClean="0">
                <a:latin typeface="华文新魏" panose="02010800040101010101" pitchFamily="2" charset="-122"/>
                <a:ea typeface="华文新魏" panose="02010800040101010101" pitchFamily="2" charset="-122"/>
              </a:rPr>
              <a:t>40</a:t>
            </a:r>
            <a:r>
              <a:rPr lang="zh-CN" altLang="zh-CN" sz="3600" b="1" dirty="0" smtClean="0">
                <a:latin typeface="华文新魏" panose="02010800040101010101" pitchFamily="2" charset="-122"/>
                <a:ea typeface="华文新魏" panose="02010800040101010101" pitchFamily="2" charset="-122"/>
              </a:rPr>
              <a:t>岁以上中国人罹患心血管疾病、慢性阻塞性肺部疾病、糖尿病和肺癌的人数在未来</a:t>
            </a:r>
            <a:r>
              <a:rPr lang="en-US" altLang="zh-CN" sz="3600" b="1" dirty="0" smtClean="0">
                <a:latin typeface="华文新魏" panose="02010800040101010101" pitchFamily="2" charset="-122"/>
                <a:ea typeface="华文新魏" panose="02010800040101010101" pitchFamily="2" charset="-122"/>
              </a:rPr>
              <a:t>20</a:t>
            </a:r>
            <a:r>
              <a:rPr lang="zh-CN" altLang="zh-CN" sz="3600" b="1" dirty="0" smtClean="0">
                <a:latin typeface="华文新魏" panose="02010800040101010101" pitchFamily="2" charset="-122"/>
                <a:ea typeface="华文新魏" panose="02010800040101010101" pitchFamily="2" charset="-122"/>
              </a:rPr>
              <a:t>年将可能增加到现在的两倍甚至三倍；如果不加以控制，将会影响到中国经济的发展速度。</a:t>
            </a:r>
          </a:p>
          <a:p>
            <a:pPr eaLnBrk="1" hangingPunct="1">
              <a:defRPr/>
            </a:pPr>
            <a:endParaRPr lang="zh-CN" altLang="zh-CN"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09600" y="276225"/>
            <a:ext cx="8421603" cy="709613"/>
          </a:xfrm>
        </p:spPr>
        <p:txBody>
          <a:bodyPr/>
          <a:lstStyle/>
          <a:p>
            <a:pPr eaLnBrk="1" hangingPunct="1"/>
            <a:r>
              <a:rPr lang="zh-CN" altLang="en-US" sz="3600" b="1" smtClean="0">
                <a:solidFill>
                  <a:srgbClr val="FF0000"/>
                </a:solidFill>
                <a:latin typeface="华文新魏" panose="02010800040101010101" pitchFamily="2" charset="-122"/>
                <a:ea typeface="华文新魏" panose="02010800040101010101" pitchFamily="2" charset="-122"/>
              </a:rPr>
              <a:t>慢  病  预  防</a:t>
            </a:r>
            <a:endParaRPr lang="zh-CN" altLang="zh-CN" sz="3600" b="1" smtClean="0">
              <a:solidFill>
                <a:srgbClr val="FF0000"/>
              </a:solidFill>
              <a:latin typeface="黑体" panose="02010609060101010101" pitchFamily="49" charset="-122"/>
            </a:endParaRPr>
          </a:p>
        </p:txBody>
      </p:sp>
      <p:sp>
        <p:nvSpPr>
          <p:cNvPr id="45059" name="Rectangle 2"/>
          <p:cNvSpPr>
            <a:spLocks noChangeArrowheads="1"/>
          </p:cNvSpPr>
          <p:nvPr/>
        </p:nvSpPr>
        <p:spPr bwMode="auto">
          <a:xfrm>
            <a:off x="4022725" y="1660525"/>
            <a:ext cx="541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3600" b="1">
                <a:latin typeface="华文新魏" panose="02010800040101010101" pitchFamily="2" charset="-122"/>
                <a:ea typeface="华文新魏" panose="02010800040101010101" pitchFamily="2" charset="-122"/>
              </a:rPr>
              <a:t>慢病预防关键点</a:t>
            </a:r>
          </a:p>
        </p:txBody>
      </p:sp>
      <p:sp>
        <p:nvSpPr>
          <p:cNvPr id="45060" name="Rectangle 4"/>
          <p:cNvSpPr>
            <a:spLocks noChangeArrowheads="1"/>
          </p:cNvSpPr>
          <p:nvPr/>
        </p:nvSpPr>
        <p:spPr bwMode="auto">
          <a:xfrm>
            <a:off x="3413125" y="1660525"/>
            <a:ext cx="609600" cy="533400"/>
          </a:xfrm>
          <a:prstGeom prst="rect">
            <a:avLst/>
          </a:prstGeom>
          <a:noFill/>
          <a:ln>
            <a:noFill/>
          </a:ln>
          <a:effectLst>
            <a:prstShdw prst="shdw17" dist="63500" dir="2212194">
              <a:srgbClr val="897D58"/>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ko-KR" altLang="en-US" sz="2400" b="1">
                <a:latin typeface="Verdana" panose="020B0604030504040204" pitchFamily="34" charset="0"/>
                <a:ea typeface="Gulim" panose="020B0600000101010101" pitchFamily="34" charset="-127"/>
              </a:rPr>
              <a:t>1</a:t>
            </a:r>
          </a:p>
        </p:txBody>
      </p:sp>
      <p:sp>
        <p:nvSpPr>
          <p:cNvPr id="45061" name="Rectangle 5"/>
          <p:cNvSpPr>
            <a:spLocks noChangeArrowheads="1"/>
          </p:cNvSpPr>
          <p:nvPr/>
        </p:nvSpPr>
        <p:spPr bwMode="auto">
          <a:xfrm>
            <a:off x="4022725" y="2444750"/>
            <a:ext cx="541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zh-CN" sz="3600" b="1">
                <a:latin typeface="华文新魏" panose="02010800040101010101" pitchFamily="2" charset="-122"/>
                <a:ea typeface="华文新魏" panose="02010800040101010101" pitchFamily="2" charset="-122"/>
              </a:rPr>
              <a:t>慢病三级预防</a:t>
            </a:r>
            <a:endParaRPr lang="ko-KR" altLang="en-US" sz="3600" b="1">
              <a:latin typeface="华文新魏" panose="02010800040101010101" pitchFamily="2" charset="-122"/>
              <a:ea typeface="Gulim" panose="020B0600000101010101" pitchFamily="34" charset="-127"/>
            </a:endParaRPr>
          </a:p>
        </p:txBody>
      </p:sp>
      <p:sp>
        <p:nvSpPr>
          <p:cNvPr id="45062" name="Rectangle 6"/>
          <p:cNvSpPr>
            <a:spLocks noChangeArrowheads="1"/>
          </p:cNvSpPr>
          <p:nvPr/>
        </p:nvSpPr>
        <p:spPr bwMode="auto">
          <a:xfrm>
            <a:off x="3413125" y="2444750"/>
            <a:ext cx="609600" cy="533400"/>
          </a:xfrm>
          <a:prstGeom prst="rect">
            <a:avLst/>
          </a:prstGeom>
          <a:noFill/>
          <a:ln>
            <a:noFill/>
          </a:ln>
          <a:effectLst>
            <a:prstShdw prst="shdw17" dist="63500" dir="2212194">
              <a:srgbClr val="897D58"/>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ko-KR" altLang="en-US" sz="2400" b="1">
                <a:latin typeface="Verdana" panose="020B0604030504040204" pitchFamily="34" charset="0"/>
                <a:ea typeface="Gulim" panose="020B0600000101010101" pitchFamily="34" charset="-127"/>
              </a:rPr>
              <a:t>2</a:t>
            </a:r>
          </a:p>
        </p:txBody>
      </p:sp>
      <p:sp>
        <p:nvSpPr>
          <p:cNvPr id="45063" name="Rectangle 7"/>
          <p:cNvSpPr>
            <a:spLocks noChangeArrowheads="1"/>
          </p:cNvSpPr>
          <p:nvPr/>
        </p:nvSpPr>
        <p:spPr bwMode="auto">
          <a:xfrm>
            <a:off x="4022725" y="3240088"/>
            <a:ext cx="541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3600" b="1">
                <a:latin typeface="华文新魏" panose="02010800040101010101" pitchFamily="2" charset="-122"/>
                <a:ea typeface="华文新魏" panose="02010800040101010101" pitchFamily="2" charset="-122"/>
              </a:rPr>
              <a:t>相关预防指南</a:t>
            </a:r>
            <a:endParaRPr lang="ko-KR" altLang="en-US" sz="3600" b="1">
              <a:latin typeface="华文新魏" panose="02010800040101010101" pitchFamily="2" charset="-122"/>
              <a:ea typeface="Gulim" panose="020B0600000101010101" pitchFamily="34" charset="-127"/>
            </a:endParaRPr>
          </a:p>
        </p:txBody>
      </p:sp>
      <p:sp>
        <p:nvSpPr>
          <p:cNvPr id="45064" name="Rectangle 8"/>
          <p:cNvSpPr>
            <a:spLocks noChangeArrowheads="1"/>
          </p:cNvSpPr>
          <p:nvPr/>
        </p:nvSpPr>
        <p:spPr bwMode="auto">
          <a:xfrm>
            <a:off x="3413125" y="3240088"/>
            <a:ext cx="609600" cy="533400"/>
          </a:xfrm>
          <a:prstGeom prst="rect">
            <a:avLst/>
          </a:prstGeom>
          <a:noFill/>
          <a:ln>
            <a:noFill/>
          </a:ln>
          <a:effectLst>
            <a:prstShdw prst="shdw17" dist="63500" dir="2212194">
              <a:srgbClr val="897D58"/>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ko-KR" altLang="en-US" sz="2400" b="1">
                <a:latin typeface="Verdana" panose="020B0604030504040204" pitchFamily="34" charset="0"/>
                <a:ea typeface="Gulim" panose="020B0600000101010101" pitchFamily="34" charset="-127"/>
              </a:rPr>
              <a:t>3</a:t>
            </a:r>
          </a:p>
        </p:txBody>
      </p:sp>
      <p:sp>
        <p:nvSpPr>
          <p:cNvPr id="45065" name="Rectangle 9"/>
          <p:cNvSpPr>
            <a:spLocks noChangeArrowheads="1"/>
          </p:cNvSpPr>
          <p:nvPr/>
        </p:nvSpPr>
        <p:spPr bwMode="auto">
          <a:xfrm>
            <a:off x="4002147" y="3917950"/>
            <a:ext cx="541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3600" b="1">
                <a:latin typeface="华文新魏" panose="02010800040101010101" pitchFamily="2" charset="-122"/>
                <a:ea typeface="华文新魏" panose="02010800040101010101" pitchFamily="2" charset="-122"/>
              </a:rPr>
              <a:t>自我管理方法</a:t>
            </a:r>
            <a:endParaRPr lang="ko-KR" altLang="en-US" sz="3600" b="1">
              <a:latin typeface="华文新魏" panose="02010800040101010101" pitchFamily="2" charset="-122"/>
              <a:ea typeface="Gulim" panose="020B0600000101010101" pitchFamily="34" charset="-127"/>
            </a:endParaRPr>
          </a:p>
        </p:txBody>
      </p:sp>
      <p:sp>
        <p:nvSpPr>
          <p:cNvPr id="45066" name="Rectangle 10"/>
          <p:cNvSpPr>
            <a:spLocks noChangeArrowheads="1"/>
          </p:cNvSpPr>
          <p:nvPr/>
        </p:nvSpPr>
        <p:spPr bwMode="auto">
          <a:xfrm>
            <a:off x="3413125" y="4022725"/>
            <a:ext cx="609600" cy="533400"/>
          </a:xfrm>
          <a:prstGeom prst="rect">
            <a:avLst/>
          </a:prstGeom>
          <a:noFill/>
          <a:ln>
            <a:noFill/>
          </a:ln>
          <a:effectLst>
            <a:prstShdw prst="shdw17" dist="63500" dir="2212194">
              <a:srgbClr val="897D58"/>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ko-KR" altLang="en-US" sz="2400" b="1">
                <a:latin typeface="Verdana" panose="020B0604030504040204" pitchFamily="34" charset="0"/>
                <a:ea typeface="Gulim" panose="020B0600000101010101" pitchFamily="34" charset="-127"/>
              </a:rPr>
              <a:t>4</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z="3600" b="1" smtClean="0">
                <a:solidFill>
                  <a:srgbClr val="FF0000"/>
                </a:solidFill>
                <a:latin typeface="华文新魏" panose="02010800040101010101" pitchFamily="2" charset="-122"/>
                <a:ea typeface="华文新魏" panose="02010800040101010101" pitchFamily="2" charset="-122"/>
              </a:rPr>
              <a:t>慢  病  预  防</a:t>
            </a:r>
            <a:r>
              <a:rPr lang="en-US" altLang="zh-CN" sz="3600" b="1" smtClean="0">
                <a:solidFill>
                  <a:srgbClr val="FF0000"/>
                </a:solidFill>
                <a:latin typeface="华文新魏" panose="02010800040101010101" pitchFamily="2" charset="-122"/>
                <a:ea typeface="华文新魏" panose="02010800040101010101" pitchFamily="2" charset="-122"/>
              </a:rPr>
              <a:t>—</a:t>
            </a:r>
            <a:r>
              <a:rPr lang="zh-CN" altLang="zh-CN" sz="3600" b="1" smtClean="0">
                <a:solidFill>
                  <a:srgbClr val="FF0000"/>
                </a:solidFill>
                <a:latin typeface="华文新魏" panose="02010800040101010101" pitchFamily="2" charset="-122"/>
                <a:ea typeface="华文新魏" panose="02010800040101010101" pitchFamily="2" charset="-122"/>
              </a:rPr>
              <a:t>关键点</a:t>
            </a:r>
            <a:endParaRPr lang="zh-CN" altLang="zh-CN" b="1" smtClean="0">
              <a:solidFill>
                <a:srgbClr val="FF0000"/>
              </a:solidFill>
            </a:endParaRPr>
          </a:p>
        </p:txBody>
      </p:sp>
      <p:sp>
        <p:nvSpPr>
          <p:cNvPr id="46083" name="Rectangle 3"/>
          <p:cNvSpPr>
            <a:spLocks noGrp="1" noChangeArrowheads="1"/>
          </p:cNvSpPr>
          <p:nvPr>
            <p:ph type="body" idx="1"/>
          </p:nvPr>
        </p:nvSpPr>
        <p:spPr>
          <a:xfrm>
            <a:off x="1906707" y="985114"/>
            <a:ext cx="9407525" cy="4957762"/>
          </a:xfrm>
        </p:spPr>
        <p:txBody>
          <a:bodyPr/>
          <a:lstStyle/>
          <a:p>
            <a:pPr marL="0" indent="0">
              <a:lnSpc>
                <a:spcPct val="120000"/>
              </a:lnSpc>
              <a:spcBef>
                <a:spcPct val="0"/>
              </a:spcBef>
              <a:buFontTx/>
              <a:buNone/>
              <a:defRPr/>
            </a:pPr>
            <a:r>
              <a:rPr lang="zh-CN" altLang="zh-CN" sz="3600" dirty="0" smtClean="0">
                <a:latin typeface="华文新魏" panose="02010800040101010101" pitchFamily="2" charset="-122"/>
                <a:ea typeface="华文新魏" panose="02010800040101010101" pitchFamily="2" charset="-122"/>
              </a:rPr>
              <a:t>据卫计委统计数据显示，我国确诊的慢性病患者已超过</a:t>
            </a:r>
            <a:r>
              <a:rPr lang="en-US" altLang="zh-CN" sz="3600" dirty="0" smtClean="0">
                <a:latin typeface="华文新魏" panose="02010800040101010101" pitchFamily="2" charset="-122"/>
                <a:ea typeface="华文新魏" panose="02010800040101010101" pitchFamily="2" charset="-122"/>
              </a:rPr>
              <a:t>2.6</a:t>
            </a:r>
            <a:r>
              <a:rPr lang="zh-CN" altLang="zh-CN" sz="3600" dirty="0" smtClean="0">
                <a:latin typeface="华文新魏" panose="02010800040101010101" pitchFamily="2" charset="-122"/>
                <a:ea typeface="华文新魏" panose="02010800040101010101" pitchFamily="2" charset="-122"/>
              </a:rPr>
              <a:t>亿人，因慢性病导致的死亡人数占总死亡人数的</a:t>
            </a:r>
            <a:r>
              <a:rPr lang="en-US" altLang="zh-CN" sz="3600" dirty="0" smtClean="0">
                <a:latin typeface="华文新魏" panose="02010800040101010101" pitchFamily="2" charset="-122"/>
                <a:ea typeface="华文新魏" panose="02010800040101010101" pitchFamily="2" charset="-122"/>
              </a:rPr>
              <a:t>85%</a:t>
            </a:r>
            <a:r>
              <a:rPr lang="zh-CN" altLang="zh-CN" sz="3600" dirty="0" smtClean="0">
                <a:latin typeface="华文新魏" panose="02010800040101010101" pitchFamily="2" charset="-122"/>
                <a:ea typeface="华文新魏" panose="02010800040101010101" pitchFamily="2" charset="-122"/>
              </a:rPr>
              <a:t>。</a:t>
            </a:r>
            <a:endParaRPr lang="en-US" altLang="zh-CN" sz="3600" dirty="0" smtClean="0">
              <a:latin typeface="华文新魏" panose="02010800040101010101" pitchFamily="2" charset="-122"/>
              <a:ea typeface="华文新魏" panose="02010800040101010101" pitchFamily="2" charset="-122"/>
            </a:endParaRPr>
          </a:p>
          <a:p>
            <a:pPr marL="0" indent="0">
              <a:lnSpc>
                <a:spcPct val="120000"/>
              </a:lnSpc>
              <a:spcBef>
                <a:spcPct val="0"/>
              </a:spcBef>
              <a:buFontTx/>
              <a:buNone/>
              <a:defRPr/>
            </a:pPr>
            <a:r>
              <a:rPr lang="zh-CN" altLang="zh-CN" sz="3600" smtClean="0">
                <a:latin typeface="华文新魏" panose="02010800040101010101" pitchFamily="2" charset="-122"/>
                <a:ea typeface="华文新魏" panose="02010800040101010101" pitchFamily="2" charset="-122"/>
              </a:rPr>
              <a:t>慢</a:t>
            </a:r>
            <a:r>
              <a:rPr lang="zh-CN" altLang="zh-CN" sz="3600" smtClean="0">
                <a:latin typeface="华文新魏" panose="02010800040101010101" pitchFamily="2" charset="-122"/>
                <a:ea typeface="华文新魏" panose="02010800040101010101" pitchFamily="2" charset="-122"/>
              </a:rPr>
              <a:t>病</a:t>
            </a:r>
            <a:r>
              <a:rPr lang="zh-CN" altLang="en-US" sz="3600" smtClean="0">
                <a:latin typeface="华文新魏" panose="02010800040101010101" pitchFamily="2" charset="-122"/>
                <a:ea typeface="华文新魏" panose="02010800040101010101" pitchFamily="2" charset="-122"/>
              </a:rPr>
              <a:t>预防的</a:t>
            </a:r>
            <a:r>
              <a:rPr lang="zh-CN" altLang="zh-CN" sz="3600" smtClean="0">
                <a:latin typeface="华文新魏" panose="02010800040101010101" pitchFamily="2" charset="-122"/>
                <a:ea typeface="华文新魏" panose="02010800040101010101" pitchFamily="2" charset="-122"/>
              </a:rPr>
              <a:t>关键</a:t>
            </a:r>
            <a:r>
              <a:rPr lang="zh-CN" altLang="en-US" sz="3600" smtClean="0">
                <a:latin typeface="华文新魏" panose="02010800040101010101" pitchFamily="2" charset="-122"/>
                <a:ea typeface="华文新魏" panose="02010800040101010101" pitchFamily="2" charset="-122"/>
              </a:rPr>
              <a:t>点是</a:t>
            </a:r>
            <a:r>
              <a:rPr lang="zh-CN" altLang="zh-CN" sz="3600" dirty="0" smtClean="0">
                <a:latin typeface="华文新魏" panose="02010800040101010101" pitchFamily="2" charset="-122"/>
                <a:ea typeface="华文新魏" panose="02010800040101010101" pitchFamily="2" charset="-122"/>
              </a:rPr>
              <a:t>由</a:t>
            </a:r>
            <a:r>
              <a:rPr lang="zh-CN" altLang="zh-CN" sz="3600" dirty="0" smtClean="0">
                <a:solidFill>
                  <a:srgbClr val="FF0000"/>
                </a:solidFill>
                <a:latin typeface="华文新魏" panose="02010800040101010101" pitchFamily="2" charset="-122"/>
                <a:ea typeface="华文新魏" panose="02010800040101010101" pitchFamily="2" charset="-122"/>
              </a:rPr>
              <a:t>“病后治疗”转为“病前预防”。</a:t>
            </a:r>
          </a:p>
          <a:p>
            <a:pPr marL="0" indent="0">
              <a:lnSpc>
                <a:spcPct val="120000"/>
              </a:lnSpc>
              <a:spcBef>
                <a:spcPct val="0"/>
              </a:spcBef>
              <a:buFontTx/>
              <a:buNone/>
              <a:defRPr/>
            </a:pPr>
            <a:r>
              <a:rPr lang="en-US" altLang="zh-CN" sz="3600" smtClean="0">
                <a:latin typeface="华文新魏" panose="02010800040101010101" pitchFamily="2" charset="-122"/>
                <a:ea typeface="华文新魏" panose="02010800040101010101" pitchFamily="2" charset="-122"/>
              </a:rPr>
              <a:t>80</a:t>
            </a:r>
            <a:r>
              <a:rPr lang="en-US" altLang="zh-CN" sz="3600" dirty="0" smtClean="0">
                <a:latin typeface="华文新魏" panose="02010800040101010101" pitchFamily="2" charset="-122"/>
                <a:ea typeface="华文新魏" panose="02010800040101010101" pitchFamily="2" charset="-122"/>
              </a:rPr>
              <a:t>%</a:t>
            </a:r>
            <a:r>
              <a:rPr lang="zh-CN" altLang="zh-CN" sz="3600" smtClean="0">
                <a:latin typeface="华文新魏" panose="02010800040101010101" pitchFamily="2" charset="-122"/>
                <a:ea typeface="华文新魏" panose="02010800040101010101" pitchFamily="2" charset="-122"/>
              </a:rPr>
              <a:t>的</a:t>
            </a:r>
            <a:r>
              <a:rPr lang="zh-CN" altLang="zh-CN" sz="3600" smtClean="0">
                <a:latin typeface="华文新魏" panose="02010800040101010101" pitchFamily="2" charset="-122"/>
                <a:ea typeface="华文新魏" panose="02010800040101010101" pitchFamily="2" charset="-122"/>
              </a:rPr>
              <a:t>心</a:t>
            </a:r>
            <a:r>
              <a:rPr lang="zh-CN" altLang="en-US" sz="3600" smtClean="0">
                <a:latin typeface="华文新魏" panose="02010800040101010101" pitchFamily="2" charset="-122"/>
                <a:ea typeface="华文新魏" panose="02010800040101010101" pitchFamily="2" charset="-122"/>
              </a:rPr>
              <a:t>脑血管</a:t>
            </a:r>
            <a:r>
              <a:rPr lang="zh-CN" altLang="zh-CN" sz="3600" smtClean="0">
                <a:latin typeface="华文新魏" panose="02010800040101010101" pitchFamily="2" charset="-122"/>
                <a:ea typeface="华文新魏" panose="02010800040101010101" pitchFamily="2" charset="-122"/>
              </a:rPr>
              <a:t>病</a:t>
            </a:r>
            <a:r>
              <a:rPr lang="zh-CN" altLang="zh-CN" sz="3600" dirty="0" smtClean="0">
                <a:latin typeface="华文新魏" panose="02010800040101010101" pitchFamily="2" charset="-122"/>
                <a:ea typeface="华文新魏" panose="02010800040101010101" pitchFamily="2" charset="-122"/>
              </a:rPr>
              <a:t>、</a:t>
            </a:r>
            <a:r>
              <a:rPr lang="en-US" altLang="zh-CN" sz="3600" dirty="0" smtClean="0">
                <a:latin typeface="华文新魏" panose="02010800040101010101" pitchFamily="2" charset="-122"/>
                <a:ea typeface="华文新魏" panose="02010800040101010101" pitchFamily="2" charset="-122"/>
              </a:rPr>
              <a:t>90%</a:t>
            </a:r>
            <a:r>
              <a:rPr lang="zh-CN" altLang="zh-CN" sz="3600" dirty="0" smtClean="0">
                <a:latin typeface="华文新魏" panose="02010800040101010101" pitchFamily="2" charset="-122"/>
                <a:ea typeface="华文新魏" panose="02010800040101010101" pitchFamily="2" charset="-122"/>
              </a:rPr>
              <a:t>的</a:t>
            </a:r>
            <a:r>
              <a:rPr lang="en-US" altLang="zh-CN" sz="3600" dirty="0" smtClean="0">
                <a:latin typeface="华文新魏" panose="02010800040101010101" pitchFamily="2" charset="-122"/>
                <a:ea typeface="华文新魏" panose="02010800040101010101" pitchFamily="2" charset="-122"/>
              </a:rPr>
              <a:t>2</a:t>
            </a:r>
            <a:r>
              <a:rPr lang="zh-CN" altLang="zh-CN" sz="3600" dirty="0" smtClean="0">
                <a:latin typeface="华文新魏" panose="02010800040101010101" pitchFamily="2" charset="-122"/>
                <a:ea typeface="华文新魏" panose="02010800040101010101" pitchFamily="2" charset="-122"/>
              </a:rPr>
              <a:t>型糖尿病、</a:t>
            </a:r>
            <a:r>
              <a:rPr lang="en-US" altLang="zh-CN" sz="3600" dirty="0" smtClean="0">
                <a:latin typeface="华文新魏" panose="02010800040101010101" pitchFamily="2" charset="-122"/>
                <a:ea typeface="华文新魏" panose="02010800040101010101" pitchFamily="2" charset="-122"/>
              </a:rPr>
              <a:t>1/3</a:t>
            </a:r>
            <a:r>
              <a:rPr lang="zh-CN" altLang="zh-CN" sz="3600" dirty="0" smtClean="0">
                <a:latin typeface="华文新魏" panose="02010800040101010101" pitchFamily="2" charset="-122"/>
                <a:ea typeface="华文新魏" panose="02010800040101010101" pitchFamily="2" charset="-122"/>
              </a:rPr>
              <a:t>恶性肿瘤可以通过改变不健康的生活方式有效预防。</a:t>
            </a:r>
          </a:p>
          <a:p>
            <a:pPr eaLnBrk="1" hangingPunct="1">
              <a:defRPr/>
            </a:pPr>
            <a:endParaRPr lang="zh-CN" altLang="zh-CN"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z="3600" b="1" smtClean="0">
                <a:solidFill>
                  <a:schemeClr val="tx1"/>
                </a:solidFill>
                <a:latin typeface="华文新魏" panose="02010800040101010101" pitchFamily="2" charset="-122"/>
                <a:ea typeface="华文新魏" panose="02010800040101010101" pitchFamily="2" charset="-122"/>
              </a:rPr>
              <a:t>慢  病  预  防</a:t>
            </a:r>
            <a:r>
              <a:rPr lang="en-US" altLang="zh-CN" sz="3600" b="1" smtClean="0">
                <a:solidFill>
                  <a:schemeClr val="tx1"/>
                </a:solidFill>
                <a:latin typeface="华文新魏" panose="02010800040101010101" pitchFamily="2" charset="-122"/>
                <a:ea typeface="华文新魏" panose="02010800040101010101" pitchFamily="2" charset="-122"/>
              </a:rPr>
              <a:t>—</a:t>
            </a:r>
            <a:r>
              <a:rPr lang="zh-CN" altLang="zh-CN" sz="3600" b="1" smtClean="0">
                <a:solidFill>
                  <a:schemeClr val="tx1"/>
                </a:solidFill>
                <a:latin typeface="华文新魏" panose="02010800040101010101" pitchFamily="2" charset="-122"/>
                <a:ea typeface="华文新魏" panose="02010800040101010101" pitchFamily="2" charset="-122"/>
              </a:rPr>
              <a:t>关键点</a:t>
            </a:r>
          </a:p>
        </p:txBody>
      </p:sp>
      <p:sp>
        <p:nvSpPr>
          <p:cNvPr id="47107" name="Rectangle 3"/>
          <p:cNvSpPr>
            <a:spLocks noGrp="1" noChangeArrowheads="1"/>
          </p:cNvSpPr>
          <p:nvPr>
            <p:ph type="body" idx="1"/>
          </p:nvPr>
        </p:nvSpPr>
        <p:spPr>
          <a:xfrm>
            <a:off x="1277938" y="1600200"/>
            <a:ext cx="9848705" cy="4527550"/>
          </a:xfrm>
        </p:spPr>
        <p:txBody>
          <a:bodyPr/>
          <a:lstStyle/>
          <a:p>
            <a:pPr marL="0" indent="0">
              <a:lnSpc>
                <a:spcPct val="130000"/>
              </a:lnSpc>
              <a:spcBef>
                <a:spcPct val="0"/>
              </a:spcBef>
              <a:buFontTx/>
              <a:buNone/>
            </a:pPr>
            <a:r>
              <a:rPr lang="zh-CN" altLang="zh-CN" sz="3600" b="1" smtClean="0">
                <a:latin typeface="华文新魏" panose="02010800040101010101" pitchFamily="2" charset="-122"/>
                <a:ea typeface="华文新魏" panose="02010800040101010101" pitchFamily="2" charset="-122"/>
              </a:rPr>
              <a:t>基于大量的防治实践，可以锁定慢病预防</a:t>
            </a:r>
            <a:r>
              <a:rPr lang="zh-CN" altLang="zh-CN" sz="3600" b="1" smtClean="0">
                <a:latin typeface="华文新魏" panose="02010800040101010101" pitchFamily="2" charset="-122"/>
                <a:ea typeface="华文新魏" panose="02010800040101010101" pitchFamily="2" charset="-122"/>
              </a:rPr>
              <a:t>的 “</a:t>
            </a:r>
            <a:r>
              <a:rPr lang="en-US" altLang="zh-CN" sz="3600" b="1" smtClean="0">
                <a:latin typeface="华文新魏" panose="02010800040101010101" pitchFamily="2" charset="-122"/>
                <a:ea typeface="华文新魏" panose="02010800040101010101" pitchFamily="2" charset="-122"/>
              </a:rPr>
              <a:t>3</a:t>
            </a:r>
            <a:r>
              <a:rPr lang="zh-CN" altLang="zh-CN" sz="3600" b="1" smtClean="0">
                <a:latin typeface="华文新魏" panose="02010800040101010101" pitchFamily="2" charset="-122"/>
                <a:ea typeface="华文新魏" panose="02010800040101010101" pitchFamily="2" charset="-122"/>
              </a:rPr>
              <a:t>个环节”，“</a:t>
            </a:r>
            <a:r>
              <a:rPr lang="en-US" altLang="zh-CN" sz="3600" b="1" smtClean="0">
                <a:latin typeface="华文新魏" panose="02010800040101010101" pitchFamily="2" charset="-122"/>
                <a:ea typeface="华文新魏" panose="02010800040101010101" pitchFamily="2" charset="-122"/>
              </a:rPr>
              <a:t>3</a:t>
            </a:r>
            <a:r>
              <a:rPr lang="zh-CN" altLang="zh-CN" sz="3600" b="1" smtClean="0">
                <a:latin typeface="华文新魏" panose="02010800040101010101" pitchFamily="2" charset="-122"/>
                <a:ea typeface="华文新魏" panose="02010800040101010101" pitchFamily="2" charset="-122"/>
              </a:rPr>
              <a:t>个人群”。</a:t>
            </a:r>
          </a:p>
          <a:p>
            <a:pPr marL="0" indent="0">
              <a:lnSpc>
                <a:spcPct val="130000"/>
              </a:lnSpc>
              <a:spcBef>
                <a:spcPct val="0"/>
              </a:spcBef>
              <a:buFontTx/>
              <a:buNone/>
            </a:pPr>
            <a:r>
              <a:rPr lang="en-US" altLang="zh-CN" sz="3600" b="1" smtClean="0">
                <a:latin typeface="华文新魏" panose="02010800040101010101" pitchFamily="2" charset="-122"/>
                <a:ea typeface="华文新魏" panose="02010800040101010101" pitchFamily="2" charset="-122"/>
              </a:rPr>
              <a:t>3</a:t>
            </a:r>
            <a:r>
              <a:rPr lang="zh-CN" altLang="zh-CN" sz="3600" b="1" smtClean="0">
                <a:latin typeface="华文新魏" panose="02010800040101010101" pitchFamily="2" charset="-122"/>
                <a:ea typeface="华文新魏" panose="02010800040101010101" pitchFamily="2" charset="-122"/>
              </a:rPr>
              <a:t>个</a:t>
            </a:r>
            <a:r>
              <a:rPr lang="zh-CN" altLang="zh-CN" sz="3600" b="1" smtClean="0">
                <a:latin typeface="华文新魏" panose="02010800040101010101" pitchFamily="2" charset="-122"/>
                <a:ea typeface="华文新魏" panose="02010800040101010101" pitchFamily="2" charset="-122"/>
              </a:rPr>
              <a:t>环节</a:t>
            </a:r>
            <a:r>
              <a:rPr lang="zh-CN" altLang="en-US" sz="3600" b="1" smtClean="0">
                <a:latin typeface="华文新魏" panose="02010800040101010101" pitchFamily="2" charset="-122"/>
                <a:ea typeface="华文新魏" panose="02010800040101010101" pitchFamily="2" charset="-122"/>
              </a:rPr>
              <a:t>：</a:t>
            </a:r>
            <a:r>
              <a:rPr lang="zh-CN" altLang="zh-CN" sz="3600" b="1" smtClean="0">
                <a:latin typeface="华文新魏" panose="02010800040101010101" pitchFamily="2" charset="-122"/>
                <a:ea typeface="华文新魏" panose="02010800040101010101" pitchFamily="2" charset="-122"/>
              </a:rPr>
              <a:t>控制</a:t>
            </a:r>
            <a:r>
              <a:rPr lang="zh-CN" altLang="zh-CN" sz="3600" b="1" smtClean="0">
                <a:latin typeface="华文新魏" panose="02010800040101010101" pitchFamily="2" charset="-122"/>
                <a:ea typeface="华文新魏" panose="02010800040101010101" pitchFamily="2" charset="-122"/>
              </a:rPr>
              <a:t>危险因素、早诊早治、规范</a:t>
            </a:r>
            <a:r>
              <a:rPr lang="zh-CN" altLang="zh-CN" sz="3600" b="1" smtClean="0">
                <a:latin typeface="华文新魏" panose="02010800040101010101" pitchFamily="2" charset="-122"/>
                <a:ea typeface="华文新魏" panose="02010800040101010101" pitchFamily="2" charset="-122"/>
              </a:rPr>
              <a:t>管理</a:t>
            </a:r>
            <a:r>
              <a:rPr lang="zh-CN" altLang="en-US" sz="3600" b="1" smtClean="0">
                <a:latin typeface="华文新魏" panose="02010800040101010101" pitchFamily="2" charset="-122"/>
                <a:ea typeface="华文新魏" panose="02010800040101010101" pitchFamily="2" charset="-122"/>
              </a:rPr>
              <a:t>病人</a:t>
            </a:r>
            <a:r>
              <a:rPr lang="zh-CN" altLang="zh-CN" sz="3600" b="1" smtClean="0">
                <a:latin typeface="华文新魏" panose="02010800040101010101" pitchFamily="2" charset="-122"/>
                <a:ea typeface="华文新魏" panose="02010800040101010101" pitchFamily="2" charset="-122"/>
              </a:rPr>
              <a:t>。</a:t>
            </a:r>
            <a:endParaRPr lang="zh-CN" altLang="zh-CN" sz="3600" b="1" smtClean="0">
              <a:latin typeface="华文新魏" panose="02010800040101010101" pitchFamily="2" charset="-122"/>
              <a:ea typeface="华文新魏" panose="02010800040101010101" pitchFamily="2" charset="-122"/>
            </a:endParaRPr>
          </a:p>
          <a:p>
            <a:pPr marL="0" indent="0">
              <a:lnSpc>
                <a:spcPct val="130000"/>
              </a:lnSpc>
              <a:spcBef>
                <a:spcPct val="0"/>
              </a:spcBef>
              <a:buFontTx/>
              <a:buNone/>
            </a:pPr>
            <a:r>
              <a:rPr lang="en-US" altLang="zh-CN" sz="3600" b="1" smtClean="0">
                <a:latin typeface="华文新魏" panose="02010800040101010101" pitchFamily="2" charset="-122"/>
                <a:ea typeface="华文新魏" panose="02010800040101010101" pitchFamily="2" charset="-122"/>
              </a:rPr>
              <a:t>3</a:t>
            </a:r>
            <a:r>
              <a:rPr lang="zh-CN" altLang="zh-CN" sz="3600" b="1" smtClean="0">
                <a:latin typeface="华文新魏" panose="02010800040101010101" pitchFamily="2" charset="-122"/>
                <a:ea typeface="华文新魏" panose="02010800040101010101" pitchFamily="2" charset="-122"/>
              </a:rPr>
              <a:t>个</a:t>
            </a:r>
            <a:r>
              <a:rPr lang="zh-CN" altLang="zh-CN" sz="3600" b="1" smtClean="0">
                <a:latin typeface="华文新魏" panose="02010800040101010101" pitchFamily="2" charset="-122"/>
                <a:ea typeface="华文新魏" panose="02010800040101010101" pitchFamily="2" charset="-122"/>
              </a:rPr>
              <a:t>人群</a:t>
            </a:r>
            <a:r>
              <a:rPr lang="zh-CN" altLang="en-US" sz="3600" b="1" smtClean="0">
                <a:latin typeface="华文新魏" panose="02010800040101010101" pitchFamily="2" charset="-122"/>
                <a:ea typeface="华文新魏" panose="02010800040101010101" pitchFamily="2" charset="-122"/>
              </a:rPr>
              <a:t>：</a:t>
            </a:r>
            <a:r>
              <a:rPr lang="zh-CN" altLang="zh-CN" sz="3600" b="1" smtClean="0">
                <a:latin typeface="华文新魏" panose="02010800040101010101" pitchFamily="2" charset="-122"/>
                <a:ea typeface="华文新魏" panose="02010800040101010101" pitchFamily="2" charset="-122"/>
              </a:rPr>
              <a:t>一般</a:t>
            </a:r>
            <a:r>
              <a:rPr lang="zh-CN" altLang="zh-CN" sz="3600" b="1" smtClean="0">
                <a:latin typeface="华文新魏" panose="02010800040101010101" pitchFamily="2" charset="-122"/>
                <a:ea typeface="华文新魏" panose="02010800040101010101" pitchFamily="2" charset="-122"/>
              </a:rPr>
              <a:t>人群、高危人群、患病人群。</a:t>
            </a:r>
          </a:p>
          <a:p>
            <a:pPr marL="0" indent="0" eaLnBrk="1" hangingPunct="1">
              <a:buFontTx/>
              <a:buNone/>
            </a:pPr>
            <a:endParaRPr lang="zh-CN" altLang="zh-CN" sz="36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z="3600" b="1" smtClean="0">
                <a:solidFill>
                  <a:schemeClr val="tx1"/>
                </a:solidFill>
                <a:latin typeface="华文新魏" panose="02010800040101010101" pitchFamily="2" charset="-122"/>
                <a:ea typeface="华文新魏" panose="02010800040101010101" pitchFamily="2" charset="-122"/>
              </a:rPr>
              <a:t>慢  病  预  防</a:t>
            </a:r>
            <a:r>
              <a:rPr lang="en-US" altLang="zh-CN" sz="3600" b="1" smtClean="0">
                <a:solidFill>
                  <a:schemeClr val="tx1"/>
                </a:solidFill>
                <a:latin typeface="华文新魏" panose="02010800040101010101" pitchFamily="2" charset="-122"/>
                <a:ea typeface="华文新魏" panose="02010800040101010101" pitchFamily="2" charset="-122"/>
              </a:rPr>
              <a:t>—</a:t>
            </a:r>
            <a:r>
              <a:rPr lang="zh-CN" altLang="en-US" sz="3600" b="1" smtClean="0">
                <a:solidFill>
                  <a:schemeClr val="tx1"/>
                </a:solidFill>
                <a:latin typeface="华文新魏" panose="02010800040101010101" pitchFamily="2" charset="-122"/>
                <a:ea typeface="华文新魏" panose="02010800040101010101" pitchFamily="2" charset="-122"/>
              </a:rPr>
              <a:t>三级预防</a:t>
            </a:r>
            <a:endParaRPr lang="zh-CN" altLang="zh-CN" b="1" smtClean="0">
              <a:solidFill>
                <a:schemeClr val="tx1"/>
              </a:solidFill>
            </a:endParaRPr>
          </a:p>
        </p:txBody>
      </p:sp>
      <p:sp>
        <p:nvSpPr>
          <p:cNvPr id="48131" name="Rectangle 3"/>
          <p:cNvSpPr>
            <a:spLocks noGrp="1" noChangeArrowheads="1"/>
          </p:cNvSpPr>
          <p:nvPr>
            <p:ph type="body" idx="1"/>
          </p:nvPr>
        </p:nvSpPr>
        <p:spPr>
          <a:xfrm>
            <a:off x="1277938" y="1195388"/>
            <a:ext cx="10477500" cy="4527550"/>
          </a:xfrm>
        </p:spPr>
        <p:txBody>
          <a:bodyPr/>
          <a:lstStyle/>
          <a:p>
            <a:pPr marL="0" indent="0">
              <a:lnSpc>
                <a:spcPct val="130000"/>
              </a:lnSpc>
              <a:spcBef>
                <a:spcPct val="0"/>
              </a:spcBef>
              <a:buFontTx/>
              <a:buNone/>
            </a:pPr>
            <a:r>
              <a:rPr lang="zh-CN" altLang="zh-CN" sz="3200" smtClean="0">
                <a:latin typeface="华文新魏" panose="02010800040101010101" pitchFamily="2" charset="-122"/>
                <a:ea typeface="华文新魏" panose="02010800040101010101" pitchFamily="2" charset="-122"/>
              </a:rPr>
              <a:t>第一级预防为病因预防，也称初级预防，源头预防。主要针对致病因子（危险因素）采取措施，是预防疾病发生和消减疾病的根本措施。其中包括自我保健和健康教育。</a:t>
            </a:r>
          </a:p>
          <a:p>
            <a:pPr marL="0" indent="0">
              <a:lnSpc>
                <a:spcPct val="130000"/>
              </a:lnSpc>
              <a:spcBef>
                <a:spcPct val="0"/>
              </a:spcBef>
              <a:buFontTx/>
              <a:buNone/>
            </a:pPr>
            <a:r>
              <a:rPr lang="zh-CN" altLang="zh-CN" sz="3200" smtClean="0">
                <a:latin typeface="华文新魏" panose="02010800040101010101" pitchFamily="2" charset="-122"/>
                <a:ea typeface="华文新魏" panose="02010800040101010101" pitchFamily="2" charset="-122"/>
              </a:rPr>
              <a:t>第二级预防为“三早”预防，即早发现、早诊断、早治疗，减少慢病合并症的发生。</a:t>
            </a:r>
          </a:p>
          <a:p>
            <a:pPr marL="0" indent="0">
              <a:lnSpc>
                <a:spcPct val="130000"/>
              </a:lnSpc>
              <a:spcBef>
                <a:spcPct val="0"/>
              </a:spcBef>
              <a:buFontTx/>
              <a:buNone/>
            </a:pPr>
            <a:r>
              <a:rPr lang="zh-CN" altLang="zh-CN" sz="3200" smtClean="0">
                <a:latin typeface="华文新魏" panose="02010800040101010101" pitchFamily="2" charset="-122"/>
                <a:ea typeface="华文新魏" panose="02010800040101010101" pitchFamily="2" charset="-122"/>
              </a:rPr>
              <a:t>第三级预防为对症治疗预防，降低伤残率和死亡率，并加大康复训练的工作投入。</a:t>
            </a:r>
          </a:p>
          <a:p>
            <a:pPr marL="0" indent="0" eaLnBrk="1" hangingPunct="1">
              <a:buFontTx/>
              <a:buNone/>
            </a:pPr>
            <a:endParaRPr lang="zh-CN" altLang="zh-CN"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09600" y="276225"/>
            <a:ext cx="10975975" cy="709613"/>
          </a:xfrm>
        </p:spPr>
        <p:txBody>
          <a:bodyPr/>
          <a:lstStyle/>
          <a:p>
            <a:pPr eaLnBrk="1" hangingPunct="1"/>
            <a:r>
              <a:rPr lang="zh-CN" altLang="en-US" sz="3600" b="1" smtClean="0">
                <a:solidFill>
                  <a:schemeClr val="tx1"/>
                </a:solidFill>
                <a:latin typeface="华文新魏" panose="02010800040101010101" pitchFamily="2" charset="-122"/>
                <a:ea typeface="华文新魏" panose="02010800040101010101" pitchFamily="2" charset="-122"/>
              </a:rPr>
              <a:t>慢  病  预  防</a:t>
            </a:r>
            <a:r>
              <a:rPr lang="en-US" altLang="zh-CN" sz="3600" b="1" smtClean="0">
                <a:solidFill>
                  <a:schemeClr val="tx1"/>
                </a:solidFill>
                <a:latin typeface="华文新魏" panose="02010800040101010101" pitchFamily="2" charset="-122"/>
                <a:ea typeface="华文新魏" panose="02010800040101010101" pitchFamily="2" charset="-122"/>
              </a:rPr>
              <a:t>—</a:t>
            </a:r>
            <a:r>
              <a:rPr lang="zh-CN" altLang="en-US" sz="3600" b="1" smtClean="0">
                <a:solidFill>
                  <a:schemeClr val="tx1"/>
                </a:solidFill>
                <a:latin typeface="华文新魏" panose="02010800040101010101" pitchFamily="2" charset="-122"/>
                <a:ea typeface="华文新魏" panose="02010800040101010101" pitchFamily="2" charset="-122"/>
              </a:rPr>
              <a:t>相关预防指南</a:t>
            </a:r>
            <a:endParaRPr lang="zh-CN" altLang="zh-CN" sz="3600" smtClean="0">
              <a:solidFill>
                <a:schemeClr val="tx1"/>
              </a:solidFill>
              <a:latin typeface="黑体" panose="02010609060101010101" pitchFamily="49" charset="-122"/>
            </a:endParaRPr>
          </a:p>
        </p:txBody>
      </p:sp>
      <p:sp>
        <p:nvSpPr>
          <p:cNvPr id="49155" name="Rectangle 2"/>
          <p:cNvSpPr>
            <a:spLocks noChangeArrowheads="1"/>
          </p:cNvSpPr>
          <p:nvPr/>
        </p:nvSpPr>
        <p:spPr bwMode="auto">
          <a:xfrm>
            <a:off x="3024275" y="1728832"/>
            <a:ext cx="541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3600" b="1" dirty="0">
                <a:latin typeface="华文新魏" panose="02010800040101010101" pitchFamily="2" charset="-122"/>
                <a:ea typeface="华文新魏" panose="02010800040101010101" pitchFamily="2" charset="-122"/>
              </a:rPr>
              <a:t>《中国居民膳食指南》</a:t>
            </a:r>
            <a:endParaRPr lang="ko-KR" altLang="en-US" sz="3600" b="1" dirty="0">
              <a:latin typeface="华文新魏" panose="02010800040101010101" pitchFamily="2" charset="-122"/>
              <a:ea typeface="Gulim" panose="020B0600000101010101" pitchFamily="34" charset="-127"/>
              <a:cs typeface="Arial" panose="020B0604020202020204" pitchFamily="34" charset="0"/>
            </a:endParaRPr>
          </a:p>
        </p:txBody>
      </p:sp>
      <p:sp>
        <p:nvSpPr>
          <p:cNvPr id="49156" name="Rectangle 4"/>
          <p:cNvSpPr>
            <a:spLocks noChangeArrowheads="1"/>
          </p:cNvSpPr>
          <p:nvPr/>
        </p:nvSpPr>
        <p:spPr bwMode="auto">
          <a:xfrm>
            <a:off x="2325795" y="1694893"/>
            <a:ext cx="609600" cy="533400"/>
          </a:xfrm>
          <a:prstGeom prst="rect">
            <a:avLst/>
          </a:prstGeom>
          <a:noFill/>
          <a:ln>
            <a:noFill/>
          </a:ln>
          <a:effectLst>
            <a:prstShdw prst="shdw17" dist="63500" dir="2212194">
              <a:srgbClr val="897D58"/>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ko-KR" altLang="en-US" sz="2400" b="1">
                <a:latin typeface="Verdana" panose="020B0604030504040204" pitchFamily="34" charset="0"/>
                <a:ea typeface="Gulim" panose="020B0600000101010101" pitchFamily="34" charset="-127"/>
              </a:rPr>
              <a:t>1</a:t>
            </a:r>
          </a:p>
        </p:txBody>
      </p:sp>
      <p:sp>
        <p:nvSpPr>
          <p:cNvPr id="49157" name="Rectangle 5"/>
          <p:cNvSpPr>
            <a:spLocks noChangeArrowheads="1"/>
          </p:cNvSpPr>
          <p:nvPr/>
        </p:nvSpPr>
        <p:spPr bwMode="auto">
          <a:xfrm>
            <a:off x="3024275" y="2801162"/>
            <a:ext cx="75628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3600" b="1" dirty="0">
                <a:latin typeface="华文新魏" panose="02010800040101010101" pitchFamily="2" charset="-122"/>
                <a:ea typeface="华文新魏" panose="02010800040101010101" pitchFamily="2" charset="-122"/>
              </a:rPr>
              <a:t>《中国成人超重和肥胖症预防控制指南》</a:t>
            </a:r>
          </a:p>
        </p:txBody>
      </p:sp>
      <p:sp>
        <p:nvSpPr>
          <p:cNvPr id="49158" name="Rectangle 6"/>
          <p:cNvSpPr>
            <a:spLocks noChangeArrowheads="1"/>
          </p:cNvSpPr>
          <p:nvPr/>
        </p:nvSpPr>
        <p:spPr bwMode="auto">
          <a:xfrm>
            <a:off x="2325795" y="2801162"/>
            <a:ext cx="609600" cy="533400"/>
          </a:xfrm>
          <a:prstGeom prst="rect">
            <a:avLst/>
          </a:prstGeom>
          <a:noFill/>
          <a:ln>
            <a:noFill/>
          </a:ln>
          <a:effectLst>
            <a:prstShdw prst="shdw17" dist="63500" dir="2212194">
              <a:srgbClr val="897D58"/>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ko-KR" altLang="en-US" sz="2400" b="1" dirty="0">
                <a:latin typeface="Verdana" panose="020B0604030504040204" pitchFamily="34" charset="0"/>
                <a:ea typeface="Gulim" panose="020B0600000101010101" pitchFamily="34" charset="-127"/>
              </a:rPr>
              <a:t>2</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z="3600" b="1" smtClean="0">
                <a:solidFill>
                  <a:schemeClr val="tx1"/>
                </a:solidFill>
                <a:latin typeface="华文新魏" panose="02010800040101010101" pitchFamily="2" charset="-122"/>
                <a:ea typeface="华文新魏" panose="02010800040101010101" pitchFamily="2" charset="-122"/>
              </a:rPr>
              <a:t>慢  病  预  防</a:t>
            </a:r>
            <a:r>
              <a:rPr lang="en-US" altLang="zh-CN" sz="3600" b="1" smtClean="0">
                <a:solidFill>
                  <a:schemeClr val="tx1"/>
                </a:solidFill>
                <a:latin typeface="华文新魏" panose="02010800040101010101" pitchFamily="2" charset="-122"/>
                <a:ea typeface="华文新魏" panose="02010800040101010101" pitchFamily="2" charset="-122"/>
              </a:rPr>
              <a:t>—</a:t>
            </a:r>
            <a:r>
              <a:rPr lang="zh-CN" altLang="en-US" sz="3600" b="1" smtClean="0">
                <a:solidFill>
                  <a:schemeClr val="tx1"/>
                </a:solidFill>
                <a:latin typeface="华文新魏" panose="02010800040101010101" pitchFamily="2" charset="-122"/>
                <a:ea typeface="华文新魏" panose="02010800040101010101" pitchFamily="2" charset="-122"/>
              </a:rPr>
              <a:t>膳食指南</a:t>
            </a:r>
            <a:endParaRPr lang="zh-CN" altLang="zh-CN" smtClean="0">
              <a:solidFill>
                <a:schemeClr val="tx1"/>
              </a:solidFill>
            </a:endParaRPr>
          </a:p>
        </p:txBody>
      </p:sp>
      <p:grpSp>
        <p:nvGrpSpPr>
          <p:cNvPr id="50179" name="Group 3"/>
          <p:cNvGrpSpPr>
            <a:grpSpLocks/>
          </p:cNvGrpSpPr>
          <p:nvPr/>
        </p:nvGrpSpPr>
        <p:grpSpPr bwMode="auto">
          <a:xfrm>
            <a:off x="3030538" y="2630488"/>
            <a:ext cx="6707187" cy="688975"/>
            <a:chOff x="0" y="0"/>
            <a:chExt cx="4058" cy="480"/>
          </a:xfrm>
          <a:solidFill>
            <a:schemeClr val="bg1"/>
          </a:solidFill>
        </p:grpSpPr>
        <p:sp>
          <p:nvSpPr>
            <p:cNvPr id="8196" name="AutoShape 4"/>
            <p:cNvSpPr>
              <a:spLocks noChangeArrowheads="1"/>
            </p:cNvSpPr>
            <p:nvPr/>
          </p:nvSpPr>
          <p:spPr bwMode="auto">
            <a:xfrm>
              <a:off x="0" y="0"/>
              <a:ext cx="4058" cy="480"/>
            </a:xfrm>
            <a:prstGeom prst="roundRect">
              <a:avLst>
                <a:gd name="adj" fmla="val 17509"/>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mtClean="0"/>
            </a:p>
          </p:txBody>
        </p:sp>
        <p:grpSp>
          <p:nvGrpSpPr>
            <p:cNvPr id="50216" name="Group 5"/>
            <p:cNvGrpSpPr>
              <a:grpSpLocks/>
            </p:cNvGrpSpPr>
            <p:nvPr/>
          </p:nvGrpSpPr>
          <p:grpSpPr bwMode="auto">
            <a:xfrm>
              <a:off x="10" y="15"/>
              <a:ext cx="4043" cy="444"/>
              <a:chOff x="0" y="0"/>
              <a:chExt cx="3988" cy="444"/>
            </a:xfrm>
            <a:grpFill/>
          </p:grpSpPr>
          <p:sp>
            <p:nvSpPr>
              <p:cNvPr id="50217" name="AutoShape 6"/>
              <p:cNvSpPr>
                <a:spLocks noChangeArrowheads="1"/>
              </p:cNvSpPr>
              <p:nvPr/>
            </p:nvSpPr>
            <p:spPr bwMode="auto">
              <a:xfrm>
                <a:off x="0" y="329"/>
                <a:ext cx="3988" cy="115"/>
              </a:xfrm>
              <a:prstGeom prst="roundRect">
                <a:avLst>
                  <a:gd name="adj" fmla="val 50000"/>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mtClean="0"/>
              </a:p>
            </p:txBody>
          </p:sp>
          <p:sp>
            <p:nvSpPr>
              <p:cNvPr id="50218" name="AutoShape 7"/>
              <p:cNvSpPr>
                <a:spLocks noChangeArrowheads="1"/>
              </p:cNvSpPr>
              <p:nvPr/>
            </p:nvSpPr>
            <p:spPr bwMode="auto">
              <a:xfrm>
                <a:off x="0" y="0"/>
                <a:ext cx="3988" cy="115"/>
              </a:xfrm>
              <a:prstGeom prst="roundRect">
                <a:avLst>
                  <a:gd name="adj" fmla="val 50000"/>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mtClean="0"/>
              </a:p>
            </p:txBody>
          </p:sp>
        </p:grpSp>
      </p:grpSp>
      <p:grpSp>
        <p:nvGrpSpPr>
          <p:cNvPr id="50181" name="Group 13"/>
          <p:cNvGrpSpPr>
            <a:grpSpLocks/>
          </p:cNvGrpSpPr>
          <p:nvPr/>
        </p:nvGrpSpPr>
        <p:grpSpPr bwMode="auto">
          <a:xfrm>
            <a:off x="3812979" y="4352925"/>
            <a:ext cx="5916704" cy="688975"/>
            <a:chOff x="10" y="0"/>
            <a:chExt cx="4146" cy="480"/>
          </a:xfrm>
          <a:solidFill>
            <a:schemeClr val="bg1"/>
          </a:solidFill>
        </p:grpSpPr>
        <p:sp>
          <p:nvSpPr>
            <p:cNvPr id="8206" name="AutoShape 14"/>
            <p:cNvSpPr>
              <a:spLocks noChangeArrowheads="1"/>
            </p:cNvSpPr>
            <p:nvPr/>
          </p:nvSpPr>
          <p:spPr bwMode="auto">
            <a:xfrm>
              <a:off x="98" y="0"/>
              <a:ext cx="4058" cy="480"/>
            </a:xfrm>
            <a:prstGeom prst="roundRect">
              <a:avLst>
                <a:gd name="adj" fmla="val 17509"/>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mtClean="0"/>
            </a:p>
          </p:txBody>
        </p:sp>
        <p:grpSp>
          <p:nvGrpSpPr>
            <p:cNvPr id="50208" name="Group 15"/>
            <p:cNvGrpSpPr>
              <a:grpSpLocks/>
            </p:cNvGrpSpPr>
            <p:nvPr/>
          </p:nvGrpSpPr>
          <p:grpSpPr bwMode="auto">
            <a:xfrm>
              <a:off x="10" y="15"/>
              <a:ext cx="4043" cy="444"/>
              <a:chOff x="0" y="0"/>
              <a:chExt cx="3988" cy="444"/>
            </a:xfrm>
            <a:grpFill/>
          </p:grpSpPr>
          <p:sp>
            <p:nvSpPr>
              <p:cNvPr id="50209" name="AutoShape 16"/>
              <p:cNvSpPr>
                <a:spLocks noChangeArrowheads="1"/>
              </p:cNvSpPr>
              <p:nvPr/>
            </p:nvSpPr>
            <p:spPr bwMode="auto">
              <a:xfrm>
                <a:off x="0" y="329"/>
                <a:ext cx="3988" cy="115"/>
              </a:xfrm>
              <a:prstGeom prst="roundRect">
                <a:avLst>
                  <a:gd name="adj" fmla="val 50000"/>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mtClean="0"/>
              </a:p>
            </p:txBody>
          </p:sp>
          <p:sp>
            <p:nvSpPr>
              <p:cNvPr id="50210" name="AutoShape 17"/>
              <p:cNvSpPr>
                <a:spLocks noChangeArrowheads="1"/>
              </p:cNvSpPr>
              <p:nvPr/>
            </p:nvSpPr>
            <p:spPr bwMode="auto">
              <a:xfrm>
                <a:off x="0" y="0"/>
                <a:ext cx="3988" cy="115"/>
              </a:xfrm>
              <a:prstGeom prst="roundRect">
                <a:avLst>
                  <a:gd name="adj" fmla="val 50000"/>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mtClean="0"/>
              </a:p>
            </p:txBody>
          </p:sp>
        </p:grpSp>
      </p:grpSp>
      <p:sp>
        <p:nvSpPr>
          <p:cNvPr id="2" name="Text Box 23"/>
          <p:cNvSpPr txBox="1">
            <a:spLocks noChangeArrowheads="1"/>
          </p:cNvSpPr>
          <p:nvPr/>
        </p:nvSpPr>
        <p:spPr bwMode="auto">
          <a:xfrm>
            <a:off x="2670175" y="1847850"/>
            <a:ext cx="7478596"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buFont typeface="Arial" panose="020B0604020202020204" pitchFamily="34" charset="0"/>
              <a:buNone/>
            </a:pPr>
            <a:r>
              <a:rPr lang="zh-CN" altLang="zh-CN" sz="3600" b="1">
                <a:latin typeface="华文新魏" panose="02010800040101010101" pitchFamily="2" charset="-122"/>
                <a:ea typeface="华文新魏" panose="02010800040101010101" pitchFamily="2" charset="-122"/>
              </a:rPr>
              <a:t>食物多样，谷类为主，粗细搭配</a:t>
            </a:r>
            <a:endParaRPr lang="en-US" altLang="zh-CN" sz="3600" b="1">
              <a:latin typeface="华文新魏" panose="02010800040101010101" pitchFamily="2" charset="-122"/>
              <a:ea typeface="华文新魏" panose="02010800040101010101" pitchFamily="2" charset="-122"/>
            </a:endParaRPr>
          </a:p>
        </p:txBody>
      </p:sp>
      <p:sp>
        <p:nvSpPr>
          <p:cNvPr id="50182" name="Text Box 24"/>
          <p:cNvSpPr txBox="1">
            <a:spLocks noChangeArrowheads="1"/>
          </p:cNvSpPr>
          <p:nvPr/>
        </p:nvSpPr>
        <p:spPr bwMode="auto">
          <a:xfrm>
            <a:off x="2458930" y="2566194"/>
            <a:ext cx="6018118"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buFont typeface="Arial" panose="020B0604020202020204" pitchFamily="34" charset="0"/>
              <a:buNone/>
            </a:pPr>
            <a:r>
              <a:rPr lang="zh-CN" altLang="zh-CN" sz="3600" b="1">
                <a:latin typeface="华文新魏" panose="02010800040101010101" pitchFamily="2" charset="-122"/>
                <a:ea typeface="华文新魏" panose="02010800040101010101" pitchFamily="2" charset="-122"/>
              </a:rPr>
              <a:t>多吃蔬菜、水果和薯类</a:t>
            </a:r>
            <a:endParaRPr lang="en-US" altLang="zh-CN" sz="3600" b="1">
              <a:latin typeface="华文新魏" panose="02010800040101010101" pitchFamily="2" charset="-122"/>
              <a:ea typeface="华文新魏" panose="02010800040101010101" pitchFamily="2" charset="-122"/>
            </a:endParaRPr>
          </a:p>
        </p:txBody>
      </p:sp>
      <p:sp>
        <p:nvSpPr>
          <p:cNvPr id="50183" name="Text Box 25"/>
          <p:cNvSpPr txBox="1">
            <a:spLocks noChangeArrowheads="1"/>
          </p:cNvSpPr>
          <p:nvPr/>
        </p:nvSpPr>
        <p:spPr bwMode="auto">
          <a:xfrm>
            <a:off x="3077839" y="3997033"/>
            <a:ext cx="5802312"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buFont typeface="Arial" panose="020B0604020202020204" pitchFamily="34" charset="0"/>
              <a:buNone/>
            </a:pPr>
            <a:r>
              <a:rPr lang="zh-CN" altLang="zh-CN" sz="3600" b="1">
                <a:latin typeface="华文新魏" panose="02010800040101010101" pitchFamily="2" charset="-122"/>
                <a:ea typeface="华文新魏" panose="02010800040101010101" pitchFamily="2" charset="-122"/>
              </a:rPr>
              <a:t>每天吃奶类、大豆或豆制品</a:t>
            </a:r>
            <a:endParaRPr lang="en-US" altLang="zh-CN" sz="3600" b="1">
              <a:latin typeface="华文新魏" panose="02010800040101010101" pitchFamily="2" charset="-122"/>
              <a:ea typeface="华文新魏" panose="02010800040101010101" pitchFamily="2" charset="-122"/>
            </a:endParaRPr>
          </a:p>
        </p:txBody>
      </p:sp>
      <p:sp>
        <p:nvSpPr>
          <p:cNvPr id="50184" name="Text Box 26"/>
          <p:cNvSpPr txBox="1">
            <a:spLocks noChangeArrowheads="1"/>
          </p:cNvSpPr>
          <p:nvPr/>
        </p:nvSpPr>
        <p:spPr bwMode="auto">
          <a:xfrm>
            <a:off x="2670175" y="3331913"/>
            <a:ext cx="5688012"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buFont typeface="Arial" panose="020B0604020202020204" pitchFamily="34" charset="0"/>
              <a:buNone/>
            </a:pPr>
            <a:r>
              <a:rPr lang="zh-CN" altLang="zh-CN" sz="3600" b="1">
                <a:latin typeface="华文新魏" panose="02010800040101010101" pitchFamily="2" charset="-122"/>
                <a:ea typeface="华文新魏" panose="02010800040101010101" pitchFamily="2" charset="-122"/>
              </a:rPr>
              <a:t>常吃鱼、禽、蛋和瘦肉</a:t>
            </a:r>
            <a:endParaRPr lang="en-US" altLang="zh-CN" sz="3600" b="1">
              <a:latin typeface="华文新魏" panose="02010800040101010101" pitchFamily="2" charset="-122"/>
              <a:ea typeface="华文新魏" panose="02010800040101010101" pitchFamily="2" charset="-122"/>
            </a:endParaRPr>
          </a:p>
        </p:txBody>
      </p:sp>
      <p:sp>
        <p:nvSpPr>
          <p:cNvPr id="50185" name="Text Box 31"/>
          <p:cNvSpPr txBox="1">
            <a:spLocks noChangeArrowheads="1"/>
          </p:cNvSpPr>
          <p:nvPr/>
        </p:nvSpPr>
        <p:spPr bwMode="auto">
          <a:xfrm>
            <a:off x="2327448" y="4082322"/>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a:t>4</a:t>
            </a:r>
          </a:p>
        </p:txBody>
      </p:sp>
      <p:sp>
        <p:nvSpPr>
          <p:cNvPr id="50186" name="Text Box 32"/>
          <p:cNvSpPr txBox="1">
            <a:spLocks noChangeArrowheads="1"/>
          </p:cNvSpPr>
          <p:nvPr/>
        </p:nvSpPr>
        <p:spPr bwMode="auto">
          <a:xfrm>
            <a:off x="2255838" y="1858963"/>
            <a:ext cx="4143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a:t>1</a:t>
            </a:r>
          </a:p>
        </p:txBody>
      </p:sp>
      <p:sp>
        <p:nvSpPr>
          <p:cNvPr id="50187" name="Text Box 33"/>
          <p:cNvSpPr txBox="1">
            <a:spLocks noChangeArrowheads="1"/>
          </p:cNvSpPr>
          <p:nvPr/>
        </p:nvSpPr>
        <p:spPr bwMode="auto">
          <a:xfrm>
            <a:off x="2293670" y="2664151"/>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a:t>2</a:t>
            </a:r>
          </a:p>
        </p:txBody>
      </p:sp>
      <p:sp>
        <p:nvSpPr>
          <p:cNvPr id="50188" name="Text Box 34"/>
          <p:cNvSpPr txBox="1">
            <a:spLocks noChangeArrowheads="1"/>
          </p:cNvSpPr>
          <p:nvPr/>
        </p:nvSpPr>
        <p:spPr bwMode="auto">
          <a:xfrm>
            <a:off x="2293670" y="3331913"/>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a:t>3</a:t>
            </a:r>
          </a:p>
        </p:txBody>
      </p:sp>
      <p:sp>
        <p:nvSpPr>
          <p:cNvPr id="50189" name="Text Box 26"/>
          <p:cNvSpPr txBox="1">
            <a:spLocks noChangeArrowheads="1"/>
          </p:cNvSpPr>
          <p:nvPr/>
        </p:nvSpPr>
        <p:spPr bwMode="auto">
          <a:xfrm>
            <a:off x="2684015" y="4718734"/>
            <a:ext cx="7034096"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buFont typeface="Arial" panose="020B0604020202020204" pitchFamily="34" charset="0"/>
              <a:buNone/>
            </a:pPr>
            <a:r>
              <a:rPr lang="zh-CN" altLang="zh-CN" sz="3600" b="1">
                <a:latin typeface="华文新魏" panose="02010800040101010101" pitchFamily="2" charset="-122"/>
                <a:ea typeface="华文新魏" panose="02010800040101010101" pitchFamily="2" charset="-122"/>
              </a:rPr>
              <a:t>减少烹调油，吃清淡少</a:t>
            </a:r>
            <a:r>
              <a:rPr lang="zh-CN" altLang="zh-CN" sz="3600" b="1" smtClean="0">
                <a:latin typeface="华文新魏" panose="02010800040101010101" pitchFamily="2" charset="-122"/>
                <a:ea typeface="华文新魏" panose="02010800040101010101" pitchFamily="2" charset="-122"/>
              </a:rPr>
              <a:t>盐</a:t>
            </a:r>
            <a:r>
              <a:rPr lang="zh-CN" altLang="en-US" sz="3600" b="1" smtClean="0">
                <a:latin typeface="华文新魏" panose="02010800040101010101" pitchFamily="2" charset="-122"/>
                <a:ea typeface="华文新魏" panose="02010800040101010101" pitchFamily="2" charset="-122"/>
              </a:rPr>
              <a:t>饮</a:t>
            </a:r>
            <a:r>
              <a:rPr lang="zh-CN" altLang="zh-CN" sz="3600" b="1" smtClean="0">
                <a:latin typeface="华文新魏" panose="02010800040101010101" pitchFamily="2" charset="-122"/>
                <a:ea typeface="华文新魏" panose="02010800040101010101" pitchFamily="2" charset="-122"/>
              </a:rPr>
              <a:t>食</a:t>
            </a:r>
            <a:endParaRPr lang="en-US" altLang="zh-CN" sz="3600" b="1">
              <a:latin typeface="华文新魏" panose="02010800040101010101" pitchFamily="2" charset="-122"/>
              <a:ea typeface="华文新魏" panose="02010800040101010101" pitchFamily="2" charset="-122"/>
            </a:endParaRPr>
          </a:p>
        </p:txBody>
      </p:sp>
      <p:sp>
        <p:nvSpPr>
          <p:cNvPr id="50190" name="Text Box 31"/>
          <p:cNvSpPr txBox="1">
            <a:spLocks noChangeArrowheads="1"/>
          </p:cNvSpPr>
          <p:nvPr/>
        </p:nvSpPr>
        <p:spPr bwMode="auto">
          <a:xfrm>
            <a:off x="2384523" y="4663257"/>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a:t>5</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23"/>
          <p:cNvSpPr txBox="1">
            <a:spLocks noChangeArrowheads="1"/>
          </p:cNvSpPr>
          <p:nvPr/>
        </p:nvSpPr>
        <p:spPr bwMode="auto">
          <a:xfrm>
            <a:off x="1836931" y="2279432"/>
            <a:ext cx="6864350"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buFont typeface="Arial" panose="020B0604020202020204" pitchFamily="34" charset="0"/>
              <a:buNone/>
            </a:pPr>
            <a:r>
              <a:rPr lang="zh-CN" altLang="zh-CN" sz="3600" b="1" smtClean="0">
                <a:latin typeface="华文新魏" panose="02010800040101010101" pitchFamily="2" charset="-122"/>
                <a:ea typeface="华文新魏" panose="02010800040101010101" pitchFamily="2" charset="-122"/>
              </a:rPr>
              <a:t>天天</a:t>
            </a:r>
            <a:r>
              <a:rPr lang="zh-CN" altLang="zh-CN" sz="3600" b="1">
                <a:latin typeface="华文新魏" panose="02010800040101010101" pitchFamily="2" charset="-122"/>
                <a:ea typeface="华文新魏" panose="02010800040101010101" pitchFamily="2" charset="-122"/>
              </a:rPr>
              <a:t>运动，保持健康体重</a:t>
            </a:r>
            <a:endParaRPr lang="en-US" altLang="zh-CN" sz="3600" b="1">
              <a:latin typeface="华文新魏" panose="02010800040101010101" pitchFamily="2" charset="-122"/>
              <a:ea typeface="华文新魏" panose="02010800040101010101" pitchFamily="2" charset="-122"/>
            </a:endParaRPr>
          </a:p>
        </p:txBody>
      </p:sp>
      <p:sp>
        <p:nvSpPr>
          <p:cNvPr id="51204" name="Text Box 24"/>
          <p:cNvSpPr txBox="1">
            <a:spLocks noChangeArrowheads="1"/>
          </p:cNvSpPr>
          <p:nvPr/>
        </p:nvSpPr>
        <p:spPr bwMode="auto">
          <a:xfrm>
            <a:off x="2527300" y="1390650"/>
            <a:ext cx="6307138"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buFont typeface="Arial" panose="020B0604020202020204" pitchFamily="34" charset="0"/>
              <a:buNone/>
            </a:pPr>
            <a:r>
              <a:rPr lang="zh-CN" altLang="zh-CN" sz="3600" b="1">
                <a:latin typeface="华文新魏" panose="02010800040101010101" pitchFamily="2" charset="-122"/>
                <a:ea typeface="华文新魏" panose="02010800040101010101" pitchFamily="2" charset="-122"/>
              </a:rPr>
              <a:t>三餐分配要合理，零食要适当</a:t>
            </a:r>
            <a:endParaRPr lang="en-US" altLang="zh-CN" sz="3600" b="1">
              <a:latin typeface="华文新魏" panose="02010800040101010101" pitchFamily="2" charset="-122"/>
              <a:ea typeface="华文新魏" panose="02010800040101010101" pitchFamily="2" charset="-122"/>
            </a:endParaRPr>
          </a:p>
        </p:txBody>
      </p:sp>
      <p:sp>
        <p:nvSpPr>
          <p:cNvPr id="51205" name="Text Box 25"/>
          <p:cNvSpPr txBox="1">
            <a:spLocks noChangeArrowheads="1"/>
          </p:cNvSpPr>
          <p:nvPr/>
        </p:nvSpPr>
        <p:spPr bwMode="auto">
          <a:xfrm>
            <a:off x="2367111" y="3168214"/>
            <a:ext cx="6537325"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buFont typeface="Arial" panose="020B0604020202020204" pitchFamily="34" charset="0"/>
              <a:buNone/>
            </a:pPr>
            <a:r>
              <a:rPr lang="zh-CN" altLang="zh-CN" sz="3600" b="1">
                <a:latin typeface="华文新魏" panose="02010800040101010101" pitchFamily="2" charset="-122"/>
                <a:ea typeface="华文新魏" panose="02010800040101010101" pitchFamily="2" charset="-122"/>
              </a:rPr>
              <a:t>每天足量饮水，合理选择饮料</a:t>
            </a:r>
            <a:endParaRPr lang="en-US" altLang="zh-CN" sz="3600" b="1">
              <a:latin typeface="华文新魏" panose="02010800040101010101" pitchFamily="2" charset="-122"/>
              <a:ea typeface="华文新魏" panose="02010800040101010101" pitchFamily="2" charset="-122"/>
            </a:endParaRPr>
          </a:p>
        </p:txBody>
      </p:sp>
      <p:sp>
        <p:nvSpPr>
          <p:cNvPr id="51206" name="Text Box 26"/>
          <p:cNvSpPr txBox="1">
            <a:spLocks noChangeArrowheads="1"/>
          </p:cNvSpPr>
          <p:nvPr/>
        </p:nvSpPr>
        <p:spPr bwMode="auto">
          <a:xfrm>
            <a:off x="1557467" y="4003999"/>
            <a:ext cx="4495800"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buFont typeface="Arial" panose="020B0604020202020204" pitchFamily="34" charset="0"/>
              <a:buNone/>
            </a:pPr>
            <a:r>
              <a:rPr lang="zh-CN" altLang="zh-CN" sz="3600" b="1">
                <a:latin typeface="华文新魏" panose="02010800040101010101" pitchFamily="2" charset="-122"/>
                <a:ea typeface="华文新魏" panose="02010800040101010101" pitchFamily="2" charset="-122"/>
              </a:rPr>
              <a:t>饮酒应限量</a:t>
            </a:r>
            <a:endParaRPr lang="en-US" altLang="zh-CN" sz="3600" b="1">
              <a:latin typeface="华文新魏" panose="02010800040101010101" pitchFamily="2" charset="-122"/>
              <a:ea typeface="华文新魏" panose="02010800040101010101" pitchFamily="2" charset="-122"/>
            </a:endParaRPr>
          </a:p>
        </p:txBody>
      </p:sp>
      <p:sp>
        <p:nvSpPr>
          <p:cNvPr id="51207" name="Text Box 31"/>
          <p:cNvSpPr txBox="1">
            <a:spLocks noChangeArrowheads="1"/>
          </p:cNvSpPr>
          <p:nvPr/>
        </p:nvSpPr>
        <p:spPr bwMode="auto">
          <a:xfrm>
            <a:off x="2245519" y="4060445"/>
            <a:ext cx="477838"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a:t>9</a:t>
            </a:r>
          </a:p>
        </p:txBody>
      </p:sp>
      <p:sp>
        <p:nvSpPr>
          <p:cNvPr id="51208" name="Text Box 32"/>
          <p:cNvSpPr txBox="1">
            <a:spLocks noChangeArrowheads="1"/>
          </p:cNvSpPr>
          <p:nvPr/>
        </p:nvSpPr>
        <p:spPr bwMode="auto">
          <a:xfrm>
            <a:off x="2293938" y="1506538"/>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a:t>6</a:t>
            </a:r>
          </a:p>
        </p:txBody>
      </p:sp>
      <p:sp>
        <p:nvSpPr>
          <p:cNvPr id="51209" name="Text Box 33"/>
          <p:cNvSpPr txBox="1">
            <a:spLocks noChangeArrowheads="1"/>
          </p:cNvSpPr>
          <p:nvPr/>
        </p:nvSpPr>
        <p:spPr bwMode="auto">
          <a:xfrm>
            <a:off x="2308225" y="2312988"/>
            <a:ext cx="3667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a:t>7</a:t>
            </a:r>
          </a:p>
        </p:txBody>
      </p:sp>
      <p:sp>
        <p:nvSpPr>
          <p:cNvPr id="51210" name="Text Box 34"/>
          <p:cNvSpPr txBox="1">
            <a:spLocks noChangeArrowheads="1"/>
          </p:cNvSpPr>
          <p:nvPr/>
        </p:nvSpPr>
        <p:spPr bwMode="auto">
          <a:xfrm>
            <a:off x="2255838" y="3279557"/>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a:t>8</a:t>
            </a:r>
          </a:p>
        </p:txBody>
      </p:sp>
      <p:grpSp>
        <p:nvGrpSpPr>
          <p:cNvPr id="51219" name="Group 13"/>
          <p:cNvGrpSpPr>
            <a:grpSpLocks/>
          </p:cNvGrpSpPr>
          <p:nvPr/>
        </p:nvGrpSpPr>
        <p:grpSpPr bwMode="auto">
          <a:xfrm>
            <a:off x="2553096" y="4836418"/>
            <a:ext cx="7271939" cy="1524357"/>
            <a:chOff x="10" y="15"/>
            <a:chExt cx="4072" cy="1062"/>
          </a:xfrm>
          <a:solidFill>
            <a:schemeClr val="bg1"/>
          </a:solidFill>
        </p:grpSpPr>
        <p:sp>
          <p:nvSpPr>
            <p:cNvPr id="36" name="AutoShape 14"/>
            <p:cNvSpPr>
              <a:spLocks noChangeArrowheads="1"/>
            </p:cNvSpPr>
            <p:nvPr/>
          </p:nvSpPr>
          <p:spPr bwMode="auto">
            <a:xfrm>
              <a:off x="24" y="597"/>
              <a:ext cx="4058" cy="480"/>
            </a:xfrm>
            <a:prstGeom prst="roundRect">
              <a:avLst>
                <a:gd name="adj" fmla="val 17509"/>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mtClean="0"/>
            </a:p>
          </p:txBody>
        </p:sp>
        <p:grpSp>
          <p:nvGrpSpPr>
            <p:cNvPr id="51224" name="Group 15"/>
            <p:cNvGrpSpPr>
              <a:grpSpLocks/>
            </p:cNvGrpSpPr>
            <p:nvPr/>
          </p:nvGrpSpPr>
          <p:grpSpPr bwMode="auto">
            <a:xfrm>
              <a:off x="10" y="15"/>
              <a:ext cx="4043" cy="444"/>
              <a:chOff x="0" y="0"/>
              <a:chExt cx="3988" cy="444"/>
            </a:xfrm>
            <a:grpFill/>
          </p:grpSpPr>
          <p:sp>
            <p:nvSpPr>
              <p:cNvPr id="51225" name="AutoShape 16"/>
              <p:cNvSpPr>
                <a:spLocks noChangeArrowheads="1"/>
              </p:cNvSpPr>
              <p:nvPr/>
            </p:nvSpPr>
            <p:spPr bwMode="auto">
              <a:xfrm>
                <a:off x="0" y="329"/>
                <a:ext cx="3988" cy="115"/>
              </a:xfrm>
              <a:prstGeom prst="roundRect">
                <a:avLst>
                  <a:gd name="adj" fmla="val 50000"/>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mtClean="0"/>
              </a:p>
            </p:txBody>
          </p:sp>
          <p:sp>
            <p:nvSpPr>
              <p:cNvPr id="51226" name="AutoShape 17"/>
              <p:cNvSpPr>
                <a:spLocks noChangeArrowheads="1"/>
              </p:cNvSpPr>
              <p:nvPr/>
            </p:nvSpPr>
            <p:spPr bwMode="auto">
              <a:xfrm>
                <a:off x="0" y="0"/>
                <a:ext cx="3988" cy="115"/>
              </a:xfrm>
              <a:prstGeom prst="roundRect">
                <a:avLst>
                  <a:gd name="adj" fmla="val 50000"/>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mtClean="0"/>
              </a:p>
            </p:txBody>
          </p:sp>
        </p:grpSp>
      </p:grpSp>
      <p:sp>
        <p:nvSpPr>
          <p:cNvPr id="51212" name="Text Box 26"/>
          <p:cNvSpPr txBox="1">
            <a:spLocks noChangeArrowheads="1"/>
          </p:cNvSpPr>
          <p:nvPr/>
        </p:nvSpPr>
        <p:spPr bwMode="auto">
          <a:xfrm>
            <a:off x="2329551" y="4806229"/>
            <a:ext cx="449580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buFont typeface="Arial" panose="020B0604020202020204" pitchFamily="34" charset="0"/>
              <a:buNone/>
            </a:pPr>
            <a:r>
              <a:rPr lang="zh-CN" altLang="zh-CN" sz="3600" b="1">
                <a:latin typeface="华文新魏" panose="02010800040101010101" pitchFamily="2" charset="-122"/>
                <a:ea typeface="华文新魏" panose="02010800040101010101" pitchFamily="2" charset="-122"/>
              </a:rPr>
              <a:t>吃新鲜卫生的食物</a:t>
            </a:r>
            <a:endParaRPr lang="en-US" altLang="zh-CN" sz="3600" b="1">
              <a:latin typeface="华文新魏" panose="02010800040101010101" pitchFamily="2" charset="-122"/>
              <a:ea typeface="华文新魏" panose="02010800040101010101" pitchFamily="2" charset="-122"/>
            </a:endParaRPr>
          </a:p>
        </p:txBody>
      </p:sp>
      <p:sp>
        <p:nvSpPr>
          <p:cNvPr id="51213" name="Text Box 31"/>
          <p:cNvSpPr txBox="1">
            <a:spLocks noChangeArrowheads="1"/>
          </p:cNvSpPr>
          <p:nvPr/>
        </p:nvSpPr>
        <p:spPr bwMode="auto">
          <a:xfrm>
            <a:off x="2135982" y="4874681"/>
            <a:ext cx="620712"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a:t>10</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z="3600" b="1" smtClean="0">
                <a:solidFill>
                  <a:schemeClr val="tx1"/>
                </a:solidFill>
                <a:latin typeface="华文新魏" panose="02010800040101010101" pitchFamily="2" charset="-122"/>
                <a:ea typeface="华文新魏" panose="02010800040101010101" pitchFamily="2" charset="-122"/>
              </a:rPr>
              <a:t>慢  病  预  防</a:t>
            </a:r>
            <a:r>
              <a:rPr lang="en-US" altLang="zh-CN" sz="3600" b="1" smtClean="0">
                <a:solidFill>
                  <a:schemeClr val="tx1"/>
                </a:solidFill>
                <a:latin typeface="华文新魏" panose="02010800040101010101" pitchFamily="2" charset="-122"/>
                <a:ea typeface="华文新魏" panose="02010800040101010101" pitchFamily="2" charset="-122"/>
              </a:rPr>
              <a:t>—</a:t>
            </a:r>
            <a:r>
              <a:rPr lang="zh-CN" altLang="en-US" sz="3600" b="1" smtClean="0">
                <a:solidFill>
                  <a:schemeClr val="tx1"/>
                </a:solidFill>
                <a:latin typeface="华文新魏" panose="02010800040101010101" pitchFamily="2" charset="-122"/>
                <a:ea typeface="华文新魏" panose="02010800040101010101" pitchFamily="2" charset="-122"/>
              </a:rPr>
              <a:t>控制体重指南</a:t>
            </a:r>
            <a:endParaRPr lang="zh-CN" altLang="zh-CN" sz="3600" smtClean="0">
              <a:solidFill>
                <a:schemeClr val="tx1"/>
              </a:solidFill>
            </a:endParaRPr>
          </a:p>
        </p:txBody>
      </p:sp>
      <p:sp>
        <p:nvSpPr>
          <p:cNvPr id="52227" name="Text Box 31"/>
          <p:cNvSpPr txBox="1">
            <a:spLocks noChangeArrowheads="1"/>
          </p:cNvSpPr>
          <p:nvPr/>
        </p:nvSpPr>
        <p:spPr bwMode="auto">
          <a:xfrm>
            <a:off x="2325688" y="4788642"/>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dirty="0"/>
              <a:t>4</a:t>
            </a:r>
          </a:p>
        </p:txBody>
      </p:sp>
      <p:sp>
        <p:nvSpPr>
          <p:cNvPr id="52228" name="Text Box 32"/>
          <p:cNvSpPr txBox="1">
            <a:spLocks noChangeArrowheads="1"/>
          </p:cNvSpPr>
          <p:nvPr/>
        </p:nvSpPr>
        <p:spPr bwMode="auto">
          <a:xfrm>
            <a:off x="2293938" y="1858963"/>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a:t>1</a:t>
            </a:r>
          </a:p>
        </p:txBody>
      </p:sp>
      <p:sp>
        <p:nvSpPr>
          <p:cNvPr id="52229" name="Text Box 33"/>
          <p:cNvSpPr txBox="1">
            <a:spLocks noChangeArrowheads="1"/>
          </p:cNvSpPr>
          <p:nvPr/>
        </p:nvSpPr>
        <p:spPr bwMode="auto">
          <a:xfrm>
            <a:off x="2293938" y="3042442"/>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dirty="0"/>
              <a:t>2</a:t>
            </a:r>
          </a:p>
        </p:txBody>
      </p:sp>
      <p:sp>
        <p:nvSpPr>
          <p:cNvPr id="52230" name="Text Box 34"/>
          <p:cNvSpPr txBox="1">
            <a:spLocks noChangeArrowheads="1"/>
          </p:cNvSpPr>
          <p:nvPr/>
        </p:nvSpPr>
        <p:spPr bwMode="auto">
          <a:xfrm>
            <a:off x="2293938" y="3918730"/>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400" b="1" dirty="0"/>
              <a:t>3</a:t>
            </a:r>
          </a:p>
        </p:txBody>
      </p:sp>
      <p:sp>
        <p:nvSpPr>
          <p:cNvPr id="52231" name="Text Box 24"/>
          <p:cNvSpPr txBox="1">
            <a:spLocks noChangeArrowheads="1"/>
          </p:cNvSpPr>
          <p:nvPr/>
        </p:nvSpPr>
        <p:spPr bwMode="auto">
          <a:xfrm>
            <a:off x="2681700" y="1574619"/>
            <a:ext cx="7410339" cy="12003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1"/>
              </a:buClr>
              <a:buFont typeface="Arial" panose="020B0604020202020204" pitchFamily="34" charset="0"/>
              <a:buNone/>
            </a:pPr>
            <a:r>
              <a:rPr lang="zh-CN" altLang="zh-CN" sz="3600" b="1" dirty="0">
                <a:latin typeface="华文新魏" panose="02010800040101010101" pitchFamily="2" charset="-122"/>
                <a:ea typeface="华文新魏" panose="02010800040101010101" pitchFamily="2" charset="-122"/>
              </a:rPr>
              <a:t>减重膳食为</a:t>
            </a:r>
            <a:r>
              <a:rPr lang="zh-CN" altLang="en-US" sz="3600" b="1" dirty="0" smtClean="0">
                <a:latin typeface="华文新魏" panose="02010800040101010101" pitchFamily="2" charset="-122"/>
                <a:ea typeface="华文新魏" panose="02010800040101010101" pitchFamily="2" charset="-122"/>
              </a:rPr>
              <a:t>低盐</a:t>
            </a:r>
            <a:r>
              <a:rPr lang="zh-CN" altLang="zh-CN" sz="3600" b="1" dirty="0" smtClean="0">
                <a:latin typeface="华文新魏" panose="02010800040101010101" pitchFamily="2" charset="-122"/>
                <a:ea typeface="华文新魏" panose="02010800040101010101" pitchFamily="2" charset="-122"/>
              </a:rPr>
              <a:t>、</a:t>
            </a:r>
            <a:r>
              <a:rPr lang="zh-CN" altLang="zh-CN" sz="3600" b="1" dirty="0">
                <a:latin typeface="华文新魏" panose="02010800040101010101" pitchFamily="2" charset="-122"/>
                <a:ea typeface="华文新魏" panose="02010800040101010101" pitchFamily="2" charset="-122"/>
              </a:rPr>
              <a:t>低脂肪</a:t>
            </a:r>
            <a:r>
              <a:rPr lang="zh-CN" altLang="zh-CN" sz="3600" b="1">
                <a:latin typeface="华文新魏" panose="02010800040101010101" pitchFamily="2" charset="-122"/>
                <a:ea typeface="华文新魏" panose="02010800040101010101" pitchFamily="2" charset="-122"/>
              </a:rPr>
              <a:t>、</a:t>
            </a:r>
            <a:r>
              <a:rPr lang="zh-CN" altLang="zh-CN" sz="3600" b="1" smtClean="0">
                <a:latin typeface="华文新魏" panose="02010800040101010101" pitchFamily="2" charset="-122"/>
                <a:ea typeface="华文新魏" panose="02010800040101010101" pitchFamily="2" charset="-122"/>
              </a:rPr>
              <a:t>适量蛋白质</a:t>
            </a:r>
            <a:r>
              <a:rPr lang="zh-CN" altLang="zh-CN" sz="3600" b="1" dirty="0">
                <a:latin typeface="华文新魏" panose="02010800040101010101" pitchFamily="2" charset="-122"/>
                <a:ea typeface="华文新魏" panose="02010800040101010101" pitchFamily="2" charset="-122"/>
              </a:rPr>
              <a:t>、碳水化合物</a:t>
            </a:r>
            <a:endParaRPr lang="en-US" altLang="zh-CN" sz="3600" b="1" dirty="0">
              <a:latin typeface="华文新魏" panose="02010800040101010101" pitchFamily="2" charset="-122"/>
              <a:ea typeface="华文新魏" panose="02010800040101010101" pitchFamily="2" charset="-122"/>
            </a:endParaRPr>
          </a:p>
        </p:txBody>
      </p:sp>
      <p:sp>
        <p:nvSpPr>
          <p:cNvPr id="52232" name="Text Box 23"/>
          <p:cNvSpPr txBox="1">
            <a:spLocks noChangeArrowheads="1"/>
          </p:cNvSpPr>
          <p:nvPr/>
        </p:nvSpPr>
        <p:spPr bwMode="auto">
          <a:xfrm>
            <a:off x="2706688" y="2987893"/>
            <a:ext cx="7442083"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buFont typeface="Arial" panose="020B0604020202020204" pitchFamily="34" charset="0"/>
              <a:buNone/>
            </a:pPr>
            <a:r>
              <a:rPr lang="zh-CN" altLang="zh-CN" sz="3600" b="1" dirty="0" smtClean="0">
                <a:latin typeface="华文新魏" panose="02010800040101010101" pitchFamily="2" charset="-122"/>
                <a:ea typeface="华文新魏" panose="02010800040101010101" pitchFamily="2" charset="-122"/>
              </a:rPr>
              <a:t>减</a:t>
            </a:r>
            <a:r>
              <a:rPr lang="zh-CN" altLang="zh-CN" sz="3600" b="1" dirty="0">
                <a:latin typeface="华文新魏" panose="02010800040101010101" pitchFamily="2" charset="-122"/>
                <a:ea typeface="华文新魏" panose="02010800040101010101" pitchFamily="2" charset="-122"/>
              </a:rPr>
              <a:t>重速度不宜过快，不可急于求成</a:t>
            </a:r>
            <a:endParaRPr lang="en-US" altLang="zh-CN" sz="3600" b="1" dirty="0">
              <a:latin typeface="华文新魏" panose="02010800040101010101" pitchFamily="2" charset="-122"/>
              <a:ea typeface="华文新魏" panose="02010800040101010101" pitchFamily="2" charset="-122"/>
            </a:endParaRPr>
          </a:p>
        </p:txBody>
      </p:sp>
      <p:sp>
        <p:nvSpPr>
          <p:cNvPr id="52233" name="Text Box 26"/>
          <p:cNvSpPr txBox="1">
            <a:spLocks noChangeArrowheads="1"/>
          </p:cNvSpPr>
          <p:nvPr/>
        </p:nvSpPr>
        <p:spPr bwMode="auto">
          <a:xfrm>
            <a:off x="2661594" y="3821112"/>
            <a:ext cx="6649001"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buFont typeface="Arial" panose="020B0604020202020204" pitchFamily="34" charset="0"/>
              <a:buNone/>
            </a:pPr>
            <a:r>
              <a:rPr lang="zh-CN" altLang="zh-CN" sz="3600" b="1" dirty="0">
                <a:latin typeface="华文新魏" panose="02010800040101010101" pitchFamily="2" charset="-122"/>
                <a:ea typeface="华文新魏" panose="02010800040101010101" pitchFamily="2" charset="-122"/>
              </a:rPr>
              <a:t>加强体育锻炼，提倡有氧</a:t>
            </a:r>
            <a:r>
              <a:rPr lang="zh-CN" altLang="zh-CN" sz="3600" b="1" dirty="0" smtClean="0">
                <a:latin typeface="华文新魏" panose="02010800040101010101" pitchFamily="2" charset="-122"/>
                <a:ea typeface="华文新魏" panose="02010800040101010101" pitchFamily="2" charset="-122"/>
              </a:rPr>
              <a:t>运动</a:t>
            </a:r>
            <a:endParaRPr lang="en-US" altLang="zh-CN" sz="3600" b="1" dirty="0">
              <a:latin typeface="华文新魏" panose="02010800040101010101" pitchFamily="2" charset="-122"/>
              <a:ea typeface="华文新魏" panose="02010800040101010101" pitchFamily="2" charset="-122"/>
            </a:endParaRPr>
          </a:p>
        </p:txBody>
      </p:sp>
      <p:sp>
        <p:nvSpPr>
          <p:cNvPr id="52234" name="Text Box 26"/>
          <p:cNvSpPr txBox="1">
            <a:spLocks noChangeArrowheads="1"/>
          </p:cNvSpPr>
          <p:nvPr/>
        </p:nvSpPr>
        <p:spPr bwMode="auto">
          <a:xfrm>
            <a:off x="2744883" y="4680388"/>
            <a:ext cx="5770563"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buFont typeface="Arial" panose="020B0604020202020204" pitchFamily="34" charset="0"/>
              <a:buNone/>
            </a:pPr>
            <a:r>
              <a:rPr lang="zh-CN" altLang="zh-CN" sz="3600" b="1" dirty="0">
                <a:latin typeface="华文新魏" panose="02010800040101010101" pitchFamily="2" charset="-122"/>
                <a:ea typeface="华文新魏" panose="02010800040101010101" pitchFamily="2" charset="-122"/>
              </a:rPr>
              <a:t>坚持预防为主</a:t>
            </a:r>
            <a:r>
              <a:rPr lang="zh-CN" altLang="zh-CN" sz="3600" b="1" dirty="0" smtClean="0">
                <a:latin typeface="华文新魏" panose="02010800040101010101" pitchFamily="2" charset="-122"/>
                <a:ea typeface="华文新魏" panose="02010800040101010101" pitchFamily="2" charset="-122"/>
              </a:rPr>
              <a:t>，并</a:t>
            </a:r>
            <a:r>
              <a:rPr lang="zh-CN" altLang="zh-CN" sz="3600" b="1" dirty="0">
                <a:latin typeface="华文新魏" panose="02010800040101010101" pitchFamily="2" charset="-122"/>
                <a:ea typeface="华文新魏" panose="02010800040101010101" pitchFamily="2" charset="-122"/>
              </a:rPr>
              <a:t>坚持终生</a:t>
            </a:r>
            <a:endParaRPr lang="en-US" altLang="zh-CN" sz="3600" b="1"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z="3600" b="1" smtClean="0">
                <a:solidFill>
                  <a:schemeClr val="tx1"/>
                </a:solidFill>
                <a:latin typeface="华文新魏" panose="02010800040101010101" pitchFamily="2" charset="-122"/>
                <a:ea typeface="华文新魏" panose="02010800040101010101" pitchFamily="2" charset="-122"/>
              </a:rPr>
              <a:t>慢  病  预  防</a:t>
            </a:r>
            <a:r>
              <a:rPr lang="en-US" altLang="zh-CN" sz="3600" b="1" smtClean="0">
                <a:solidFill>
                  <a:schemeClr val="tx1"/>
                </a:solidFill>
                <a:latin typeface="华文新魏" panose="02010800040101010101" pitchFamily="2" charset="-122"/>
                <a:ea typeface="华文新魏" panose="02010800040101010101" pitchFamily="2" charset="-122"/>
              </a:rPr>
              <a:t>—</a:t>
            </a:r>
            <a:r>
              <a:rPr lang="zh-CN" altLang="en-US" sz="3600" b="1" smtClean="0">
                <a:solidFill>
                  <a:schemeClr val="tx1"/>
                </a:solidFill>
                <a:latin typeface="华文新魏" panose="02010800040101010101" pitchFamily="2" charset="-122"/>
                <a:ea typeface="华文新魏" panose="02010800040101010101" pitchFamily="2" charset="-122"/>
              </a:rPr>
              <a:t>自我管理方法</a:t>
            </a:r>
            <a:endParaRPr lang="zh-CN" altLang="zh-CN" smtClean="0">
              <a:solidFill>
                <a:schemeClr val="tx1"/>
              </a:solidFill>
            </a:endParaRPr>
          </a:p>
        </p:txBody>
      </p:sp>
      <p:sp>
        <p:nvSpPr>
          <p:cNvPr id="55299" name="Rectangle 3"/>
          <p:cNvSpPr>
            <a:spLocks noGrp="1" noChangeArrowheads="1"/>
          </p:cNvSpPr>
          <p:nvPr>
            <p:ph type="body" idx="1"/>
          </p:nvPr>
        </p:nvSpPr>
        <p:spPr>
          <a:xfrm>
            <a:off x="1347788" y="1404938"/>
            <a:ext cx="9988550" cy="3435350"/>
          </a:xfrm>
        </p:spPr>
        <p:txBody>
          <a:bodyPr/>
          <a:lstStyle/>
          <a:p>
            <a:pPr marL="0" indent="0">
              <a:lnSpc>
                <a:spcPct val="130000"/>
              </a:lnSpc>
              <a:spcBef>
                <a:spcPct val="0"/>
              </a:spcBef>
              <a:buFontTx/>
              <a:buNone/>
            </a:pPr>
            <a:r>
              <a:rPr lang="zh-CN" altLang="en-US" sz="3600" b="1" smtClean="0">
                <a:solidFill>
                  <a:srgbClr val="FF0000"/>
                </a:solidFill>
                <a:latin typeface="华文新魏" panose="02010800040101010101" pitchFamily="2" charset="-122"/>
                <a:ea typeface="华文新魏" panose="02010800040101010101" pitchFamily="2" charset="-122"/>
              </a:rPr>
              <a:t>一学：</a:t>
            </a:r>
            <a:r>
              <a:rPr lang="zh-CN" altLang="zh-CN" sz="3600" b="1" smtClean="0">
                <a:latin typeface="华文新魏" panose="02010800040101010101" pitchFamily="2" charset="-122"/>
                <a:ea typeface="华文新魏" panose="02010800040101010101" pitchFamily="2" charset="-122"/>
              </a:rPr>
              <a:t>学会一套自我管理和日常保健的方法。</a:t>
            </a:r>
            <a:endParaRPr lang="en-US" altLang="zh-CN" sz="3600" b="1" smtClean="0">
              <a:latin typeface="华文新魏" panose="02010800040101010101" pitchFamily="2" charset="-122"/>
              <a:ea typeface="华文新魏" panose="02010800040101010101" pitchFamily="2" charset="-122"/>
            </a:endParaRPr>
          </a:p>
          <a:p>
            <a:pPr marL="0" indent="0">
              <a:lnSpc>
                <a:spcPct val="130000"/>
              </a:lnSpc>
              <a:spcBef>
                <a:spcPct val="0"/>
              </a:spcBef>
              <a:buFontTx/>
              <a:buNone/>
            </a:pPr>
            <a:r>
              <a:rPr lang="en-US" altLang="zh-CN" sz="3600" b="1" smtClean="0">
                <a:latin typeface="华文新魏" panose="02010800040101010101" pitchFamily="2" charset="-122"/>
                <a:ea typeface="华文新魏" panose="02010800040101010101" pitchFamily="2" charset="-122"/>
              </a:rPr>
              <a:t> </a:t>
            </a:r>
            <a:r>
              <a:rPr lang="zh-CN" altLang="zh-CN" sz="3600" b="1" smtClean="0">
                <a:latin typeface="华文新魏" panose="02010800040101010101" pitchFamily="2" charset="-122"/>
                <a:ea typeface="华文新魏" panose="02010800040101010101" pitchFamily="2" charset="-122"/>
              </a:rPr>
              <a:t>健康管理的第一步，就是每个人都应给自己建立一份健康档案，记录身体的点滴变化，做好自我管理。如血压、血脂、血糖等各项指标的变化，体重、腰围变化，运动、饮食状况等。</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Grp="1" noChangeAspect="1"/>
          </p:cNvGraphicFramePr>
          <p:nvPr>
            <p:ph idx="1"/>
          </p:nvPr>
        </p:nvGraphicFramePr>
        <p:xfrm>
          <a:off x="2424113" y="471488"/>
          <a:ext cx="7815262" cy="5767387"/>
        </p:xfrm>
        <a:graphic>
          <a:graphicData uri="http://schemas.openxmlformats.org/presentationml/2006/ole">
            <mc:AlternateContent xmlns:mc="http://schemas.openxmlformats.org/markup-compatibility/2006">
              <mc:Choice xmlns:v="urn:schemas-microsoft-com:vml" Requires="v">
                <p:oleObj spid="_x0000_s34835" name="图表" r:id="rId3" imgW="9601335" imgH="6934140" progId="MSGraph.Chart.8">
                  <p:embed followColorScheme="full"/>
                </p:oleObj>
              </mc:Choice>
              <mc:Fallback>
                <p:oleObj name="图表" r:id="rId3" imgW="9601335" imgH="6934140" progId="MSGraph.Chart.8">
                  <p:embed followColorScheme="full"/>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3" y="471488"/>
                        <a:ext cx="7815262" cy="576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1" name="Text Box 3"/>
          <p:cNvSpPr txBox="1">
            <a:spLocks noChangeArrowheads="1"/>
          </p:cNvSpPr>
          <p:nvPr/>
        </p:nvSpPr>
        <p:spPr bwMode="auto">
          <a:xfrm>
            <a:off x="3024275" y="6007100"/>
            <a:ext cx="5473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a:lnSpc>
                <a:spcPct val="150000"/>
              </a:lnSpc>
              <a:spcBef>
                <a:spcPct val="20000"/>
              </a:spcBef>
              <a:buSzPct val="120000"/>
              <a:buBlip>
                <a:blip r:embed="rId5"/>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a:lnSpc>
                <a:spcPct val="100000"/>
              </a:lnSpc>
              <a:spcBef>
                <a:spcPct val="50000"/>
              </a:spcBef>
              <a:buSzTx/>
              <a:buFontTx/>
              <a:buNone/>
            </a:pPr>
            <a:r>
              <a:rPr lang="zh-CN" altLang="en-US" sz="3200" b="1">
                <a:latin typeface="华文新魏" panose="02010800040101010101" pitchFamily="2" charset="-122"/>
                <a:ea typeface="华文新魏" panose="02010800040101010101" pitchFamily="2" charset="-122"/>
              </a:rPr>
              <a:t>影响心理健康的相关因素</a:t>
            </a:r>
          </a:p>
        </p:txBody>
      </p:sp>
    </p:spTree>
    <p:extLst>
      <p:ext uri="{BB962C8B-B14F-4D97-AF65-F5344CB8AC3E}">
        <p14:creationId xmlns:p14="http://schemas.microsoft.com/office/powerpoint/2010/main" val="3596931948"/>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z="3600" b="1" smtClean="0">
                <a:solidFill>
                  <a:schemeClr val="tx1"/>
                </a:solidFill>
                <a:latin typeface="华文新魏" panose="02010800040101010101" pitchFamily="2" charset="-122"/>
                <a:ea typeface="华文新魏" panose="02010800040101010101" pitchFamily="2" charset="-122"/>
              </a:rPr>
              <a:t>慢  病  预  防</a:t>
            </a:r>
            <a:r>
              <a:rPr lang="en-US" altLang="zh-CN" sz="3600" b="1" smtClean="0">
                <a:solidFill>
                  <a:schemeClr val="tx1"/>
                </a:solidFill>
                <a:latin typeface="华文新魏" panose="02010800040101010101" pitchFamily="2" charset="-122"/>
                <a:ea typeface="华文新魏" panose="02010800040101010101" pitchFamily="2" charset="-122"/>
              </a:rPr>
              <a:t>—</a:t>
            </a:r>
            <a:r>
              <a:rPr lang="zh-CN" altLang="en-US" sz="3600" b="1" smtClean="0">
                <a:solidFill>
                  <a:schemeClr val="tx1"/>
                </a:solidFill>
                <a:latin typeface="华文新魏" panose="02010800040101010101" pitchFamily="2" charset="-122"/>
                <a:ea typeface="华文新魏" panose="02010800040101010101" pitchFamily="2" charset="-122"/>
              </a:rPr>
              <a:t>自我管理方法</a:t>
            </a:r>
            <a:endParaRPr lang="zh-CN" altLang="zh-CN" smtClean="0">
              <a:solidFill>
                <a:schemeClr val="tx1"/>
              </a:solidFill>
            </a:endParaRPr>
          </a:p>
        </p:txBody>
      </p:sp>
      <p:sp>
        <p:nvSpPr>
          <p:cNvPr id="56323" name="Rectangle 3"/>
          <p:cNvSpPr>
            <a:spLocks noGrp="1" noChangeArrowheads="1"/>
          </p:cNvSpPr>
          <p:nvPr>
            <p:ph type="body" idx="1"/>
          </p:nvPr>
        </p:nvSpPr>
        <p:spPr/>
        <p:txBody>
          <a:bodyPr/>
          <a:lstStyle/>
          <a:p>
            <a:pPr marL="0" indent="0" eaLnBrk="1" hangingPunct="1">
              <a:buFontTx/>
              <a:buNone/>
            </a:pPr>
            <a:r>
              <a:rPr lang="zh-CN" altLang="en-US" sz="3600" b="1" smtClean="0">
                <a:solidFill>
                  <a:srgbClr val="FF0000"/>
                </a:solidFill>
                <a:latin typeface="华文新魏" panose="02010800040101010101" pitchFamily="2" charset="-122"/>
                <a:ea typeface="华文新魏" panose="02010800040101010101" pitchFamily="2" charset="-122"/>
              </a:rPr>
              <a:t>二改：</a:t>
            </a:r>
            <a:r>
              <a:rPr lang="zh-CN" altLang="zh-CN" sz="3600" b="1" smtClean="0">
                <a:latin typeface="华文新魏" panose="02010800040101010101" pitchFamily="2" charset="-122"/>
                <a:ea typeface="华文新魏" panose="02010800040101010101" pitchFamily="2" charset="-122"/>
              </a:rPr>
              <a:t>改变不合理的饮食习惯和不良的生活方式。</a:t>
            </a:r>
            <a:endParaRPr lang="en-US" altLang="zh-CN" sz="3600" b="1" smtClean="0">
              <a:latin typeface="华文新魏" panose="02010800040101010101" pitchFamily="2" charset="-122"/>
              <a:ea typeface="华文新魏" panose="02010800040101010101" pitchFamily="2" charset="-122"/>
            </a:endParaRPr>
          </a:p>
          <a:p>
            <a:pPr marL="0" indent="0" eaLnBrk="1" hangingPunct="1">
              <a:buFontTx/>
              <a:buNone/>
            </a:pPr>
            <a:r>
              <a:rPr lang="en-US" altLang="zh-CN" sz="3600" b="1" smtClean="0">
                <a:latin typeface="华文新魏" panose="02010800040101010101" pitchFamily="2" charset="-122"/>
                <a:ea typeface="华文新魏" panose="02010800040101010101" pitchFamily="2" charset="-122"/>
              </a:rPr>
              <a:t> </a:t>
            </a:r>
            <a:r>
              <a:rPr lang="zh-CN" altLang="zh-CN" sz="3600" b="1" smtClean="0">
                <a:latin typeface="华文新魏" panose="02010800040101010101" pitchFamily="2" charset="-122"/>
                <a:ea typeface="华文新魏" panose="02010800040101010101" pitchFamily="2" charset="-122"/>
              </a:rPr>
              <a:t>慢</a:t>
            </a:r>
            <a:r>
              <a:rPr lang="zh-CN" altLang="zh-CN" sz="3600" b="1" smtClean="0">
                <a:latin typeface="华文新魏" panose="02010800040101010101" pitchFamily="2" charset="-122"/>
                <a:ea typeface="华文新魏" panose="02010800040101010101" pitchFamily="2" charset="-122"/>
              </a:rPr>
              <a:t>病高发很大程度上</a:t>
            </a:r>
            <a:r>
              <a:rPr lang="zh-CN" altLang="en-US" sz="3600" b="1" smtClean="0">
                <a:latin typeface="华文新魏" panose="02010800040101010101" pitchFamily="2" charset="-122"/>
                <a:ea typeface="华文新魏" panose="02010800040101010101" pitchFamily="2" charset="-122"/>
              </a:rPr>
              <a:t>与</a:t>
            </a:r>
            <a:r>
              <a:rPr lang="zh-CN" altLang="zh-CN" sz="3600" b="1" smtClean="0">
                <a:latin typeface="华文新魏" panose="02010800040101010101" pitchFamily="2" charset="-122"/>
                <a:ea typeface="华文新魏" panose="02010800040101010101" pitchFamily="2" charset="-122"/>
              </a:rPr>
              <a:t>不合理的饮食习惯</a:t>
            </a:r>
            <a:r>
              <a:rPr lang="zh-CN" altLang="en-US" sz="3600" b="1" smtClean="0">
                <a:latin typeface="华文新魏" panose="02010800040101010101" pitchFamily="2" charset="-122"/>
                <a:ea typeface="华文新魏" panose="02010800040101010101" pitchFamily="2" charset="-122"/>
              </a:rPr>
              <a:t>、</a:t>
            </a:r>
            <a:r>
              <a:rPr lang="zh-CN" altLang="zh-CN" sz="3600" b="1" smtClean="0">
                <a:latin typeface="华文新魏" panose="02010800040101010101" pitchFamily="2" charset="-122"/>
                <a:ea typeface="华文新魏" panose="02010800040101010101" pitchFamily="2" charset="-122"/>
              </a:rPr>
              <a:t>不良的生活方式密切相关，比如吃油炸食品、酗酒、抽烟、熬夜、久坐、缺乏运动等，都会引发心脑血管异常、冠心病、高血压等系列慢病。</a:t>
            </a:r>
          </a:p>
          <a:p>
            <a:pPr marL="0" indent="0" eaLnBrk="1" hangingPunct="1">
              <a:buFontTx/>
              <a:buNone/>
            </a:pPr>
            <a:endParaRPr lang="zh-CN" altLang="zh-CN"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z="3600" b="1" smtClean="0">
                <a:solidFill>
                  <a:schemeClr val="tx1"/>
                </a:solidFill>
                <a:latin typeface="华文新魏" panose="02010800040101010101" pitchFamily="2" charset="-122"/>
                <a:ea typeface="华文新魏" panose="02010800040101010101" pitchFamily="2" charset="-122"/>
              </a:rPr>
              <a:t>慢  病  预  防</a:t>
            </a:r>
            <a:r>
              <a:rPr lang="en-US" altLang="zh-CN" sz="3600" b="1" smtClean="0">
                <a:solidFill>
                  <a:schemeClr val="tx1"/>
                </a:solidFill>
                <a:latin typeface="华文新魏" panose="02010800040101010101" pitchFamily="2" charset="-122"/>
                <a:ea typeface="华文新魏" panose="02010800040101010101" pitchFamily="2" charset="-122"/>
              </a:rPr>
              <a:t>—</a:t>
            </a:r>
            <a:r>
              <a:rPr lang="zh-CN" altLang="en-US" sz="3600" b="1" smtClean="0">
                <a:solidFill>
                  <a:schemeClr val="tx1"/>
                </a:solidFill>
                <a:latin typeface="华文新魏" panose="02010800040101010101" pitchFamily="2" charset="-122"/>
                <a:ea typeface="华文新魏" panose="02010800040101010101" pitchFamily="2" charset="-122"/>
              </a:rPr>
              <a:t>自我管理方法</a:t>
            </a:r>
            <a:endParaRPr lang="zh-CN" altLang="zh-CN" smtClean="0">
              <a:solidFill>
                <a:schemeClr val="tx1"/>
              </a:solidFill>
            </a:endParaRPr>
          </a:p>
        </p:txBody>
      </p:sp>
      <p:sp>
        <p:nvSpPr>
          <p:cNvPr id="57347" name="Rectangle 3"/>
          <p:cNvSpPr>
            <a:spLocks noGrp="1" noChangeArrowheads="1"/>
          </p:cNvSpPr>
          <p:nvPr>
            <p:ph type="body" idx="1"/>
          </p:nvPr>
        </p:nvSpPr>
        <p:spPr>
          <a:xfrm>
            <a:off x="1168400" y="1054962"/>
            <a:ext cx="10307638" cy="4748212"/>
          </a:xfrm>
        </p:spPr>
        <p:txBody>
          <a:bodyPr/>
          <a:lstStyle/>
          <a:p>
            <a:pPr marL="0" indent="0">
              <a:lnSpc>
                <a:spcPct val="130000"/>
              </a:lnSpc>
              <a:spcBef>
                <a:spcPct val="0"/>
              </a:spcBef>
              <a:buFontTx/>
              <a:buNone/>
            </a:pPr>
            <a:r>
              <a:rPr lang="en-US" altLang="zh-CN" sz="3200" b="1" dirty="0" smtClean="0">
                <a:latin typeface="华文新魏" panose="02010800040101010101" pitchFamily="2" charset="-122"/>
                <a:ea typeface="华文新魏" panose="02010800040101010101" pitchFamily="2" charset="-122"/>
              </a:rPr>
              <a:t>  </a:t>
            </a:r>
            <a:r>
              <a:rPr lang="zh-CN" altLang="en-US" sz="3200" b="1" dirty="0" smtClean="0">
                <a:solidFill>
                  <a:srgbClr val="FF0000"/>
                </a:solidFill>
                <a:latin typeface="华文新魏" panose="02010800040101010101" pitchFamily="2" charset="-122"/>
                <a:ea typeface="华文新魏" panose="02010800040101010101" pitchFamily="2" charset="-122"/>
              </a:rPr>
              <a:t>三减：</a:t>
            </a:r>
            <a:r>
              <a:rPr lang="zh-CN" altLang="zh-CN" sz="3200" b="1" dirty="0" smtClean="0">
                <a:solidFill>
                  <a:srgbClr val="FF0000"/>
                </a:solidFill>
                <a:latin typeface="华文新魏" panose="02010800040101010101" pitchFamily="2" charset="-122"/>
                <a:ea typeface="华文新魏" panose="02010800040101010101" pitchFamily="2" charset="-122"/>
              </a:rPr>
              <a:t>第一</a:t>
            </a:r>
            <a:r>
              <a:rPr lang="zh-CN" altLang="zh-CN" sz="3200" b="1" dirty="0" smtClean="0">
                <a:latin typeface="华文新魏" panose="02010800040101010101" pitchFamily="2" charset="-122"/>
                <a:ea typeface="华文新魏" panose="02010800040101010101" pitchFamily="2" charset="-122"/>
              </a:rPr>
              <a:t>，减少酒精摄入。</a:t>
            </a:r>
            <a:r>
              <a:rPr lang="zh-CN" altLang="en-US" sz="3200" b="1" dirty="0" smtClean="0">
                <a:solidFill>
                  <a:srgbClr val="FF0000"/>
                </a:solidFill>
                <a:latin typeface="华文新魏" panose="02010800040101010101" pitchFamily="2" charset="-122"/>
                <a:ea typeface="华文新魏" panose="02010800040101010101" pitchFamily="2" charset="-122"/>
              </a:rPr>
              <a:t>饮酒</a:t>
            </a:r>
            <a:r>
              <a:rPr lang="zh-CN" altLang="en-US" sz="3200" b="1">
                <a:solidFill>
                  <a:srgbClr val="FF0000"/>
                </a:solidFill>
                <a:latin typeface="华文新魏" panose="02010800040101010101" pitchFamily="2" charset="-122"/>
                <a:ea typeface="华文新魏" panose="02010800040101010101" pitchFamily="2" charset="-122"/>
              </a:rPr>
              <a:t>要</a:t>
            </a:r>
            <a:r>
              <a:rPr lang="zh-CN" altLang="en-US" sz="3200" b="1" smtClean="0">
                <a:solidFill>
                  <a:srgbClr val="FF0000"/>
                </a:solidFill>
                <a:latin typeface="华文新魏" panose="02010800040101010101" pitchFamily="2" charset="-122"/>
                <a:ea typeface="华文新魏" panose="02010800040101010101" pitchFamily="2" charset="-122"/>
              </a:rPr>
              <a:t>限量。</a:t>
            </a:r>
            <a:endParaRPr lang="en-US" altLang="zh-CN" sz="3200" b="1" dirty="0">
              <a:solidFill>
                <a:srgbClr val="FF0000"/>
              </a:solidFill>
              <a:latin typeface="华文新魏" panose="02010800040101010101" pitchFamily="2" charset="-122"/>
              <a:ea typeface="华文新魏" panose="02010800040101010101" pitchFamily="2" charset="-122"/>
            </a:endParaRPr>
          </a:p>
          <a:p>
            <a:pPr marL="0" indent="0">
              <a:lnSpc>
                <a:spcPct val="130000"/>
              </a:lnSpc>
              <a:buNone/>
            </a:pPr>
            <a:r>
              <a:rPr lang="zh-CN" altLang="en-US" sz="3200" b="1" dirty="0" smtClean="0">
                <a:latin typeface="华文新魏" panose="02010800040101010101" pitchFamily="2" charset="-122"/>
                <a:ea typeface="华文新魏" panose="02010800040101010101" pitchFamily="2" charset="-122"/>
              </a:rPr>
              <a:t>白酒</a:t>
            </a:r>
            <a:r>
              <a:rPr lang="zh-CN" altLang="en-US" sz="3200" b="1">
                <a:latin typeface="华文新魏" panose="02010800040101010101" pitchFamily="2" charset="-122"/>
                <a:ea typeface="华文新魏" panose="02010800040101010101" pitchFamily="2" charset="-122"/>
              </a:rPr>
              <a:t>不</a:t>
            </a:r>
            <a:r>
              <a:rPr lang="zh-CN" altLang="en-US" sz="3200" b="1" smtClean="0">
                <a:latin typeface="华文新魏" panose="02010800040101010101" pitchFamily="2" charset="-122"/>
                <a:ea typeface="华文新魏" panose="02010800040101010101" pitchFamily="2" charset="-122"/>
              </a:rPr>
              <a:t>超过</a:t>
            </a:r>
            <a:r>
              <a:rPr lang="en-US" altLang="zh-CN" sz="3200" b="1" smtClean="0">
                <a:latin typeface="华文新魏" panose="02010800040101010101" pitchFamily="2" charset="-122"/>
                <a:ea typeface="华文新魏" panose="02010800040101010101" pitchFamily="2" charset="-122"/>
              </a:rPr>
              <a:t>50</a:t>
            </a:r>
            <a:r>
              <a:rPr lang="zh-CN" altLang="en-US" sz="3200" b="1" smtClean="0">
                <a:latin typeface="华文新魏" panose="02010800040101010101" pitchFamily="2" charset="-122"/>
                <a:ea typeface="华文新魏" panose="02010800040101010101" pitchFamily="2" charset="-122"/>
              </a:rPr>
              <a:t>毫升，</a:t>
            </a:r>
            <a:r>
              <a:rPr lang="zh-CN" altLang="en-US" sz="3200" b="1" dirty="0">
                <a:latin typeface="华文新魏" panose="02010800040101010101" pitchFamily="2" charset="-122"/>
                <a:ea typeface="华文新魏" panose="02010800040101010101" pitchFamily="2" charset="-122"/>
              </a:rPr>
              <a:t>红酒</a:t>
            </a:r>
            <a:r>
              <a:rPr lang="zh-CN" altLang="en-US" sz="3200" b="1">
                <a:latin typeface="华文新魏" panose="02010800040101010101" pitchFamily="2" charset="-122"/>
                <a:ea typeface="华文新魏" panose="02010800040101010101" pitchFamily="2" charset="-122"/>
              </a:rPr>
              <a:t>不</a:t>
            </a:r>
            <a:r>
              <a:rPr lang="zh-CN" altLang="en-US" sz="3200" b="1" smtClean="0">
                <a:latin typeface="华文新魏" panose="02010800040101010101" pitchFamily="2" charset="-122"/>
                <a:ea typeface="华文新魏" panose="02010800040101010101" pitchFamily="2" charset="-122"/>
              </a:rPr>
              <a:t>超过</a:t>
            </a:r>
            <a:r>
              <a:rPr lang="en-US" altLang="zh-CN" sz="3200" b="1" smtClean="0">
                <a:latin typeface="华文新魏" panose="02010800040101010101" pitchFamily="2" charset="-122"/>
                <a:ea typeface="华文新魏" panose="02010800040101010101" pitchFamily="2" charset="-122"/>
              </a:rPr>
              <a:t>100</a:t>
            </a:r>
            <a:r>
              <a:rPr lang="zh-CN" altLang="en-US" sz="3200" b="1">
                <a:latin typeface="华文新魏" panose="02010800040101010101" pitchFamily="2" charset="-122"/>
                <a:ea typeface="华文新魏" panose="02010800040101010101" pitchFamily="2" charset="-122"/>
              </a:rPr>
              <a:t>毫升，</a:t>
            </a:r>
            <a:r>
              <a:rPr lang="zh-CN" altLang="en-US" sz="3200" b="1" dirty="0">
                <a:latin typeface="华文新魏" panose="02010800040101010101" pitchFamily="2" charset="-122"/>
                <a:ea typeface="华文新魏" panose="02010800040101010101" pitchFamily="2" charset="-122"/>
              </a:rPr>
              <a:t>啤酒</a:t>
            </a:r>
            <a:r>
              <a:rPr lang="zh-CN" altLang="en-US" sz="3200" b="1">
                <a:latin typeface="华文新魏" panose="02010800040101010101" pitchFamily="2" charset="-122"/>
                <a:ea typeface="华文新魏" panose="02010800040101010101" pitchFamily="2" charset="-122"/>
              </a:rPr>
              <a:t>不</a:t>
            </a:r>
            <a:r>
              <a:rPr lang="zh-CN" altLang="en-US" sz="3200" b="1" smtClean="0">
                <a:latin typeface="华文新魏" panose="02010800040101010101" pitchFamily="2" charset="-122"/>
                <a:ea typeface="华文新魏" panose="02010800040101010101" pitchFamily="2" charset="-122"/>
              </a:rPr>
              <a:t>超过</a:t>
            </a:r>
            <a:r>
              <a:rPr lang="en-US" altLang="zh-CN" sz="3200" b="1" smtClean="0">
                <a:latin typeface="华文新魏" panose="02010800040101010101" pitchFamily="2" charset="-122"/>
                <a:ea typeface="华文新魏" panose="02010800040101010101" pitchFamily="2" charset="-122"/>
              </a:rPr>
              <a:t>500</a:t>
            </a:r>
            <a:r>
              <a:rPr lang="zh-CN" altLang="en-US" sz="3200" b="1">
                <a:latin typeface="华文新魏" panose="02010800040101010101" pitchFamily="2" charset="-122"/>
                <a:ea typeface="华文新魏" panose="02010800040101010101" pitchFamily="2" charset="-122"/>
              </a:rPr>
              <a:t>毫升。</a:t>
            </a:r>
            <a:endParaRPr lang="en-US" altLang="zh-CN" sz="3200" b="1" dirty="0" smtClean="0">
              <a:latin typeface="华文新魏" panose="02010800040101010101" pitchFamily="2" charset="-122"/>
              <a:ea typeface="华文新魏" panose="02010800040101010101" pitchFamily="2" charset="-122"/>
            </a:endParaRPr>
          </a:p>
          <a:p>
            <a:pPr marL="0" indent="0">
              <a:lnSpc>
                <a:spcPct val="130000"/>
              </a:lnSpc>
              <a:spcBef>
                <a:spcPct val="0"/>
              </a:spcBef>
              <a:buFontTx/>
              <a:buNone/>
            </a:pPr>
            <a:r>
              <a:rPr lang="zh-CN" altLang="zh-CN" sz="3200" b="1" dirty="0" smtClean="0">
                <a:solidFill>
                  <a:srgbClr val="FF0000"/>
                </a:solidFill>
                <a:latin typeface="华文新魏" panose="02010800040101010101" pitchFamily="2" charset="-122"/>
                <a:ea typeface="华文新魏" panose="02010800040101010101" pitchFamily="2" charset="-122"/>
              </a:rPr>
              <a:t>第二</a:t>
            </a:r>
            <a:r>
              <a:rPr lang="zh-CN" altLang="zh-CN" sz="3200" b="1" dirty="0" smtClean="0">
                <a:latin typeface="华文新魏" panose="02010800040101010101" pitchFamily="2" charset="-122"/>
                <a:ea typeface="华文新魏" panose="02010800040101010101" pitchFamily="2" charset="-122"/>
              </a:rPr>
              <a:t>，减少体育锻炼不足现象。因缺乏运动导致的肥胖人群，正迈入糖尿病的“后备军”，并增加患心血管疾病的风险。</a:t>
            </a:r>
            <a:endParaRPr lang="en-US" altLang="zh-CN" sz="3200" b="1" dirty="0" smtClean="0">
              <a:latin typeface="华文新魏" panose="02010800040101010101" pitchFamily="2" charset="-122"/>
              <a:ea typeface="华文新魏" panose="02010800040101010101" pitchFamily="2" charset="-122"/>
            </a:endParaRPr>
          </a:p>
          <a:p>
            <a:pPr marL="0" indent="0">
              <a:lnSpc>
                <a:spcPct val="130000"/>
              </a:lnSpc>
              <a:spcBef>
                <a:spcPct val="0"/>
              </a:spcBef>
              <a:buFontTx/>
              <a:buNone/>
            </a:pPr>
            <a:r>
              <a:rPr lang="zh-CN" altLang="zh-CN" sz="3200" b="1" dirty="0" smtClean="0">
                <a:solidFill>
                  <a:srgbClr val="FF0000"/>
                </a:solidFill>
                <a:latin typeface="华文新魏" panose="02010800040101010101" pitchFamily="2" charset="-122"/>
                <a:ea typeface="华文新魏" panose="02010800040101010101" pitchFamily="2" charset="-122"/>
              </a:rPr>
              <a:t>第三</a:t>
            </a:r>
            <a:r>
              <a:rPr lang="zh-CN" altLang="zh-CN" sz="3200" b="1" dirty="0" smtClean="0">
                <a:latin typeface="华文新魏" panose="02010800040101010101" pitchFamily="2" charset="-122"/>
                <a:ea typeface="华文新魏" panose="02010800040101010101" pitchFamily="2" charset="-122"/>
              </a:rPr>
              <a:t>，减少盐过量摄取。因钠盐食用过多引起的高血压患者仍在不断增长。</a:t>
            </a:r>
            <a:endParaRPr lang="en-US" altLang="zh-CN" sz="3200" b="1" dirty="0" smtClean="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8015896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z="3600" b="1" smtClean="0">
                <a:solidFill>
                  <a:schemeClr val="tx1"/>
                </a:solidFill>
                <a:latin typeface="华文新魏" panose="02010800040101010101" pitchFamily="2" charset="-122"/>
                <a:ea typeface="华文新魏" panose="02010800040101010101" pitchFamily="2" charset="-122"/>
              </a:rPr>
              <a:t>慢  病  预  防</a:t>
            </a:r>
            <a:r>
              <a:rPr lang="en-US" altLang="zh-CN" sz="3600" b="1" smtClean="0">
                <a:solidFill>
                  <a:schemeClr val="tx1"/>
                </a:solidFill>
                <a:latin typeface="华文新魏" panose="02010800040101010101" pitchFamily="2" charset="-122"/>
                <a:ea typeface="华文新魏" panose="02010800040101010101" pitchFamily="2" charset="-122"/>
              </a:rPr>
              <a:t>—</a:t>
            </a:r>
            <a:r>
              <a:rPr lang="zh-CN" altLang="en-US" sz="3600" b="1" smtClean="0">
                <a:solidFill>
                  <a:schemeClr val="tx1"/>
                </a:solidFill>
                <a:latin typeface="华文新魏" panose="02010800040101010101" pitchFamily="2" charset="-122"/>
                <a:ea typeface="华文新魏" panose="02010800040101010101" pitchFamily="2" charset="-122"/>
              </a:rPr>
              <a:t>自我管理方法</a:t>
            </a:r>
            <a:endParaRPr lang="zh-CN" altLang="zh-CN" smtClean="0">
              <a:solidFill>
                <a:schemeClr val="tx1"/>
              </a:solidFill>
            </a:endParaRPr>
          </a:p>
        </p:txBody>
      </p:sp>
      <p:sp>
        <p:nvSpPr>
          <p:cNvPr id="58371" name="Rectangle 3"/>
          <p:cNvSpPr>
            <a:spLocks noGrp="1" noChangeArrowheads="1"/>
          </p:cNvSpPr>
          <p:nvPr>
            <p:ph type="body" idx="1"/>
          </p:nvPr>
        </p:nvSpPr>
        <p:spPr>
          <a:xfrm>
            <a:off x="2186099" y="2102682"/>
            <a:ext cx="8102505" cy="1760538"/>
          </a:xfrm>
        </p:spPr>
        <p:txBody>
          <a:bodyPr/>
          <a:lstStyle/>
          <a:p>
            <a:pPr marL="0" indent="0">
              <a:buFontTx/>
              <a:buNone/>
            </a:pPr>
            <a:r>
              <a:rPr lang="zh-CN" altLang="en-US" sz="3600" b="1" smtClean="0">
                <a:solidFill>
                  <a:srgbClr val="FF0000"/>
                </a:solidFill>
                <a:latin typeface="华文新魏" panose="02010800040101010101" pitchFamily="2" charset="-122"/>
                <a:ea typeface="华文新魏" panose="02010800040101010101" pitchFamily="2" charset="-122"/>
              </a:rPr>
              <a:t>四降：</a:t>
            </a:r>
            <a:r>
              <a:rPr lang="zh-CN" altLang="zh-CN" sz="3600" b="1" smtClean="0">
                <a:latin typeface="华文新魏" panose="02010800040101010101" pitchFamily="2" charset="-122"/>
                <a:ea typeface="华文新魏" panose="02010800040101010101" pitchFamily="2" charset="-122"/>
              </a:rPr>
              <a:t>降血脂、降血糖、降血压、降体重，即降低慢性病风险因素</a:t>
            </a:r>
            <a:r>
              <a:rPr lang="zh-CN" altLang="zh-CN" sz="3600" b="1" smtClean="0"/>
              <a:t>。</a:t>
            </a:r>
            <a:endParaRPr lang="zh-CN" altLang="zh-CN" sz="36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09600" y="276225"/>
            <a:ext cx="10975975" cy="709613"/>
          </a:xfrm>
        </p:spPr>
        <p:txBody>
          <a:bodyPr/>
          <a:lstStyle/>
          <a:p>
            <a:pPr eaLnBrk="1" hangingPunct="1"/>
            <a:r>
              <a:rPr lang="zh-CN" altLang="en-US" sz="3600" b="1" smtClean="0">
                <a:solidFill>
                  <a:schemeClr val="tx1"/>
                </a:solidFill>
                <a:latin typeface="华文新魏" panose="02010800040101010101" pitchFamily="2" charset="-122"/>
                <a:ea typeface="华文新魏" panose="02010800040101010101" pitchFamily="2" charset="-122"/>
              </a:rPr>
              <a:t>慢  病  预  防  总  结</a:t>
            </a:r>
            <a:endParaRPr lang="zh-CN" altLang="zh-CN" sz="3600" smtClean="0">
              <a:solidFill>
                <a:schemeClr val="tx1"/>
              </a:solidFill>
              <a:latin typeface="黑体" panose="02010609060101010101" pitchFamily="49" charset="-122"/>
            </a:endParaRPr>
          </a:p>
        </p:txBody>
      </p:sp>
      <p:sp>
        <p:nvSpPr>
          <p:cNvPr id="59395" name="Rectangle 2"/>
          <p:cNvSpPr>
            <a:spLocks noChangeArrowheads="1"/>
          </p:cNvSpPr>
          <p:nvPr/>
        </p:nvSpPr>
        <p:spPr bwMode="auto">
          <a:xfrm>
            <a:off x="2346325" y="1404938"/>
            <a:ext cx="8081963"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zh-CN" sz="2800" b="1">
                <a:latin typeface="华文新魏" panose="02010800040101010101" pitchFamily="2" charset="-122"/>
                <a:ea typeface="华文新魏" panose="02010800040101010101" pitchFamily="2" charset="-122"/>
              </a:rPr>
              <a:t>慢病是一种患病率极高的疾病，关乎家人</a:t>
            </a:r>
            <a:r>
              <a:rPr lang="zh-CN" altLang="zh-CN" sz="2800" b="1" smtClean="0">
                <a:latin typeface="华文新魏" panose="02010800040101010101" pitchFamily="2" charset="-122"/>
                <a:ea typeface="华文新魏" panose="02010800040101010101" pitchFamily="2" charset="-122"/>
              </a:rPr>
              <a:t>、</a:t>
            </a:r>
            <a:endParaRPr lang="en-US" altLang="zh-CN" sz="2800" b="1" smtClean="0">
              <a:latin typeface="华文新魏" panose="02010800040101010101" pitchFamily="2" charset="-122"/>
              <a:ea typeface="华文新魏" panose="02010800040101010101" pitchFamily="2" charset="-122"/>
            </a:endParaRPr>
          </a:p>
          <a:p>
            <a:pPr>
              <a:lnSpc>
                <a:spcPct val="120000"/>
              </a:lnSpc>
            </a:pPr>
            <a:r>
              <a:rPr lang="zh-CN" altLang="zh-CN" sz="2800" b="1" smtClean="0">
                <a:latin typeface="华文新魏" panose="02010800040101010101" pitchFamily="2" charset="-122"/>
                <a:ea typeface="华文新魏" panose="02010800040101010101" pitchFamily="2" charset="-122"/>
              </a:rPr>
              <a:t>亲朋</a:t>
            </a:r>
            <a:r>
              <a:rPr lang="zh-CN" altLang="en-US" sz="2800" b="1" smtClean="0">
                <a:latin typeface="华文新魏" panose="02010800040101010101" pitchFamily="2" charset="-122"/>
                <a:ea typeface="华文新魏" panose="02010800040101010101" pitchFamily="2" charset="-122"/>
              </a:rPr>
              <a:t>好友</a:t>
            </a:r>
            <a:r>
              <a:rPr lang="zh-CN" altLang="zh-CN" sz="2800" b="1" smtClean="0">
                <a:latin typeface="华文新魏" panose="02010800040101010101" pitchFamily="2" charset="-122"/>
                <a:ea typeface="华文新魏" panose="02010800040101010101" pitchFamily="2" charset="-122"/>
              </a:rPr>
              <a:t>的</a:t>
            </a:r>
            <a:r>
              <a:rPr lang="zh-CN" altLang="zh-CN" sz="2800" b="1">
                <a:latin typeface="华文新魏" panose="02010800040101010101" pitchFamily="2" charset="-122"/>
                <a:ea typeface="华文新魏" panose="02010800040101010101" pitchFamily="2" charset="-122"/>
              </a:rPr>
              <a:t>健康和幸福；</a:t>
            </a:r>
          </a:p>
        </p:txBody>
      </p:sp>
      <p:sp>
        <p:nvSpPr>
          <p:cNvPr id="59396" name="Rectangle 4"/>
          <p:cNvSpPr>
            <a:spLocks noChangeArrowheads="1"/>
          </p:cNvSpPr>
          <p:nvPr/>
        </p:nvSpPr>
        <p:spPr bwMode="auto">
          <a:xfrm>
            <a:off x="1697038" y="1404938"/>
            <a:ext cx="609600" cy="698500"/>
          </a:xfrm>
          <a:prstGeom prst="rect">
            <a:avLst/>
          </a:prstGeom>
          <a:noFill/>
          <a:ln>
            <a:noFill/>
          </a:ln>
          <a:effectLst>
            <a:prstShdw prst="shdw17" dist="63500" dir="2212194">
              <a:srgbClr val="897D58"/>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ko-KR" altLang="en-US" sz="2400" b="1">
                <a:latin typeface="Verdana" panose="020B0604030504040204" pitchFamily="34" charset="0"/>
                <a:ea typeface="Gulim" panose="020B0600000101010101" pitchFamily="34" charset="-127"/>
              </a:rPr>
              <a:t>1</a:t>
            </a:r>
          </a:p>
        </p:txBody>
      </p:sp>
      <p:sp>
        <p:nvSpPr>
          <p:cNvPr id="59397" name="Rectangle 5"/>
          <p:cNvSpPr>
            <a:spLocks noChangeArrowheads="1"/>
          </p:cNvSpPr>
          <p:nvPr/>
        </p:nvSpPr>
        <p:spPr bwMode="auto">
          <a:xfrm>
            <a:off x="2299021" y="3396435"/>
            <a:ext cx="8870821"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zh-CN" sz="2800" b="1">
                <a:latin typeface="华文新魏" panose="02010800040101010101" pitchFamily="2" charset="-122"/>
                <a:ea typeface="华文新魏" panose="02010800040101010101" pitchFamily="2" charset="-122"/>
              </a:rPr>
              <a:t>慢病危害巨大</a:t>
            </a:r>
            <a:r>
              <a:rPr lang="zh-CN" altLang="zh-CN" sz="2800" b="1" smtClean="0">
                <a:latin typeface="华文新魏" panose="02010800040101010101" pitchFamily="2" charset="-122"/>
                <a:ea typeface="华文新魏" panose="02010800040101010101" pitchFamily="2" charset="-122"/>
              </a:rPr>
              <a:t>，</a:t>
            </a:r>
            <a:r>
              <a:rPr lang="zh-CN" altLang="en-US" sz="2800" b="1" smtClean="0">
                <a:latin typeface="华文新魏" panose="02010800040101010101" pitchFamily="2" charset="-122"/>
                <a:ea typeface="华文新魏" panose="02010800040101010101" pitchFamily="2" charset="-122"/>
              </a:rPr>
              <a:t>严重影响</a:t>
            </a:r>
            <a:r>
              <a:rPr lang="zh-CN" altLang="zh-CN" sz="2800" b="1" smtClean="0">
                <a:latin typeface="华文新魏" panose="02010800040101010101" pitchFamily="2" charset="-122"/>
                <a:ea typeface="华文新魏" panose="02010800040101010101" pitchFamily="2" charset="-122"/>
              </a:rPr>
              <a:t>生命健康</a:t>
            </a:r>
            <a:r>
              <a:rPr lang="zh-CN" altLang="en-US" sz="2800" b="1" smtClean="0">
                <a:latin typeface="华文新魏" panose="02010800040101010101" pitchFamily="2" charset="-122"/>
                <a:ea typeface="华文新魏" panose="02010800040101010101" pitchFamily="2" charset="-122"/>
              </a:rPr>
              <a:t>，导致沉重</a:t>
            </a:r>
            <a:r>
              <a:rPr lang="zh-CN" altLang="zh-CN" sz="2800" b="1" smtClean="0">
                <a:latin typeface="华文新魏" panose="02010800040101010101" pitchFamily="2" charset="-122"/>
                <a:ea typeface="华文新魏" panose="02010800040101010101" pitchFamily="2" charset="-122"/>
              </a:rPr>
              <a:t>经济</a:t>
            </a:r>
            <a:r>
              <a:rPr lang="zh-CN" altLang="zh-CN" sz="2800" b="1">
                <a:latin typeface="华文新魏" panose="02010800040101010101" pitchFamily="2" charset="-122"/>
                <a:ea typeface="华文新魏" panose="02010800040101010101" pitchFamily="2" charset="-122"/>
              </a:rPr>
              <a:t>负担</a:t>
            </a:r>
            <a:r>
              <a:rPr lang="zh-CN" altLang="zh-CN" sz="2800" b="1" smtClean="0">
                <a:latin typeface="华文新魏" panose="02010800040101010101" pitchFamily="2" charset="-122"/>
                <a:ea typeface="华文新魏" panose="02010800040101010101" pitchFamily="2" charset="-122"/>
              </a:rPr>
              <a:t>，</a:t>
            </a:r>
            <a:endParaRPr lang="en-US" altLang="zh-CN" sz="2800" b="1" smtClean="0">
              <a:latin typeface="华文新魏" panose="02010800040101010101" pitchFamily="2" charset="-122"/>
              <a:ea typeface="华文新魏" panose="02010800040101010101" pitchFamily="2" charset="-122"/>
            </a:endParaRPr>
          </a:p>
          <a:p>
            <a:pPr>
              <a:lnSpc>
                <a:spcPct val="120000"/>
              </a:lnSpc>
            </a:pPr>
            <a:r>
              <a:rPr lang="zh-CN" altLang="zh-CN" sz="2800" b="1" smtClean="0">
                <a:latin typeface="华文新魏" panose="02010800040101010101" pitchFamily="2" charset="-122"/>
                <a:ea typeface="华文新魏" panose="02010800040101010101" pitchFamily="2" charset="-122"/>
              </a:rPr>
              <a:t>严重</a:t>
            </a:r>
            <a:r>
              <a:rPr lang="zh-CN" altLang="zh-CN" sz="2800" b="1">
                <a:latin typeface="华文新魏" panose="02010800040101010101" pitchFamily="2" charset="-122"/>
                <a:ea typeface="华文新魏" panose="02010800040101010101" pitchFamily="2" charset="-122"/>
              </a:rPr>
              <a:t>制约</a:t>
            </a:r>
            <a:r>
              <a:rPr lang="zh-CN" altLang="zh-CN" sz="2800" b="1" smtClean="0">
                <a:latin typeface="华文新魏" panose="02010800040101010101" pitchFamily="2" charset="-122"/>
                <a:ea typeface="华文新魏" panose="02010800040101010101" pitchFamily="2" charset="-122"/>
              </a:rPr>
              <a:t>社会</a:t>
            </a:r>
            <a:r>
              <a:rPr lang="zh-CN" altLang="en-US" sz="2800" b="1" smtClean="0">
                <a:latin typeface="华文新魏" panose="02010800040101010101" pitchFamily="2" charset="-122"/>
                <a:ea typeface="华文新魏" panose="02010800040101010101" pitchFamily="2" charset="-122"/>
              </a:rPr>
              <a:t>生产力</a:t>
            </a:r>
            <a:r>
              <a:rPr lang="zh-CN" altLang="zh-CN" sz="2800" b="1" smtClean="0">
                <a:latin typeface="华文新魏" panose="02010800040101010101" pitchFamily="2" charset="-122"/>
                <a:ea typeface="华文新魏" panose="02010800040101010101" pitchFamily="2" charset="-122"/>
              </a:rPr>
              <a:t>发展</a:t>
            </a:r>
            <a:r>
              <a:rPr lang="zh-CN" altLang="zh-CN" sz="2800" b="1">
                <a:latin typeface="华文新魏" panose="02010800040101010101" pitchFamily="2" charset="-122"/>
                <a:ea typeface="华文新魏" panose="02010800040101010101" pitchFamily="2" charset="-122"/>
              </a:rPr>
              <a:t>；</a:t>
            </a:r>
          </a:p>
        </p:txBody>
      </p:sp>
      <p:sp>
        <p:nvSpPr>
          <p:cNvPr id="59398" name="Rectangle 6"/>
          <p:cNvSpPr>
            <a:spLocks noChangeArrowheads="1"/>
          </p:cNvSpPr>
          <p:nvPr/>
        </p:nvSpPr>
        <p:spPr bwMode="auto">
          <a:xfrm>
            <a:off x="1697038" y="2381250"/>
            <a:ext cx="609600" cy="890588"/>
          </a:xfrm>
          <a:prstGeom prst="rect">
            <a:avLst/>
          </a:prstGeom>
          <a:noFill/>
          <a:ln>
            <a:noFill/>
          </a:ln>
          <a:effectLst>
            <a:prstShdw prst="shdw17" dist="63500" dir="2212194">
              <a:srgbClr val="897D58"/>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ko-KR" altLang="en-US" sz="2400" b="1">
                <a:latin typeface="Verdana" panose="020B0604030504040204" pitchFamily="34" charset="0"/>
                <a:ea typeface="Gulim" panose="020B0600000101010101" pitchFamily="34" charset="-127"/>
              </a:rPr>
              <a:t>2</a:t>
            </a:r>
          </a:p>
        </p:txBody>
      </p:sp>
      <p:sp>
        <p:nvSpPr>
          <p:cNvPr id="59399" name="Rectangle 7"/>
          <p:cNvSpPr>
            <a:spLocks noChangeArrowheads="1"/>
          </p:cNvSpPr>
          <p:nvPr/>
        </p:nvSpPr>
        <p:spPr bwMode="auto">
          <a:xfrm>
            <a:off x="2330963" y="2543991"/>
            <a:ext cx="8081963"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800" b="1">
                <a:latin typeface="华文新魏" panose="02010800040101010101" pitchFamily="2" charset="-122"/>
                <a:ea typeface="华文新魏" panose="02010800040101010101" pitchFamily="2" charset="-122"/>
              </a:rPr>
              <a:t>慢病致病因素复杂，但总体来说与我们的生活行为</a:t>
            </a:r>
            <a:endParaRPr lang="en-US" altLang="zh-CN" sz="2800" b="1">
              <a:latin typeface="华文新魏" panose="02010800040101010101" pitchFamily="2" charset="-122"/>
              <a:ea typeface="华文新魏" panose="02010800040101010101" pitchFamily="2" charset="-122"/>
            </a:endParaRPr>
          </a:p>
          <a:p>
            <a:r>
              <a:rPr lang="zh-CN" altLang="zh-CN" sz="2800" b="1">
                <a:latin typeface="华文新魏" panose="02010800040101010101" pitchFamily="2" charset="-122"/>
                <a:ea typeface="华文新魏" panose="02010800040101010101" pitchFamily="2" charset="-122"/>
              </a:rPr>
              <a:t>方式密切相关；</a:t>
            </a:r>
          </a:p>
        </p:txBody>
      </p:sp>
      <p:sp>
        <p:nvSpPr>
          <p:cNvPr id="59400" name="Rectangle 8"/>
          <p:cNvSpPr>
            <a:spLocks noChangeArrowheads="1"/>
          </p:cNvSpPr>
          <p:nvPr/>
        </p:nvSpPr>
        <p:spPr bwMode="auto">
          <a:xfrm>
            <a:off x="1697038" y="3517900"/>
            <a:ext cx="609600" cy="679450"/>
          </a:xfrm>
          <a:prstGeom prst="rect">
            <a:avLst/>
          </a:prstGeom>
          <a:noFill/>
          <a:ln>
            <a:noFill/>
          </a:ln>
          <a:effectLst>
            <a:prstShdw prst="shdw17" dist="63500" dir="2212194">
              <a:srgbClr val="897D58"/>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ko-KR" altLang="en-US" sz="2400" b="1">
                <a:latin typeface="Verdana" panose="020B0604030504040204" pitchFamily="34" charset="0"/>
                <a:ea typeface="Gulim" panose="020B0600000101010101" pitchFamily="34" charset="-127"/>
              </a:rPr>
              <a:t>3</a:t>
            </a:r>
          </a:p>
        </p:txBody>
      </p:sp>
      <p:sp>
        <p:nvSpPr>
          <p:cNvPr id="59401" name="Rectangle 9"/>
          <p:cNvSpPr>
            <a:spLocks noChangeArrowheads="1"/>
          </p:cNvSpPr>
          <p:nvPr/>
        </p:nvSpPr>
        <p:spPr bwMode="auto">
          <a:xfrm>
            <a:off x="2359025" y="4432300"/>
            <a:ext cx="80692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800" b="1">
                <a:latin typeface="华文新魏" panose="02010800040101010101" pitchFamily="2" charset="-122"/>
                <a:ea typeface="华文新魏" panose="02010800040101010101" pitchFamily="2" charset="-122"/>
              </a:rPr>
              <a:t>慢病可防可治，关键是始终坚持健康的生活方式</a:t>
            </a:r>
            <a:r>
              <a:rPr lang="zh-CN" altLang="en-US" sz="2800" b="1">
                <a:latin typeface="华文新魏" panose="02010800040101010101" pitchFamily="2" charset="-122"/>
                <a:ea typeface="华文新魏" panose="02010800040101010101" pitchFamily="2" charset="-122"/>
              </a:rPr>
              <a:t>；</a:t>
            </a:r>
            <a:endParaRPr lang="zh-CN" altLang="zh-CN" sz="2800" b="1">
              <a:latin typeface="华文新魏" panose="02010800040101010101" pitchFamily="2" charset="-122"/>
              <a:ea typeface="华文新魏" panose="02010800040101010101" pitchFamily="2" charset="-122"/>
            </a:endParaRPr>
          </a:p>
        </p:txBody>
      </p:sp>
      <p:sp>
        <p:nvSpPr>
          <p:cNvPr id="59402" name="Rectangle 10"/>
          <p:cNvSpPr>
            <a:spLocks noChangeArrowheads="1"/>
          </p:cNvSpPr>
          <p:nvPr/>
        </p:nvSpPr>
        <p:spPr bwMode="auto">
          <a:xfrm>
            <a:off x="1697038" y="4432300"/>
            <a:ext cx="609600" cy="533400"/>
          </a:xfrm>
          <a:prstGeom prst="rect">
            <a:avLst/>
          </a:prstGeom>
          <a:noFill/>
          <a:ln>
            <a:noFill/>
          </a:ln>
          <a:effectLst>
            <a:prstShdw prst="shdw17" dist="63500" dir="2212194">
              <a:srgbClr val="897D58"/>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ko-KR" altLang="en-US" sz="2400" b="1">
                <a:latin typeface="Verdana" panose="020B0604030504040204" pitchFamily="34" charset="0"/>
                <a:ea typeface="Gulim" panose="020B0600000101010101" pitchFamily="34" charset="-127"/>
              </a:rPr>
              <a:t>4</a:t>
            </a:r>
          </a:p>
        </p:txBody>
      </p:sp>
      <p:sp>
        <p:nvSpPr>
          <p:cNvPr id="59403" name="Rectangle 11"/>
          <p:cNvSpPr>
            <a:spLocks noChangeArrowheads="1"/>
          </p:cNvSpPr>
          <p:nvPr/>
        </p:nvSpPr>
        <p:spPr bwMode="auto">
          <a:xfrm>
            <a:off x="2329798" y="5176838"/>
            <a:ext cx="8074025"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800" b="1">
                <a:latin typeface="华文新魏" panose="02010800040101010101" pitchFamily="2" charset="-122"/>
                <a:ea typeface="华文新魏" panose="02010800040101010101" pitchFamily="2" charset="-122"/>
              </a:rPr>
              <a:t>生命健康就在每个人自己手中，管住嘴，迈开腿，</a:t>
            </a:r>
            <a:endParaRPr lang="en-US" altLang="zh-CN" sz="2800" b="1">
              <a:latin typeface="华文新魏" panose="02010800040101010101" pitchFamily="2" charset="-122"/>
              <a:ea typeface="华文新魏" panose="02010800040101010101" pitchFamily="2" charset="-122"/>
            </a:endParaRPr>
          </a:p>
          <a:p>
            <a:r>
              <a:rPr lang="zh-CN" altLang="zh-CN" sz="2800" b="1">
                <a:latin typeface="华文新魏" panose="02010800040101010101" pitchFamily="2" charset="-122"/>
                <a:ea typeface="华文新魏" panose="02010800040101010101" pitchFamily="2" charset="-122"/>
              </a:rPr>
              <a:t>远离慢</a:t>
            </a:r>
            <a:r>
              <a:rPr lang="zh-CN" altLang="zh-CN" sz="2800" b="1" smtClean="0">
                <a:latin typeface="华文新魏" panose="02010800040101010101" pitchFamily="2" charset="-122"/>
                <a:ea typeface="华文新魏" panose="02010800040101010101" pitchFamily="2" charset="-122"/>
              </a:rPr>
              <a:t>病！</a:t>
            </a:r>
            <a:endParaRPr lang="zh-CN" altLang="zh-CN" sz="2800" b="1">
              <a:latin typeface="华文新魏" panose="02010800040101010101" pitchFamily="2" charset="-122"/>
              <a:ea typeface="华文新魏" panose="02010800040101010101" pitchFamily="2" charset="-122"/>
            </a:endParaRPr>
          </a:p>
        </p:txBody>
      </p:sp>
      <p:sp>
        <p:nvSpPr>
          <p:cNvPr id="59404" name="Rectangle 12"/>
          <p:cNvSpPr>
            <a:spLocks noChangeArrowheads="1"/>
          </p:cNvSpPr>
          <p:nvPr/>
        </p:nvSpPr>
        <p:spPr bwMode="auto">
          <a:xfrm>
            <a:off x="1736725" y="5091113"/>
            <a:ext cx="609600" cy="712787"/>
          </a:xfrm>
          <a:prstGeom prst="rect">
            <a:avLst/>
          </a:prstGeom>
          <a:noFill/>
          <a:ln>
            <a:noFill/>
          </a:ln>
          <a:effectLst>
            <a:prstShdw prst="shdw17" dist="63500" dir="2212194">
              <a:srgbClr val="897D58"/>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ko-KR" altLang="en-US" sz="2400" b="1">
                <a:latin typeface="Verdana" panose="020B0604030504040204" pitchFamily="34" charset="0"/>
                <a:ea typeface="Gulim" panose="020B0600000101010101" pitchFamily="34" charset="-127"/>
              </a:rPr>
              <a:t>5</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zh-CN" sz="3600" b="1" dirty="0" smtClean="0">
                <a:latin typeface="华文新魏" panose="02010800040101010101" pitchFamily="2" charset="-122"/>
                <a:ea typeface="华文新魏" panose="02010800040101010101" pitchFamily="2" charset="-122"/>
              </a:rPr>
              <a:t>慢病预防问卷</a:t>
            </a:r>
            <a:r>
              <a:rPr lang="zh-CN" altLang="zh-CN" sz="3600" b="1" smtClean="0">
                <a:latin typeface="华文新魏" panose="02010800040101010101" pitchFamily="2" charset="-122"/>
                <a:ea typeface="华文新魏" panose="02010800040101010101" pitchFamily="2" charset="-122"/>
              </a:rPr>
              <a:t>（</a:t>
            </a:r>
            <a:r>
              <a:rPr lang="en-US" altLang="zh-CN" sz="3600" b="1" smtClean="0">
                <a:latin typeface="华文新魏" panose="02010800040101010101" pitchFamily="2" charset="-122"/>
                <a:ea typeface="华文新魏" panose="02010800040101010101" pitchFamily="2" charset="-122"/>
              </a:rPr>
              <a:t>2018.02.26-27</a:t>
            </a:r>
            <a:r>
              <a:rPr lang="zh-CN" altLang="zh-CN" sz="3600" b="1" smtClean="0">
                <a:latin typeface="华文新魏" panose="02010800040101010101" pitchFamily="2" charset="-122"/>
                <a:ea typeface="华文新魏" panose="02010800040101010101" pitchFamily="2" charset="-122"/>
              </a:rPr>
              <a:t>）</a:t>
            </a:r>
            <a:endParaRPr lang="zh-CN" altLang="zh-CN" sz="3600" dirty="0" smtClean="0">
              <a:latin typeface="华文新魏" panose="02010800040101010101" pitchFamily="2" charset="-122"/>
              <a:ea typeface="华文新魏" panose="02010800040101010101" pitchFamily="2" charset="-122"/>
            </a:endParaRPr>
          </a:p>
        </p:txBody>
      </p:sp>
      <p:sp>
        <p:nvSpPr>
          <p:cNvPr id="60419" name="Rectangle 3"/>
          <p:cNvSpPr>
            <a:spLocks noGrp="1" noChangeArrowheads="1"/>
          </p:cNvSpPr>
          <p:nvPr>
            <p:ph type="body" idx="1"/>
          </p:nvPr>
        </p:nvSpPr>
        <p:spPr>
          <a:xfrm>
            <a:off x="788988" y="1474050"/>
            <a:ext cx="11245850" cy="4693362"/>
          </a:xfrm>
        </p:spPr>
        <p:txBody>
          <a:bodyPr/>
          <a:lstStyle/>
          <a:p>
            <a:pPr marL="0" indent="0">
              <a:buFontTx/>
              <a:buNone/>
            </a:pPr>
            <a:r>
              <a:rPr lang="en-US" altLang="zh-CN" sz="3200" dirty="0" smtClean="0">
                <a:latin typeface="华文新魏" panose="02010800040101010101" pitchFamily="2" charset="-122"/>
                <a:ea typeface="华文新魏" panose="02010800040101010101" pitchFamily="2" charset="-122"/>
              </a:rPr>
              <a:t>1.   </a:t>
            </a:r>
            <a:r>
              <a:rPr lang="zh-CN" altLang="zh-CN" sz="3200" dirty="0" smtClean="0">
                <a:latin typeface="华文新魏" panose="02010800040101010101" pitchFamily="2" charset="-122"/>
                <a:ea typeface="华文新魏" panose="02010800040101010101" pitchFamily="2" charset="-122"/>
              </a:rPr>
              <a:t>大学生不健康行为生活方式的前三位有哪些？</a:t>
            </a:r>
          </a:p>
          <a:p>
            <a:pPr marL="0" indent="0">
              <a:buFontTx/>
              <a:buNone/>
            </a:pPr>
            <a:r>
              <a:rPr lang="en-US" altLang="zh-CN" sz="3200" dirty="0" smtClean="0">
                <a:latin typeface="华文新魏" panose="02010800040101010101" pitchFamily="2" charset="-122"/>
                <a:ea typeface="华文新魏" panose="02010800040101010101" pitchFamily="2" charset="-122"/>
              </a:rPr>
              <a:t>2</a:t>
            </a:r>
            <a:r>
              <a:rPr lang="zh-CN" altLang="zh-CN" sz="3200" dirty="0" smtClean="0">
                <a:latin typeface="华文新魏" panose="02010800040101010101" pitchFamily="2" charset="-122"/>
                <a:ea typeface="华文新魏" panose="02010800040101010101" pitchFamily="2" charset="-122"/>
              </a:rPr>
              <a:t>、慢病健康管理的关键是由</a:t>
            </a:r>
            <a:r>
              <a:rPr lang="zh-CN" altLang="zh-CN" sz="3200" u="sng" dirty="0" smtClean="0">
                <a:latin typeface="华文新魏" panose="02010800040101010101" pitchFamily="2" charset="-122"/>
                <a:ea typeface="华文新魏" panose="02010800040101010101" pitchFamily="2" charset="-122"/>
              </a:rPr>
              <a:t>  </a:t>
            </a:r>
            <a:r>
              <a:rPr lang="en-US" altLang="zh-CN" sz="3200" u="sng" dirty="0" smtClean="0">
                <a:latin typeface="华文新魏" panose="02010800040101010101" pitchFamily="2" charset="-122"/>
                <a:ea typeface="华文新魏" panose="02010800040101010101" pitchFamily="2" charset="-122"/>
              </a:rPr>
              <a:t>              </a:t>
            </a:r>
            <a:r>
              <a:rPr lang="zh-CN" altLang="zh-CN" sz="3200" dirty="0" smtClean="0">
                <a:latin typeface="华文新魏" panose="02010800040101010101" pitchFamily="2" charset="-122"/>
                <a:ea typeface="华文新魏" panose="02010800040101010101" pitchFamily="2" charset="-122"/>
              </a:rPr>
              <a:t>转为 </a:t>
            </a:r>
            <a:r>
              <a:rPr lang="en-US" altLang="zh-CN" sz="3200" u="sng" dirty="0" smtClean="0">
                <a:latin typeface="华文新魏" panose="02010800040101010101" pitchFamily="2" charset="-122"/>
                <a:ea typeface="华文新魏" panose="02010800040101010101" pitchFamily="2" charset="-122"/>
              </a:rPr>
              <a:t>                  </a:t>
            </a:r>
            <a:r>
              <a:rPr lang="zh-CN" altLang="zh-CN" sz="3200" dirty="0" smtClean="0">
                <a:latin typeface="华文新魏" panose="02010800040101010101" pitchFamily="2" charset="-122"/>
                <a:ea typeface="华文新魏" panose="02010800040101010101" pitchFamily="2" charset="-122"/>
              </a:rPr>
              <a:t>。</a:t>
            </a:r>
          </a:p>
          <a:p>
            <a:pPr marL="0" indent="0">
              <a:buFontTx/>
              <a:buNone/>
            </a:pPr>
            <a:r>
              <a:rPr lang="en-US" altLang="zh-CN" sz="3200" dirty="0" smtClean="0"/>
              <a:t>3</a:t>
            </a:r>
            <a:r>
              <a:rPr lang="zh-CN" altLang="zh-CN" sz="3200" dirty="0" smtClean="0"/>
              <a:t>、</a:t>
            </a:r>
            <a:r>
              <a:rPr lang="zh-CN" altLang="en-US" sz="3200" dirty="0" smtClean="0">
                <a:latin typeface="华文新魏" panose="02010800040101010101" pitchFamily="2" charset="-122"/>
                <a:ea typeface="华文新魏" panose="02010800040101010101" pitchFamily="2" charset="-122"/>
              </a:rPr>
              <a:t>写出</a:t>
            </a:r>
            <a:r>
              <a:rPr lang="en-US" altLang="zh-CN" sz="3200" dirty="0" smtClean="0">
                <a:latin typeface="华文新魏" panose="02010800040101010101" pitchFamily="2" charset="-122"/>
                <a:ea typeface="华文新魏" panose="02010800040101010101" pitchFamily="2" charset="-122"/>
              </a:rPr>
              <a:t>WHO</a:t>
            </a:r>
            <a:r>
              <a:rPr lang="zh-CN" altLang="zh-CN" sz="3200" dirty="0" smtClean="0">
                <a:latin typeface="华文新魏" panose="02010800040101010101" pitchFamily="2" charset="-122"/>
                <a:ea typeface="华文新魏" panose="02010800040101010101" pitchFamily="2" charset="-122"/>
              </a:rPr>
              <a:t>公认的慢病三大致病危险因素。</a:t>
            </a:r>
          </a:p>
          <a:p>
            <a:pPr marL="0" indent="0">
              <a:buFontTx/>
              <a:buNone/>
            </a:pPr>
            <a:r>
              <a:rPr lang="en-US" altLang="zh-CN" sz="3200" dirty="0" smtClean="0">
                <a:latin typeface="华文新魏" panose="02010800040101010101" pitchFamily="2" charset="-122"/>
                <a:ea typeface="华文新魏" panose="02010800040101010101" pitchFamily="2" charset="-122"/>
              </a:rPr>
              <a:t>4. </a:t>
            </a:r>
            <a:r>
              <a:rPr lang="zh-CN" altLang="zh-CN" sz="3200" dirty="0" smtClean="0">
                <a:latin typeface="华文新魏" panose="02010800040101010101" pitchFamily="2" charset="-122"/>
                <a:ea typeface="华文新魏" panose="02010800040101010101" pitchFamily="2" charset="-122"/>
              </a:rPr>
              <a:t>慢病预防中行为生活方式属于不可改变的因素。</a:t>
            </a:r>
            <a:r>
              <a:rPr lang="zh-CN" altLang="en-US" sz="3200" dirty="0" smtClean="0">
                <a:latin typeface="华文新魏" panose="02010800040101010101" pitchFamily="2" charset="-122"/>
                <a:ea typeface="华文新魏" panose="02010800040101010101" pitchFamily="2" charset="-122"/>
              </a:rPr>
              <a:t>（</a:t>
            </a:r>
            <a:r>
              <a:rPr lang="en-US" altLang="zh-CN" sz="3200" b="1" dirty="0" smtClean="0">
                <a:latin typeface="华文新魏" panose="02010800040101010101" pitchFamily="2" charset="-122"/>
                <a:ea typeface="华文新魏" panose="02010800040101010101" pitchFamily="2" charset="-122"/>
              </a:rPr>
              <a:t>   </a:t>
            </a:r>
            <a:r>
              <a:rPr lang="zh-CN" altLang="zh-CN" sz="3200" b="1" dirty="0" smtClean="0">
                <a:latin typeface="华文新魏" panose="02010800040101010101" pitchFamily="2" charset="-122"/>
                <a:ea typeface="华文新魏" panose="02010800040101010101" pitchFamily="2" charset="-122"/>
              </a:rPr>
              <a:t>）</a:t>
            </a:r>
            <a:endParaRPr lang="zh-CN" altLang="zh-CN" sz="3200" dirty="0" smtClean="0">
              <a:latin typeface="华文新魏" panose="02010800040101010101" pitchFamily="2" charset="-122"/>
              <a:ea typeface="华文新魏" panose="02010800040101010101" pitchFamily="2" charset="-122"/>
            </a:endParaRPr>
          </a:p>
          <a:p>
            <a:pPr marL="0" indent="0">
              <a:buFontTx/>
              <a:buNone/>
            </a:pPr>
            <a:r>
              <a:rPr lang="en-US" altLang="zh-CN" sz="3200" dirty="0" smtClean="0">
                <a:latin typeface="华文新魏" panose="02010800040101010101" pitchFamily="2" charset="-122"/>
                <a:ea typeface="华文新魏" panose="02010800040101010101" pitchFamily="2" charset="-122"/>
              </a:rPr>
              <a:t>5. </a:t>
            </a:r>
            <a:r>
              <a:rPr lang="zh-CN" altLang="zh-CN" sz="3200" dirty="0" smtClean="0">
                <a:latin typeface="华文新魏" panose="02010800040101010101" pitchFamily="2" charset="-122"/>
                <a:ea typeface="华文新魏" panose="02010800040101010101" pitchFamily="2" charset="-122"/>
              </a:rPr>
              <a:t>慢</a:t>
            </a:r>
            <a:r>
              <a:rPr lang="zh-CN" altLang="zh-CN" sz="3200" dirty="0">
                <a:latin typeface="华文新魏" panose="02010800040101010101" pitchFamily="2" charset="-122"/>
                <a:ea typeface="华文新魏" panose="02010800040101010101" pitchFamily="2" charset="-122"/>
              </a:rPr>
              <a:t>病预防中遗传和年龄是最重要的因素</a:t>
            </a:r>
            <a:r>
              <a:rPr lang="zh-CN" altLang="en-US" sz="3200" dirty="0" smtClean="0">
                <a:latin typeface="华文新魏" panose="02010800040101010101" pitchFamily="2" charset="-122"/>
                <a:ea typeface="华文新魏" panose="02010800040101010101" pitchFamily="2" charset="-122"/>
              </a:rPr>
              <a:t>。             </a:t>
            </a:r>
            <a:r>
              <a:rPr lang="zh-CN" altLang="en-US" sz="3200" b="1" dirty="0" smtClean="0">
                <a:latin typeface="华文新魏" panose="02010800040101010101" pitchFamily="2" charset="-122"/>
                <a:ea typeface="华文新魏" panose="02010800040101010101" pitchFamily="2" charset="-122"/>
              </a:rPr>
              <a:t>（</a:t>
            </a:r>
            <a:r>
              <a:rPr lang="en-US" altLang="zh-CN" sz="3200" dirty="0" smtClean="0">
                <a:latin typeface="华文新魏" panose="02010800040101010101" pitchFamily="2" charset="-122"/>
                <a:ea typeface="华文新魏" panose="02010800040101010101" pitchFamily="2" charset="-122"/>
              </a:rPr>
              <a:t>   </a:t>
            </a:r>
            <a:r>
              <a:rPr lang="zh-CN" altLang="zh-CN" sz="3200" b="1" dirty="0" smtClean="0">
                <a:latin typeface="华文新魏" panose="02010800040101010101" pitchFamily="2" charset="-122"/>
                <a:ea typeface="华文新魏" panose="02010800040101010101" pitchFamily="2" charset="-122"/>
              </a:rPr>
              <a:t>）</a:t>
            </a:r>
            <a:endParaRPr lang="zh-CN" altLang="zh-CN" sz="3200" dirty="0" smtClean="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3073400" y="692150"/>
            <a:ext cx="66976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a:lnSpc>
                <a:spcPct val="150000"/>
              </a:lnSpc>
              <a:spcBef>
                <a:spcPct val="20000"/>
              </a:spcBef>
              <a:buSzPct val="120000"/>
              <a:buBlip>
                <a:blip r:embed="rId2"/>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a:lnSpc>
                <a:spcPct val="100000"/>
              </a:lnSpc>
              <a:spcBef>
                <a:spcPct val="50000"/>
              </a:spcBef>
              <a:buSzTx/>
              <a:buFontTx/>
              <a:buNone/>
            </a:pPr>
            <a:endParaRPr lang="zh-CN" altLang="en-US" sz="1800">
              <a:latin typeface="Arial" panose="020B0604020202020204" pitchFamily="34" charset="0"/>
              <a:ea typeface="宋体" panose="02010600030101010101" pitchFamily="2" charset="-122"/>
            </a:endParaRPr>
          </a:p>
        </p:txBody>
      </p:sp>
      <p:sp>
        <p:nvSpPr>
          <p:cNvPr id="8195" name="Text Box 4"/>
          <p:cNvSpPr txBox="1">
            <a:spLocks noChangeArrowheads="1"/>
          </p:cNvSpPr>
          <p:nvPr/>
        </p:nvSpPr>
        <p:spPr bwMode="auto">
          <a:xfrm>
            <a:off x="3144838" y="1984375"/>
            <a:ext cx="4895850"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a:lnSpc>
                <a:spcPct val="150000"/>
              </a:lnSpc>
              <a:spcBef>
                <a:spcPct val="20000"/>
              </a:spcBef>
              <a:buSzPct val="120000"/>
              <a:buBlip>
                <a:blip r:embed="rId2"/>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a:lnSpc>
                <a:spcPct val="130000"/>
              </a:lnSpc>
              <a:spcBef>
                <a:spcPct val="50000"/>
              </a:spcBef>
              <a:buSzTx/>
              <a:buFontTx/>
              <a:buNone/>
            </a:pPr>
            <a:r>
              <a:rPr kumimoji="1" lang="zh-CN" altLang="en-US" sz="4000" b="1">
                <a:latin typeface="华文新魏" panose="02010800040101010101" pitchFamily="2" charset="-122"/>
                <a:ea typeface="华文新魏" panose="02010800040101010101" pitchFamily="2" charset="-122"/>
              </a:rPr>
              <a:t>课程目的</a:t>
            </a:r>
            <a:r>
              <a:rPr kumimoji="1" lang="en-US" altLang="zh-CN" sz="4000" b="1">
                <a:latin typeface="华文新魏" panose="02010800040101010101" pitchFamily="2" charset="-122"/>
                <a:ea typeface="华文新魏" panose="02010800040101010101" pitchFamily="2" charset="-122"/>
              </a:rPr>
              <a:t>1</a:t>
            </a:r>
            <a:r>
              <a:rPr kumimoji="1" lang="zh-CN" altLang="en-US" sz="4000" b="1">
                <a:latin typeface="华文新魏" panose="02010800040101010101" pitchFamily="2" charset="-122"/>
                <a:ea typeface="华文新魏" panose="02010800040101010101" pitchFamily="2" charset="-122"/>
              </a:rPr>
              <a:t>：</a:t>
            </a:r>
          </a:p>
          <a:p>
            <a:pPr>
              <a:lnSpc>
                <a:spcPct val="130000"/>
              </a:lnSpc>
              <a:spcBef>
                <a:spcPct val="50000"/>
              </a:spcBef>
              <a:buSzTx/>
              <a:buFontTx/>
              <a:buNone/>
            </a:pPr>
            <a:r>
              <a:rPr kumimoji="1" lang="zh-CN" altLang="en-US" sz="4000" b="1">
                <a:latin typeface="华文新魏" panose="02010800040101010101" pitchFamily="2" charset="-122"/>
                <a:ea typeface="华文新魏" panose="02010800040101010101" pitchFamily="2" charset="-122"/>
              </a:rPr>
              <a:t>调整良好心态，</a:t>
            </a:r>
          </a:p>
          <a:p>
            <a:pPr>
              <a:lnSpc>
                <a:spcPct val="130000"/>
              </a:lnSpc>
              <a:spcBef>
                <a:spcPct val="50000"/>
              </a:spcBef>
              <a:buSzTx/>
              <a:buFontTx/>
              <a:buNone/>
            </a:pPr>
            <a:r>
              <a:rPr kumimoji="1" lang="zh-CN" altLang="en-US" sz="4000" b="1">
                <a:latin typeface="华文新魏" panose="02010800040101010101" pitchFamily="2" charset="-122"/>
                <a:ea typeface="华文新魏" panose="02010800040101010101" pitchFamily="2" charset="-122"/>
              </a:rPr>
              <a:t>保持心理健康。</a:t>
            </a:r>
          </a:p>
        </p:txBody>
      </p:sp>
      <p:pic>
        <p:nvPicPr>
          <p:cNvPr id="8196" name="Picture 5" descr="071.gif (10029 字节)"/>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826375" y="404813"/>
            <a:ext cx="208915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710113" y="5518150"/>
            <a:ext cx="4124325" cy="792163"/>
          </a:xfrm>
        </p:spPr>
        <p:txBody>
          <a:bodyPr/>
          <a:lstStyle/>
          <a:p>
            <a:pPr marL="838200" indent="-838200" eaLnBrk="1" hangingPunct="1">
              <a:lnSpc>
                <a:spcPct val="125000"/>
              </a:lnSpc>
              <a:spcBef>
                <a:spcPct val="10000"/>
              </a:spcBef>
            </a:pPr>
            <a:r>
              <a:rPr lang="zh-CN" altLang="en-US" sz="3600" b="1" smtClean="0">
                <a:latin typeface="华文新魏" panose="02010800040101010101" pitchFamily="2" charset="-122"/>
                <a:ea typeface="华文新魏" panose="02010800040101010101" pitchFamily="2" charset="-122"/>
              </a:rPr>
              <a:t>气候因素</a:t>
            </a:r>
          </a:p>
        </p:txBody>
      </p:sp>
      <p:sp>
        <p:nvSpPr>
          <p:cNvPr id="71684" name="Rectangle 4"/>
          <p:cNvSpPr>
            <a:spLocks noChangeArrowheads="1"/>
          </p:cNvSpPr>
          <p:nvPr/>
        </p:nvSpPr>
        <p:spPr bwMode="auto">
          <a:xfrm>
            <a:off x="4729163" y="4581525"/>
            <a:ext cx="4176712"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a:lnSpc>
                <a:spcPct val="150000"/>
              </a:lnSpc>
              <a:spcBef>
                <a:spcPct val="20000"/>
              </a:spcBef>
              <a:buSzPct val="120000"/>
              <a:buBlip>
                <a:blip r:embed="rId2"/>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25000"/>
              </a:lnSpc>
              <a:spcBef>
                <a:spcPct val="10000"/>
              </a:spcBef>
              <a:buSzTx/>
              <a:buFontTx/>
              <a:buNone/>
            </a:pPr>
            <a:r>
              <a:rPr lang="zh-CN" altLang="en-US" sz="3600" b="1">
                <a:solidFill>
                  <a:schemeClr val="tx2"/>
                </a:solidFill>
                <a:latin typeface="华文新魏" panose="02010800040101010101" pitchFamily="2" charset="-122"/>
                <a:ea typeface="华文新魏" panose="02010800040101010101" pitchFamily="2" charset="-122"/>
              </a:rPr>
              <a:t>医疗条件</a:t>
            </a:r>
          </a:p>
        </p:txBody>
      </p:sp>
      <p:sp>
        <p:nvSpPr>
          <p:cNvPr id="71685" name="Rectangle 5"/>
          <p:cNvSpPr>
            <a:spLocks noChangeArrowheads="1"/>
          </p:cNvSpPr>
          <p:nvPr/>
        </p:nvSpPr>
        <p:spPr bwMode="auto">
          <a:xfrm>
            <a:off x="4657725" y="3646488"/>
            <a:ext cx="36941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a:lnSpc>
                <a:spcPct val="150000"/>
              </a:lnSpc>
              <a:spcBef>
                <a:spcPct val="20000"/>
              </a:spcBef>
              <a:buSzPct val="120000"/>
              <a:buBlip>
                <a:blip r:embed="rId2"/>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25000"/>
              </a:lnSpc>
              <a:spcBef>
                <a:spcPct val="10000"/>
              </a:spcBef>
              <a:buSzTx/>
              <a:buFontTx/>
              <a:buNone/>
            </a:pPr>
            <a:r>
              <a:rPr lang="zh-CN" altLang="en-US" sz="3600" b="1">
                <a:solidFill>
                  <a:schemeClr val="tx2"/>
                </a:solidFill>
                <a:latin typeface="华文新魏" panose="02010800040101010101" pitchFamily="2" charset="-122"/>
                <a:ea typeface="华文新魏" panose="02010800040101010101" pitchFamily="2" charset="-122"/>
              </a:rPr>
              <a:t>社会因素</a:t>
            </a:r>
          </a:p>
        </p:txBody>
      </p:sp>
      <p:sp>
        <p:nvSpPr>
          <p:cNvPr id="71686" name="Rectangle 6"/>
          <p:cNvSpPr>
            <a:spLocks noChangeArrowheads="1"/>
          </p:cNvSpPr>
          <p:nvPr/>
        </p:nvSpPr>
        <p:spPr bwMode="auto">
          <a:xfrm>
            <a:off x="5089525" y="2781300"/>
            <a:ext cx="266382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a:lnSpc>
                <a:spcPct val="150000"/>
              </a:lnSpc>
              <a:spcBef>
                <a:spcPct val="20000"/>
              </a:spcBef>
              <a:buSzPct val="120000"/>
              <a:buBlip>
                <a:blip r:embed="rId2"/>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25000"/>
              </a:lnSpc>
              <a:spcBef>
                <a:spcPct val="10000"/>
              </a:spcBef>
              <a:buSzTx/>
              <a:buFontTx/>
              <a:buNone/>
            </a:pPr>
            <a:r>
              <a:rPr lang="zh-CN" altLang="en-US" sz="3600" b="1">
                <a:solidFill>
                  <a:schemeClr val="tx2"/>
                </a:solidFill>
                <a:latin typeface="华文新魏" panose="02010800040101010101" pitchFamily="2" charset="-122"/>
                <a:ea typeface="华文新魏" panose="02010800040101010101" pitchFamily="2" charset="-122"/>
              </a:rPr>
              <a:t>遗传</a:t>
            </a:r>
          </a:p>
        </p:txBody>
      </p:sp>
      <p:sp>
        <p:nvSpPr>
          <p:cNvPr id="71687" name="Rectangle 7"/>
          <p:cNvSpPr>
            <a:spLocks noChangeArrowheads="1"/>
          </p:cNvSpPr>
          <p:nvPr/>
        </p:nvSpPr>
        <p:spPr bwMode="auto">
          <a:xfrm>
            <a:off x="4297363" y="1773238"/>
            <a:ext cx="4319587"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a:lnSpc>
                <a:spcPct val="150000"/>
              </a:lnSpc>
              <a:spcBef>
                <a:spcPct val="20000"/>
              </a:spcBef>
              <a:buSzPct val="120000"/>
              <a:buBlip>
                <a:blip r:embed="rId2"/>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25000"/>
              </a:lnSpc>
              <a:spcBef>
                <a:spcPct val="10000"/>
              </a:spcBef>
              <a:buSzTx/>
              <a:buFontTx/>
              <a:buNone/>
            </a:pPr>
            <a:r>
              <a:rPr lang="zh-CN" altLang="en-US" sz="3600" b="1">
                <a:solidFill>
                  <a:schemeClr val="tx2"/>
                </a:solidFill>
                <a:latin typeface="华文新魏" panose="02010800040101010101" pitchFamily="2" charset="-122"/>
                <a:ea typeface="华文新魏" panose="02010800040101010101" pitchFamily="2" charset="-122"/>
              </a:rPr>
              <a:t>行为生活方式</a:t>
            </a:r>
          </a:p>
        </p:txBody>
      </p:sp>
      <p:sp>
        <p:nvSpPr>
          <p:cNvPr id="71688" name="Rectangle 8"/>
          <p:cNvSpPr>
            <a:spLocks noChangeArrowheads="1"/>
          </p:cNvSpPr>
          <p:nvPr/>
        </p:nvSpPr>
        <p:spPr bwMode="auto">
          <a:xfrm>
            <a:off x="3144838" y="763588"/>
            <a:ext cx="597693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a:lnSpc>
                <a:spcPct val="150000"/>
              </a:lnSpc>
              <a:spcBef>
                <a:spcPct val="20000"/>
              </a:spcBef>
              <a:buSzPct val="120000"/>
              <a:buBlip>
                <a:blip r:embed="rId2"/>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eaLnBrk="1" hangingPunct="1">
              <a:lnSpc>
                <a:spcPct val="125000"/>
              </a:lnSpc>
              <a:spcBef>
                <a:spcPct val="10000"/>
              </a:spcBef>
              <a:buSzTx/>
              <a:buFontTx/>
              <a:buNone/>
            </a:pPr>
            <a:r>
              <a:rPr lang="zh-CN" altLang="en-US" sz="3600" b="1" dirty="0">
                <a:solidFill>
                  <a:schemeClr val="tx2"/>
                </a:solidFill>
                <a:latin typeface="华文新魏" panose="02010800040101010101" pitchFamily="2" charset="-122"/>
                <a:ea typeface="华文新魏" panose="02010800040101010101" pitchFamily="2" charset="-122"/>
              </a:rPr>
              <a:t>影响身体健康的相关因素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1687"/>
                                        </p:tgtEl>
                                        <p:attrNameLst>
                                          <p:attrName>style.visibility</p:attrName>
                                        </p:attrNameLst>
                                      </p:cBhvr>
                                      <p:to>
                                        <p:strVal val="visible"/>
                                      </p:to>
                                    </p:set>
                                    <p:anim calcmode="lin" valueType="num">
                                      <p:cBhvr additive="base">
                                        <p:cTn id="11" dur="2000" fill="hold"/>
                                        <p:tgtEl>
                                          <p:spTgt spid="71687"/>
                                        </p:tgtEl>
                                        <p:attrNameLst>
                                          <p:attrName>ppt_x</p:attrName>
                                        </p:attrNameLst>
                                      </p:cBhvr>
                                      <p:tavLst>
                                        <p:tav tm="0">
                                          <p:val>
                                            <p:strVal val="#ppt_x"/>
                                          </p:val>
                                        </p:tav>
                                        <p:tav tm="100000">
                                          <p:val>
                                            <p:strVal val="#ppt_x"/>
                                          </p:val>
                                        </p:tav>
                                      </p:tavLst>
                                    </p:anim>
                                    <p:anim calcmode="lin" valueType="num">
                                      <p:cBhvr additive="base">
                                        <p:cTn id="12" dur="2000" fill="hold"/>
                                        <p:tgtEl>
                                          <p:spTgt spid="7168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1686"/>
                                        </p:tgtEl>
                                        <p:attrNameLst>
                                          <p:attrName>style.visibility</p:attrName>
                                        </p:attrNameLst>
                                      </p:cBhvr>
                                      <p:to>
                                        <p:strVal val="visible"/>
                                      </p:to>
                                    </p:set>
                                    <p:animEffect transition="in" filter="checkerboard(across)">
                                      <p:cBhvr>
                                        <p:cTn id="17" dur="2000"/>
                                        <p:tgtEl>
                                          <p:spTgt spid="716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71685"/>
                                        </p:tgtEl>
                                        <p:attrNameLst>
                                          <p:attrName>style.visibility</p:attrName>
                                        </p:attrNameLst>
                                      </p:cBhvr>
                                      <p:to>
                                        <p:strVal val="visible"/>
                                      </p:to>
                                    </p:set>
                                    <p:animEffect transition="in" filter="diamond(in)">
                                      <p:cBhvr>
                                        <p:cTn id="22" dur="2000"/>
                                        <p:tgtEl>
                                          <p:spTgt spid="716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684"/>
                                        </p:tgtEl>
                                        <p:attrNameLst>
                                          <p:attrName>style.visibility</p:attrName>
                                        </p:attrNameLst>
                                      </p:cBhvr>
                                      <p:to>
                                        <p:strVal val="visible"/>
                                      </p:to>
                                    </p:set>
                                    <p:animEffect transition="in" filter="blinds(horizontal)">
                                      <p:cBhvr>
                                        <p:cTn id="27" dur="2000"/>
                                        <p:tgtEl>
                                          <p:spTgt spid="716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1682"/>
                                        </p:tgtEl>
                                        <p:attrNameLst>
                                          <p:attrName>style.visibility</p:attrName>
                                        </p:attrNameLst>
                                      </p:cBhvr>
                                      <p:to>
                                        <p:strVal val="visible"/>
                                      </p:to>
                                    </p:set>
                                    <p:animEffect transition="in" filter="box(in)">
                                      <p:cBhvr>
                                        <p:cTn id="32" dur="2000"/>
                                        <p:tgtEl>
                                          <p:spTgt spid="71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71684" grpId="0"/>
      <p:bldP spid="71685" grpId="0"/>
      <p:bldP spid="71686" grpId="0"/>
      <p:bldP spid="71687" grpId="0"/>
      <p:bldP spid="7168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Grp="1" noChangeAspect="1"/>
          </p:cNvGraphicFramePr>
          <p:nvPr>
            <p:ph sz="half" idx="1"/>
          </p:nvPr>
        </p:nvGraphicFramePr>
        <p:xfrm>
          <a:off x="3001963" y="260350"/>
          <a:ext cx="7145337" cy="5507038"/>
        </p:xfrm>
        <a:graphic>
          <a:graphicData uri="http://schemas.openxmlformats.org/presentationml/2006/ole">
            <mc:AlternateContent xmlns:mc="http://schemas.openxmlformats.org/markup-compatibility/2006">
              <mc:Choice xmlns:v="urn:schemas-microsoft-com:vml" Requires="v">
                <p:oleObj spid="_x0000_s10266" name="图表" r:id="rId3" imgW="7934345" imgH="6114960" progId="MSGraph.Chart.8">
                  <p:embed followColorScheme="full"/>
                </p:oleObj>
              </mc:Choice>
              <mc:Fallback>
                <p:oleObj name="图表" r:id="rId3" imgW="7934345" imgH="6114960" progId="MSGraph.Chart.8">
                  <p:embed followColorScheme="full"/>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1963" y="260350"/>
                        <a:ext cx="7145337" cy="550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3" name="Text Box 3"/>
          <p:cNvSpPr txBox="1">
            <a:spLocks noChangeArrowheads="1"/>
          </p:cNvSpPr>
          <p:nvPr/>
        </p:nvSpPr>
        <p:spPr bwMode="auto">
          <a:xfrm>
            <a:off x="3576638" y="6007100"/>
            <a:ext cx="5473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a:lnSpc>
                <a:spcPct val="150000"/>
              </a:lnSpc>
              <a:spcBef>
                <a:spcPct val="20000"/>
              </a:spcBef>
              <a:buSzPct val="120000"/>
              <a:buBlip>
                <a:blip r:embed="rId5"/>
              </a:buBlip>
              <a:defRPr sz="3400">
                <a:solidFill>
                  <a:schemeClr val="tx1"/>
                </a:solidFill>
                <a:latin typeface="黑体" panose="02010609060101010101" pitchFamily="49" charset="-122"/>
                <a:ea typeface="黑体" panose="02010609060101010101" pitchFamily="49" charset="-122"/>
                <a:sym typeface="Arial" panose="020B0604020202020204" pitchFamily="34" charset="0"/>
              </a:defRPr>
            </a:lvl1pPr>
            <a:lvl2pPr marL="742950" indent="-285750">
              <a:lnSpc>
                <a:spcPct val="150000"/>
              </a:lnSpc>
              <a:spcBef>
                <a:spcPct val="20000"/>
              </a:spcBef>
              <a:buSzPct val="100000"/>
              <a:buFont typeface="Wingdings" panose="05000000000000000000" pitchFamily="2" charset="2"/>
              <a:buChar char="Ø"/>
              <a:defRPr sz="29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nSpc>
                <a:spcPct val="150000"/>
              </a:lnSpc>
              <a:spcBef>
                <a:spcPct val="20000"/>
              </a:spcBef>
              <a:buFont typeface="Arial" panose="020B0604020202020204" pitchFamily="34" charset="0"/>
              <a:buChar char="•"/>
              <a:defRPr sz="25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nSpc>
                <a:spcPct val="150000"/>
              </a:lnSpc>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defRPr>
            </a:lvl9pPr>
          </a:lstStyle>
          <a:p>
            <a:pPr>
              <a:lnSpc>
                <a:spcPct val="100000"/>
              </a:lnSpc>
              <a:spcBef>
                <a:spcPct val="50000"/>
              </a:spcBef>
              <a:buSzTx/>
              <a:buFontTx/>
              <a:buNone/>
            </a:pPr>
            <a:r>
              <a:rPr lang="zh-CN" altLang="en-US" sz="3200" b="1">
                <a:latin typeface="华文新魏" panose="02010800040101010101" pitchFamily="2" charset="-122"/>
                <a:ea typeface="华文新魏" panose="02010800040101010101" pitchFamily="2" charset="-122"/>
              </a:rPr>
              <a:t>影响身体健康的相关因素</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046403" y="985114"/>
            <a:ext cx="8102368" cy="4826000"/>
          </a:xfrm>
        </p:spPr>
        <p:txBody>
          <a:bodyPr/>
          <a:lstStyle/>
          <a:p>
            <a:pPr algn="l" eaLnBrk="1" hangingPunct="1">
              <a:lnSpc>
                <a:spcPct val="130000"/>
              </a:lnSpc>
              <a:spcBef>
                <a:spcPct val="50000"/>
              </a:spcBef>
            </a:pPr>
            <a:r>
              <a:rPr lang="zh-CN" altLang="en-US" sz="4000" b="1" dirty="0" smtClean="0">
                <a:latin typeface="华文新魏" panose="02010800040101010101" pitchFamily="2" charset="-122"/>
                <a:ea typeface="华文新魏" panose="02010800040101010101" pitchFamily="2" charset="-122"/>
              </a:rPr>
              <a:t>医疗</a:t>
            </a:r>
            <a:r>
              <a:rPr lang="zh-CN" altLang="en-US" sz="4000" b="1" dirty="0">
                <a:latin typeface="华文新魏" panose="02010800040101010101" pitchFamily="2" charset="-122"/>
                <a:ea typeface="华文新魏" panose="02010800040101010101" pitchFamily="2" charset="-122"/>
              </a:rPr>
              <a:t>的</a:t>
            </a:r>
            <a:r>
              <a:rPr lang="zh-CN" altLang="en-US" sz="4000" b="1" dirty="0" smtClean="0">
                <a:latin typeface="华文新魏" panose="02010800040101010101" pitchFamily="2" charset="-122"/>
                <a:ea typeface="华文新魏" panose="02010800040101010101" pitchFamily="2" charset="-122"/>
              </a:rPr>
              <a:t>作用</a:t>
            </a:r>
            <a:r>
              <a:rPr lang="en-US" altLang="zh-CN" sz="4000" b="1" dirty="0" smtClean="0">
                <a:latin typeface="华文新魏" panose="02010800040101010101" pitchFamily="2" charset="-122"/>
                <a:ea typeface="华文新魏" panose="02010800040101010101" pitchFamily="2" charset="-122"/>
              </a:rPr>
              <a:t/>
            </a:r>
            <a:br>
              <a:rPr lang="en-US" altLang="zh-CN" sz="4000" b="1" dirty="0" smtClean="0">
                <a:latin typeface="华文新魏" panose="02010800040101010101" pitchFamily="2" charset="-122"/>
                <a:ea typeface="华文新魏" panose="02010800040101010101" pitchFamily="2" charset="-122"/>
              </a:rPr>
            </a:br>
            <a:r>
              <a:rPr lang="zh-CN" altLang="zh-CN" sz="4000" b="1" dirty="0" smtClean="0">
                <a:latin typeface="华文新魏" panose="02010800040101010101" pitchFamily="2" charset="-122"/>
                <a:ea typeface="华文新魏" panose="02010800040101010101" pitchFamily="2" charset="-122"/>
              </a:rPr>
              <a:t>特鲁多</a:t>
            </a:r>
            <a:r>
              <a:rPr lang="zh-CN" altLang="zh-CN" sz="4000" b="1" dirty="0">
                <a:latin typeface="华文新魏" panose="02010800040101010101" pitchFamily="2" charset="-122"/>
                <a:ea typeface="华文新魏" panose="02010800040101010101" pitchFamily="2" charset="-122"/>
              </a:rPr>
              <a:t>（美国（</a:t>
            </a:r>
            <a:r>
              <a:rPr lang="en-US" altLang="zh-CN" sz="4000" b="1" dirty="0">
                <a:latin typeface="华文新魏" panose="02010800040101010101" pitchFamily="2" charset="-122"/>
                <a:ea typeface="华文新魏" panose="02010800040101010101" pitchFamily="2" charset="-122"/>
              </a:rPr>
              <a:t>1848-1915</a:t>
            </a:r>
            <a:r>
              <a:rPr lang="zh-CN" altLang="zh-CN" sz="4000" b="1" dirty="0">
                <a:latin typeface="华文新魏" panose="02010800040101010101" pitchFamily="2" charset="-122"/>
                <a:ea typeface="华文新魏" panose="02010800040101010101" pitchFamily="2" charset="-122"/>
              </a:rPr>
              <a:t>）</a:t>
            </a:r>
            <a:r>
              <a:rPr lang="zh-CN" altLang="zh-CN" sz="4000" b="1" dirty="0" smtClean="0">
                <a:latin typeface="华文新魏" panose="02010800040101010101" pitchFamily="2" charset="-122"/>
                <a:ea typeface="华文新魏" panose="02010800040101010101" pitchFamily="2" charset="-122"/>
              </a:rPr>
              <a:t>医生</a:t>
            </a:r>
            <a:r>
              <a:rPr lang="zh-CN" altLang="en-US" sz="4000" b="1" dirty="0" smtClean="0">
                <a:latin typeface="华文新魏" panose="02010800040101010101" pitchFamily="2" charset="-122"/>
                <a:ea typeface="华文新魏" panose="02010800040101010101" pitchFamily="2" charset="-122"/>
              </a:rPr>
              <a:t>墓志铭的</a:t>
            </a:r>
            <a:r>
              <a:rPr lang="zh-CN" altLang="zh-CN" sz="4000" b="1" dirty="0">
                <a:latin typeface="华文新魏" panose="02010800040101010101" pitchFamily="2" charset="-122"/>
                <a:ea typeface="华文新魏" panose="02010800040101010101" pitchFamily="2" charset="-122"/>
              </a:rPr>
              <a:t>概括与</a:t>
            </a:r>
            <a:r>
              <a:rPr lang="zh-CN" altLang="zh-CN" sz="4000" b="1" dirty="0" smtClean="0">
                <a:latin typeface="华文新魏" panose="02010800040101010101" pitchFamily="2" charset="-122"/>
                <a:ea typeface="华文新魏" panose="02010800040101010101" pitchFamily="2" charset="-122"/>
              </a:rPr>
              <a:t>总结</a:t>
            </a:r>
            <a:r>
              <a:rPr lang="zh-CN" altLang="en-US" sz="4000" b="1" dirty="0" smtClean="0">
                <a:latin typeface="华文新魏" panose="02010800040101010101" pitchFamily="2" charset="-122"/>
                <a:ea typeface="华文新魏" panose="02010800040101010101" pitchFamily="2" charset="-122"/>
              </a:rPr>
              <a:t>：</a:t>
            </a:r>
            <a:br>
              <a:rPr lang="zh-CN" altLang="en-US" sz="4000" b="1" dirty="0" smtClean="0">
                <a:latin typeface="华文新魏" panose="02010800040101010101" pitchFamily="2" charset="-122"/>
                <a:ea typeface="华文新魏" panose="02010800040101010101" pitchFamily="2" charset="-122"/>
              </a:rPr>
            </a:br>
            <a:r>
              <a:rPr lang="zh-CN" altLang="zh-CN" sz="4000" b="1" dirty="0">
                <a:latin typeface="华文新魏" panose="02010800040101010101" pitchFamily="2" charset="-122"/>
                <a:ea typeface="华文新魏" panose="02010800040101010101" pitchFamily="2" charset="-122"/>
              </a:rPr>
              <a:t>有时是治愈；常常是帮助；总是去安慰。</a:t>
            </a:r>
            <a:endParaRPr lang="zh-CN" altLang="en-US" sz="4000" b="1" dirty="0" smtClean="0">
              <a:solidFill>
                <a:schemeClr val="accent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09049718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2015健康大讲堂">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015健康大讲堂">
      <a:majorFont>
        <a:latin typeface="Arial"/>
        <a:ea typeface="黑体"/>
        <a:cs typeface=""/>
      </a:majorFont>
      <a:minorFont>
        <a:latin typeface="黑体"/>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1958</TotalTime>
  <Pages>0</Pages>
  <Words>2572</Words>
  <Characters>0</Characters>
  <Application>Microsoft Office PowerPoint</Application>
  <DocSecurity>0</DocSecurity>
  <PresentationFormat>自定义</PresentationFormat>
  <Lines>0</Lines>
  <Paragraphs>274</Paragraphs>
  <Slides>54</Slides>
  <Notes>0</Notes>
  <HiddenSlides>0</HiddenSlides>
  <MMClips>0</MMClips>
  <ScaleCrop>false</ScaleCrop>
  <HeadingPairs>
    <vt:vector size="10"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54</vt:i4>
      </vt:variant>
      <vt:variant>
        <vt:lpstr>自定义放映</vt:lpstr>
      </vt:variant>
      <vt:variant>
        <vt:i4>1</vt:i4>
      </vt:variant>
    </vt:vector>
  </HeadingPairs>
  <TitlesOfParts>
    <vt:vector size="69" baseType="lpstr">
      <vt:lpstr>Gulim</vt:lpstr>
      <vt:lpstr>方正粗倩简体</vt:lpstr>
      <vt:lpstr>黑体</vt:lpstr>
      <vt:lpstr>华文行楷</vt:lpstr>
      <vt:lpstr>华文新魏</vt:lpstr>
      <vt:lpstr>隶书</vt:lpstr>
      <vt:lpstr>宋体</vt:lpstr>
      <vt:lpstr>Arial</vt:lpstr>
      <vt:lpstr>Symbol</vt:lpstr>
      <vt:lpstr>Times New Roman</vt:lpstr>
      <vt:lpstr>Verdana</vt:lpstr>
      <vt:lpstr>Wingdings</vt:lpstr>
      <vt:lpstr>2015健康大讲堂</vt:lpstr>
      <vt:lpstr>图表</vt:lpstr>
      <vt:lpstr>PowerPoint 演示文稿</vt:lpstr>
      <vt:lpstr>PowerPoint 演示文稿</vt:lpstr>
      <vt:lpstr>金钱    money</vt:lpstr>
      <vt:lpstr>可以通过一个有趣的计算来得出是什么帮助我们拥有幸福圆满的生活。假如将英语的26个字母分别赋值1%、2%……26%，看看是什么让我们生活趋向圆满。 努力工作（hard work）H+A+R+D+W+O+R+K=8+1+18+4+23+15+18+11=98% 知识（knowledge）K+N+O+W+L+E+D+G +E =11+14+15+23+12+5+4+7+5 =96% 金钱（money）M+O+N+E+Y=13+15+14+5+25=72% 爱情（love）L+O+V+E=12+15+22+5=54% 性（sex）S+E+X=19+5+24=48% 运气（luck）L+U+C+K=12+21+3+11=47% 心态（attitude）A+T+T+I+T+U+D+E=1+20+20+9+20+21+4+5=100% 正是我们对待生活、学习的心态能够使我们的生活达到100%的圆满，那就从良好的心态开始。</vt:lpstr>
      <vt:lpstr>PowerPoint 演示文稿</vt:lpstr>
      <vt:lpstr>PowerPoint 演示文稿</vt:lpstr>
      <vt:lpstr>气候因素</vt:lpstr>
      <vt:lpstr>PowerPoint 演示文稿</vt:lpstr>
      <vt:lpstr>医疗的作用 特鲁多（美国（1848-1915）医生墓志铭的概括与总结： 有时是治愈；常常是帮助；总是去安慰。</vt:lpstr>
      <vt:lpstr>课程目的2： 提高行为健康水平， 掌握预防疾病知识。</vt:lpstr>
      <vt:lpstr>成绩评定及考核方式 平时40%：期末60%  平时成绩：课程出勤及问卷 期末成绩：团队调研展示（4人组合）包括问卷设计、 样本采集、结果分析、 PPT展示、提交调查报告。</vt:lpstr>
      <vt:lpstr>参考教材  &lt;大学生心身保健教程&gt;   订购地点：教材科 </vt:lpstr>
      <vt:lpstr>PowerPoint 演示文稿</vt:lpstr>
      <vt:lpstr>PowerPoint 演示文稿</vt:lpstr>
      <vt:lpstr>PowerPoint 演示文稿</vt:lpstr>
      <vt:lpstr>慢  病  概  况</vt:lpstr>
      <vt:lpstr>慢  病  概  况—定义</vt:lpstr>
      <vt:lpstr>慢  病  概  况—分类</vt:lpstr>
      <vt:lpstr>慢  病  概  况—特点</vt:lpstr>
      <vt:lpstr>慢  病  概  况—特点</vt:lpstr>
      <vt:lpstr>慢  病  概  况—现状</vt:lpstr>
      <vt:lpstr>慢  病  概  况—现状</vt:lpstr>
      <vt:lpstr>慢  病  概  况—现状</vt:lpstr>
      <vt:lpstr>慢  病  概  况—现状</vt:lpstr>
      <vt:lpstr>慢  病  病  因</vt:lpstr>
      <vt:lpstr>慢  病  病  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慢  病  病  因—危险因素</vt:lpstr>
      <vt:lpstr>慢  病  危 害</vt:lpstr>
      <vt:lpstr>PowerPoint 演示文稿</vt:lpstr>
      <vt:lpstr>PowerPoint 演示文稿</vt:lpstr>
      <vt:lpstr>PowerPoint 演示文稿</vt:lpstr>
      <vt:lpstr>PowerPoint 演示文稿</vt:lpstr>
      <vt:lpstr>PowerPoint 演示文稿</vt:lpstr>
      <vt:lpstr>慢  病  预  防</vt:lpstr>
      <vt:lpstr>慢  病  预  防—关键点</vt:lpstr>
      <vt:lpstr>慢  病  预  防—关键点</vt:lpstr>
      <vt:lpstr>慢  病  预  防—三级预防</vt:lpstr>
      <vt:lpstr>慢  病  预  防—相关预防指南</vt:lpstr>
      <vt:lpstr>慢  病  预  防—膳食指南</vt:lpstr>
      <vt:lpstr>PowerPoint 演示文稿</vt:lpstr>
      <vt:lpstr>慢  病  预  防—控制体重指南</vt:lpstr>
      <vt:lpstr>慢  病  预  防—自我管理方法</vt:lpstr>
      <vt:lpstr>慢  病  预  防—自我管理方法</vt:lpstr>
      <vt:lpstr>慢  病  预  防—自我管理方法</vt:lpstr>
      <vt:lpstr>慢  病  预  防—自我管理方法</vt:lpstr>
      <vt:lpstr>慢  病  预  防  总  结</vt:lpstr>
      <vt:lpstr>慢病预防问卷（2018.02.26-27）</vt:lpstr>
      <vt:lpstr>自定义放映 1</vt:lpstr>
    </vt:vector>
  </TitlesOfParts>
  <Manager/>
  <Company>微软中国</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陈龙</dc:creator>
  <cp:keywords/>
  <dc:description/>
  <cp:lastModifiedBy>dell</cp:lastModifiedBy>
  <cp:revision>289</cp:revision>
  <dcterms:created xsi:type="dcterms:W3CDTF">2013-07-15T00:08:00Z</dcterms:created>
  <dcterms:modified xsi:type="dcterms:W3CDTF">2018-02-26T02:08:54Z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2052-9.1.0.4993</vt:lpwstr>
  </property>
</Properties>
</file>