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89" r:id="rId2"/>
    <p:sldId id="360" r:id="rId3"/>
    <p:sldId id="369" r:id="rId4"/>
    <p:sldId id="376" r:id="rId5"/>
    <p:sldId id="260" r:id="rId6"/>
    <p:sldId id="261" r:id="rId7"/>
    <p:sldId id="335" r:id="rId8"/>
    <p:sldId id="330" r:id="rId9"/>
    <p:sldId id="263" r:id="rId10"/>
    <p:sldId id="380" r:id="rId11"/>
    <p:sldId id="332" r:id="rId12"/>
    <p:sldId id="336" r:id="rId13"/>
    <p:sldId id="331" r:id="rId14"/>
    <p:sldId id="315" r:id="rId15"/>
    <p:sldId id="316" r:id="rId16"/>
    <p:sldId id="266" r:id="rId17"/>
    <p:sldId id="267" r:id="rId18"/>
    <p:sldId id="421" r:id="rId19"/>
    <p:sldId id="378" r:id="rId20"/>
    <p:sldId id="428" r:id="rId21"/>
    <p:sldId id="429" r:id="rId22"/>
    <p:sldId id="269" r:id="rId23"/>
    <p:sldId id="353" r:id="rId24"/>
    <p:sldId id="354" r:id="rId25"/>
    <p:sldId id="366" r:id="rId26"/>
    <p:sldId id="356" r:id="rId27"/>
    <p:sldId id="357" r:id="rId28"/>
    <p:sldId id="358" r:id="rId29"/>
    <p:sldId id="422" r:id="rId30"/>
    <p:sldId id="425" r:id="rId31"/>
    <p:sldId id="423" r:id="rId32"/>
    <p:sldId id="424" r:id="rId33"/>
    <p:sldId id="270" r:id="rId34"/>
    <p:sldId id="271" r:id="rId35"/>
    <p:sldId id="372" r:id="rId36"/>
    <p:sldId id="310" r:id="rId37"/>
    <p:sldId id="320" r:id="rId38"/>
    <p:sldId id="367" r:id="rId39"/>
    <p:sldId id="368" r:id="rId40"/>
    <p:sldId id="382" r:id="rId41"/>
    <p:sldId id="430" r:id="rId42"/>
    <p:sldId id="383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419" r:id="rId51"/>
    <p:sldId id="420" r:id="rId52"/>
    <p:sldId id="392" r:id="rId53"/>
    <p:sldId id="395" r:id="rId54"/>
    <p:sldId id="396" r:id="rId55"/>
    <p:sldId id="415" r:id="rId56"/>
    <p:sldId id="416" r:id="rId57"/>
    <p:sldId id="417" r:id="rId58"/>
    <p:sldId id="418" r:id="rId59"/>
    <p:sldId id="398" r:id="rId60"/>
    <p:sldId id="427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70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F587B62-AAFF-45DD-A5CA-88562297D2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813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73C11E-A7C6-45DA-AE64-34378BDE6F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16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80B511-1ED3-463E-AC30-BCDB0324CC71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6916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E999F-4CCF-45A9-AE02-D25A52CE96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33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DD39-3119-447B-8720-F94268315F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1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E1ACE-E43A-499F-BE0A-61B64ECC2A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812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2CB8-AAEB-45BB-AABF-7CEF952A0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67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A470A-98A5-4329-902A-02D0DB29AF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54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2A702-3E3C-4400-B34E-6F57A072D4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6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B0C06-42E3-470B-BEF6-18171D4581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29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8013A-DD1D-4AA3-AB0A-8EB77CE9B6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5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7A74A-3875-4AA0-ABCC-DB9EA2405D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19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0E78-A193-4DBC-B10E-9921960F90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3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318EC-B8AB-464E-B7A8-BCE6438D31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24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1AC0F-97CB-4496-A5AE-440C7F56A8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3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9603022C-5237-49BD-82FB-B31DC438FF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pcera.com/photo/jieri/02/05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266" y="1412875"/>
            <a:ext cx="4464918" cy="91757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chemeClr val="tx1"/>
                </a:solidFill>
              </a:rPr>
              <a:t>性知识健康教育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3" y="1844675"/>
            <a:ext cx="5184775" cy="32400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zh-CN" altLang="en-US" sz="3200" b="1" smtClean="0"/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lang="zh-CN" altLang="en-US" sz="4000" b="1" smtClean="0"/>
              <a:t>性生理卫生</a:t>
            </a:r>
            <a:endParaRPr lang="en-US" altLang="zh-CN" sz="4000" b="1" smtClean="0"/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lang="zh-CN" altLang="en-US" sz="4000" b="1" smtClean="0"/>
              <a:t>性心理卫生</a:t>
            </a:r>
            <a:endParaRPr lang="en-US" altLang="zh-CN" sz="4000" b="1" smtClean="0"/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lang="zh-CN" altLang="en-US" sz="4000" b="1" smtClean="0"/>
              <a:t> 生殖健康 </a:t>
            </a:r>
          </a:p>
        </p:txBody>
      </p:sp>
      <p:pic>
        <p:nvPicPr>
          <p:cNvPr id="6148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043608" y="352512"/>
            <a:ext cx="7200800" cy="624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女性</a:t>
            </a:r>
            <a:r>
              <a:rPr lang="zh-CN" altLang="en-US" sz="3600" b="1" dirty="0"/>
              <a:t>每个月排卵</a:t>
            </a:r>
            <a:r>
              <a:rPr lang="en-US" altLang="zh-CN" sz="3600" b="1" dirty="0"/>
              <a:t>1-2</a:t>
            </a:r>
            <a:r>
              <a:rPr lang="zh-CN" altLang="en-US" sz="3600" b="1" dirty="0" smtClean="0"/>
              <a:t>个。</a:t>
            </a:r>
            <a:endParaRPr lang="en-US" altLang="zh-CN" sz="3600" b="1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女性</a:t>
            </a:r>
            <a:r>
              <a:rPr lang="zh-CN" altLang="en-US" sz="3600" b="1" dirty="0"/>
              <a:t>性成熟期约持续</a:t>
            </a:r>
            <a:r>
              <a:rPr lang="en-US" altLang="zh-CN" sz="3600" b="1" dirty="0"/>
              <a:t>30</a:t>
            </a:r>
            <a:r>
              <a:rPr lang="zh-CN" altLang="en-US" sz="3600" b="1" dirty="0"/>
              <a:t>年，</a:t>
            </a:r>
            <a:r>
              <a:rPr lang="en-US" altLang="zh-CN" sz="3600" b="1" dirty="0"/>
              <a:t>45</a:t>
            </a:r>
            <a:r>
              <a:rPr lang="zh-CN" altLang="en-US" sz="3600" b="1" dirty="0"/>
              <a:t>～</a:t>
            </a:r>
            <a:r>
              <a:rPr lang="en-US" altLang="zh-CN" sz="3600" b="1" dirty="0"/>
              <a:t>50</a:t>
            </a:r>
            <a:r>
              <a:rPr lang="zh-CN" altLang="en-US" sz="3600" b="1" dirty="0"/>
              <a:t>岁，女性卵巢功能开始</a:t>
            </a:r>
            <a:r>
              <a:rPr lang="zh-CN" altLang="en-US" sz="3600" b="1" dirty="0" smtClean="0"/>
              <a:t>衰退，</a:t>
            </a:r>
            <a:endParaRPr lang="en-US" altLang="zh-CN" sz="3600" b="1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一生</a:t>
            </a:r>
            <a:r>
              <a:rPr lang="zh-CN" altLang="en-US" sz="3600" b="1" dirty="0"/>
              <a:t>中平均约有</a:t>
            </a:r>
            <a:r>
              <a:rPr lang="en-US" altLang="zh-CN" sz="3600" b="1" dirty="0"/>
              <a:t>400</a:t>
            </a:r>
            <a:r>
              <a:rPr lang="zh-CN" altLang="en-US" sz="3600" b="1" dirty="0"/>
              <a:t>～</a:t>
            </a:r>
            <a:r>
              <a:rPr lang="en-US" altLang="zh-CN" sz="3600" b="1" dirty="0"/>
              <a:t>500</a:t>
            </a:r>
            <a:r>
              <a:rPr lang="zh-CN" altLang="en-US" sz="3600" b="1" dirty="0" smtClean="0"/>
              <a:t>个</a:t>
            </a:r>
            <a:endParaRPr lang="en-US" altLang="zh-CN" sz="3600" b="1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成熟</a:t>
            </a:r>
            <a:r>
              <a:rPr lang="zh-CN" altLang="en-US" sz="3600" b="1" dirty="0"/>
              <a:t>卵细胞被排出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</p:txBody>
      </p:sp>
      <p:pic>
        <p:nvPicPr>
          <p:cNvPr id="1843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9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 descr="女性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23963"/>
            <a:ext cx="79565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女性生殖器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8913"/>
            <a:ext cx="795655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ChangeArrowheads="1"/>
          </p:cNvSpPr>
          <p:nvPr/>
        </p:nvSpPr>
        <p:spPr bwMode="auto">
          <a:xfrm>
            <a:off x="1762125" y="1196975"/>
            <a:ext cx="5474171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女性性生理卫生</a:t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⑴保持外生殖器清洁卫生⑵注意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月经期卫生 </a:t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⑶注意乳房保健 </a:t>
            </a:r>
            <a:endParaRPr lang="zh-CN" altLang="en-US" sz="36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2150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9" y="4221163"/>
            <a:ext cx="5402262" cy="16573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b="1" smtClean="0"/>
              <a:t>胎儿出生时身长</a:t>
            </a:r>
            <a:r>
              <a:rPr lang="en-US" altLang="zh-CN" b="1" smtClean="0"/>
              <a:t>500mm</a:t>
            </a:r>
            <a:r>
              <a:rPr lang="zh-CN" altLang="en-US" b="1" smtClean="0"/>
              <a:t>、体重</a:t>
            </a:r>
            <a:r>
              <a:rPr lang="en-US" altLang="zh-CN" b="1" smtClean="0"/>
              <a:t>3000g</a:t>
            </a:r>
            <a:r>
              <a:rPr lang="zh-CN" altLang="en-US" sz="4000" b="1" smtClean="0"/>
              <a:t>。</a:t>
            </a:r>
          </a:p>
        </p:txBody>
      </p:sp>
      <p:pic>
        <p:nvPicPr>
          <p:cNvPr id="2253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200506132113077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5" y="1356519"/>
            <a:ext cx="2160587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200506132113072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3284984"/>
            <a:ext cx="24384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691680" y="519510"/>
            <a:ext cx="720090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/>
              <a:t>第一个生长高峰：胎儿期。</a:t>
            </a:r>
            <a:r>
              <a:rPr lang="zh-CN" altLang="en-US" b="1" smtClean="0">
                <a:solidFill>
                  <a:srgbClr val="FF0000"/>
                </a:solidFill>
              </a:rPr>
              <a:t>        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276600" y="1412875"/>
            <a:ext cx="53276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defRPr/>
            </a:pPr>
            <a:r>
              <a:rPr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smtClean="0"/>
              <a:t>受精卵形成时长</a:t>
            </a:r>
            <a:r>
              <a:rPr lang="en-US" altLang="zh-CN" b="1" smtClean="0"/>
              <a:t>0.2mm</a:t>
            </a:r>
            <a:r>
              <a:rPr lang="zh-CN" altLang="en-US" b="1" smtClean="0"/>
              <a:t>、重</a:t>
            </a:r>
            <a:r>
              <a:rPr lang="en-US" altLang="zh-CN" b="1" smtClean="0"/>
              <a:t>1.5μg</a:t>
            </a:r>
            <a:r>
              <a:rPr lang="zh-CN" altLang="en-US" b="1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412875"/>
            <a:ext cx="7488237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b="1" smtClean="0"/>
              <a:t>身体从儿童发育到成年的阶段，以性成熟为主的一系列身体形态、生理、内分泌、心理和行为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的突变阶段。</a:t>
            </a:r>
            <a:br>
              <a:rPr lang="zh-CN" altLang="en-US" b="1" smtClean="0"/>
            </a:br>
            <a:r>
              <a:rPr lang="zh-CN" altLang="en-US" b="1" smtClean="0"/>
              <a:t>青春期为</a:t>
            </a:r>
            <a:r>
              <a:rPr lang="en-US" altLang="zh-CN" b="1" smtClean="0"/>
              <a:t>11</a:t>
            </a:r>
            <a:r>
              <a:rPr lang="zh-CN" altLang="en-US" b="1" smtClean="0"/>
              <a:t>～</a:t>
            </a:r>
            <a:r>
              <a:rPr lang="en-US" altLang="zh-CN" b="1" smtClean="0"/>
              <a:t>25</a:t>
            </a:r>
            <a:r>
              <a:rPr lang="zh-CN" altLang="en-US" b="1" smtClean="0"/>
              <a:t>岁之间。</a:t>
            </a:r>
          </a:p>
        </p:txBody>
      </p:sp>
      <p:pic>
        <p:nvPicPr>
          <p:cNvPr id="2355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033.gif (22138 bytes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4403725"/>
            <a:ext cx="2193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024.gif (16279 bytes)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129698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303463" y="977900"/>
            <a:ext cx="6084887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/>
              <a:t>第二个生长高峰：青春期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rot="2140247">
            <a:off x="4067175" y="3217863"/>
            <a:ext cx="447675" cy="576262"/>
          </a:xfrm>
          <a:prstGeom prst="line">
            <a:avLst/>
          </a:prstGeom>
          <a:noFill/>
          <a:ln w="25400" cap="sq">
            <a:solidFill>
              <a:srgbClr val="00FF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492500" y="3933825"/>
            <a:ext cx="1512888" cy="650875"/>
          </a:xfrm>
          <a:prstGeom prst="rect">
            <a:avLst/>
          </a:prstGeom>
          <a:noFill/>
          <a:ln w="9525" cap="sq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遗 精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508625" y="3933825"/>
            <a:ext cx="1368425" cy="646113"/>
          </a:xfrm>
          <a:prstGeom prst="rect">
            <a:avLst/>
          </a:prstGeom>
          <a:noFill/>
          <a:ln w="9525" cap="sq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 自 慰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rot="810497">
            <a:off x="5867400" y="3286125"/>
            <a:ext cx="684213" cy="533400"/>
          </a:xfrm>
          <a:prstGeom prst="line">
            <a:avLst/>
          </a:prstGeom>
          <a:noFill/>
          <a:ln w="25400" cap="sq">
            <a:solidFill>
              <a:srgbClr val="00FFFF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1555750" y="3260725"/>
            <a:ext cx="1296988" cy="1255713"/>
            <a:chOff x="1111" y="2976"/>
            <a:chExt cx="817" cy="791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1111" y="3360"/>
              <a:ext cx="817" cy="407"/>
            </a:xfrm>
            <a:prstGeom prst="rect">
              <a:avLst/>
            </a:prstGeom>
            <a:noFill/>
            <a:ln w="9525" cap="sq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3600" b="1" dirty="0">
                  <a:latin typeface="Times New Roman" panose="02020603050405020304" pitchFamily="18" charset="0"/>
                </a:rPr>
                <a:t>月 经</a:t>
              </a:r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 rot="20789503" flipH="1">
              <a:off x="1465" y="2976"/>
              <a:ext cx="409" cy="336"/>
            </a:xfrm>
            <a:prstGeom prst="line">
              <a:avLst/>
            </a:prstGeom>
            <a:noFill/>
            <a:ln w="25400" cap="sq">
              <a:solidFill>
                <a:srgbClr val="00FFFF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583" name="Picture 9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555750" y="2492375"/>
            <a:ext cx="53213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1" hangingPunct="1">
              <a:defRPr/>
            </a:pPr>
            <a:r>
              <a:rPr kumimoji="1" lang="zh-CN" altLang="en-US" sz="3600" b="1" dirty="0">
                <a:latin typeface="Times New Roman" panose="02020603050405020304" pitchFamily="18" charset="0"/>
              </a:rPr>
              <a:t>青春期性成熟的生理表现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404813"/>
            <a:ext cx="7772400" cy="5949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月经，女性</a:t>
            </a:r>
            <a:r>
              <a:rPr lang="zh-CN" altLang="en-US" b="1" dirty="0">
                <a:solidFill>
                  <a:schemeClr val="tx1"/>
                </a:solidFill>
              </a:rPr>
              <a:t>性成熟的标志。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卵巢排卵后，如无受精，子宫内膜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发生周期性脱落和阴道出血现象。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初潮年龄为</a:t>
            </a:r>
            <a:r>
              <a:rPr lang="en-US" altLang="zh-CN" b="1" dirty="0" smtClean="0">
                <a:solidFill>
                  <a:schemeClr val="tx1"/>
                </a:solidFill>
              </a:rPr>
              <a:t>11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13</a:t>
            </a:r>
            <a:r>
              <a:rPr lang="zh-CN" altLang="en-US" b="1" dirty="0" smtClean="0">
                <a:solidFill>
                  <a:schemeClr val="tx1"/>
                </a:solidFill>
              </a:rPr>
              <a:t>岁，周期为</a:t>
            </a:r>
            <a:r>
              <a:rPr lang="en-US" altLang="zh-CN" b="1" dirty="0" smtClean="0">
                <a:solidFill>
                  <a:schemeClr val="tx1"/>
                </a:solidFill>
              </a:rPr>
              <a:t>21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35</a:t>
            </a:r>
            <a:r>
              <a:rPr lang="zh-CN" altLang="en-US" b="1" dirty="0" smtClean="0">
                <a:solidFill>
                  <a:schemeClr val="tx1"/>
                </a:solidFill>
              </a:rPr>
              <a:t>天，持续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</a:rPr>
              <a:t>天，失血量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30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100</a:t>
            </a:r>
            <a:r>
              <a:rPr lang="zh-CN" altLang="en-US" b="1" dirty="0" smtClean="0">
                <a:solidFill>
                  <a:schemeClr val="tx1"/>
                </a:solidFill>
              </a:rPr>
              <a:t>毫升。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月经期注意：保持局部卫生，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避免着凉，心情舒畅。</a:t>
            </a:r>
          </a:p>
        </p:txBody>
      </p:sp>
      <p:pic>
        <p:nvPicPr>
          <p:cNvPr id="2560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99592" y="352512"/>
            <a:ext cx="7128792" cy="624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女性</a:t>
            </a:r>
            <a:r>
              <a:rPr lang="zh-CN" altLang="en-US" sz="3600" b="1" dirty="0"/>
              <a:t>的排卵日期一般在下次月经来潮前的</a:t>
            </a:r>
            <a:r>
              <a:rPr lang="en-US" altLang="zh-CN" sz="3600" b="1" dirty="0"/>
              <a:t>14</a:t>
            </a:r>
            <a:r>
              <a:rPr lang="zh-CN" altLang="en-US" sz="3600" b="1" dirty="0"/>
              <a:t>天左右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将</a:t>
            </a:r>
            <a:r>
              <a:rPr lang="zh-CN" altLang="en-US" sz="3600" b="1" dirty="0"/>
              <a:t>排卵日</a:t>
            </a:r>
            <a:r>
              <a:rPr lang="zh-CN" altLang="en-US" sz="3600" b="1" dirty="0" smtClean="0"/>
              <a:t>的前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天和后</a:t>
            </a:r>
            <a:r>
              <a:rPr lang="en-US" altLang="zh-CN" sz="3600" b="1" dirty="0"/>
              <a:t>4</a:t>
            </a:r>
            <a:r>
              <a:rPr lang="zh-CN" altLang="en-US" sz="3600" b="1" dirty="0"/>
              <a:t>天，</a:t>
            </a:r>
            <a:r>
              <a:rPr lang="zh-CN" altLang="en-US" sz="3600" b="1" dirty="0" smtClean="0"/>
              <a:t>连同</a:t>
            </a:r>
            <a:endParaRPr lang="en-US" altLang="zh-CN" sz="3600" b="1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排卵</a:t>
            </a:r>
            <a:r>
              <a:rPr lang="zh-CN" altLang="en-US" sz="3600" b="1" dirty="0"/>
              <a:t>日</a:t>
            </a:r>
            <a:r>
              <a:rPr lang="zh-CN" altLang="en-US" sz="3600" b="1" dirty="0" smtClean="0"/>
              <a:t>在内共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天称为排卵期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安全期：其余除</a:t>
            </a:r>
            <a:r>
              <a:rPr lang="zh-CN" altLang="en-US" sz="3600" b="1" dirty="0"/>
              <a:t>月经期及</a:t>
            </a:r>
            <a:r>
              <a:rPr lang="zh-CN" altLang="en-US" sz="3600" b="1" dirty="0" smtClean="0"/>
              <a:t>排卵</a:t>
            </a:r>
            <a:endParaRPr lang="en-US" altLang="zh-CN" sz="3600" b="1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/>
              <a:t>期以外的时间。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pic>
        <p:nvPicPr>
          <p:cNvPr id="1843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776863" cy="6264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遗精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男性性成熟的标志，首次遗精年龄为</a:t>
            </a:r>
            <a:r>
              <a:rPr lang="en-US" altLang="zh-CN" b="1" dirty="0" smtClean="0">
                <a:solidFill>
                  <a:schemeClr val="tx1"/>
                </a:solidFill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14</a:t>
            </a:r>
            <a:r>
              <a:rPr lang="zh-CN" altLang="en-US" b="1" dirty="0" smtClean="0">
                <a:solidFill>
                  <a:schemeClr val="tx1"/>
                </a:solidFill>
              </a:rPr>
              <a:t>岁，一般每月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次。每次排出精液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</a:rPr>
              <a:t>毫升。</a:t>
            </a:r>
            <a:r>
              <a:rPr lang="zh-CN" altLang="en-US" b="1" dirty="0"/>
              <a:t>遗精是在没有性生活时发生</a:t>
            </a:r>
            <a:r>
              <a:rPr lang="zh-CN" altLang="en-US" b="1"/>
              <a:t>射精</a:t>
            </a:r>
            <a:r>
              <a:rPr lang="zh-CN" altLang="en-US" b="1" smtClean="0"/>
              <a:t>，是</a:t>
            </a:r>
            <a:r>
              <a:rPr lang="zh-CN" altLang="en-US" b="1" dirty="0"/>
              <a:t>正常生理</a:t>
            </a:r>
            <a:r>
              <a:rPr lang="zh-CN" altLang="en-US" b="1"/>
              <a:t>现象</a:t>
            </a:r>
            <a:r>
              <a:rPr lang="zh-CN" altLang="en-US" b="1" smtClean="0"/>
              <a:t>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按照</a:t>
            </a:r>
            <a:r>
              <a:rPr lang="zh-CN" altLang="en-US" b="1" dirty="0"/>
              <a:t>遗精发生时间，分为</a:t>
            </a:r>
            <a:r>
              <a:rPr lang="zh-CN" altLang="en-US" b="1" dirty="0" smtClean="0"/>
              <a:t>梦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遗</a:t>
            </a:r>
            <a:r>
              <a:rPr lang="zh-CN" altLang="en-US" b="1" dirty="0"/>
              <a:t>和滑</a:t>
            </a:r>
            <a:r>
              <a:rPr lang="zh-CN" altLang="en-US" b="1" dirty="0" smtClean="0"/>
              <a:t>精，发生</a:t>
            </a:r>
            <a:r>
              <a:rPr lang="zh-CN" altLang="en-US" b="1" dirty="0"/>
              <a:t>于睡眠</a:t>
            </a:r>
            <a:r>
              <a:rPr lang="zh-CN" altLang="en-US" b="1" dirty="0" smtClean="0"/>
              <a:t>做梦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过程</a:t>
            </a:r>
            <a:r>
              <a:rPr lang="zh-CN" altLang="en-US" b="1" dirty="0"/>
              <a:t>时叫梦遗，发生在清醒</a:t>
            </a:r>
            <a:r>
              <a:rPr lang="zh-CN" altLang="en-US" b="1" dirty="0" smtClean="0"/>
              <a:t>时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叫</a:t>
            </a:r>
            <a:r>
              <a:rPr lang="zh-CN" altLang="en-US" b="1" dirty="0"/>
              <a:t>滑精。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endParaRPr lang="en-US" altLang="zh-CN" b="1" dirty="0" smtClean="0">
              <a:solidFill>
                <a:schemeClr val="tx1"/>
              </a:solidFill>
            </a:endParaRPr>
          </a:p>
        </p:txBody>
      </p:sp>
      <p:pic>
        <p:nvPicPr>
          <p:cNvPr id="2253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5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-26988"/>
            <a:ext cx="7129463" cy="6553201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b="1" smtClean="0"/>
              <a:t>生殖系统的特点</a:t>
            </a:r>
            <a:br>
              <a:rPr lang="zh-CN" altLang="en-US" b="1" smtClean="0"/>
            </a:br>
            <a:r>
              <a:rPr lang="zh-CN" altLang="en-US" b="1" smtClean="0">
                <a:cs typeface="Arial" panose="020B0604020202020204" pitchFamily="34" charset="0"/>
              </a:rPr>
              <a:t>►</a:t>
            </a:r>
            <a:r>
              <a:rPr lang="zh-CN" altLang="en-US" b="1" smtClean="0"/>
              <a:t>结构存在性别差异 </a:t>
            </a:r>
            <a:br>
              <a:rPr lang="zh-CN" altLang="en-US" b="1" smtClean="0"/>
            </a:br>
            <a:r>
              <a:rPr lang="zh-CN" altLang="en-US" b="1" smtClean="0">
                <a:cs typeface="Arial" panose="020B0604020202020204" pitchFamily="34" charset="0"/>
              </a:rPr>
              <a:t>►</a:t>
            </a:r>
            <a:r>
              <a:rPr lang="zh-CN" altLang="en-US" b="1" smtClean="0"/>
              <a:t>青春期生理功能成熟</a:t>
            </a:r>
            <a:br>
              <a:rPr lang="zh-CN" altLang="en-US" b="1" smtClean="0"/>
            </a:br>
            <a:endParaRPr lang="zh-CN" altLang="en-US" b="1" smtClean="0"/>
          </a:p>
        </p:txBody>
      </p:sp>
      <p:pic>
        <p:nvPicPr>
          <p:cNvPr id="819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526337" cy="5716587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精液的形成：精子与附睾、精囊、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前列腺和尿道球腺的分泌物混合形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成。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精液的质量：每次射精约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5ml</a:t>
            </a:r>
            <a:r>
              <a:rPr lang="zh-CN" altLang="en-US" b="1" dirty="0" smtClean="0">
                <a:solidFill>
                  <a:schemeClr val="tx1"/>
                </a:solidFill>
              </a:rPr>
              <a:t>，每</a:t>
            </a:r>
            <a:r>
              <a:rPr lang="en-US" altLang="zh-CN" b="1" dirty="0" smtClean="0">
                <a:solidFill>
                  <a:schemeClr val="tx1"/>
                </a:solidFill>
              </a:rPr>
              <a:t>ml</a:t>
            </a:r>
            <a:r>
              <a:rPr lang="zh-CN" altLang="en-US" b="1" dirty="0" smtClean="0">
                <a:solidFill>
                  <a:schemeClr val="tx1"/>
                </a:solidFill>
              </a:rPr>
              <a:t>精液约含</a:t>
            </a:r>
            <a:r>
              <a:rPr lang="en-US" altLang="zh-CN" b="1" dirty="0" smtClean="0">
                <a:solidFill>
                  <a:schemeClr val="tx1"/>
                </a:solidFill>
              </a:rPr>
              <a:t>0.6</a:t>
            </a:r>
            <a:r>
              <a:rPr lang="zh-CN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亿个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精子。有活动能力的精子</a:t>
            </a:r>
            <a:r>
              <a:rPr lang="en-US" altLang="zh-CN" b="1" dirty="0" smtClean="0">
                <a:solidFill>
                  <a:schemeClr val="tx1"/>
                </a:solidFill>
              </a:rPr>
              <a:t>&gt;</a:t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 60%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chemeClr val="tx1"/>
                </a:solidFill>
              </a:rPr>
              <a:t>畸形精子</a:t>
            </a:r>
            <a:r>
              <a:rPr lang="zh-CN" altLang="en-US" b="1" dirty="0" smtClean="0">
                <a:solidFill>
                  <a:schemeClr val="tx1"/>
                </a:solidFill>
              </a:rPr>
              <a:t>数</a:t>
            </a:r>
            <a:r>
              <a:rPr lang="en-US" altLang="zh-CN" b="1" dirty="0">
                <a:solidFill>
                  <a:schemeClr val="tx1"/>
                </a:solidFill>
              </a:rPr>
              <a:t>&lt; </a:t>
            </a:r>
            <a:r>
              <a:rPr lang="en-US" altLang="zh-CN" b="1" dirty="0" smtClean="0">
                <a:solidFill>
                  <a:schemeClr val="tx1"/>
                </a:solidFill>
              </a:rPr>
              <a:t>10%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946650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15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476672"/>
            <a:ext cx="7526337" cy="5716587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引起男性不育的精液问题：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一次射精</a:t>
            </a:r>
            <a:r>
              <a:rPr lang="en-US" altLang="zh-CN" b="1" dirty="0" smtClean="0">
                <a:solidFill>
                  <a:schemeClr val="tx1"/>
                </a:solidFill>
              </a:rPr>
              <a:t>&lt; 1ml</a:t>
            </a:r>
            <a:r>
              <a:rPr lang="zh-CN" altLang="en-US" b="1" dirty="0" smtClean="0">
                <a:solidFill>
                  <a:schemeClr val="tx1"/>
                </a:solidFill>
              </a:rPr>
              <a:t>或</a:t>
            </a:r>
            <a:r>
              <a:rPr lang="en-US" altLang="zh-CN" b="1" dirty="0" smtClean="0">
                <a:solidFill>
                  <a:schemeClr val="tx1"/>
                </a:solidFill>
              </a:rPr>
              <a:t>&gt; 8ml</a:t>
            </a:r>
            <a:r>
              <a:rPr lang="zh-CN" altLang="en-US" b="1" dirty="0" smtClean="0">
                <a:solidFill>
                  <a:schemeClr val="tx1"/>
                </a:solidFill>
              </a:rPr>
              <a:t>；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精子密度</a:t>
            </a:r>
            <a:r>
              <a:rPr lang="en-US" altLang="zh-CN" b="1" dirty="0" smtClean="0">
                <a:solidFill>
                  <a:schemeClr val="tx1"/>
                </a:solidFill>
              </a:rPr>
              <a:t>&lt; 600</a:t>
            </a:r>
            <a:r>
              <a:rPr lang="zh-CN" altLang="en-US" b="1" dirty="0" smtClean="0">
                <a:solidFill>
                  <a:schemeClr val="tx1"/>
                </a:solidFill>
              </a:rPr>
              <a:t>万</a:t>
            </a:r>
            <a:r>
              <a:rPr lang="en-US" altLang="zh-CN" b="1" dirty="0" smtClean="0">
                <a:solidFill>
                  <a:schemeClr val="tx1"/>
                </a:solidFill>
              </a:rPr>
              <a:t>/ml</a:t>
            </a:r>
            <a:r>
              <a:rPr lang="zh-CN" altLang="en-US" b="1" dirty="0" smtClean="0">
                <a:solidFill>
                  <a:schemeClr val="tx1"/>
                </a:solidFill>
              </a:rPr>
              <a:t>或排精总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数</a:t>
            </a:r>
            <a:r>
              <a:rPr lang="en-US" altLang="zh-CN" b="1" dirty="0" smtClean="0">
                <a:solidFill>
                  <a:schemeClr val="tx1"/>
                </a:solidFill>
              </a:rPr>
              <a:t>&lt; 2000</a:t>
            </a:r>
            <a:r>
              <a:rPr lang="zh-CN" altLang="en-US" b="1" dirty="0" smtClean="0">
                <a:solidFill>
                  <a:schemeClr val="tx1"/>
                </a:solidFill>
              </a:rPr>
              <a:t>万；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畸形精子数</a:t>
            </a:r>
            <a:r>
              <a:rPr lang="en-US" altLang="zh-CN" b="1" dirty="0" smtClean="0">
                <a:solidFill>
                  <a:schemeClr val="tx1"/>
                </a:solidFill>
              </a:rPr>
              <a:t>&gt; 40%</a:t>
            </a:r>
            <a:r>
              <a:rPr lang="zh-CN" altLang="en-US" b="1" dirty="0" smtClean="0">
                <a:solidFill>
                  <a:schemeClr val="tx1"/>
                </a:solidFill>
              </a:rPr>
              <a:t>或排精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小时后活动精子数</a:t>
            </a:r>
            <a:r>
              <a:rPr lang="en-US" altLang="zh-CN" b="1" dirty="0" smtClean="0">
                <a:solidFill>
                  <a:schemeClr val="tx1"/>
                </a:solidFill>
              </a:rPr>
              <a:t>&lt; 20%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946650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03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024687" cy="6003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自慰（手淫）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有意识的刺激外生殖器以达到性满足的行为，性成熟期男女均可发生。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通过自慰可以释放内心积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聚的性冲动的能量，以缓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解性冲动导致的心理压力。</a:t>
            </a:r>
          </a:p>
        </p:txBody>
      </p:sp>
      <p:pic>
        <p:nvPicPr>
          <p:cNvPr id="2765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21013" y="606425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600" b="1" dirty="0"/>
              <a:t>性心理卫生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187450" y="1268413"/>
            <a:ext cx="26035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性心理特征</a:t>
            </a:r>
          </a:p>
        </p:txBody>
      </p:sp>
      <p:pic>
        <p:nvPicPr>
          <p:cNvPr id="28676" name="Picture 1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8752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1187451" y="1916113"/>
            <a:ext cx="705695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/>
              <a:t>性心理的本能性和朦胧性：是性</a:t>
            </a:r>
            <a:r>
              <a:rPr lang="zh-CN" altLang="en-US" sz="3200" b="1" dirty="0" smtClean="0"/>
              <a:t>生理变化</a:t>
            </a:r>
            <a:r>
              <a:rPr lang="zh-CN" altLang="en-US" sz="3200" b="1" dirty="0"/>
              <a:t>导致的本能作用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 对</a:t>
            </a:r>
            <a:r>
              <a:rPr lang="zh-CN" altLang="en-US" sz="3200" b="1" dirty="0"/>
              <a:t>异性表现出好奇、好感、爱慕等朦胧认识。</a:t>
            </a:r>
            <a:br>
              <a:rPr lang="zh-CN" altLang="en-US" sz="3200" b="1" dirty="0"/>
            </a:br>
            <a:endParaRPr lang="zh-CN" altLang="en-US" sz="3200" b="1" dirty="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1187450" y="3933825"/>
            <a:ext cx="69850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性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意识的表现强烈性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和文饰性：</a:t>
            </a:r>
            <a:endParaRPr kumimoji="1" lang="en-US" altLang="zh-CN" sz="3200" b="1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重视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自己在异性心目中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印象、</a:t>
            </a:r>
            <a:endParaRPr kumimoji="1" lang="en-US" altLang="zh-CN" sz="3200" b="1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评价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，但表面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上经常表现出</a:t>
            </a:r>
            <a:endParaRPr kumimoji="1"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 dirty="0" smtClean="0">
                <a:latin typeface="Times New Roman" panose="02020603050405020304" pitchFamily="18" charset="0"/>
              </a:rPr>
              <a:t>拘谨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、羞涩、冷漠。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1403350" y="981075"/>
            <a:ext cx="72009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性心理的动荡和压抑性：性心理易受外界不良影响而动荡不安，由于性能量得不到合理的疏导、升华而导致压抑。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1430338" y="2924175"/>
            <a:ext cx="66706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男女性心理的差异性：在感</a:t>
            </a:r>
            <a:endParaRPr kumimoji="1"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情流露方面，男性较外显、</a:t>
            </a:r>
            <a:endParaRPr kumimoji="1"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热烈，女性则含蓄深沉；在</a:t>
            </a:r>
            <a:endParaRPr kumimoji="1"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内心体验方面，男生较主动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女生则暗示为多。</a:t>
            </a:r>
          </a:p>
        </p:txBody>
      </p:sp>
      <p:pic>
        <p:nvPicPr>
          <p:cNvPr id="29700" name="Picture 6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8752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720725"/>
            <a:ext cx="5128046" cy="2420938"/>
          </a:xfrm>
        </p:spPr>
        <p:txBody>
          <a:bodyPr/>
          <a:lstStyle/>
          <a:p>
            <a:r>
              <a:rPr lang="zh-CN" altLang="en-US" sz="3200" b="1" smtClean="0">
                <a:solidFill>
                  <a:schemeClr val="tx1"/>
                </a:solidFill>
              </a:rPr>
              <a:t>对探求性知识的兴趣：秘密或公开借助影视、图书、伙伴交流等方式探求性知识。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03648" y="2565400"/>
            <a:ext cx="525648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性欲望和性冲动：由于性激素的因及外界刺激，产生性的联想和自身的感受。</a:t>
            </a:r>
          </a:p>
        </p:txBody>
      </p:sp>
      <p:pic>
        <p:nvPicPr>
          <p:cNvPr id="30724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8752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 descr="0005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9275"/>
            <a:ext cx="19415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1209675" y="546100"/>
            <a:ext cx="2478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Arial" panose="020B0604020202020204" pitchFamily="34" charset="0"/>
              </a:rPr>
              <a:t>性心理表现</a:t>
            </a: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907704" y="4287837"/>
            <a:ext cx="4896321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性梦：与性激素水平、睡眠中性器官受到刺激及潜意识的性本能活动有关。</a:t>
            </a:r>
          </a:p>
        </p:txBody>
      </p:sp>
      <p:pic>
        <p:nvPicPr>
          <p:cNvPr id="30728" name="Picture 7" descr="000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395788"/>
            <a:ext cx="2159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25" y="628864"/>
            <a:ext cx="7772400" cy="1684337"/>
          </a:xfrm>
        </p:spPr>
        <p:txBody>
          <a:bodyPr/>
          <a:lstStyle/>
          <a:p>
            <a:r>
              <a:rPr lang="zh-CN" altLang="en-US" sz="3200" b="1" smtClean="0">
                <a:solidFill>
                  <a:schemeClr val="tx1"/>
                </a:solidFill>
              </a:rPr>
              <a:t>性幻想：是性冲动的</a:t>
            </a:r>
            <a:br>
              <a:rPr lang="zh-CN" altLang="en-US" sz="3200" b="1" smtClean="0">
                <a:solidFill>
                  <a:schemeClr val="tx1"/>
                </a:solidFill>
              </a:rPr>
            </a:br>
            <a:r>
              <a:rPr lang="zh-CN" altLang="en-US" sz="3200" b="1" smtClean="0">
                <a:solidFill>
                  <a:schemeClr val="tx1"/>
                </a:solidFill>
              </a:rPr>
              <a:t>发泄形式之一，属于</a:t>
            </a:r>
            <a:br>
              <a:rPr lang="zh-CN" altLang="en-US" sz="3200" b="1" smtClean="0">
                <a:solidFill>
                  <a:schemeClr val="tx1"/>
                </a:solidFill>
              </a:rPr>
            </a:br>
            <a:r>
              <a:rPr lang="zh-CN" altLang="en-US" sz="3200" b="1" smtClean="0">
                <a:solidFill>
                  <a:schemeClr val="tx1"/>
                </a:solidFill>
              </a:rPr>
              <a:t>正常的生理和心理现象 。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400969" y="2420888"/>
            <a:ext cx="5113338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性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自慰：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未婚青年通过手淫来满足性冲动在青春期是常见的现象。</a:t>
            </a:r>
          </a:p>
        </p:txBody>
      </p:sp>
      <p:pic>
        <p:nvPicPr>
          <p:cNvPr id="31748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8752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6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982663"/>
            <a:ext cx="17272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8" descr="00002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924175"/>
            <a:ext cx="1439863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763713" y="4292600"/>
            <a:ext cx="4750594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对异性的爱慕和追求：青年男女彼此向往与追求是青年性心理的正常表现。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946650"/>
            <a:ext cx="1125538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43608" y="781050"/>
            <a:ext cx="741618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异性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交往的原则</a:t>
            </a:r>
            <a:endParaRPr kumimoji="1" lang="en-US" altLang="zh-CN" sz="3200" b="1" smtClean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言谈举止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大方、得体；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不必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过</a:t>
            </a:r>
            <a:endParaRPr kumimoji="1" lang="en-US" altLang="zh-CN" sz="3200" b="1" smtClean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分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拘谨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，不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应过分随便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，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不宜</a:t>
            </a:r>
            <a:endParaRPr kumimoji="1" lang="en-US" altLang="zh-CN" sz="3200" b="1" smtClean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过分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冷淡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，不宜过分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亲昵。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043608" y="3356992"/>
            <a:ext cx="7593013" cy="280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异性交往的益处</a:t>
            </a:r>
            <a:br>
              <a:rPr kumimoji="1" lang="zh-CN" altLang="en-US" sz="3200" b="1" dirty="0">
                <a:latin typeface="Times New Roman" panose="02020603050405020304" pitchFamily="18" charset="0"/>
              </a:rPr>
            </a:br>
            <a:r>
              <a:rPr kumimoji="1" lang="zh-CN" altLang="en-US" sz="3200" b="1" dirty="0">
                <a:latin typeface="Times New Roman" panose="02020603050405020304" pitchFamily="18" charset="0"/>
              </a:rPr>
              <a:t>有利于智力上取长补短</a:t>
            </a:r>
            <a:br>
              <a:rPr kumimoji="1" lang="zh-CN" altLang="en-US" sz="3200" b="1" dirty="0">
                <a:latin typeface="Times New Roman" panose="02020603050405020304" pitchFamily="18" charset="0"/>
              </a:rPr>
            </a:br>
            <a:r>
              <a:rPr kumimoji="1" lang="zh-CN" altLang="en-US" sz="3200" b="1" dirty="0">
                <a:latin typeface="Times New Roman" panose="02020603050405020304" pitchFamily="18" charset="0"/>
              </a:rPr>
              <a:t>   有利于情感上互相交流</a:t>
            </a:r>
            <a:br>
              <a:rPr kumimoji="1" lang="zh-CN" altLang="en-US" sz="3200" b="1" dirty="0">
                <a:latin typeface="Times New Roman" panose="02020603050405020304" pitchFamily="18" charset="0"/>
              </a:rPr>
            </a:br>
            <a:r>
              <a:rPr kumimoji="1" lang="zh-CN" altLang="en-US" sz="3200" b="1" dirty="0">
                <a:latin typeface="Times New Roman" panose="02020603050405020304" pitchFamily="18" charset="0"/>
              </a:rPr>
              <a:t>       有利于个性上互相完善</a:t>
            </a:r>
            <a:br>
              <a:rPr kumimoji="1" lang="zh-CN" altLang="en-US" sz="3200" b="1" dirty="0">
                <a:latin typeface="Times New Roman" panose="02020603050405020304" pitchFamily="18" charset="0"/>
              </a:rPr>
            </a:br>
            <a:r>
              <a:rPr kumimoji="1" lang="zh-CN" altLang="en-US" sz="3200" b="1" dirty="0" smtClean="0">
                <a:latin typeface="Times New Roman" panose="02020603050405020304" pitchFamily="18" charset="0"/>
              </a:rPr>
              <a:t>          有利于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增进心理健康</a:t>
            </a:r>
            <a:br>
              <a:rPr kumimoji="1" lang="zh-CN" altLang="en-US" sz="3200" b="1" dirty="0">
                <a:latin typeface="Times New Roman" panose="02020603050405020304" pitchFamily="18" charset="0"/>
              </a:rPr>
            </a:br>
            <a:r>
              <a:rPr kumimoji="1" lang="zh-CN" altLang="en-US" sz="3200" b="1" dirty="0">
                <a:latin typeface="Times New Roman" panose="02020603050405020304" pitchFamily="18" charset="0"/>
              </a:rPr>
              <a:t>              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有利于妥善处理婚恋问题</a:t>
            </a:r>
          </a:p>
        </p:txBody>
      </p:sp>
      <p:pic>
        <p:nvPicPr>
          <p:cNvPr id="32773" name="Picture 7" descr="0004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28638"/>
            <a:ext cx="17272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2407" y="260486"/>
            <a:ext cx="6464049" cy="26638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b="1" smtClean="0">
                <a:solidFill>
                  <a:schemeClr val="tx1"/>
                </a:solidFill>
              </a:rPr>
              <a:t>妥善处理</a:t>
            </a:r>
            <a:r>
              <a:rPr lang="zh-CN" altLang="en-US" b="1" dirty="0" smtClean="0">
                <a:solidFill>
                  <a:schemeClr val="tx1"/>
                </a:solidFill>
              </a:rPr>
              <a:t>恋爱：恋爱</a:t>
            </a:r>
            <a:r>
              <a:rPr lang="zh-CN" altLang="en-US" b="1" dirty="0">
                <a:solidFill>
                  <a:schemeClr val="tx1"/>
                </a:solidFill>
              </a:rPr>
              <a:t>是一</a:t>
            </a:r>
            <a:r>
              <a:rPr lang="zh-CN" altLang="en-US" b="1" dirty="0" smtClean="0">
                <a:solidFill>
                  <a:schemeClr val="tx1"/>
                </a:solidFill>
              </a:rPr>
              <a:t>种高级</a:t>
            </a:r>
            <a:r>
              <a:rPr lang="zh-CN" altLang="en-US" b="1" dirty="0">
                <a:solidFill>
                  <a:schemeClr val="tx1"/>
                </a:solidFill>
              </a:rPr>
              <a:t>精神活动</a:t>
            </a:r>
            <a:r>
              <a:rPr lang="zh-CN" altLang="en-US" b="1" dirty="0" smtClean="0">
                <a:solidFill>
                  <a:schemeClr val="tx1"/>
                </a:solidFill>
              </a:rPr>
              <a:t>，是</a:t>
            </a:r>
            <a:r>
              <a:rPr lang="zh-CN" altLang="en-US" b="1" dirty="0">
                <a:solidFill>
                  <a:schemeClr val="tx1"/>
                </a:solidFill>
              </a:rPr>
              <a:t>人类生理、心理发展的</a:t>
            </a:r>
            <a:r>
              <a:rPr lang="zh-CN" altLang="en-US" b="1">
                <a:solidFill>
                  <a:schemeClr val="tx1"/>
                </a:solidFill>
              </a:rPr>
              <a:t>必然</a:t>
            </a:r>
            <a:r>
              <a:rPr lang="zh-CN" altLang="en-US" b="1" smtClean="0">
                <a:solidFill>
                  <a:schemeClr val="tx1"/>
                </a:solidFill>
              </a:rPr>
              <a:t>产物。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143000" y="3007952"/>
            <a:ext cx="79248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latin typeface="Times New Roman" panose="02020603050405020304" pitchFamily="18" charset="0"/>
              </a:rPr>
              <a:t>大学生要在享受自由恋爱及多元</a:t>
            </a:r>
            <a:endParaRPr kumimoji="1" lang="en-US" altLang="zh-CN" sz="36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600" b="1" smtClean="0">
                <a:latin typeface="Times New Roman" panose="02020603050405020304" pitchFamily="18" charset="0"/>
              </a:rPr>
              <a:t>选择时，把握异性交往</a:t>
            </a:r>
            <a:r>
              <a:rPr kumimoji="1" lang="zh-CN" altLang="en-US" sz="36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3600" b="1" smtClean="0">
                <a:latin typeface="Times New Roman" panose="02020603050405020304" pitchFamily="18" charset="0"/>
              </a:rPr>
              <a:t>分</a:t>
            </a:r>
            <a:endParaRPr kumimoji="1" lang="en-US" altLang="zh-CN" sz="3600" b="1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600" b="1" smtClean="0">
                <a:latin typeface="Times New Roman" panose="02020603050405020304" pitchFamily="18" charset="0"/>
              </a:rPr>
              <a:t>寸，对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爱情可以</a:t>
            </a:r>
            <a:r>
              <a:rPr kumimoji="1" lang="zh-CN" altLang="en-US" sz="3600" b="1">
                <a:latin typeface="Times New Roman" panose="02020603050405020304" pitchFamily="18" charset="0"/>
              </a:rPr>
              <a:t>追求</a:t>
            </a:r>
            <a:r>
              <a:rPr kumimoji="1" lang="zh-CN" altLang="en-US" sz="3600" b="1" smtClean="0">
                <a:latin typeface="Times New Roman" panose="02020603050405020304" pitchFamily="18" charset="0"/>
              </a:rPr>
              <a:t>，不可</a:t>
            </a:r>
            <a:endParaRPr kumimoji="1" lang="en-US" altLang="zh-CN" sz="3600" b="1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600" b="1" smtClean="0">
                <a:latin typeface="Times New Roman" panose="02020603050405020304" pitchFamily="18" charset="0"/>
              </a:rPr>
              <a:t>强求；既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尊重自己的</a:t>
            </a:r>
            <a:r>
              <a:rPr kumimoji="1" lang="zh-CN" altLang="en-US" sz="3600" b="1">
                <a:latin typeface="Times New Roman" panose="02020603050405020304" pitchFamily="18" charset="0"/>
              </a:rPr>
              <a:t>选择</a:t>
            </a:r>
            <a:r>
              <a:rPr kumimoji="1" lang="zh-CN" altLang="en-US" sz="3600" b="1" smtClean="0">
                <a:latin typeface="Times New Roman" panose="02020603050405020304" pitchFamily="18" charset="0"/>
              </a:rPr>
              <a:t>，</a:t>
            </a:r>
            <a:endParaRPr kumimoji="1" lang="en-US" altLang="zh-CN" sz="3600" b="1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600" b="1" smtClean="0">
                <a:latin typeface="Times New Roman" panose="02020603050405020304" pitchFamily="18" charset="0"/>
              </a:rPr>
              <a:t>也</a:t>
            </a:r>
            <a:r>
              <a:rPr kumimoji="1" lang="zh-CN" altLang="en-US" sz="3600" b="1">
                <a:latin typeface="Times New Roman" panose="02020603050405020304" pitchFamily="18" charset="0"/>
              </a:rPr>
              <a:t>尊重</a:t>
            </a:r>
            <a:r>
              <a:rPr kumimoji="1" lang="zh-CN" altLang="en-US" sz="3600" b="1" smtClean="0">
                <a:latin typeface="Times New Roman" panose="02020603050405020304" pitchFamily="18" charset="0"/>
              </a:rPr>
              <a:t>别人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的选择。</a:t>
            </a:r>
          </a:p>
        </p:txBody>
      </p:sp>
      <p:pic>
        <p:nvPicPr>
          <p:cNvPr id="3379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018088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0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 descr="000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868863"/>
            <a:ext cx="1296988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024687" cy="60039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性心理障碍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指青少年时期人群中有极少数人随着青春期性意识的觉醒，各种环境因素等，性心理会使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潜伏在内心的一些扭曲和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变态的性行为</a:t>
            </a:r>
            <a:r>
              <a:rPr lang="zh-CN" altLang="en-US" b="1" dirty="0">
                <a:solidFill>
                  <a:schemeClr val="tx1"/>
                </a:solidFill>
              </a:rPr>
              <a:t>表现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2765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81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-26988"/>
            <a:ext cx="7129463" cy="655320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/>
              <a:t>男、</a:t>
            </a:r>
            <a:r>
              <a:rPr lang="zh-CN" altLang="en-US" b="1" smtClean="0"/>
              <a:t>女性生殖器官可</a:t>
            </a:r>
            <a:r>
              <a:rPr lang="zh-CN" altLang="en-US" b="1" dirty="0" smtClean="0"/>
              <a:t>分为内生殖器和外生殖器两部分。内生殖器</a:t>
            </a:r>
            <a:r>
              <a:rPr lang="zh-CN" altLang="en-US" b="1" dirty="0"/>
              <a:t>包括</a:t>
            </a:r>
            <a:r>
              <a:rPr lang="zh-CN" altLang="en-US" b="1" dirty="0" smtClean="0"/>
              <a:t>生殖腺、生殖管道及附属腺，外生殖器露于体表。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生殖系统的功能是繁殖后代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和形成并保持第二性征。</a:t>
            </a:r>
            <a:br>
              <a:rPr lang="zh-CN" altLang="en-US" b="1" dirty="0" smtClean="0"/>
            </a:br>
            <a:endParaRPr lang="zh-CN" altLang="en-US" b="1" dirty="0" smtClean="0"/>
          </a:p>
        </p:txBody>
      </p:sp>
      <p:pic>
        <p:nvPicPr>
          <p:cNvPr id="92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77403"/>
            <a:ext cx="7488832" cy="6003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性心理障碍与精神疾病患者不同，除了特有的性心理变态外，其智力、情感、思维方式都与常人一样，少部分与遗传因素</a:t>
            </a:r>
            <a:r>
              <a:rPr lang="zh-CN" altLang="en-US" b="1" smtClean="0">
                <a:solidFill>
                  <a:schemeClr val="tx1"/>
                </a:solidFill>
              </a:rPr>
              <a:t>有关，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多数</a:t>
            </a:r>
            <a:r>
              <a:rPr lang="zh-CN" altLang="en-US" b="1" dirty="0" smtClean="0">
                <a:solidFill>
                  <a:schemeClr val="tx1"/>
                </a:solidFill>
              </a:rPr>
              <a:t>原因是幼年时期</a:t>
            </a:r>
            <a:r>
              <a:rPr lang="zh-CN" altLang="en-US" b="1" smtClean="0">
                <a:solidFill>
                  <a:schemeClr val="tx1"/>
                </a:solidFill>
              </a:rPr>
              <a:t>的心理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创伤</a:t>
            </a:r>
            <a:r>
              <a:rPr lang="zh-CN" altLang="en-US" b="1" dirty="0" smtClean="0">
                <a:solidFill>
                  <a:schemeClr val="tx1"/>
                </a:solidFill>
              </a:rPr>
              <a:t>或父母的教育</a:t>
            </a:r>
            <a:r>
              <a:rPr lang="zh-CN" altLang="en-US" b="1" smtClean="0">
                <a:solidFill>
                  <a:schemeClr val="tx1"/>
                </a:solidFill>
              </a:rPr>
              <a:t>失当。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2765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47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77403"/>
            <a:ext cx="7272808" cy="6003925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同性恋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性活动和性伴侣是同一性别。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恋物癖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是以获得或欣赏异性的某些物品来满足性欲望或性冲动。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露阴癖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多为男性，寻找机会在女性面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前暴露外生殖器，看到女性的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恐惧或惊叫而得以</a:t>
            </a:r>
            <a:r>
              <a:rPr lang="zh-CN" altLang="en-US" b="1" smtClean="0">
                <a:solidFill>
                  <a:schemeClr val="tx1"/>
                </a:solidFill>
              </a:rPr>
              <a:t>性满足。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2765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426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9411"/>
            <a:ext cx="7344816" cy="6003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窥阴癖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</a:rPr>
              <a:t>多为</a:t>
            </a:r>
            <a:r>
              <a:rPr lang="zh-CN" altLang="en-US" b="1" dirty="0" smtClean="0">
                <a:solidFill>
                  <a:schemeClr val="tx1"/>
                </a:solidFill>
              </a:rPr>
              <a:t>男性，以窥视异性的生殖系统来满足自己的性欲望或性冲动，如扒厕所、浴池，或用现代化工具拍摄或录制等。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异装癖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喜欢以异性的方式打扮自己，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自我欣赏而达到</a:t>
            </a:r>
            <a:r>
              <a:rPr lang="zh-CN" altLang="en-US" b="1" dirty="0">
                <a:solidFill>
                  <a:schemeClr val="tx1"/>
                </a:solidFill>
              </a:rPr>
              <a:t>性欲望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2765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3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669212" cy="53721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b="1" smtClean="0"/>
              <a:t>生殖健康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b="1" smtClean="0"/>
              <a:t>生殖细胞：配子，即精子和卵子。</a:t>
            </a:r>
            <a:br>
              <a:rPr lang="zh-CN" altLang="en-US" b="1" smtClean="0"/>
            </a:br>
            <a:r>
              <a:rPr lang="zh-CN" altLang="en-US" b="1" smtClean="0"/>
              <a:t>它们仅有</a:t>
            </a:r>
            <a:r>
              <a:rPr lang="en-US" altLang="zh-CN" b="1" smtClean="0"/>
              <a:t>23</a:t>
            </a:r>
            <a:r>
              <a:rPr lang="zh-CN" altLang="en-US" b="1" smtClean="0"/>
              <a:t>条染色体，其中一条为性染色体。不同的是半数精子的染色体或为</a:t>
            </a:r>
            <a:r>
              <a:rPr lang="en-US" altLang="zh-CN" b="1" smtClean="0"/>
              <a:t>23</a:t>
            </a:r>
            <a:r>
              <a:rPr lang="zh-CN" altLang="en-US" b="1" smtClean="0"/>
              <a:t>，</a:t>
            </a:r>
            <a:r>
              <a:rPr lang="en-US" altLang="zh-CN" b="1" smtClean="0"/>
              <a:t>X</a:t>
            </a:r>
            <a:r>
              <a:rPr lang="zh-CN" altLang="en-US" b="1" smtClean="0"/>
              <a:t>，或为</a:t>
            </a:r>
            <a:r>
              <a:rPr lang="en-US" altLang="zh-CN" b="1" smtClean="0"/>
              <a:t>23</a:t>
            </a:r>
            <a:r>
              <a:rPr lang="zh-CN" altLang="en-US" b="1" smtClean="0"/>
              <a:t>，</a:t>
            </a:r>
            <a:r>
              <a:rPr lang="en-US" altLang="zh-CN" b="1" smtClean="0"/>
              <a:t>Y</a:t>
            </a:r>
            <a:r>
              <a:rPr lang="zh-CN" altLang="en-US" b="1" smtClean="0"/>
              <a:t>；</a:t>
            </a:r>
            <a:br>
              <a:rPr lang="zh-CN" altLang="en-US" b="1" smtClean="0"/>
            </a:br>
            <a:r>
              <a:rPr lang="zh-CN" altLang="en-US" b="1" smtClean="0"/>
              <a:t>而卵子的染色体均为</a:t>
            </a:r>
            <a:r>
              <a:rPr lang="en-US" altLang="zh-CN" b="1" smtClean="0"/>
              <a:t>23</a:t>
            </a:r>
            <a:r>
              <a:rPr lang="zh-CN" altLang="en-US" b="1" smtClean="0"/>
              <a:t>，</a:t>
            </a:r>
            <a:r>
              <a:rPr lang="en-US" altLang="zh-CN" b="1" smtClean="0"/>
              <a:t>X</a:t>
            </a:r>
            <a:r>
              <a:rPr lang="zh-CN" altLang="en-US" b="1" smtClean="0"/>
              <a:t>。</a:t>
            </a:r>
            <a:endParaRPr lang="zh-CN" altLang="en-US" smtClean="0"/>
          </a:p>
        </p:txBody>
      </p:sp>
      <p:pic>
        <p:nvPicPr>
          <p:cNvPr id="348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201544" cy="63373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b="1" dirty="0" smtClean="0"/>
              <a:t>受精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成熟的精子与卵子结合形成受精卵的过程。</a:t>
            </a:r>
            <a:br>
              <a:rPr lang="zh-CN" altLang="en-US" b="1" dirty="0" smtClean="0"/>
            </a:br>
            <a:r>
              <a:rPr lang="zh-CN" altLang="en-US" b="1" dirty="0" smtClean="0"/>
              <a:t>卵巢排出的卵子存活时间</a:t>
            </a:r>
            <a:r>
              <a:rPr lang="en-US" altLang="zh-CN" b="1" dirty="0" smtClean="0"/>
              <a:t>12-24</a:t>
            </a:r>
            <a:br>
              <a:rPr lang="en-US" altLang="zh-CN" b="1" dirty="0" smtClean="0"/>
            </a:br>
            <a:r>
              <a:rPr lang="zh-CN" altLang="en-US" b="1" dirty="0" smtClean="0"/>
              <a:t>小时，精子进入女性生殖道后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保持的受精能力为</a:t>
            </a:r>
            <a:r>
              <a:rPr lang="en-US" altLang="zh-CN" b="1" dirty="0" smtClean="0"/>
              <a:t>1-3</a:t>
            </a:r>
            <a:r>
              <a:rPr lang="zh-CN" altLang="en-US" b="1" dirty="0" smtClean="0"/>
              <a:t>天。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 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58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8064896" cy="63373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b="1" dirty="0" smtClean="0"/>
              <a:t>受精卵的形成，需要具备以下条件：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1.</a:t>
            </a:r>
            <a:r>
              <a:rPr lang="zh-CN" altLang="en-US" b="1" dirty="0" smtClean="0"/>
              <a:t>男性正常排精，精子的数量和质量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（形态和功能）均正常，合适精子游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动的液体环境；</a:t>
            </a:r>
            <a:br>
              <a:rPr lang="zh-CN" altLang="en-US" b="1" dirty="0" smtClean="0"/>
            </a:br>
            <a:r>
              <a:rPr lang="en-US" altLang="zh-CN" b="1" dirty="0" smtClean="0"/>
              <a:t>2.</a:t>
            </a:r>
            <a:r>
              <a:rPr lang="zh-CN" altLang="en-US" b="1" dirty="0" smtClean="0"/>
              <a:t>女方产生正常而成熟的卵子，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3.</a:t>
            </a:r>
            <a:r>
              <a:rPr lang="zh-CN" altLang="en-US" b="1" dirty="0" smtClean="0"/>
              <a:t>女性输卵管</a:t>
            </a:r>
            <a:r>
              <a:rPr lang="zh-CN" altLang="en-US" b="1" dirty="0"/>
              <a:t>通畅</a:t>
            </a:r>
            <a:r>
              <a:rPr lang="zh-CN" altLang="en-US" b="1" dirty="0" smtClean="0"/>
              <a:t>；</a:t>
            </a:r>
            <a:br>
              <a:rPr lang="zh-CN" altLang="en-US" b="1" dirty="0" smtClean="0"/>
            </a:br>
            <a:r>
              <a:rPr lang="en-US" altLang="zh-CN" b="1" dirty="0" smtClean="0"/>
              <a:t>4</a:t>
            </a:r>
            <a:r>
              <a:rPr lang="zh-CN" altLang="en-US" b="1" dirty="0" smtClean="0"/>
              <a:t>、排卵前后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天内有性接触活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/>
              <a:t>动才有形成受精卵的可能</a:t>
            </a:r>
            <a:r>
              <a:rPr lang="zh-CN" altLang="en-US" b="1" dirty="0" smtClean="0"/>
              <a:t>。</a:t>
            </a:r>
            <a:r>
              <a:rPr lang="zh-CN" altLang="en-US" sz="3200" b="1" dirty="0" smtClean="0"/>
              <a:t> </a:t>
            </a: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58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受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465513"/>
            <a:ext cx="5616575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受精卵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9275"/>
            <a:ext cx="4003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>
          <a:xfrm>
            <a:off x="5580063" y="1196975"/>
            <a:ext cx="2447925" cy="1008063"/>
          </a:xfrm>
          <a:noFill/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smtClean="0"/>
              <a:t>精卵相遇</a:t>
            </a:r>
            <a:endParaRPr lang="en-US" altLang="zh-CN" b="1" smtClean="0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331913" y="5084763"/>
            <a:ext cx="36020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受精卵定居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7086600" cy="44656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/>
              <a:t>妊娠</a:t>
            </a:r>
            <a:br>
              <a:rPr lang="zh-CN" altLang="en-US" b="1" dirty="0" smtClean="0"/>
            </a:br>
            <a:r>
              <a:rPr lang="zh-CN" altLang="en-US" b="1" dirty="0" smtClean="0"/>
              <a:t>受精卵形成到胎儿娩出母体的过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程，约</a:t>
            </a:r>
            <a:r>
              <a:rPr lang="en-US" altLang="zh-CN" b="1" dirty="0" smtClean="0"/>
              <a:t>280</a:t>
            </a:r>
            <a:r>
              <a:rPr lang="zh-CN" altLang="en-US" b="1" dirty="0" smtClean="0"/>
              <a:t>天。</a:t>
            </a:r>
            <a:r>
              <a:rPr lang="zh-CN" altLang="en-US" b="1" dirty="0"/>
              <a:t>受精卵形成时长</a:t>
            </a:r>
            <a:r>
              <a:rPr lang="en-US" altLang="zh-CN" b="1" dirty="0"/>
              <a:t>0.2 mm</a:t>
            </a:r>
            <a:r>
              <a:rPr lang="zh-CN" altLang="en-US" b="1" dirty="0"/>
              <a:t>、重</a:t>
            </a:r>
            <a:r>
              <a:rPr lang="en-US" altLang="zh-CN" b="1" dirty="0"/>
              <a:t>1.5μg</a:t>
            </a:r>
            <a:r>
              <a:rPr lang="zh-CN" altLang="en-US" b="1" dirty="0"/>
              <a:t>。</a:t>
            </a:r>
            <a:br>
              <a:rPr lang="zh-CN" altLang="en-US" b="1" dirty="0"/>
            </a:b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7891" name="Picture 4" descr="200506132113077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454400"/>
            <a:ext cx="2160587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6121400" cy="44656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分娩</a:t>
            </a:r>
            <a:br>
              <a:rPr lang="zh-CN" altLang="en-US" b="1" smtClean="0"/>
            </a:br>
            <a:r>
              <a:rPr lang="zh-CN" altLang="en-US" b="1" smtClean="0"/>
              <a:t>胎儿自子宫娩出母体的过程。包括自然分娩、手术分娩。出生时身长</a:t>
            </a:r>
            <a:r>
              <a:rPr lang="en-US" altLang="zh-CN" b="1" smtClean="0"/>
              <a:t>500mm</a:t>
            </a:r>
            <a:r>
              <a:rPr lang="zh-CN" altLang="en-US" b="1" smtClean="0"/>
              <a:t>、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体重</a:t>
            </a:r>
            <a:r>
              <a:rPr lang="en-US" altLang="zh-CN" b="1" smtClean="0"/>
              <a:t>3000g</a:t>
            </a:r>
            <a:r>
              <a:rPr lang="zh-CN" altLang="en-US" b="1" smtClean="0"/>
              <a:t>。</a:t>
            </a:r>
          </a:p>
        </p:txBody>
      </p:sp>
      <p:pic>
        <p:nvPicPr>
          <p:cNvPr id="49155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148013"/>
            <a:ext cx="4041775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6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7" descr="200506132113072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503238"/>
            <a:ext cx="4249738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1259632" y="1052736"/>
            <a:ext cx="2736304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latin typeface="Arial" panose="020B0604020202020204" pitchFamily="34" charset="0"/>
              </a:rPr>
              <a:t>妊娠足月的胎儿，</a:t>
            </a:r>
            <a:r>
              <a:rPr lang="zh-CN" altLang="en-US" sz="3600" b="1" smtClean="0">
                <a:latin typeface="Arial" panose="020B0604020202020204" pitchFamily="34" charset="0"/>
              </a:rPr>
              <a:t>约</a:t>
            </a:r>
            <a:r>
              <a:rPr lang="en-US" altLang="zh-CN" sz="3600" b="1" smtClean="0"/>
              <a:t>280</a:t>
            </a:r>
            <a:r>
              <a:rPr lang="zh-CN" altLang="en-US" sz="3600" b="1" smtClean="0"/>
              <a:t>天</a:t>
            </a:r>
            <a:r>
              <a:rPr lang="zh-CN" altLang="en-US" sz="3600" b="1" smtClean="0">
                <a:latin typeface="Arial" panose="020B0604020202020204" pitchFamily="34" charset="0"/>
              </a:rPr>
              <a:t>经过</a:t>
            </a:r>
            <a:r>
              <a:rPr lang="zh-CN" altLang="en-US" sz="3600" b="1">
                <a:latin typeface="Arial" panose="020B0604020202020204" pitchFamily="34" charset="0"/>
              </a:rPr>
              <a:t>一番天旋地转的打拼，</a:t>
            </a:r>
            <a:r>
              <a:rPr lang="zh-CN" altLang="en-US" sz="3600" b="1" smtClean="0">
                <a:latin typeface="Arial" panose="020B0604020202020204" pitchFamily="34" charset="0"/>
              </a:rPr>
              <a:t>终于来到人间 </a:t>
            </a:r>
            <a:r>
              <a:rPr lang="zh-CN" altLang="en-US" sz="3600" b="1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528638"/>
          </a:xfrm>
        </p:spPr>
        <p:txBody>
          <a:bodyPr/>
          <a:lstStyle/>
          <a:p>
            <a:pPr algn="ctr"/>
            <a:r>
              <a:rPr lang="zh-CN" altLang="en-US" sz="2800" b="1" smtClean="0"/>
              <a:t>生殖系统结构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611221"/>
              </p:ext>
            </p:extLst>
          </p:nvPr>
        </p:nvGraphicFramePr>
        <p:xfrm>
          <a:off x="1279525" y="1357313"/>
          <a:ext cx="7150100" cy="4071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6457"/>
                <a:gridCol w="1143004"/>
                <a:gridCol w="2714633"/>
                <a:gridCol w="2286006"/>
              </a:tblGrid>
              <a:tr h="81438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结构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男性生殖器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女性生殖器</a:t>
                      </a:r>
                      <a:endParaRPr lang="zh-CN" altLang="en-US" sz="1800" dirty="0"/>
                    </a:p>
                  </a:txBody>
                  <a:tcPr/>
                </a:tc>
              </a:tr>
              <a:tr h="814387">
                <a:tc rowSpan="3"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内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生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殖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生殖腺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睾丸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卵巢</a:t>
                      </a:r>
                      <a:endParaRPr lang="zh-CN" altLang="en-US" sz="1800" dirty="0"/>
                    </a:p>
                  </a:txBody>
                  <a:tcPr/>
                </a:tc>
              </a:tr>
              <a:tr h="8143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生殖管道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附睾、输精管、射精管、男性尿道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输卵管、子宫、阴道</a:t>
                      </a:r>
                      <a:endParaRPr lang="zh-CN" altLang="en-US" sz="1800" dirty="0"/>
                    </a:p>
                  </a:txBody>
                  <a:tcPr/>
                </a:tc>
              </a:tr>
              <a:tr h="8143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附属腺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精囊腺、前列腺、尿道球腺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前庭大腺</a:t>
                      </a:r>
                      <a:endParaRPr lang="zh-CN" altLang="en-US" sz="1800" dirty="0"/>
                    </a:p>
                  </a:txBody>
                  <a:tcPr/>
                </a:tc>
              </a:tr>
              <a:tr h="814387">
                <a:tc grid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外生殖器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阴囊、阴茎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外阴、乳房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1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2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8" y="620688"/>
            <a:ext cx="3744416" cy="549275"/>
          </a:xfrm>
        </p:spPr>
        <p:txBody>
          <a:bodyPr/>
          <a:lstStyle/>
          <a:p>
            <a:r>
              <a:rPr lang="zh-CN" altLang="en-US" b="1" dirty="0" smtClean="0"/>
              <a:t>科学避孕</a:t>
            </a:r>
          </a:p>
        </p:txBody>
      </p:sp>
      <p:sp>
        <p:nvSpPr>
          <p:cNvPr id="29698" name="Rectangle 9"/>
          <p:cNvSpPr>
            <a:spLocks noChangeArrowheads="1"/>
          </p:cNvSpPr>
          <p:nvPr/>
        </p:nvSpPr>
        <p:spPr bwMode="auto">
          <a:xfrm>
            <a:off x="971600" y="980728"/>
            <a:ext cx="7632848" cy="511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b="1" smtClean="0"/>
              <a:t>每年</a:t>
            </a:r>
            <a:r>
              <a:rPr lang="en-US" altLang="zh-CN" sz="3600" b="1"/>
              <a:t>9</a:t>
            </a:r>
            <a:r>
              <a:rPr lang="zh-CN" altLang="en-US" sz="3600" b="1"/>
              <a:t>月</a:t>
            </a:r>
            <a:r>
              <a:rPr lang="en-US" altLang="zh-CN" sz="3600" b="1"/>
              <a:t>26</a:t>
            </a:r>
            <a:r>
              <a:rPr lang="zh-CN" altLang="en-US" sz="3600" b="1"/>
              <a:t>日，为世界避孕日。        </a:t>
            </a:r>
            <a:endParaRPr lang="en-US" altLang="zh-CN" sz="3600" b="1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从</a:t>
            </a:r>
            <a:r>
              <a:rPr lang="en-US" altLang="zh-CN" sz="3600" b="1" dirty="0"/>
              <a:t>2007</a:t>
            </a:r>
            <a:r>
              <a:rPr lang="zh-CN" altLang="en-US" sz="3600" b="1" dirty="0"/>
              <a:t>年开始的全球性公益纪念日，由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家国际非政府组织</a:t>
            </a:r>
            <a:r>
              <a:rPr lang="en-US" altLang="zh-CN" sz="3600" b="1" dirty="0"/>
              <a:t>(NGOs)</a:t>
            </a:r>
            <a:r>
              <a:rPr lang="zh-CN" altLang="en-US" sz="3600" b="1" dirty="0"/>
              <a:t>联合发起，呼吁年轻人在两性关系中重视安全避孕、避免</a:t>
            </a:r>
            <a:r>
              <a:rPr lang="zh-CN" altLang="en-US" sz="3600" b="1"/>
              <a:t>意外</a:t>
            </a:r>
            <a:r>
              <a:rPr lang="zh-CN" altLang="en-US" sz="3600" b="1" smtClean="0"/>
              <a:t>妊娠</a:t>
            </a:r>
            <a:r>
              <a:rPr lang="zh-CN" altLang="en-US" sz="3600" b="1"/>
              <a:t>，</a:t>
            </a:r>
            <a:r>
              <a:rPr lang="zh-CN" altLang="en-US" sz="3600" b="1" smtClean="0"/>
              <a:t>普</a:t>
            </a:r>
            <a:endParaRPr lang="en-US" altLang="zh-CN" sz="3600" b="1" smtClean="0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及</a:t>
            </a:r>
            <a:r>
              <a:rPr lang="zh-CN" altLang="en-US" sz="3600" b="1" dirty="0" smtClean="0"/>
              <a:t>生殖</a:t>
            </a:r>
            <a:r>
              <a:rPr lang="zh-CN" altLang="en-US" sz="3600" b="1" dirty="0"/>
              <a:t>健康与</a:t>
            </a:r>
            <a:r>
              <a:rPr lang="zh-CN" altLang="en-US" sz="3600" b="1"/>
              <a:t>避孕</a:t>
            </a:r>
            <a:r>
              <a:rPr lang="zh-CN" altLang="en-US" sz="3600" b="1" smtClean="0"/>
              <a:t>知识</a:t>
            </a:r>
            <a:r>
              <a:rPr lang="zh-CN" altLang="en-US" sz="3600" b="1"/>
              <a:t>，</a:t>
            </a:r>
            <a:r>
              <a:rPr lang="zh-CN" altLang="en-US" sz="3600" b="1" smtClean="0"/>
              <a:t>促</a:t>
            </a:r>
            <a:endParaRPr lang="en-US" altLang="zh-CN" sz="3600" b="1" smtClean="0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进</a:t>
            </a:r>
            <a:r>
              <a:rPr lang="zh-CN" altLang="en-US" sz="3600" b="1" dirty="0"/>
              <a:t>大众</a:t>
            </a:r>
            <a:r>
              <a:rPr lang="zh-CN" altLang="en-US" sz="3600" b="1" dirty="0" smtClean="0"/>
              <a:t>有效</a:t>
            </a:r>
            <a:r>
              <a:rPr lang="zh-CN" altLang="en-US" sz="3600" b="1"/>
              <a:t>进行</a:t>
            </a:r>
            <a:r>
              <a:rPr lang="zh-CN" altLang="en-US" sz="3600" b="1" smtClean="0"/>
              <a:t>避孕选择</a:t>
            </a:r>
            <a:r>
              <a:rPr lang="zh-CN" altLang="en-US" sz="3600" b="1" dirty="0" smtClean="0"/>
              <a:t>。</a:t>
            </a:r>
            <a:endParaRPr lang="zh-CN" altLang="en-US" sz="3600" b="1" dirty="0"/>
          </a:p>
        </p:txBody>
      </p:sp>
      <p:pic>
        <p:nvPicPr>
          <p:cNvPr id="2969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448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9"/>
          <p:cNvSpPr>
            <a:spLocks noChangeArrowheads="1"/>
          </p:cNvSpPr>
          <p:nvPr/>
        </p:nvSpPr>
        <p:spPr bwMode="auto">
          <a:xfrm>
            <a:off x="900113" y="476250"/>
            <a:ext cx="7777162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b="1" dirty="0"/>
              <a:t>女性健康始终是社会关注的</a:t>
            </a:r>
            <a:r>
              <a:rPr lang="zh-CN" altLang="en-US" sz="3600" b="1" dirty="0" smtClean="0"/>
              <a:t>热点话题</a:t>
            </a:r>
            <a:r>
              <a:rPr lang="zh-CN" altLang="en-US" sz="3600" b="1" smtClean="0"/>
              <a:t>之一</a:t>
            </a:r>
            <a:r>
              <a:rPr lang="zh-CN" altLang="en-US" sz="3600" b="1" smtClean="0"/>
              <a:t>，女性</a:t>
            </a:r>
            <a:r>
              <a:rPr lang="zh-CN" altLang="en-US" sz="3600" b="1" smtClean="0"/>
              <a:t>生殖健康更是需要</a:t>
            </a:r>
            <a:r>
              <a:rPr lang="zh-CN" altLang="en-US" sz="3600" b="1" dirty="0"/>
              <a:t>不断进行教育和</a:t>
            </a:r>
            <a:r>
              <a:rPr lang="zh-CN" altLang="en-US" sz="3600" b="1"/>
              <a:t>普及</a:t>
            </a:r>
            <a:r>
              <a:rPr lang="zh-CN" altLang="en-US" sz="3600" b="1" smtClean="0"/>
              <a:t>。包括青春期</a:t>
            </a:r>
            <a:r>
              <a:rPr lang="zh-CN" altLang="en-US" sz="3600" b="1"/>
              <a:t>保健</a:t>
            </a:r>
            <a:r>
              <a:rPr lang="zh-CN" altLang="en-US" sz="3600" b="1" smtClean="0"/>
              <a:t>、月经期</a:t>
            </a:r>
            <a:r>
              <a:rPr lang="zh-CN" altLang="en-US" sz="3600" b="1" dirty="0"/>
              <a:t>卫生、子宫健康、孕育、正确避孕方式</a:t>
            </a:r>
            <a:r>
              <a:rPr lang="zh-CN" altLang="en-US" sz="3600" b="1"/>
              <a:t>、</a:t>
            </a:r>
            <a:r>
              <a:rPr lang="zh-CN" altLang="en-US" sz="3600" b="1" smtClean="0"/>
              <a:t>流产危害等医学</a:t>
            </a:r>
            <a:endParaRPr lang="en-US" altLang="zh-CN" sz="3600" b="1" smtClean="0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健康</a:t>
            </a:r>
            <a:r>
              <a:rPr lang="zh-CN" altLang="en-US" sz="3600" b="1" dirty="0"/>
              <a:t>知识是</a:t>
            </a:r>
            <a:r>
              <a:rPr lang="zh-CN" altLang="en-US" sz="3600" b="1"/>
              <a:t>需要</a:t>
            </a:r>
            <a:r>
              <a:rPr lang="zh-CN" altLang="en-US" sz="3600" b="1" smtClean="0"/>
              <a:t>每个女性不</a:t>
            </a:r>
            <a:endParaRPr lang="en-US" altLang="zh-CN" sz="3600" b="1" smtClean="0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断</a:t>
            </a:r>
            <a:r>
              <a:rPr lang="zh-CN" altLang="en-US" sz="3600" b="1" dirty="0"/>
              <a:t>学习和积累的。</a:t>
            </a:r>
          </a:p>
        </p:txBody>
      </p:sp>
      <p:pic>
        <p:nvPicPr>
          <p:cNvPr id="31746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421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9"/>
          <p:cNvSpPr>
            <a:spLocks noChangeArrowheads="1"/>
          </p:cNvSpPr>
          <p:nvPr/>
        </p:nvSpPr>
        <p:spPr bwMode="auto">
          <a:xfrm>
            <a:off x="1125538" y="476250"/>
            <a:ext cx="7190878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en-US" sz="3600" b="1" dirty="0">
                <a:latin typeface="+mn-ea"/>
                <a:ea typeface="+mn-ea"/>
              </a:rPr>
              <a:t>国家人口计生委科学技术研究所</a:t>
            </a:r>
            <a:r>
              <a:rPr lang="en-US" altLang="zh-CN" sz="3600" b="1" dirty="0">
                <a:latin typeface="+mn-ea"/>
                <a:ea typeface="+mn-ea"/>
              </a:rPr>
              <a:t>2013</a:t>
            </a:r>
            <a:r>
              <a:rPr lang="zh-CN" altLang="en-US" sz="3600" b="1" dirty="0">
                <a:latin typeface="+mn-ea"/>
                <a:ea typeface="+mn-ea"/>
              </a:rPr>
              <a:t>年发布的一组数据显示，我国每年人工流产多达</a:t>
            </a:r>
            <a:r>
              <a:rPr lang="en-US" altLang="zh-CN" sz="3600" b="1" dirty="0">
                <a:latin typeface="+mn-ea"/>
                <a:ea typeface="+mn-ea"/>
              </a:rPr>
              <a:t>1300</a:t>
            </a:r>
            <a:r>
              <a:rPr lang="zh-CN" altLang="en-US" sz="3600" b="1" dirty="0">
                <a:latin typeface="+mn-ea"/>
                <a:ea typeface="+mn-ea"/>
              </a:rPr>
              <a:t>万人次</a:t>
            </a:r>
            <a:r>
              <a:rPr lang="zh-CN" altLang="en-US" sz="3600" b="1" dirty="0" smtClean="0">
                <a:latin typeface="+mn-ea"/>
                <a:ea typeface="+mn-ea"/>
              </a:rPr>
              <a:t>。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sz="3600" b="1" dirty="0" smtClean="0">
                <a:latin typeface="+mn-ea"/>
                <a:ea typeface="+mn-ea"/>
              </a:rPr>
              <a:t>这</a:t>
            </a:r>
            <a:r>
              <a:rPr lang="zh-CN" altLang="en-US" sz="3600" b="1" dirty="0">
                <a:latin typeface="+mn-ea"/>
                <a:ea typeface="+mn-ea"/>
              </a:rPr>
              <a:t>还不包括药物流产和在</a:t>
            </a:r>
            <a:r>
              <a:rPr lang="zh-CN" altLang="en-US" sz="3600" b="1" dirty="0" smtClean="0">
                <a:latin typeface="+mn-ea"/>
                <a:ea typeface="+mn-ea"/>
              </a:rPr>
              <a:t>未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sz="3600" b="1" dirty="0" smtClean="0">
                <a:latin typeface="+mn-ea"/>
                <a:ea typeface="+mn-ea"/>
              </a:rPr>
              <a:t>注册</a:t>
            </a:r>
            <a:r>
              <a:rPr lang="zh-CN" altLang="en-US" sz="3600" b="1" dirty="0">
                <a:latin typeface="+mn-ea"/>
                <a:ea typeface="+mn-ea"/>
              </a:rPr>
              <a:t>私人诊所做的</a:t>
            </a:r>
            <a:r>
              <a:rPr lang="zh-CN" altLang="en-US" sz="3600" b="1" dirty="0" smtClean="0">
                <a:latin typeface="+mn-ea"/>
                <a:ea typeface="+mn-ea"/>
              </a:rPr>
              <a:t>人工流产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sz="3600" b="1" dirty="0" smtClean="0">
                <a:latin typeface="+mn-ea"/>
                <a:ea typeface="+mn-ea"/>
              </a:rPr>
              <a:t>数字。</a:t>
            </a:r>
            <a:endParaRPr lang="zh-CN" altLang="en-US" sz="3600" b="1" dirty="0">
              <a:latin typeface="+mn-ea"/>
              <a:ea typeface="+mn-ea"/>
            </a:endParaRPr>
          </a:p>
        </p:txBody>
      </p:sp>
      <p:pic>
        <p:nvPicPr>
          <p:cNvPr id="30722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957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1043608" y="33049"/>
            <a:ext cx="7129091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838200" indent="-838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295400" indent="-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752600" indent="-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209800" indent="-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667000" indent="-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0" hangingPunct="0">
              <a:lnSpc>
                <a:spcPct val="120000"/>
              </a:lnSpc>
              <a:buFontTx/>
              <a:buNone/>
              <a:defRPr/>
            </a:pPr>
            <a:r>
              <a:rPr lang="zh-CN" altLang="en-US" sz="3600" b="1" smtClean="0"/>
              <a:t>采用</a:t>
            </a:r>
            <a:r>
              <a:rPr lang="zh-CN" altLang="en-US" sz="3600" b="1" dirty="0" smtClean="0"/>
              <a:t>安全高效的避孕方法，是</a:t>
            </a:r>
            <a:r>
              <a:rPr lang="zh-CN" altLang="en-US" sz="3600" b="1" smtClean="0"/>
              <a:t>对</a:t>
            </a:r>
            <a:r>
              <a:rPr lang="zh-CN" altLang="en-US" sz="3600" b="1" smtClean="0"/>
              <a:t>女性及</a:t>
            </a:r>
            <a:r>
              <a:rPr lang="zh-CN" altLang="en-US" sz="3600" b="1" smtClean="0"/>
              <a:t>性伴侣</a:t>
            </a:r>
            <a:r>
              <a:rPr lang="zh-CN" altLang="en-US" sz="3600" b="1" dirty="0" smtClean="0"/>
              <a:t>最好的呵护和</a:t>
            </a:r>
            <a:r>
              <a:rPr lang="zh-CN" altLang="en-US" sz="3600" b="1" smtClean="0"/>
              <a:t>负责，</a:t>
            </a:r>
            <a:endParaRPr lang="en-US" altLang="zh-CN" sz="3600" b="1" smtClean="0"/>
          </a:p>
          <a:p>
            <a:pPr marL="0" indent="0" eaLnBrk="0" hangingPunct="0">
              <a:lnSpc>
                <a:spcPct val="120000"/>
              </a:lnSpc>
              <a:buFontTx/>
              <a:buNone/>
              <a:defRPr/>
            </a:pPr>
            <a:r>
              <a:rPr lang="zh-CN" altLang="en-US" sz="3600" b="1" smtClean="0"/>
              <a:t>同时也</a:t>
            </a:r>
            <a:r>
              <a:rPr lang="zh-CN" altLang="en-US" sz="3600" b="1" dirty="0" smtClean="0"/>
              <a:t>避免了意外怀孕</a:t>
            </a:r>
            <a:r>
              <a:rPr lang="zh-CN" altLang="en-US" sz="3600" b="1" smtClean="0"/>
              <a:t>带来的</a:t>
            </a:r>
            <a:endParaRPr lang="en-US" altLang="zh-CN" sz="3600" b="1" smtClean="0"/>
          </a:p>
          <a:p>
            <a:pPr marL="0" indent="0" eaLnBrk="0" hangingPunct="0">
              <a:lnSpc>
                <a:spcPct val="120000"/>
              </a:lnSpc>
              <a:buFontTx/>
              <a:buNone/>
              <a:defRPr/>
            </a:pPr>
            <a:r>
              <a:rPr lang="zh-CN" altLang="en-US" sz="3600" b="1" smtClean="0"/>
              <a:t>许多健康和社会问题</a:t>
            </a:r>
            <a:r>
              <a:rPr lang="zh-CN" altLang="en-US" sz="3600" b="1" smtClean="0"/>
              <a:t>。</a:t>
            </a:r>
            <a:endParaRPr lang="zh-CN" altLang="en-US" sz="3600" b="1" dirty="0" smtClean="0"/>
          </a:p>
        </p:txBody>
      </p:sp>
      <p:pic>
        <p:nvPicPr>
          <p:cNvPr id="33794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66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9"/>
          <p:cNvSpPr>
            <a:spLocks noChangeArrowheads="1"/>
          </p:cNvSpPr>
          <p:nvPr/>
        </p:nvSpPr>
        <p:spPr bwMode="auto">
          <a:xfrm>
            <a:off x="1125538" y="339385"/>
            <a:ext cx="7190878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b="1" smtClean="0"/>
              <a:t>任何</a:t>
            </a:r>
            <a:r>
              <a:rPr lang="zh-CN" altLang="en-US" sz="3600" b="1" dirty="0"/>
              <a:t>无保护的性行为</a:t>
            </a:r>
            <a:r>
              <a:rPr lang="zh-CN" altLang="en-US" sz="3600" b="1" dirty="0" smtClean="0"/>
              <a:t>都</a:t>
            </a:r>
            <a:r>
              <a:rPr lang="zh-CN" altLang="en-US" sz="3600" b="1" smtClean="0"/>
              <a:t>可能</a:t>
            </a:r>
            <a:r>
              <a:rPr lang="zh-CN" altLang="en-US" sz="3600" b="1" smtClean="0"/>
              <a:t>会导致</a:t>
            </a:r>
            <a:r>
              <a:rPr lang="zh-CN" altLang="en-US" sz="3600" b="1" dirty="0"/>
              <a:t>女性怀孕，千万</a:t>
            </a:r>
            <a:r>
              <a:rPr lang="zh-CN" altLang="en-US" sz="3600" b="1" dirty="0" smtClean="0"/>
              <a:t>不要</a:t>
            </a:r>
            <a:r>
              <a:rPr lang="zh-CN" altLang="en-US" sz="3600" b="1"/>
              <a:t>抱</a:t>
            </a:r>
            <a:r>
              <a:rPr lang="zh-CN" altLang="en-US" sz="3600" b="1" smtClean="0"/>
              <a:t>有侥幸</a:t>
            </a:r>
            <a:r>
              <a:rPr lang="zh-CN" altLang="en-US" sz="3600" b="1" dirty="0"/>
              <a:t>心理而不</a:t>
            </a:r>
            <a:r>
              <a:rPr lang="zh-CN" altLang="en-US" sz="3600" b="1" dirty="0" smtClean="0"/>
              <a:t>采取保护</a:t>
            </a:r>
            <a:r>
              <a:rPr lang="zh-CN" altLang="en-US" sz="3600" b="1" smtClean="0"/>
              <a:t>措施</a:t>
            </a:r>
            <a:r>
              <a:rPr lang="zh-CN" altLang="en-US" sz="3600" b="1" smtClean="0"/>
              <a:t>。</a:t>
            </a:r>
            <a:endParaRPr lang="en-US" altLang="zh-CN" sz="3600" b="1" smtClean="0"/>
          </a:p>
          <a:p>
            <a:pPr>
              <a:lnSpc>
                <a:spcPct val="120000"/>
              </a:lnSpc>
            </a:pPr>
            <a:r>
              <a:rPr lang="zh-CN" altLang="en-US" sz="3600" b="1"/>
              <a:t>一旦发生意外怀孕，</a:t>
            </a:r>
            <a:r>
              <a:rPr lang="zh-CN" altLang="en-US" sz="3600" b="1"/>
              <a:t>不管</a:t>
            </a:r>
            <a:r>
              <a:rPr lang="zh-CN" altLang="en-US" sz="3600" b="1" smtClean="0"/>
              <a:t>是男性</a:t>
            </a:r>
            <a:r>
              <a:rPr lang="zh-CN" altLang="en-US" sz="3600" b="1"/>
              <a:t>还是由男性令其</a:t>
            </a:r>
            <a:r>
              <a:rPr lang="zh-CN" altLang="en-US" sz="3600" b="1"/>
              <a:t>怀孕</a:t>
            </a:r>
            <a:r>
              <a:rPr lang="zh-CN" altLang="en-US" sz="3600" b="1" smtClean="0"/>
              <a:t>的女性，</a:t>
            </a:r>
            <a:endParaRPr lang="en-US" altLang="zh-CN" sz="3600" b="1" smtClean="0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对他们的心理健康和身体健</a:t>
            </a:r>
            <a:endParaRPr lang="en-US" altLang="zh-CN" sz="3600" b="1" smtClean="0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康都有很大影响</a:t>
            </a:r>
            <a:r>
              <a:rPr lang="zh-CN" altLang="en-US" sz="3600" b="1"/>
              <a:t>。</a:t>
            </a:r>
            <a:endParaRPr lang="zh-CN" altLang="en-US" sz="3600" b="1" dirty="0"/>
          </a:p>
        </p:txBody>
      </p:sp>
      <p:pic>
        <p:nvPicPr>
          <p:cNvPr id="32770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287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4536479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避孕的主要方法</a:t>
            </a:r>
            <a:r>
              <a:rPr lang="zh-CN" altLang="en-US" dirty="0" smtClean="0"/>
              <a:t> </a:t>
            </a:r>
          </a:p>
        </p:txBody>
      </p:sp>
      <p:sp>
        <p:nvSpPr>
          <p:cNvPr id="34818" name="Rectangle 9"/>
          <p:cNvSpPr>
            <a:spLocks noChangeArrowheads="1"/>
          </p:cNvSpPr>
          <p:nvPr/>
        </p:nvSpPr>
        <p:spPr bwMode="auto">
          <a:xfrm>
            <a:off x="1043608" y="1556792"/>
            <a:ext cx="763284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b="1" dirty="0"/>
              <a:t>避孕的方法很多，但并不是每一</a:t>
            </a:r>
            <a:r>
              <a:rPr lang="zh-CN" altLang="en-US" sz="3600" b="1" dirty="0" smtClean="0"/>
              <a:t>种避孕</a:t>
            </a:r>
            <a:r>
              <a:rPr lang="zh-CN" altLang="en-US" sz="3600" b="1" dirty="0"/>
              <a:t>的方法</a:t>
            </a:r>
            <a:r>
              <a:rPr lang="zh-CN" altLang="en-US" sz="3600" b="1" dirty="0" smtClean="0"/>
              <a:t>都很安全，有些避孕方法可能</a:t>
            </a:r>
            <a:r>
              <a:rPr lang="zh-CN" altLang="en-US" sz="3600" b="1" dirty="0"/>
              <a:t>会失败，从而导致</a:t>
            </a:r>
            <a:r>
              <a:rPr lang="zh-CN" altLang="en-US" sz="3600" b="1" dirty="0" smtClean="0"/>
              <a:t>意外怀</a:t>
            </a:r>
            <a:endParaRPr lang="en-US" altLang="zh-CN" sz="3600" b="1" dirty="0" smtClean="0"/>
          </a:p>
          <a:p>
            <a:pPr>
              <a:lnSpc>
                <a:spcPct val="120000"/>
              </a:lnSpc>
            </a:pPr>
            <a:r>
              <a:rPr lang="zh-CN" altLang="en-US" sz="3600" b="1" dirty="0" smtClean="0"/>
              <a:t>孕</a:t>
            </a:r>
            <a:r>
              <a:rPr lang="zh-CN" altLang="en-US" sz="3600" b="1" dirty="0"/>
              <a:t>，所以</a:t>
            </a:r>
            <a:r>
              <a:rPr lang="zh-CN" altLang="en-US" sz="3600" b="1" smtClean="0"/>
              <a:t>避孕</a:t>
            </a:r>
            <a:r>
              <a:rPr lang="zh-CN" altLang="en-US" sz="3600" b="1"/>
              <a:t>方法一定</a:t>
            </a:r>
            <a:r>
              <a:rPr lang="zh-CN" altLang="en-US" sz="3600" b="1" dirty="0" smtClean="0"/>
              <a:t>要尽</a:t>
            </a:r>
            <a:endParaRPr lang="en-US" altLang="zh-CN" sz="3600" b="1" dirty="0" smtClean="0"/>
          </a:p>
          <a:p>
            <a:pPr>
              <a:lnSpc>
                <a:spcPct val="120000"/>
              </a:lnSpc>
            </a:pPr>
            <a:r>
              <a:rPr lang="zh-CN" altLang="en-US" sz="3600" b="1" dirty="0" smtClean="0"/>
              <a:t>量选择安全的、对身体健康</a:t>
            </a:r>
            <a:endParaRPr lang="en-US" altLang="zh-CN" sz="3600" b="1" dirty="0" smtClean="0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无害的</a:t>
            </a:r>
            <a:r>
              <a:rPr lang="zh-CN" altLang="en-US" sz="3600" b="1" dirty="0" smtClean="0"/>
              <a:t>方法</a:t>
            </a:r>
            <a:r>
              <a:rPr lang="zh-CN" altLang="en-US" sz="3600" b="1" dirty="0"/>
              <a:t>。</a:t>
            </a:r>
          </a:p>
        </p:txBody>
      </p:sp>
      <p:pic>
        <p:nvPicPr>
          <p:cNvPr id="348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66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129164" cy="41767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 dirty="0" smtClean="0"/>
              <a:t>安全套。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1" dirty="0" smtClean="0"/>
              <a:t>这是目前为止最安全最环保，而且对女性身体没有伤害的一种方法。简单实用。既能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避孕，又可防病。</a:t>
            </a:r>
            <a:endParaRPr lang="zh-CN" altLang="en-US" dirty="0" smtClean="0"/>
          </a:p>
        </p:txBody>
      </p:sp>
      <p:pic>
        <p:nvPicPr>
          <p:cNvPr id="35842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13" y="2708920"/>
            <a:ext cx="3960440" cy="35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4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693315"/>
            <a:ext cx="7343775" cy="56880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3200" b="1" dirty="0" smtClean="0"/>
              <a:t>安全套的正确使用方法</a:t>
            </a:r>
            <a:endParaRPr lang="en-US" altLang="zh-CN" sz="3200" b="1" dirty="0" smtClean="0"/>
          </a:p>
          <a:p>
            <a:pPr marL="0" indent="0">
              <a:buFontTx/>
              <a:buNone/>
            </a:pPr>
            <a:r>
              <a:rPr lang="zh-CN" altLang="zh-CN" sz="3200" b="1" dirty="0" smtClean="0"/>
              <a:t>⑴</a:t>
            </a:r>
            <a:r>
              <a:rPr lang="zh-CN" altLang="en-US" sz="3200" b="1" dirty="0" smtClean="0"/>
              <a:t>每次更新，</a:t>
            </a:r>
            <a:r>
              <a:rPr lang="zh-CN" altLang="zh-CN" sz="3200" b="1" dirty="0" smtClean="0"/>
              <a:t>注意有效期</a:t>
            </a:r>
            <a:r>
              <a:rPr lang="zh-CN" altLang="en-US" sz="3200" b="1" dirty="0" smtClean="0"/>
              <a:t>；</a:t>
            </a:r>
            <a:endParaRPr lang="en-US" altLang="zh-CN" sz="3200" b="1" dirty="0" smtClean="0"/>
          </a:p>
          <a:p>
            <a:pPr marL="0" indent="0">
              <a:buFontTx/>
              <a:buNone/>
            </a:pPr>
            <a:r>
              <a:rPr lang="zh-CN" altLang="zh-CN" sz="3200" b="1" dirty="0" smtClean="0"/>
              <a:t>⑵撕开包装时检查有无漏气</a:t>
            </a:r>
            <a:r>
              <a:rPr lang="zh-CN" altLang="en-US" sz="3200" b="1" dirty="0" smtClean="0"/>
              <a:t>；</a:t>
            </a:r>
            <a:endParaRPr lang="en-US" altLang="zh-CN" sz="3200" b="1" dirty="0" smtClean="0"/>
          </a:p>
          <a:p>
            <a:pPr marL="0" indent="0">
              <a:buFontTx/>
              <a:buNone/>
            </a:pPr>
            <a:r>
              <a:rPr lang="zh-CN" altLang="zh-CN" sz="3200" b="1" dirty="0" smtClean="0"/>
              <a:t>⑶带安全套前要用手捏紧安全套</a:t>
            </a:r>
            <a:endParaRPr lang="en-US" altLang="zh-CN" sz="3200" b="1" dirty="0" smtClean="0"/>
          </a:p>
          <a:p>
            <a:pPr marL="0" indent="0">
              <a:buFontTx/>
              <a:buNone/>
            </a:pPr>
            <a:r>
              <a:rPr lang="zh-CN" altLang="zh-CN" sz="3200" b="1" dirty="0" smtClean="0"/>
              <a:t>顶端的小</a:t>
            </a:r>
            <a:r>
              <a:rPr lang="zh-CN" altLang="en-US" sz="3200" b="1" dirty="0" smtClean="0"/>
              <a:t>气</a:t>
            </a:r>
            <a:r>
              <a:rPr lang="zh-CN" altLang="zh-CN" sz="3200" b="1" dirty="0" smtClean="0"/>
              <a:t>囊</a:t>
            </a:r>
            <a:r>
              <a:rPr lang="zh-CN" altLang="en-US" sz="3200" b="1" dirty="0" smtClean="0"/>
              <a:t>，排空气</a:t>
            </a:r>
            <a:r>
              <a:rPr lang="zh-CN" altLang="zh-CN" sz="3200" b="1" dirty="0" smtClean="0"/>
              <a:t>囊</a:t>
            </a:r>
            <a:r>
              <a:rPr lang="zh-CN" altLang="en-US" sz="3200" b="1" dirty="0" smtClean="0"/>
              <a:t>内气体；</a:t>
            </a:r>
            <a:endParaRPr lang="en-US" altLang="zh-CN" sz="3200" b="1" dirty="0" smtClean="0"/>
          </a:p>
          <a:p>
            <a:pPr marL="0" indent="0">
              <a:buFontTx/>
              <a:buNone/>
            </a:pPr>
            <a:r>
              <a:rPr lang="zh-CN" altLang="zh-CN" sz="3200" b="1" dirty="0" smtClean="0"/>
              <a:t>⑷阴茎勃起后，一定要在接触对</a:t>
            </a:r>
            <a:endParaRPr lang="en-US" altLang="zh-CN" sz="3200" b="1" dirty="0" smtClean="0"/>
          </a:p>
          <a:p>
            <a:pPr marL="0" indent="0">
              <a:buFontTx/>
              <a:buNone/>
            </a:pPr>
            <a:r>
              <a:rPr lang="zh-CN" altLang="zh-CN" sz="3200" b="1" dirty="0" smtClean="0"/>
              <a:t>方生殖器前戴上安全套</a:t>
            </a:r>
            <a:r>
              <a:rPr lang="zh-CN" altLang="en-US" sz="3200" b="1" dirty="0" smtClean="0"/>
              <a:t>；</a:t>
            </a:r>
            <a:endParaRPr lang="en-US" altLang="zh-CN" sz="3200" b="1" dirty="0" smtClean="0"/>
          </a:p>
          <a:p>
            <a:pPr marL="0" indent="0">
              <a:buFontTx/>
              <a:buNone/>
            </a:pPr>
            <a:r>
              <a:rPr lang="zh-CN" altLang="zh-CN" sz="3200" b="1" dirty="0" smtClean="0"/>
              <a:t>⑸射精后，要在阴茎还未松软前</a:t>
            </a:r>
            <a:endParaRPr lang="en-US" altLang="zh-CN" sz="3200" b="1" dirty="0" smtClean="0"/>
          </a:p>
          <a:p>
            <a:pPr marL="0" indent="0">
              <a:buFontTx/>
              <a:buNone/>
            </a:pPr>
            <a:r>
              <a:rPr lang="zh-CN" altLang="zh-CN" sz="3200" b="1" dirty="0" smtClean="0"/>
              <a:t>将阴茎从对方体内退出</a:t>
            </a:r>
            <a:r>
              <a:rPr lang="zh-CN" altLang="en-US" sz="3200" b="1" dirty="0"/>
              <a:t>。</a:t>
            </a:r>
            <a:endParaRPr lang="en-US" altLang="zh-CN" sz="3200" b="1" dirty="0" smtClean="0"/>
          </a:p>
        </p:txBody>
      </p:sp>
      <p:pic>
        <p:nvPicPr>
          <p:cNvPr id="36866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35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ChangeArrowheads="1"/>
          </p:cNvSpPr>
          <p:nvPr/>
        </p:nvSpPr>
        <p:spPr bwMode="auto">
          <a:xfrm>
            <a:off x="899592" y="476672"/>
            <a:ext cx="792088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/>
              <a:t>避孕药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/>
              <a:t>避孕药一般指口服避孕药，有女性口服避孕药和男性口服避孕药。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/>
              <a:t>女性口服避孕药避孕原理主要是通过抑制排卵，并改变子宫颈黏液，使精子不易</a:t>
            </a:r>
            <a:r>
              <a:rPr lang="zh-CN" altLang="en-US" sz="3600" b="1" dirty="0" smtClean="0"/>
              <a:t>穿透；或是</a:t>
            </a:r>
            <a:r>
              <a:rPr lang="zh-CN" altLang="en-US" sz="3600" b="1" dirty="0"/>
              <a:t>改变</a:t>
            </a:r>
            <a:r>
              <a:rPr lang="zh-CN" altLang="en-US" sz="3600" b="1" dirty="0" smtClean="0"/>
              <a:t>子宫</a:t>
            </a:r>
            <a:endParaRPr lang="en-US" altLang="zh-CN" sz="3600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 smtClean="0"/>
              <a:t>和输卵管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活动</a:t>
            </a:r>
            <a:r>
              <a:rPr lang="zh-CN" altLang="en-US" sz="3600" b="1" dirty="0"/>
              <a:t>方式，</a:t>
            </a:r>
            <a:r>
              <a:rPr lang="zh-CN" altLang="en-US" sz="3600" b="1" dirty="0" smtClean="0"/>
              <a:t>阻碍</a:t>
            </a:r>
            <a:endParaRPr lang="en-US" altLang="zh-CN" sz="3600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 smtClean="0"/>
              <a:t>受精卵</a:t>
            </a:r>
            <a:r>
              <a:rPr lang="zh-CN" altLang="en-US" sz="3600" b="1"/>
              <a:t>的</a:t>
            </a:r>
            <a:r>
              <a:rPr lang="zh-CN" altLang="en-US" sz="3600" b="1" smtClean="0"/>
              <a:t>运送。</a:t>
            </a:r>
            <a:endParaRPr lang="zh-CN" altLang="en-US" sz="3600" dirty="0"/>
          </a:p>
        </p:txBody>
      </p:sp>
      <p:pic>
        <p:nvPicPr>
          <p:cNvPr id="37890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26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ChangeArrowheads="1"/>
          </p:cNvSpPr>
          <p:nvPr/>
        </p:nvSpPr>
        <p:spPr bwMode="auto">
          <a:xfrm>
            <a:off x="971600" y="504056"/>
            <a:ext cx="7056437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smtClean="0"/>
              <a:t>女性口服</a:t>
            </a:r>
            <a:r>
              <a:rPr lang="zh-CN" altLang="en-US" sz="3600" b="1" dirty="0"/>
              <a:t>避孕药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smtClean="0"/>
              <a:t>短效</a:t>
            </a:r>
            <a:r>
              <a:rPr lang="zh-CN" altLang="en-US" sz="3600" b="1" dirty="0"/>
              <a:t>避孕药，每日服一片，或在月经结束之日起连续服用</a:t>
            </a:r>
            <a:r>
              <a:rPr lang="en-US" altLang="zh-CN" sz="3600" b="1">
                <a:latin typeface="宋体" panose="02010600030101010101" pitchFamily="2" charset="-122"/>
              </a:rPr>
              <a:t>22</a:t>
            </a:r>
            <a:r>
              <a:rPr lang="zh-CN" altLang="en-US" sz="3600" b="1" smtClean="0"/>
              <a:t>天。</a:t>
            </a:r>
            <a:endParaRPr lang="zh-CN" altLang="en-US" sz="3600" b="1" dirty="0"/>
          </a:p>
        </p:txBody>
      </p:sp>
      <p:pic>
        <p:nvPicPr>
          <p:cNvPr id="38914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971946" y="3429000"/>
            <a:ext cx="705643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 smtClean="0"/>
              <a:t>紧急</a:t>
            </a:r>
            <a:r>
              <a:rPr lang="zh-CN" altLang="en-US" sz="3600" b="1"/>
              <a:t>避孕药</a:t>
            </a:r>
            <a:r>
              <a:rPr lang="zh-CN" altLang="en-US" sz="3600" b="1" smtClean="0"/>
              <a:t>，即事后避孕药，</a:t>
            </a:r>
            <a:endParaRPr lang="en-US" altLang="zh-CN" sz="3600" b="1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smtClean="0"/>
              <a:t>有效率</a:t>
            </a:r>
            <a:r>
              <a:rPr lang="zh-CN" altLang="en-US" sz="3600" b="1" dirty="0"/>
              <a:t>大约</a:t>
            </a:r>
            <a:r>
              <a:rPr lang="zh-CN" altLang="en-US" sz="3600" b="1" dirty="0" smtClean="0"/>
              <a:t>为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85</a:t>
            </a:r>
            <a:r>
              <a:rPr lang="en-US" altLang="zh-CN" sz="3600" b="1" dirty="0">
                <a:latin typeface="宋体" panose="02010600030101010101" pitchFamily="2" charset="-122"/>
              </a:rPr>
              <a:t>%</a:t>
            </a:r>
            <a:r>
              <a:rPr lang="zh-CN" altLang="en-US" sz="3600" b="1"/>
              <a:t>，</a:t>
            </a:r>
            <a:r>
              <a:rPr lang="zh-CN" altLang="en-US" sz="3600" b="1" smtClean="0"/>
              <a:t>虽然在性</a:t>
            </a:r>
            <a:endParaRPr lang="en-US" altLang="zh-CN" sz="3600" b="1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smtClean="0"/>
              <a:t>活动后</a:t>
            </a:r>
            <a:r>
              <a:rPr lang="en-US" altLang="zh-CN" sz="3600" b="1" dirty="0">
                <a:latin typeface="宋体" panose="02010600030101010101" pitchFamily="2" charset="-122"/>
              </a:rPr>
              <a:t>72</a:t>
            </a:r>
            <a:r>
              <a:rPr lang="zh-CN" altLang="en-US" sz="3600" b="1" dirty="0"/>
              <a:t>小时</a:t>
            </a:r>
            <a:r>
              <a:rPr lang="zh-CN" altLang="en-US" sz="3600" b="1" dirty="0" smtClean="0"/>
              <a:t>之内服</a:t>
            </a:r>
            <a:r>
              <a:rPr lang="zh-CN" altLang="en-US" sz="3600" b="1" dirty="0"/>
              <a:t>用</a:t>
            </a:r>
            <a:r>
              <a:rPr lang="zh-CN" altLang="en-US" sz="3600" b="1"/>
              <a:t>有效</a:t>
            </a:r>
            <a:r>
              <a:rPr lang="zh-CN" altLang="en-US" sz="3600" b="1" smtClean="0"/>
              <a:t>，</a:t>
            </a:r>
            <a:endParaRPr lang="en-US" altLang="zh-CN" sz="3600" b="1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smtClean="0"/>
              <a:t>使用</a:t>
            </a:r>
            <a:r>
              <a:rPr lang="zh-CN" altLang="en-US" sz="3600" b="1" dirty="0"/>
              <a:t>越晚</a:t>
            </a:r>
            <a:r>
              <a:rPr lang="zh-CN" altLang="en-US" sz="3600" b="1" dirty="0" smtClean="0"/>
              <a:t>效果</a:t>
            </a:r>
            <a:r>
              <a:rPr lang="zh-CN" altLang="en-US" sz="3600" b="1" smtClean="0"/>
              <a:t>越差。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625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71550" y="620713"/>
            <a:ext cx="7777163" cy="590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男性生殖器官</a:t>
            </a:r>
            <a:br>
              <a:rPr lang="zh-CN" altLang="en-US" sz="3600" b="1" dirty="0">
                <a:solidFill>
                  <a:schemeClr val="tx2"/>
                </a:solidFill>
              </a:rPr>
            </a:br>
            <a:r>
              <a:rPr lang="zh-CN" altLang="en-US" sz="3600" b="1" dirty="0">
                <a:solidFill>
                  <a:schemeClr val="tx2"/>
                </a:solidFill>
              </a:rPr>
              <a:t>内生殖器：睾丸，</a:t>
            </a:r>
            <a:r>
              <a:rPr lang="zh-CN" altLang="zh-CN" sz="3600" b="1" dirty="0">
                <a:solidFill>
                  <a:schemeClr val="tx2"/>
                </a:solidFill>
              </a:rPr>
              <a:t>男</a:t>
            </a:r>
            <a:r>
              <a:rPr lang="zh-CN" altLang="en-US" sz="3600" b="1" dirty="0">
                <a:solidFill>
                  <a:schemeClr val="tx2"/>
                </a:solidFill>
              </a:rPr>
              <a:t>性性</a:t>
            </a:r>
            <a:r>
              <a:rPr lang="zh-CN" altLang="zh-CN" sz="3600" b="1" dirty="0">
                <a:solidFill>
                  <a:schemeClr val="tx2"/>
                </a:solidFill>
              </a:rPr>
              <a:t>腺</a:t>
            </a:r>
            <a:r>
              <a:rPr lang="zh-CN" altLang="en-US" sz="3600" b="1" dirty="0">
                <a:solidFill>
                  <a:schemeClr val="tx2"/>
                </a:solidFill>
              </a:rPr>
              <a:t>；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输出管道：附睾、输精管、</a:t>
            </a:r>
            <a:r>
              <a:rPr lang="zh-CN" altLang="en-US" sz="3600" b="1" dirty="0"/>
              <a:t>射精管；</a:t>
            </a:r>
            <a:r>
              <a:rPr lang="zh-CN" altLang="en-US" sz="3600" b="1" dirty="0">
                <a:solidFill>
                  <a:schemeClr val="tx2"/>
                </a:solidFill>
              </a:rPr>
              <a:t> </a:t>
            </a:r>
            <a:br>
              <a:rPr lang="zh-CN" altLang="en-US" sz="3600" b="1" dirty="0">
                <a:solidFill>
                  <a:schemeClr val="tx2"/>
                </a:solidFill>
              </a:rPr>
            </a:br>
            <a:r>
              <a:rPr lang="zh-CN" altLang="en-US" sz="3600" b="1" dirty="0">
                <a:solidFill>
                  <a:schemeClr val="tx2"/>
                </a:solidFill>
              </a:rPr>
              <a:t>附属腺体：精囊腺、尿道球腺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          前列腺；</a:t>
            </a:r>
            <a:br>
              <a:rPr lang="zh-CN" altLang="en-US" sz="3600" b="1" dirty="0">
                <a:solidFill>
                  <a:schemeClr val="tx2"/>
                </a:solidFill>
              </a:rPr>
            </a:br>
            <a:r>
              <a:rPr lang="zh-CN" altLang="en-US" sz="3600" b="1" dirty="0">
                <a:solidFill>
                  <a:schemeClr val="tx2"/>
                </a:solidFill>
              </a:rPr>
              <a:t>外生殖器：阴茎、阴囊。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zh-CN" sz="3600" b="1" dirty="0">
                <a:solidFill>
                  <a:schemeClr val="tx2"/>
                </a:solidFill>
              </a:rPr>
              <a:t>睾丸</a:t>
            </a:r>
            <a:r>
              <a:rPr lang="zh-CN" altLang="en-US" sz="3600" b="1" dirty="0">
                <a:solidFill>
                  <a:schemeClr val="tx2"/>
                </a:solidFill>
              </a:rPr>
              <a:t>功能：</a:t>
            </a:r>
            <a:r>
              <a:rPr lang="zh-CN" altLang="zh-CN" sz="3600" b="1" dirty="0">
                <a:solidFill>
                  <a:schemeClr val="tx2"/>
                </a:solidFill>
              </a:rPr>
              <a:t>产生</a:t>
            </a:r>
            <a:r>
              <a:rPr lang="zh-CN" altLang="zh-CN" sz="3600" b="1" dirty="0" smtClean="0">
                <a:solidFill>
                  <a:schemeClr val="tx2"/>
                </a:solidFill>
              </a:rPr>
              <a:t>精子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，分泌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zh-CN" sz="3600" b="1" dirty="0" smtClean="0">
                <a:solidFill>
                  <a:schemeClr val="tx2"/>
                </a:solidFill>
              </a:rPr>
              <a:t>雄激素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、</a:t>
            </a:r>
            <a:r>
              <a:rPr lang="zh-CN" altLang="zh-CN" sz="3600" b="1" dirty="0" smtClean="0">
                <a:solidFill>
                  <a:schemeClr val="tx2"/>
                </a:solidFill>
              </a:rPr>
              <a:t>刺激</a:t>
            </a:r>
            <a:r>
              <a:rPr lang="zh-CN" altLang="zh-CN" sz="3600" b="1" dirty="0">
                <a:solidFill>
                  <a:schemeClr val="tx2"/>
                </a:solidFill>
              </a:rPr>
              <a:t>雄性器官发育，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zh-CN" sz="3600" b="1" dirty="0">
                <a:solidFill>
                  <a:schemeClr val="tx2"/>
                </a:solidFill>
              </a:rPr>
              <a:t>维持正常</a:t>
            </a:r>
            <a:r>
              <a:rPr lang="zh-CN" altLang="en-US" sz="3600" b="1" dirty="0">
                <a:solidFill>
                  <a:schemeClr val="tx2"/>
                </a:solidFill>
              </a:rPr>
              <a:t>男</a:t>
            </a:r>
            <a:r>
              <a:rPr lang="zh-CN" altLang="zh-CN" sz="3600" b="1" dirty="0">
                <a:solidFill>
                  <a:schemeClr val="tx2"/>
                </a:solidFill>
              </a:rPr>
              <a:t>性</a:t>
            </a:r>
            <a:r>
              <a:rPr lang="zh-CN" altLang="en-US" sz="3600" b="1">
                <a:solidFill>
                  <a:schemeClr val="tx2"/>
                </a:solidFill>
              </a:rPr>
              <a:t>功能</a:t>
            </a:r>
            <a:r>
              <a:rPr lang="zh-CN" altLang="zh-CN" sz="3600" b="1" smtClean="0">
                <a:solidFill>
                  <a:schemeClr val="tx2"/>
                </a:solidFill>
              </a:rPr>
              <a:t>。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pic>
        <p:nvPicPr>
          <p:cNvPr id="13315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ChangeArrowheads="1"/>
          </p:cNvSpPr>
          <p:nvPr/>
        </p:nvSpPr>
        <p:spPr bwMode="auto">
          <a:xfrm>
            <a:off x="899592" y="404664"/>
            <a:ext cx="763284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smtClean="0"/>
              <a:t>男性避孕药</a:t>
            </a:r>
            <a:endParaRPr lang="en-US" altLang="zh-CN" sz="36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/>
              <a:t>定期注射庚酸</a:t>
            </a:r>
            <a:r>
              <a:rPr lang="zh-CN" altLang="en-US" sz="3600" b="1" smtClean="0"/>
              <a:t>睾酮可达到抑制</a:t>
            </a:r>
            <a:r>
              <a:rPr lang="zh-CN" altLang="en-US" sz="3600" b="1" smtClean="0"/>
              <a:t>生育</a:t>
            </a:r>
            <a:endParaRPr lang="en-US" altLang="zh-CN" sz="3600" b="1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smtClean="0"/>
              <a:t>作用</a:t>
            </a:r>
            <a:r>
              <a:rPr lang="zh-CN" altLang="en-US" sz="3600" b="1" dirty="0"/>
              <a:t>，停药后又</a:t>
            </a:r>
            <a:r>
              <a:rPr lang="zh-CN" altLang="en-US" sz="3600" b="1"/>
              <a:t>可恢复</a:t>
            </a:r>
            <a:r>
              <a:rPr lang="zh-CN" altLang="en-US" sz="3600" b="1" smtClean="0"/>
              <a:t>生育功能。</a:t>
            </a:r>
            <a:endParaRPr lang="en-US" altLang="zh-CN" sz="36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/>
              <a:t>选择性抑制生</a:t>
            </a:r>
            <a:r>
              <a:rPr lang="zh-CN" altLang="en-US" sz="3600" b="1" dirty="0" smtClean="0"/>
              <a:t>精的</a:t>
            </a:r>
            <a:r>
              <a:rPr lang="zh-CN" altLang="en-US" sz="3600" b="1" dirty="0"/>
              <a:t>药物：棉酚。</a:t>
            </a:r>
            <a:endParaRPr lang="en-US" altLang="zh-CN" sz="36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 smtClean="0"/>
              <a:t>男</a:t>
            </a:r>
            <a:r>
              <a:rPr lang="zh-CN" altLang="en-US" sz="3600" b="1" dirty="0"/>
              <a:t>用避孕药均</a:t>
            </a:r>
            <a:r>
              <a:rPr lang="zh-CN" altLang="en-US" sz="3600" b="1" dirty="0" smtClean="0"/>
              <a:t>有下列缺点</a:t>
            </a:r>
            <a:r>
              <a:rPr lang="zh-CN" altLang="en-US" sz="3600" b="1" dirty="0"/>
              <a:t>，</a:t>
            </a:r>
            <a:r>
              <a:rPr lang="zh-CN" altLang="en-US" sz="3600" b="1" dirty="0" smtClean="0"/>
              <a:t>即</a:t>
            </a:r>
            <a:endParaRPr lang="en-US" altLang="zh-CN" sz="3600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 smtClean="0"/>
              <a:t>起</a:t>
            </a:r>
            <a:r>
              <a:rPr lang="zh-CN" altLang="en-US" sz="3600" b="1" dirty="0"/>
              <a:t>效慢，这是由于</a:t>
            </a:r>
            <a:r>
              <a:rPr lang="zh-CN" altLang="en-US" sz="3600" b="1" dirty="0" smtClean="0"/>
              <a:t>上述药物对</a:t>
            </a:r>
            <a:endParaRPr lang="en-US" altLang="zh-CN" sz="3600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b="1" dirty="0" smtClean="0"/>
              <a:t>已</a:t>
            </a:r>
            <a:r>
              <a:rPr lang="zh-CN" altLang="en-US" sz="3600" b="1" dirty="0"/>
              <a:t>生成的精子无杀灭作用。</a:t>
            </a:r>
            <a:endParaRPr lang="en-US" altLang="zh-CN" sz="3600" b="1" dirty="0">
              <a:latin typeface="宋体" panose="02010600030101010101" pitchFamily="2" charset="-122"/>
            </a:endParaRPr>
          </a:p>
        </p:txBody>
      </p:sp>
      <p:pic>
        <p:nvPicPr>
          <p:cNvPr id="40962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479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971600" y="1052736"/>
            <a:ext cx="758190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en-US" sz="3600" b="1" smtClean="0"/>
              <a:t>杀</a:t>
            </a:r>
            <a:r>
              <a:rPr lang="zh-CN" altLang="en-US" sz="3600" b="1"/>
              <a:t>精</a:t>
            </a:r>
            <a:r>
              <a:rPr lang="zh-CN" altLang="en-US" sz="3600" b="1" smtClean="0"/>
              <a:t>剂，</a:t>
            </a:r>
            <a:r>
              <a:rPr lang="zh-CN" altLang="en-US" sz="3600" b="1" dirty="0"/>
              <a:t>如膏剂、</a:t>
            </a:r>
            <a:r>
              <a:rPr lang="zh-CN" altLang="en-US" sz="3600" b="1" dirty="0" smtClean="0"/>
              <a:t>泡沫剂、</a:t>
            </a:r>
            <a:r>
              <a:rPr lang="zh-CN" altLang="en-US" sz="3600" b="1" dirty="0"/>
              <a:t>膜剂等</a:t>
            </a:r>
            <a:r>
              <a:rPr lang="zh-CN" altLang="en-US" sz="3600" b="1" dirty="0" smtClean="0"/>
              <a:t>，作用是</a:t>
            </a:r>
            <a:r>
              <a:rPr lang="zh-CN" altLang="en-US" sz="3600" b="1" dirty="0"/>
              <a:t>制造一种令精子难以四处自由移动的环境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pPr marL="0" indent="0">
              <a:lnSpc>
                <a:spcPct val="120000"/>
              </a:lnSpc>
            </a:pPr>
            <a:r>
              <a:rPr lang="zh-CN" altLang="en-US" sz="3600" b="1" dirty="0" smtClean="0"/>
              <a:t>杀</a:t>
            </a:r>
            <a:r>
              <a:rPr lang="zh-CN" altLang="en-US" sz="3600" b="1" dirty="0"/>
              <a:t>精剂是辅助避孕的</a:t>
            </a:r>
            <a:r>
              <a:rPr lang="zh-CN" altLang="en-US" sz="3600" b="1" smtClean="0"/>
              <a:t>方法，不能</a:t>
            </a:r>
            <a:r>
              <a:rPr lang="zh-CN" altLang="en-US" sz="3600" b="1" dirty="0"/>
              <a:t>把</a:t>
            </a:r>
            <a:r>
              <a:rPr lang="zh-CN" altLang="en-US" sz="3600" b="1" dirty="0" smtClean="0"/>
              <a:t>其</a:t>
            </a:r>
            <a:endParaRPr lang="en-US" altLang="zh-CN" sz="3600" b="1" dirty="0" smtClean="0"/>
          </a:p>
          <a:p>
            <a:pPr marL="0" indent="0">
              <a:lnSpc>
                <a:spcPct val="120000"/>
              </a:lnSpc>
            </a:pPr>
            <a:r>
              <a:rPr lang="zh-CN" altLang="en-US" sz="3600" b="1" dirty="0" smtClean="0"/>
              <a:t>当做</a:t>
            </a:r>
            <a:r>
              <a:rPr lang="zh-CN" altLang="en-US" sz="3600" b="1" dirty="0"/>
              <a:t>避孕方法单独使用</a:t>
            </a:r>
            <a:r>
              <a:rPr lang="zh-CN" altLang="en-US" sz="3600" b="1"/>
              <a:t>，</a:t>
            </a:r>
            <a:r>
              <a:rPr lang="zh-CN" altLang="en-US" sz="3600" b="1" smtClean="0"/>
              <a:t>如</a:t>
            </a:r>
            <a:endParaRPr lang="en-US" altLang="zh-CN" sz="3600" b="1" smtClean="0"/>
          </a:p>
          <a:p>
            <a:pPr marL="0" indent="0">
              <a:lnSpc>
                <a:spcPct val="120000"/>
              </a:lnSpc>
            </a:pPr>
            <a:r>
              <a:rPr lang="zh-CN" altLang="en-US" sz="3600" b="1" smtClean="0"/>
              <a:t>果与阴道</a:t>
            </a:r>
            <a:r>
              <a:rPr lang="zh-CN" altLang="en-US" sz="3600" b="1" dirty="0"/>
              <a:t>隔膜、子宫</a:t>
            </a:r>
            <a:r>
              <a:rPr lang="zh-CN" altLang="en-US" sz="3600" b="1" smtClean="0"/>
              <a:t>帽一同</a:t>
            </a:r>
            <a:endParaRPr lang="en-US" altLang="zh-CN" sz="3600" b="1" smtClean="0"/>
          </a:p>
          <a:p>
            <a:pPr marL="0" indent="0">
              <a:lnSpc>
                <a:spcPct val="120000"/>
              </a:lnSpc>
            </a:pPr>
            <a:r>
              <a:rPr lang="zh-CN" altLang="en-US" sz="3600" b="1" smtClean="0"/>
              <a:t>使用</a:t>
            </a:r>
            <a:r>
              <a:rPr lang="zh-CN" altLang="en-US" sz="3600" b="1"/>
              <a:t>时</a:t>
            </a:r>
            <a:r>
              <a:rPr lang="zh-CN" altLang="en-US" sz="3600" b="1" smtClean="0"/>
              <a:t>，杀</a:t>
            </a:r>
            <a:r>
              <a:rPr lang="zh-CN" altLang="en-US" sz="3600" b="1" dirty="0"/>
              <a:t>精剂的</a:t>
            </a:r>
            <a:r>
              <a:rPr lang="zh-CN" altLang="en-US" sz="3600" b="1"/>
              <a:t>避孕</a:t>
            </a:r>
            <a:r>
              <a:rPr lang="zh-CN" altLang="en-US" sz="3600" b="1" smtClean="0"/>
              <a:t>效果</a:t>
            </a:r>
            <a:endParaRPr lang="en-US" altLang="zh-CN" sz="3600" b="1" smtClean="0"/>
          </a:p>
          <a:p>
            <a:pPr marL="0" indent="0">
              <a:lnSpc>
                <a:spcPct val="120000"/>
              </a:lnSpc>
            </a:pPr>
            <a:r>
              <a:rPr lang="zh-CN" altLang="en-US" sz="3600" b="1" smtClean="0"/>
              <a:t>会</a:t>
            </a:r>
            <a:r>
              <a:rPr lang="zh-CN" altLang="en-US" sz="3600" b="1" dirty="0"/>
              <a:t>有显著提升。</a:t>
            </a:r>
          </a:p>
          <a:p>
            <a:endParaRPr lang="zh-CN" altLang="en-US" sz="3200" dirty="0"/>
          </a:p>
        </p:txBody>
      </p:sp>
      <p:pic>
        <p:nvPicPr>
          <p:cNvPr id="41986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783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ChangeArrowheads="1"/>
          </p:cNvSpPr>
          <p:nvPr/>
        </p:nvSpPr>
        <p:spPr bwMode="auto">
          <a:xfrm>
            <a:off x="827584" y="620688"/>
            <a:ext cx="7704138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3600" b="1" dirty="0"/>
              <a:t>避孕贴</a:t>
            </a:r>
            <a:r>
              <a:rPr lang="zh-CN" altLang="en-US" sz="3600" dirty="0"/>
              <a:t>，</a:t>
            </a:r>
            <a:r>
              <a:rPr lang="zh-CN" altLang="en-US" sz="3600" b="1" dirty="0"/>
              <a:t>透过皮肤吸收药性而达到避孕效果。一张避孕贴效力一般可维持</a:t>
            </a:r>
            <a:r>
              <a:rPr lang="en-US" altLang="zh-CN" sz="3600" b="1" dirty="0">
                <a:latin typeface="宋体" panose="02010600030101010101" pitchFamily="2" charset="-122"/>
              </a:rPr>
              <a:t>7</a:t>
            </a:r>
            <a:r>
              <a:rPr lang="zh-CN" altLang="en-US" sz="3600" b="1" dirty="0"/>
              <a:t>天，所以对于要经常变换时差</a:t>
            </a:r>
            <a:r>
              <a:rPr lang="zh-CN" altLang="en-US" sz="3600" b="1" dirty="0" smtClean="0"/>
              <a:t>者或是</a:t>
            </a:r>
            <a:r>
              <a:rPr lang="zh-CN" altLang="en-US" sz="3600" b="1" dirty="0"/>
              <a:t>经常忘记服用</a:t>
            </a:r>
            <a:r>
              <a:rPr lang="zh-CN" altLang="en-US" sz="3600" b="1" dirty="0" smtClean="0"/>
              <a:t>避孕药者</a:t>
            </a:r>
            <a:r>
              <a:rPr lang="zh-CN" altLang="en-US" sz="3600" b="1" dirty="0"/>
              <a:t>最</a:t>
            </a:r>
            <a:r>
              <a:rPr lang="zh-CN" altLang="en-US" sz="3600" b="1"/>
              <a:t>适用</a:t>
            </a:r>
            <a:r>
              <a:rPr lang="zh-CN" altLang="en-US" sz="3600" b="1" smtClean="0"/>
              <a:t>。</a:t>
            </a:r>
            <a:endParaRPr lang="zh-CN" altLang="en-US" sz="3600" b="1" dirty="0"/>
          </a:p>
        </p:txBody>
      </p:sp>
      <p:pic>
        <p:nvPicPr>
          <p:cNvPr id="39938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2" descr="C:\Users\dell\AppData\Local\Temp\ksohtml\wpsD4DA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605213"/>
            <a:ext cx="2238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8" descr="C:\Users\dell\AppData\Local\Temp\ksohtml\wpsD624.t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3405188"/>
            <a:ext cx="2790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302000"/>
            <a:ext cx="340995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034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022350" y="981075"/>
            <a:ext cx="7343775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3600" b="1" dirty="0" smtClean="0"/>
              <a:t>避孕环</a:t>
            </a:r>
            <a:endParaRPr lang="zh-CN" altLang="en-US" sz="3600" dirty="0"/>
          </a:p>
          <a:p>
            <a:pPr marL="0" indent="0">
              <a:buFontTx/>
              <a:buNone/>
              <a:defRPr/>
            </a:pPr>
            <a:r>
              <a:rPr lang="zh-CN" altLang="en-US" sz="3600" b="1" dirty="0"/>
              <a:t>即宫内节育器</a:t>
            </a:r>
            <a:r>
              <a:rPr lang="zh-CN" altLang="en-US" sz="3600" b="1" dirty="0" smtClean="0"/>
              <a:t>，对</a:t>
            </a:r>
            <a:r>
              <a:rPr lang="zh-CN" altLang="en-US" sz="3600" b="1" dirty="0"/>
              <a:t>女性来说副作用不大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pPr marL="0" indent="0">
              <a:buNone/>
              <a:defRPr/>
            </a:pPr>
            <a:r>
              <a:rPr lang="zh-CN" altLang="en-US" sz="3600" b="1" dirty="0" smtClean="0">
                <a:latin typeface="Arial" panose="020B0604020202020204" pitchFamily="34" charset="0"/>
              </a:rPr>
              <a:t>主要作用是阻止</a:t>
            </a:r>
            <a:r>
              <a:rPr lang="zh-CN" altLang="en-US" sz="3600" b="1" dirty="0">
                <a:latin typeface="Arial" panose="020B0604020202020204" pitchFamily="34" charset="0"/>
              </a:rPr>
              <a:t>受精卵在子宫内膜的着床</a:t>
            </a:r>
            <a:r>
              <a:rPr lang="zh-CN" altLang="en-US" sz="3600" b="1" dirty="0" smtClean="0">
                <a:latin typeface="Arial" panose="020B0604020202020204" pitchFamily="34" charset="0"/>
              </a:rPr>
              <a:t>。</a:t>
            </a:r>
            <a:endParaRPr lang="zh-CN" altLang="en-US" sz="3600" dirty="0"/>
          </a:p>
          <a:p>
            <a:pPr marL="0" indent="0">
              <a:buFontTx/>
              <a:buNone/>
              <a:defRPr/>
            </a:pPr>
            <a:r>
              <a:rPr lang="zh-CN" altLang="en-US" sz="3600" b="1" dirty="0"/>
              <a:t>如果已经生育子女，建议</a:t>
            </a:r>
            <a:r>
              <a:rPr lang="zh-CN" altLang="en-US" sz="3600" b="1" dirty="0" smtClean="0"/>
              <a:t>用</a:t>
            </a:r>
            <a:endParaRPr lang="en-US" altLang="zh-CN" sz="3600" b="1" dirty="0" smtClean="0"/>
          </a:p>
          <a:p>
            <a:pPr marL="0" indent="0">
              <a:buFontTx/>
              <a:buNone/>
              <a:defRPr/>
            </a:pPr>
            <a:r>
              <a:rPr lang="zh-CN" altLang="en-US" sz="3600" b="1" dirty="0" smtClean="0"/>
              <a:t>这种</a:t>
            </a:r>
            <a:r>
              <a:rPr lang="zh-CN" altLang="en-US" sz="3600" b="1" dirty="0"/>
              <a:t>方法避孕。</a:t>
            </a:r>
            <a:endParaRPr lang="zh-CN" altLang="en-US" sz="3600" dirty="0"/>
          </a:p>
        </p:txBody>
      </p:sp>
      <p:pic>
        <p:nvPicPr>
          <p:cNvPr id="43010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098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228" y="548680"/>
            <a:ext cx="7273180" cy="49685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计算排卵期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计算女性排卵期是不使用任何避孕措施的自然避孕法，好处是不会对身体造成任何影响及副作用，不过失败率非常高，因为女性的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排卵期会经常有差异，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很难准确的计算出排卵期。</a:t>
            </a:r>
          </a:p>
        </p:txBody>
      </p:sp>
      <p:pic>
        <p:nvPicPr>
          <p:cNvPr id="44034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420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7869560" cy="61206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安全期避孕</a:t>
            </a:r>
            <a:br>
              <a:rPr lang="zh-CN" altLang="en-US" b="1" dirty="0" smtClean="0"/>
            </a:br>
            <a:r>
              <a:rPr lang="zh-CN" altLang="en-US" b="1" dirty="0"/>
              <a:t>也</a:t>
            </a:r>
            <a:r>
              <a:rPr lang="zh-CN" altLang="en-US" b="1" dirty="0" smtClean="0"/>
              <a:t>是避孕的方式之一，无排卵期性活动，不用任何其他人为干扰方式，自然避孕。安全系数比较低。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导致安全期避孕失败的原因很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多，包括月经不规律，生活环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境发生变化，工作压力过大，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异常情绪波动</a:t>
            </a:r>
            <a:r>
              <a:rPr lang="zh-CN" altLang="en-US" b="1" smtClean="0"/>
              <a:t>等。</a:t>
            </a:r>
            <a:endParaRPr lang="zh-CN" altLang="en-US" b="1" dirty="0" smtClean="0"/>
          </a:p>
        </p:txBody>
      </p:sp>
      <p:pic>
        <p:nvPicPr>
          <p:cNvPr id="45058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350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418" y="548680"/>
            <a:ext cx="7993062" cy="568863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smtClean="0"/>
              <a:t>手术结扎避孕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输精管</a:t>
            </a:r>
            <a:r>
              <a:rPr lang="zh-CN" altLang="en-US" b="1" dirty="0"/>
              <a:t>或输卵管</a:t>
            </a:r>
            <a:r>
              <a:rPr lang="zh-CN" altLang="en-US" b="1"/>
              <a:t>结扎</a:t>
            </a:r>
            <a:r>
              <a:rPr lang="zh-CN" altLang="en-US" b="1" smtClean="0"/>
              <a:t>手术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/>
              <a:t>一种“一劳永逸”避孕</a:t>
            </a:r>
            <a:r>
              <a:rPr lang="zh-CN" altLang="en-US" b="1" smtClean="0"/>
              <a:t>方式</a:t>
            </a:r>
            <a:r>
              <a:rPr lang="zh-CN" altLang="en-US" b="1" smtClean="0"/>
              <a:t>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在</a:t>
            </a:r>
            <a:r>
              <a:rPr lang="zh-CN" altLang="en-US" b="1" dirty="0" smtClean="0"/>
              <a:t>国外，做结扎手术被认为是解放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妇女的</a:t>
            </a:r>
            <a:r>
              <a:rPr lang="zh-CN" altLang="en-US" b="1" dirty="0" smtClean="0"/>
              <a:t>行为方式</a:t>
            </a:r>
            <a:r>
              <a:rPr lang="zh-CN" altLang="en-US" b="1" smtClean="0"/>
              <a:t>之一，使她们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对</a:t>
            </a:r>
            <a:r>
              <a:rPr lang="zh-CN" altLang="en-US" b="1" dirty="0" smtClean="0"/>
              <a:t>性的满意</a:t>
            </a:r>
            <a:r>
              <a:rPr lang="zh-CN" altLang="en-US" b="1" smtClean="0"/>
              <a:t>度远远高过结扎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之前，也不必受人工流产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之</a:t>
            </a:r>
            <a:r>
              <a:rPr lang="zh-CN" altLang="en-US" b="1" dirty="0" smtClean="0"/>
              <a:t>苦。</a:t>
            </a:r>
          </a:p>
        </p:txBody>
      </p:sp>
      <p:pic>
        <p:nvPicPr>
          <p:cNvPr id="46082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54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773113"/>
            <a:ext cx="3744913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人工流产术</a:t>
            </a:r>
          </a:p>
        </p:txBody>
      </p:sp>
      <p:sp>
        <p:nvSpPr>
          <p:cNvPr id="4710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127318" y="1844824"/>
            <a:ext cx="7272337" cy="4525962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600" b="1" smtClean="0"/>
              <a:t>妊娠</a:t>
            </a:r>
            <a:r>
              <a:rPr lang="en-US" altLang="zh-CN" sz="3600" b="1" smtClean="0"/>
              <a:t>12</a:t>
            </a:r>
            <a:r>
              <a:rPr lang="zh-CN" altLang="en-US" sz="3600" b="1" smtClean="0"/>
              <a:t>周</a:t>
            </a:r>
            <a:r>
              <a:rPr lang="zh-CN" altLang="en-US" sz="3600" b="1" dirty="0" smtClean="0"/>
              <a:t>内采用人工负压吸</a:t>
            </a:r>
            <a:r>
              <a:rPr lang="zh-CN" altLang="en-US" sz="3600" b="1" smtClean="0"/>
              <a:t>宫术、钳刮术或</a:t>
            </a:r>
            <a:r>
              <a:rPr lang="zh-CN" altLang="en-US" sz="3600" b="1" dirty="0" smtClean="0"/>
              <a:t>药物流产方法终止妊娠的方法，称为人工流产术。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600" b="1" smtClean="0">
                <a:solidFill>
                  <a:srgbClr val="FF0000"/>
                </a:solidFill>
              </a:rPr>
              <a:t>避孕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失败的补救措施。</a:t>
            </a:r>
            <a:endParaRPr lang="zh-CN" altLang="en-US" sz="3600" dirty="0" smtClean="0"/>
          </a:p>
        </p:txBody>
      </p:sp>
      <p:pic>
        <p:nvPicPr>
          <p:cNvPr id="4710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21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836712"/>
            <a:ext cx="7632848" cy="568863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b="1" dirty="0" smtClean="0"/>
              <a:t>与负压吸宫术的人流手术相比，药物流产主要的特点是流产过程中没有严重的腹痛</a:t>
            </a:r>
            <a:r>
              <a:rPr lang="zh-CN" altLang="en-US" sz="3600" b="1" smtClean="0"/>
              <a:t>，</a:t>
            </a:r>
            <a:r>
              <a:rPr lang="zh-CN" altLang="en-US" sz="3600" b="1" smtClean="0"/>
              <a:t>但发生</a:t>
            </a:r>
            <a:r>
              <a:rPr lang="zh-CN" altLang="en-US" sz="3600" b="1" dirty="0" smtClean="0"/>
              <a:t>的大量或长时间出血以及可能造成的感染，同样会给女性带来严重伤害</a:t>
            </a:r>
            <a:r>
              <a:rPr lang="zh-CN" altLang="en-US" sz="3600" b="1" smtClean="0"/>
              <a:t>，</a:t>
            </a:r>
            <a:r>
              <a:rPr lang="zh-CN" altLang="en-US" sz="3600" b="1" smtClean="0"/>
              <a:t>一旦发生</a:t>
            </a:r>
            <a:endParaRPr lang="en-US" altLang="zh-CN" sz="3600" b="1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b="1" smtClean="0"/>
              <a:t>继发不孕</a:t>
            </a:r>
            <a:r>
              <a:rPr lang="zh-CN" altLang="en-US" sz="3600" b="1" dirty="0" smtClean="0"/>
              <a:t>，还会</a:t>
            </a:r>
            <a:r>
              <a:rPr lang="zh-CN" altLang="en-US" sz="3600" b="1" smtClean="0"/>
              <a:t>影响</a:t>
            </a:r>
            <a:r>
              <a:rPr lang="zh-CN" altLang="en-US" sz="3600" b="1" smtClean="0"/>
              <a:t>家庭的</a:t>
            </a:r>
            <a:endParaRPr lang="en-US" altLang="zh-CN" sz="3600" b="1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b="1" smtClean="0"/>
              <a:t>和谐</a:t>
            </a:r>
            <a:r>
              <a:rPr lang="zh-CN" altLang="en-US" sz="3600" b="1" dirty="0" smtClean="0"/>
              <a:t>，因此对</a:t>
            </a:r>
            <a:r>
              <a:rPr lang="zh-CN" altLang="en-US" sz="3600" b="1" smtClean="0"/>
              <a:t>药物</a:t>
            </a:r>
            <a:r>
              <a:rPr lang="zh-CN" altLang="en-US" sz="3600" b="1" smtClean="0"/>
              <a:t>人工流产</a:t>
            </a:r>
            <a:endParaRPr lang="en-US" altLang="zh-CN" sz="3600" b="1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b="1" smtClean="0"/>
              <a:t>的</a:t>
            </a:r>
            <a:r>
              <a:rPr lang="zh-CN" altLang="en-US" sz="3600" b="1" dirty="0" smtClean="0"/>
              <a:t>危害也不容忽视。</a:t>
            </a:r>
          </a:p>
        </p:txBody>
      </p:sp>
      <p:pic>
        <p:nvPicPr>
          <p:cNvPr id="48130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456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2" y="792162"/>
            <a:ext cx="5813425" cy="73183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人工流产术的危害</a:t>
            </a:r>
            <a:r>
              <a:rPr lang="zh-CN" altLang="en-US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568450"/>
            <a:ext cx="6130925" cy="52451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  <a:defRPr/>
            </a:pPr>
            <a:r>
              <a:rPr lang="en-US" altLang="zh-CN" b="1" dirty="0" smtClean="0"/>
              <a:t>1.  </a:t>
            </a:r>
            <a:r>
              <a:rPr lang="zh-CN" altLang="en-US" sz="3600" b="1" dirty="0" smtClean="0"/>
              <a:t>手术过程中的损害</a:t>
            </a:r>
          </a:p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  <a:defRPr/>
            </a:pPr>
            <a:r>
              <a:rPr lang="en-US" altLang="zh-CN" sz="3600" b="1" dirty="0" smtClean="0"/>
              <a:t>2. </a:t>
            </a:r>
            <a:r>
              <a:rPr lang="zh-CN" altLang="en-US" sz="3600" b="1" dirty="0" smtClean="0"/>
              <a:t>宫颈或宫腔粘连</a:t>
            </a:r>
          </a:p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  <a:defRPr/>
            </a:pPr>
            <a:r>
              <a:rPr lang="en-US" altLang="zh-CN" sz="3600" b="1" dirty="0" smtClean="0"/>
              <a:t>3. </a:t>
            </a:r>
            <a:r>
              <a:rPr lang="zh-CN" altLang="en-US" sz="3600" b="1" dirty="0" smtClean="0"/>
              <a:t>流产后感染</a:t>
            </a:r>
            <a:endParaRPr lang="en-US" altLang="zh-CN" sz="3600" b="1" dirty="0" smtClean="0"/>
          </a:p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  <a:defRPr/>
            </a:pPr>
            <a:r>
              <a:rPr lang="en-US" altLang="zh-CN" sz="3600" b="1" dirty="0" smtClean="0"/>
              <a:t>4. </a:t>
            </a:r>
            <a:r>
              <a:rPr lang="zh-CN" altLang="en-US" sz="3600" b="1" dirty="0" smtClean="0"/>
              <a:t>月经失调</a:t>
            </a:r>
            <a:endParaRPr lang="en-US" altLang="zh-CN" sz="3600" b="1" dirty="0" smtClean="0"/>
          </a:p>
          <a:p>
            <a:pPr marL="742950" indent="-74295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eriod" startAt="5"/>
              <a:defRPr/>
            </a:pPr>
            <a:r>
              <a:rPr lang="zh-CN" altLang="en-US" sz="3600" b="1" smtClean="0"/>
              <a:t>导致不孕症</a:t>
            </a:r>
            <a:endParaRPr lang="zh-CN" altLang="en-US" sz="3600" b="1" dirty="0" smtClean="0"/>
          </a:p>
        </p:txBody>
      </p:sp>
      <p:pic>
        <p:nvPicPr>
          <p:cNvPr id="4915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男性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0488"/>
            <a:ext cx="7561262" cy="676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692696"/>
            <a:ext cx="7272337" cy="52451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大学生心身保健</a:t>
            </a:r>
            <a:r>
              <a:rPr lang="en-US" altLang="zh-CN" sz="3600" b="1" smtClean="0"/>
              <a:t>-</a:t>
            </a:r>
            <a:r>
              <a:rPr lang="zh-CN" altLang="zh-CN" sz="3600" b="1" smtClean="0"/>
              <a:t>性健康教育问卷</a:t>
            </a:r>
            <a:endParaRPr lang="en-US" altLang="zh-CN" sz="3600" b="1" smtClean="0"/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姓名         学号</a:t>
            </a:r>
            <a:endParaRPr lang="zh-CN" altLang="zh-CN" sz="3600" smtClean="0"/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smtClean="0"/>
              <a:t>1</a:t>
            </a:r>
            <a:r>
              <a:rPr lang="zh-CN" altLang="zh-CN" sz="3600" b="1" smtClean="0"/>
              <a:t>、</a:t>
            </a:r>
            <a:r>
              <a:rPr lang="zh-CN" altLang="en-US" sz="3600" b="1" smtClean="0"/>
              <a:t>青春期生殖功能成熟标志；</a:t>
            </a:r>
            <a:endParaRPr lang="en-US" altLang="zh-CN" sz="3600" b="1" smtClean="0"/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smtClean="0"/>
              <a:t>2</a:t>
            </a:r>
            <a:r>
              <a:rPr lang="zh-CN" altLang="zh-CN" sz="3600" b="1" smtClean="0"/>
              <a:t>、</a:t>
            </a:r>
            <a:r>
              <a:rPr lang="zh-CN" altLang="en-US" sz="3600" b="1" smtClean="0"/>
              <a:t>安全套使用注意；</a:t>
            </a:r>
            <a:r>
              <a:rPr lang="zh-CN" altLang="zh-CN" sz="3600" b="1" smtClean="0"/>
              <a:t>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smtClean="0"/>
              <a:t>3</a:t>
            </a:r>
            <a:r>
              <a:rPr lang="zh-CN" altLang="zh-CN" sz="3600" b="1" smtClean="0"/>
              <a:t>、月经周期正常的女性哪</a:t>
            </a:r>
            <a:endParaRPr lang="en-US" altLang="zh-CN" sz="3600" b="1" smtClean="0"/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3600" b="1" smtClean="0"/>
              <a:t>个阶段最容易怀孕？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smtClean="0"/>
              <a:t>4</a:t>
            </a:r>
            <a:r>
              <a:rPr lang="zh-CN" altLang="zh-CN" sz="3600" b="1" smtClean="0"/>
              <a:t>、人工流产的危害性有哪些？</a:t>
            </a:r>
          </a:p>
        </p:txBody>
      </p:sp>
      <p:pic>
        <p:nvPicPr>
          <p:cNvPr id="5222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70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男性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92150"/>
            <a:ext cx="79565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1547813" y="1484313"/>
            <a:ext cx="684053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男性性生理卫生</a:t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⑴</a:t>
            </a:r>
            <a:r>
              <a:rPr lang="zh-CN" altLang="en-US" sz="3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保持外生殖器</a:t>
            </a:r>
            <a:r>
              <a:rPr lang="zh-CN" altLang="en-US" sz="3600" b="1" smtClean="0">
                <a:solidFill>
                  <a:schemeClr val="tx2"/>
                </a:solidFill>
                <a:latin typeface="Arial" panose="020B0604020202020204" pitchFamily="34" charset="0"/>
              </a:rPr>
              <a:t>清洁卫生， </a:t>
            </a:r>
            <a:r>
              <a:rPr lang="zh-CN" altLang="en-US" sz="3600" b="1">
                <a:solidFill>
                  <a:schemeClr val="tx2"/>
                </a:solidFill>
                <a:latin typeface="Arial" panose="020B0604020202020204" pitchFamily="34" charset="0"/>
              </a:rPr>
              <a:t/>
            </a:r>
            <a:br>
              <a:rPr lang="zh-CN" altLang="en-US" sz="36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>
                <a:solidFill>
                  <a:schemeClr val="tx2"/>
                </a:solidFill>
                <a:latin typeface="Arial" panose="020B0604020202020204" pitchFamily="34" charset="0"/>
              </a:rPr>
              <a:t>⑵避免久坐不</a:t>
            </a:r>
            <a:r>
              <a:rPr lang="zh-CN" altLang="en-US" sz="3600" b="1" smtClean="0">
                <a:solidFill>
                  <a:schemeClr val="tx2"/>
                </a:solidFill>
                <a:latin typeface="Arial" panose="020B0604020202020204" pitchFamily="34" charset="0"/>
              </a:rPr>
              <a:t>动</a:t>
            </a:r>
            <a:endParaRPr lang="en-US" altLang="zh-CN" sz="3600" b="1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Arial" panose="020B0604020202020204" pitchFamily="34" charset="0"/>
              </a:rPr>
              <a:t>⑶不宜穿紧身裤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/>
            </a:r>
            <a:b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⑷戒烟限酒  </a:t>
            </a:r>
          </a:p>
        </p:txBody>
      </p:sp>
      <p:pic>
        <p:nvPicPr>
          <p:cNvPr id="1741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725798"/>
            <a:ext cx="7385050" cy="2133104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女性生殖器官</a:t>
            </a:r>
            <a:br>
              <a:rPr lang="zh-CN" altLang="en-US" b="1" dirty="0" smtClean="0"/>
            </a:br>
            <a:r>
              <a:rPr lang="zh-CN" altLang="en-US" b="1" dirty="0" smtClean="0"/>
              <a:t>内生殖器：卵巢、输卵管、子宫、阴道；</a:t>
            </a:r>
            <a:br>
              <a:rPr lang="zh-CN" altLang="en-US" b="1" dirty="0" smtClean="0"/>
            </a:br>
            <a:r>
              <a:rPr lang="zh-CN" altLang="en-US" b="1" dirty="0" smtClean="0"/>
              <a:t>外生殖器：外阴，乳房。</a:t>
            </a:r>
            <a:r>
              <a:rPr lang="zh-CN" altLang="en-US" dirty="0" smtClean="0"/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54525" y="3140968"/>
            <a:ext cx="763270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卵巢功能：产生卵子；分泌雌、</a:t>
            </a:r>
            <a:br>
              <a:rPr lang="zh-CN" altLang="en-US" sz="3600" b="1" dirty="0">
                <a:solidFill>
                  <a:schemeClr val="tx2"/>
                </a:solidFill>
              </a:rPr>
            </a:br>
            <a:r>
              <a:rPr lang="zh-CN" altLang="en-US" sz="3600" b="1" dirty="0">
                <a:solidFill>
                  <a:schemeClr val="tx2"/>
                </a:solidFill>
              </a:rPr>
              <a:t>孕激素。雌激素能促进子宫、</a:t>
            </a:r>
            <a:br>
              <a:rPr lang="zh-CN" altLang="en-US" sz="3600" b="1" dirty="0">
                <a:solidFill>
                  <a:schemeClr val="tx2"/>
                </a:solidFill>
              </a:rPr>
            </a:br>
            <a:r>
              <a:rPr lang="zh-CN" altLang="en-US" sz="3600" b="1" dirty="0">
                <a:solidFill>
                  <a:schemeClr val="tx2"/>
                </a:solidFill>
              </a:rPr>
              <a:t>乳房的发育</a:t>
            </a:r>
            <a:r>
              <a:rPr lang="zh-CN" altLang="en-US" sz="3600" b="1">
                <a:solidFill>
                  <a:schemeClr val="tx2"/>
                </a:solidFill>
              </a:rPr>
              <a:t>；</a:t>
            </a:r>
            <a:r>
              <a:rPr lang="zh-CN" altLang="en-US" sz="3600" b="1" smtClean="0">
                <a:solidFill>
                  <a:schemeClr val="tx2"/>
                </a:solidFill>
              </a:rPr>
              <a:t>孕激素作用是</a:t>
            </a:r>
            <a:endParaRPr lang="en-US" altLang="zh-CN" sz="36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chemeClr val="tx2"/>
                </a:solidFill>
              </a:rPr>
              <a:t>维持</a:t>
            </a:r>
            <a:r>
              <a:rPr lang="zh-CN" altLang="en-US" sz="3600" b="1" dirty="0">
                <a:solidFill>
                  <a:schemeClr val="tx2"/>
                </a:solidFill>
              </a:rPr>
              <a:t>妊娠，</a:t>
            </a:r>
            <a:r>
              <a:rPr lang="zh-CN" altLang="en-US" sz="3600" b="1">
                <a:solidFill>
                  <a:schemeClr val="tx2"/>
                </a:solidFill>
              </a:rPr>
              <a:t>刺激</a:t>
            </a:r>
            <a:r>
              <a:rPr lang="zh-CN" altLang="en-US" sz="3600" b="1" smtClean="0">
                <a:solidFill>
                  <a:schemeClr val="tx2"/>
                </a:solidFill>
              </a:rPr>
              <a:t>乳腺发育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。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pic>
        <p:nvPicPr>
          <p:cNvPr id="1843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948</TotalTime>
  <Words>1534</Words>
  <Application>Microsoft Office PowerPoint</Application>
  <PresentationFormat>全屏显示(4:3)</PresentationFormat>
  <Paragraphs>197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宋体</vt:lpstr>
      <vt:lpstr>Arial</vt:lpstr>
      <vt:lpstr>Century Gothic</vt:lpstr>
      <vt:lpstr>Times New Roman</vt:lpstr>
      <vt:lpstr>书堆型</vt:lpstr>
      <vt:lpstr>性知识健康教育</vt:lpstr>
      <vt:lpstr> 生殖系统的特点 ►结构存在性别差异  ►青春期生理功能成熟 </vt:lpstr>
      <vt:lpstr> 男、女性生殖器官可分为内生殖器和外生殖器两部分。内生殖器包括生殖腺、生殖管道及附属腺，外生殖器露于体表。 生殖系统的功能是繁殖后代 和形成并保持第二性征。 </vt:lpstr>
      <vt:lpstr>生殖系统结构</vt:lpstr>
      <vt:lpstr>PowerPoint 演示文稿</vt:lpstr>
      <vt:lpstr>PowerPoint 演示文稿</vt:lpstr>
      <vt:lpstr>PowerPoint 演示文稿</vt:lpstr>
      <vt:lpstr>PowerPoint 演示文稿</vt:lpstr>
      <vt:lpstr>女性生殖器官 内生殖器：卵巢、输卵管、子宫、阴道； 外生殖器：外阴，乳房。 </vt:lpstr>
      <vt:lpstr>PowerPoint 演示文稿</vt:lpstr>
      <vt:lpstr>PowerPoint 演示文稿</vt:lpstr>
      <vt:lpstr>PowerPoint 演示文稿</vt:lpstr>
      <vt:lpstr>PowerPoint 演示文稿</vt:lpstr>
      <vt:lpstr>胎儿出生时身长500mm、体重3000g。</vt:lpstr>
      <vt:lpstr>     身体从儿童发育到成年的阶段，以性成熟为主的一系列身体形态、生理、内分泌、心理和行为 的突变阶段。 青春期为11～25岁之间。</vt:lpstr>
      <vt:lpstr>PowerPoint 演示文稿</vt:lpstr>
      <vt:lpstr>月经，女性性成熟的标志。 卵巢排卵后，如无受精，子宫内膜 发生周期性脱落和阴道出血现象。 初潮年龄为11～13岁，周期为21～35天，持续3～5天，失血量 30～100毫升。 月经期注意：保持局部卫生， 避免着凉，心情舒畅。</vt:lpstr>
      <vt:lpstr>PowerPoint 演示文稿</vt:lpstr>
      <vt:lpstr>遗精 男性性成熟的标志，首次遗精年龄为12～14岁，一般每月1～2次。每次排出精液2～5毫升。遗精是在没有性生活时发生射精，是正常生理现象。 按照遗精发生时间，分为梦 遗和滑精，发生于睡眠做梦 过程时叫梦遗，发生在清醒时 叫滑精。 </vt:lpstr>
      <vt:lpstr>精液的形成：精子与附睾、精囊、 前列腺和尿道球腺的分泌物混合形 成。 精液的质量：每次射精约2～5ml，每ml精液约含0.6～2亿个 精子。有活动能力的精子&gt;  60%，畸形精子数&lt; 10%。 </vt:lpstr>
      <vt:lpstr>引起男性不育的精液问题： 一次射精&lt; 1ml或&gt; 8ml； 精子密度&lt; 600万/ml或排精总 数&lt; 2000万； 畸形精子数&gt; 40%或排精1 小时后活动精子数&lt; 20%。</vt:lpstr>
      <vt:lpstr>自慰（手淫） 有意识的刺激外生殖器以达到性满足的行为，性成熟期男女均可发生。 通过自慰可以释放内心积 聚的性冲动的能量，以缓 解性冲动导致的心理压力。</vt:lpstr>
      <vt:lpstr>PowerPoint 演示文稿</vt:lpstr>
      <vt:lpstr>PowerPoint 演示文稿</vt:lpstr>
      <vt:lpstr>对探求性知识的兴趣：秘密或公开借助影视、图书、伙伴交流等方式探求性知识。</vt:lpstr>
      <vt:lpstr>性幻想：是性冲动的 发泄形式之一，属于 正常的生理和心理现象 。</vt:lpstr>
      <vt:lpstr>PowerPoint 演示文稿</vt:lpstr>
      <vt:lpstr>妥善处理恋爱：恋爱是一种高级精神活动，是人类生理、心理发展的必然产物。</vt:lpstr>
      <vt:lpstr>性心理障碍 指青少年时期人群中有极少数人随着青春期性意识的觉醒，各种环境因素等，性心理会使 潜伏在内心的一些扭曲和 变态的性行为表现。</vt:lpstr>
      <vt:lpstr>性心理障碍与精神疾病患者不同，除了特有的性心理变态外，其智力、情感、思维方式都与常人一样，少部分与遗传因素有关， 多数原因是幼年时期的心理 创伤或父母的教育失当。</vt:lpstr>
      <vt:lpstr>同性恋 性活动和性伴侣是同一性别。 恋物癖 是以获得或欣赏异性的某些物品来满足性欲望或性冲动。 露阴癖 多为男性，寻找机会在女性面 前暴露外生殖器，看到女性的 恐惧或惊叫而得以性满足。</vt:lpstr>
      <vt:lpstr>窥阴癖 多为男性，以窥视异性的生殖系统来满足自己的性欲望或性冲动，如扒厕所、浴池，或用现代化工具拍摄或录制等。 异装癖 喜欢以异性的方式打扮自己， 自我欣赏而达到性欲望。</vt:lpstr>
      <vt:lpstr>生殖健康 生殖细胞：配子，即精子和卵子。 它们仅有23条染色体，其中一条为性染色体。不同的是半数精子的染色体或为23，X，或为23，Y； 而卵子的染色体均为23，X。</vt:lpstr>
      <vt:lpstr>受精 成熟的精子与卵子结合形成受精卵的过程。 卵巢排出的卵子存活时间12-24 小时，精子进入女性生殖道后 保持的受精能力为1-3天。  </vt:lpstr>
      <vt:lpstr>受精卵的形成，需要具备以下条件： 1.男性正常排精，精子的数量和质量 （形态和功能）均正常，合适精子游 动的液体环境； 2.女方产生正常而成熟的卵子， 3.女性输卵管通畅； 4、排卵前后2天内有性接触活 动才有形成受精卵的可能。 </vt:lpstr>
      <vt:lpstr>精卵相遇</vt:lpstr>
      <vt:lpstr>  妊娠 受精卵形成到胎儿娩出母体的过 程，约280天。受精卵形成时长0.2 mm、重1.5μg。  </vt:lpstr>
      <vt:lpstr>分娩 胎儿自子宫娩出母体的过程。包括自然分娩、手术分娩。出生时身长500mm、 体重3000g。</vt:lpstr>
      <vt:lpstr>PowerPoint 演示文稿</vt:lpstr>
      <vt:lpstr>科学避孕</vt:lpstr>
      <vt:lpstr>PowerPoint 演示文稿</vt:lpstr>
      <vt:lpstr>PowerPoint 演示文稿</vt:lpstr>
      <vt:lpstr>PowerPoint 演示文稿</vt:lpstr>
      <vt:lpstr>PowerPoint 演示文稿</vt:lpstr>
      <vt:lpstr>避孕的主要方法 </vt:lpstr>
      <vt:lpstr>安全套。 这是目前为止最安全最环保，而且对女性身体没有伤害的一种方法。简单实用。既能 避孕，又可防病。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计算排卵期 计算女性排卵期是不使用任何避孕措施的自然避孕法，好处是不会对身体造成任何影响及副作用，不过失败率非常高，因为女性的 排卵期会经常有差异， 很难准确的计算出排卵期。</vt:lpstr>
      <vt:lpstr>安全期避孕 也是避孕的方式之一，无排卵期性活动，不用任何其他人为干扰方式，自然避孕。安全系数比较低。 导致安全期避孕失败的原因很 多，包括月经不规律，生活环 境发生变化，工作压力过大， 异常情绪波动等。</vt:lpstr>
      <vt:lpstr>手术结扎避孕 输精管或输卵管结扎手术 一种“一劳永逸”避孕方式。 在国外，做结扎手术被认为是解放 妇女的行为方式之一，使她们 对性的满意度远远高过结扎 之前，也不必受人工流产 之苦。</vt:lpstr>
      <vt:lpstr>人工流产术</vt:lpstr>
      <vt:lpstr>PowerPoint 演示文稿</vt:lpstr>
      <vt:lpstr>人工流产术的危害 </vt:lpstr>
      <vt:lpstr>PowerPoint 演示文稿</vt:lpstr>
    </vt:vector>
  </TitlesOfParts>
  <Manager/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微软中国</dc:creator>
  <cp:keywords/>
  <dc:description/>
  <cp:lastModifiedBy>dell</cp:lastModifiedBy>
  <cp:revision>131</cp:revision>
  <dcterms:created xsi:type="dcterms:W3CDTF">2011-11-29T06:43:33Z</dcterms:created>
  <dcterms:modified xsi:type="dcterms:W3CDTF">2018-03-06T07:15:34Z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