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406" r:id="rId2"/>
    <p:sldId id="418" r:id="rId3"/>
    <p:sldId id="424" r:id="rId4"/>
    <p:sldId id="269" r:id="rId5"/>
    <p:sldId id="405" r:id="rId6"/>
    <p:sldId id="387" r:id="rId7"/>
    <p:sldId id="425" r:id="rId8"/>
    <p:sldId id="426" r:id="rId9"/>
    <p:sldId id="435" r:id="rId10"/>
    <p:sldId id="427" r:id="rId11"/>
    <p:sldId id="429" r:id="rId12"/>
    <p:sldId id="437" r:id="rId13"/>
    <p:sldId id="436" r:id="rId14"/>
    <p:sldId id="431" r:id="rId15"/>
    <p:sldId id="432" r:id="rId16"/>
    <p:sldId id="438" r:id="rId17"/>
    <p:sldId id="433" r:id="rId18"/>
    <p:sldId id="434" r:id="rId19"/>
    <p:sldId id="440" r:id="rId20"/>
    <p:sldId id="439" r:id="rId21"/>
    <p:sldId id="347" r:id="rId22"/>
    <p:sldId id="372" r:id="rId23"/>
    <p:sldId id="443" r:id="rId24"/>
    <p:sldId id="348" r:id="rId25"/>
    <p:sldId id="350" r:id="rId26"/>
    <p:sldId id="380" r:id="rId27"/>
    <p:sldId id="351" r:id="rId28"/>
    <p:sldId id="353" r:id="rId29"/>
    <p:sldId id="374" r:id="rId30"/>
    <p:sldId id="375" r:id="rId31"/>
    <p:sldId id="376" r:id="rId32"/>
    <p:sldId id="354" r:id="rId33"/>
    <p:sldId id="318" r:id="rId34"/>
    <p:sldId id="379" r:id="rId35"/>
    <p:sldId id="377" r:id="rId36"/>
    <p:sldId id="378" r:id="rId37"/>
    <p:sldId id="365" r:id="rId38"/>
    <p:sldId id="366" r:id="rId39"/>
    <p:sldId id="368" r:id="rId40"/>
    <p:sldId id="369" r:id="rId41"/>
    <p:sldId id="370" r:id="rId42"/>
    <p:sldId id="400" r:id="rId43"/>
    <p:sldId id="401" r:id="rId44"/>
    <p:sldId id="389" r:id="rId45"/>
    <p:sldId id="390" r:id="rId46"/>
    <p:sldId id="391" r:id="rId47"/>
    <p:sldId id="392" r:id="rId48"/>
    <p:sldId id="393" r:id="rId49"/>
    <p:sldId id="394" r:id="rId50"/>
    <p:sldId id="395" r:id="rId51"/>
    <p:sldId id="396" r:id="rId52"/>
    <p:sldId id="397" r:id="rId53"/>
    <p:sldId id="398" r:id="rId54"/>
    <p:sldId id="399" r:id="rId55"/>
    <p:sldId id="404"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00"/>
    <p:restoredTop sz="94600"/>
  </p:normalViewPr>
  <p:slideViewPr>
    <p:cSldViewPr>
      <p:cViewPr varScale="1">
        <p:scale>
          <a:sx n="110" d="100"/>
          <a:sy n="110" d="100"/>
        </p:scale>
        <p:origin x="1644"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31A12D8-92B5-4A5E-9606-35AF4C41F835}" type="slidenum">
              <a:rPr lang="zh-CN" altLang="en-US"/>
              <a:pPr>
                <a:defRPr/>
              </a:pPr>
              <a:t>‹#›</a:t>
            </a:fld>
            <a:endParaRPr lang="en-US" altLang="zh-CN"/>
          </a:p>
        </p:txBody>
      </p:sp>
    </p:spTree>
    <p:extLst>
      <p:ext uri="{BB962C8B-B14F-4D97-AF65-F5344CB8AC3E}">
        <p14:creationId xmlns:p14="http://schemas.microsoft.com/office/powerpoint/2010/main" val="4247401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5693453-D9F2-4491-8AC9-D22FBED3D253}" type="slidenum">
              <a:rPr lang="zh-CN" altLang="en-US"/>
              <a:pPr>
                <a:defRPr/>
              </a:pPr>
              <a:t>‹#›</a:t>
            </a:fld>
            <a:endParaRPr lang="en-US" altLang="zh-CN"/>
          </a:p>
        </p:txBody>
      </p:sp>
    </p:spTree>
    <p:extLst>
      <p:ext uri="{BB962C8B-B14F-4D97-AF65-F5344CB8AC3E}">
        <p14:creationId xmlns:p14="http://schemas.microsoft.com/office/powerpoint/2010/main" val="743599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A2904C-5802-4513-8EAF-FDA398D79BE7}" type="slidenum">
              <a:rPr lang="zh-CN" altLang="en-US"/>
              <a:pPr>
                <a:defRPr/>
              </a:pPr>
              <a:t>‹#›</a:t>
            </a:fld>
            <a:endParaRPr lang="en-US" altLang="zh-CN"/>
          </a:p>
        </p:txBody>
      </p:sp>
    </p:spTree>
    <p:extLst>
      <p:ext uri="{BB962C8B-B14F-4D97-AF65-F5344CB8AC3E}">
        <p14:creationId xmlns:p14="http://schemas.microsoft.com/office/powerpoint/2010/main" val="263925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38945F39-A3AC-4857-AEDC-06D80F6AAFA6}" type="slidenum">
              <a:rPr lang="zh-CN" altLang="en-US"/>
              <a:pPr>
                <a:defRPr/>
              </a:pPr>
              <a:t>‹#›</a:t>
            </a:fld>
            <a:endParaRPr lang="en-US" altLang="zh-CN"/>
          </a:p>
        </p:txBody>
      </p:sp>
    </p:spTree>
    <p:extLst>
      <p:ext uri="{BB962C8B-B14F-4D97-AF65-F5344CB8AC3E}">
        <p14:creationId xmlns:p14="http://schemas.microsoft.com/office/powerpoint/2010/main" val="380251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4475" y="685800"/>
            <a:ext cx="1771650" cy="5440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79525" y="685800"/>
            <a:ext cx="5162550" cy="5440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F686157C-010D-4966-B681-27FAE37D3AA4}" type="slidenum">
              <a:rPr lang="zh-CN" altLang="en-US"/>
              <a:pPr>
                <a:defRPr/>
              </a:pPr>
              <a:t>‹#›</a:t>
            </a:fld>
            <a:endParaRPr lang="en-US" altLang="zh-CN"/>
          </a:p>
        </p:txBody>
      </p:sp>
    </p:spTree>
    <p:extLst>
      <p:ext uri="{BB962C8B-B14F-4D97-AF65-F5344CB8AC3E}">
        <p14:creationId xmlns:p14="http://schemas.microsoft.com/office/powerpoint/2010/main" val="29483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79525" y="685800"/>
            <a:ext cx="7086600" cy="5440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B1A7469E-7004-46CF-A774-43319E685568}" type="slidenum">
              <a:rPr lang="zh-CN" altLang="en-US"/>
              <a:pPr>
                <a:defRPr/>
              </a:pPr>
              <a:t>‹#›</a:t>
            </a:fld>
            <a:endParaRPr lang="en-US" altLang="zh-CN"/>
          </a:p>
        </p:txBody>
      </p:sp>
    </p:spTree>
    <p:extLst>
      <p:ext uri="{BB962C8B-B14F-4D97-AF65-F5344CB8AC3E}">
        <p14:creationId xmlns:p14="http://schemas.microsoft.com/office/powerpoint/2010/main" val="140827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E63FCBD6-1662-4990-881F-EDF1197691C9}" type="slidenum">
              <a:rPr lang="zh-CN" altLang="en-US"/>
              <a:pPr>
                <a:defRPr/>
              </a:pPr>
              <a:t>‹#›</a:t>
            </a:fld>
            <a:endParaRPr lang="en-US" altLang="zh-CN"/>
          </a:p>
        </p:txBody>
      </p:sp>
    </p:spTree>
    <p:extLst>
      <p:ext uri="{BB962C8B-B14F-4D97-AF65-F5344CB8AC3E}">
        <p14:creationId xmlns:p14="http://schemas.microsoft.com/office/powerpoint/2010/main" val="235025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AB168B7-DE79-4047-AD31-8767309AD1E4}" type="slidenum">
              <a:rPr lang="zh-CN" altLang="en-US"/>
              <a:pPr>
                <a:defRPr/>
              </a:pPr>
              <a:t>‹#›</a:t>
            </a:fld>
            <a:endParaRPr lang="en-US" altLang="zh-CN"/>
          </a:p>
        </p:txBody>
      </p:sp>
    </p:spTree>
    <p:extLst>
      <p:ext uri="{BB962C8B-B14F-4D97-AF65-F5344CB8AC3E}">
        <p14:creationId xmlns:p14="http://schemas.microsoft.com/office/powerpoint/2010/main" val="11767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F36C64C-23F7-4D49-B820-CECE2CB898B1}" type="slidenum">
              <a:rPr lang="zh-CN" altLang="en-US"/>
              <a:pPr>
                <a:defRPr/>
              </a:pPr>
              <a:t>‹#›</a:t>
            </a:fld>
            <a:endParaRPr lang="en-US" altLang="zh-CN"/>
          </a:p>
        </p:txBody>
      </p:sp>
    </p:spTree>
    <p:extLst>
      <p:ext uri="{BB962C8B-B14F-4D97-AF65-F5344CB8AC3E}">
        <p14:creationId xmlns:p14="http://schemas.microsoft.com/office/powerpoint/2010/main" val="282839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318587E8-8384-403C-A94E-1C38FDA070A4}" type="slidenum">
              <a:rPr lang="zh-CN" altLang="en-US"/>
              <a:pPr>
                <a:defRPr/>
              </a:pPr>
              <a:t>‹#›</a:t>
            </a:fld>
            <a:endParaRPr lang="en-US" altLang="zh-CN"/>
          </a:p>
        </p:txBody>
      </p:sp>
    </p:spTree>
    <p:extLst>
      <p:ext uri="{BB962C8B-B14F-4D97-AF65-F5344CB8AC3E}">
        <p14:creationId xmlns:p14="http://schemas.microsoft.com/office/powerpoint/2010/main" val="25228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BD8E7C66-A759-4E81-A6B5-00586239CDE1}" type="slidenum">
              <a:rPr lang="zh-CN" altLang="en-US"/>
              <a:pPr>
                <a:defRPr/>
              </a:pPr>
              <a:t>‹#›</a:t>
            </a:fld>
            <a:endParaRPr lang="en-US" altLang="zh-CN"/>
          </a:p>
        </p:txBody>
      </p:sp>
    </p:spTree>
    <p:extLst>
      <p:ext uri="{BB962C8B-B14F-4D97-AF65-F5344CB8AC3E}">
        <p14:creationId xmlns:p14="http://schemas.microsoft.com/office/powerpoint/2010/main" val="211860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F56DBCB1-0C85-447F-96A0-35B1B3774AE1}" type="slidenum">
              <a:rPr lang="zh-CN" altLang="en-US"/>
              <a:pPr>
                <a:defRPr/>
              </a:pPr>
              <a:t>‹#›</a:t>
            </a:fld>
            <a:endParaRPr lang="en-US" altLang="zh-CN"/>
          </a:p>
        </p:txBody>
      </p:sp>
    </p:spTree>
    <p:extLst>
      <p:ext uri="{BB962C8B-B14F-4D97-AF65-F5344CB8AC3E}">
        <p14:creationId xmlns:p14="http://schemas.microsoft.com/office/powerpoint/2010/main" val="236192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2712A026-42E3-40E6-9699-414742436190}" type="slidenum">
              <a:rPr lang="zh-CN" altLang="en-US"/>
              <a:pPr>
                <a:defRPr/>
              </a:pPr>
              <a:t>‹#›</a:t>
            </a:fld>
            <a:endParaRPr lang="en-US" altLang="zh-CN"/>
          </a:p>
        </p:txBody>
      </p:sp>
    </p:spTree>
    <p:extLst>
      <p:ext uri="{BB962C8B-B14F-4D97-AF65-F5344CB8AC3E}">
        <p14:creationId xmlns:p14="http://schemas.microsoft.com/office/powerpoint/2010/main" val="119682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CEE5926B-EFB5-4151-B87B-55841C0AA35A}" type="slidenum">
              <a:rPr lang="zh-CN" altLang="en-US"/>
              <a:pPr>
                <a:defRPr/>
              </a:pPr>
              <a:t>‹#›</a:t>
            </a:fld>
            <a:endParaRPr lang="en-US" altLang="zh-CN"/>
          </a:p>
        </p:txBody>
      </p:sp>
    </p:spTree>
    <p:extLst>
      <p:ext uri="{BB962C8B-B14F-4D97-AF65-F5344CB8AC3E}">
        <p14:creationId xmlns:p14="http://schemas.microsoft.com/office/powerpoint/2010/main" val="399049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Century Gothic" pitchFamily="34" charset="0"/>
              </a:defRPr>
            </a:lvl1pPr>
          </a:lstStyle>
          <a:p>
            <a:pPr>
              <a:defRPr/>
            </a:pPr>
            <a:endParaRPr lang="en-US" altLang="zh-CN"/>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atin typeface="Century Gothic" pitchFamily="34" charset="0"/>
              </a:defRPr>
            </a:lvl1pPr>
          </a:lstStyle>
          <a:p>
            <a:pPr>
              <a:defRPr/>
            </a:pPr>
            <a:endParaRPr lang="en-US" altLang="zh-CN"/>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Century Gothic" panose="020B0502020202020204" pitchFamily="34" charset="0"/>
              </a:defRPr>
            </a:lvl1pPr>
          </a:lstStyle>
          <a:p>
            <a:pPr>
              <a:defRPr/>
            </a:pPr>
            <a:fld id="{3BEE3B3C-43D7-4430-926F-44FE5D058F0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宋体" pitchFamily="2" charset="-122"/>
          <a:ea typeface="宋体" pitchFamily="2" charset="-122"/>
        </a:defRPr>
      </a:lvl2pPr>
      <a:lvl3pPr algn="l" rtl="0" eaLnBrk="0" fontAlgn="base" hangingPunct="0">
        <a:spcBef>
          <a:spcPct val="0"/>
        </a:spcBef>
        <a:spcAft>
          <a:spcPct val="0"/>
        </a:spcAft>
        <a:defRPr sz="3600">
          <a:solidFill>
            <a:schemeClr val="tx2"/>
          </a:solidFill>
          <a:latin typeface="宋体" pitchFamily="2" charset="-122"/>
          <a:ea typeface="宋体" pitchFamily="2" charset="-122"/>
        </a:defRPr>
      </a:lvl3pPr>
      <a:lvl4pPr algn="l" rtl="0" eaLnBrk="0" fontAlgn="base" hangingPunct="0">
        <a:spcBef>
          <a:spcPct val="0"/>
        </a:spcBef>
        <a:spcAft>
          <a:spcPct val="0"/>
        </a:spcAft>
        <a:defRPr sz="3600">
          <a:solidFill>
            <a:schemeClr val="tx2"/>
          </a:solidFill>
          <a:latin typeface="宋体" pitchFamily="2" charset="-122"/>
          <a:ea typeface="宋体" pitchFamily="2" charset="-122"/>
        </a:defRPr>
      </a:lvl4pPr>
      <a:lvl5pPr algn="l" rtl="0" eaLnBrk="0" fontAlgn="base" hangingPunct="0">
        <a:spcBef>
          <a:spcPct val="0"/>
        </a:spcBef>
        <a:spcAft>
          <a:spcPct val="0"/>
        </a:spcAft>
        <a:defRPr sz="3600">
          <a:solidFill>
            <a:schemeClr val="tx2"/>
          </a:solidFill>
          <a:latin typeface="宋体" pitchFamily="2" charset="-122"/>
          <a:ea typeface="宋体" pitchFamily="2" charset="-122"/>
        </a:defRPr>
      </a:lvl5pPr>
      <a:lvl6pPr marL="457200" algn="l" rtl="0" fontAlgn="base">
        <a:spcBef>
          <a:spcPct val="0"/>
        </a:spcBef>
        <a:spcAft>
          <a:spcPct val="0"/>
        </a:spcAft>
        <a:defRPr sz="3600">
          <a:solidFill>
            <a:schemeClr val="tx2"/>
          </a:solidFill>
          <a:latin typeface="宋体" pitchFamily="2" charset="-122"/>
          <a:ea typeface="宋体" pitchFamily="2" charset="-122"/>
        </a:defRPr>
      </a:lvl6pPr>
      <a:lvl7pPr marL="914400" algn="l" rtl="0" fontAlgn="base">
        <a:spcBef>
          <a:spcPct val="0"/>
        </a:spcBef>
        <a:spcAft>
          <a:spcPct val="0"/>
        </a:spcAft>
        <a:defRPr sz="3600">
          <a:solidFill>
            <a:schemeClr val="tx2"/>
          </a:solidFill>
          <a:latin typeface="宋体" pitchFamily="2" charset="-122"/>
          <a:ea typeface="宋体" pitchFamily="2" charset="-122"/>
        </a:defRPr>
      </a:lvl7pPr>
      <a:lvl8pPr marL="1371600" algn="l" rtl="0" fontAlgn="base">
        <a:spcBef>
          <a:spcPct val="0"/>
        </a:spcBef>
        <a:spcAft>
          <a:spcPct val="0"/>
        </a:spcAft>
        <a:defRPr sz="3600">
          <a:solidFill>
            <a:schemeClr val="tx2"/>
          </a:solidFill>
          <a:latin typeface="宋体" pitchFamily="2" charset="-122"/>
          <a:ea typeface="宋体" pitchFamily="2" charset="-122"/>
        </a:defRPr>
      </a:lvl8pPr>
      <a:lvl9pPr marL="1828800" algn="l" rtl="0" fontAlgn="base">
        <a:spcBef>
          <a:spcPct val="0"/>
        </a:spcBef>
        <a:spcAft>
          <a:spcPct val="0"/>
        </a:spcAft>
        <a:defRPr sz="3600">
          <a:solidFill>
            <a:schemeClr val="tx2"/>
          </a:solidFill>
          <a:latin typeface="宋体" pitchFamily="2" charset="-122"/>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2.gif"/></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hyperlink" Target="http://www.mypcera.com/photo/ren/22/01.gif"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6.x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790099" y="3645042"/>
            <a:ext cx="3563803" cy="1338828"/>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kumimoji="1" lang="zh-CN" altLang="en-US" sz="2700" b="1" dirty="0">
                <a:latin typeface="华文新魏" panose="02010800040101010101" pitchFamily="2" charset="-122"/>
                <a:ea typeface="华文新魏" panose="02010800040101010101" pitchFamily="2" charset="-122"/>
              </a:rPr>
              <a:t>南开大学医院</a:t>
            </a:r>
          </a:p>
          <a:p>
            <a:pPr algn="ctr" eaLnBrk="1" hangingPunct="1">
              <a:defRPr/>
            </a:pPr>
            <a:endParaRPr kumimoji="1" lang="en-US" altLang="zh-CN" sz="2700" b="1" dirty="0">
              <a:latin typeface="华文新魏" panose="02010800040101010101" pitchFamily="2" charset="-122"/>
              <a:ea typeface="华文新魏" panose="02010800040101010101" pitchFamily="2" charset="-122"/>
            </a:endParaRPr>
          </a:p>
          <a:p>
            <a:pPr algn="ctr" eaLnBrk="1" hangingPunct="1">
              <a:defRPr/>
            </a:pPr>
            <a:r>
              <a:rPr kumimoji="1" lang="zh-CN" altLang="en-US" sz="2700" b="1" dirty="0">
                <a:latin typeface="华文新魏" panose="02010800040101010101" pitchFamily="2" charset="-122"/>
                <a:ea typeface="华文新魏" panose="02010800040101010101" pitchFamily="2" charset="-122"/>
              </a:rPr>
              <a:t>严 铁 毅</a:t>
            </a:r>
          </a:p>
        </p:txBody>
      </p:sp>
      <p:sp>
        <p:nvSpPr>
          <p:cNvPr id="65539" name="Text Box 3"/>
          <p:cNvSpPr txBox="1">
            <a:spLocks noChangeArrowheads="1"/>
          </p:cNvSpPr>
          <p:nvPr/>
        </p:nvSpPr>
        <p:spPr bwMode="auto">
          <a:xfrm>
            <a:off x="2250886" y="2234519"/>
            <a:ext cx="4589855" cy="784830"/>
          </a:xfrm>
          <a:prstGeom prst="rect">
            <a:avLst/>
          </a:prstGeom>
          <a:noFill/>
          <a:ln w="9525">
            <a:noFill/>
            <a:miter lim="800000"/>
            <a:headEnd/>
            <a:tailEnd/>
          </a:ln>
          <a:effectLst/>
        </p:spPr>
        <p:txBody>
          <a:bodyPr>
            <a:spAutoFit/>
          </a:bodyPr>
          <a:lstStyle/>
          <a:p>
            <a:pPr algn="ctr" eaLnBrk="1" hangingPunct="1">
              <a:spcAft>
                <a:spcPts val="75"/>
              </a:spcAft>
              <a:defRPr/>
            </a:pPr>
            <a:r>
              <a:rPr kumimoji="1" lang="zh-CN" altLang="en-US" sz="4500" b="1" dirty="0">
                <a:latin typeface="华文新魏" panose="02010800040101010101" pitchFamily="2" charset="-122"/>
                <a:ea typeface="华文新魏" panose="02010800040101010101" pitchFamily="2" charset="-122"/>
              </a:rPr>
              <a:t>大学生心身保健</a:t>
            </a:r>
          </a:p>
        </p:txBody>
      </p:sp>
      <p:pic>
        <p:nvPicPr>
          <p:cNvPr id="4"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3143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p:cTn id="7" dur="500" fill="hold"/>
                                        <p:tgtEl>
                                          <p:spTgt spid="65539"/>
                                        </p:tgtEl>
                                        <p:attrNameLst>
                                          <p:attrName>ppt_w</p:attrName>
                                        </p:attrNameLst>
                                      </p:cBhvr>
                                      <p:tavLst>
                                        <p:tav tm="0">
                                          <p:val>
                                            <p:fltVal val="0"/>
                                          </p:val>
                                        </p:tav>
                                        <p:tav tm="100000">
                                          <p:val>
                                            <p:strVal val="#ppt_w"/>
                                          </p:val>
                                        </p:tav>
                                      </p:tavLst>
                                    </p:anim>
                                    <p:anim calcmode="lin" valueType="num">
                                      <p:cBhvr>
                                        <p:cTn id="8" dur="500" fill="hold"/>
                                        <p:tgtEl>
                                          <p:spTgt spid="65539"/>
                                        </p:tgtEl>
                                        <p:attrNameLst>
                                          <p:attrName>ppt_h</p:attrName>
                                        </p:attrNameLst>
                                      </p:cBhvr>
                                      <p:tavLst>
                                        <p:tav tm="0">
                                          <p:val>
                                            <p:strVal val="#ppt_h"/>
                                          </p:val>
                                        </p:tav>
                                        <p:tav tm="100000">
                                          <p:val>
                                            <p:strVal val="#ppt_h"/>
                                          </p:val>
                                        </p:tav>
                                      </p:tavLst>
                                    </p:anim>
                                  </p:childTnLst>
                                </p:cTn>
                              </p:par>
                              <p:par>
                                <p:cTn id="9" presetID="17" presetClass="entr" presetSubtype="4" fill="hold" grpId="0" nodeType="withEffect">
                                  <p:stCondLst>
                                    <p:cond delay="0"/>
                                  </p:stCondLst>
                                  <p:childTnLst>
                                    <p:set>
                                      <p:cBhvr>
                                        <p:cTn id="10" dur="1" fill="hold">
                                          <p:stCondLst>
                                            <p:cond delay="0"/>
                                          </p:stCondLst>
                                        </p:cTn>
                                        <p:tgtEl>
                                          <p:spTgt spid="65538"/>
                                        </p:tgtEl>
                                        <p:attrNameLst>
                                          <p:attrName>style.visibility</p:attrName>
                                        </p:attrNameLst>
                                      </p:cBhvr>
                                      <p:to>
                                        <p:strVal val="visible"/>
                                      </p:to>
                                    </p:set>
                                    <p:anim calcmode="lin" valueType="num">
                                      <p:cBhvr>
                                        <p:cTn id="11" dur="500" fill="hold"/>
                                        <p:tgtEl>
                                          <p:spTgt spid="65538"/>
                                        </p:tgtEl>
                                        <p:attrNameLst>
                                          <p:attrName>ppt_x</p:attrName>
                                        </p:attrNameLst>
                                      </p:cBhvr>
                                      <p:tavLst>
                                        <p:tav tm="0">
                                          <p:val>
                                            <p:strVal val="#ppt_x"/>
                                          </p:val>
                                        </p:tav>
                                        <p:tav tm="100000">
                                          <p:val>
                                            <p:strVal val="#ppt_x"/>
                                          </p:val>
                                        </p:tav>
                                      </p:tavLst>
                                    </p:anim>
                                    <p:anim calcmode="lin" valueType="num">
                                      <p:cBhvr>
                                        <p:cTn id="12" dur="500" fill="hold"/>
                                        <p:tgtEl>
                                          <p:spTgt spid="65538"/>
                                        </p:tgtEl>
                                        <p:attrNameLst>
                                          <p:attrName>ppt_y</p:attrName>
                                        </p:attrNameLst>
                                      </p:cBhvr>
                                      <p:tavLst>
                                        <p:tav tm="0">
                                          <p:val>
                                            <p:strVal val="#ppt_y+#ppt_h/2"/>
                                          </p:val>
                                        </p:tav>
                                        <p:tav tm="100000">
                                          <p:val>
                                            <p:strVal val="#ppt_y"/>
                                          </p:val>
                                        </p:tav>
                                      </p:tavLst>
                                    </p:anim>
                                    <p:anim calcmode="lin" valueType="num">
                                      <p:cBhvr>
                                        <p:cTn id="13" dur="500" fill="hold"/>
                                        <p:tgtEl>
                                          <p:spTgt spid="65538"/>
                                        </p:tgtEl>
                                        <p:attrNameLst>
                                          <p:attrName>ppt_w</p:attrName>
                                        </p:attrNameLst>
                                      </p:cBhvr>
                                      <p:tavLst>
                                        <p:tav tm="0">
                                          <p:val>
                                            <p:strVal val="#ppt_w"/>
                                          </p:val>
                                        </p:tav>
                                        <p:tav tm="100000">
                                          <p:val>
                                            <p:strVal val="#ppt_w"/>
                                          </p:val>
                                        </p:tav>
                                      </p:tavLst>
                                    </p:anim>
                                    <p:anim calcmode="lin" valueType="num">
                                      <p:cBhvr>
                                        <p:cTn id="14" dur="500" fill="hold"/>
                                        <p:tgtEl>
                                          <p:spTgt spid="655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ChangeArrowheads="1"/>
          </p:cNvSpPr>
          <p:nvPr>
            <p:ph type="title"/>
          </p:nvPr>
        </p:nvSpPr>
        <p:spPr>
          <a:xfrm>
            <a:off x="1219200" y="304800"/>
            <a:ext cx="7772400" cy="6219825"/>
          </a:xfrm>
        </p:spPr>
        <p:txBody>
          <a:bodyPr/>
          <a:lstStyle/>
          <a:p>
            <a:pPr>
              <a:lnSpc>
                <a:spcPct val="120000"/>
              </a:lnSpc>
            </a:pPr>
            <a:r>
              <a:rPr lang="zh-CN" altLang="en-US" b="1">
                <a:latin typeface="华文新魏" panose="02010800040101010101" pitchFamily="2" charset="-122"/>
                <a:ea typeface="华文新魏" panose="02010800040101010101" pitchFamily="2" charset="-122"/>
              </a:rPr>
              <a:t>心脏的大小</a:t>
            </a:r>
            <a:r>
              <a:rPr lang="zh-CN" altLang="en-US">
                <a:latin typeface="华文新魏" panose="02010800040101010101" pitchFamily="2" charset="-122"/>
                <a:ea typeface="华文新魏" panose="02010800040101010101" pitchFamily="2" charset="-122"/>
              </a:rPr>
              <a:t/>
            </a:r>
            <a:br>
              <a:rPr lang="zh-CN" altLang="en-US">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一般</a:t>
            </a:r>
            <a:r>
              <a:rPr lang="zh-CN" altLang="en-US" b="1">
                <a:latin typeface="华文新魏" panose="02010800040101010101" pitchFamily="2" charset="-122"/>
                <a:ea typeface="华文新魏" panose="02010800040101010101" pitchFamily="2" charset="-122"/>
              </a:rPr>
              <a:t>略大于本人的手拳</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a:latin typeface="华文新魏" panose="02010800040101010101" pitchFamily="2" charset="-122"/>
                <a:ea typeface="华文新魏" panose="02010800040101010101" pitchFamily="2" charset="-122"/>
              </a:rPr>
              <a:t>人</a:t>
            </a:r>
            <a:r>
              <a:rPr lang="zh-CN" altLang="en-US" b="1" smtClean="0">
                <a:latin typeface="华文新魏" panose="02010800040101010101" pitchFamily="2" charset="-122"/>
                <a:ea typeface="华文新魏" panose="02010800040101010101" pitchFamily="2" charset="-122"/>
              </a:rPr>
              <a:t>体循环时间：</a:t>
            </a:r>
            <a:r>
              <a:rPr lang="en-US" altLang="zh-CN" b="1">
                <a:latin typeface="华文新魏" panose="02010800040101010101" pitchFamily="2" charset="-122"/>
                <a:ea typeface="华文新魏" panose="02010800040101010101" pitchFamily="2" charset="-122"/>
              </a:rPr>
              <a:t> </a:t>
            </a:r>
            <a:r>
              <a:rPr lang="en-US" altLang="zh-CN" b="1" smtClean="0">
                <a:latin typeface="华文新魏" panose="02010800040101010101" pitchFamily="2" charset="-122"/>
                <a:ea typeface="华文新魏" panose="02010800040101010101" pitchFamily="2" charset="-122"/>
              </a:rPr>
              <a:t>11</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13</a:t>
            </a:r>
            <a:r>
              <a:rPr lang="zh-CN" altLang="en-US" b="1" smtClean="0">
                <a:latin typeface="华文新魏" panose="02010800040101010101" pitchFamily="2" charset="-122"/>
                <a:ea typeface="华文新魏" panose="02010800040101010101" pitchFamily="2" charset="-122"/>
              </a:rPr>
              <a:t>秒；</a:t>
            </a:r>
            <a:r>
              <a:rPr lang="zh-CN" altLang="en-US" b="1">
                <a:latin typeface="华文新魏" panose="02010800040101010101" pitchFamily="2" charset="-122"/>
                <a:ea typeface="华文新魏" panose="02010800040101010101" pitchFamily="2" charset="-122"/>
              </a:rPr>
              <a:t/>
            </a:r>
            <a:br>
              <a:rPr lang="zh-CN" altLang="en-US" b="1">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心率：平静时约</a:t>
            </a:r>
            <a:r>
              <a:rPr lang="en-US" altLang="zh-CN" b="1">
                <a:latin typeface="华文新魏" panose="02010800040101010101" pitchFamily="2" charset="-122"/>
                <a:ea typeface="华文新魏" panose="02010800040101010101" pitchFamily="2" charset="-122"/>
              </a:rPr>
              <a:t>60</a:t>
            </a:r>
            <a:r>
              <a:rPr lang="zh-CN" altLang="en-US" b="1">
                <a:latin typeface="华文新魏" panose="02010800040101010101" pitchFamily="2" charset="-122"/>
                <a:ea typeface="华文新魏" panose="02010800040101010101" pitchFamily="2" charset="-122"/>
              </a:rPr>
              <a:t>～</a:t>
            </a:r>
            <a:r>
              <a:rPr lang="en-US" altLang="zh-CN" b="1">
                <a:latin typeface="华文新魏" panose="02010800040101010101" pitchFamily="2" charset="-122"/>
                <a:ea typeface="华文新魏" panose="02010800040101010101" pitchFamily="2" charset="-122"/>
              </a:rPr>
              <a:t>80</a:t>
            </a:r>
            <a:r>
              <a:rPr lang="zh-CN" altLang="en-US" b="1">
                <a:latin typeface="华文新魏" panose="02010800040101010101" pitchFamily="2" charset="-122"/>
                <a:ea typeface="华文新魏" panose="02010800040101010101" pitchFamily="2" charset="-122"/>
              </a:rPr>
              <a:t>次</a:t>
            </a:r>
            <a:r>
              <a:rPr lang="en-US" altLang="zh-CN" b="1">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分；</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zh-CN" b="1" smtClean="0">
                <a:latin typeface="华文新魏" panose="02010800040101010101" pitchFamily="2" charset="-122"/>
                <a:ea typeface="华文新魏" panose="02010800040101010101" pitchFamily="2" charset="-122"/>
              </a:rPr>
              <a:t>&lt;</a:t>
            </a:r>
            <a:r>
              <a:rPr lang="en-US" altLang="zh-CN" b="1">
                <a:latin typeface="华文新魏" panose="02010800040101010101" pitchFamily="2" charset="-122"/>
                <a:ea typeface="华文新魏" panose="02010800040101010101" pitchFamily="2" charset="-122"/>
              </a:rPr>
              <a:t> </a:t>
            </a:r>
            <a:r>
              <a:rPr lang="en-US" altLang="zh-CN" b="1" smtClean="0">
                <a:latin typeface="华文新魏" panose="02010800040101010101" pitchFamily="2" charset="-122"/>
                <a:ea typeface="华文新魏" panose="02010800040101010101" pitchFamily="2" charset="-122"/>
              </a:rPr>
              <a:t>60</a:t>
            </a:r>
            <a:r>
              <a:rPr lang="zh-CN" altLang="en-US" b="1">
                <a:latin typeface="华文新魏" panose="02010800040101010101" pitchFamily="2" charset="-122"/>
                <a:ea typeface="华文新魏" panose="02010800040101010101" pitchFamily="2" charset="-122"/>
              </a:rPr>
              <a:t>次</a:t>
            </a:r>
            <a:r>
              <a:rPr lang="en-US" altLang="zh-CN" b="1">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分为心动过缓，</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&gt;100</a:t>
            </a:r>
            <a:r>
              <a:rPr lang="zh-CN" altLang="en-US" b="1">
                <a:latin typeface="华文新魏" panose="02010800040101010101" pitchFamily="2" charset="-122"/>
                <a:ea typeface="华文新魏" panose="02010800040101010101" pitchFamily="2" charset="-122"/>
              </a:rPr>
              <a:t>次</a:t>
            </a:r>
            <a:r>
              <a:rPr lang="en-US" altLang="zh-CN" b="1">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分为心动过速。</a:t>
            </a:r>
            <a:r>
              <a:rPr lang="zh-CN" altLang="en-US" b="1">
                <a:latin typeface="华文新魏" panose="02010800040101010101" pitchFamily="2" charset="-122"/>
                <a:ea typeface="华文新魏" panose="02010800040101010101" pitchFamily="2" charset="-122"/>
              </a:rPr>
              <a:t/>
            </a:r>
            <a:br>
              <a:rPr lang="zh-CN" altLang="en-US" b="1">
                <a:latin typeface="华文新魏" panose="02010800040101010101" pitchFamily="2" charset="-122"/>
                <a:ea typeface="华文新魏" panose="02010800040101010101" pitchFamily="2" charset="-122"/>
              </a:rPr>
            </a:br>
            <a:r>
              <a:rPr lang="zh-CN" altLang="en-US" b="1">
                <a:latin typeface="华文新魏" panose="02010800040101010101" pitchFamily="2" charset="-122"/>
                <a:ea typeface="华文新魏" panose="02010800040101010101" pitchFamily="2" charset="-122"/>
              </a:rPr>
              <a:t>人体血液总量</a:t>
            </a:r>
            <a:br>
              <a:rPr lang="zh-CN" altLang="en-US" b="1">
                <a:latin typeface="华文新魏" panose="02010800040101010101" pitchFamily="2" charset="-122"/>
                <a:ea typeface="华文新魏" panose="02010800040101010101" pitchFamily="2" charset="-122"/>
              </a:rPr>
            </a:br>
            <a:r>
              <a:rPr lang="zh-CN" altLang="en-US" b="1">
                <a:latin typeface="华文新魏" panose="02010800040101010101" pitchFamily="2" charset="-122"/>
                <a:ea typeface="华文新魏" panose="02010800040101010101" pitchFamily="2" charset="-122"/>
              </a:rPr>
              <a:t>占体重</a:t>
            </a:r>
            <a:r>
              <a:rPr lang="en-US" altLang="zh-CN" b="1">
                <a:latin typeface="华文新魏" panose="02010800040101010101" pitchFamily="2" charset="-122"/>
                <a:ea typeface="华文新魏" panose="02010800040101010101" pitchFamily="2" charset="-122"/>
              </a:rPr>
              <a:t>7</a:t>
            </a:r>
            <a:r>
              <a:rPr lang="zh-CN" altLang="en-US" b="1">
                <a:latin typeface="华文新魏" panose="02010800040101010101" pitchFamily="2" charset="-122"/>
                <a:ea typeface="华文新魏" panose="02010800040101010101" pitchFamily="2" charset="-122"/>
              </a:rPr>
              <a:t>～</a:t>
            </a:r>
            <a:r>
              <a:rPr lang="en-US" altLang="zh-CN" b="1">
                <a:latin typeface="华文新魏" panose="02010800040101010101" pitchFamily="2" charset="-122"/>
                <a:ea typeface="华文新魏" panose="02010800040101010101" pitchFamily="2" charset="-122"/>
              </a:rPr>
              <a:t>8%</a:t>
            </a:r>
            <a:r>
              <a:rPr lang="zh-CN" altLang="en-US" b="1">
                <a:latin typeface="华文新魏" panose="02010800040101010101" pitchFamily="2" charset="-122"/>
                <a:ea typeface="华文新魏" panose="02010800040101010101" pitchFamily="2" charset="-122"/>
              </a:rPr>
              <a:t>，约</a:t>
            </a:r>
            <a:r>
              <a:rPr lang="en-US" altLang="zh-CN" b="1">
                <a:latin typeface="华文新魏" panose="02010800040101010101" pitchFamily="2" charset="-122"/>
                <a:ea typeface="华文新魏" panose="02010800040101010101" pitchFamily="2" charset="-122"/>
              </a:rPr>
              <a:t>3500</a:t>
            </a:r>
            <a:r>
              <a:rPr lang="zh-CN" altLang="en-US" b="1">
                <a:latin typeface="华文新魏" panose="02010800040101010101" pitchFamily="2" charset="-122"/>
                <a:ea typeface="华文新魏" panose="02010800040101010101" pitchFamily="2" charset="-122"/>
              </a:rPr>
              <a:t>～</a:t>
            </a:r>
            <a:r>
              <a:rPr lang="en-US" altLang="zh-CN" b="1">
                <a:latin typeface="华文新魏" panose="02010800040101010101" pitchFamily="2" charset="-122"/>
                <a:ea typeface="华文新魏" panose="02010800040101010101" pitchFamily="2" charset="-122"/>
              </a:rPr>
              <a:t>4000ml</a:t>
            </a:r>
            <a:r>
              <a:rPr lang="zh-CN" altLang="en-US">
                <a:latin typeface="华文新魏" panose="02010800040101010101" pitchFamily="2" charset="-122"/>
                <a:ea typeface="华文新魏" panose="02010800040101010101" pitchFamily="2" charset="-122"/>
              </a:rPr>
              <a:t>。</a:t>
            </a:r>
          </a:p>
        </p:txBody>
      </p:sp>
      <p:pic>
        <p:nvPicPr>
          <p:cNvPr id="405509" name="Picture 5"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 y="4941168"/>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998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Rectangle 4"/>
          <p:cNvSpPr>
            <a:spLocks noGrp="1" noChangeArrowheads="1"/>
          </p:cNvSpPr>
          <p:nvPr>
            <p:ph type="title"/>
          </p:nvPr>
        </p:nvSpPr>
        <p:spPr>
          <a:xfrm>
            <a:off x="1116013" y="333375"/>
            <a:ext cx="7885112" cy="6119813"/>
          </a:xfrm>
        </p:spPr>
        <p:txBody>
          <a:bodyPr/>
          <a:lstStyle/>
          <a:p>
            <a:pPr>
              <a:lnSpc>
                <a:spcPct val="105000"/>
              </a:lnSpc>
              <a:spcBef>
                <a:spcPts val="0"/>
              </a:spcBef>
            </a:pPr>
            <a:r>
              <a:rPr lang="zh-CN" altLang="en-US" b="1" smtClean="0">
                <a:latin typeface="华文新魏" panose="02010800040101010101" pitchFamily="2" charset="-122"/>
                <a:ea typeface="华文新魏" panose="02010800040101010101" pitchFamily="2" charset="-122"/>
              </a:rPr>
              <a:t>呼吸系统</a:t>
            </a:r>
            <a:r>
              <a:rPr lang="zh-CN" altLang="en-US" b="1">
                <a:latin typeface="华文新魏" panose="02010800040101010101" pitchFamily="2" charset="-122"/>
                <a:ea typeface="华文新魏" panose="02010800040101010101" pitchFamily="2" charset="-122"/>
              </a:rPr>
              <a:t/>
            </a:r>
            <a:br>
              <a:rPr lang="zh-CN" altLang="en-US" b="1">
                <a:latin typeface="华文新魏" panose="02010800040101010101" pitchFamily="2" charset="-122"/>
                <a:ea typeface="华文新魏" panose="02010800040101010101" pitchFamily="2" charset="-122"/>
              </a:rPr>
            </a:br>
            <a:r>
              <a:rPr lang="zh-CN" altLang="en-US" b="1">
                <a:latin typeface="华文新魏" panose="02010800040101010101" pitchFamily="2" charset="-122"/>
                <a:ea typeface="华文新魏" panose="02010800040101010101" pitchFamily="2" charset="-122"/>
              </a:rPr>
              <a:t>由呼吸道和</a:t>
            </a:r>
            <a:r>
              <a:rPr lang="zh-CN" altLang="en-US" b="1" smtClean="0">
                <a:latin typeface="华文新魏" panose="02010800040101010101" pitchFamily="2" charset="-122"/>
                <a:ea typeface="华文新魏" panose="02010800040101010101" pitchFamily="2" charset="-122"/>
              </a:rPr>
              <a:t>肺组成</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呼吸道</a:t>
            </a:r>
            <a:r>
              <a:rPr lang="zh-CN" altLang="en-US" b="1">
                <a:latin typeface="华文新魏" panose="02010800040101010101" pitchFamily="2" charset="-122"/>
                <a:ea typeface="华文新魏" panose="02010800040101010101" pitchFamily="2" charset="-122"/>
              </a:rPr>
              <a:t>包括鼻、咽、喉、气管和支气管，肺由肺实质和肺间质组成。</a:t>
            </a:r>
            <a:br>
              <a:rPr lang="zh-CN" altLang="en-US" b="1">
                <a:latin typeface="华文新魏" panose="02010800040101010101" pitchFamily="2" charset="-122"/>
                <a:ea typeface="华文新魏" panose="02010800040101010101" pitchFamily="2" charset="-122"/>
              </a:rPr>
            </a:br>
            <a:r>
              <a:rPr lang="zh-CN" altLang="en-US" b="1">
                <a:latin typeface="华文新魏" panose="02010800040101010101" pitchFamily="2" charset="-122"/>
                <a:ea typeface="华文新魏" panose="02010800040101010101" pitchFamily="2" charset="-122"/>
              </a:rPr>
              <a:t>主要</a:t>
            </a:r>
            <a:r>
              <a:rPr lang="zh-CN" altLang="en-US" b="1" smtClean="0">
                <a:latin typeface="华文新魏" panose="02010800040101010101" pitchFamily="2" charset="-122"/>
                <a:ea typeface="华文新魏" panose="02010800040101010101" pitchFamily="2" charset="-122"/>
              </a:rPr>
              <a:t>功能：从</a:t>
            </a:r>
            <a:r>
              <a:rPr lang="zh-CN" altLang="en-US" b="1">
                <a:latin typeface="华文新魏" panose="02010800040101010101" pitchFamily="2" charset="-122"/>
                <a:ea typeface="华文新魏" panose="02010800040101010101" pitchFamily="2" charset="-122"/>
              </a:rPr>
              <a:t>外界环境</a:t>
            </a:r>
            <a:r>
              <a:rPr lang="zh-CN" altLang="en-US" b="1" smtClean="0">
                <a:latin typeface="华文新魏" panose="02010800040101010101" pitchFamily="2" charset="-122"/>
                <a:ea typeface="华文新魏" panose="02010800040101010101" pitchFamily="2" charset="-122"/>
              </a:rPr>
              <a:t>摄取</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新陈代谢</a:t>
            </a:r>
            <a:r>
              <a:rPr lang="zh-CN" altLang="en-US" b="1" smtClean="0">
                <a:latin typeface="华文新魏" panose="02010800040101010101" pitchFamily="2" charset="-122"/>
                <a:ea typeface="华文新魏" panose="02010800040101010101" pitchFamily="2" charset="-122"/>
              </a:rPr>
              <a:t>所需要</a:t>
            </a:r>
            <a:r>
              <a:rPr lang="zh-CN" altLang="en-US" b="1">
                <a:latin typeface="华文新魏" panose="02010800040101010101" pitchFamily="2" charset="-122"/>
                <a:ea typeface="华文新魏" panose="02010800040101010101" pitchFamily="2" charset="-122"/>
              </a:rPr>
              <a:t>的</a:t>
            </a:r>
            <a:r>
              <a:rPr lang="en-US" altLang="zh-CN" b="1">
                <a:latin typeface="华文新魏" panose="02010800040101010101" pitchFamily="2" charset="-122"/>
                <a:ea typeface="华文新魏" panose="02010800040101010101" pitchFamily="2" charset="-122"/>
              </a:rPr>
              <a:t>O</a:t>
            </a:r>
            <a:r>
              <a:rPr lang="en-US" altLang="zh-CN" b="1" baseline="-25000">
                <a:latin typeface="华文新魏" panose="02010800040101010101" pitchFamily="2" charset="-122"/>
                <a:ea typeface="华文新魏" panose="02010800040101010101" pitchFamily="2" charset="-122"/>
              </a:rPr>
              <a:t>2</a:t>
            </a:r>
            <a:r>
              <a:rPr lang="zh-CN" altLang="en-US" b="1">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排出</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代谢</a:t>
            </a:r>
            <a:r>
              <a:rPr lang="zh-CN" altLang="en-US" b="1">
                <a:latin typeface="华文新魏" panose="02010800040101010101" pitchFamily="2" charset="-122"/>
                <a:ea typeface="华文新魏" panose="02010800040101010101" pitchFamily="2" charset="-122"/>
              </a:rPr>
              <a:t>产生</a:t>
            </a:r>
            <a:r>
              <a:rPr lang="zh-CN" altLang="en-US" b="1" smtClean="0">
                <a:latin typeface="华文新魏" panose="02010800040101010101" pitchFamily="2" charset="-122"/>
                <a:ea typeface="华文新魏" panose="02010800040101010101" pitchFamily="2" charset="-122"/>
              </a:rPr>
              <a:t>的</a:t>
            </a:r>
            <a:r>
              <a:rPr lang="en-US" altLang="zh-CN" b="1" smtClean="0">
                <a:latin typeface="华文新魏" panose="02010800040101010101" pitchFamily="2" charset="-122"/>
                <a:ea typeface="华文新魏" panose="02010800040101010101" pitchFamily="2" charset="-122"/>
              </a:rPr>
              <a:t>CO</a:t>
            </a:r>
            <a:r>
              <a:rPr lang="en-US" altLang="zh-CN" b="1" baseline="-25000" smtClean="0">
                <a:latin typeface="华文新魏" panose="02010800040101010101" pitchFamily="2" charset="-122"/>
                <a:ea typeface="华文新魏" panose="02010800040101010101" pitchFamily="2" charset="-122"/>
              </a:rPr>
              <a:t>2</a:t>
            </a:r>
            <a:r>
              <a:rPr lang="zh-CN" altLang="en-US" b="1">
                <a:latin typeface="华文新魏" panose="02010800040101010101" pitchFamily="2" charset="-122"/>
                <a:ea typeface="华文新魏" panose="02010800040101010101" pitchFamily="2" charset="-122"/>
              </a:rPr>
              <a:t>。</a:t>
            </a:r>
            <a:br>
              <a:rPr lang="zh-CN" altLang="en-US" b="1">
                <a:latin typeface="华文新魏" panose="02010800040101010101" pitchFamily="2" charset="-122"/>
                <a:ea typeface="华文新魏" panose="02010800040101010101" pitchFamily="2" charset="-122"/>
              </a:rPr>
            </a:br>
            <a:endParaRPr lang="zh-CN" altLang="en-US" b="1">
              <a:latin typeface="华文新魏" panose="02010800040101010101" pitchFamily="2" charset="-122"/>
              <a:ea typeface="华文新魏" panose="02010800040101010101" pitchFamily="2" charset="-122"/>
            </a:endParaRPr>
          </a:p>
        </p:txBody>
      </p:sp>
      <p:pic>
        <p:nvPicPr>
          <p:cNvPr id="322566"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 y="4869160"/>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806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3" name="Picture 5" descr="呼吸系统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5842"/>
            <a:ext cx="5472758" cy="6617534"/>
          </a:xfrm>
          <a:prstGeom prst="rect">
            <a:avLst/>
          </a:prstGeom>
          <a:noFill/>
          <a:extLst>
            <a:ext uri="{909E8E84-426E-40DD-AFC4-6F175D3DCCD1}">
              <a14:hiddenFill xmlns:a14="http://schemas.microsoft.com/office/drawing/2010/main">
                <a:solidFill>
                  <a:srgbClr val="FFFFFF"/>
                </a:solidFill>
              </a14:hiddenFill>
            </a:ext>
          </a:extLst>
        </p:spPr>
      </p:pic>
      <p:pic>
        <p:nvPicPr>
          <p:cNvPr id="355335" name="Picture 7" descr="00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941168"/>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492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4" name="Rectangle 4"/>
          <p:cNvSpPr>
            <a:spLocks noGrp="1" noChangeArrowheads="1"/>
          </p:cNvSpPr>
          <p:nvPr>
            <p:ph type="title"/>
          </p:nvPr>
        </p:nvSpPr>
        <p:spPr>
          <a:xfrm>
            <a:off x="1116013" y="333375"/>
            <a:ext cx="7488435" cy="6119813"/>
          </a:xfrm>
        </p:spPr>
        <p:txBody>
          <a:bodyPr/>
          <a:lstStyle/>
          <a:p>
            <a:pPr latinLnBrk="0">
              <a:lnSpc>
                <a:spcPct val="120000"/>
              </a:lnSpc>
            </a:pPr>
            <a:r>
              <a:rPr lang="zh-CN" altLang="en-US" b="1" smtClean="0">
                <a:latin typeface="华文新魏" panose="02010800040101010101" pitchFamily="2" charset="-122"/>
                <a:ea typeface="华文新魏" panose="02010800040101010101" pitchFamily="2" charset="-122"/>
              </a:rPr>
              <a:t>平静时呼吸频率：</a:t>
            </a:r>
            <a:r>
              <a:rPr lang="en-US" altLang="zh-CN" b="1">
                <a:latin typeface="华文新魏" panose="02010800040101010101" pitchFamily="2" charset="-122"/>
                <a:ea typeface="华文新魏" panose="02010800040101010101" pitchFamily="2" charset="-122"/>
              </a:rPr>
              <a:t> </a:t>
            </a:r>
            <a:r>
              <a:rPr lang="en-US" altLang="zh-CN" b="1" smtClean="0">
                <a:latin typeface="华文新魏" panose="02010800040101010101" pitchFamily="2" charset="-122"/>
                <a:ea typeface="华文新魏" panose="02010800040101010101" pitchFamily="2" charset="-122"/>
              </a:rPr>
              <a:t>16</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20</a:t>
            </a:r>
            <a:r>
              <a:rPr lang="zh-CN" altLang="en-US" b="1" smtClean="0">
                <a:latin typeface="华文新魏" panose="02010800040101010101" pitchFamily="2" charset="-122"/>
                <a:ea typeface="华文新魏" panose="02010800040101010101" pitchFamily="2" charset="-122"/>
              </a:rPr>
              <a:t>次</a:t>
            </a:r>
            <a:r>
              <a:rPr lang="en-US" altLang="zh-CN" b="1">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分；</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成人</a:t>
            </a:r>
            <a:r>
              <a:rPr lang="zh-CN" altLang="en-US" b="1">
                <a:latin typeface="华文新魏" panose="02010800040101010101" pitchFamily="2" charset="-122"/>
                <a:ea typeface="华文新魏" panose="02010800040101010101" pitchFamily="2" charset="-122"/>
              </a:rPr>
              <a:t>呼吸</a:t>
            </a:r>
            <a:r>
              <a:rPr lang="zh-CN" altLang="en-US" b="1" smtClean="0">
                <a:latin typeface="华文新魏" panose="02010800040101010101" pitchFamily="2" charset="-122"/>
                <a:ea typeface="华文新魏" panose="02010800040101010101" pitchFamily="2" charset="-122"/>
              </a:rPr>
              <a:t>超过</a:t>
            </a:r>
            <a:r>
              <a:rPr lang="en-US" altLang="zh-CN" b="1" smtClean="0">
                <a:latin typeface="华文新魏" panose="02010800040101010101" pitchFamily="2" charset="-122"/>
                <a:ea typeface="华文新魏" panose="02010800040101010101" pitchFamily="2" charset="-122"/>
              </a:rPr>
              <a:t>24</a:t>
            </a:r>
            <a:r>
              <a:rPr lang="zh-CN" altLang="en-US" b="1" smtClean="0">
                <a:latin typeface="华文新魏" panose="02010800040101010101" pitchFamily="2" charset="-122"/>
                <a:ea typeface="华文新魏" panose="02010800040101010101" pitchFamily="2" charset="-122"/>
              </a:rPr>
              <a:t>次</a:t>
            </a:r>
            <a:r>
              <a:rPr lang="en-US" altLang="zh-CN" b="1" smtClean="0">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分钟</a:t>
            </a:r>
            <a:r>
              <a:rPr lang="zh-CN" altLang="en-US" b="1">
                <a:latin typeface="华文新魏" panose="02010800040101010101" pitchFamily="2" charset="-122"/>
                <a:ea typeface="华文新魏" panose="02010800040101010101" pitchFamily="2" charset="-122"/>
              </a:rPr>
              <a:t>，称为呼吸过速。成人</a:t>
            </a:r>
            <a:r>
              <a:rPr lang="zh-CN" altLang="en-US" b="1">
                <a:latin typeface="华文新魏" panose="02010800040101010101" pitchFamily="2" charset="-122"/>
                <a:ea typeface="华文新魏" panose="02010800040101010101" pitchFamily="2" charset="-122"/>
              </a:rPr>
              <a:t>呼吸</a:t>
            </a:r>
            <a:r>
              <a:rPr lang="zh-CN" altLang="en-US" b="1" smtClean="0">
                <a:latin typeface="华文新魏" panose="02010800040101010101" pitchFamily="2" charset="-122"/>
                <a:ea typeface="华文新魏" panose="02010800040101010101" pitchFamily="2" charset="-122"/>
              </a:rPr>
              <a:t>少于</a:t>
            </a:r>
            <a:r>
              <a:rPr lang="en-US" altLang="zh-CN" b="1" smtClean="0">
                <a:latin typeface="华文新魏" panose="02010800040101010101" pitchFamily="2" charset="-122"/>
                <a:ea typeface="华文新魏" panose="02010800040101010101" pitchFamily="2" charset="-122"/>
              </a:rPr>
              <a:t>10</a:t>
            </a:r>
            <a:r>
              <a:rPr lang="zh-CN" altLang="en-US" b="1" smtClean="0">
                <a:latin typeface="华文新魏" panose="02010800040101010101" pitchFamily="2" charset="-122"/>
                <a:ea typeface="华文新魏" panose="02010800040101010101" pitchFamily="2" charset="-122"/>
              </a:rPr>
              <a:t>次</a:t>
            </a:r>
            <a:r>
              <a:rPr lang="en-US" altLang="zh-CN" b="1" smtClean="0">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分钟</a:t>
            </a:r>
            <a:r>
              <a:rPr lang="zh-CN" altLang="en-US" b="1">
                <a:latin typeface="华文新魏" panose="02010800040101010101" pitchFamily="2" charset="-122"/>
                <a:ea typeface="华文新魏" panose="02010800040101010101" pitchFamily="2" charset="-122"/>
              </a:rPr>
              <a:t>，称为呼吸过</a:t>
            </a:r>
            <a:r>
              <a:rPr lang="zh-CN" altLang="en-US" b="1">
                <a:latin typeface="华文新魏" panose="02010800040101010101" pitchFamily="2" charset="-122"/>
                <a:ea typeface="华文新魏" panose="02010800040101010101" pitchFamily="2" charset="-122"/>
              </a:rPr>
              <a:t>缓</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人</a:t>
            </a:r>
            <a:r>
              <a:rPr lang="zh-CN" altLang="en-US" b="1">
                <a:latin typeface="华文新魏" panose="02010800040101010101" pitchFamily="2" charset="-122"/>
                <a:ea typeface="华文新魏" panose="02010800040101010101" pitchFamily="2" charset="-122"/>
              </a:rPr>
              <a:t>体内的</a:t>
            </a:r>
            <a:r>
              <a:rPr lang="en-US" altLang="zh-CN" b="1">
                <a:latin typeface="华文新魏" panose="02010800040101010101" pitchFamily="2" charset="-122"/>
                <a:ea typeface="华文新魏" panose="02010800040101010101" pitchFamily="2" charset="-122"/>
              </a:rPr>
              <a:t>O</a:t>
            </a:r>
            <a:r>
              <a:rPr lang="en-US" altLang="zh-CN" b="1" baseline="-25000">
                <a:latin typeface="华文新魏" panose="02010800040101010101" pitchFamily="2" charset="-122"/>
                <a:ea typeface="华文新魏" panose="02010800040101010101" pitchFamily="2" charset="-122"/>
              </a:rPr>
              <a:t>2</a:t>
            </a:r>
            <a:r>
              <a:rPr lang="en-US" altLang="zh-CN" b="1">
                <a:latin typeface="华文新魏" panose="02010800040101010101" pitchFamily="2" charset="-122"/>
                <a:ea typeface="华文新魏" panose="02010800040101010101" pitchFamily="2" charset="-122"/>
              </a:rPr>
              <a:t> </a:t>
            </a:r>
            <a:r>
              <a:rPr lang="zh-CN" altLang="en-US" b="1">
                <a:latin typeface="华文新魏" panose="02010800040101010101" pitchFamily="2" charset="-122"/>
                <a:ea typeface="华文新魏" panose="02010800040101010101" pitchFamily="2" charset="-122"/>
              </a:rPr>
              <a:t>存储量约为</a:t>
            </a:r>
            <a:r>
              <a:rPr lang="en-US" altLang="zh-CN" b="1">
                <a:latin typeface="华文新魏" panose="02010800040101010101" pitchFamily="2" charset="-122"/>
                <a:ea typeface="华文新魏" panose="02010800040101010101" pitchFamily="2" charset="-122"/>
              </a:rPr>
              <a:t>1550ml</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在</a:t>
            </a:r>
            <a:r>
              <a:rPr lang="zh-CN" altLang="en-US" b="1">
                <a:latin typeface="华文新魏" panose="02010800040101010101" pitchFamily="2" charset="-122"/>
                <a:ea typeface="华文新魏" panose="02010800040101010101" pitchFamily="2" charset="-122"/>
              </a:rPr>
              <a:t>基础状态下，成年人的</a:t>
            </a:r>
            <a:r>
              <a:rPr lang="zh-CN" altLang="en-US" b="1" smtClean="0">
                <a:latin typeface="华文新魏" panose="02010800040101010101" pitchFamily="2" charset="-122"/>
                <a:ea typeface="华文新魏" panose="02010800040101010101" pitchFamily="2" charset="-122"/>
              </a:rPr>
              <a:t>耗</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氧量</a:t>
            </a:r>
            <a:r>
              <a:rPr lang="zh-CN" altLang="en-US" b="1">
                <a:latin typeface="华文新魏" panose="02010800040101010101" pitchFamily="2" charset="-122"/>
                <a:ea typeface="华文新魏" panose="02010800040101010101" pitchFamily="2" charset="-122"/>
              </a:rPr>
              <a:t>为</a:t>
            </a:r>
            <a:r>
              <a:rPr lang="en-US" altLang="zh-CN" b="1">
                <a:latin typeface="华文新魏" panose="02010800040101010101" pitchFamily="2" charset="-122"/>
                <a:ea typeface="华文新魏" panose="02010800040101010101" pitchFamily="2" charset="-122"/>
              </a:rPr>
              <a:t>250ml /min</a:t>
            </a:r>
            <a:r>
              <a:rPr lang="zh-CN" altLang="en-US" b="1">
                <a:latin typeface="华文新魏" panose="02010800040101010101" pitchFamily="2" charset="-122"/>
                <a:ea typeface="华文新魏" panose="02010800040101010101" pitchFamily="2" charset="-122"/>
              </a:rPr>
              <a:t>。</a:t>
            </a:r>
          </a:p>
        </p:txBody>
      </p:sp>
      <p:pic>
        <p:nvPicPr>
          <p:cNvPr id="322566"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 y="4869160"/>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22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Grp="1" noChangeArrowheads="1"/>
          </p:cNvSpPr>
          <p:nvPr>
            <p:ph type="title"/>
          </p:nvPr>
        </p:nvSpPr>
        <p:spPr>
          <a:xfrm>
            <a:off x="1042988" y="144463"/>
            <a:ext cx="8027987" cy="6524625"/>
          </a:xfrm>
        </p:spPr>
        <p:txBody>
          <a:bodyPr/>
          <a:lstStyle/>
          <a:p>
            <a:pPr>
              <a:lnSpc>
                <a:spcPct val="110000"/>
              </a:lnSpc>
            </a:pPr>
            <a:r>
              <a:rPr lang="zh-CN" altLang="en-US" b="1">
                <a:solidFill>
                  <a:schemeClr val="tx1"/>
                </a:solidFill>
                <a:latin typeface="华文新魏" panose="02010800040101010101" pitchFamily="2" charset="-122"/>
                <a:ea typeface="华文新魏" panose="02010800040101010101" pitchFamily="2" charset="-122"/>
              </a:rPr>
              <a:t>消化系统</a:t>
            </a:r>
            <a:br>
              <a:rPr lang="zh-CN" altLang="en-US" b="1">
                <a:solidFill>
                  <a:schemeClr val="tx1"/>
                </a:solidFill>
                <a:latin typeface="华文新魏" panose="02010800040101010101" pitchFamily="2" charset="-122"/>
                <a:ea typeface="华文新魏" panose="02010800040101010101" pitchFamily="2" charset="-122"/>
              </a:rPr>
            </a:br>
            <a:r>
              <a:rPr lang="zh-CN" altLang="en-US" b="1">
                <a:solidFill>
                  <a:schemeClr val="tx1"/>
                </a:solidFill>
                <a:latin typeface="华文新魏" panose="02010800040101010101" pitchFamily="2" charset="-122"/>
                <a:ea typeface="华文新魏" panose="02010800040101010101" pitchFamily="2" charset="-122"/>
              </a:rPr>
              <a:t>由消化道和消化腺组成</a:t>
            </a:r>
            <a:r>
              <a:rPr lang="zh-CN" altLang="en-US" b="1" smtClean="0">
                <a:solidFill>
                  <a:schemeClr val="tx1"/>
                </a:solidFill>
                <a:latin typeface="华文新魏" panose="02010800040101010101" pitchFamily="2" charset="-122"/>
                <a:ea typeface="华文新魏" panose="02010800040101010101" pitchFamily="2" charset="-122"/>
              </a:rPr>
              <a:t>。</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消化道</a:t>
            </a:r>
            <a:r>
              <a:rPr lang="zh-CN" altLang="en-US" b="1">
                <a:solidFill>
                  <a:schemeClr val="tx1"/>
                </a:solidFill>
                <a:latin typeface="华文新魏" panose="02010800040101010101" pitchFamily="2" charset="-122"/>
                <a:ea typeface="华文新魏" panose="02010800040101010101" pitchFamily="2" charset="-122"/>
              </a:rPr>
              <a:t>包括口腔、咽、食管、胃</a:t>
            </a:r>
            <a:r>
              <a:rPr lang="zh-CN" altLang="en-US" b="1" smtClean="0">
                <a:solidFill>
                  <a:schemeClr val="tx1"/>
                </a:solidFill>
                <a:latin typeface="华文新魏" panose="02010800040101010101" pitchFamily="2" charset="-122"/>
                <a:ea typeface="华文新魏" panose="02010800040101010101" pitchFamily="2" charset="-122"/>
              </a:rPr>
              <a:t>、</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小肠</a:t>
            </a:r>
            <a:r>
              <a:rPr lang="zh-CN" altLang="en-US" b="1">
                <a:solidFill>
                  <a:schemeClr val="tx1"/>
                </a:solidFill>
                <a:latin typeface="华文新魏" panose="02010800040101010101" pitchFamily="2" charset="-122"/>
                <a:ea typeface="华文新魏" panose="02010800040101010101" pitchFamily="2" charset="-122"/>
              </a:rPr>
              <a:t>、大肠和肛门，消化道总长约</a:t>
            </a:r>
            <a:r>
              <a:rPr lang="en-US" altLang="zh-CN" b="1">
                <a:solidFill>
                  <a:schemeClr val="tx1"/>
                </a:solidFill>
                <a:latin typeface="华文新魏" panose="02010800040101010101" pitchFamily="2" charset="-122"/>
                <a:ea typeface="华文新魏" panose="02010800040101010101" pitchFamily="2" charset="-122"/>
              </a:rPr>
              <a:t>900cm</a:t>
            </a:r>
            <a:r>
              <a:rPr lang="zh-CN" altLang="en-US" b="1">
                <a:solidFill>
                  <a:schemeClr val="tx1"/>
                </a:solidFill>
                <a:latin typeface="华文新魏" panose="02010800040101010101" pitchFamily="2" charset="-122"/>
                <a:ea typeface="华文新魏" panose="02010800040101010101" pitchFamily="2" charset="-122"/>
              </a:rPr>
              <a:t>。消化腺包括唾液腺</a:t>
            </a:r>
            <a:r>
              <a:rPr lang="zh-CN" altLang="en-US" b="1" smtClean="0">
                <a:solidFill>
                  <a:schemeClr val="tx1"/>
                </a:solidFill>
                <a:latin typeface="华文新魏" panose="02010800040101010101" pitchFamily="2" charset="-122"/>
                <a:ea typeface="华文新魏" panose="02010800040101010101" pitchFamily="2" charset="-122"/>
              </a:rPr>
              <a:t>、</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肝脏</a:t>
            </a:r>
            <a:r>
              <a:rPr lang="zh-CN" altLang="en-US" b="1">
                <a:solidFill>
                  <a:schemeClr val="tx1"/>
                </a:solidFill>
                <a:latin typeface="华文新魏" panose="02010800040101010101" pitchFamily="2" charset="-122"/>
                <a:ea typeface="华文新魏" panose="02010800040101010101" pitchFamily="2" charset="-122"/>
              </a:rPr>
              <a:t>、胰腺和胃肠壁消化腺。</a:t>
            </a:r>
            <a:br>
              <a:rPr lang="zh-CN" altLang="en-US" b="1">
                <a:solidFill>
                  <a:schemeClr val="tx1"/>
                </a:solidFill>
                <a:latin typeface="华文新魏" panose="02010800040101010101" pitchFamily="2" charset="-122"/>
                <a:ea typeface="华文新魏" panose="02010800040101010101" pitchFamily="2" charset="-122"/>
              </a:rPr>
            </a:br>
            <a:endParaRPr lang="zh-CN" altLang="en-US" b="1">
              <a:solidFill>
                <a:schemeClr val="tx1"/>
              </a:solidFill>
              <a:latin typeface="华文新魏" panose="02010800040101010101" pitchFamily="2" charset="-122"/>
              <a:ea typeface="华文新魏" panose="02010800040101010101" pitchFamily="2" charset="-122"/>
            </a:endParaRPr>
          </a:p>
        </p:txBody>
      </p:sp>
      <p:pic>
        <p:nvPicPr>
          <p:cNvPr id="388101" name="Picture 5"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97152"/>
            <a:ext cx="1125538"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7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p:txBody>
          <a:bodyPr/>
          <a:lstStyle/>
          <a:p>
            <a:endParaRPr lang="zh-CN" altLang="zh-CN"/>
          </a:p>
        </p:txBody>
      </p:sp>
      <p:pic>
        <p:nvPicPr>
          <p:cNvPr id="357383" name="Picture 7"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5157192"/>
            <a:ext cx="1125537" cy="15065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消化系统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15913"/>
            <a:ext cx="5919788" cy="760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34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Grp="1" noChangeArrowheads="1"/>
          </p:cNvSpPr>
          <p:nvPr>
            <p:ph type="title"/>
          </p:nvPr>
        </p:nvSpPr>
        <p:spPr>
          <a:xfrm>
            <a:off x="1042988" y="144463"/>
            <a:ext cx="8027987" cy="6524625"/>
          </a:xfrm>
        </p:spPr>
        <p:txBody>
          <a:bodyPr/>
          <a:lstStyle/>
          <a:p>
            <a:pPr>
              <a:lnSpc>
                <a:spcPct val="110000"/>
              </a:lnSpc>
            </a:pPr>
            <a:r>
              <a:rPr lang="zh-CN" altLang="en-US" b="1" smtClean="0">
                <a:solidFill>
                  <a:schemeClr val="tx1"/>
                </a:solidFill>
                <a:latin typeface="华文新魏" panose="02010800040101010101" pitchFamily="2" charset="-122"/>
                <a:ea typeface="华文新魏" panose="02010800040101010101" pitchFamily="2" charset="-122"/>
              </a:rPr>
              <a:t>主要</a:t>
            </a:r>
            <a:r>
              <a:rPr lang="zh-CN" altLang="en-US" b="1">
                <a:solidFill>
                  <a:schemeClr val="tx1"/>
                </a:solidFill>
                <a:latin typeface="华文新魏" panose="02010800040101010101" pitchFamily="2" charset="-122"/>
                <a:ea typeface="华文新魏" panose="02010800040101010101" pitchFamily="2" charset="-122"/>
              </a:rPr>
              <a:t>功能</a:t>
            </a:r>
            <a:br>
              <a:rPr lang="zh-CN" altLang="en-US" b="1">
                <a:solidFill>
                  <a:schemeClr val="tx1"/>
                </a:solidFill>
                <a:latin typeface="华文新魏" panose="02010800040101010101" pitchFamily="2" charset="-122"/>
                <a:ea typeface="华文新魏" panose="02010800040101010101" pitchFamily="2" charset="-122"/>
              </a:rPr>
            </a:br>
            <a:r>
              <a:rPr lang="zh-CN" altLang="en-US" b="1">
                <a:solidFill>
                  <a:schemeClr val="tx1"/>
                </a:solidFill>
                <a:latin typeface="华文新魏" panose="02010800040101010101" pitchFamily="2" charset="-122"/>
                <a:ea typeface="华文新魏" panose="02010800040101010101" pitchFamily="2" charset="-122"/>
              </a:rPr>
              <a:t>吸收营养，消化食物，</a:t>
            </a:r>
            <a:r>
              <a:rPr lang="zh-CN" altLang="en-US" b="1" smtClean="0">
                <a:solidFill>
                  <a:schemeClr val="tx1"/>
                </a:solidFill>
                <a:latin typeface="华文新魏" panose="02010800040101010101" pitchFamily="2" charset="-122"/>
                <a:ea typeface="华文新魏" panose="02010800040101010101" pitchFamily="2" charset="-122"/>
              </a:rPr>
              <a:t>排出</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食物残渣</a:t>
            </a:r>
            <a:r>
              <a:rPr lang="zh-CN" altLang="en-US" b="1">
                <a:solidFill>
                  <a:schemeClr val="tx1"/>
                </a:solidFill>
                <a:latin typeface="华文新魏" panose="02010800040101010101" pitchFamily="2" charset="-122"/>
                <a:ea typeface="华文新魏" panose="02010800040101010101" pitchFamily="2" charset="-122"/>
              </a:rPr>
              <a:t>。口腔和咽也</a:t>
            </a:r>
            <a:r>
              <a:rPr lang="zh-CN" altLang="en-US" b="1" smtClean="0">
                <a:solidFill>
                  <a:schemeClr val="tx1"/>
                </a:solidFill>
                <a:latin typeface="华文新魏" panose="02010800040101010101" pitchFamily="2" charset="-122"/>
                <a:ea typeface="华文新魏" panose="02010800040101010101" pitchFamily="2" charset="-122"/>
              </a:rPr>
              <a:t>参与</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呼吸</a:t>
            </a:r>
            <a:r>
              <a:rPr lang="zh-CN" altLang="en-US" b="1">
                <a:solidFill>
                  <a:schemeClr val="tx1"/>
                </a:solidFill>
                <a:latin typeface="华文新魏" panose="02010800040101010101" pitchFamily="2" charset="-122"/>
                <a:ea typeface="华文新魏" panose="02010800040101010101" pitchFamily="2" charset="-122"/>
              </a:rPr>
              <a:t>和语言活动。</a:t>
            </a:r>
          </a:p>
        </p:txBody>
      </p:sp>
      <p:pic>
        <p:nvPicPr>
          <p:cNvPr id="388101" name="Picture 5"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97152"/>
            <a:ext cx="1125538"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818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p:cNvSpPr>
            <a:spLocks noGrp="1" noChangeArrowheads="1"/>
          </p:cNvSpPr>
          <p:nvPr>
            <p:ph type="title"/>
          </p:nvPr>
        </p:nvSpPr>
        <p:spPr>
          <a:xfrm>
            <a:off x="1017017" y="336706"/>
            <a:ext cx="7634287" cy="6165850"/>
          </a:xfrm>
        </p:spPr>
        <p:txBody>
          <a:bodyPr/>
          <a:lstStyle/>
          <a:p>
            <a:r>
              <a:rPr lang="zh-CN" altLang="en-US" sz="4000" b="1">
                <a:solidFill>
                  <a:schemeClr val="tx1"/>
                </a:solidFill>
                <a:latin typeface="华文新魏" panose="02010800040101010101" pitchFamily="2" charset="-122"/>
                <a:ea typeface="华文新魏" panose="02010800040101010101" pitchFamily="2" charset="-122"/>
              </a:rPr>
              <a:t>运动系统</a:t>
            </a:r>
            <a:br>
              <a:rPr lang="zh-CN" altLang="en-US" sz="4000" b="1">
                <a:solidFill>
                  <a:schemeClr val="tx1"/>
                </a:solidFill>
                <a:latin typeface="华文新魏" panose="02010800040101010101" pitchFamily="2" charset="-122"/>
                <a:ea typeface="华文新魏" panose="02010800040101010101" pitchFamily="2" charset="-122"/>
              </a:rPr>
            </a:br>
            <a:r>
              <a:rPr lang="zh-CN" altLang="en-US" sz="4000" b="1">
                <a:solidFill>
                  <a:schemeClr val="tx1"/>
                </a:solidFill>
                <a:latin typeface="华文新魏" panose="02010800040101010101" pitchFamily="2" charset="-122"/>
                <a:ea typeface="华文新魏" panose="02010800040101010101" pitchFamily="2" charset="-122"/>
              </a:rPr>
              <a:t>由骨、关节（骨连接）和骨骼肌三部分组成</a:t>
            </a:r>
            <a:r>
              <a:rPr lang="zh-CN" altLang="en-US" sz="4000" b="1" smtClean="0">
                <a:solidFill>
                  <a:schemeClr val="tx1"/>
                </a:solidFill>
                <a:latin typeface="华文新魏" panose="02010800040101010101" pitchFamily="2" charset="-122"/>
                <a:ea typeface="华文新魏" panose="02010800040101010101" pitchFamily="2" charset="-122"/>
              </a:rPr>
              <a:t>，全身</a:t>
            </a:r>
            <a:r>
              <a:rPr lang="zh-CN" altLang="en-US" sz="4000" b="1">
                <a:solidFill>
                  <a:schemeClr val="tx1"/>
                </a:solidFill>
                <a:latin typeface="华文新魏" panose="02010800040101010101" pitchFamily="2" charset="-122"/>
                <a:ea typeface="华文新魏" panose="02010800040101010101" pitchFamily="2" charset="-122"/>
              </a:rPr>
              <a:t>骨骼总数约</a:t>
            </a:r>
            <a:r>
              <a:rPr lang="en-US" altLang="zh-CN" sz="4000" b="1">
                <a:solidFill>
                  <a:schemeClr val="tx1"/>
                </a:solidFill>
                <a:latin typeface="华文新魏" panose="02010800040101010101" pitchFamily="2" charset="-122"/>
                <a:ea typeface="华文新魏" panose="02010800040101010101" pitchFamily="2" charset="-122"/>
              </a:rPr>
              <a:t>206</a:t>
            </a:r>
            <a:r>
              <a:rPr lang="zh-CN" altLang="en-US" sz="4000" b="1">
                <a:solidFill>
                  <a:schemeClr val="tx1"/>
                </a:solidFill>
                <a:latin typeface="华文新魏" panose="02010800040101010101" pitchFamily="2" charset="-122"/>
                <a:ea typeface="华文新魏" panose="02010800040101010101" pitchFamily="2" charset="-122"/>
              </a:rPr>
              <a:t>块，全身肌肉</a:t>
            </a:r>
            <a:r>
              <a:rPr lang="zh-CN" altLang="en-US" sz="4000" b="1" smtClean="0">
                <a:solidFill>
                  <a:schemeClr val="tx1"/>
                </a:solidFill>
                <a:latin typeface="华文新魏" panose="02010800040101010101" pitchFamily="2" charset="-122"/>
                <a:ea typeface="华文新魏" panose="02010800040101010101" pitchFamily="2" charset="-122"/>
              </a:rPr>
              <a:t>总数</a:t>
            </a:r>
            <a:r>
              <a:rPr lang="en-US" altLang="zh-CN" sz="4000" b="1" smtClean="0">
                <a:solidFill>
                  <a:schemeClr val="tx1"/>
                </a:solidFill>
                <a:latin typeface="华文新魏" panose="02010800040101010101" pitchFamily="2" charset="-122"/>
                <a:ea typeface="华文新魏" panose="02010800040101010101" pitchFamily="2" charset="-122"/>
              </a:rPr>
              <a:t/>
            </a:r>
            <a:br>
              <a:rPr lang="en-US" altLang="zh-CN" sz="4000" b="1" smtClean="0">
                <a:solidFill>
                  <a:schemeClr val="tx1"/>
                </a:solidFill>
                <a:latin typeface="华文新魏" panose="02010800040101010101" pitchFamily="2" charset="-122"/>
                <a:ea typeface="华文新魏" panose="02010800040101010101" pitchFamily="2" charset="-122"/>
              </a:rPr>
            </a:br>
            <a:r>
              <a:rPr lang="en-US" altLang="zh-CN" sz="4000" b="1" smtClean="0">
                <a:solidFill>
                  <a:schemeClr val="tx1"/>
                </a:solidFill>
                <a:latin typeface="华文新魏" panose="02010800040101010101" pitchFamily="2" charset="-122"/>
                <a:ea typeface="华文新魏" panose="02010800040101010101" pitchFamily="2" charset="-122"/>
              </a:rPr>
              <a:t>600</a:t>
            </a:r>
            <a:r>
              <a:rPr lang="zh-CN" altLang="en-US" sz="4000" b="1">
                <a:solidFill>
                  <a:schemeClr val="tx1"/>
                </a:solidFill>
                <a:latin typeface="华文新魏" panose="02010800040101010101" pitchFamily="2" charset="-122"/>
                <a:ea typeface="华文新魏" panose="02010800040101010101" pitchFamily="2" charset="-122"/>
              </a:rPr>
              <a:t>余</a:t>
            </a:r>
            <a:r>
              <a:rPr lang="zh-CN" altLang="en-US" sz="4000" b="1" smtClean="0">
                <a:solidFill>
                  <a:schemeClr val="tx1"/>
                </a:solidFill>
                <a:latin typeface="华文新魏" panose="02010800040101010101" pitchFamily="2" charset="-122"/>
                <a:ea typeface="华文新魏" panose="02010800040101010101" pitchFamily="2" charset="-122"/>
              </a:rPr>
              <a:t>块。</a:t>
            </a:r>
            <a:r>
              <a:rPr lang="zh-CN" altLang="en-US" sz="4000" b="1">
                <a:solidFill>
                  <a:schemeClr val="tx1"/>
                </a:solidFill>
                <a:latin typeface="华文新魏" panose="02010800040101010101" pitchFamily="2" charset="-122"/>
                <a:ea typeface="华文新魏" panose="02010800040101010101" pitchFamily="2" charset="-122"/>
              </a:rPr>
              <a:t/>
            </a:r>
            <a:br>
              <a:rPr lang="zh-CN" altLang="en-US" sz="4000" b="1">
                <a:solidFill>
                  <a:schemeClr val="tx1"/>
                </a:solidFill>
                <a:latin typeface="华文新魏" panose="02010800040101010101" pitchFamily="2" charset="-122"/>
                <a:ea typeface="华文新魏" panose="02010800040101010101" pitchFamily="2" charset="-122"/>
              </a:rPr>
            </a:br>
            <a:endParaRPr lang="zh-CN" altLang="en-US" sz="4000" b="1">
              <a:solidFill>
                <a:schemeClr val="tx1"/>
              </a:solidFill>
              <a:latin typeface="华文新魏" panose="02010800040101010101" pitchFamily="2" charset="-122"/>
              <a:ea typeface="华文新魏" panose="02010800040101010101" pitchFamily="2" charset="-122"/>
            </a:endParaRPr>
          </a:p>
        </p:txBody>
      </p:sp>
      <p:pic>
        <p:nvPicPr>
          <p:cNvPr id="362502"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4996018"/>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085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429" name="Picture 5" descr="骨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60350"/>
            <a:ext cx="3311525" cy="6350000"/>
          </a:xfrm>
          <a:prstGeom prst="rect">
            <a:avLst/>
          </a:prstGeom>
          <a:noFill/>
          <a:extLst>
            <a:ext uri="{909E8E84-426E-40DD-AFC4-6F175D3DCCD1}">
              <a14:hiddenFill xmlns:a14="http://schemas.microsoft.com/office/drawing/2010/main">
                <a:solidFill>
                  <a:srgbClr val="FFFFFF"/>
                </a:solidFill>
              </a14:hiddenFill>
            </a:ext>
          </a:extLst>
        </p:spPr>
      </p:pic>
      <p:pic>
        <p:nvPicPr>
          <p:cNvPr id="359430" name="Picture 6" descr="肌肉"/>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60350"/>
            <a:ext cx="3311525" cy="6350000"/>
          </a:xfrm>
          <a:prstGeom prst="rect">
            <a:avLst/>
          </a:prstGeom>
          <a:noFill/>
          <a:extLst>
            <a:ext uri="{909E8E84-426E-40DD-AFC4-6F175D3DCCD1}">
              <a14:hiddenFill xmlns:a14="http://schemas.microsoft.com/office/drawing/2010/main">
                <a:solidFill>
                  <a:srgbClr val="FFFFFF"/>
                </a:solidFill>
              </a14:hiddenFill>
            </a:ext>
          </a:extLst>
        </p:spPr>
      </p:pic>
      <p:pic>
        <p:nvPicPr>
          <p:cNvPr id="359432" name="Picture 8" descr="000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5075374"/>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586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9432" name="Picture 8"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5075374"/>
            <a:ext cx="1125537" cy="1506538"/>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196752"/>
            <a:ext cx="5291147" cy="3960439"/>
          </a:xfrm>
          <a:prstGeom prst="rect">
            <a:avLst/>
          </a:prstGeom>
        </p:spPr>
      </p:pic>
    </p:spTree>
    <p:extLst>
      <p:ext uri="{BB962C8B-B14F-4D97-AF65-F5344CB8AC3E}">
        <p14:creationId xmlns:p14="http://schemas.microsoft.com/office/powerpoint/2010/main" val="112784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259632" y="1268760"/>
            <a:ext cx="6389611" cy="4319653"/>
          </a:xfrm>
        </p:spPr>
        <p:txBody>
          <a:bodyPr/>
          <a:lstStyle/>
          <a:p>
            <a:pPr>
              <a:lnSpc>
                <a:spcPct val="120000"/>
              </a:lnSpc>
            </a:pPr>
            <a:r>
              <a:rPr lang="zh-CN" altLang="en-US" b="1" smtClean="0">
                <a:latin typeface="华文新魏" panose="02010800040101010101" pitchFamily="2" charset="-122"/>
                <a:ea typeface="华文新魏" panose="02010800040101010101" pitchFamily="2" charset="-122"/>
              </a:rPr>
              <a:t>成绩评定及考核方式</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平时</a:t>
            </a:r>
            <a:r>
              <a:rPr lang="en-US" altLang="zh-CN" b="1" smtClean="0">
                <a:latin typeface="华文新魏" panose="02010800040101010101" pitchFamily="2" charset="-122"/>
                <a:ea typeface="华文新魏" panose="02010800040101010101" pitchFamily="2" charset="-122"/>
              </a:rPr>
              <a:t>40%</a:t>
            </a:r>
            <a:r>
              <a:rPr lang="zh-CN" altLang="en-US" b="1" smtClean="0">
                <a:latin typeface="华文新魏" panose="02010800040101010101" pitchFamily="2" charset="-122"/>
                <a:ea typeface="华文新魏" panose="02010800040101010101" pitchFamily="2" charset="-122"/>
              </a:rPr>
              <a:t>：期末</a:t>
            </a:r>
            <a:r>
              <a:rPr lang="en-US" altLang="zh-CN" b="1" smtClean="0">
                <a:latin typeface="华文新魏" panose="02010800040101010101" pitchFamily="2" charset="-122"/>
                <a:ea typeface="华文新魏" panose="02010800040101010101" pitchFamily="2" charset="-122"/>
              </a:rPr>
              <a:t>60% </a:t>
            </a:r>
            <a:br>
              <a:rPr lang="en-US" altLang="zh-CN" b="1" smtClean="0">
                <a:latin typeface="华文新魏" panose="02010800040101010101" pitchFamily="2" charset="-122"/>
                <a:ea typeface="华文新魏" panose="02010800040101010101" pitchFamily="2" charset="-122"/>
              </a:rPr>
            </a:br>
            <a:r>
              <a:rPr lang="zh-CN" altLang="zh-CN" b="1">
                <a:latin typeface="华文新魏" panose="02010800040101010101" pitchFamily="2" charset="-122"/>
                <a:ea typeface="华文新魏" panose="02010800040101010101" pitchFamily="2" charset="-122"/>
              </a:rPr>
              <a:t>课程成绩要求</a:t>
            </a:r>
            <a:br>
              <a:rPr lang="zh-CN" altLang="zh-CN" b="1">
                <a:latin typeface="华文新魏" panose="02010800040101010101" pitchFamily="2" charset="-122"/>
                <a:ea typeface="华文新魏" panose="02010800040101010101" pitchFamily="2" charset="-122"/>
              </a:rPr>
            </a:br>
            <a:r>
              <a:rPr lang="zh-CN" altLang="zh-CN" b="1" smtClean="0">
                <a:latin typeface="华文新魏" panose="02010800040101010101" pitchFamily="2" charset="-122"/>
                <a:ea typeface="华文新魏" panose="02010800040101010101" pitchFamily="2" charset="-122"/>
              </a:rPr>
              <a:t>平时</a:t>
            </a:r>
            <a:r>
              <a:rPr lang="zh-CN" altLang="zh-CN" b="1">
                <a:latin typeface="华文新魏" panose="02010800040101010101" pitchFamily="2" charset="-122"/>
                <a:ea typeface="华文新魏" panose="02010800040101010101" pitchFamily="2" charset="-122"/>
              </a:rPr>
              <a:t>出勤</a:t>
            </a:r>
            <a:r>
              <a:rPr lang="en-US" altLang="zh-CN" b="1" smtClean="0">
                <a:latin typeface="华文新魏" panose="02010800040101010101" pitchFamily="2" charset="-122"/>
                <a:ea typeface="华文新魏" panose="02010800040101010101" pitchFamily="2" charset="-122"/>
              </a:rPr>
              <a:t>&lt;6</a:t>
            </a:r>
            <a:r>
              <a:rPr lang="zh-CN" altLang="zh-CN" b="1" smtClean="0">
                <a:latin typeface="华文新魏" panose="02010800040101010101" pitchFamily="2" charset="-122"/>
                <a:ea typeface="华文新魏" panose="02010800040101010101" pitchFamily="2" charset="-122"/>
              </a:rPr>
              <a:t>次</a:t>
            </a:r>
            <a:r>
              <a:rPr lang="zh-CN" altLang="zh-CN" b="1" smtClean="0">
                <a:latin typeface="华文新魏" panose="02010800040101010101" pitchFamily="2" charset="-122"/>
                <a:ea typeface="华文新魏" panose="02010800040101010101" pitchFamily="2" charset="-122"/>
              </a:rPr>
              <a:t>（</a:t>
            </a:r>
            <a:r>
              <a:rPr lang="zh-CN" altLang="zh-CN" b="1" smtClean="0">
                <a:latin typeface="华文新魏" panose="02010800040101010101" pitchFamily="2" charset="-122"/>
                <a:ea typeface="华文新魏" panose="02010800040101010101" pitchFamily="2" charset="-122"/>
              </a:rPr>
              <a:t>含</a:t>
            </a:r>
            <a:r>
              <a:rPr lang="en-US" altLang="zh-CN" b="1" smtClean="0">
                <a:latin typeface="华文新魏" panose="02010800040101010101" pitchFamily="2" charset="-122"/>
                <a:ea typeface="华文新魏" panose="02010800040101010101" pitchFamily="2" charset="-122"/>
              </a:rPr>
              <a:t>6</a:t>
            </a:r>
            <a:r>
              <a:rPr lang="zh-CN" altLang="zh-CN" b="1" smtClean="0">
                <a:latin typeface="华文新魏" panose="02010800040101010101" pitchFamily="2" charset="-122"/>
                <a:ea typeface="华文新魏" panose="02010800040101010101" pitchFamily="2" charset="-122"/>
              </a:rPr>
              <a:t>次</a:t>
            </a:r>
            <a:r>
              <a:rPr lang="zh-CN" altLang="zh-CN"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zh-CN" b="1" smtClean="0">
                <a:latin typeface="华文新魏" panose="02010800040101010101" pitchFamily="2" charset="-122"/>
                <a:ea typeface="华文新魏" panose="02010800040101010101" pitchFamily="2" charset="-122"/>
              </a:rPr>
              <a:t>或</a:t>
            </a:r>
            <a:r>
              <a:rPr lang="zh-CN" altLang="zh-CN" b="1">
                <a:latin typeface="华文新魏" panose="02010800040101010101" pitchFamily="2" charset="-122"/>
                <a:ea typeface="华文新魏" panose="02010800040101010101" pitchFamily="2" charset="-122"/>
              </a:rPr>
              <a:t>作业展示总分</a:t>
            </a:r>
            <a:r>
              <a:rPr lang="en-US" altLang="zh-CN" b="1">
                <a:latin typeface="华文新魏" panose="02010800040101010101" pitchFamily="2" charset="-122"/>
                <a:ea typeface="华文新魏" panose="02010800040101010101" pitchFamily="2" charset="-122"/>
              </a:rPr>
              <a:t>&lt;55</a:t>
            </a:r>
            <a:r>
              <a:rPr lang="zh-CN" altLang="zh-CN" b="1" smtClean="0">
                <a:latin typeface="华文新魏" panose="02010800040101010101" pitchFamily="2" charset="-122"/>
                <a:ea typeface="华文新魏" panose="02010800040101010101" pitchFamily="2" charset="-122"/>
              </a:rPr>
              <a:t>分</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zh-CN" b="1" smtClean="0">
                <a:latin typeface="华文新魏" panose="02010800040101010101" pitchFamily="2" charset="-122"/>
                <a:ea typeface="华文新魏" panose="02010800040101010101" pitchFamily="2" charset="-122"/>
              </a:rPr>
              <a:t>（</a:t>
            </a:r>
            <a:r>
              <a:rPr lang="zh-CN" altLang="zh-CN" b="1">
                <a:latin typeface="华文新魏" panose="02010800040101010101" pitchFamily="2" charset="-122"/>
                <a:ea typeface="华文新魏" panose="02010800040101010101" pitchFamily="2" charset="-122"/>
              </a:rPr>
              <a:t>含</a:t>
            </a:r>
            <a:r>
              <a:rPr lang="en-US" altLang="zh-CN" b="1">
                <a:latin typeface="华文新魏" panose="02010800040101010101" pitchFamily="2" charset="-122"/>
                <a:ea typeface="华文新魏" panose="02010800040101010101" pitchFamily="2" charset="-122"/>
              </a:rPr>
              <a:t>55</a:t>
            </a:r>
            <a:r>
              <a:rPr lang="zh-CN" altLang="zh-CN" b="1">
                <a:latin typeface="华文新魏" panose="02010800040101010101" pitchFamily="2" charset="-122"/>
                <a:ea typeface="华文新魏" panose="02010800040101010101" pitchFamily="2" charset="-122"/>
              </a:rPr>
              <a:t>分）则该课程</a:t>
            </a:r>
            <a:r>
              <a:rPr lang="zh-CN" altLang="zh-CN" b="1" smtClean="0">
                <a:latin typeface="华文新魏" panose="02010800040101010101" pitchFamily="2" charset="-122"/>
                <a:ea typeface="华文新魏" panose="02010800040101010101" pitchFamily="2" charset="-122"/>
              </a:rPr>
              <a:t>成</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zh-CN" b="1" smtClean="0">
                <a:latin typeface="华文新魏" panose="02010800040101010101" pitchFamily="2" charset="-122"/>
                <a:ea typeface="华文新魏" panose="02010800040101010101" pitchFamily="2" charset="-122"/>
              </a:rPr>
              <a:t>绩</a:t>
            </a:r>
            <a:r>
              <a:rPr lang="zh-CN" altLang="zh-CN" b="1">
                <a:latin typeface="华文新魏" panose="02010800040101010101" pitchFamily="2" charset="-122"/>
                <a:ea typeface="华文新魏" panose="02010800040101010101" pitchFamily="2" charset="-122"/>
              </a:rPr>
              <a:t>为不通过</a:t>
            </a:r>
            <a:r>
              <a:rPr lang="zh-CN" altLang="zh-CN" b="1" smtClean="0">
                <a:latin typeface="华文新魏" panose="02010800040101010101" pitchFamily="2" charset="-122"/>
                <a:ea typeface="华文新魏" panose="02010800040101010101" pitchFamily="2" charset="-122"/>
              </a:rPr>
              <a:t>。</a:t>
            </a:r>
            <a:r>
              <a:rPr lang="en-US" altLang="zh-CN"/>
              <a:t> </a:t>
            </a:r>
            <a:endParaRPr lang="zh-CN" altLang="zh-CN"/>
          </a:p>
        </p:txBody>
      </p:sp>
      <p:pic>
        <p:nvPicPr>
          <p:cNvPr id="3"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8146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p:cNvSpPr>
            <a:spLocks noGrp="1" noChangeArrowheads="1"/>
          </p:cNvSpPr>
          <p:nvPr>
            <p:ph type="title"/>
          </p:nvPr>
        </p:nvSpPr>
        <p:spPr>
          <a:xfrm>
            <a:off x="1009350" y="-171400"/>
            <a:ext cx="7155383" cy="6165850"/>
          </a:xfrm>
        </p:spPr>
        <p:txBody>
          <a:bodyPr/>
          <a:lstStyle/>
          <a:p>
            <a:r>
              <a:rPr lang="zh-CN" altLang="en-US" sz="4000" b="1" smtClean="0">
                <a:solidFill>
                  <a:schemeClr val="tx1"/>
                </a:solidFill>
                <a:latin typeface="华文新魏" panose="02010800040101010101" pitchFamily="2" charset="-122"/>
                <a:ea typeface="华文新魏" panose="02010800040101010101" pitchFamily="2" charset="-122"/>
              </a:rPr>
              <a:t>主要</a:t>
            </a:r>
            <a:r>
              <a:rPr lang="zh-CN" altLang="en-US" sz="4000" b="1">
                <a:solidFill>
                  <a:schemeClr val="tx1"/>
                </a:solidFill>
                <a:latin typeface="华文新魏" panose="02010800040101010101" pitchFamily="2" charset="-122"/>
                <a:ea typeface="华文新魏" panose="02010800040101010101" pitchFamily="2" charset="-122"/>
              </a:rPr>
              <a:t>功能</a:t>
            </a:r>
            <a:br>
              <a:rPr lang="zh-CN" altLang="en-US" sz="4000" b="1">
                <a:solidFill>
                  <a:schemeClr val="tx1"/>
                </a:solidFill>
                <a:latin typeface="华文新魏" panose="02010800040101010101" pitchFamily="2" charset="-122"/>
                <a:ea typeface="华文新魏" panose="02010800040101010101" pitchFamily="2" charset="-122"/>
              </a:rPr>
            </a:br>
            <a:r>
              <a:rPr lang="zh-CN" altLang="en-US" sz="4000" b="1">
                <a:solidFill>
                  <a:schemeClr val="tx1"/>
                </a:solidFill>
                <a:latin typeface="华文新魏" panose="02010800040101010101" pitchFamily="2" charset="-122"/>
                <a:ea typeface="华文新魏" panose="02010800040101010101" pitchFamily="2" charset="-122"/>
              </a:rPr>
              <a:t>在神经系统的调节下，</a:t>
            </a:r>
            <a:r>
              <a:rPr lang="zh-CN" altLang="en-US" sz="4000" b="1" smtClean="0">
                <a:solidFill>
                  <a:schemeClr val="tx1"/>
                </a:solidFill>
                <a:latin typeface="华文新魏" panose="02010800040101010101" pitchFamily="2" charset="-122"/>
                <a:ea typeface="华文新魏" panose="02010800040101010101" pitchFamily="2" charset="-122"/>
              </a:rPr>
              <a:t>对人体</a:t>
            </a:r>
            <a:r>
              <a:rPr lang="zh-CN" altLang="en-US" sz="4000" b="1">
                <a:solidFill>
                  <a:schemeClr val="tx1"/>
                </a:solidFill>
                <a:latin typeface="华文新魏" panose="02010800040101010101" pitchFamily="2" charset="-122"/>
                <a:ea typeface="华文新魏" panose="02010800040101010101" pitchFamily="2" charset="-122"/>
              </a:rPr>
              <a:t>起运动、支持和</a:t>
            </a:r>
            <a:r>
              <a:rPr lang="zh-CN" altLang="en-US" sz="4000" b="1" smtClean="0">
                <a:solidFill>
                  <a:schemeClr val="tx1"/>
                </a:solidFill>
                <a:latin typeface="华文新魏" panose="02010800040101010101" pitchFamily="2" charset="-122"/>
                <a:ea typeface="华文新魏" panose="02010800040101010101" pitchFamily="2" charset="-122"/>
              </a:rPr>
              <a:t>保护作用</a:t>
            </a:r>
            <a:r>
              <a:rPr lang="zh-CN" altLang="en-US" sz="4000" b="1">
                <a:solidFill>
                  <a:schemeClr val="tx1"/>
                </a:solidFill>
                <a:latin typeface="华文新魏" panose="02010800040101010101" pitchFamily="2" charset="-122"/>
                <a:ea typeface="华文新魏" panose="02010800040101010101" pitchFamily="2" charset="-122"/>
              </a:rPr>
              <a:t>。其中骨是运动的杠杆</a:t>
            </a:r>
            <a:r>
              <a:rPr lang="zh-CN" altLang="en-US" sz="4000" b="1" smtClean="0">
                <a:solidFill>
                  <a:schemeClr val="tx1"/>
                </a:solidFill>
                <a:latin typeface="华文新魏" panose="02010800040101010101" pitchFamily="2" charset="-122"/>
                <a:ea typeface="华文新魏" panose="02010800040101010101" pitchFamily="2" charset="-122"/>
              </a:rPr>
              <a:t>，关节</a:t>
            </a:r>
            <a:r>
              <a:rPr lang="zh-CN" altLang="en-US" sz="4000" b="1">
                <a:solidFill>
                  <a:schemeClr val="tx1"/>
                </a:solidFill>
                <a:latin typeface="华文新魏" panose="02010800040101010101" pitchFamily="2" charset="-122"/>
                <a:ea typeface="华文新魏" panose="02010800040101010101" pitchFamily="2" charset="-122"/>
              </a:rPr>
              <a:t>是</a:t>
            </a:r>
            <a:r>
              <a:rPr lang="zh-CN" altLang="en-US" sz="4000" b="1" smtClean="0">
                <a:solidFill>
                  <a:schemeClr val="tx1"/>
                </a:solidFill>
                <a:latin typeface="华文新魏" panose="02010800040101010101" pitchFamily="2" charset="-122"/>
                <a:ea typeface="华文新魏" panose="02010800040101010101" pitchFamily="2" charset="-122"/>
              </a:rPr>
              <a:t>运的</a:t>
            </a:r>
            <a:r>
              <a:rPr lang="zh-CN" altLang="en-US" sz="4000" b="1">
                <a:solidFill>
                  <a:schemeClr val="tx1"/>
                </a:solidFill>
                <a:latin typeface="华文新魏" panose="02010800040101010101" pitchFamily="2" charset="-122"/>
                <a:ea typeface="华文新魏" panose="02010800040101010101" pitchFamily="2" charset="-122"/>
              </a:rPr>
              <a:t>枢纽，</a:t>
            </a:r>
            <a:r>
              <a:rPr lang="zh-CN" altLang="en-US" sz="4000" b="1" smtClean="0">
                <a:solidFill>
                  <a:schemeClr val="tx1"/>
                </a:solidFill>
                <a:latin typeface="华文新魏" panose="02010800040101010101" pitchFamily="2" charset="-122"/>
                <a:ea typeface="华文新魏" panose="02010800040101010101" pitchFamily="2" charset="-122"/>
              </a:rPr>
              <a:t>骨骼肌</a:t>
            </a:r>
            <a:r>
              <a:rPr lang="zh-CN" altLang="en-US" sz="4000" b="1">
                <a:solidFill>
                  <a:schemeClr val="tx1"/>
                </a:solidFill>
                <a:latin typeface="华文新魏" panose="02010800040101010101" pitchFamily="2" charset="-122"/>
                <a:ea typeface="华文新魏" panose="02010800040101010101" pitchFamily="2" charset="-122"/>
              </a:rPr>
              <a:t>是运动</a:t>
            </a:r>
            <a:r>
              <a:rPr lang="zh-CN" altLang="en-US" sz="4000" b="1" smtClean="0">
                <a:solidFill>
                  <a:schemeClr val="tx1"/>
                </a:solidFill>
                <a:latin typeface="华文新魏" panose="02010800040101010101" pitchFamily="2" charset="-122"/>
                <a:ea typeface="华文新魏" panose="02010800040101010101" pitchFamily="2" charset="-122"/>
              </a:rPr>
              <a:t>的</a:t>
            </a:r>
            <a:r>
              <a:rPr lang="en-US" altLang="zh-CN" sz="4000" b="1" smtClean="0">
                <a:solidFill>
                  <a:schemeClr val="tx1"/>
                </a:solidFill>
                <a:latin typeface="华文新魏" panose="02010800040101010101" pitchFamily="2" charset="-122"/>
                <a:ea typeface="华文新魏" panose="02010800040101010101" pitchFamily="2" charset="-122"/>
              </a:rPr>
              <a:t/>
            </a:r>
            <a:br>
              <a:rPr lang="en-US" altLang="zh-CN" sz="4000" b="1" smtClean="0">
                <a:solidFill>
                  <a:schemeClr val="tx1"/>
                </a:solidFill>
                <a:latin typeface="华文新魏" panose="02010800040101010101" pitchFamily="2" charset="-122"/>
                <a:ea typeface="华文新魏" panose="02010800040101010101" pitchFamily="2" charset="-122"/>
              </a:rPr>
            </a:br>
            <a:r>
              <a:rPr lang="zh-CN" altLang="en-US" sz="4000" b="1" smtClean="0">
                <a:solidFill>
                  <a:schemeClr val="tx1"/>
                </a:solidFill>
                <a:latin typeface="华文新魏" panose="02010800040101010101" pitchFamily="2" charset="-122"/>
                <a:ea typeface="华文新魏" panose="02010800040101010101" pitchFamily="2" charset="-122"/>
              </a:rPr>
              <a:t>动力</a:t>
            </a:r>
            <a:r>
              <a:rPr lang="zh-CN" altLang="en-US" sz="4000" b="1">
                <a:solidFill>
                  <a:schemeClr val="tx1"/>
                </a:solidFill>
                <a:latin typeface="华文新魏" panose="02010800040101010101" pitchFamily="2" charset="-122"/>
                <a:ea typeface="华文新魏" panose="02010800040101010101" pitchFamily="2" charset="-122"/>
              </a:rPr>
              <a:t>。</a:t>
            </a:r>
          </a:p>
        </p:txBody>
      </p:sp>
      <p:pic>
        <p:nvPicPr>
          <p:cNvPr id="362502"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4996018"/>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182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331640" y="692696"/>
            <a:ext cx="7200900" cy="5500688"/>
          </a:xfrm>
        </p:spPr>
        <p:txBody>
          <a:bodyPr/>
          <a:lstStyle/>
          <a:p>
            <a:pPr eaLnBrk="1" hangingPunct="1">
              <a:lnSpc>
                <a:spcPct val="125000"/>
              </a:lnSpc>
              <a:spcBef>
                <a:spcPct val="5000"/>
              </a:spcBef>
            </a:pPr>
            <a:r>
              <a:rPr lang="zh-CN" altLang="en-US" b="1" smtClean="0">
                <a:latin typeface="华文新魏" panose="02010800040101010101" pitchFamily="2" charset="-122"/>
                <a:ea typeface="华文新魏" panose="02010800040101010101" pitchFamily="2" charset="-122"/>
              </a:rPr>
              <a:t>神经系统</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中枢神经包括脑组织和脊髓；</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周围神经括脑神经、脊神经和内脏神经。</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人脑重量约</a:t>
            </a:r>
            <a:r>
              <a:rPr lang="en-US" altLang="zh-CN" b="1" smtClean="0">
                <a:latin typeface="华文新魏" panose="02010800040101010101" pitchFamily="2" charset="-122"/>
                <a:ea typeface="华文新魏" panose="02010800040101010101" pitchFamily="2" charset="-122"/>
              </a:rPr>
              <a:t>1500g</a:t>
            </a:r>
            <a:r>
              <a:rPr lang="zh-CN" altLang="en-US" b="1" smtClean="0">
                <a:latin typeface="华文新魏" panose="02010800040101010101" pitchFamily="2" charset="-122"/>
                <a:ea typeface="华文新魏" panose="02010800040101010101" pitchFamily="2" charset="-122"/>
              </a:rPr>
              <a:t>，脑重约</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占体重的</a:t>
            </a:r>
            <a:r>
              <a:rPr lang="en-US" altLang="zh-CN" b="1" smtClean="0">
                <a:latin typeface="华文新魏" panose="02010800040101010101" pitchFamily="2" charset="-122"/>
                <a:ea typeface="华文新魏" panose="02010800040101010101" pitchFamily="2" charset="-122"/>
              </a:rPr>
              <a:t>3</a:t>
            </a:r>
            <a:r>
              <a:rPr lang="en-US"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4%</a:t>
            </a:r>
            <a:r>
              <a:rPr lang="zh-CN" altLang="en-US" b="1" smtClean="0">
                <a:latin typeface="华文新魏" panose="02010800040101010101" pitchFamily="2" charset="-122"/>
                <a:ea typeface="华文新魏" panose="02010800040101010101" pitchFamily="2" charset="-122"/>
              </a:rPr>
              <a:t>，消耗人体</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20%</a:t>
            </a:r>
            <a:r>
              <a:rPr lang="zh-CN" altLang="en-US" b="1" smtClean="0">
                <a:latin typeface="华文新魏" panose="02010800040101010101" pitchFamily="2" charset="-122"/>
                <a:ea typeface="华文新魏" panose="02010800040101010101" pitchFamily="2" charset="-122"/>
              </a:rPr>
              <a:t>的氧气和能量。</a:t>
            </a:r>
          </a:p>
        </p:txBody>
      </p:sp>
      <p:pic>
        <p:nvPicPr>
          <p:cNvPr id="9219"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85988" y="260350"/>
            <a:ext cx="3322637" cy="1371600"/>
          </a:xfrm>
        </p:spPr>
        <p:txBody>
          <a:bodyPr/>
          <a:lstStyle/>
          <a:p>
            <a:pPr eaLnBrk="1" hangingPunct="1"/>
            <a:r>
              <a:rPr lang="zh-CN" altLang="en-US" b="1" smtClean="0">
                <a:ea typeface="隶书" panose="02010509060101010101" pitchFamily="49" charset="-122"/>
              </a:rPr>
              <a:t>神经系统</a:t>
            </a:r>
          </a:p>
        </p:txBody>
      </p:sp>
      <p:pic>
        <p:nvPicPr>
          <p:cNvPr id="95235" name="Picture 3" descr="大脑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116138"/>
            <a:ext cx="48387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6" name="Picture 4" descr="人体神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508000"/>
            <a:ext cx="3203575"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000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标题 2"/>
          <p:cNvSpPr>
            <a:spLocks noGrp="1"/>
          </p:cNvSpPr>
          <p:nvPr>
            <p:ph type="title"/>
          </p:nvPr>
        </p:nvSpPr>
        <p:spPr>
          <a:xfrm>
            <a:off x="971600" y="431199"/>
            <a:ext cx="7086600" cy="5839544"/>
          </a:xfrm>
        </p:spPr>
        <p:txBody>
          <a:bodyPr/>
          <a:lstStyle/>
          <a:p>
            <a:r>
              <a:rPr lang="zh-CN" altLang="zh-CN" b="1" smtClean="0">
                <a:solidFill>
                  <a:srgbClr val="333333"/>
                </a:solidFill>
                <a:latin typeface="华文新魏" panose="02010800040101010101" pitchFamily="2" charset="-122"/>
                <a:ea typeface="华文新魏" panose="02010800040101010101" pitchFamily="2" charset="-122"/>
              </a:rPr>
              <a:t>主要功能</a:t>
            </a:r>
            <a:r>
              <a:rPr lang="en-US" altLang="zh-CN" b="1" smtClean="0">
                <a:solidFill>
                  <a:srgbClr val="333333"/>
                </a:solidFill>
                <a:latin typeface="华文新魏" panose="02010800040101010101" pitchFamily="2" charset="-122"/>
                <a:ea typeface="华文新魏" panose="02010800040101010101" pitchFamily="2" charset="-122"/>
              </a:rPr>
              <a:t/>
            </a:r>
            <a:br>
              <a:rPr lang="en-US" altLang="zh-CN" b="1" smtClean="0">
                <a:solidFill>
                  <a:srgbClr val="333333"/>
                </a:solidFill>
                <a:latin typeface="华文新魏" panose="02010800040101010101" pitchFamily="2" charset="-122"/>
                <a:ea typeface="华文新魏" panose="02010800040101010101" pitchFamily="2" charset="-122"/>
              </a:rPr>
            </a:br>
            <a:r>
              <a:rPr lang="zh-CN" altLang="zh-CN" b="1" smtClean="0">
                <a:solidFill>
                  <a:srgbClr val="333333"/>
                </a:solidFill>
                <a:latin typeface="华文新魏" panose="02010800040101010101" pitchFamily="2" charset="-122"/>
                <a:ea typeface="华文新魏" panose="02010800040101010101" pitchFamily="2" charset="-122"/>
              </a:rPr>
              <a:t>一方面</a:t>
            </a:r>
            <a:r>
              <a:rPr lang="zh-CN" altLang="zh-CN" b="1">
                <a:solidFill>
                  <a:srgbClr val="333333"/>
                </a:solidFill>
                <a:latin typeface="华文新魏" panose="02010800040101010101" pitchFamily="2" charset="-122"/>
                <a:ea typeface="华文新魏" panose="02010800040101010101" pitchFamily="2" charset="-122"/>
              </a:rPr>
              <a:t>它控制与调节各器官、系统的活动，使人体成为一个统一的整体。另一方面通过神经系统的分析与综合，使机体对</a:t>
            </a:r>
            <a:r>
              <a:rPr lang="zh-CN" altLang="zh-CN" b="1">
                <a:solidFill>
                  <a:srgbClr val="333333"/>
                </a:solidFill>
                <a:latin typeface="华文新魏" panose="02010800040101010101" pitchFamily="2" charset="-122"/>
                <a:ea typeface="华文新魏" panose="02010800040101010101" pitchFamily="2" charset="-122"/>
              </a:rPr>
              <a:t>环境</a:t>
            </a:r>
            <a:r>
              <a:rPr lang="zh-CN" altLang="zh-CN" b="1" smtClean="0">
                <a:solidFill>
                  <a:srgbClr val="333333"/>
                </a:solidFill>
                <a:latin typeface="华文新魏" panose="02010800040101010101" pitchFamily="2" charset="-122"/>
                <a:ea typeface="华文新魏" panose="02010800040101010101" pitchFamily="2" charset="-122"/>
              </a:rPr>
              <a:t>变化</a:t>
            </a:r>
            <a:r>
              <a:rPr lang="en-US" altLang="zh-CN" b="1" smtClean="0">
                <a:solidFill>
                  <a:srgbClr val="333333"/>
                </a:solidFill>
                <a:latin typeface="华文新魏" panose="02010800040101010101" pitchFamily="2" charset="-122"/>
                <a:ea typeface="华文新魏" panose="02010800040101010101" pitchFamily="2" charset="-122"/>
              </a:rPr>
              <a:t/>
            </a:r>
            <a:br>
              <a:rPr lang="en-US" altLang="zh-CN" b="1" smtClean="0">
                <a:solidFill>
                  <a:srgbClr val="333333"/>
                </a:solidFill>
                <a:latin typeface="华文新魏" panose="02010800040101010101" pitchFamily="2" charset="-122"/>
                <a:ea typeface="华文新魏" panose="02010800040101010101" pitchFamily="2" charset="-122"/>
              </a:rPr>
            </a:br>
            <a:r>
              <a:rPr lang="zh-CN" altLang="zh-CN" b="1" smtClean="0">
                <a:solidFill>
                  <a:srgbClr val="333333"/>
                </a:solidFill>
                <a:latin typeface="华文新魏" panose="02010800040101010101" pitchFamily="2" charset="-122"/>
                <a:ea typeface="华文新魏" panose="02010800040101010101" pitchFamily="2" charset="-122"/>
              </a:rPr>
              <a:t>的</a:t>
            </a:r>
            <a:r>
              <a:rPr lang="zh-CN" altLang="zh-CN" b="1">
                <a:solidFill>
                  <a:srgbClr val="333333"/>
                </a:solidFill>
                <a:latin typeface="华文新魏" panose="02010800040101010101" pitchFamily="2" charset="-122"/>
                <a:ea typeface="华文新魏" panose="02010800040101010101" pitchFamily="2" charset="-122"/>
              </a:rPr>
              <a:t>刺激作出相应的反应</a:t>
            </a:r>
            <a:r>
              <a:rPr lang="zh-CN" altLang="zh-CN" b="1">
                <a:solidFill>
                  <a:srgbClr val="333333"/>
                </a:solidFill>
                <a:latin typeface="华文新魏" panose="02010800040101010101" pitchFamily="2" charset="-122"/>
                <a:ea typeface="华文新魏" panose="02010800040101010101" pitchFamily="2" charset="-122"/>
              </a:rPr>
              <a:t>，</a:t>
            </a:r>
            <a:r>
              <a:rPr lang="zh-CN" altLang="zh-CN" b="1" smtClean="0">
                <a:solidFill>
                  <a:srgbClr val="333333"/>
                </a:solidFill>
                <a:latin typeface="华文新魏" panose="02010800040101010101" pitchFamily="2" charset="-122"/>
                <a:ea typeface="华文新魏" panose="02010800040101010101" pitchFamily="2" charset="-122"/>
              </a:rPr>
              <a:t>达</a:t>
            </a:r>
            <a:r>
              <a:rPr lang="en-US" altLang="zh-CN" b="1" smtClean="0">
                <a:solidFill>
                  <a:srgbClr val="333333"/>
                </a:solidFill>
                <a:latin typeface="华文新魏" panose="02010800040101010101" pitchFamily="2" charset="-122"/>
                <a:ea typeface="华文新魏" panose="02010800040101010101" pitchFamily="2" charset="-122"/>
              </a:rPr>
              <a:t/>
            </a:r>
            <a:br>
              <a:rPr lang="en-US" altLang="zh-CN" b="1" smtClean="0">
                <a:solidFill>
                  <a:srgbClr val="333333"/>
                </a:solidFill>
                <a:latin typeface="华文新魏" panose="02010800040101010101" pitchFamily="2" charset="-122"/>
                <a:ea typeface="华文新魏" panose="02010800040101010101" pitchFamily="2" charset="-122"/>
              </a:rPr>
            </a:br>
            <a:r>
              <a:rPr lang="zh-CN" altLang="zh-CN" b="1" smtClean="0">
                <a:solidFill>
                  <a:srgbClr val="333333"/>
                </a:solidFill>
                <a:latin typeface="华文新魏" panose="02010800040101010101" pitchFamily="2" charset="-122"/>
                <a:ea typeface="华文新魏" panose="02010800040101010101" pitchFamily="2" charset="-122"/>
              </a:rPr>
              <a:t>到</a:t>
            </a:r>
            <a:r>
              <a:rPr lang="zh-CN" altLang="zh-CN" b="1">
                <a:solidFill>
                  <a:srgbClr val="333333"/>
                </a:solidFill>
                <a:latin typeface="华文新魏" panose="02010800040101010101" pitchFamily="2" charset="-122"/>
                <a:ea typeface="华文新魏" panose="02010800040101010101" pitchFamily="2" charset="-122"/>
              </a:rPr>
              <a:t>机体与环境的</a:t>
            </a:r>
            <a:r>
              <a:rPr lang="zh-CN" altLang="zh-CN" b="1">
                <a:solidFill>
                  <a:srgbClr val="333333"/>
                </a:solidFill>
                <a:latin typeface="华文新魏" panose="02010800040101010101" pitchFamily="2" charset="-122"/>
                <a:ea typeface="华文新魏" panose="02010800040101010101" pitchFamily="2" charset="-122"/>
              </a:rPr>
              <a:t>统一</a:t>
            </a:r>
            <a:r>
              <a:rPr lang="zh-CN" altLang="zh-CN" b="1" smtClean="0">
                <a:solidFill>
                  <a:srgbClr val="333333"/>
                </a:solidFill>
                <a:latin typeface="华文新魏" panose="02010800040101010101" pitchFamily="2" charset="-122"/>
                <a:ea typeface="华文新魏" panose="02010800040101010101" pitchFamily="2" charset="-122"/>
              </a:rPr>
              <a:t>。</a:t>
            </a:r>
            <a:r>
              <a:rPr lang="en-US" altLang="zh-CN" b="1" smtClean="0">
                <a:solidFill>
                  <a:srgbClr val="333333"/>
                </a:solidFill>
                <a:latin typeface="华文新魏" panose="02010800040101010101" pitchFamily="2" charset="-122"/>
                <a:ea typeface="华文新魏" panose="02010800040101010101" pitchFamily="2" charset="-122"/>
              </a:rPr>
              <a:t/>
            </a:r>
            <a:br>
              <a:rPr lang="en-US" altLang="zh-CN" b="1" smtClean="0">
                <a:solidFill>
                  <a:srgbClr val="333333"/>
                </a:solidFill>
                <a:latin typeface="华文新魏" panose="02010800040101010101" pitchFamily="2" charset="-122"/>
                <a:ea typeface="华文新魏" panose="02010800040101010101" pitchFamily="2" charset="-122"/>
              </a:rPr>
            </a:br>
            <a:endParaRPr lang="zh-CN" altLang="en-US" b="1">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873359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116012" y="692150"/>
            <a:ext cx="7128395" cy="46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ct val="5000"/>
              </a:spcBef>
              <a:spcAft>
                <a:spcPct val="10000"/>
              </a:spcAft>
              <a:buFontTx/>
              <a:buNone/>
            </a:pPr>
            <a:r>
              <a:rPr lang="zh-CN" altLang="en-US" sz="3600" b="1">
                <a:solidFill>
                  <a:schemeClr val="tx2"/>
                </a:solidFill>
              </a:rPr>
              <a:t/>
            </a:r>
            <a:br>
              <a:rPr lang="zh-CN" altLang="en-US" sz="3600" b="1">
                <a:solidFill>
                  <a:schemeClr val="tx2"/>
                </a:solidFill>
              </a:rPr>
            </a:br>
            <a:r>
              <a:rPr lang="zh-CN" altLang="zh-CN" sz="3600" b="1">
                <a:solidFill>
                  <a:srgbClr val="333333"/>
                </a:solidFill>
                <a:latin typeface="华文新魏" panose="02010800040101010101" pitchFamily="2" charset="-122"/>
                <a:ea typeface="华文新魏" panose="02010800040101010101" pitchFamily="2" charset="-122"/>
              </a:rPr>
              <a:t>神经系统对生理机能调节的基本活动形式是反射。人的大脑的高度发展，使</a:t>
            </a:r>
            <a:r>
              <a:rPr lang="zh-CN" altLang="en-US" sz="3600" b="1">
                <a:solidFill>
                  <a:srgbClr val="333333"/>
                </a:solidFill>
                <a:latin typeface="华文新魏" panose="02010800040101010101" pitchFamily="2" charset="-122"/>
                <a:ea typeface="华文新魏" panose="02010800040101010101" pitchFamily="2" charset="-122"/>
              </a:rPr>
              <a:t>大脑皮质</a:t>
            </a:r>
            <a:r>
              <a:rPr lang="zh-CN" altLang="zh-CN" sz="3600" b="1">
                <a:solidFill>
                  <a:srgbClr val="333333"/>
                </a:solidFill>
                <a:latin typeface="华文新魏" panose="02010800040101010101" pitchFamily="2" charset="-122"/>
                <a:ea typeface="华文新魏" panose="02010800040101010101" pitchFamily="2" charset="-122"/>
              </a:rPr>
              <a:t>成为控制整个机体功能的最高级部位，</a:t>
            </a:r>
            <a:r>
              <a:rPr lang="zh-CN" altLang="zh-CN" sz="3600" b="1">
                <a:solidFill>
                  <a:srgbClr val="333333"/>
                </a:solidFill>
                <a:latin typeface="华文新魏" panose="02010800040101010101" pitchFamily="2" charset="-122"/>
                <a:ea typeface="华文新魏" panose="02010800040101010101" pitchFamily="2" charset="-122"/>
              </a:rPr>
              <a:t>并</a:t>
            </a:r>
            <a:r>
              <a:rPr lang="zh-CN" altLang="zh-CN" sz="3600" b="1" smtClean="0">
                <a:solidFill>
                  <a:srgbClr val="333333"/>
                </a:solidFill>
                <a:latin typeface="华文新魏" panose="02010800040101010101" pitchFamily="2" charset="-122"/>
                <a:ea typeface="华文新魏" panose="02010800040101010101" pitchFamily="2" charset="-122"/>
              </a:rPr>
              <a:t>具有</a:t>
            </a:r>
            <a:endParaRPr lang="en-US" altLang="zh-CN" sz="3600" b="1" smtClean="0">
              <a:solidFill>
                <a:srgbClr val="333333"/>
              </a:solidFill>
              <a:latin typeface="华文新魏" panose="02010800040101010101" pitchFamily="2" charset="-122"/>
              <a:ea typeface="华文新魏" panose="02010800040101010101" pitchFamily="2" charset="-122"/>
            </a:endParaRPr>
          </a:p>
          <a:p>
            <a:pPr eaLnBrk="1" hangingPunct="1">
              <a:lnSpc>
                <a:spcPct val="130000"/>
              </a:lnSpc>
              <a:spcBef>
                <a:spcPct val="5000"/>
              </a:spcBef>
              <a:spcAft>
                <a:spcPct val="10000"/>
              </a:spcAft>
              <a:buFontTx/>
              <a:buNone/>
            </a:pPr>
            <a:r>
              <a:rPr lang="zh-CN" altLang="zh-CN" sz="3600" b="1" smtClean="0">
                <a:solidFill>
                  <a:srgbClr val="333333"/>
                </a:solidFill>
                <a:latin typeface="华文新魏" panose="02010800040101010101" pitchFamily="2" charset="-122"/>
                <a:ea typeface="华文新魏" panose="02010800040101010101" pitchFamily="2" charset="-122"/>
              </a:rPr>
              <a:t>思维</a:t>
            </a:r>
            <a:r>
              <a:rPr lang="zh-CN" altLang="zh-CN" sz="3600" b="1">
                <a:solidFill>
                  <a:srgbClr val="333333"/>
                </a:solidFill>
                <a:latin typeface="华文新魏" panose="02010800040101010101" pitchFamily="2" charset="-122"/>
                <a:ea typeface="华文新魏" panose="02010800040101010101" pitchFamily="2" charset="-122"/>
              </a:rPr>
              <a:t>、意识等生理机能。</a:t>
            </a:r>
            <a:r>
              <a:rPr lang="zh-CN" altLang="zh-CN" sz="3600" b="1">
                <a:latin typeface="华文新魏" panose="02010800040101010101" pitchFamily="2" charset="-122"/>
                <a:ea typeface="华文新魏" panose="02010800040101010101" pitchFamily="2" charset="-122"/>
              </a:rPr>
              <a:t> </a:t>
            </a:r>
            <a:endParaRPr lang="zh-CN" altLang="en-US" sz="3600" b="1">
              <a:solidFill>
                <a:schemeClr val="tx2"/>
              </a:solidFill>
              <a:latin typeface="华文新魏" panose="02010800040101010101" pitchFamily="2" charset="-122"/>
              <a:ea typeface="华文新魏" panose="02010800040101010101" pitchFamily="2" charset="-122"/>
            </a:endParaRPr>
          </a:p>
        </p:txBody>
      </p:sp>
      <p:pic>
        <p:nvPicPr>
          <p:cNvPr id="11267"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42988" y="260350"/>
            <a:ext cx="7772400" cy="6219825"/>
          </a:xfrm>
        </p:spPr>
        <p:txBody>
          <a:bodyPr/>
          <a:lstStyle/>
          <a:p>
            <a:pPr eaLnBrk="1" hangingPunct="1">
              <a:lnSpc>
                <a:spcPct val="125000"/>
              </a:lnSpc>
            </a:pPr>
            <a:r>
              <a:rPr lang="zh-CN" altLang="en-US" b="1" dirty="0" smtClean="0">
                <a:latin typeface="华文新魏" panose="02010800040101010101" pitchFamily="2" charset="-122"/>
                <a:ea typeface="华文新魏" panose="02010800040101010101" pitchFamily="2" charset="-122"/>
              </a:rPr>
              <a:t>内分泌系统</a:t>
            </a:r>
            <a:r>
              <a:rPr lang="en-US" altLang="zh-CN" b="1" dirty="0" smtClean="0">
                <a:latin typeface="华文新魏" panose="02010800040101010101" pitchFamily="2" charset="-122"/>
                <a:ea typeface="华文新魏" panose="02010800040101010101" pitchFamily="2" charset="-122"/>
              </a:rPr>
              <a:t/>
            </a:r>
            <a:br>
              <a:rPr lang="en-US" altLang="zh-CN" b="1" dirty="0" smtClean="0">
                <a:latin typeface="华文新魏" panose="02010800040101010101" pitchFamily="2" charset="-122"/>
                <a:ea typeface="华文新魏" panose="02010800040101010101" pitchFamily="2" charset="-122"/>
              </a:rPr>
            </a:br>
            <a:r>
              <a:rPr lang="zh-CN" altLang="en-US" b="1" dirty="0" smtClean="0">
                <a:latin typeface="华文新魏" panose="02010800040101010101" pitchFamily="2" charset="-122"/>
                <a:ea typeface="华文新魏" panose="02010800040101010101" pitchFamily="2" charset="-122"/>
              </a:rPr>
              <a:t>由内分泌腺和分布于器官的内分泌细胞组成。</a:t>
            </a:r>
            <a:r>
              <a:rPr lang="en-US" altLang="zh-CN" b="1" dirty="0" smtClean="0">
                <a:latin typeface="华文新魏" panose="02010800040101010101" pitchFamily="2" charset="-122"/>
                <a:ea typeface="华文新魏" panose="02010800040101010101" pitchFamily="2" charset="-122"/>
              </a:rPr>
              <a:t/>
            </a:r>
            <a:br>
              <a:rPr lang="en-US" altLang="zh-CN" b="1" dirty="0" smtClean="0">
                <a:latin typeface="华文新魏" panose="02010800040101010101" pitchFamily="2" charset="-122"/>
                <a:ea typeface="华文新魏" panose="02010800040101010101" pitchFamily="2" charset="-122"/>
              </a:rPr>
            </a:br>
            <a:r>
              <a:rPr lang="zh-CN" altLang="en-US" b="1" dirty="0" smtClean="0">
                <a:latin typeface="华文新魏" panose="02010800040101010101" pitchFamily="2" charset="-122"/>
                <a:ea typeface="华文新魏" panose="02010800040101010101" pitchFamily="2" charset="-122"/>
              </a:rPr>
              <a:t>内分泌腺是人体内无输出导管的腺体。分泌物称</a:t>
            </a:r>
            <a:r>
              <a:rPr lang="zh-CN" altLang="en-US" b="1" smtClean="0">
                <a:latin typeface="华文新魏" panose="02010800040101010101" pitchFamily="2" charset="-122"/>
                <a:ea typeface="华文新魏" panose="02010800040101010101" pitchFamily="2" charset="-122"/>
              </a:rPr>
              <a:t>激素</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包括</a:t>
            </a:r>
            <a:r>
              <a:rPr lang="zh-CN" altLang="en-US" b="1" dirty="0" smtClean="0">
                <a:latin typeface="华文新魏" panose="02010800040101010101" pitchFamily="2" charset="-122"/>
                <a:ea typeface="华文新魏" panose="02010800040101010101" pitchFamily="2" charset="-122"/>
              </a:rPr>
              <a:t>：垂体、松果体、甲状</a:t>
            </a:r>
            <a:r>
              <a:rPr lang="en-US" altLang="zh-CN" b="1" dirty="0" smtClean="0">
                <a:latin typeface="华文新魏" panose="02010800040101010101" pitchFamily="2" charset="-122"/>
                <a:ea typeface="华文新魏" panose="02010800040101010101" pitchFamily="2" charset="-122"/>
              </a:rPr>
              <a:t/>
            </a:r>
            <a:br>
              <a:rPr lang="en-US" altLang="zh-CN" b="1" dirty="0" smtClean="0">
                <a:latin typeface="华文新魏" panose="02010800040101010101" pitchFamily="2" charset="-122"/>
                <a:ea typeface="华文新魏" panose="02010800040101010101" pitchFamily="2" charset="-122"/>
              </a:rPr>
            </a:br>
            <a:r>
              <a:rPr lang="zh-CN" altLang="en-US" b="1" dirty="0" smtClean="0">
                <a:latin typeface="华文新魏" panose="02010800040101010101" pitchFamily="2" charset="-122"/>
                <a:ea typeface="华文新魏" panose="02010800040101010101" pitchFamily="2" charset="-122"/>
              </a:rPr>
              <a:t>腺、甲状旁腺、胸腺、肾上</a:t>
            </a:r>
            <a:r>
              <a:rPr lang="en-US" altLang="zh-CN" b="1" dirty="0" smtClean="0">
                <a:latin typeface="华文新魏" panose="02010800040101010101" pitchFamily="2" charset="-122"/>
                <a:ea typeface="华文新魏" panose="02010800040101010101" pitchFamily="2" charset="-122"/>
              </a:rPr>
              <a:t/>
            </a:r>
            <a:br>
              <a:rPr lang="en-US" altLang="zh-CN" b="1" dirty="0" smtClean="0">
                <a:latin typeface="华文新魏" panose="02010800040101010101" pitchFamily="2" charset="-122"/>
                <a:ea typeface="华文新魏" panose="02010800040101010101" pitchFamily="2" charset="-122"/>
              </a:rPr>
            </a:br>
            <a:r>
              <a:rPr lang="zh-CN" altLang="en-US" b="1" dirty="0" smtClean="0">
                <a:latin typeface="华文新魏" panose="02010800040101010101" pitchFamily="2" charset="-122"/>
                <a:ea typeface="华文新魏" panose="02010800040101010101" pitchFamily="2" charset="-122"/>
              </a:rPr>
              <a:t>腺、胰腺及性腺。</a:t>
            </a:r>
          </a:p>
        </p:txBody>
      </p:sp>
      <p:pic>
        <p:nvPicPr>
          <p:cNvPr id="12291"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07013"/>
            <a:ext cx="1125538"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20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Rectangle 3"/>
          <p:cNvSpPr>
            <a:spLocks noChangeArrowheads="1"/>
          </p:cNvSpPr>
          <p:nvPr/>
        </p:nvSpPr>
        <p:spPr bwMode="auto">
          <a:xfrm>
            <a:off x="7596188" y="476250"/>
            <a:ext cx="90011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sz="3600" b="1">
                <a:solidFill>
                  <a:schemeClr val="tx2"/>
                </a:solidFill>
                <a:latin typeface="Times New Roman" panose="02020603050405020304" pitchFamily="18" charset="0"/>
                <a:ea typeface="隶书" panose="02010509060101010101" pitchFamily="49" charset="-122"/>
              </a:rPr>
              <a:t>内分泌系统</a:t>
            </a:r>
          </a:p>
        </p:txBody>
      </p:sp>
      <p:pic>
        <p:nvPicPr>
          <p:cNvPr id="96260" name="Picture 4" descr="内分泌系统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338" y="-92075"/>
            <a:ext cx="5519737" cy="704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96260"/>
                                        </p:tgtEl>
                                        <p:attrNameLst>
                                          <p:attrName>style.visibility</p:attrName>
                                        </p:attrNameLst>
                                      </p:cBhvr>
                                      <p:to>
                                        <p:strVal val="visible"/>
                                      </p:to>
                                    </p:set>
                                    <p:animEffect transition="in" filter="blinds(horizontal)">
                                      <p:cBhvr>
                                        <p:cTn id="11"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28527" y="0"/>
            <a:ext cx="7559675" cy="5976938"/>
          </a:xfrm>
        </p:spPr>
        <p:txBody>
          <a:bodyPr/>
          <a:lstStyle/>
          <a:p>
            <a:pPr eaLnBrk="1" hangingPunct="1">
              <a:lnSpc>
                <a:spcPct val="125000"/>
              </a:lnSpc>
            </a:pPr>
            <a:r>
              <a:rPr lang="zh-CN" altLang="en-US" b="1" dirty="0" smtClean="0">
                <a:latin typeface="华文新魏" panose="02010800040101010101" pitchFamily="2" charset="-122"/>
                <a:ea typeface="华文新魏" panose="02010800040101010101" pitchFamily="2" charset="-122"/>
              </a:rPr>
              <a:t>主要功能：</a:t>
            </a:r>
            <a:r>
              <a:rPr lang="en-US" altLang="zh-CN" b="1" dirty="0" smtClean="0">
                <a:latin typeface="华文新魏" panose="02010800040101010101" pitchFamily="2" charset="-122"/>
                <a:ea typeface="华文新魏" panose="02010800040101010101" pitchFamily="2" charset="-122"/>
              </a:rPr>
              <a:t/>
            </a:r>
            <a:br>
              <a:rPr lang="en-US" altLang="zh-CN" b="1" dirty="0" smtClean="0">
                <a:latin typeface="华文新魏" panose="02010800040101010101" pitchFamily="2" charset="-122"/>
                <a:ea typeface="华文新魏" panose="02010800040101010101" pitchFamily="2" charset="-122"/>
              </a:rPr>
            </a:br>
            <a:r>
              <a:rPr lang="zh-CN" altLang="en-US" b="1" dirty="0" smtClean="0">
                <a:latin typeface="华文新魏" panose="02010800040101010101" pitchFamily="2" charset="-122"/>
                <a:ea typeface="华文新魏" panose="02010800040101010101" pitchFamily="2" charset="-122"/>
              </a:rPr>
              <a:t>调节机体的生长发育和各种代谢，维持内环境的稳定，并影响行为和控制生殖等。</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反馈调节</a:t>
            </a:r>
            <a:r>
              <a:rPr lang="zh-CN" altLang="en-US" b="1" dirty="0" smtClean="0">
                <a:latin typeface="华文新魏" panose="02010800040101010101" pitchFamily="2" charset="-122"/>
                <a:ea typeface="华文新魏" panose="02010800040101010101" pitchFamily="2" charset="-122"/>
              </a:rPr>
              <a:t>系统</a:t>
            </a:r>
            <a:r>
              <a:rPr lang="zh-CN" altLang="en-US" b="1" smtClean="0">
                <a:latin typeface="华文新魏" panose="02010800040101010101" pitchFamily="2" charset="-122"/>
                <a:ea typeface="华文新魏" panose="02010800040101010101" pitchFamily="2" charset="-122"/>
              </a:rPr>
              <a:t>是</a:t>
            </a:r>
            <a:r>
              <a:rPr lang="zh-CN" altLang="en-US" b="1" smtClean="0">
                <a:latin typeface="华文新魏" panose="02010800040101010101" pitchFamily="2" charset="-122"/>
                <a:ea typeface="华文新魏" panose="02010800040101010101" pitchFamily="2" charset="-122"/>
              </a:rPr>
              <a:t>内分泌系统</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中</a:t>
            </a:r>
            <a:r>
              <a:rPr lang="zh-CN" altLang="en-US" b="1" smtClean="0">
                <a:latin typeface="华文新魏" panose="02010800040101010101" pitchFamily="2" charset="-122"/>
                <a:ea typeface="华文新魏" panose="02010800040101010101" pitchFamily="2" charset="-122"/>
              </a:rPr>
              <a:t>的</a:t>
            </a:r>
            <a:r>
              <a:rPr lang="zh-CN" altLang="en-US" b="1" smtClean="0">
                <a:latin typeface="华文新魏" panose="02010800040101010101" pitchFamily="2" charset="-122"/>
                <a:ea typeface="华文新魏" panose="02010800040101010101" pitchFamily="2" charset="-122"/>
              </a:rPr>
              <a:t>重要</a:t>
            </a:r>
            <a:r>
              <a:rPr lang="zh-CN" altLang="en-US" b="1" dirty="0" smtClean="0">
                <a:latin typeface="华文新魏" panose="02010800040101010101" pitchFamily="2" charset="-122"/>
                <a:ea typeface="华文新魏" panose="02010800040101010101" pitchFamily="2" charset="-122"/>
              </a:rPr>
              <a:t>自我调节机制。</a:t>
            </a:r>
          </a:p>
        </p:txBody>
      </p:sp>
      <p:pic>
        <p:nvPicPr>
          <p:cNvPr id="14339"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07013"/>
            <a:ext cx="1125538"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8888" y="692150"/>
            <a:ext cx="7273925" cy="5545138"/>
          </a:xfrm>
        </p:spPr>
        <p:txBody>
          <a:bodyPr/>
          <a:lstStyle/>
          <a:p>
            <a:pPr eaLnBrk="1" hangingPunct="1">
              <a:lnSpc>
                <a:spcPct val="125000"/>
              </a:lnSpc>
            </a:pPr>
            <a:r>
              <a:rPr lang="zh-CN" altLang="en-US" b="1" smtClean="0">
                <a:latin typeface="华文新魏" panose="02010800040101010101" pitchFamily="2" charset="-122"/>
                <a:ea typeface="华文新魏" panose="02010800040101010101" pitchFamily="2" charset="-122"/>
              </a:rPr>
              <a:t>免疫系统</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人体抵御病原菌最重要的保卫系统。由免疫器官（骨髓、脾脏、胸腺、淋巴结、扁桃体、阑尾）及免疫细胞（淋巴细胞</a:t>
            </a:r>
            <a:r>
              <a:rPr lang="zh-CN" altLang="en-US" b="1" smtClean="0">
                <a:solidFill>
                  <a:schemeClr val="tx1"/>
                </a:solidFill>
                <a:latin typeface="华文新魏" panose="02010800040101010101" pitchFamily="2" charset="-122"/>
                <a:ea typeface="华文新魏" panose="02010800040101010101" pitchFamily="2" charset="-122"/>
              </a:rPr>
              <a:t>、中性粒细胞、</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嗜碱粒细胞、嗜酸粒细胞、</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血小板）、免疫分子（免疫</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球蛋白、干扰素）组成。</a:t>
            </a:r>
          </a:p>
        </p:txBody>
      </p:sp>
      <p:pic>
        <p:nvPicPr>
          <p:cNvPr id="15363"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140200" y="6049963"/>
            <a:ext cx="1800225" cy="908050"/>
          </a:xfrm>
        </p:spPr>
        <p:txBody>
          <a:bodyPr/>
          <a:lstStyle/>
          <a:p>
            <a:pPr eaLnBrk="1" hangingPunct="1"/>
            <a:r>
              <a:rPr lang="zh-CN" altLang="en-US" sz="3200" b="1" smtClean="0">
                <a:ea typeface="隶书" panose="02010509060101010101" pitchFamily="49" charset="-122"/>
              </a:rPr>
              <a:t>胸腺</a:t>
            </a:r>
          </a:p>
        </p:txBody>
      </p:sp>
      <p:pic>
        <p:nvPicPr>
          <p:cNvPr id="16387"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51463"/>
            <a:ext cx="1125538"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胸腺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693738"/>
            <a:ext cx="80152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43608" y="1052736"/>
            <a:ext cx="7128792" cy="4319653"/>
          </a:xfrm>
        </p:spPr>
        <p:txBody>
          <a:bodyPr/>
          <a:lstStyle/>
          <a:p>
            <a:pPr eaLnBrk="1" hangingPunct="1">
              <a:lnSpc>
                <a:spcPct val="140000"/>
              </a:lnSpc>
              <a:spcBef>
                <a:spcPct val="30000"/>
              </a:spcBef>
              <a:spcAft>
                <a:spcPct val="30000"/>
              </a:spcAft>
            </a:pPr>
            <a:r>
              <a:rPr lang="zh-CN" altLang="en-US" b="1" smtClean="0">
                <a:latin typeface="华文新魏" panose="02010800040101010101" pitchFamily="2" charset="-122"/>
                <a:ea typeface="华文新魏" panose="02010800040101010101" pitchFamily="2" charset="-122"/>
              </a:rPr>
              <a:t>平时成绩：课程出勤及问卷</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期末成绩：团队调研展示（</a:t>
            </a:r>
            <a:r>
              <a:rPr lang="en-US" altLang="zh-CN" b="1" smtClean="0">
                <a:latin typeface="华文新魏" panose="02010800040101010101" pitchFamily="2" charset="-122"/>
                <a:ea typeface="华文新魏" panose="02010800040101010101" pitchFamily="2" charset="-122"/>
              </a:rPr>
              <a:t>3-4</a:t>
            </a:r>
            <a:r>
              <a:rPr lang="zh-CN" altLang="en-US" b="1" smtClean="0">
                <a:latin typeface="华文新魏" panose="02010800040101010101" pitchFamily="2" charset="-122"/>
                <a:ea typeface="华文新魏" panose="02010800040101010101" pitchFamily="2" charset="-122"/>
              </a:rPr>
              <a:t>人组合）。包括问卷设计、</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样本采集、结果分析，</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PPT</a:t>
            </a:r>
            <a:r>
              <a:rPr lang="zh-CN" altLang="en-US" b="1" smtClean="0">
                <a:latin typeface="华文新魏" panose="02010800040101010101" pitchFamily="2" charset="-122"/>
                <a:ea typeface="华文新魏" panose="02010800040101010101" pitchFamily="2" charset="-122"/>
              </a:rPr>
              <a:t>展示、提交调查报告。</a:t>
            </a:r>
          </a:p>
        </p:txBody>
      </p:sp>
      <p:pic>
        <p:nvPicPr>
          <p:cNvPr id="3"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391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51725" y="333375"/>
            <a:ext cx="1179513" cy="3268663"/>
          </a:xfrm>
        </p:spPr>
        <p:txBody>
          <a:bodyPr/>
          <a:lstStyle/>
          <a:p>
            <a:pPr eaLnBrk="1" hangingPunct="1"/>
            <a:r>
              <a:rPr lang="zh-CN" altLang="en-US" b="1" smtClean="0">
                <a:ea typeface="隶书" panose="02010509060101010101" pitchFamily="49" charset="-122"/>
              </a:rPr>
              <a:t>免</a:t>
            </a:r>
            <a:br>
              <a:rPr lang="zh-CN" altLang="en-US" b="1" smtClean="0">
                <a:ea typeface="隶书" panose="02010509060101010101" pitchFamily="49" charset="-122"/>
              </a:rPr>
            </a:br>
            <a:r>
              <a:rPr lang="zh-CN" altLang="en-US" b="1" smtClean="0">
                <a:ea typeface="隶书" panose="02010509060101010101" pitchFamily="49" charset="-122"/>
              </a:rPr>
              <a:t>疫</a:t>
            </a:r>
            <a:br>
              <a:rPr lang="zh-CN" altLang="en-US" b="1" smtClean="0">
                <a:ea typeface="隶书" panose="02010509060101010101" pitchFamily="49" charset="-122"/>
              </a:rPr>
            </a:br>
            <a:r>
              <a:rPr lang="zh-CN" altLang="en-US" b="1" smtClean="0">
                <a:ea typeface="隶书" panose="02010509060101010101" pitchFamily="49" charset="-122"/>
              </a:rPr>
              <a:t>系</a:t>
            </a:r>
            <a:br>
              <a:rPr lang="zh-CN" altLang="en-US" b="1" smtClean="0">
                <a:ea typeface="隶书" panose="02010509060101010101" pitchFamily="49" charset="-122"/>
              </a:rPr>
            </a:br>
            <a:r>
              <a:rPr lang="zh-CN" altLang="en-US" b="1" smtClean="0">
                <a:ea typeface="隶书" panose="02010509060101010101" pitchFamily="49" charset="-122"/>
              </a:rPr>
              <a:t>统</a:t>
            </a:r>
          </a:p>
        </p:txBody>
      </p:sp>
      <p:pic>
        <p:nvPicPr>
          <p:cNvPr id="17411" name="Picture 3" descr="linba-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0"/>
            <a:ext cx="56594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descr="00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51463"/>
            <a:ext cx="1125538"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
          <p:cNvSpPr>
            <a:spLocks noChangeArrowheads="1"/>
          </p:cNvSpPr>
          <p:nvPr/>
        </p:nvSpPr>
        <p:spPr bwMode="auto">
          <a:xfrm>
            <a:off x="4859338" y="5805488"/>
            <a:ext cx="23050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lang="zh-CN" altLang="en-US" sz="3200" b="1">
                <a:solidFill>
                  <a:schemeClr val="tx2"/>
                </a:solidFill>
              </a:rPr>
              <a:t>淋巴结</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3075" y="5949950"/>
            <a:ext cx="1512888" cy="692150"/>
          </a:xfrm>
        </p:spPr>
        <p:txBody>
          <a:bodyPr/>
          <a:lstStyle/>
          <a:p>
            <a:pPr eaLnBrk="1" hangingPunct="1"/>
            <a:r>
              <a:rPr lang="zh-CN" altLang="en-US" sz="3200" b="1" smtClean="0"/>
              <a:t>脾脏</a:t>
            </a:r>
          </a:p>
        </p:txBody>
      </p:sp>
      <p:pic>
        <p:nvPicPr>
          <p:cNvPr id="18435" name="Picture 3" descr="linba-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0"/>
            <a:ext cx="6913563" cy="59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00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87450" y="476250"/>
            <a:ext cx="7129463" cy="5761038"/>
          </a:xfrm>
        </p:spPr>
        <p:txBody>
          <a:bodyPr/>
          <a:lstStyle/>
          <a:p>
            <a:pPr>
              <a:lnSpc>
                <a:spcPct val="125000"/>
              </a:lnSpc>
            </a:pPr>
            <a:r>
              <a:rPr lang="zh-CN" altLang="en-US" b="1" smtClean="0">
                <a:latin typeface="华文新魏" panose="02010800040101010101" pitchFamily="2" charset="-122"/>
                <a:ea typeface="华文新魏" panose="02010800040101010101" pitchFamily="2" charset="-122"/>
              </a:rPr>
              <a:t>主要功能</a:t>
            </a:r>
            <a:br>
              <a:rPr lang="zh-CN" altLang="en-US"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1.</a:t>
            </a:r>
            <a:r>
              <a:rPr lang="zh-CN" altLang="en-US" b="1" smtClean="0">
                <a:latin typeface="华文新魏" panose="02010800040101010101" pitchFamily="2" charset="-122"/>
                <a:ea typeface="华文新魏" panose="02010800040101010101" pitchFamily="2" charset="-122"/>
              </a:rPr>
              <a:t>识别和清除外来入侵的病原微生物等。</a:t>
            </a:r>
            <a:r>
              <a:rPr lang="en-US" altLang="zh-CN" smtClean="0">
                <a:latin typeface="华文新魏" panose="02010800040101010101" pitchFamily="2" charset="-122"/>
                <a:ea typeface="华文新魏" panose="02010800040101010101" pitchFamily="2" charset="-122"/>
              </a:rPr>
              <a:t/>
            </a:r>
            <a:br>
              <a:rPr lang="en-US" altLang="zh-CN"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2.</a:t>
            </a:r>
            <a:r>
              <a:rPr lang="zh-CN" altLang="en-US" b="1" smtClean="0">
                <a:latin typeface="华文新魏" panose="02010800040101010101" pitchFamily="2" charset="-122"/>
                <a:ea typeface="华文新魏" panose="02010800040101010101" pitchFamily="2" charset="-122"/>
              </a:rPr>
              <a:t>识别和清除体内发生突变的肿瘤细胞、衰老细胞、死亡细胞</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或其他有害的成分。</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3.</a:t>
            </a:r>
            <a:r>
              <a:rPr lang="zh-CN" altLang="en-US" b="1" smtClean="0">
                <a:latin typeface="华文新魏" panose="02010800040101010101" pitchFamily="2" charset="-122"/>
                <a:ea typeface="华文新魏" panose="02010800040101010101" pitchFamily="2" charset="-122"/>
              </a:rPr>
              <a:t>通过自身免疫耐受和免疫</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调节使机体内环境保持稳定。</a:t>
            </a:r>
          </a:p>
        </p:txBody>
      </p:sp>
      <p:pic>
        <p:nvPicPr>
          <p:cNvPr id="19459"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9" name="Rectangle 3"/>
          <p:cNvSpPr>
            <a:spLocks noChangeArrowheads="1"/>
          </p:cNvSpPr>
          <p:nvPr/>
        </p:nvSpPr>
        <p:spPr bwMode="auto">
          <a:xfrm>
            <a:off x="1116013" y="987425"/>
            <a:ext cx="7345362" cy="47450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心理应激</a:t>
            </a:r>
          </a:p>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由刺激引起的伴有躯体生理机能及心理活动改变的一种心身紧张状态。</a:t>
            </a:r>
            <a:r>
              <a:rPr kumimoji="1" lang="zh-CN" altLang="en-US" sz="3600">
                <a:latin typeface="华文新魏" panose="02010800040101010101" pitchFamily="2" charset="-122"/>
                <a:ea typeface="华文新魏" panose="02010800040101010101" pitchFamily="2" charset="-122"/>
              </a:rPr>
              <a:t> </a:t>
            </a:r>
          </a:p>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应激是环境对机体的一种刺激；是机体对有害刺激的一种反应；</a:t>
            </a:r>
            <a:endParaRPr kumimoji="1" lang="en-US" altLang="zh-CN" sz="3600" b="1">
              <a:latin typeface="华文新魏" panose="02010800040101010101" pitchFamily="2" charset="-122"/>
              <a:ea typeface="华文新魏" panose="02010800040101010101" pitchFamily="2" charset="-122"/>
            </a:endParaRPr>
          </a:p>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是机体与环境之间相互作用</a:t>
            </a:r>
            <a:endParaRPr kumimoji="1" lang="en-US" altLang="zh-CN" sz="3600" b="1">
              <a:latin typeface="华文新魏" panose="02010800040101010101" pitchFamily="2" charset="-122"/>
              <a:ea typeface="华文新魏" panose="02010800040101010101" pitchFamily="2" charset="-122"/>
            </a:endParaRPr>
          </a:p>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的反应过程。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10" name="Rectangle 18"/>
          <p:cNvSpPr>
            <a:spLocks noChangeArrowheads="1"/>
          </p:cNvSpPr>
          <p:nvPr/>
        </p:nvSpPr>
        <p:spPr bwMode="auto">
          <a:xfrm>
            <a:off x="2844800" y="947738"/>
            <a:ext cx="5472113" cy="80259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40000"/>
              </a:lnSpc>
              <a:defRPr/>
            </a:pPr>
            <a:r>
              <a:rPr lang="zh-CN" altLang="en-US" sz="3600" b="1" dirty="0">
                <a:latin typeface="华文新魏" panose="02010800040101010101" pitchFamily="2" charset="-122"/>
                <a:ea typeface="华文新魏" panose="02010800040101010101" pitchFamily="2" charset="-122"/>
              </a:rPr>
              <a:t>心理应激作用 </a:t>
            </a:r>
          </a:p>
        </p:txBody>
      </p:sp>
      <p:pic>
        <p:nvPicPr>
          <p:cNvPr id="21507" name="Picture 22"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535146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3"/>
          <p:cNvSpPr>
            <a:spLocks noChangeArrowheads="1"/>
          </p:cNvSpPr>
          <p:nvPr/>
        </p:nvSpPr>
        <p:spPr bwMode="auto">
          <a:xfrm>
            <a:off x="1403350" y="1557338"/>
            <a:ext cx="604837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ct val="0"/>
              </a:spcBef>
              <a:buFontTx/>
              <a:buNone/>
            </a:pPr>
            <a:r>
              <a:rPr lang="en-US" altLang="zh-CN" sz="3600" b="1">
                <a:solidFill>
                  <a:schemeClr val="tx2"/>
                </a:solidFill>
                <a:latin typeface="华文新魏" panose="02010800040101010101" pitchFamily="2" charset="-122"/>
                <a:ea typeface="华文新魏" panose="02010800040101010101" pitchFamily="2" charset="-122"/>
              </a:rPr>
              <a:t>1. </a:t>
            </a:r>
            <a:r>
              <a:rPr lang="zh-CN" altLang="en-US" sz="3600" b="1">
                <a:solidFill>
                  <a:schemeClr val="tx2"/>
                </a:solidFill>
                <a:latin typeface="华文新魏" panose="02010800040101010101" pitchFamily="2" charset="-122"/>
                <a:ea typeface="华文新魏" panose="02010800040101010101" pitchFamily="2" charset="-122"/>
              </a:rPr>
              <a:t>生理反应</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30000"/>
              </a:lnSpc>
              <a:spcBef>
                <a:spcPct val="0"/>
              </a:spcBef>
              <a:buFontTx/>
              <a:buNone/>
            </a:pPr>
            <a:r>
              <a:rPr lang="en-US" altLang="zh-CN" sz="3600" b="1">
                <a:solidFill>
                  <a:schemeClr val="tx2"/>
                </a:solidFill>
                <a:latin typeface="华文新魏" panose="02010800040101010101" pitchFamily="2" charset="-122"/>
                <a:ea typeface="华文新魏" panose="02010800040101010101" pitchFamily="2" charset="-122"/>
              </a:rPr>
              <a:t>2. </a:t>
            </a:r>
            <a:r>
              <a:rPr lang="zh-CN" altLang="en-US" sz="3600" b="1">
                <a:solidFill>
                  <a:schemeClr val="tx2"/>
                </a:solidFill>
                <a:latin typeface="华文新魏" panose="02010800040101010101" pitchFamily="2" charset="-122"/>
                <a:ea typeface="华文新魏" panose="02010800040101010101" pitchFamily="2" charset="-122"/>
              </a:rPr>
              <a:t>心理反应</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30000"/>
              </a:lnSpc>
              <a:spcBef>
                <a:spcPct val="0"/>
              </a:spcBef>
              <a:buFontTx/>
              <a:buNone/>
            </a:pPr>
            <a:r>
              <a:rPr lang="en-US" altLang="zh-CN" sz="3600" b="1">
                <a:solidFill>
                  <a:schemeClr val="tx2"/>
                </a:solidFill>
                <a:latin typeface="华文新魏" panose="02010800040101010101" pitchFamily="2" charset="-122"/>
                <a:ea typeface="华文新魏" panose="02010800040101010101" pitchFamily="2" charset="-122"/>
              </a:rPr>
              <a:t>3. </a:t>
            </a:r>
            <a:r>
              <a:rPr lang="zh-CN" altLang="en-US" sz="3600" b="1">
                <a:solidFill>
                  <a:schemeClr val="tx2"/>
                </a:solidFill>
                <a:latin typeface="华文新魏" panose="02010800040101010101" pitchFamily="2" charset="-122"/>
                <a:ea typeface="华文新魏" panose="02010800040101010101" pitchFamily="2" charset="-122"/>
              </a:rPr>
              <a:t>行为反应</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30000"/>
              </a:lnSpc>
              <a:spcBef>
                <a:spcPct val="0"/>
              </a:spcBef>
              <a:buFontTx/>
              <a:buNone/>
            </a:pPr>
            <a:r>
              <a:rPr lang="zh-CN" altLang="en-US" sz="3600" b="1">
                <a:latin typeface="华文新魏" panose="02010800040101010101" pitchFamily="2" charset="-122"/>
                <a:ea typeface="华文新魏" panose="02010800040101010101" pitchFamily="2" charset="-122"/>
              </a:rPr>
              <a:t>主要受神经系统、内分泌系统和免疫系统的影响。</a:t>
            </a:r>
            <a:r>
              <a:rPr lang="zh-CN" altLang="en-US" sz="3600">
                <a:solidFill>
                  <a:schemeClr val="tx2"/>
                </a:solidFill>
                <a:latin typeface="华文新魏" panose="02010800040101010101" pitchFamily="2" charset="-122"/>
                <a:ea typeface="华文新魏" panose="02010800040101010101" pitchFamily="2" charset="-122"/>
              </a:rPr>
              <a:t/>
            </a:r>
            <a:br>
              <a:rPr lang="zh-CN" altLang="en-US" sz="3600">
                <a:solidFill>
                  <a:schemeClr val="tx2"/>
                </a:solidFill>
                <a:latin typeface="华文新魏" panose="02010800040101010101" pitchFamily="2" charset="-122"/>
                <a:ea typeface="华文新魏" panose="02010800040101010101" pitchFamily="2" charset="-122"/>
              </a:rPr>
            </a:br>
            <a:endParaRPr lang="zh-CN" altLang="en-US" sz="3600" b="1">
              <a:solidFill>
                <a:schemeClr val="tx2"/>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1042988" y="304800"/>
            <a:ext cx="7632700" cy="6219825"/>
          </a:xfrm>
        </p:spPr>
        <p:txBody>
          <a:bodyPr/>
          <a:lstStyle/>
          <a:p>
            <a:pPr>
              <a:lnSpc>
                <a:spcPct val="110000"/>
              </a:lnSpc>
            </a:pPr>
            <a:r>
              <a:rPr lang="zh-CN" altLang="en-US" b="1" smtClean="0">
                <a:solidFill>
                  <a:schemeClr val="tx1"/>
                </a:solidFill>
                <a:latin typeface="华文新魏" panose="02010800040101010101" pitchFamily="2" charset="-122"/>
                <a:ea typeface="华文新魏" panose="02010800040101010101" pitchFamily="2" charset="-122"/>
              </a:rPr>
              <a:t>生理反应</a:t>
            </a:r>
            <a:br>
              <a:rPr lang="zh-CN" altLang="en-US"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急性、高水平应激可致心率加快、心肌收缩力增强、血压升高、汗腺分泌、血液重新分配，内脏血流减</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少、分解代谢加速、肝糖元</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分解，血糖升高等。是机体</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应急时的适应性反应，反应的</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后果是机体的极度疲劳。</a:t>
            </a:r>
          </a:p>
        </p:txBody>
      </p:sp>
      <p:pic>
        <p:nvPicPr>
          <p:cNvPr id="22531"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1625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1187450" y="115888"/>
            <a:ext cx="7632700" cy="6553200"/>
          </a:xfrm>
        </p:spPr>
        <p:txBody>
          <a:bodyPr/>
          <a:lstStyle/>
          <a:p>
            <a:pPr>
              <a:lnSpc>
                <a:spcPct val="125000"/>
              </a:lnSpc>
            </a:pPr>
            <a:r>
              <a:rPr lang="zh-CN" altLang="en-US" b="1" smtClean="0">
                <a:solidFill>
                  <a:schemeClr val="tx1"/>
                </a:solidFill>
                <a:latin typeface="华文新魏" panose="02010800040101010101" pitchFamily="2" charset="-122"/>
                <a:ea typeface="华文新魏" panose="02010800040101010101" pitchFamily="2" charset="-122"/>
              </a:rPr>
              <a:t>慢性低水平</a:t>
            </a:r>
            <a:r>
              <a:rPr lang="zh-CN" altLang="en-US" b="1" smtClean="0">
                <a:latin typeface="华文新魏" panose="02010800040101010101" pitchFamily="2" charset="-122"/>
                <a:ea typeface="华文新魏" panose="02010800040101010101" pitchFamily="2" charset="-122"/>
              </a:rPr>
              <a:t>应激</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对机体有损耗作用，当机体的系统长期超时工作而得不到休息和恢复，机体就会出现机能失调，内分泌系统及免疫系统机能低下。</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可引起骨骼肌、心肌和平滑</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肌慢性紧张性收缩，导致机</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体慢性疲劳倦怠。</a:t>
            </a:r>
          </a:p>
        </p:txBody>
      </p:sp>
      <p:pic>
        <p:nvPicPr>
          <p:cNvPr id="23555"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1625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2"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3" y="535146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3"/>
          <p:cNvSpPr>
            <a:spLocks noChangeArrowheads="1"/>
          </p:cNvSpPr>
          <p:nvPr/>
        </p:nvSpPr>
        <p:spPr bwMode="auto">
          <a:xfrm>
            <a:off x="1042988" y="765175"/>
            <a:ext cx="76327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10000"/>
              </a:lnSpc>
              <a:spcBef>
                <a:spcPct val="0"/>
              </a:spcBef>
              <a:buFontTx/>
              <a:buNone/>
            </a:pPr>
            <a:r>
              <a:rPr lang="zh-CN" altLang="en-US" sz="3600" b="1">
                <a:solidFill>
                  <a:schemeClr val="tx2"/>
                </a:solidFill>
                <a:latin typeface="华文新魏" panose="02010800040101010101" pitchFamily="2" charset="-122"/>
                <a:ea typeface="华文新魏" panose="02010800040101010101" pitchFamily="2" charset="-122"/>
              </a:rPr>
              <a:t>心理反应</a:t>
            </a:r>
            <a:r>
              <a:rPr lang="zh-CN" altLang="en-US" sz="3600">
                <a:solidFill>
                  <a:schemeClr val="tx2"/>
                </a:solidFill>
                <a:latin typeface="华文新魏" panose="02010800040101010101" pitchFamily="2" charset="-122"/>
                <a:ea typeface="华文新魏" panose="02010800040101010101" pitchFamily="2" charset="-122"/>
              </a:rPr>
              <a:t/>
            </a:r>
            <a:br>
              <a:rPr lang="zh-CN" altLang="en-US" sz="3600">
                <a:solidFill>
                  <a:schemeClr val="tx2"/>
                </a:solidFill>
                <a:latin typeface="华文新魏" panose="02010800040101010101" pitchFamily="2" charset="-122"/>
                <a:ea typeface="华文新魏" panose="02010800040101010101" pitchFamily="2" charset="-122"/>
              </a:rPr>
            </a:br>
            <a:r>
              <a:rPr lang="zh-CN" altLang="en-US" sz="3600" b="1">
                <a:solidFill>
                  <a:schemeClr val="tx2"/>
                </a:solidFill>
                <a:latin typeface="华文新魏" panose="02010800040101010101" pitchFamily="2" charset="-122"/>
                <a:ea typeface="华文新魏" panose="02010800040101010101" pitchFamily="2" charset="-122"/>
              </a:rPr>
              <a:t>警觉、注意力集中、思维敏捷、情绪的适度唤起，这是适度的反应，有助于个体应付环境。</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10000"/>
              </a:lnSpc>
              <a:spcBef>
                <a:spcPct val="0"/>
              </a:spcBef>
              <a:buFontTx/>
              <a:buNone/>
            </a:pPr>
            <a:r>
              <a:rPr lang="zh-CN" altLang="en-US" sz="3600" b="1">
                <a:solidFill>
                  <a:schemeClr val="tx2"/>
                </a:solidFill>
                <a:latin typeface="华文新魏" panose="02010800040101010101" pitchFamily="2" charset="-122"/>
                <a:ea typeface="华文新魏" panose="02010800040101010101" pitchFamily="2" charset="-122"/>
              </a:rPr>
              <a:t>过度的心理反应如过分焦虑、</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10000"/>
              </a:lnSpc>
              <a:spcBef>
                <a:spcPct val="0"/>
              </a:spcBef>
              <a:buFontTx/>
              <a:buNone/>
            </a:pPr>
            <a:r>
              <a:rPr lang="zh-CN" altLang="en-US" sz="3600" b="1">
                <a:solidFill>
                  <a:schemeClr val="tx2"/>
                </a:solidFill>
                <a:latin typeface="华文新魏" panose="02010800040101010101" pitchFamily="2" charset="-122"/>
                <a:ea typeface="华文新魏" panose="02010800040101010101" pitchFamily="2" charset="-122"/>
              </a:rPr>
              <a:t>抑郁、愤怒、沮丧、失望等，</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10000"/>
              </a:lnSpc>
              <a:spcBef>
                <a:spcPct val="0"/>
              </a:spcBef>
              <a:buFontTx/>
              <a:buNone/>
            </a:pPr>
            <a:r>
              <a:rPr lang="zh-CN" altLang="en-US" sz="3600" b="1">
                <a:solidFill>
                  <a:schemeClr val="tx2"/>
                </a:solidFill>
                <a:latin typeface="华文新魏" panose="02010800040101010101" pitchFamily="2" charset="-122"/>
                <a:ea typeface="华文新魏" panose="02010800040101010101" pitchFamily="2" charset="-122"/>
              </a:rPr>
              <a:t>会使人自我评价能力降低、</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10000"/>
              </a:lnSpc>
              <a:spcBef>
                <a:spcPct val="0"/>
              </a:spcBef>
              <a:buFontTx/>
              <a:buNone/>
            </a:pPr>
            <a:r>
              <a:rPr lang="zh-CN" altLang="en-US" sz="3600" b="1">
                <a:solidFill>
                  <a:schemeClr val="tx2"/>
                </a:solidFill>
                <a:latin typeface="华文新魏" panose="02010800040101010101" pitchFamily="2" charset="-122"/>
                <a:ea typeface="华文新魏" panose="02010800040101010101" pitchFamily="2" charset="-122"/>
              </a:rPr>
              <a:t>自信心减弱，表现出消极被</a:t>
            </a:r>
            <a:endParaRPr lang="en-US" altLang="zh-CN" sz="3600" b="1">
              <a:solidFill>
                <a:schemeClr val="tx2"/>
              </a:solidFill>
              <a:latin typeface="华文新魏" panose="02010800040101010101" pitchFamily="2" charset="-122"/>
              <a:ea typeface="华文新魏" panose="02010800040101010101" pitchFamily="2" charset="-122"/>
            </a:endParaRPr>
          </a:p>
          <a:p>
            <a:pPr eaLnBrk="1" hangingPunct="1">
              <a:lnSpc>
                <a:spcPct val="110000"/>
              </a:lnSpc>
              <a:spcBef>
                <a:spcPct val="0"/>
              </a:spcBef>
              <a:buFontTx/>
              <a:buNone/>
            </a:pPr>
            <a:r>
              <a:rPr lang="zh-CN" altLang="en-US" sz="3600" b="1">
                <a:solidFill>
                  <a:schemeClr val="tx2"/>
                </a:solidFill>
                <a:latin typeface="华文新魏" panose="02010800040101010101" pitchFamily="2" charset="-122"/>
                <a:ea typeface="华文新魏" panose="02010800040101010101" pitchFamily="2" charset="-122"/>
              </a:rPr>
              <a:t>动、无所适从。</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16013" y="333375"/>
            <a:ext cx="7561262" cy="5932488"/>
          </a:xfrm>
        </p:spPr>
        <p:txBody>
          <a:bodyPr/>
          <a:lstStyle/>
          <a:p>
            <a:pPr>
              <a:lnSpc>
                <a:spcPct val="120000"/>
              </a:lnSpc>
              <a:spcBef>
                <a:spcPct val="5000"/>
              </a:spcBef>
            </a:pPr>
            <a:r>
              <a:rPr lang="zh-CN" altLang="en-US" b="1" smtClean="0">
                <a:latin typeface="华文新魏" panose="02010800040101010101" pitchFamily="2" charset="-122"/>
                <a:ea typeface="华文新魏" panose="02010800040101010101" pitchFamily="2" charset="-122"/>
              </a:rPr>
              <a:t>行为反应</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分直接反应和间接反应。直接行为反应指直接面临紧张刺激时为了消除刺激源而做出的行为反应。</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间接行为反应指为了减少</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或暂时消除压力体验的有关</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苦恼</a:t>
            </a:r>
            <a:r>
              <a:rPr lang="en-US" altLang="zh-CN" b="1" smtClean="0">
                <a:latin typeface="华文新魏" panose="02010800040101010101" pitchFamily="2" charset="-122"/>
                <a:ea typeface="华文新魏" panose="02010800040101010101" pitchFamily="2" charset="-122"/>
              </a:rPr>
              <a:t>,</a:t>
            </a:r>
            <a:r>
              <a:rPr lang="zh-CN" altLang="en-US" b="1" smtClean="0">
                <a:latin typeface="华文新魏" panose="02010800040101010101" pitchFamily="2" charset="-122"/>
                <a:ea typeface="华文新魏" panose="02010800040101010101" pitchFamily="2" charset="-122"/>
              </a:rPr>
              <a:t> 采取某些特殊措施缓</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解紧张状态。</a:t>
            </a:r>
          </a:p>
        </p:txBody>
      </p:sp>
      <p:pic>
        <p:nvPicPr>
          <p:cNvPr id="25603"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3563888" y="5229225"/>
            <a:ext cx="3189337" cy="1511300"/>
            <a:chOff x="3660" y="2796"/>
            <a:chExt cx="1737" cy="952"/>
          </a:xfrm>
        </p:grpSpPr>
        <p:sp>
          <p:nvSpPr>
            <p:cNvPr id="26638" name="AutoShape 3"/>
            <p:cNvSpPr>
              <a:spLocks noChangeArrowheads="1"/>
            </p:cNvSpPr>
            <p:nvPr/>
          </p:nvSpPr>
          <p:spPr bwMode="auto">
            <a:xfrm>
              <a:off x="3660" y="2796"/>
              <a:ext cx="1737" cy="952"/>
            </a:xfrm>
            <a:prstGeom prst="can">
              <a:avLst>
                <a:gd name="adj" fmla="val 50000"/>
              </a:avLst>
            </a:prstGeom>
            <a:solidFill>
              <a:srgbClr val="FF00FF"/>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9" name="Text Box 4"/>
            <p:cNvSpPr txBox="1">
              <a:spLocks noChangeArrowheads="1"/>
            </p:cNvSpPr>
            <p:nvPr/>
          </p:nvSpPr>
          <p:spPr bwMode="auto">
            <a:xfrm>
              <a:off x="3897" y="2886"/>
              <a:ext cx="132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b="1">
                  <a:latin typeface="华文新魏" panose="02010800040101010101" pitchFamily="2" charset="-122"/>
                  <a:ea typeface="华文新魏" panose="02010800040101010101" pitchFamily="2" charset="-122"/>
                </a:rPr>
                <a:t>文化性应激源</a:t>
              </a:r>
            </a:p>
          </p:txBody>
        </p:sp>
      </p:grpSp>
      <p:grpSp>
        <p:nvGrpSpPr>
          <p:cNvPr id="107525" name="Group 5"/>
          <p:cNvGrpSpPr>
            <a:grpSpLocks/>
          </p:cNvGrpSpPr>
          <p:nvPr/>
        </p:nvGrpSpPr>
        <p:grpSpPr bwMode="auto">
          <a:xfrm>
            <a:off x="3276599" y="3789363"/>
            <a:ext cx="3190875" cy="1511300"/>
            <a:chOff x="1392" y="2784"/>
            <a:chExt cx="1737" cy="952"/>
          </a:xfrm>
        </p:grpSpPr>
        <p:sp>
          <p:nvSpPr>
            <p:cNvPr id="26636" name="AutoShape 6"/>
            <p:cNvSpPr>
              <a:spLocks noChangeArrowheads="1"/>
            </p:cNvSpPr>
            <p:nvPr/>
          </p:nvSpPr>
          <p:spPr bwMode="auto">
            <a:xfrm>
              <a:off x="1392" y="2784"/>
              <a:ext cx="1737" cy="952"/>
            </a:xfrm>
            <a:prstGeom prst="can">
              <a:avLst>
                <a:gd name="adj" fmla="val 50000"/>
              </a:avLst>
            </a:prstGeom>
            <a:solidFill>
              <a:srgbClr val="00FF00"/>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7" name="Text Box 7"/>
            <p:cNvSpPr txBox="1">
              <a:spLocks noChangeArrowheads="1"/>
            </p:cNvSpPr>
            <p:nvPr/>
          </p:nvSpPr>
          <p:spPr bwMode="auto">
            <a:xfrm>
              <a:off x="1629" y="2871"/>
              <a:ext cx="127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a:latin typeface="华文新魏" panose="02010800040101010101" pitchFamily="2" charset="-122"/>
                  <a:ea typeface="华文新魏" panose="02010800040101010101" pitchFamily="2" charset="-122"/>
                </a:rPr>
                <a:t>社会性应激源</a:t>
              </a:r>
            </a:p>
          </p:txBody>
        </p:sp>
      </p:grpSp>
      <p:sp>
        <p:nvSpPr>
          <p:cNvPr id="26628" name="Rectangle 8"/>
          <p:cNvSpPr>
            <a:spLocks noChangeArrowheads="1"/>
          </p:cNvSpPr>
          <p:nvPr/>
        </p:nvSpPr>
        <p:spPr bwMode="auto">
          <a:xfrm>
            <a:off x="2627313" y="312738"/>
            <a:ext cx="4206875" cy="8064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lnSpc>
                <a:spcPct val="130000"/>
              </a:lnSpc>
              <a:spcBef>
                <a:spcPct val="0"/>
              </a:spcBef>
              <a:buFontTx/>
              <a:buNone/>
            </a:pPr>
            <a:r>
              <a:rPr kumimoji="1" lang="zh-CN" altLang="en-US" sz="3600" b="1">
                <a:latin typeface="华文新魏" panose="02010800040101010101" pitchFamily="2" charset="-122"/>
                <a:ea typeface="华文新魏" panose="02010800040101010101" pitchFamily="2" charset="-122"/>
              </a:rPr>
              <a:t>应激源分类</a:t>
            </a:r>
            <a:endParaRPr kumimoji="1" lang="zh-CN" altLang="en-US" sz="3600">
              <a:latin typeface="华文新魏" panose="02010800040101010101" pitchFamily="2" charset="-122"/>
              <a:ea typeface="华文新魏" panose="02010800040101010101" pitchFamily="2" charset="-122"/>
            </a:endParaRPr>
          </a:p>
        </p:txBody>
      </p:sp>
      <p:pic>
        <p:nvPicPr>
          <p:cNvPr id="26629" name="Picture 9"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530" name="Group 10"/>
          <p:cNvGrpSpPr>
            <a:grpSpLocks/>
          </p:cNvGrpSpPr>
          <p:nvPr/>
        </p:nvGrpSpPr>
        <p:grpSpPr bwMode="auto">
          <a:xfrm>
            <a:off x="1403350" y="1196975"/>
            <a:ext cx="3096642" cy="1512888"/>
            <a:chOff x="1371" y="1525"/>
            <a:chExt cx="1736" cy="953"/>
          </a:xfrm>
        </p:grpSpPr>
        <p:sp>
          <p:nvSpPr>
            <p:cNvPr id="26634" name="AutoShape 11"/>
            <p:cNvSpPr>
              <a:spLocks noChangeArrowheads="1"/>
            </p:cNvSpPr>
            <p:nvPr/>
          </p:nvSpPr>
          <p:spPr bwMode="auto">
            <a:xfrm>
              <a:off x="1371" y="1525"/>
              <a:ext cx="1736" cy="953"/>
            </a:xfrm>
            <a:prstGeom prst="can">
              <a:avLst>
                <a:gd name="adj" fmla="val 50000"/>
              </a:avLst>
            </a:prstGeom>
            <a:solidFill>
              <a:srgbClr val="00FFFF"/>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5" name="Text Box 12"/>
            <p:cNvSpPr txBox="1">
              <a:spLocks noChangeArrowheads="1"/>
            </p:cNvSpPr>
            <p:nvPr/>
          </p:nvSpPr>
          <p:spPr bwMode="auto">
            <a:xfrm>
              <a:off x="1573" y="1580"/>
              <a:ext cx="1374"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b="1">
                  <a:latin typeface="华文新魏" panose="02010800040101010101" pitchFamily="2" charset="-122"/>
                  <a:ea typeface="华文新魏" panose="02010800040101010101" pitchFamily="2" charset="-122"/>
                </a:rPr>
                <a:t>躯体性应激源</a:t>
              </a:r>
            </a:p>
          </p:txBody>
        </p:sp>
      </p:grpSp>
      <p:grpSp>
        <p:nvGrpSpPr>
          <p:cNvPr id="107533" name="Group 13"/>
          <p:cNvGrpSpPr>
            <a:grpSpLocks/>
          </p:cNvGrpSpPr>
          <p:nvPr/>
        </p:nvGrpSpPr>
        <p:grpSpPr bwMode="auto">
          <a:xfrm>
            <a:off x="2051721" y="2492375"/>
            <a:ext cx="3117180" cy="1441450"/>
            <a:chOff x="3624" y="1385"/>
            <a:chExt cx="1737" cy="952"/>
          </a:xfrm>
        </p:grpSpPr>
        <p:sp>
          <p:nvSpPr>
            <p:cNvPr id="26632" name="AutoShape 14"/>
            <p:cNvSpPr>
              <a:spLocks noChangeArrowheads="1"/>
            </p:cNvSpPr>
            <p:nvPr/>
          </p:nvSpPr>
          <p:spPr bwMode="auto">
            <a:xfrm>
              <a:off x="3624" y="1385"/>
              <a:ext cx="1737" cy="952"/>
            </a:xfrm>
            <a:prstGeom prst="can">
              <a:avLst>
                <a:gd name="adj" fmla="val 50000"/>
              </a:avLst>
            </a:prstGeom>
            <a:solidFill>
              <a:srgbClr val="FF9900"/>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6633" name="Text Box 15"/>
            <p:cNvSpPr txBox="1">
              <a:spLocks noChangeArrowheads="1"/>
            </p:cNvSpPr>
            <p:nvPr/>
          </p:nvSpPr>
          <p:spPr bwMode="auto">
            <a:xfrm>
              <a:off x="3873" y="1479"/>
              <a:ext cx="1344"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a:solidFill>
                    <a:srgbClr val="000000"/>
                  </a:solidFill>
                  <a:latin typeface="华文新魏" panose="02010800040101010101" pitchFamily="2" charset="-122"/>
                  <a:ea typeface="华文新魏" panose="02010800040101010101" pitchFamily="2" charset="-122"/>
                </a:rPr>
                <a:t>心理性应激源</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107533"/>
                                        </p:tgtEl>
                                        <p:attrNameLst>
                                          <p:attrName>style.visibility</p:attrName>
                                        </p:attrNameLst>
                                      </p:cBhvr>
                                      <p:to>
                                        <p:strVal val="visible"/>
                                      </p:to>
                                    </p:set>
                                    <p:animEffect transition="in" filter="box(in)">
                                      <p:cBhvr>
                                        <p:cTn id="11" dur="500"/>
                                        <p:tgtEl>
                                          <p:spTgt spid="1075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107525"/>
                                        </p:tgtEl>
                                        <p:attrNameLst>
                                          <p:attrName>style.visibility</p:attrName>
                                        </p:attrNameLst>
                                      </p:cBhvr>
                                      <p:to>
                                        <p:strVal val="visible"/>
                                      </p:to>
                                    </p:set>
                                    <p:animEffect transition="in" filter="checkerboard(across)">
                                      <p:cBhvr>
                                        <p:cTn id="16" dur="500"/>
                                        <p:tgtEl>
                                          <p:spTgt spid="1075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0" presetClass="entr" presetSubtype="0" fill="hold" nodeType="clickEffect">
                                  <p:stCondLst>
                                    <p:cond delay="0"/>
                                  </p:stCondLst>
                                  <p:childTnLst>
                                    <p:set>
                                      <p:cBhvr>
                                        <p:cTn id="20" dur="1" fill="hold">
                                          <p:stCondLst>
                                            <p:cond delay="0"/>
                                          </p:stCondLst>
                                        </p:cTn>
                                        <p:tgtEl>
                                          <p:spTgt spid="107522"/>
                                        </p:tgtEl>
                                        <p:attrNameLst>
                                          <p:attrName>style.visibility</p:attrName>
                                        </p:attrNameLst>
                                      </p:cBhvr>
                                      <p:to>
                                        <p:strVal val="visible"/>
                                      </p:to>
                                    </p:set>
                                    <p:animEffect transition="in" filter="wedge">
                                      <p:cBhvr>
                                        <p:cTn id="21" dur="20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1331913" y="1341438"/>
            <a:ext cx="6762750" cy="43396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30000"/>
              </a:lnSpc>
              <a:spcBef>
                <a:spcPct val="10000"/>
              </a:spcBef>
              <a:spcAft>
                <a:spcPct val="10000"/>
              </a:spcAft>
              <a:buFontTx/>
              <a:buNone/>
            </a:pPr>
            <a:r>
              <a:rPr kumimoji="1" lang="zh-CN" altLang="en-US" sz="4000" b="1">
                <a:latin typeface="华文新魏" panose="02010800040101010101" pitchFamily="2" charset="-122"/>
                <a:ea typeface="华文新魏" panose="02010800040101010101" pitchFamily="2" charset="-122"/>
              </a:rPr>
              <a:t>心身医学</a:t>
            </a:r>
          </a:p>
          <a:p>
            <a:pPr eaLnBrk="1" hangingPunct="1">
              <a:lnSpc>
                <a:spcPct val="130000"/>
              </a:lnSpc>
              <a:spcBef>
                <a:spcPct val="10000"/>
              </a:spcBef>
              <a:spcAft>
                <a:spcPct val="10000"/>
              </a:spcAft>
              <a:buFontTx/>
              <a:buNone/>
            </a:pPr>
            <a:r>
              <a:rPr lang="zh-CN" altLang="en-US" sz="4000" b="1">
                <a:latin typeface="华文新魏" panose="02010800040101010101" pitchFamily="2" charset="-122"/>
                <a:ea typeface="华文新魏" panose="02010800040101010101" pitchFamily="2" charset="-122"/>
              </a:rPr>
              <a:t>又称心理生理医学。</a:t>
            </a:r>
            <a:r>
              <a:rPr kumimoji="1" lang="zh-CN" altLang="en-US" sz="4000" b="1">
                <a:latin typeface="华文新魏" panose="02010800040101010101" pitchFamily="2" charset="-122"/>
                <a:ea typeface="华文新魏" panose="02010800040101010101" pitchFamily="2" charset="-122"/>
              </a:rPr>
              <a:t>是医学与心理学、社会学、哲学、伦理学、行为科学相结</a:t>
            </a:r>
          </a:p>
          <a:p>
            <a:pPr eaLnBrk="1" hangingPunct="1">
              <a:lnSpc>
                <a:spcPct val="130000"/>
              </a:lnSpc>
              <a:spcBef>
                <a:spcPct val="10000"/>
              </a:spcBef>
              <a:spcAft>
                <a:spcPct val="10000"/>
              </a:spcAft>
              <a:buFontTx/>
              <a:buNone/>
            </a:pPr>
            <a:r>
              <a:rPr kumimoji="1" lang="zh-CN" altLang="en-US" sz="4000" b="1">
                <a:latin typeface="华文新魏" panose="02010800040101010101" pitchFamily="2" charset="-122"/>
                <a:ea typeface="华文新魏" panose="02010800040101010101" pitchFamily="2" charset="-122"/>
              </a:rPr>
              <a:t>合的一门综合学科。</a:t>
            </a:r>
          </a:p>
        </p:txBody>
      </p:sp>
      <p:pic>
        <p:nvPicPr>
          <p:cNvPr id="6147" name="Picture 4"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arn(outVertical)">
                                      <p:cBhvr>
                                        <p:cTn id="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187450" y="404813"/>
            <a:ext cx="7416800" cy="2592387"/>
          </a:xfrm>
          <a:noFill/>
        </p:spPr>
        <p:txBody>
          <a:bodyPr/>
          <a:lstStyle/>
          <a:p>
            <a:pPr>
              <a:lnSpc>
                <a:spcPct val="115000"/>
              </a:lnSpc>
              <a:spcBef>
                <a:spcPct val="5000"/>
              </a:spcBef>
            </a:pPr>
            <a:r>
              <a:rPr lang="zh-CN" altLang="en-US" b="1" smtClean="0">
                <a:solidFill>
                  <a:schemeClr val="tx1"/>
                </a:solidFill>
                <a:latin typeface="华文新魏" panose="02010800040101010101" pitchFamily="2" charset="-122"/>
                <a:ea typeface="华文新魏" panose="02010800040101010101" pitchFamily="2" charset="-122"/>
              </a:rPr>
              <a:t>躯体性应激源</a:t>
            </a:r>
            <a:br>
              <a:rPr lang="zh-CN" altLang="en-US"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包括各种疼痛、久治不愈的疾病、意外伤害所致的伤残等刺激</a:t>
            </a:r>
            <a:r>
              <a:rPr lang="zh-CN" altLang="en-US" b="1" smtClean="0">
                <a:solidFill>
                  <a:schemeClr val="tx1"/>
                </a:solidFill>
              </a:rPr>
              <a:t>。</a:t>
            </a:r>
          </a:p>
        </p:txBody>
      </p:sp>
      <p:sp>
        <p:nvSpPr>
          <p:cNvPr id="417795" name="Rectangle 3"/>
          <p:cNvSpPr>
            <a:spLocks noChangeArrowheads="1"/>
          </p:cNvSpPr>
          <p:nvPr/>
        </p:nvSpPr>
        <p:spPr bwMode="auto">
          <a:xfrm>
            <a:off x="1187450" y="2662238"/>
            <a:ext cx="6697663"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15000"/>
              </a:lnSpc>
              <a:spcBef>
                <a:spcPct val="15000"/>
              </a:spcBef>
              <a:buFontTx/>
              <a:buNone/>
            </a:pPr>
            <a:r>
              <a:rPr lang="zh-CN" altLang="en-US" sz="3600" b="1">
                <a:latin typeface="华文新魏" panose="02010800040101010101" pitchFamily="2" charset="-122"/>
                <a:ea typeface="华文新魏" panose="02010800040101010101" pitchFamily="2" charset="-122"/>
              </a:rPr>
              <a:t>心理性应激源</a:t>
            </a:r>
            <a:br>
              <a:rPr lang="zh-CN" altLang="en-US" sz="3600" b="1">
                <a:latin typeface="华文新魏" panose="02010800040101010101" pitchFamily="2" charset="-122"/>
                <a:ea typeface="华文新魏" panose="02010800040101010101" pitchFamily="2" charset="-122"/>
              </a:rPr>
            </a:br>
            <a:r>
              <a:rPr lang="zh-CN" altLang="en-US" sz="3600" b="1">
                <a:latin typeface="华文新魏" panose="02010800040101010101" pitchFamily="2" charset="-122"/>
                <a:ea typeface="华文新魏" panose="02010800040101010101" pitchFamily="2" charset="-122"/>
              </a:rPr>
              <a:t>如心理冲突、人际关系的焦</a:t>
            </a:r>
            <a:endParaRPr lang="en-US" altLang="zh-CN" sz="3600" b="1">
              <a:latin typeface="华文新魏" panose="02010800040101010101" pitchFamily="2" charset="-122"/>
              <a:ea typeface="华文新魏" panose="02010800040101010101" pitchFamily="2" charset="-122"/>
            </a:endParaRPr>
          </a:p>
          <a:p>
            <a:pPr eaLnBrk="1" hangingPunct="1">
              <a:lnSpc>
                <a:spcPct val="115000"/>
              </a:lnSpc>
              <a:spcBef>
                <a:spcPct val="15000"/>
              </a:spcBef>
              <a:buFontTx/>
              <a:buNone/>
            </a:pPr>
            <a:r>
              <a:rPr lang="zh-CN" altLang="en-US" sz="3600" b="1">
                <a:latin typeface="华文新魏" panose="02010800040101010101" pitchFamily="2" charset="-122"/>
                <a:ea typeface="华文新魏" panose="02010800040101010101" pitchFamily="2" charset="-122"/>
              </a:rPr>
              <a:t>虑、负性生活事件、学业或</a:t>
            </a:r>
            <a:endParaRPr lang="en-US" altLang="zh-CN" sz="3600" b="1">
              <a:latin typeface="华文新魏" panose="02010800040101010101" pitchFamily="2" charset="-122"/>
              <a:ea typeface="华文新魏" panose="02010800040101010101" pitchFamily="2" charset="-122"/>
            </a:endParaRPr>
          </a:p>
          <a:p>
            <a:pPr eaLnBrk="1" hangingPunct="1">
              <a:lnSpc>
                <a:spcPct val="115000"/>
              </a:lnSpc>
              <a:spcBef>
                <a:spcPct val="15000"/>
              </a:spcBef>
              <a:buFontTx/>
              <a:buNone/>
            </a:pPr>
            <a:r>
              <a:rPr lang="zh-CN" altLang="en-US" sz="3600" b="1">
                <a:latin typeface="华文新魏" panose="02010800040101010101" pitchFamily="2" charset="-122"/>
                <a:ea typeface="华文新魏" panose="02010800040101010101" pitchFamily="2" charset="-122"/>
              </a:rPr>
              <a:t>职业的压力和紧张，恐惧和</a:t>
            </a:r>
            <a:endParaRPr lang="en-US" altLang="zh-CN" sz="3600" b="1">
              <a:latin typeface="华文新魏" panose="02010800040101010101" pitchFamily="2" charset="-122"/>
              <a:ea typeface="华文新魏" panose="02010800040101010101" pitchFamily="2" charset="-122"/>
            </a:endParaRPr>
          </a:p>
          <a:p>
            <a:pPr eaLnBrk="1" hangingPunct="1">
              <a:lnSpc>
                <a:spcPct val="115000"/>
              </a:lnSpc>
              <a:spcBef>
                <a:spcPct val="15000"/>
              </a:spcBef>
              <a:buFontTx/>
              <a:buNone/>
            </a:pPr>
            <a:r>
              <a:rPr lang="zh-CN" altLang="en-US" sz="3600" b="1">
                <a:latin typeface="华文新魏" panose="02010800040101010101" pitchFamily="2" charset="-122"/>
                <a:ea typeface="华文新魏" panose="02010800040101010101" pitchFamily="2" charset="-122"/>
              </a:rPr>
              <a:t>抑郁等各种消极情绪。</a:t>
            </a:r>
          </a:p>
        </p:txBody>
      </p:sp>
      <p:pic>
        <p:nvPicPr>
          <p:cNvPr id="27652" name="Picture 4"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3" y="5235575"/>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550" y="693738"/>
            <a:ext cx="7632700" cy="2735262"/>
          </a:xfrm>
        </p:spPr>
        <p:txBody>
          <a:bodyPr/>
          <a:lstStyle/>
          <a:p>
            <a:pPr>
              <a:lnSpc>
                <a:spcPct val="115000"/>
              </a:lnSpc>
            </a:pPr>
            <a:r>
              <a:rPr lang="zh-CN" altLang="en-US" b="1" smtClean="0">
                <a:solidFill>
                  <a:schemeClr val="tx1"/>
                </a:solidFill>
                <a:latin typeface="华文新魏" panose="02010800040101010101" pitchFamily="2" charset="-122"/>
                <a:ea typeface="华文新魏" panose="02010800040101010101" pitchFamily="2" charset="-122"/>
              </a:rPr>
              <a:t>社会性应激源</a:t>
            </a:r>
            <a:br>
              <a:rPr lang="zh-CN" altLang="en-US"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造成个人生活发生巨大变化的事件，如自然灾害、战争、社会环境动乱、失业、经济萧条、环境污染等。</a:t>
            </a:r>
          </a:p>
        </p:txBody>
      </p:sp>
      <p:sp>
        <p:nvSpPr>
          <p:cNvPr id="418819" name="Rectangle 3"/>
          <p:cNvSpPr>
            <a:spLocks noChangeArrowheads="1"/>
          </p:cNvSpPr>
          <p:nvPr/>
        </p:nvSpPr>
        <p:spPr bwMode="auto">
          <a:xfrm>
            <a:off x="1042988" y="3500438"/>
            <a:ext cx="6834187"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15000"/>
              </a:lnSpc>
              <a:spcBef>
                <a:spcPct val="10000"/>
              </a:spcBef>
              <a:buFontTx/>
              <a:buNone/>
            </a:pPr>
            <a:r>
              <a:rPr lang="zh-CN" altLang="en-US" sz="3600" b="1">
                <a:latin typeface="华文新魏" panose="02010800040101010101" pitchFamily="2" charset="-122"/>
                <a:ea typeface="华文新魏" panose="02010800040101010101" pitchFamily="2" charset="-122"/>
              </a:rPr>
              <a:t>文化性应激源</a:t>
            </a:r>
            <a:br>
              <a:rPr lang="zh-CN" altLang="en-US" sz="3600" b="1">
                <a:latin typeface="华文新魏" panose="02010800040101010101" pitchFamily="2" charset="-122"/>
                <a:ea typeface="华文新魏" panose="02010800040101010101" pitchFamily="2" charset="-122"/>
              </a:rPr>
            </a:br>
            <a:r>
              <a:rPr lang="zh-CN" altLang="en-US" sz="3600" b="1">
                <a:latin typeface="华文新魏" panose="02010800040101010101" pitchFamily="2" charset="-122"/>
                <a:ea typeface="华文新魏" panose="02010800040101010101" pitchFamily="2" charset="-122"/>
              </a:rPr>
              <a:t>常见的是文化性迁移 ，陌生的</a:t>
            </a:r>
            <a:endParaRPr lang="en-US" altLang="zh-CN" sz="3600" b="1">
              <a:latin typeface="华文新魏" panose="02010800040101010101" pitchFamily="2" charset="-122"/>
              <a:ea typeface="华文新魏" panose="02010800040101010101" pitchFamily="2" charset="-122"/>
            </a:endParaRPr>
          </a:p>
          <a:p>
            <a:pPr eaLnBrk="1" hangingPunct="1">
              <a:lnSpc>
                <a:spcPct val="115000"/>
              </a:lnSpc>
              <a:spcBef>
                <a:spcPct val="10000"/>
              </a:spcBef>
              <a:buFontTx/>
              <a:buNone/>
            </a:pPr>
            <a:r>
              <a:rPr lang="zh-CN" altLang="en-US" sz="3600" b="1">
                <a:latin typeface="华文新魏" panose="02010800040101010101" pitchFamily="2" charset="-122"/>
                <a:ea typeface="华文新魏" panose="02010800040101010101" pitchFamily="2" charset="-122"/>
              </a:rPr>
              <a:t>语言环境、生疏的生活方式及</a:t>
            </a:r>
            <a:endParaRPr lang="en-US" altLang="zh-CN" sz="3600" b="1">
              <a:latin typeface="华文新魏" panose="02010800040101010101" pitchFamily="2" charset="-122"/>
              <a:ea typeface="华文新魏" panose="02010800040101010101" pitchFamily="2" charset="-122"/>
            </a:endParaRPr>
          </a:p>
          <a:p>
            <a:pPr eaLnBrk="1" hangingPunct="1">
              <a:lnSpc>
                <a:spcPct val="115000"/>
              </a:lnSpc>
              <a:spcBef>
                <a:spcPct val="10000"/>
              </a:spcBef>
              <a:buFontTx/>
              <a:buNone/>
            </a:pPr>
            <a:r>
              <a:rPr lang="zh-CN" altLang="en-US" sz="3600" b="1">
                <a:latin typeface="华文新魏" panose="02010800040101010101" pitchFamily="2" charset="-122"/>
                <a:ea typeface="华文新魏" panose="02010800040101010101" pitchFamily="2" charset="-122"/>
              </a:rPr>
              <a:t>当地的风土人情。 </a:t>
            </a:r>
          </a:p>
        </p:txBody>
      </p:sp>
      <p:pic>
        <p:nvPicPr>
          <p:cNvPr id="28676" name="Picture 5"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235575"/>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p:cNvSpPr>
            <a:spLocks noChangeArrowheads="1"/>
          </p:cNvSpPr>
          <p:nvPr/>
        </p:nvSpPr>
        <p:spPr bwMode="auto">
          <a:xfrm flipV="1">
            <a:off x="4572000" y="3463131"/>
            <a:ext cx="2518891" cy="2070100"/>
          </a:xfrm>
          <a:prstGeom prst="wedgeRectCallout">
            <a:avLst>
              <a:gd name="adj1" fmla="val -26065"/>
              <a:gd name="adj2" fmla="val 69782"/>
            </a:avLst>
          </a:prstGeom>
          <a:solidFill>
            <a:srgbClr val="00CCFF"/>
          </a:solidFill>
          <a:ln w="9525"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r>
              <a:rPr kumimoji="1" lang="zh-CN" altLang="en-US" sz="3200" b="1">
                <a:latin typeface="华文新魏" panose="02010800040101010101" pitchFamily="2" charset="-122"/>
                <a:ea typeface="华文新魏" panose="02010800040101010101" pitchFamily="2" charset="-122"/>
              </a:rPr>
              <a:t>维持正常生理功能活动的必要条件</a:t>
            </a:r>
          </a:p>
        </p:txBody>
      </p:sp>
      <p:sp>
        <p:nvSpPr>
          <p:cNvPr id="113667" name="AutoShape 3"/>
          <p:cNvSpPr>
            <a:spLocks noChangeArrowheads="1"/>
          </p:cNvSpPr>
          <p:nvPr/>
        </p:nvSpPr>
        <p:spPr bwMode="auto">
          <a:xfrm flipH="1" flipV="1">
            <a:off x="1162050" y="3551238"/>
            <a:ext cx="2185988" cy="1893887"/>
          </a:xfrm>
          <a:prstGeom prst="wedgeRectCallout">
            <a:avLst>
              <a:gd name="adj1" fmla="val -53606"/>
              <a:gd name="adj2" fmla="val 69778"/>
            </a:avLst>
          </a:prstGeom>
          <a:solidFill>
            <a:srgbClr val="00CCFF"/>
          </a:solidFill>
          <a:ln w="9525"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sz="3200" b="1">
                <a:latin typeface="华文新魏" panose="02010800040101010101" pitchFamily="2" charset="-122"/>
                <a:ea typeface="华文新魏" panose="02010800040101010101" pitchFamily="2" charset="-122"/>
              </a:rPr>
              <a:t>个体成长和发展的必要条件</a:t>
            </a:r>
          </a:p>
        </p:txBody>
      </p:sp>
      <p:sp>
        <p:nvSpPr>
          <p:cNvPr id="113668" name="Oval 4"/>
          <p:cNvSpPr>
            <a:spLocks noChangeArrowheads="1"/>
          </p:cNvSpPr>
          <p:nvPr/>
        </p:nvSpPr>
        <p:spPr bwMode="auto">
          <a:xfrm>
            <a:off x="1331913" y="1052513"/>
            <a:ext cx="5040312" cy="2160587"/>
          </a:xfrm>
          <a:prstGeom prst="ellipse">
            <a:avLst/>
          </a:prstGeom>
          <a:solidFill>
            <a:srgbClr val="66FF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66FFFF"/>
            </a:extrusionClr>
            <a:contourClr>
              <a:srgbClr val="66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sz="3600" b="1">
                <a:latin typeface="华文新魏" panose="02010800040101010101" pitchFamily="2" charset="-122"/>
                <a:ea typeface="华文新魏" panose="02010800040101010101" pitchFamily="2" charset="-122"/>
              </a:rPr>
              <a:t>心理应激对</a:t>
            </a:r>
          </a:p>
          <a:p>
            <a:pPr algn="ctr" eaLnBrk="1" hangingPunct="1">
              <a:spcBef>
                <a:spcPct val="0"/>
              </a:spcBef>
              <a:buFontTx/>
              <a:buNone/>
            </a:pPr>
            <a:r>
              <a:rPr kumimoji="1" lang="zh-CN" altLang="en-US" sz="3600" b="1">
                <a:latin typeface="华文新魏" panose="02010800040101010101" pitchFamily="2" charset="-122"/>
                <a:ea typeface="华文新魏" panose="02010800040101010101" pitchFamily="2" charset="-122"/>
              </a:rPr>
              <a:t>健康的积极影响</a:t>
            </a:r>
          </a:p>
        </p:txBody>
      </p:sp>
      <p:pic>
        <p:nvPicPr>
          <p:cNvPr id="29701" name="Picture 5"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3667"/>
                                        </p:tgtEl>
                                        <p:attrNameLst>
                                          <p:attrName>style.visibility</p:attrName>
                                        </p:attrNameLst>
                                      </p:cBhvr>
                                      <p:to>
                                        <p:strVal val="visible"/>
                                      </p:to>
                                    </p:set>
                                    <p:animEffect transition="in" filter="blinds(horizontal)">
                                      <p:cBhvr>
                                        <p:cTn id="11" dur="500"/>
                                        <p:tgtEl>
                                          <p:spTgt spid="1136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13666"/>
                                        </p:tgtEl>
                                        <p:attrNameLst>
                                          <p:attrName>style.visibility</p:attrName>
                                        </p:attrNameLst>
                                      </p:cBhvr>
                                      <p:to>
                                        <p:strVal val="visible"/>
                                      </p:to>
                                    </p:set>
                                    <p:animEffect transition="in" filter="checkerboard(across)">
                                      <p:cBhvr>
                                        <p:cTn id="16" dur="5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animBg="1"/>
      <p:bldP spid="11366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1620838" y="1052513"/>
            <a:ext cx="4822825" cy="2236787"/>
          </a:xfrm>
          <a:prstGeom prst="ellipse">
            <a:avLst/>
          </a:prstGeom>
          <a:solidFill>
            <a:srgbClr val="FFFF00"/>
          </a:solidFill>
          <a:ln w="12700" cap="sq">
            <a:round/>
            <a:headEnd/>
            <a:tailEnd/>
          </a:ln>
          <a:effectLst/>
          <a:scene3d>
            <a:camera prst="legacyObliqueBottomLeft"/>
            <a:lightRig rig="legacyFlat3" dir="t"/>
          </a:scene3d>
          <a:sp3d extrusionH="4302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defRPr/>
            </a:pPr>
            <a:endParaRPr kumimoji="1" lang="en-US" altLang="zh-CN" sz="3200" b="1" dirty="0">
              <a:latin typeface="Times New Roman" pitchFamily="18" charset="0"/>
            </a:endParaRPr>
          </a:p>
          <a:p>
            <a:pPr algn="ctr" eaLnBrk="1" hangingPunct="1">
              <a:defRPr/>
            </a:pPr>
            <a:r>
              <a:rPr kumimoji="1" lang="zh-CN" altLang="en-US" sz="3600" b="1" dirty="0">
                <a:latin typeface="华文新魏" panose="02010800040101010101" pitchFamily="2" charset="-122"/>
                <a:ea typeface="华文新魏" panose="02010800040101010101" pitchFamily="2" charset="-122"/>
              </a:rPr>
              <a:t>心理应激对健康</a:t>
            </a:r>
          </a:p>
          <a:p>
            <a:pPr algn="ctr" eaLnBrk="1" hangingPunct="1">
              <a:defRPr/>
            </a:pPr>
            <a:r>
              <a:rPr kumimoji="1" lang="zh-CN" altLang="en-US" sz="3600" b="1" dirty="0">
                <a:latin typeface="华文新魏" panose="02010800040101010101" pitchFamily="2" charset="-122"/>
                <a:ea typeface="华文新魏" panose="02010800040101010101" pitchFamily="2" charset="-122"/>
              </a:rPr>
              <a:t>的消极影响</a:t>
            </a:r>
          </a:p>
          <a:p>
            <a:pPr algn="ctr" eaLnBrk="1" hangingPunct="1">
              <a:defRPr/>
            </a:pPr>
            <a:endParaRPr kumimoji="1" lang="zh-CN" altLang="en-US" sz="3200" dirty="0">
              <a:effectLst>
                <a:outerShdw blurRad="38100" dist="38100" dir="2700000" algn="tl">
                  <a:srgbClr val="FFFFFF"/>
                </a:outerShdw>
              </a:effectLst>
              <a:latin typeface="Times New Roman" pitchFamily="18" charset="0"/>
            </a:endParaRPr>
          </a:p>
        </p:txBody>
      </p:sp>
      <p:sp>
        <p:nvSpPr>
          <p:cNvPr id="114691" name="AutoShape 3"/>
          <p:cNvSpPr>
            <a:spLocks noChangeArrowheads="1"/>
          </p:cNvSpPr>
          <p:nvPr/>
        </p:nvSpPr>
        <p:spPr bwMode="auto">
          <a:xfrm flipV="1">
            <a:off x="971550" y="3860800"/>
            <a:ext cx="1368425" cy="2087563"/>
          </a:xfrm>
          <a:prstGeom prst="wedgeRectCallout">
            <a:avLst>
              <a:gd name="adj1" fmla="val 52620"/>
              <a:gd name="adj2" fmla="val 78815"/>
            </a:avLst>
          </a:prstGeom>
          <a:solidFill>
            <a:srgbClr val="CCFFCC"/>
          </a:solidFill>
          <a:ln w="9525"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10800000"/>
          <a:lstStyle/>
          <a:p>
            <a:pPr algn="ctr" eaLnBrk="1" hangingPunct="1">
              <a:defRPr/>
            </a:pPr>
            <a:r>
              <a:rPr kumimoji="1" lang="zh-CN" altLang="en-US" sz="2800" b="1" dirty="0">
                <a:latin typeface="华文新魏" panose="02010800040101010101" pitchFamily="2" charset="-122"/>
                <a:ea typeface="华文新魏" panose="02010800040101010101" pitchFamily="2" charset="-122"/>
              </a:rPr>
              <a:t>引起</a:t>
            </a:r>
            <a:endParaRPr kumimoji="1" lang="en-US" altLang="zh-CN" sz="2800" b="1" dirty="0">
              <a:latin typeface="华文新魏" panose="02010800040101010101" pitchFamily="2" charset="-122"/>
              <a:ea typeface="华文新魏" panose="02010800040101010101" pitchFamily="2" charset="-122"/>
            </a:endParaRPr>
          </a:p>
          <a:p>
            <a:pPr algn="ctr" eaLnBrk="1" hangingPunct="1">
              <a:defRPr/>
            </a:pPr>
            <a:r>
              <a:rPr kumimoji="1" lang="zh-CN" altLang="en-US" sz="2800" b="1" dirty="0">
                <a:latin typeface="华文新魏" panose="02010800040101010101" pitchFamily="2" charset="-122"/>
                <a:ea typeface="华文新魏" panose="02010800040101010101" pitchFamily="2" charset="-122"/>
              </a:rPr>
              <a:t>过度心理反应</a:t>
            </a:r>
            <a:endParaRPr kumimoji="1" lang="zh-CN" altLang="en-US" sz="2800" dirty="0">
              <a:effectLst>
                <a:outerShdw blurRad="38100" dist="38100" dir="2700000" algn="tl">
                  <a:srgbClr val="FFFFFF"/>
                </a:outerShdw>
              </a:effectLst>
              <a:latin typeface="华文新魏" panose="02010800040101010101" pitchFamily="2" charset="-122"/>
              <a:ea typeface="华文新魏" panose="02010800040101010101" pitchFamily="2" charset="-122"/>
            </a:endParaRPr>
          </a:p>
        </p:txBody>
      </p:sp>
      <p:sp>
        <p:nvSpPr>
          <p:cNvPr id="114692" name="AutoShape 4"/>
          <p:cNvSpPr>
            <a:spLocks noChangeArrowheads="1"/>
          </p:cNvSpPr>
          <p:nvPr/>
        </p:nvSpPr>
        <p:spPr bwMode="auto">
          <a:xfrm flipV="1">
            <a:off x="6452393" y="3429000"/>
            <a:ext cx="1944687" cy="2054225"/>
          </a:xfrm>
          <a:prstGeom prst="wedgeRectCallout">
            <a:avLst>
              <a:gd name="adj1" fmla="val -90088"/>
              <a:gd name="adj2" fmla="val 70394"/>
            </a:avLst>
          </a:prstGeom>
          <a:solidFill>
            <a:srgbClr val="CCFFCC"/>
          </a:solidFill>
          <a:ln w="9525"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b="1">
                <a:latin typeface="华文新魏" panose="02010800040101010101" pitchFamily="2" charset="-122"/>
                <a:ea typeface="华文新魏" panose="02010800040101010101" pitchFamily="2" charset="-122"/>
              </a:rPr>
              <a:t>加重已有</a:t>
            </a:r>
          </a:p>
          <a:p>
            <a:pPr algn="ctr" eaLnBrk="1" hangingPunct="1">
              <a:spcBef>
                <a:spcPct val="0"/>
              </a:spcBef>
              <a:buFontTx/>
              <a:buNone/>
            </a:pPr>
            <a:r>
              <a:rPr kumimoji="1" lang="zh-CN" altLang="en-US" b="1">
                <a:latin typeface="华文新魏" panose="02010800040101010101" pitchFamily="2" charset="-122"/>
                <a:ea typeface="华文新魏" panose="02010800040101010101" pitchFamily="2" charset="-122"/>
              </a:rPr>
              <a:t>的精神和</a:t>
            </a:r>
          </a:p>
          <a:p>
            <a:pPr algn="ctr" eaLnBrk="1" hangingPunct="1">
              <a:spcBef>
                <a:spcPct val="0"/>
              </a:spcBef>
              <a:buFontTx/>
              <a:buNone/>
            </a:pPr>
            <a:r>
              <a:rPr kumimoji="1" lang="zh-CN" altLang="en-US" b="1">
                <a:latin typeface="华文新魏" panose="02010800040101010101" pitchFamily="2" charset="-122"/>
                <a:ea typeface="华文新魏" panose="02010800040101010101" pitchFamily="2" charset="-122"/>
              </a:rPr>
              <a:t>躯体疾病</a:t>
            </a:r>
          </a:p>
        </p:txBody>
      </p:sp>
      <p:sp>
        <p:nvSpPr>
          <p:cNvPr id="114693" name="AutoShape 5"/>
          <p:cNvSpPr>
            <a:spLocks noChangeArrowheads="1"/>
          </p:cNvSpPr>
          <p:nvPr/>
        </p:nvSpPr>
        <p:spPr bwMode="auto">
          <a:xfrm flipV="1">
            <a:off x="3419475" y="4221956"/>
            <a:ext cx="1728787" cy="1838325"/>
          </a:xfrm>
          <a:prstGeom prst="wedgeRectCallout">
            <a:avLst>
              <a:gd name="adj1" fmla="val -12333"/>
              <a:gd name="adj2" fmla="val 95866"/>
            </a:avLst>
          </a:prstGeom>
          <a:solidFill>
            <a:srgbClr val="CCFFCC"/>
          </a:solidFill>
          <a:ln w="9525"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10800000"/>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FontTx/>
              <a:buNone/>
            </a:pPr>
            <a:r>
              <a:rPr kumimoji="1" lang="zh-CN" altLang="en-US" b="1">
                <a:latin typeface="华文新魏" panose="02010800040101010101" pitchFamily="2" charset="-122"/>
                <a:ea typeface="华文新魏" panose="02010800040101010101" pitchFamily="2" charset="-122"/>
              </a:rPr>
              <a:t>机体抗</a:t>
            </a:r>
            <a:endParaRPr kumimoji="1" lang="en-US" altLang="zh-CN" b="1">
              <a:latin typeface="华文新魏" panose="02010800040101010101" pitchFamily="2" charset="-122"/>
              <a:ea typeface="华文新魏" panose="02010800040101010101" pitchFamily="2" charset="-122"/>
            </a:endParaRPr>
          </a:p>
          <a:p>
            <a:pPr algn="ctr" eaLnBrk="1" hangingPunct="1">
              <a:spcBef>
                <a:spcPct val="0"/>
              </a:spcBef>
              <a:buFontTx/>
              <a:buNone/>
            </a:pPr>
            <a:r>
              <a:rPr kumimoji="1" lang="zh-CN" altLang="en-US" b="1">
                <a:latin typeface="华文新魏" panose="02010800040101010101" pitchFamily="2" charset="-122"/>
                <a:ea typeface="华文新魏" panose="02010800040101010101" pitchFamily="2" charset="-122"/>
              </a:rPr>
              <a:t>病能力</a:t>
            </a:r>
            <a:endParaRPr kumimoji="1" lang="en-US" altLang="zh-CN" b="1">
              <a:latin typeface="华文新魏" panose="02010800040101010101" pitchFamily="2" charset="-122"/>
              <a:ea typeface="华文新魏" panose="02010800040101010101" pitchFamily="2" charset="-122"/>
            </a:endParaRPr>
          </a:p>
          <a:p>
            <a:pPr algn="ctr" eaLnBrk="1" hangingPunct="1">
              <a:spcBef>
                <a:spcPct val="0"/>
              </a:spcBef>
              <a:buFontTx/>
              <a:buNone/>
            </a:pPr>
            <a:r>
              <a:rPr kumimoji="1" lang="zh-CN" altLang="en-US" b="1">
                <a:latin typeface="华文新魏" panose="02010800040101010101" pitchFamily="2" charset="-122"/>
                <a:ea typeface="华文新魏" panose="02010800040101010101" pitchFamily="2" charset="-122"/>
              </a:rPr>
              <a:t>下降</a:t>
            </a:r>
          </a:p>
        </p:txBody>
      </p:sp>
      <p:pic>
        <p:nvPicPr>
          <p:cNvPr id="30726"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ppt_x</p:attrName>
                                        </p:attrNameLst>
                                      </p:cBhvr>
                                      <p:tavLst>
                                        <p:tav tm="0">
                                          <p:val>
                                            <p:strVal val="#ppt_x+#ppt_w/2"/>
                                          </p:val>
                                        </p:tav>
                                        <p:tav tm="100000">
                                          <p:val>
                                            <p:strVal val="#ppt_x"/>
                                          </p:val>
                                        </p:tav>
                                      </p:tavLst>
                                    </p:anim>
                                    <p:anim calcmode="lin" valueType="num">
                                      <p:cBhvr>
                                        <p:cTn id="8" dur="500" fill="hold"/>
                                        <p:tgtEl>
                                          <p:spTgt spid="114690"/>
                                        </p:tgtEl>
                                        <p:attrNameLst>
                                          <p:attrName>ppt_y</p:attrName>
                                        </p:attrNameLst>
                                      </p:cBhvr>
                                      <p:tavLst>
                                        <p:tav tm="0">
                                          <p:val>
                                            <p:strVal val="#ppt_y"/>
                                          </p:val>
                                        </p:tav>
                                        <p:tav tm="100000">
                                          <p:val>
                                            <p:strVal val="#ppt_y"/>
                                          </p:val>
                                        </p:tav>
                                      </p:tavLst>
                                    </p:anim>
                                    <p:anim calcmode="lin" valueType="num">
                                      <p:cBhvr>
                                        <p:cTn id="9" dur="500" fill="hold"/>
                                        <p:tgtEl>
                                          <p:spTgt spid="114690"/>
                                        </p:tgtEl>
                                        <p:attrNameLst>
                                          <p:attrName>ppt_w</p:attrName>
                                        </p:attrNameLst>
                                      </p:cBhvr>
                                      <p:tavLst>
                                        <p:tav tm="0">
                                          <p:val>
                                            <p:fltVal val="0"/>
                                          </p:val>
                                        </p:tav>
                                        <p:tav tm="100000">
                                          <p:val>
                                            <p:strVal val="#ppt_w"/>
                                          </p:val>
                                        </p:tav>
                                      </p:tavLst>
                                    </p:anim>
                                    <p:anim calcmode="lin" valueType="num">
                                      <p:cBhvr>
                                        <p:cTn id="10" dur="500" fill="hold"/>
                                        <p:tgtEl>
                                          <p:spTgt spid="11469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4691"/>
                                        </p:tgtEl>
                                        <p:attrNameLst>
                                          <p:attrName>style.visibility</p:attrName>
                                        </p:attrNameLst>
                                      </p:cBhvr>
                                      <p:to>
                                        <p:strVal val="visible"/>
                                      </p:to>
                                    </p:set>
                                    <p:anim calcmode="lin" valueType="num">
                                      <p:cBhvr additive="base">
                                        <p:cTn id="15" dur="500" fill="hold"/>
                                        <p:tgtEl>
                                          <p:spTgt spid="114691"/>
                                        </p:tgtEl>
                                        <p:attrNameLst>
                                          <p:attrName>ppt_x</p:attrName>
                                        </p:attrNameLst>
                                      </p:cBhvr>
                                      <p:tavLst>
                                        <p:tav tm="0">
                                          <p:val>
                                            <p:strVal val="#ppt_x"/>
                                          </p:val>
                                        </p:tav>
                                        <p:tav tm="100000">
                                          <p:val>
                                            <p:strVal val="#ppt_x"/>
                                          </p:val>
                                        </p:tav>
                                      </p:tavLst>
                                    </p:anim>
                                    <p:anim calcmode="lin" valueType="num">
                                      <p:cBhvr additive="base">
                                        <p:cTn id="16" dur="500" fill="hold"/>
                                        <p:tgtEl>
                                          <p:spTgt spid="11469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4692"/>
                                        </p:tgtEl>
                                        <p:attrNameLst>
                                          <p:attrName>style.visibility</p:attrName>
                                        </p:attrNameLst>
                                      </p:cBhvr>
                                      <p:to>
                                        <p:strVal val="visible"/>
                                      </p:to>
                                    </p:set>
                                    <p:animEffect transition="in" filter="checkerboard(across)">
                                      <p:cBhvr>
                                        <p:cTn id="21" dur="500"/>
                                        <p:tgtEl>
                                          <p:spTgt spid="1146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114693"/>
                                        </p:tgtEl>
                                        <p:attrNameLst>
                                          <p:attrName>style.visibility</p:attrName>
                                        </p:attrNameLst>
                                      </p:cBhvr>
                                      <p:to>
                                        <p:strVal val="visible"/>
                                      </p:to>
                                    </p:set>
                                    <p:animEffect transition="in" filter="wedge">
                                      <p:cBhvr>
                                        <p:cTn id="26" dur="20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autoUpdateAnimBg="0"/>
      <p:bldP spid="114691" grpId="0" animBg="1"/>
      <p:bldP spid="114692" grpId="0" animBg="1"/>
      <p:bldP spid="11469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08175" y="700088"/>
            <a:ext cx="4762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buFontTx/>
              <a:buNone/>
            </a:pPr>
            <a:r>
              <a:rPr kumimoji="1" lang="zh-CN" altLang="en-US" sz="3600" b="1">
                <a:latin typeface="华文新魏" panose="02010800040101010101" pitchFamily="2" charset="-122"/>
                <a:ea typeface="华文新魏" panose="02010800040101010101" pitchFamily="2" charset="-122"/>
              </a:rPr>
              <a:t>心身疾病</a:t>
            </a:r>
          </a:p>
        </p:txBody>
      </p:sp>
      <p:sp>
        <p:nvSpPr>
          <p:cNvPr id="115715" name="Rectangle 3"/>
          <p:cNvSpPr>
            <a:spLocks noChangeArrowheads="1"/>
          </p:cNvSpPr>
          <p:nvPr/>
        </p:nvSpPr>
        <p:spPr bwMode="auto">
          <a:xfrm>
            <a:off x="1187450" y="1484313"/>
            <a:ext cx="7164388" cy="40449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心身疾病：发病前存在明显的心理因素与一定的性格缺陷；发病后心理因素与躯体因素互相影响，促使躯体疾病加重或复杂化；其</a:t>
            </a:r>
            <a:endParaRPr kumimoji="1" lang="en-US" altLang="zh-CN" sz="3600" b="1">
              <a:latin typeface="华文新魏" panose="02010800040101010101" pitchFamily="2" charset="-122"/>
              <a:ea typeface="华文新魏" panose="02010800040101010101" pitchFamily="2" charset="-122"/>
            </a:endParaRPr>
          </a:p>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发生和防治与心理社会因素</a:t>
            </a:r>
            <a:endParaRPr kumimoji="1" lang="en-US" altLang="zh-CN" sz="3600" b="1">
              <a:latin typeface="华文新魏" panose="02010800040101010101" pitchFamily="2" charset="-122"/>
              <a:ea typeface="华文新魏" panose="02010800040101010101" pitchFamily="2" charset="-122"/>
            </a:endParaRPr>
          </a:p>
          <a:p>
            <a:pPr eaLnBrk="1" hangingPunct="1">
              <a:lnSpc>
                <a:spcPct val="120000"/>
              </a:lnSpc>
              <a:spcBef>
                <a:spcPct val="0"/>
              </a:spcBef>
              <a:buFontTx/>
              <a:buNone/>
            </a:pPr>
            <a:r>
              <a:rPr kumimoji="1" lang="zh-CN" altLang="en-US" sz="3600" b="1">
                <a:latin typeface="华文新魏" panose="02010800040101010101" pitchFamily="2" charset="-122"/>
                <a:ea typeface="华文新魏" panose="02010800040101010101" pitchFamily="2" charset="-122"/>
              </a:rPr>
              <a:t>密切相关。</a:t>
            </a:r>
            <a:r>
              <a:rPr kumimoji="1" lang="zh-CN" altLang="en-US" sz="3600">
                <a:latin typeface="华文新魏" panose="02010800040101010101" pitchFamily="2" charset="-122"/>
                <a:ea typeface="华文新魏" panose="02010800040101010101" pitchFamily="2" charset="-122"/>
              </a:rPr>
              <a:t> </a:t>
            </a:r>
          </a:p>
        </p:txBody>
      </p:sp>
      <p:pic>
        <p:nvPicPr>
          <p:cNvPr id="31748" name="Picture 4"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barn(outVertical)">
                                      <p:cBhvr>
                                        <p:cTn id="7"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124075" y="711200"/>
            <a:ext cx="5411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3600" b="1">
                <a:latin typeface="华文新魏" panose="02010800040101010101" pitchFamily="2" charset="-122"/>
                <a:ea typeface="华文新魏" panose="02010800040101010101" pitchFamily="2" charset="-122"/>
              </a:rPr>
              <a:t>心身疾病的病理特征</a:t>
            </a:r>
          </a:p>
        </p:txBody>
      </p:sp>
      <p:sp>
        <p:nvSpPr>
          <p:cNvPr id="116739" name="Rectangle 3"/>
          <p:cNvSpPr>
            <a:spLocks noChangeArrowheads="1"/>
          </p:cNvSpPr>
          <p:nvPr/>
        </p:nvSpPr>
        <p:spPr bwMode="auto">
          <a:xfrm>
            <a:off x="1187450" y="1484313"/>
            <a:ext cx="6483350" cy="1301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342900" indent="-342900">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lnSpc>
                <a:spcPct val="110000"/>
              </a:lnSpc>
              <a:spcBef>
                <a:spcPct val="0"/>
              </a:spcBef>
              <a:buFontTx/>
              <a:buAutoNum type="arabicPeriod"/>
            </a:pPr>
            <a:r>
              <a:rPr kumimoji="1" lang="zh-CN" altLang="en-US" sz="3600" b="1">
                <a:latin typeface="华文新魏" panose="02010800040101010101" pitchFamily="2" charset="-122"/>
                <a:ea typeface="华文新魏" panose="02010800040101010101" pitchFamily="2" charset="-122"/>
              </a:rPr>
              <a:t>心理、社会因素是心身疾病的外在发病条件</a:t>
            </a:r>
            <a:r>
              <a:rPr kumimoji="1" lang="zh-CN" altLang="en-US" sz="3600" b="1">
                <a:latin typeface="Times New Roman" panose="02020603050405020304" pitchFamily="18" charset="0"/>
              </a:rPr>
              <a:t>； </a:t>
            </a:r>
          </a:p>
        </p:txBody>
      </p:sp>
      <p:sp>
        <p:nvSpPr>
          <p:cNvPr id="116740" name="Rectangle 4"/>
          <p:cNvSpPr>
            <a:spLocks noChangeArrowheads="1"/>
          </p:cNvSpPr>
          <p:nvPr/>
        </p:nvSpPr>
        <p:spPr bwMode="auto">
          <a:xfrm>
            <a:off x="1187450" y="3068638"/>
            <a:ext cx="6697663" cy="137883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10000"/>
              </a:lnSpc>
              <a:defRPr/>
            </a:pPr>
            <a:r>
              <a:rPr kumimoji="1" lang="en-US" altLang="zh-CN" sz="3600" b="1" dirty="0">
                <a:effectLst>
                  <a:outerShdw blurRad="38100" dist="38100" dir="2700000" algn="tl">
                    <a:srgbClr val="C0C0C0"/>
                  </a:outerShdw>
                </a:effectLst>
                <a:latin typeface="Times New Roman" pitchFamily="18" charset="0"/>
              </a:rPr>
              <a:t>2</a:t>
            </a:r>
            <a:r>
              <a:rPr kumimoji="1" lang="en-US" altLang="zh-CN" sz="4000" b="1" dirty="0">
                <a:latin typeface="Times New Roman" pitchFamily="18" charset="0"/>
              </a:rPr>
              <a:t>. </a:t>
            </a:r>
            <a:r>
              <a:rPr kumimoji="1" lang="zh-CN" altLang="en-US" sz="3600" b="1" dirty="0">
                <a:latin typeface="华文新魏" panose="02010800040101010101" pitchFamily="2" charset="-122"/>
                <a:ea typeface="华文新魏" panose="02010800040101010101" pitchFamily="2" charset="-122"/>
              </a:rPr>
              <a:t>性格特点等易患因素是心身疾       病的内在发病条件； </a:t>
            </a:r>
          </a:p>
        </p:txBody>
      </p:sp>
      <p:sp>
        <p:nvSpPr>
          <p:cNvPr id="116741" name="Rectangle 5"/>
          <p:cNvSpPr>
            <a:spLocks noChangeArrowheads="1"/>
          </p:cNvSpPr>
          <p:nvPr/>
        </p:nvSpPr>
        <p:spPr bwMode="auto">
          <a:xfrm>
            <a:off x="1258888" y="4648200"/>
            <a:ext cx="7275512" cy="13017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10000"/>
              </a:lnSpc>
              <a:defRPr/>
            </a:pPr>
            <a:r>
              <a:rPr kumimoji="1" lang="en-US" altLang="zh-CN" sz="3600" b="1" dirty="0">
                <a:effectLst>
                  <a:outerShdw blurRad="38100" dist="38100" dir="2700000" algn="tl">
                    <a:srgbClr val="C0C0C0"/>
                  </a:outerShdw>
                </a:effectLst>
                <a:latin typeface="Times New Roman" pitchFamily="18" charset="0"/>
              </a:rPr>
              <a:t>3</a:t>
            </a:r>
            <a:r>
              <a:rPr kumimoji="1" lang="en-US" altLang="zh-CN" sz="3600" b="1" dirty="0">
                <a:latin typeface="Times New Roman" pitchFamily="18" charset="0"/>
              </a:rPr>
              <a:t>. </a:t>
            </a:r>
            <a:r>
              <a:rPr kumimoji="1" lang="zh-CN" altLang="en-US" sz="3600" b="1" dirty="0">
                <a:latin typeface="华文新魏" panose="02010800040101010101" pitchFamily="2" charset="-122"/>
                <a:ea typeface="华文新魏" panose="02010800040101010101" pitchFamily="2" charset="-122"/>
              </a:rPr>
              <a:t>症状为以情绪障碍为</a:t>
            </a:r>
          </a:p>
          <a:p>
            <a:pPr eaLnBrk="1" hangingPunct="1">
              <a:lnSpc>
                <a:spcPct val="110000"/>
              </a:lnSpc>
              <a:defRPr/>
            </a:pPr>
            <a:r>
              <a:rPr kumimoji="1" lang="zh-CN" altLang="en-US" sz="3600" b="1" dirty="0">
                <a:latin typeface="华文新魏" panose="02010800040101010101" pitchFamily="2" charset="-122"/>
                <a:ea typeface="华文新魏" panose="02010800040101010101" pitchFamily="2" charset="-122"/>
              </a:rPr>
              <a:t>中心的各种临床表现。      </a:t>
            </a:r>
          </a:p>
        </p:txBody>
      </p:sp>
      <p:pic>
        <p:nvPicPr>
          <p:cNvPr id="32774"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arn(outVertical)">
                                      <p:cBhvr>
                                        <p:cTn id="7" dur="500"/>
                                        <p:tgtEl>
                                          <p:spTgt spid="116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barn(outHorizontal)">
                                      <p:cBhvr>
                                        <p:cTn id="12" dur="500"/>
                                        <p:tgtEl>
                                          <p:spTgt spid="116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6741"/>
                                        </p:tgtEl>
                                        <p:attrNameLst>
                                          <p:attrName>style.visibility</p:attrName>
                                        </p:attrNameLst>
                                      </p:cBhvr>
                                      <p:to>
                                        <p:strVal val="visible"/>
                                      </p:to>
                                    </p:set>
                                    <p:animEffect transition="in" filter="barn(inVertical)">
                                      <p:cBhvr>
                                        <p:cTn id="17" dur="5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0" grpId="0" autoUpdateAnimBg="0"/>
      <p:bldP spid="11674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463675" y="927100"/>
            <a:ext cx="55562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3600" b="1">
                <a:effectLst>
                  <a:outerShdw blurRad="38100" dist="38100" dir="2700000" algn="tl">
                    <a:srgbClr val="C0C0C0"/>
                  </a:outerShdw>
                </a:effectLst>
                <a:latin typeface="华文新魏" panose="02010800040101010101" pitchFamily="2" charset="-122"/>
                <a:ea typeface="华文新魏" panose="02010800040101010101" pitchFamily="2" charset="-122"/>
              </a:rPr>
              <a:t>心身疾病的发病因素</a:t>
            </a:r>
          </a:p>
        </p:txBody>
      </p:sp>
      <p:grpSp>
        <p:nvGrpSpPr>
          <p:cNvPr id="118787" name="Group 3"/>
          <p:cNvGrpSpPr>
            <a:grpSpLocks/>
          </p:cNvGrpSpPr>
          <p:nvPr/>
        </p:nvGrpSpPr>
        <p:grpSpPr bwMode="auto">
          <a:xfrm>
            <a:off x="4140200" y="2295525"/>
            <a:ext cx="2994025" cy="4086225"/>
            <a:chOff x="3322" y="1100"/>
            <a:chExt cx="1886" cy="2574"/>
          </a:xfrm>
        </p:grpSpPr>
        <p:sp>
          <p:nvSpPr>
            <p:cNvPr id="118788" name="Rectangle 4"/>
            <p:cNvSpPr>
              <a:spLocks noChangeArrowheads="1"/>
            </p:cNvSpPr>
            <p:nvPr/>
          </p:nvSpPr>
          <p:spPr bwMode="auto">
            <a:xfrm>
              <a:off x="4092" y="2496"/>
              <a:ext cx="1116" cy="40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20000"/>
                </a:lnSpc>
                <a:defRPr/>
              </a:pPr>
              <a:r>
                <a:rPr kumimoji="1" lang="zh-CN" altLang="en-US" sz="3000" b="1">
                  <a:effectLst>
                    <a:outerShdw blurRad="38100" dist="38100" dir="2700000" algn="tl">
                      <a:srgbClr val="C0C0C0"/>
                    </a:outerShdw>
                  </a:effectLst>
                  <a:latin typeface="华文新魏" panose="02010800040101010101" pitchFamily="2" charset="-122"/>
                  <a:ea typeface="华文新魏" panose="02010800040101010101" pitchFamily="2" charset="-122"/>
                </a:rPr>
                <a:t>社会因素</a:t>
              </a:r>
              <a:endParaRPr kumimoji="1" lang="zh-CN" altLang="en-US" sz="300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33806" name="Picture 5" descr="ding15s.gif (5676 字节)"/>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84" y="2954"/>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7" name="AutoShape 6"/>
            <p:cNvSpPr>
              <a:spLocks noChangeArrowheads="1"/>
            </p:cNvSpPr>
            <p:nvPr/>
          </p:nvSpPr>
          <p:spPr bwMode="auto">
            <a:xfrm rot="18081509" flipH="1">
              <a:off x="3711" y="711"/>
              <a:ext cx="816" cy="1594"/>
            </a:xfrm>
            <a:prstGeom prst="lightningBolt">
              <a:avLst/>
            </a:prstGeom>
            <a:solidFill>
              <a:srgbClr val="FF3300"/>
            </a:solidFill>
            <a:ln w="9525" cap="sq">
              <a:solidFill>
                <a:srgbClr val="000000"/>
              </a:solidFill>
              <a:miter lim="800000"/>
              <a:headEnd/>
              <a:tailEnd/>
            </a:ln>
            <a:effectLst>
              <a:outerShdw dist="107763" dir="13500000" algn="ctr" rotWithShape="0">
                <a:srgbClr val="868686"/>
              </a:outerShdw>
            </a:effec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118791" name="Group 7"/>
          <p:cNvGrpSpPr>
            <a:grpSpLocks/>
          </p:cNvGrpSpPr>
          <p:nvPr/>
        </p:nvGrpSpPr>
        <p:grpSpPr bwMode="auto">
          <a:xfrm>
            <a:off x="3262313" y="1844675"/>
            <a:ext cx="1814512" cy="4608513"/>
            <a:chOff x="2569" y="781"/>
            <a:chExt cx="1143" cy="2902"/>
          </a:xfrm>
        </p:grpSpPr>
        <p:sp>
          <p:nvSpPr>
            <p:cNvPr id="118792" name="Rectangle 8"/>
            <p:cNvSpPr>
              <a:spLocks noChangeArrowheads="1"/>
            </p:cNvSpPr>
            <p:nvPr/>
          </p:nvSpPr>
          <p:spPr bwMode="auto">
            <a:xfrm>
              <a:off x="2596" y="2483"/>
              <a:ext cx="1116" cy="40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20000"/>
                </a:lnSpc>
                <a:defRPr/>
              </a:pPr>
              <a:r>
                <a:rPr kumimoji="1" lang="zh-CN" altLang="en-US" sz="3000" b="1">
                  <a:effectLst>
                    <a:outerShdw blurRad="38100" dist="38100" dir="2700000" algn="tl">
                      <a:srgbClr val="C0C0C0"/>
                    </a:outerShdw>
                  </a:effectLst>
                  <a:latin typeface="华文新魏" panose="02010800040101010101" pitchFamily="2" charset="-122"/>
                  <a:ea typeface="华文新魏" panose="02010800040101010101" pitchFamily="2" charset="-122"/>
                </a:rPr>
                <a:t>性格因素</a:t>
              </a:r>
              <a:endParaRPr kumimoji="1" lang="zh-CN" altLang="en-US" sz="300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33803" name="Picture 9" descr="ding1s.gif (6829 字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01" y="2963"/>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AutoShape 10"/>
            <p:cNvSpPr>
              <a:spLocks noChangeArrowheads="1"/>
            </p:cNvSpPr>
            <p:nvPr/>
          </p:nvSpPr>
          <p:spPr bwMode="auto">
            <a:xfrm rot="19127871" flipH="1">
              <a:off x="2569" y="781"/>
              <a:ext cx="816" cy="1594"/>
            </a:xfrm>
            <a:prstGeom prst="lightningBolt">
              <a:avLst/>
            </a:prstGeom>
            <a:solidFill>
              <a:srgbClr val="FF3300"/>
            </a:solidFill>
            <a:ln w="9525" cap="sq">
              <a:solidFill>
                <a:srgbClr val="000000"/>
              </a:solidFill>
              <a:miter lim="800000"/>
              <a:headEnd/>
              <a:tailEnd/>
            </a:ln>
            <a:effectLst>
              <a:outerShdw dist="107763" dir="13500000" algn="ctr" rotWithShape="0">
                <a:srgbClr val="868686"/>
              </a:outerShdw>
            </a:effec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118795" name="Group 11"/>
          <p:cNvGrpSpPr>
            <a:grpSpLocks/>
          </p:cNvGrpSpPr>
          <p:nvPr/>
        </p:nvGrpSpPr>
        <p:grpSpPr bwMode="auto">
          <a:xfrm>
            <a:off x="1116013" y="1773238"/>
            <a:ext cx="1771650" cy="4648200"/>
            <a:chOff x="1008" y="768"/>
            <a:chExt cx="1116" cy="2928"/>
          </a:xfrm>
        </p:grpSpPr>
        <p:sp>
          <p:nvSpPr>
            <p:cNvPr id="118796" name="Rectangle 12"/>
            <p:cNvSpPr>
              <a:spLocks noChangeArrowheads="1"/>
            </p:cNvSpPr>
            <p:nvPr/>
          </p:nvSpPr>
          <p:spPr bwMode="auto">
            <a:xfrm>
              <a:off x="1008" y="2496"/>
              <a:ext cx="1116" cy="40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flatTx/>
            </a:bodyPr>
            <a:lstStyle/>
            <a:p>
              <a:pPr eaLnBrk="1" hangingPunct="1">
                <a:lnSpc>
                  <a:spcPct val="120000"/>
                </a:lnSpc>
                <a:defRPr/>
              </a:pPr>
              <a:r>
                <a:rPr kumimoji="1" lang="zh-CN" altLang="en-US" sz="3000" b="1">
                  <a:effectLst>
                    <a:outerShdw blurRad="38100" dist="38100" dir="2700000" algn="tl">
                      <a:srgbClr val="C0C0C0"/>
                    </a:outerShdw>
                  </a:effectLst>
                  <a:latin typeface="华文新魏" panose="02010800040101010101" pitchFamily="2" charset="-122"/>
                  <a:ea typeface="华文新魏" panose="02010800040101010101" pitchFamily="2" charset="-122"/>
                </a:rPr>
                <a:t>情绪因素</a:t>
              </a:r>
              <a:endParaRPr kumimoji="1" lang="zh-CN" altLang="en-US" sz="300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33800" name="Picture 13" descr="ding18s.gif (7809 字节)"/>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00" y="2976"/>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AutoShape 14"/>
            <p:cNvSpPr>
              <a:spLocks noChangeArrowheads="1"/>
            </p:cNvSpPr>
            <p:nvPr/>
          </p:nvSpPr>
          <p:spPr bwMode="auto">
            <a:xfrm rot="2379855">
              <a:off x="1248" y="768"/>
              <a:ext cx="816" cy="1594"/>
            </a:xfrm>
            <a:prstGeom prst="lightningBolt">
              <a:avLst/>
            </a:prstGeom>
            <a:solidFill>
              <a:srgbClr val="FF3300"/>
            </a:solidFill>
            <a:ln w="9525" cap="sq">
              <a:solidFill>
                <a:srgbClr val="000000"/>
              </a:solidFill>
              <a:miter lim="800000"/>
              <a:headEnd/>
              <a:tailEnd/>
            </a:ln>
            <a:effectLst>
              <a:outerShdw dist="107763" dir="13500000" algn="ctr" rotWithShape="0">
                <a:srgbClr val="868686"/>
              </a:outerShdw>
            </a:effec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pic>
        <p:nvPicPr>
          <p:cNvPr id="33798" name="Picture 15" descr="000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8795"/>
                                        </p:tgtEl>
                                        <p:attrNameLst>
                                          <p:attrName>style.visibility</p:attrName>
                                        </p:attrNameLst>
                                      </p:cBhvr>
                                      <p:to>
                                        <p:strVal val="visible"/>
                                      </p:to>
                                    </p:set>
                                    <p:animEffect transition="in" filter="wipe(up)">
                                      <p:cBhvr>
                                        <p:cTn id="7" dur="500"/>
                                        <p:tgtEl>
                                          <p:spTgt spid="118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8791"/>
                                        </p:tgtEl>
                                        <p:attrNameLst>
                                          <p:attrName>style.visibility</p:attrName>
                                        </p:attrNameLst>
                                      </p:cBhvr>
                                      <p:to>
                                        <p:strVal val="visible"/>
                                      </p:to>
                                    </p:set>
                                    <p:animEffect transition="in" filter="wipe(up)">
                                      <p:cBhvr>
                                        <p:cTn id="12" dur="500"/>
                                        <p:tgtEl>
                                          <p:spTgt spid="118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wipe(up)">
                                      <p:cBhvr>
                                        <p:cTn id="17"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8888" y="144463"/>
            <a:ext cx="7196137" cy="6021387"/>
          </a:xfrm>
        </p:spPr>
        <p:txBody>
          <a:bodyPr/>
          <a:lstStyle/>
          <a:p>
            <a:pPr eaLnBrk="1" hangingPunct="1">
              <a:lnSpc>
                <a:spcPct val="130000"/>
              </a:lnSpc>
              <a:spcBef>
                <a:spcPct val="5000"/>
              </a:spcBef>
              <a:spcAft>
                <a:spcPct val="5000"/>
              </a:spcAft>
            </a:pP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七情六欲属于</a:t>
            </a:r>
            <a:r>
              <a:rPr lang="zh-CN" altLang="en-US" b="1" smtClean="0">
                <a:latin typeface="华文新魏" panose="02010800040101010101" pitchFamily="2" charset="-122"/>
                <a:ea typeface="华文新魏" panose="02010800040101010101" pitchFamily="2" charset="-122"/>
              </a:rPr>
              <a:t>人类基本的心理活动和生理要求。</a:t>
            </a:r>
            <a:br>
              <a:rPr lang="zh-CN" altLang="en-US" b="1" smtClean="0">
                <a:latin typeface="华文新魏" panose="02010800040101010101" pitchFamily="2" charset="-122"/>
                <a:ea typeface="华文新魏" panose="02010800040101010101" pitchFamily="2" charset="-122"/>
              </a:rPr>
            </a:br>
            <a:r>
              <a:rPr lang="zh-CN" altLang="en-US" b="1" smtClean="0">
                <a:solidFill>
                  <a:srgbClr val="FF0000"/>
                </a:solidFill>
                <a:latin typeface="华文新魏" panose="02010800040101010101" pitchFamily="2" charset="-122"/>
                <a:ea typeface="华文新魏" panose="02010800040101010101" pitchFamily="2" charset="-122"/>
              </a:rPr>
              <a:t>情</a:t>
            </a:r>
            <a:r>
              <a:rPr lang="zh-CN" altLang="en-US" b="1" smtClean="0">
                <a:latin typeface="华文新魏" panose="02010800040101010101" pitchFamily="2" charset="-122"/>
                <a:ea typeface="华文新魏" panose="02010800040101010101" pitchFamily="2" charset="-122"/>
              </a:rPr>
              <a:t>指人的情感（情绪）表现，</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属于人的心理活动范畴；</a:t>
            </a:r>
            <a:br>
              <a:rPr lang="zh-CN" altLang="en-US" b="1" smtClean="0">
                <a:latin typeface="华文新魏" panose="02010800040101010101" pitchFamily="2" charset="-122"/>
                <a:ea typeface="华文新魏" panose="02010800040101010101" pitchFamily="2" charset="-122"/>
              </a:rPr>
            </a:br>
            <a:r>
              <a:rPr lang="zh-CN" altLang="en-US" b="1" smtClean="0">
                <a:solidFill>
                  <a:srgbClr val="FF0000"/>
                </a:solidFill>
                <a:latin typeface="华文新魏" panose="02010800040101010101" pitchFamily="2" charset="-122"/>
                <a:ea typeface="华文新魏" panose="02010800040101010101" pitchFamily="2" charset="-122"/>
              </a:rPr>
              <a:t>欲</a:t>
            </a:r>
            <a:r>
              <a:rPr lang="zh-CN" altLang="en-US" b="1" smtClean="0">
                <a:latin typeface="华文新魏" panose="02010800040101010101" pitchFamily="2" charset="-122"/>
                <a:ea typeface="华文新魏" panose="02010800040101010101" pitchFamily="2" charset="-122"/>
              </a:rPr>
              <a:t>指人的生存和享受的需</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要，属于生理活动的范畴。</a:t>
            </a:r>
          </a:p>
        </p:txBody>
      </p:sp>
      <p:pic>
        <p:nvPicPr>
          <p:cNvPr id="34819"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58888" y="547688"/>
            <a:ext cx="7200900" cy="5761037"/>
          </a:xfrm>
        </p:spPr>
        <p:txBody>
          <a:bodyPr/>
          <a:lstStyle/>
          <a:p>
            <a:pPr eaLnBrk="1" hangingPunct="1">
              <a:lnSpc>
                <a:spcPct val="130000"/>
              </a:lnSpc>
              <a:spcBef>
                <a:spcPct val="15000"/>
              </a:spcBef>
              <a:spcAft>
                <a:spcPct val="15000"/>
              </a:spcAft>
            </a:pPr>
            <a:r>
              <a:rPr lang="zh-CN" altLang="en-US" b="1" smtClean="0">
                <a:solidFill>
                  <a:srgbClr val="FF0000"/>
                </a:solidFill>
                <a:latin typeface="华文新魏" panose="02010800040101010101" pitchFamily="2" charset="-122"/>
                <a:ea typeface="华文新魏" panose="02010800040101010101" pitchFamily="2" charset="-122"/>
              </a:rPr>
              <a:t>七情</a:t>
            </a:r>
            <a:r>
              <a:rPr lang="zh-CN" altLang="en-US" b="1" smtClean="0">
                <a:latin typeface="华文新魏" panose="02010800040101010101" pitchFamily="2" charset="-122"/>
                <a:ea typeface="华文新魏" panose="02010800040101010101" pitchFamily="2" charset="-122"/>
              </a:rPr>
              <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喜、怒、忧、思、悲、恐、惊。</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其中喜、怒、忧（悲）、思、恐（惊）又称为五志，可分别影响到人的五脏，那就是心、肝、</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肺、脾、肾。</a:t>
            </a:r>
            <a:br>
              <a:rPr lang="zh-CN" altLang="en-US" b="1" smtClean="0">
                <a:latin typeface="华文新魏" panose="02010800040101010101" pitchFamily="2" charset="-122"/>
                <a:ea typeface="华文新魏" panose="02010800040101010101" pitchFamily="2" charset="-122"/>
              </a:rPr>
            </a:br>
            <a:r>
              <a:rPr lang="zh-CN" altLang="en-US" b="1" smtClean="0">
                <a:solidFill>
                  <a:srgbClr val="FF0000"/>
                </a:solidFill>
                <a:latin typeface="华文新魏" panose="02010800040101010101" pitchFamily="2" charset="-122"/>
                <a:ea typeface="华文新魏" panose="02010800040101010101" pitchFamily="2" charset="-122"/>
              </a:rPr>
              <a:t>六欲</a:t>
            </a:r>
            <a:r>
              <a:rPr lang="zh-CN" altLang="en-US" b="1" smtClean="0">
                <a:latin typeface="华文新魏" panose="02010800040101010101" pitchFamily="2" charset="-122"/>
                <a:ea typeface="华文新魏" panose="02010800040101010101" pitchFamily="2" charset="-122"/>
              </a:rPr>
              <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眼、耳、鼻、舌、身、意</a:t>
            </a:r>
          </a:p>
        </p:txBody>
      </p:sp>
      <p:pic>
        <p:nvPicPr>
          <p:cNvPr id="35843"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333375"/>
            <a:ext cx="6945312" cy="5759450"/>
          </a:xfrm>
        </p:spPr>
        <p:txBody>
          <a:bodyPr/>
          <a:lstStyle/>
          <a:p>
            <a:pPr eaLnBrk="1" hangingPunct="1">
              <a:lnSpc>
                <a:spcPct val="130000"/>
              </a:lnSpc>
              <a:spcBef>
                <a:spcPct val="10000"/>
              </a:spcBef>
              <a:spcAft>
                <a:spcPct val="10000"/>
              </a:spcAft>
            </a:pPr>
            <a:r>
              <a:rPr lang="zh-CN" altLang="en-US" b="1" smtClean="0">
                <a:latin typeface="华文新魏" panose="02010800040101010101" pitchFamily="2" charset="-122"/>
                <a:ea typeface="华文新魏" panose="02010800040101010101" pitchFamily="2" charset="-122"/>
              </a:rPr>
              <a:t>情绪因素</a:t>
            </a:r>
            <a:br>
              <a:rPr lang="zh-CN" altLang="en-US" b="1" smtClean="0">
                <a:latin typeface="华文新魏" panose="02010800040101010101" pitchFamily="2" charset="-122"/>
                <a:ea typeface="华文新魏" panose="02010800040101010101" pitchFamily="2" charset="-122"/>
              </a:rPr>
            </a:br>
            <a:r>
              <a:rPr kumimoji="1" lang="zh-CN" altLang="en-US" b="1" smtClean="0">
                <a:solidFill>
                  <a:schemeClr val="tx1"/>
                </a:solidFill>
                <a:latin typeface="华文新魏" panose="02010800040101010101" pitchFamily="2" charset="-122"/>
                <a:ea typeface="华文新魏" panose="02010800040101010101" pitchFamily="2" charset="-122"/>
              </a:rPr>
              <a:t>心身疾病的外在发病条件，</a:t>
            </a:r>
            <a:r>
              <a:rPr lang="zh-CN" altLang="en-US" b="1" smtClean="0">
                <a:latin typeface="华文新魏" panose="02010800040101010101" pitchFamily="2" charset="-122"/>
                <a:ea typeface="华文新魏" panose="02010800040101010101" pitchFamily="2" charset="-122"/>
              </a:rPr>
              <a:t>紧张刺激和情绪波动可通过激素的分泌而影响生理功能，长期以往影响免疫功能，产生胸腺退化，</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抑制</a:t>
            </a:r>
            <a:r>
              <a:rPr lang="en-US" altLang="zh-CN" b="1" smtClean="0">
                <a:latin typeface="华文新魏" panose="02010800040101010101" pitchFamily="2" charset="-122"/>
                <a:ea typeface="华文新魏" panose="02010800040101010101" pitchFamily="2" charset="-122"/>
              </a:rPr>
              <a:t>T</a:t>
            </a:r>
            <a:r>
              <a:rPr lang="zh-CN" altLang="en-US" b="1" smtClean="0">
                <a:latin typeface="华文新魏" panose="02010800040101010101" pitchFamily="2" charset="-122"/>
                <a:ea typeface="华文新魏" panose="02010800040101010101" pitchFamily="2" charset="-122"/>
              </a:rPr>
              <a:t>淋巴细胞的成熟，</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降低机体的免疫力。</a:t>
            </a:r>
          </a:p>
        </p:txBody>
      </p:sp>
      <p:pic>
        <p:nvPicPr>
          <p:cNvPr id="36867"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47813" y="1196975"/>
            <a:ext cx="6408737" cy="4895850"/>
          </a:xfrm>
        </p:spPr>
        <p:txBody>
          <a:bodyPr/>
          <a:lstStyle/>
          <a:p>
            <a:pPr eaLnBrk="1" hangingPunct="1">
              <a:lnSpc>
                <a:spcPct val="120000"/>
              </a:lnSpc>
              <a:spcBef>
                <a:spcPct val="10000"/>
              </a:spcBef>
              <a:spcAft>
                <a:spcPct val="10000"/>
              </a:spcAft>
              <a:defRPr/>
            </a:pPr>
            <a:r>
              <a:rPr lang="zh-CN" altLang="en-US" b="1" dirty="0" smtClean="0">
                <a:latin typeface="华文新魏" panose="02010800040101010101" pitchFamily="2" charset="-122"/>
                <a:ea typeface="华文新魏" panose="02010800040101010101" pitchFamily="2" charset="-122"/>
              </a:rPr>
              <a:t>心身医学</a:t>
            </a:r>
            <a:r>
              <a:rPr kumimoji="1" lang="zh-CN" altLang="en-US" b="1" dirty="0" smtClean="0">
                <a:latin typeface="华文新魏" panose="02010800040101010101" pitchFamily="2" charset="-122"/>
                <a:ea typeface="华文新魏" panose="02010800040101010101" pitchFamily="2" charset="-122"/>
              </a:rPr>
              <a:t>强调在人类疾病的产生、发展和治疗过程中</a:t>
            </a:r>
            <a:r>
              <a:rPr kumimoji="1" lang="en-US" altLang="zh-CN" b="1" dirty="0" smtClean="0">
                <a:latin typeface="华文新魏" panose="02010800040101010101" pitchFamily="2" charset="-122"/>
                <a:ea typeface="华文新魏" panose="02010800040101010101" pitchFamily="2" charset="-122"/>
              </a:rPr>
              <a:t>, </a:t>
            </a:r>
            <a:r>
              <a:rPr kumimoji="1" lang="zh-CN" altLang="en-US" b="1" dirty="0" smtClean="0">
                <a:latin typeface="华文新魏" panose="02010800040101010101" pitchFamily="2" charset="-122"/>
                <a:ea typeface="华文新魏" panose="02010800040101010101" pitchFamily="2" charset="-122"/>
              </a:rPr>
              <a:t>生理与心理、社会因素之间的相互关系。</a:t>
            </a:r>
            <a:r>
              <a:rPr lang="zh-CN" altLang="en-US" b="1" dirty="0" smtClean="0">
                <a:latin typeface="华文新魏" panose="02010800040101010101" pitchFamily="2" charset="-122"/>
                <a:ea typeface="华文新魏" panose="02010800040101010101" pitchFamily="2" charset="-122"/>
              </a:rPr>
              <a:t>着重研究心身疾病</a:t>
            </a:r>
            <a:br>
              <a:rPr lang="zh-CN" altLang="en-US" b="1" dirty="0" smtClean="0">
                <a:latin typeface="华文新魏" panose="02010800040101010101" pitchFamily="2" charset="-122"/>
                <a:ea typeface="华文新魏" panose="02010800040101010101" pitchFamily="2" charset="-122"/>
              </a:rPr>
            </a:br>
            <a:r>
              <a:rPr lang="zh-CN" altLang="en-US" b="1" dirty="0" smtClean="0">
                <a:latin typeface="华文新魏" panose="02010800040101010101" pitchFamily="2" charset="-122"/>
                <a:ea typeface="华文新魏" panose="02010800040101010101" pitchFamily="2" charset="-122"/>
              </a:rPr>
              <a:t>的发生，</a:t>
            </a:r>
            <a:r>
              <a:rPr kumimoji="1" lang="zh-CN" altLang="en-US" b="1" dirty="0" smtClean="0">
                <a:solidFill>
                  <a:srgbClr val="FF0000"/>
                </a:solidFill>
                <a:latin typeface="华文新魏" panose="02010800040101010101" pitchFamily="2" charset="-122"/>
                <a:ea typeface="华文新魏" panose="02010800040101010101" pitchFamily="2" charset="-122"/>
              </a:rPr>
              <a:t>以防治心身疾病</a:t>
            </a:r>
            <a:br>
              <a:rPr kumimoji="1" lang="zh-CN" altLang="en-US" b="1" dirty="0" smtClean="0">
                <a:solidFill>
                  <a:srgbClr val="FF0000"/>
                </a:solidFill>
                <a:latin typeface="华文新魏" panose="02010800040101010101" pitchFamily="2" charset="-122"/>
                <a:ea typeface="华文新魏" panose="02010800040101010101" pitchFamily="2" charset="-122"/>
              </a:rPr>
            </a:br>
            <a:r>
              <a:rPr kumimoji="1" lang="zh-CN" altLang="en-US" b="1" dirty="0" smtClean="0">
                <a:solidFill>
                  <a:srgbClr val="FF0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为</a:t>
            </a:r>
            <a:r>
              <a:rPr kumimoji="1" lang="zh-CN" altLang="en-US" b="1" dirty="0" smtClean="0">
                <a:solidFill>
                  <a:srgbClr val="FF0000"/>
                </a:solidFill>
                <a:latin typeface="华文新魏" panose="02010800040101010101" pitchFamily="2" charset="-122"/>
                <a:ea typeface="华文新魏" panose="02010800040101010101" pitchFamily="2" charset="-122"/>
              </a:rPr>
              <a:t>根本目的。</a:t>
            </a:r>
            <a:r>
              <a:rPr kumimoji="1" lang="zh-CN" altLang="en-US" b="1" dirty="0" smtClean="0">
                <a:latin typeface="华文新魏" panose="02010800040101010101" pitchFamily="2" charset="-122"/>
                <a:ea typeface="华文新魏" panose="02010800040101010101" pitchFamily="2" charset="-122"/>
              </a:rPr>
              <a:t> </a:t>
            </a:r>
            <a:br>
              <a:rPr kumimoji="1" lang="zh-CN" altLang="en-US" b="1" dirty="0" smtClean="0">
                <a:latin typeface="华文新魏" panose="02010800040101010101" pitchFamily="2" charset="-122"/>
                <a:ea typeface="华文新魏" panose="02010800040101010101" pitchFamily="2" charset="-122"/>
              </a:rPr>
            </a:br>
            <a:endParaRPr kumimoji="1" lang="zh-CN" altLang="en-US" b="1" dirty="0" smtClean="0">
              <a:latin typeface="华文新魏" panose="02010800040101010101" pitchFamily="2" charset="-122"/>
              <a:ea typeface="华文新魏" panose="02010800040101010101" pitchFamily="2" charset="-122"/>
            </a:endParaRPr>
          </a:p>
        </p:txBody>
      </p:sp>
      <p:pic>
        <p:nvPicPr>
          <p:cNvPr id="8195"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3050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79545" y="260648"/>
            <a:ext cx="7097713" cy="5734050"/>
          </a:xfrm>
        </p:spPr>
        <p:txBody>
          <a:bodyPr/>
          <a:lstStyle/>
          <a:p>
            <a:pPr eaLnBrk="1" hangingPunct="1">
              <a:lnSpc>
                <a:spcPct val="120000"/>
              </a:lnSpc>
              <a:spcBef>
                <a:spcPct val="10000"/>
              </a:spcBef>
            </a:pPr>
            <a:r>
              <a:rPr lang="zh-CN" altLang="en-US" b="1" smtClean="0">
                <a:latin typeface="华文新魏" panose="02010800040101010101" pitchFamily="2" charset="-122"/>
                <a:ea typeface="华文新魏" panose="02010800040101010101" pitchFamily="2" charset="-122"/>
              </a:rPr>
              <a:t>性格因素</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性格缺陷易患因素是心身疾病的内在发病条件。</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性格和疾病之间存在一定的关系，大致分为</a:t>
            </a:r>
            <a:r>
              <a:rPr lang="en-US" altLang="zh-CN" b="1" smtClean="0">
                <a:latin typeface="华文新魏" panose="02010800040101010101" pitchFamily="2" charset="-122"/>
                <a:ea typeface="华文新魏" panose="02010800040101010101" pitchFamily="2" charset="-122"/>
              </a:rPr>
              <a:t>A</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B</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C</a:t>
            </a:r>
            <a:r>
              <a:rPr lang="zh-CN" altLang="en-US" b="1" smtClean="0">
                <a:latin typeface="华文新魏" panose="02010800040101010101" pitchFamily="2" charset="-122"/>
                <a:ea typeface="华文新魏" panose="02010800040101010101" pitchFamily="2" charset="-122"/>
              </a:rPr>
              <a:t>三种主要</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类型，典型性格特点可以</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是容易致病的危险因素。</a:t>
            </a:r>
            <a:r>
              <a:rPr lang="zh-CN" altLang="en-US" smtClean="0">
                <a:latin typeface="华文新魏" panose="02010800040101010101" pitchFamily="2" charset="-122"/>
                <a:ea typeface="华文新魏" panose="02010800040101010101" pitchFamily="2" charset="-122"/>
              </a:rPr>
              <a:t>  </a:t>
            </a:r>
          </a:p>
        </p:txBody>
      </p:sp>
      <p:pic>
        <p:nvPicPr>
          <p:cNvPr id="37891"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5378450"/>
            <a:ext cx="1125538"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92213" y="981075"/>
            <a:ext cx="7772400" cy="4897438"/>
          </a:xfrm>
        </p:spPr>
        <p:txBody>
          <a:bodyPr/>
          <a:lstStyle/>
          <a:p>
            <a:pPr eaLnBrk="1" hangingPunct="1">
              <a:lnSpc>
                <a:spcPct val="120000"/>
              </a:lnSpc>
              <a:spcBef>
                <a:spcPct val="5000"/>
              </a:spcBef>
            </a:pPr>
            <a:r>
              <a:rPr lang="en-US" altLang="zh-CN" b="1" smtClean="0">
                <a:latin typeface="华文新魏" panose="02010800040101010101" pitchFamily="2" charset="-122"/>
                <a:ea typeface="华文新魏" panose="02010800040101010101" pitchFamily="2" charset="-122"/>
              </a:rPr>
              <a:t>A</a:t>
            </a:r>
            <a:r>
              <a:rPr lang="zh-CN" altLang="en-US" b="1" smtClean="0">
                <a:latin typeface="华文新魏" panose="02010800040101010101" pitchFamily="2" charset="-122"/>
                <a:ea typeface="华文新魏" panose="02010800040101010101" pitchFamily="2" charset="-122"/>
              </a:rPr>
              <a:t>型性格</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特点：节奏快、好竞争、攻击性</a:t>
            </a:r>
            <a:r>
              <a:rPr lang="zh-CN" altLang="en-US" smtClean="0">
                <a:latin typeface="华文新魏" panose="02010800040101010101" pitchFamily="2" charset="-122"/>
                <a:ea typeface="华文新魏" panose="02010800040101010101" pitchFamily="2" charset="-122"/>
              </a:rPr>
              <a:t> </a:t>
            </a:r>
            <a:r>
              <a:rPr lang="zh-CN" altLang="en-US" b="1" smtClean="0">
                <a:latin typeface="华文新魏" panose="02010800040101010101" pitchFamily="2" charset="-122"/>
                <a:ea typeface="华文新魏" panose="02010800040101010101" pitchFamily="2" charset="-122"/>
              </a:rPr>
              <a:t> </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有时间紧迫感，精力充沛，行动表现迅速，过度的好胜，</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经常为取得成就不懈工作。</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有一定的冲动性和攻击性。</a:t>
            </a:r>
          </a:p>
        </p:txBody>
      </p:sp>
      <p:pic>
        <p:nvPicPr>
          <p:cNvPr id="38915"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78450"/>
            <a:ext cx="11255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descr="086.gif (49580 字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00513" y="217488"/>
            <a:ext cx="40005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71600" y="1295400"/>
            <a:ext cx="7772400" cy="5229225"/>
          </a:xfrm>
        </p:spPr>
        <p:txBody>
          <a:bodyPr/>
          <a:lstStyle/>
          <a:p>
            <a:pPr eaLnBrk="1" hangingPunct="1">
              <a:lnSpc>
                <a:spcPct val="120000"/>
              </a:lnSpc>
              <a:spcBef>
                <a:spcPct val="5000"/>
              </a:spcBef>
            </a:pPr>
            <a:r>
              <a:rPr lang="en-US" altLang="zh-CN" b="1" smtClean="0">
                <a:latin typeface="华文新魏" panose="02010800040101010101" pitchFamily="2" charset="-122"/>
                <a:ea typeface="华文新魏" panose="02010800040101010101" pitchFamily="2" charset="-122"/>
              </a:rPr>
              <a:t>B</a:t>
            </a:r>
            <a:r>
              <a:rPr lang="zh-CN" altLang="en-US" b="1" smtClean="0">
                <a:latin typeface="华文新魏" panose="02010800040101010101" pitchFamily="2" charset="-122"/>
                <a:ea typeface="华文新魏" panose="02010800040101010101" pitchFamily="2" charset="-122"/>
              </a:rPr>
              <a:t>型性格</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特点：节奏缓、性格柔、亲和性</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多不刻意去竞争、不赶时间、</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安然自在、生活讲究</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舒适、对待事物冷静、</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有一定的忍耐力，对</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人随和、很少发脾气。</a:t>
            </a:r>
          </a:p>
        </p:txBody>
      </p:sp>
      <p:pic>
        <p:nvPicPr>
          <p:cNvPr id="39939"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descr="078.gif (5263 字节)"/>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333375"/>
            <a:ext cx="4608513"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42988" y="620713"/>
            <a:ext cx="7546975" cy="5616575"/>
          </a:xfrm>
          <a:noFill/>
        </p:spPr>
        <p:txBody>
          <a:bodyPr/>
          <a:lstStyle/>
          <a:p>
            <a:pPr eaLnBrk="1" hangingPunct="1">
              <a:lnSpc>
                <a:spcPct val="120000"/>
              </a:lnSpc>
              <a:spcBef>
                <a:spcPct val="5000"/>
              </a:spcBef>
            </a:pPr>
            <a:r>
              <a:rPr lang="en-US" altLang="zh-CN" b="1" smtClean="0">
                <a:latin typeface="华文新魏" panose="02010800040101010101" pitchFamily="2" charset="-122"/>
                <a:ea typeface="华文新魏" panose="02010800040101010101" pitchFamily="2" charset="-122"/>
              </a:rPr>
              <a:t>C</a:t>
            </a:r>
            <a:r>
              <a:rPr lang="zh-CN" altLang="en-US" b="1" smtClean="0">
                <a:latin typeface="华文新魏" panose="02010800040101010101" pitchFamily="2" charset="-122"/>
                <a:ea typeface="华文新魏" panose="02010800040101010101" pitchFamily="2" charset="-122"/>
              </a:rPr>
              <a:t>型性格</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特点：双重性、责任感、较内敛</a:t>
            </a:r>
            <a:br>
              <a:rPr lang="zh-CN" altLang="en-US"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处处为别人着想，表面不跟别人计</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较，内心又很纠结；对人际关系过</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分焦虑、过于敏感；性情</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压抑，好生闷气，不善于</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表达自己的情绪</a:t>
            </a:r>
            <a:r>
              <a:rPr lang="zh-CN" altLang="en-US" smtClean="0">
                <a:latin typeface="华文新魏" panose="02010800040101010101" pitchFamily="2" charset="-122"/>
                <a:ea typeface="华文新魏" panose="02010800040101010101" pitchFamily="2" charset="-122"/>
              </a:rPr>
              <a:t> </a:t>
            </a:r>
            <a:r>
              <a:rPr lang="zh-CN" altLang="en-US" b="1" smtClean="0">
                <a:latin typeface="华文新魏" panose="02010800040101010101" pitchFamily="2" charset="-122"/>
                <a:ea typeface="华文新魏" panose="02010800040101010101" pitchFamily="2" charset="-122"/>
              </a:rPr>
              <a:t>。</a:t>
            </a:r>
            <a:r>
              <a:rPr lang="zh-CN" altLang="en-US" smtClean="0">
                <a:latin typeface="华文新魏" panose="02010800040101010101" pitchFamily="2" charset="-122"/>
                <a:ea typeface="华文新魏" panose="02010800040101010101" pitchFamily="2" charset="-122"/>
              </a:rPr>
              <a:t> </a:t>
            </a:r>
          </a:p>
        </p:txBody>
      </p:sp>
      <p:pic>
        <p:nvPicPr>
          <p:cNvPr id="40963"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01">
            <a:hlinkClick r:id="rId3"/>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404813"/>
            <a:ext cx="22320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935288" y="825500"/>
            <a:ext cx="3724275" cy="731838"/>
          </a:xfrm>
        </p:spPr>
        <p:txBody>
          <a:bodyPr/>
          <a:lstStyle/>
          <a:p>
            <a:pPr eaLnBrk="1" hangingPunct="1"/>
            <a:r>
              <a:rPr lang="zh-CN" altLang="en-US" b="1" smtClean="0">
                <a:latin typeface="华文新魏" panose="02010800040101010101" pitchFamily="2" charset="-122"/>
                <a:ea typeface="华文新魏" panose="02010800040101010101" pitchFamily="2" charset="-122"/>
              </a:rPr>
              <a:t>社会因素</a:t>
            </a:r>
          </a:p>
        </p:txBody>
      </p:sp>
      <p:sp>
        <p:nvSpPr>
          <p:cNvPr id="41987" name="Rectangle 3"/>
          <p:cNvSpPr>
            <a:spLocks noGrp="1" noChangeArrowheads="1"/>
          </p:cNvSpPr>
          <p:nvPr>
            <p:ph type="body" idx="1"/>
          </p:nvPr>
        </p:nvSpPr>
        <p:spPr>
          <a:xfrm>
            <a:off x="2051050" y="1668463"/>
            <a:ext cx="5257800" cy="4929187"/>
          </a:xfrm>
        </p:spPr>
        <p:txBody>
          <a:bodyPr/>
          <a:lstStyle/>
          <a:p>
            <a:pPr eaLnBrk="1" hangingPunct="1">
              <a:lnSpc>
                <a:spcPct val="130000"/>
              </a:lnSpc>
              <a:spcAft>
                <a:spcPct val="10000"/>
              </a:spcAft>
              <a:buFont typeface="Wingdings" panose="05000000000000000000" pitchFamily="2" charset="2"/>
              <a:buChar char="Ø"/>
            </a:pPr>
            <a:r>
              <a:rPr lang="zh-CN" altLang="en-US" sz="3600" b="1" smtClean="0">
                <a:latin typeface="华文新魏" panose="02010800040101010101" pitchFamily="2" charset="-122"/>
                <a:ea typeface="华文新魏" panose="02010800040101010101" pitchFamily="2" charset="-122"/>
              </a:rPr>
              <a:t>社会环境的影响</a:t>
            </a:r>
            <a:endParaRPr lang="en-US" altLang="zh-CN" sz="3600" b="1" smtClean="0">
              <a:latin typeface="华文新魏" panose="02010800040101010101" pitchFamily="2" charset="-122"/>
              <a:ea typeface="华文新魏" panose="02010800040101010101" pitchFamily="2" charset="-122"/>
            </a:endParaRPr>
          </a:p>
          <a:p>
            <a:pPr eaLnBrk="1" hangingPunct="1">
              <a:lnSpc>
                <a:spcPct val="130000"/>
              </a:lnSpc>
              <a:spcAft>
                <a:spcPct val="10000"/>
              </a:spcAft>
              <a:buFont typeface="Wingdings" panose="05000000000000000000" pitchFamily="2" charset="2"/>
              <a:buChar char="Ø"/>
            </a:pPr>
            <a:r>
              <a:rPr lang="zh-CN" altLang="en-US" sz="3600" b="1" smtClean="0">
                <a:latin typeface="华文新魏" panose="02010800040101010101" pitchFamily="2" charset="-122"/>
                <a:ea typeface="华文新魏" panose="02010800040101010101" pitchFamily="2" charset="-122"/>
              </a:rPr>
              <a:t>现代文明的发展</a:t>
            </a:r>
          </a:p>
          <a:p>
            <a:pPr eaLnBrk="1" hangingPunct="1">
              <a:lnSpc>
                <a:spcPct val="130000"/>
              </a:lnSpc>
              <a:spcAft>
                <a:spcPct val="10000"/>
              </a:spcAft>
              <a:buFont typeface="Wingdings" panose="05000000000000000000" pitchFamily="2" charset="2"/>
              <a:buChar char="Ø"/>
            </a:pPr>
            <a:r>
              <a:rPr lang="zh-CN" altLang="en-US" sz="3600" b="1" smtClean="0">
                <a:latin typeface="华文新魏" panose="02010800040101010101" pitchFamily="2" charset="-122"/>
                <a:ea typeface="华文新魏" panose="02010800040101010101" pitchFamily="2" charset="-122"/>
              </a:rPr>
              <a:t>生活方式的改变</a:t>
            </a:r>
          </a:p>
          <a:p>
            <a:pPr eaLnBrk="1" hangingPunct="1">
              <a:lnSpc>
                <a:spcPct val="130000"/>
              </a:lnSpc>
              <a:spcAft>
                <a:spcPct val="10000"/>
              </a:spcAft>
              <a:buFont typeface="Wingdings" panose="05000000000000000000" pitchFamily="2" charset="2"/>
              <a:buChar char="Ø"/>
            </a:pPr>
            <a:r>
              <a:rPr lang="zh-CN" altLang="en-US" sz="3600" b="1" smtClean="0">
                <a:latin typeface="华文新魏" panose="02010800040101010101" pitchFamily="2" charset="-122"/>
                <a:ea typeface="华文新魏" panose="02010800040101010101" pitchFamily="2" charset="-122"/>
              </a:rPr>
              <a:t>职业因素的竞争</a:t>
            </a:r>
          </a:p>
          <a:p>
            <a:pPr eaLnBrk="1" hangingPunct="1">
              <a:lnSpc>
                <a:spcPct val="130000"/>
              </a:lnSpc>
              <a:spcAft>
                <a:spcPct val="10000"/>
              </a:spcAft>
              <a:buFont typeface="Wingdings" panose="05000000000000000000" pitchFamily="2" charset="2"/>
              <a:buChar char="Ø"/>
            </a:pPr>
            <a:r>
              <a:rPr lang="zh-CN" altLang="en-US" sz="3600" b="1" smtClean="0">
                <a:latin typeface="华文新魏" panose="02010800040101010101" pitchFamily="2" charset="-122"/>
                <a:ea typeface="华文新魏" panose="02010800040101010101" pitchFamily="2" charset="-122"/>
              </a:rPr>
              <a:t>生态环境的变化</a:t>
            </a:r>
          </a:p>
          <a:p>
            <a:pPr eaLnBrk="1" hangingPunct="1">
              <a:lnSpc>
                <a:spcPct val="130000"/>
              </a:lnSpc>
              <a:spcAft>
                <a:spcPct val="10000"/>
              </a:spcAft>
              <a:buFont typeface="Wingdings" panose="05000000000000000000" pitchFamily="2" charset="2"/>
              <a:buChar char="Ø"/>
            </a:pPr>
            <a:endParaRPr lang="zh-CN" altLang="en-US" sz="3600" b="1" smtClean="0"/>
          </a:p>
        </p:txBody>
      </p:sp>
      <p:pic>
        <p:nvPicPr>
          <p:cNvPr id="41988" name="Picture 4"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73688"/>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99592" y="548680"/>
            <a:ext cx="8316416" cy="5615236"/>
          </a:xfrm>
        </p:spPr>
        <p:txBody>
          <a:bodyPr/>
          <a:lstStyle/>
          <a:p>
            <a:pPr lvl="0">
              <a:lnSpc>
                <a:spcPct val="120000"/>
              </a:lnSpc>
              <a:defRPr/>
            </a:pPr>
            <a:r>
              <a:rPr lang="zh-CN" altLang="en-US" b="1" dirty="0" smtClean="0">
                <a:latin typeface="华文新魏" panose="02010800040101010101" pitchFamily="2" charset="-122"/>
                <a:ea typeface="华文新魏" panose="02010800040101010101" pitchFamily="2" charset="-122"/>
              </a:rPr>
              <a:t>大学生</a:t>
            </a:r>
            <a:r>
              <a:rPr lang="zh-CN" altLang="zh-CN" b="1" smtClean="0">
                <a:latin typeface="华文新魏" panose="02010800040101010101" pitchFamily="2" charset="-122"/>
                <a:ea typeface="华文新魏" panose="02010800040101010101" pitchFamily="2" charset="-122"/>
              </a:rPr>
              <a:t>心身</a:t>
            </a:r>
            <a:r>
              <a:rPr lang="zh-CN" altLang="en-US" b="1" smtClean="0">
                <a:latin typeface="华文新魏" panose="02010800040101010101" pitchFamily="2" charset="-122"/>
                <a:ea typeface="华文新魏" panose="02010800040101010101" pitchFamily="2" charset="-122"/>
              </a:rPr>
              <a:t>保健问卷（</a:t>
            </a:r>
            <a:r>
              <a:rPr lang="en-US" altLang="zh-CN" b="1" smtClean="0">
                <a:latin typeface="华文新魏" panose="02010800040101010101" pitchFamily="2" charset="-122"/>
                <a:ea typeface="华文新魏" panose="02010800040101010101" pitchFamily="2" charset="-122"/>
              </a:rPr>
              <a:t>2018.03.12-13</a:t>
            </a:r>
            <a:r>
              <a:rPr lang="zh-CN" altLang="en-US" b="1" smtClean="0">
                <a:latin typeface="华文新魏" panose="02010800040101010101" pitchFamily="2" charset="-122"/>
                <a:ea typeface="华文新魏" panose="02010800040101010101" pitchFamily="2" charset="-122"/>
              </a:rPr>
              <a:t>）</a:t>
            </a:r>
            <a:r>
              <a:rPr lang="en-US" altLang="zh-CN" b="1" dirty="0" smtClean="0">
                <a:latin typeface="华文新魏" panose="02010800040101010101" pitchFamily="2" charset="-122"/>
                <a:ea typeface="华文新魏" panose="02010800040101010101" pitchFamily="2" charset="-122"/>
              </a:rPr>
              <a:t/>
            </a:r>
            <a:br>
              <a:rPr lang="en-US" altLang="zh-CN" b="1" dirty="0" smtClean="0">
                <a:latin typeface="华文新魏" panose="02010800040101010101" pitchFamily="2" charset="-122"/>
                <a:ea typeface="华文新魏" panose="02010800040101010101" pitchFamily="2" charset="-122"/>
              </a:rPr>
            </a:br>
            <a:r>
              <a:rPr lang="zh-CN" altLang="en-US" b="1" smtClean="0">
                <a:latin typeface="华文新魏" panose="02010800040101010101" pitchFamily="2" charset="-122"/>
                <a:ea typeface="华文新魏" panose="02010800040101010101" pitchFamily="2" charset="-122"/>
              </a:rPr>
              <a:t>姓名           </a:t>
            </a:r>
            <a:r>
              <a:rPr lang="zh-CN" altLang="en-US" b="1" smtClean="0">
                <a:latin typeface="华文新魏" panose="02010800040101010101" pitchFamily="2" charset="-122"/>
                <a:ea typeface="华文新魏" panose="02010800040101010101" pitchFamily="2" charset="-122"/>
              </a:rPr>
              <a:t>   学</a:t>
            </a:r>
            <a:r>
              <a:rPr lang="zh-CN" altLang="en-US" b="1" dirty="0" smtClean="0">
                <a:latin typeface="华文新魏" panose="02010800040101010101" pitchFamily="2" charset="-122"/>
                <a:ea typeface="华文新魏" panose="02010800040101010101" pitchFamily="2" charset="-122"/>
              </a:rPr>
              <a:t>号</a:t>
            </a:r>
            <a:r>
              <a:rPr lang="zh-CN" altLang="en-US" b="1" smtClean="0">
                <a:latin typeface="华文新魏" panose="02010800040101010101" pitchFamily="2" charset="-122"/>
                <a:ea typeface="华文新魏" panose="02010800040101010101" pitchFamily="2" charset="-122"/>
              </a:rPr>
              <a:t/>
            </a:r>
            <a:br>
              <a:rPr lang="zh-CN" altLang="en-US"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1.</a:t>
            </a:r>
            <a:r>
              <a:rPr lang="zh-CN" altLang="en-US" b="1" smtClean="0">
                <a:latin typeface="华文新魏" panose="02010800040101010101" pitchFamily="2" charset="-122"/>
                <a:ea typeface="华文新魏" panose="02010800040101010101" pitchFamily="2" charset="-122"/>
              </a:rPr>
              <a:t>论</a:t>
            </a:r>
            <a:r>
              <a:rPr lang="zh-CN" altLang="zh-CN" b="1" smtClean="0">
                <a:latin typeface="华文新魏" panose="02010800040101010101" pitchFamily="2" charset="-122"/>
                <a:ea typeface="华文新魏" panose="02010800040101010101" pitchFamily="2" charset="-122"/>
              </a:rPr>
              <a:t>述</a:t>
            </a:r>
            <a:r>
              <a:rPr lang="zh-CN" altLang="zh-CN" b="1" dirty="0">
                <a:latin typeface="华文新魏" panose="02010800040101010101" pitchFamily="2" charset="-122"/>
                <a:ea typeface="华文新魏" panose="02010800040101010101" pitchFamily="2" charset="-122"/>
              </a:rPr>
              <a:t>与心身医学关系密切的</a:t>
            </a:r>
            <a:r>
              <a:rPr lang="zh-CN" altLang="en-US" b="1" dirty="0">
                <a:latin typeface="华文新魏" panose="02010800040101010101" pitchFamily="2" charset="-122"/>
                <a:ea typeface="华文新魏" panose="02010800040101010101" pitchFamily="2" charset="-122"/>
              </a:rPr>
              <a:t>人体</a:t>
            </a:r>
            <a:r>
              <a:rPr lang="en-US" altLang="zh-CN" b="1" dirty="0">
                <a:latin typeface="华文新魏" panose="02010800040101010101" pitchFamily="2" charset="-122"/>
                <a:ea typeface="华文新魏" panose="02010800040101010101" pitchFamily="2" charset="-122"/>
              </a:rPr>
              <a:t/>
            </a:r>
            <a:br>
              <a:rPr lang="en-US" altLang="zh-CN" b="1" dirty="0">
                <a:latin typeface="华文新魏" panose="02010800040101010101" pitchFamily="2" charset="-122"/>
                <a:ea typeface="华文新魏" panose="02010800040101010101" pitchFamily="2" charset="-122"/>
              </a:rPr>
            </a:br>
            <a:r>
              <a:rPr lang="en-US" altLang="zh-CN" b="1" dirty="0">
                <a:latin typeface="华文新魏" panose="02010800040101010101" pitchFamily="2" charset="-122"/>
                <a:ea typeface="华文新魏" panose="02010800040101010101" pitchFamily="2" charset="-122"/>
              </a:rPr>
              <a:t>   </a:t>
            </a:r>
            <a:r>
              <a:rPr lang="zh-CN" altLang="zh-CN" b="1" dirty="0">
                <a:latin typeface="华文新魏" panose="02010800040101010101" pitchFamily="2" charset="-122"/>
                <a:ea typeface="华文新魏" panose="02010800040101010101" pitchFamily="2" charset="-122"/>
              </a:rPr>
              <a:t>三大调节</a:t>
            </a:r>
            <a:r>
              <a:rPr lang="zh-CN" altLang="zh-CN" b="1" dirty="0" smtClean="0">
                <a:latin typeface="华文新魏" panose="02010800040101010101" pitchFamily="2" charset="-122"/>
                <a:ea typeface="华文新魏" panose="02010800040101010101" pitchFamily="2" charset="-122"/>
              </a:rPr>
              <a:t>系统</a:t>
            </a:r>
            <a:r>
              <a:rPr lang="zh-CN" altLang="en-US" b="1" dirty="0" smtClean="0">
                <a:latin typeface="华文新魏" panose="02010800040101010101" pitchFamily="2" charset="-122"/>
                <a:ea typeface="华文新魏" panose="02010800040101010101" pitchFamily="2" charset="-122"/>
              </a:rPr>
              <a:t>之间的相互影响。</a:t>
            </a:r>
            <a:r>
              <a:rPr lang="zh-CN" altLang="zh-CN" b="1">
                <a:latin typeface="华文新魏" panose="02010800040101010101" pitchFamily="2" charset="-122"/>
                <a:ea typeface="华文新魏" panose="02010800040101010101" pitchFamily="2" charset="-122"/>
              </a:rPr>
              <a:t/>
            </a:r>
            <a:br>
              <a:rPr lang="zh-CN" altLang="zh-CN" b="1">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2.</a:t>
            </a:r>
            <a:r>
              <a:rPr lang="zh-CN" altLang="zh-CN" b="1" smtClean="0">
                <a:latin typeface="华文新魏" panose="02010800040101010101" pitchFamily="2" charset="-122"/>
                <a:ea typeface="华文新魏" panose="02010800040101010101" pitchFamily="2" charset="-122"/>
              </a:rPr>
              <a:t> </a:t>
            </a:r>
            <a:r>
              <a:rPr lang="zh-CN" altLang="en-US" b="1" smtClean="0">
                <a:latin typeface="华文新魏" panose="02010800040101010101" pitchFamily="2" charset="-122"/>
                <a:ea typeface="华文新魏" panose="02010800040101010101" pitchFamily="2" charset="-122"/>
              </a:rPr>
              <a:t>分析</a:t>
            </a:r>
            <a:r>
              <a:rPr lang="zh-CN" altLang="zh-CN" b="1" dirty="0" smtClean="0">
                <a:latin typeface="华文新魏" panose="02010800040101010101" pitchFamily="2" charset="-122"/>
                <a:ea typeface="华文新魏" panose="02010800040101010101" pitchFamily="2" charset="-122"/>
              </a:rPr>
              <a:t>心理</a:t>
            </a:r>
            <a:r>
              <a:rPr lang="zh-CN" altLang="zh-CN" b="1" dirty="0">
                <a:latin typeface="华文新魏" panose="02010800040101010101" pitchFamily="2" charset="-122"/>
                <a:ea typeface="华文新魏" panose="02010800040101010101" pitchFamily="2" charset="-122"/>
              </a:rPr>
              <a:t>应激对健康的负面</a:t>
            </a:r>
            <a:r>
              <a:rPr lang="zh-CN" altLang="zh-CN" b="1" dirty="0" smtClean="0">
                <a:latin typeface="华文新魏" panose="02010800040101010101" pitchFamily="2" charset="-122"/>
                <a:ea typeface="华文新魏" panose="02010800040101010101" pitchFamily="2" charset="-122"/>
              </a:rPr>
              <a:t>影响</a:t>
            </a:r>
            <a:r>
              <a:rPr lang="zh-CN" altLang="en-US" b="1" dirty="0" smtClean="0">
                <a:latin typeface="华文新魏" panose="02010800040101010101" pitchFamily="2" charset="-122"/>
                <a:ea typeface="华文新魏" panose="02010800040101010101" pitchFamily="2" charset="-122"/>
              </a:rPr>
              <a:t>。</a:t>
            </a:r>
            <a:r>
              <a:rPr lang="zh-CN" altLang="zh-CN" b="1">
                <a:latin typeface="华文新魏" panose="02010800040101010101" pitchFamily="2" charset="-122"/>
                <a:ea typeface="华文新魏" panose="02010800040101010101" pitchFamily="2" charset="-122"/>
              </a:rPr>
              <a:t/>
            </a:r>
            <a:br>
              <a:rPr lang="zh-CN" altLang="zh-CN" b="1">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3.</a:t>
            </a:r>
            <a:r>
              <a:rPr lang="zh-CN" altLang="zh-CN" b="1" smtClean="0">
                <a:latin typeface="华文新魏" panose="02010800040101010101" pitchFamily="2" charset="-122"/>
                <a:ea typeface="华文新魏" panose="02010800040101010101" pitchFamily="2" charset="-122"/>
              </a:rPr>
              <a:t>客观</a:t>
            </a:r>
            <a:r>
              <a:rPr lang="zh-CN" altLang="en-US" b="1" smtClean="0">
                <a:latin typeface="华文新魏" panose="02010800040101010101" pitchFamily="2" charset="-122"/>
                <a:ea typeface="华文新魏" panose="02010800040101010101" pitchFamily="2" charset="-122"/>
              </a:rPr>
              <a:t>评估</a:t>
            </a:r>
            <a:r>
              <a:rPr lang="zh-CN" altLang="zh-CN" b="1" smtClean="0">
                <a:latin typeface="华文新魏" panose="02010800040101010101" pitchFamily="2" charset="-122"/>
                <a:ea typeface="华文新魏" panose="02010800040101010101" pitchFamily="2" charset="-122"/>
              </a:rPr>
              <a:t>一下</a:t>
            </a:r>
            <a:r>
              <a:rPr lang="zh-CN" altLang="en-US" b="1" dirty="0" smtClean="0">
                <a:latin typeface="华文新魏" panose="02010800040101010101" pitchFamily="2" charset="-122"/>
                <a:ea typeface="华文新魏" panose="02010800040101010101" pitchFamily="2" charset="-122"/>
              </a:rPr>
              <a:t>个人</a:t>
            </a:r>
            <a:r>
              <a:rPr lang="zh-CN" altLang="zh-CN" b="1" dirty="0" smtClean="0">
                <a:latin typeface="华文新魏" panose="02010800040101010101" pitchFamily="2" charset="-122"/>
                <a:ea typeface="华文新魏" panose="02010800040101010101" pitchFamily="2" charset="-122"/>
              </a:rPr>
              <a:t>的</a:t>
            </a:r>
            <a:r>
              <a:rPr lang="zh-CN" altLang="zh-CN" b="1">
                <a:latin typeface="华文新魏" panose="02010800040101010101" pitchFamily="2" charset="-122"/>
                <a:ea typeface="华文新魏" panose="02010800040101010101" pitchFamily="2" charset="-122"/>
              </a:rPr>
              <a:t>性格</a:t>
            </a:r>
            <a:r>
              <a:rPr lang="zh-CN" altLang="zh-CN" b="1" smtClean="0">
                <a:latin typeface="华文新魏" panose="02010800040101010101" pitchFamily="2" charset="-122"/>
                <a:ea typeface="华文新魏" panose="02010800040101010101" pitchFamily="2" charset="-122"/>
              </a:rPr>
              <a:t>特点</a:t>
            </a:r>
            <a:r>
              <a:rPr lang="zh-CN" altLang="en-US" b="1" smtClean="0">
                <a:latin typeface="华文新魏" panose="02010800040101010101" pitchFamily="2" charset="-122"/>
                <a:ea typeface="华文新魏" panose="02010800040101010101" pitchFamily="2" charset="-122"/>
              </a:rPr>
              <a:t>。</a:t>
            </a:r>
            <a:r>
              <a:rPr lang="en-US" altLang="zh-CN" b="1" smtClean="0">
                <a:latin typeface="华文新魏" panose="02010800040101010101" pitchFamily="2" charset="-122"/>
                <a:ea typeface="华文新魏" panose="02010800040101010101" pitchFamily="2" charset="-122"/>
              </a:rPr>
              <a:t/>
            </a:r>
            <a:br>
              <a:rPr lang="en-US" altLang="zh-CN" b="1"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4.</a:t>
            </a:r>
            <a:r>
              <a:rPr lang="zh-CN" altLang="zh-CN" b="1" smtClean="0">
                <a:latin typeface="华文新魏" panose="02010800040101010101" pitchFamily="2" charset="-122"/>
                <a:ea typeface="华文新魏" panose="02010800040101010101" pitchFamily="2" charset="-122"/>
              </a:rPr>
              <a:t>进入</a:t>
            </a:r>
            <a:r>
              <a:rPr lang="zh-CN" altLang="zh-CN" b="1" dirty="0">
                <a:latin typeface="华文新魏" panose="02010800040101010101" pitchFamily="2" charset="-122"/>
                <a:ea typeface="华文新魏" panose="02010800040101010101" pitchFamily="2" charset="-122"/>
              </a:rPr>
              <a:t>大学后如何</a:t>
            </a:r>
            <a:r>
              <a:rPr lang="zh-CN" altLang="zh-CN" b="1" dirty="0" smtClean="0">
                <a:latin typeface="华文新魏" panose="02010800040101010101" pitchFamily="2" charset="-122"/>
                <a:ea typeface="华文新魏" panose="02010800040101010101" pitchFamily="2" charset="-122"/>
              </a:rPr>
              <a:t>适应</a:t>
            </a:r>
            <a:r>
              <a:rPr lang="zh-CN" altLang="en-US" b="1" dirty="0" smtClean="0">
                <a:latin typeface="华文新魏" panose="02010800040101010101" pitchFamily="2" charset="-122"/>
                <a:ea typeface="华文新魏" panose="02010800040101010101" pitchFamily="2" charset="-122"/>
              </a:rPr>
              <a:t>学习及</a:t>
            </a:r>
            <a:r>
              <a:rPr lang="en-US" altLang="zh-CN" b="1" dirty="0" smtClean="0">
                <a:latin typeface="华文新魏" panose="02010800040101010101" pitchFamily="2" charset="-122"/>
                <a:ea typeface="华文新魏" panose="02010800040101010101" pitchFamily="2" charset="-122"/>
              </a:rPr>
              <a:t/>
            </a:r>
            <a:br>
              <a:rPr lang="en-US" altLang="zh-CN" b="1" dirty="0" smtClean="0">
                <a:latin typeface="华文新魏" panose="02010800040101010101" pitchFamily="2" charset="-122"/>
                <a:ea typeface="华文新魏" panose="02010800040101010101" pitchFamily="2" charset="-122"/>
              </a:rPr>
            </a:br>
            <a:r>
              <a:rPr lang="en-US" altLang="zh-CN" b="1" smtClean="0">
                <a:latin typeface="华文新魏" panose="02010800040101010101" pitchFamily="2" charset="-122"/>
                <a:ea typeface="华文新魏" panose="02010800040101010101" pitchFamily="2" charset="-122"/>
              </a:rPr>
              <a:t>  </a:t>
            </a:r>
            <a:r>
              <a:rPr lang="zh-CN" altLang="en-US" b="1">
                <a:latin typeface="华文新魏" panose="02010800040101010101" pitchFamily="2" charset="-122"/>
                <a:ea typeface="华文新魏" panose="02010800040101010101" pitchFamily="2" charset="-122"/>
              </a:rPr>
              <a:t> </a:t>
            </a:r>
            <a:r>
              <a:rPr lang="zh-CN" altLang="en-US" b="1" smtClean="0">
                <a:latin typeface="华文新魏" panose="02010800040101010101" pitchFamily="2" charset="-122"/>
                <a:ea typeface="华文新魏" panose="02010800040101010101" pitchFamily="2" charset="-122"/>
              </a:rPr>
              <a:t>生活</a:t>
            </a:r>
            <a:r>
              <a:rPr lang="zh-CN" altLang="zh-CN" b="1" dirty="0">
                <a:latin typeface="华文新魏" panose="02010800040101010101" pitchFamily="2" charset="-122"/>
                <a:ea typeface="华文新魏" panose="02010800040101010101" pitchFamily="2" charset="-122"/>
              </a:rPr>
              <a:t>的新环境</a:t>
            </a:r>
            <a:r>
              <a:rPr lang="zh-CN" altLang="zh-CN" b="1" dirty="0" smtClean="0">
                <a:latin typeface="华文新魏" panose="02010800040101010101" pitchFamily="2" charset="-122"/>
                <a:ea typeface="华文新魏" panose="02010800040101010101" pitchFamily="2" charset="-122"/>
              </a:rPr>
              <a:t>。</a:t>
            </a:r>
            <a:endParaRPr lang="zh-CN" altLang="en-US" b="1" dirty="0" smtClean="0">
              <a:latin typeface="华文新魏" panose="02010800040101010101" pitchFamily="2" charset="-122"/>
              <a:ea typeface="华文新魏" panose="02010800040101010101" pitchFamily="2" charset="-122"/>
            </a:endParaRPr>
          </a:p>
        </p:txBody>
      </p:sp>
      <p:pic>
        <p:nvPicPr>
          <p:cNvPr id="43011" name="Picture 3"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descr="0002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3036888"/>
            <a:ext cx="19431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3" name="Group 3"/>
          <p:cNvGrpSpPr>
            <a:grpSpLocks/>
          </p:cNvGrpSpPr>
          <p:nvPr/>
        </p:nvGrpSpPr>
        <p:grpSpPr bwMode="auto">
          <a:xfrm>
            <a:off x="1885950" y="1557338"/>
            <a:ext cx="2209800" cy="1782762"/>
            <a:chOff x="1296" y="2544"/>
            <a:chExt cx="1392" cy="1123"/>
          </a:xfrm>
        </p:grpSpPr>
        <p:sp>
          <p:nvSpPr>
            <p:cNvPr id="7186" name="AutoShape 4"/>
            <p:cNvSpPr>
              <a:spLocks noChangeArrowheads="1"/>
            </p:cNvSpPr>
            <p:nvPr/>
          </p:nvSpPr>
          <p:spPr bwMode="auto">
            <a:xfrm>
              <a:off x="1296" y="2760"/>
              <a:ext cx="1392" cy="907"/>
            </a:xfrm>
            <a:prstGeom prst="can">
              <a:avLst>
                <a:gd name="adj" fmla="val 50000"/>
              </a:avLst>
            </a:prstGeom>
            <a:solidFill>
              <a:srgbClr val="FF00FF"/>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92165" name="Text Box 5"/>
            <p:cNvSpPr txBox="1">
              <a:spLocks noChangeArrowheads="1"/>
            </p:cNvSpPr>
            <p:nvPr/>
          </p:nvSpPr>
          <p:spPr bwMode="auto">
            <a:xfrm>
              <a:off x="1464" y="3206"/>
              <a:ext cx="12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3000">
                  <a:latin typeface="华文新魏" panose="02010800040101010101" pitchFamily="2" charset="-122"/>
                  <a:ea typeface="华文新魏" panose="02010800040101010101" pitchFamily="2" charset="-122"/>
                </a:rPr>
                <a:t>生活方式</a:t>
              </a:r>
            </a:p>
          </p:txBody>
        </p:sp>
        <p:pic>
          <p:nvPicPr>
            <p:cNvPr id="7188" name="Picture 6" descr="042.gif (10492 byte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60" y="2544"/>
              <a:ext cx="910"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167" name="Group 7"/>
          <p:cNvGrpSpPr>
            <a:grpSpLocks/>
          </p:cNvGrpSpPr>
          <p:nvPr/>
        </p:nvGrpSpPr>
        <p:grpSpPr bwMode="auto">
          <a:xfrm>
            <a:off x="1763713" y="4437063"/>
            <a:ext cx="2209800" cy="1858962"/>
            <a:chOff x="2736" y="2016"/>
            <a:chExt cx="1392" cy="1171"/>
          </a:xfrm>
        </p:grpSpPr>
        <p:sp>
          <p:nvSpPr>
            <p:cNvPr id="7183" name="AutoShape 8"/>
            <p:cNvSpPr>
              <a:spLocks noChangeArrowheads="1"/>
            </p:cNvSpPr>
            <p:nvPr/>
          </p:nvSpPr>
          <p:spPr bwMode="auto">
            <a:xfrm>
              <a:off x="2736" y="2280"/>
              <a:ext cx="1392" cy="907"/>
            </a:xfrm>
            <a:prstGeom prst="can">
              <a:avLst>
                <a:gd name="adj" fmla="val 50000"/>
              </a:avLst>
            </a:prstGeom>
            <a:solidFill>
              <a:srgbClr val="00FF00"/>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92169" name="Text Box 9"/>
            <p:cNvSpPr txBox="1">
              <a:spLocks noChangeArrowheads="1"/>
            </p:cNvSpPr>
            <p:nvPr/>
          </p:nvSpPr>
          <p:spPr bwMode="auto">
            <a:xfrm>
              <a:off x="2904" y="2690"/>
              <a:ext cx="12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3000">
                  <a:solidFill>
                    <a:srgbClr val="0099FF"/>
                  </a:solidFill>
                  <a:latin typeface="华文新魏" panose="02010800040101010101" pitchFamily="2" charset="-122"/>
                  <a:ea typeface="华文新魏" panose="02010800040101010101" pitchFamily="2" charset="-122"/>
                </a:rPr>
                <a:t>生态因素</a:t>
              </a:r>
            </a:p>
          </p:txBody>
        </p:sp>
        <p:pic>
          <p:nvPicPr>
            <p:cNvPr id="7185" name="Picture 10" descr="032.gif (25659 字节)"/>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168" y="2016"/>
              <a:ext cx="52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171" name="Group 11"/>
          <p:cNvGrpSpPr>
            <a:grpSpLocks/>
          </p:cNvGrpSpPr>
          <p:nvPr/>
        </p:nvGrpSpPr>
        <p:grpSpPr bwMode="auto">
          <a:xfrm>
            <a:off x="5773738" y="1557338"/>
            <a:ext cx="2209800" cy="1828800"/>
            <a:chOff x="3456" y="1248"/>
            <a:chExt cx="1392" cy="1152"/>
          </a:xfrm>
        </p:grpSpPr>
        <p:sp>
          <p:nvSpPr>
            <p:cNvPr id="7180" name="AutoShape 12"/>
            <p:cNvSpPr>
              <a:spLocks noChangeArrowheads="1"/>
            </p:cNvSpPr>
            <p:nvPr/>
          </p:nvSpPr>
          <p:spPr bwMode="auto">
            <a:xfrm>
              <a:off x="3456" y="1493"/>
              <a:ext cx="1392" cy="907"/>
            </a:xfrm>
            <a:prstGeom prst="can">
              <a:avLst>
                <a:gd name="adj" fmla="val 50000"/>
              </a:avLst>
            </a:prstGeom>
            <a:solidFill>
              <a:srgbClr val="FF9900"/>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92173" name="Text Box 13"/>
            <p:cNvSpPr txBox="1">
              <a:spLocks noChangeArrowheads="1"/>
            </p:cNvSpPr>
            <p:nvPr/>
          </p:nvSpPr>
          <p:spPr bwMode="auto">
            <a:xfrm>
              <a:off x="3636" y="1915"/>
              <a:ext cx="120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3000">
                  <a:latin typeface="华文新魏" panose="02010800040101010101" pitchFamily="2" charset="-122"/>
                  <a:ea typeface="华文新魏" panose="02010800040101010101" pitchFamily="2" charset="-122"/>
                </a:rPr>
                <a:t>社会因素</a:t>
              </a:r>
            </a:p>
          </p:txBody>
        </p:sp>
        <p:pic>
          <p:nvPicPr>
            <p:cNvPr id="7182" name="Picture 14" descr="minilaser07.gif (23410 字节)"/>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744" y="1248"/>
              <a:ext cx="86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175" name="Group 15"/>
          <p:cNvGrpSpPr>
            <a:grpSpLocks/>
          </p:cNvGrpSpPr>
          <p:nvPr/>
        </p:nvGrpSpPr>
        <p:grpSpPr bwMode="auto">
          <a:xfrm>
            <a:off x="6084888" y="4437063"/>
            <a:ext cx="2209800" cy="1944687"/>
            <a:chOff x="4320" y="828"/>
            <a:chExt cx="1392" cy="1140"/>
          </a:xfrm>
        </p:grpSpPr>
        <p:sp>
          <p:nvSpPr>
            <p:cNvPr id="7177" name="AutoShape 16"/>
            <p:cNvSpPr>
              <a:spLocks noChangeArrowheads="1"/>
            </p:cNvSpPr>
            <p:nvPr/>
          </p:nvSpPr>
          <p:spPr bwMode="auto">
            <a:xfrm>
              <a:off x="4320" y="1061"/>
              <a:ext cx="1392" cy="907"/>
            </a:xfrm>
            <a:prstGeom prst="can">
              <a:avLst>
                <a:gd name="adj" fmla="val 50000"/>
              </a:avLst>
            </a:prstGeom>
            <a:solidFill>
              <a:srgbClr val="00FFFF"/>
            </a:solidFill>
            <a:ln w="9525"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har char="•"/>
                <a:defRPr sz="28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0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6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600">
                  <a:solidFill>
                    <a:schemeClr val="tx1"/>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92177" name="Text Box 17"/>
            <p:cNvSpPr txBox="1">
              <a:spLocks noChangeArrowheads="1"/>
            </p:cNvSpPr>
            <p:nvPr/>
          </p:nvSpPr>
          <p:spPr bwMode="auto">
            <a:xfrm>
              <a:off x="4500" y="1502"/>
              <a:ext cx="120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3000">
                  <a:solidFill>
                    <a:srgbClr val="FF3300"/>
                  </a:solidFill>
                  <a:latin typeface="华文新魏" panose="02010800040101010101" pitchFamily="2" charset="-122"/>
                  <a:ea typeface="华文新魏" panose="02010800040101010101" pitchFamily="2" charset="-122"/>
                </a:rPr>
                <a:t>现代文明</a:t>
              </a:r>
            </a:p>
          </p:txBody>
        </p:sp>
        <p:pic>
          <p:nvPicPr>
            <p:cNvPr id="7179" name="Picture 18" descr="040.gif (27981 bytes)"/>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572" y="828"/>
              <a:ext cx="912"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179" name="Text Box 19"/>
          <p:cNvSpPr txBox="1">
            <a:spLocks noChangeArrowheads="1"/>
          </p:cNvSpPr>
          <p:nvPr/>
        </p:nvSpPr>
        <p:spPr bwMode="auto">
          <a:xfrm>
            <a:off x="2339975" y="639763"/>
            <a:ext cx="5187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4000" b="1" dirty="0">
                <a:latin typeface="华文新魏" panose="02010800040101010101" pitchFamily="2" charset="-122"/>
                <a:ea typeface="华文新魏" panose="02010800040101010101" pitchFamily="2" charset="-122"/>
              </a:rPr>
              <a:t>心身医学与社会发展</a:t>
            </a:r>
          </a:p>
        </p:txBody>
      </p:sp>
      <p:pic>
        <p:nvPicPr>
          <p:cNvPr id="7176" name="Picture 20" descr="00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3" y="5307013"/>
            <a:ext cx="1125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92163"/>
                                        </p:tgtEl>
                                        <p:attrNameLst>
                                          <p:attrName>style.visibility</p:attrName>
                                        </p:attrNameLst>
                                      </p:cBhvr>
                                      <p:to>
                                        <p:strVal val="visible"/>
                                      </p:to>
                                    </p:set>
                                    <p:anim calcmode="lin" valueType="num">
                                      <p:cBhvr additive="base">
                                        <p:cTn id="7" dur="500" fill="hold"/>
                                        <p:tgtEl>
                                          <p:spTgt spid="92163"/>
                                        </p:tgtEl>
                                        <p:attrNameLst>
                                          <p:attrName>ppt_x</p:attrName>
                                        </p:attrNameLst>
                                      </p:cBhvr>
                                      <p:tavLst>
                                        <p:tav tm="0">
                                          <p:val>
                                            <p:strVal val="1+#ppt_w/2"/>
                                          </p:val>
                                        </p:tav>
                                        <p:tav tm="100000">
                                          <p:val>
                                            <p:strVal val="#ppt_x"/>
                                          </p:val>
                                        </p:tav>
                                      </p:tavLst>
                                    </p:anim>
                                    <p:anim calcmode="lin" valueType="num">
                                      <p:cBhvr additive="base">
                                        <p:cTn id="8" dur="500" fill="hold"/>
                                        <p:tgtEl>
                                          <p:spTgt spid="921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92171"/>
                                        </p:tgtEl>
                                        <p:attrNameLst>
                                          <p:attrName>style.visibility</p:attrName>
                                        </p:attrNameLst>
                                      </p:cBhvr>
                                      <p:to>
                                        <p:strVal val="visible"/>
                                      </p:to>
                                    </p:set>
                                    <p:anim calcmode="lin" valueType="num">
                                      <p:cBhvr>
                                        <p:cTn id="13" dur="500" fill="hold"/>
                                        <p:tgtEl>
                                          <p:spTgt spid="92171"/>
                                        </p:tgtEl>
                                        <p:attrNameLst>
                                          <p:attrName>ppt_w</p:attrName>
                                        </p:attrNameLst>
                                      </p:cBhvr>
                                      <p:tavLst>
                                        <p:tav tm="0">
                                          <p:val>
                                            <p:fltVal val="0"/>
                                          </p:val>
                                        </p:tav>
                                        <p:tav tm="100000">
                                          <p:val>
                                            <p:strVal val="#ppt_w"/>
                                          </p:val>
                                        </p:tav>
                                      </p:tavLst>
                                    </p:anim>
                                    <p:anim calcmode="lin" valueType="num">
                                      <p:cBhvr>
                                        <p:cTn id="14" dur="500" fill="hold"/>
                                        <p:tgtEl>
                                          <p:spTgt spid="92171"/>
                                        </p:tgtEl>
                                        <p:attrNameLst>
                                          <p:attrName>ppt_h</p:attrName>
                                        </p:attrNameLst>
                                      </p:cBhvr>
                                      <p:tavLst>
                                        <p:tav tm="0">
                                          <p:val>
                                            <p:fltVal val="0"/>
                                          </p:val>
                                        </p:tav>
                                        <p:tav tm="100000">
                                          <p:val>
                                            <p:strVal val="#ppt_h"/>
                                          </p:val>
                                        </p:tav>
                                      </p:tavLst>
                                    </p:anim>
                                    <p:anim calcmode="lin" valueType="num">
                                      <p:cBhvr>
                                        <p:cTn id="15" dur="500" fill="hold"/>
                                        <p:tgtEl>
                                          <p:spTgt spid="92171"/>
                                        </p:tgtEl>
                                        <p:attrNameLst>
                                          <p:attrName>ppt_x</p:attrName>
                                        </p:attrNameLst>
                                      </p:cBhvr>
                                      <p:tavLst>
                                        <p:tav tm="0">
                                          <p:val>
                                            <p:fltVal val="0.5"/>
                                          </p:val>
                                        </p:tav>
                                        <p:tav tm="100000">
                                          <p:val>
                                            <p:strVal val="#ppt_x"/>
                                          </p:val>
                                        </p:tav>
                                      </p:tavLst>
                                    </p:anim>
                                    <p:anim calcmode="lin" valueType="num">
                                      <p:cBhvr>
                                        <p:cTn id="16" dur="500" fill="hold"/>
                                        <p:tgtEl>
                                          <p:spTgt spid="92171"/>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36" fill="hold" nodeType="clickEffect">
                                  <p:stCondLst>
                                    <p:cond delay="0"/>
                                  </p:stCondLst>
                                  <p:childTnLst>
                                    <p:set>
                                      <p:cBhvr>
                                        <p:cTn id="20" dur="1" fill="hold">
                                          <p:stCondLst>
                                            <p:cond delay="0"/>
                                          </p:stCondLst>
                                        </p:cTn>
                                        <p:tgtEl>
                                          <p:spTgt spid="92167"/>
                                        </p:tgtEl>
                                        <p:attrNameLst>
                                          <p:attrName>style.visibility</p:attrName>
                                        </p:attrNameLst>
                                      </p:cBhvr>
                                      <p:to>
                                        <p:strVal val="visible"/>
                                      </p:to>
                                    </p:set>
                                    <p:anim calcmode="lin" valueType="num">
                                      <p:cBhvr>
                                        <p:cTn id="21" dur="500" fill="hold"/>
                                        <p:tgtEl>
                                          <p:spTgt spid="92167"/>
                                        </p:tgtEl>
                                        <p:attrNameLst>
                                          <p:attrName>ppt_w</p:attrName>
                                        </p:attrNameLst>
                                      </p:cBhvr>
                                      <p:tavLst>
                                        <p:tav tm="0">
                                          <p:val>
                                            <p:strVal val="(6*min(max(#ppt_w*#ppt_h,.3),1)-7.4)/-.7*#ppt_w"/>
                                          </p:val>
                                        </p:tav>
                                        <p:tav tm="100000">
                                          <p:val>
                                            <p:strVal val="#ppt_w"/>
                                          </p:val>
                                        </p:tav>
                                      </p:tavLst>
                                    </p:anim>
                                    <p:anim calcmode="lin" valueType="num">
                                      <p:cBhvr>
                                        <p:cTn id="22" dur="500" fill="hold"/>
                                        <p:tgtEl>
                                          <p:spTgt spid="92167"/>
                                        </p:tgtEl>
                                        <p:attrNameLst>
                                          <p:attrName>ppt_h</p:attrName>
                                        </p:attrNameLst>
                                      </p:cBhvr>
                                      <p:tavLst>
                                        <p:tav tm="0">
                                          <p:val>
                                            <p:strVal val="(6*min(max(#ppt_w*#ppt_h,.3),1)-7.4)/-.7*#ppt_h"/>
                                          </p:val>
                                        </p:tav>
                                        <p:tav tm="100000">
                                          <p:val>
                                            <p:strVal val="#ppt_h"/>
                                          </p:val>
                                        </p:tav>
                                      </p:tavLst>
                                    </p:anim>
                                    <p:anim calcmode="lin" valueType="num">
                                      <p:cBhvr>
                                        <p:cTn id="23" dur="500" fill="hold"/>
                                        <p:tgtEl>
                                          <p:spTgt spid="92167"/>
                                        </p:tgtEl>
                                        <p:attrNameLst>
                                          <p:attrName>ppt_x</p:attrName>
                                        </p:attrNameLst>
                                      </p:cBhvr>
                                      <p:tavLst>
                                        <p:tav tm="0">
                                          <p:val>
                                            <p:fltVal val="0.5"/>
                                          </p:val>
                                        </p:tav>
                                        <p:tav tm="100000">
                                          <p:val>
                                            <p:strVal val="#ppt_x"/>
                                          </p:val>
                                        </p:tav>
                                      </p:tavLst>
                                    </p:anim>
                                    <p:anim calcmode="lin" valueType="num">
                                      <p:cBhvr>
                                        <p:cTn id="24" dur="500" fill="hold"/>
                                        <p:tgtEl>
                                          <p:spTgt spid="92167"/>
                                        </p:tgtEl>
                                        <p:attrNameLst>
                                          <p:attrName>ppt_y</p:attrName>
                                        </p:attrNameLst>
                                      </p:cBhvr>
                                      <p:tavLst>
                                        <p:tav tm="0">
                                          <p:val>
                                            <p:strVal val="1+(6*min(max(#ppt_w*#ppt_h,.3),1)-7.4)/-.7*#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528" fill="hold" nodeType="clickEffect">
                                  <p:stCondLst>
                                    <p:cond delay="0"/>
                                  </p:stCondLst>
                                  <p:childTnLst>
                                    <p:set>
                                      <p:cBhvr>
                                        <p:cTn id="28" dur="1" fill="hold">
                                          <p:stCondLst>
                                            <p:cond delay="0"/>
                                          </p:stCondLst>
                                        </p:cTn>
                                        <p:tgtEl>
                                          <p:spTgt spid="92175"/>
                                        </p:tgtEl>
                                        <p:attrNameLst>
                                          <p:attrName>style.visibility</p:attrName>
                                        </p:attrNameLst>
                                      </p:cBhvr>
                                      <p:to>
                                        <p:strVal val="visible"/>
                                      </p:to>
                                    </p:set>
                                    <p:anim calcmode="lin" valueType="num">
                                      <p:cBhvr>
                                        <p:cTn id="29" dur="500" fill="hold"/>
                                        <p:tgtEl>
                                          <p:spTgt spid="92175"/>
                                        </p:tgtEl>
                                        <p:attrNameLst>
                                          <p:attrName>ppt_w</p:attrName>
                                        </p:attrNameLst>
                                      </p:cBhvr>
                                      <p:tavLst>
                                        <p:tav tm="0">
                                          <p:val>
                                            <p:fltVal val="0"/>
                                          </p:val>
                                        </p:tav>
                                        <p:tav tm="100000">
                                          <p:val>
                                            <p:strVal val="#ppt_w"/>
                                          </p:val>
                                        </p:tav>
                                      </p:tavLst>
                                    </p:anim>
                                    <p:anim calcmode="lin" valueType="num">
                                      <p:cBhvr>
                                        <p:cTn id="30" dur="500" fill="hold"/>
                                        <p:tgtEl>
                                          <p:spTgt spid="92175"/>
                                        </p:tgtEl>
                                        <p:attrNameLst>
                                          <p:attrName>ppt_h</p:attrName>
                                        </p:attrNameLst>
                                      </p:cBhvr>
                                      <p:tavLst>
                                        <p:tav tm="0">
                                          <p:val>
                                            <p:fltVal val="0"/>
                                          </p:val>
                                        </p:tav>
                                        <p:tav tm="100000">
                                          <p:val>
                                            <p:strVal val="#ppt_h"/>
                                          </p:val>
                                        </p:tav>
                                      </p:tavLst>
                                    </p:anim>
                                    <p:anim calcmode="lin" valueType="num">
                                      <p:cBhvr>
                                        <p:cTn id="31" dur="500" fill="hold"/>
                                        <p:tgtEl>
                                          <p:spTgt spid="92175"/>
                                        </p:tgtEl>
                                        <p:attrNameLst>
                                          <p:attrName>ppt_x</p:attrName>
                                        </p:attrNameLst>
                                      </p:cBhvr>
                                      <p:tavLst>
                                        <p:tav tm="0">
                                          <p:val>
                                            <p:fltVal val="0.5"/>
                                          </p:val>
                                        </p:tav>
                                        <p:tav tm="100000">
                                          <p:val>
                                            <p:strVal val="#ppt_x"/>
                                          </p:val>
                                        </p:tav>
                                      </p:tavLst>
                                    </p:anim>
                                    <p:anim calcmode="lin" valueType="num">
                                      <p:cBhvr>
                                        <p:cTn id="32" dur="500" fill="hold"/>
                                        <p:tgtEl>
                                          <p:spTgt spid="9217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1403648" y="2132856"/>
            <a:ext cx="5380707" cy="3096344"/>
          </a:xfrm>
        </p:spPr>
        <p:txBody>
          <a:bodyPr/>
          <a:lstStyle/>
          <a:p>
            <a:pPr marL="0" indent="0" algn="just">
              <a:buNone/>
            </a:pPr>
            <a:r>
              <a:rPr lang="zh-CN" altLang="en-US" sz="3600" b="1" smtClean="0">
                <a:latin typeface="华文新魏" panose="02010800040101010101" pitchFamily="2" charset="-122"/>
                <a:ea typeface="华文新魏" panose="02010800040101010101" pitchFamily="2" charset="-122"/>
              </a:rPr>
              <a:t>循环系统      呼吸系统</a:t>
            </a:r>
            <a:endParaRPr lang="en-US" altLang="zh-CN" sz="3600" b="1" smtClean="0">
              <a:latin typeface="华文新魏" panose="02010800040101010101" pitchFamily="2" charset="-122"/>
              <a:ea typeface="华文新魏" panose="02010800040101010101" pitchFamily="2" charset="-122"/>
            </a:endParaRPr>
          </a:p>
          <a:p>
            <a:pPr algn="just">
              <a:buFont typeface="Symbol" panose="05050102010706020507" pitchFamily="18" charset="2"/>
              <a:buNone/>
            </a:pPr>
            <a:r>
              <a:rPr lang="zh-CN" altLang="en-US" sz="3600" b="1" smtClean="0">
                <a:latin typeface="华文新魏" panose="02010800040101010101" pitchFamily="2" charset="-122"/>
                <a:ea typeface="华文新魏" panose="02010800040101010101" pitchFamily="2" charset="-122"/>
              </a:rPr>
              <a:t>消化系统      运动系统</a:t>
            </a:r>
            <a:endParaRPr lang="en-US" altLang="zh-CN" sz="3600" b="1" smtClean="0">
              <a:latin typeface="华文新魏" panose="02010800040101010101" pitchFamily="2" charset="-122"/>
              <a:ea typeface="华文新魏" panose="02010800040101010101" pitchFamily="2" charset="-122"/>
            </a:endParaRPr>
          </a:p>
          <a:p>
            <a:pPr algn="just">
              <a:buNone/>
            </a:pPr>
            <a:r>
              <a:rPr lang="zh-CN" altLang="en-US" sz="3600" b="1" smtClean="0">
                <a:latin typeface="华文新魏" panose="02010800040101010101" pitchFamily="2" charset="-122"/>
                <a:ea typeface="华文新魏" panose="02010800040101010101" pitchFamily="2" charset="-122"/>
              </a:rPr>
              <a:t>神经系统      免疫系统</a:t>
            </a:r>
            <a:endParaRPr lang="en-US" altLang="zh-CN" sz="3600">
              <a:latin typeface="华文新魏" panose="02010800040101010101" pitchFamily="2" charset="-122"/>
              <a:ea typeface="华文新魏" panose="02010800040101010101" pitchFamily="2" charset="-122"/>
            </a:endParaRPr>
          </a:p>
          <a:p>
            <a:pPr algn="just">
              <a:buFont typeface="Symbol" panose="05050102010706020507" pitchFamily="18" charset="2"/>
              <a:buNone/>
            </a:pPr>
            <a:r>
              <a:rPr lang="zh-CN" altLang="en-US" sz="3600" b="1" smtClean="0">
                <a:latin typeface="华文新魏" panose="02010800040101010101" pitchFamily="2" charset="-122"/>
                <a:ea typeface="华文新魏" panose="02010800040101010101" pitchFamily="2" charset="-122"/>
              </a:rPr>
              <a:t>内分泌系统</a:t>
            </a:r>
            <a:endParaRPr lang="en-US" altLang="zh-CN" sz="3600" b="1" smtClean="0">
              <a:latin typeface="华文新魏" panose="02010800040101010101" pitchFamily="2" charset="-122"/>
              <a:ea typeface="华文新魏" panose="02010800040101010101" pitchFamily="2" charset="-122"/>
            </a:endParaRPr>
          </a:p>
        </p:txBody>
      </p:sp>
      <p:pic>
        <p:nvPicPr>
          <p:cNvPr id="397316" name="Picture 4"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 y="4869160"/>
            <a:ext cx="1125537" cy="150653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9"/>
          <p:cNvSpPr txBox="1">
            <a:spLocks noChangeArrowheads="1"/>
          </p:cNvSpPr>
          <p:nvPr/>
        </p:nvSpPr>
        <p:spPr bwMode="auto">
          <a:xfrm>
            <a:off x="1279525" y="908720"/>
            <a:ext cx="68135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3600" b="1" dirty="0">
                <a:latin typeface="华文新魏" panose="02010800040101010101" pitchFamily="2" charset="-122"/>
                <a:ea typeface="华文新魏" panose="02010800040101010101" pitchFamily="2" charset="-122"/>
              </a:rPr>
              <a:t>影响心身健康的人体相关系统</a:t>
            </a:r>
          </a:p>
        </p:txBody>
      </p:sp>
    </p:spTree>
    <p:extLst>
      <p:ext uri="{BB962C8B-B14F-4D97-AF65-F5344CB8AC3E}">
        <p14:creationId xmlns:p14="http://schemas.microsoft.com/office/powerpoint/2010/main" val="107457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518" name="Picture 6" descr="00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41168"/>
            <a:ext cx="1125537" cy="1506538"/>
          </a:xfrm>
          <a:prstGeom prst="rect">
            <a:avLst/>
          </a:prstGeom>
          <a:noFill/>
          <a:extLst>
            <a:ext uri="{909E8E84-426E-40DD-AFC4-6F175D3DCCD1}">
              <a14:hiddenFill xmlns:a14="http://schemas.microsoft.com/office/drawing/2010/main">
                <a:solidFill>
                  <a:srgbClr val="FFFFFF"/>
                </a:solidFill>
              </a14:hiddenFill>
            </a:ext>
          </a:extLst>
        </p:spPr>
      </p:pic>
      <p:sp>
        <p:nvSpPr>
          <p:cNvPr id="320520" name="Rectangle 8"/>
          <p:cNvSpPr>
            <a:spLocks noGrp="1" noChangeArrowheads="1"/>
          </p:cNvSpPr>
          <p:nvPr>
            <p:ph type="title"/>
          </p:nvPr>
        </p:nvSpPr>
        <p:spPr>
          <a:xfrm>
            <a:off x="971600" y="188640"/>
            <a:ext cx="7772400" cy="6453188"/>
          </a:xfrm>
        </p:spPr>
        <p:txBody>
          <a:bodyPr/>
          <a:lstStyle/>
          <a:p>
            <a:pPr>
              <a:lnSpc>
                <a:spcPct val="114000"/>
              </a:lnSpc>
              <a:spcBef>
                <a:spcPct val="10000"/>
              </a:spcBef>
            </a:pPr>
            <a:r>
              <a:rPr lang="zh-CN" altLang="en-US" b="1" smtClean="0">
                <a:solidFill>
                  <a:schemeClr val="tx1"/>
                </a:solidFill>
                <a:latin typeface="华文新魏" panose="02010800040101010101" pitchFamily="2" charset="-122"/>
                <a:ea typeface="华文新魏" panose="02010800040101010101" pitchFamily="2" charset="-122"/>
              </a:rPr>
              <a:t>循环系统</a:t>
            </a:r>
            <a:r>
              <a:rPr lang="zh-CN" altLang="en-US" b="1">
                <a:solidFill>
                  <a:schemeClr val="tx1"/>
                </a:solidFill>
                <a:latin typeface="华文新魏" panose="02010800040101010101" pitchFamily="2" charset="-122"/>
                <a:ea typeface="华文新魏" panose="02010800040101010101" pitchFamily="2" charset="-122"/>
              </a:rPr>
              <a:t/>
            </a:r>
            <a:br>
              <a:rPr lang="zh-CN" altLang="en-US" b="1">
                <a:solidFill>
                  <a:schemeClr val="tx1"/>
                </a:solidFill>
                <a:latin typeface="华文新魏" panose="02010800040101010101" pitchFamily="2" charset="-122"/>
                <a:ea typeface="华文新魏" panose="02010800040101010101" pitchFamily="2" charset="-122"/>
              </a:rPr>
            </a:br>
            <a:r>
              <a:rPr lang="zh-CN" altLang="en-US" b="1">
                <a:solidFill>
                  <a:schemeClr val="tx1"/>
                </a:solidFill>
                <a:latin typeface="华文新魏" panose="02010800040101010101" pitchFamily="2" charset="-122"/>
                <a:ea typeface="华文新魏" panose="02010800040101010101" pitchFamily="2" charset="-122"/>
              </a:rPr>
              <a:t>循环系统由心脏、动脉、毛细血管和静脉组成。</a:t>
            </a:r>
            <a:br>
              <a:rPr lang="zh-CN" altLang="en-US" b="1">
                <a:solidFill>
                  <a:schemeClr val="tx1"/>
                </a:solidFill>
                <a:latin typeface="华文新魏" panose="02010800040101010101" pitchFamily="2" charset="-122"/>
                <a:ea typeface="华文新魏" panose="02010800040101010101" pitchFamily="2" charset="-122"/>
              </a:rPr>
            </a:br>
            <a:r>
              <a:rPr lang="zh-CN" altLang="en-US" b="1">
                <a:solidFill>
                  <a:schemeClr val="tx1"/>
                </a:solidFill>
                <a:latin typeface="华文新魏" panose="02010800040101010101" pitchFamily="2" charset="-122"/>
                <a:ea typeface="华文新魏" panose="02010800040101010101" pitchFamily="2" charset="-122"/>
              </a:rPr>
              <a:t>主要功能就是“运输”，将消化系统吸收的营养物质和肺吸收的氧气输送到全身各器官、组织和细胞</a:t>
            </a:r>
            <a:r>
              <a:rPr lang="zh-CN" altLang="en-US" b="1" smtClean="0">
                <a:solidFill>
                  <a:schemeClr val="tx1"/>
                </a:solidFill>
                <a:latin typeface="华文新魏" panose="02010800040101010101" pitchFamily="2" charset="-122"/>
                <a:ea typeface="华文新魏" panose="02010800040101010101" pitchFamily="2" charset="-122"/>
              </a:rPr>
              <a:t>，</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同时</a:t>
            </a:r>
            <a:r>
              <a:rPr lang="zh-CN" altLang="en-US" b="1">
                <a:solidFill>
                  <a:schemeClr val="tx1"/>
                </a:solidFill>
                <a:latin typeface="华文新魏" panose="02010800040101010101" pitchFamily="2" charset="-122"/>
                <a:ea typeface="华文新魏" panose="02010800040101010101" pitchFamily="2" charset="-122"/>
              </a:rPr>
              <a:t>，将身体的代谢产物</a:t>
            </a:r>
            <a:r>
              <a:rPr lang="zh-CN" altLang="en-US" b="1" smtClean="0">
                <a:solidFill>
                  <a:schemeClr val="tx1"/>
                </a:solidFill>
                <a:latin typeface="华文新魏" panose="02010800040101010101" pitchFamily="2" charset="-122"/>
                <a:ea typeface="华文新魏" panose="02010800040101010101" pitchFamily="2" charset="-122"/>
              </a:rPr>
              <a:t>，</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如</a:t>
            </a:r>
            <a:r>
              <a:rPr lang="zh-CN" altLang="en-US" b="1">
                <a:solidFill>
                  <a:schemeClr val="tx1"/>
                </a:solidFill>
                <a:latin typeface="华文新魏" panose="02010800040101010101" pitchFamily="2" charset="-122"/>
                <a:ea typeface="华文新魏" panose="02010800040101010101" pitchFamily="2" charset="-122"/>
              </a:rPr>
              <a:t>二氧化碳、尿素等运送</a:t>
            </a:r>
            <a:r>
              <a:rPr lang="zh-CN" altLang="en-US" b="1" smtClean="0">
                <a:solidFill>
                  <a:schemeClr val="tx1"/>
                </a:solidFill>
                <a:latin typeface="华文新魏" panose="02010800040101010101" pitchFamily="2" charset="-122"/>
                <a:ea typeface="华文新魏" panose="02010800040101010101" pitchFamily="2" charset="-122"/>
              </a:rPr>
              <a:t>到</a:t>
            </a:r>
            <a:r>
              <a:rPr lang="en-US" altLang="zh-CN" b="1" smtClean="0">
                <a:solidFill>
                  <a:schemeClr val="tx1"/>
                </a:solidFill>
                <a:latin typeface="华文新魏" panose="02010800040101010101" pitchFamily="2" charset="-122"/>
                <a:ea typeface="华文新魏" panose="02010800040101010101" pitchFamily="2" charset="-122"/>
              </a:rPr>
              <a:t/>
            </a:r>
            <a:br>
              <a:rPr lang="en-US" altLang="zh-CN" b="1" smtClean="0">
                <a:solidFill>
                  <a:schemeClr val="tx1"/>
                </a:solidFill>
                <a:latin typeface="华文新魏" panose="02010800040101010101" pitchFamily="2" charset="-122"/>
                <a:ea typeface="华文新魏" panose="02010800040101010101" pitchFamily="2" charset="-122"/>
              </a:rPr>
            </a:br>
            <a:r>
              <a:rPr lang="zh-CN" altLang="en-US" b="1" smtClean="0">
                <a:solidFill>
                  <a:schemeClr val="tx1"/>
                </a:solidFill>
                <a:latin typeface="华文新魏" panose="02010800040101010101" pitchFamily="2" charset="-122"/>
                <a:ea typeface="华文新魏" panose="02010800040101010101" pitchFamily="2" charset="-122"/>
              </a:rPr>
              <a:t>肺</a:t>
            </a:r>
            <a:r>
              <a:rPr lang="zh-CN" altLang="en-US" b="1">
                <a:solidFill>
                  <a:schemeClr val="tx1"/>
                </a:solidFill>
                <a:latin typeface="华文新魏" panose="02010800040101010101" pitchFamily="2" charset="-122"/>
                <a:ea typeface="华文新魏" panose="02010800040101010101" pitchFamily="2" charset="-122"/>
              </a:rPr>
              <a:t>、肾和皮肤等器官排出体外。</a:t>
            </a:r>
          </a:p>
        </p:txBody>
      </p:sp>
    </p:spTree>
    <p:extLst>
      <p:ext uri="{BB962C8B-B14F-4D97-AF65-F5344CB8AC3E}">
        <p14:creationId xmlns:p14="http://schemas.microsoft.com/office/powerpoint/2010/main" val="735426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85" name="Picture 5" descr="200507312236216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0"/>
            <a:ext cx="62642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53287" name="Picture 7" descr="00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 y="3962400"/>
            <a:ext cx="1125537" cy="15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19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书堆型">
  <a:themeElements>
    <a:clrScheme name="书堆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书堆型">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书堆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书堆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书堆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书堆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书堆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书堆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书堆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书堆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书堆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书堆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书堆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书堆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书堆型</Template>
  <TotalTime>1135</TotalTime>
  <Words>429</Words>
  <Application>Microsoft Office PowerPoint</Application>
  <PresentationFormat>全屏显示(4:3)</PresentationFormat>
  <Paragraphs>117</Paragraphs>
  <Slides>55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55</vt:i4>
      </vt:variant>
    </vt:vector>
  </HeadingPairs>
  <TitlesOfParts>
    <vt:vector size="64" baseType="lpstr">
      <vt:lpstr>华文新魏</vt:lpstr>
      <vt:lpstr>隶书</vt:lpstr>
      <vt:lpstr>宋体</vt:lpstr>
      <vt:lpstr>Arial</vt:lpstr>
      <vt:lpstr>Century Gothic</vt:lpstr>
      <vt:lpstr>Symbol</vt:lpstr>
      <vt:lpstr>Times New Roman</vt:lpstr>
      <vt:lpstr>Wingdings</vt:lpstr>
      <vt:lpstr>书堆型</vt:lpstr>
      <vt:lpstr>PowerPoint 演示文稿</vt:lpstr>
      <vt:lpstr>成绩评定及考核方式 平时40%：期末60%  课程成绩要求 平时出勤&lt;6次（含6次）， 或作业展示总分&lt;55分 （含55分）则该课程成 绩为不通过。 </vt:lpstr>
      <vt:lpstr>平时成绩：课程出勤及问卷 期末成绩：团队调研展示（3-4人组合）。包括问卷设计、 样本采集、结果分析， PPT展示、提交调查报告。</vt:lpstr>
      <vt:lpstr>PowerPoint 演示文稿</vt:lpstr>
      <vt:lpstr>心身医学强调在人类疾病的产生、发展和治疗过程中, 生理与心理、社会因素之间的相互关系。着重研究心身疾病 的发生，以防治心身疾病 为根本目的。  </vt:lpstr>
      <vt:lpstr>PowerPoint 演示文稿</vt:lpstr>
      <vt:lpstr>PowerPoint 演示文稿</vt:lpstr>
      <vt:lpstr>循环系统 循环系统由心脏、动脉、毛细血管和静脉组成。 主要功能就是“运输”，将消化系统吸收的营养物质和肺吸收的氧气输送到全身各器官、组织和细胞， 同时，将身体的代谢产物， 如二氧化碳、尿素等运送到 肺、肾和皮肤等器官排出体外。</vt:lpstr>
      <vt:lpstr>PowerPoint 演示文稿</vt:lpstr>
      <vt:lpstr>心脏的大小 一般略大于本人的手拳。 人体循环时间： 11～13秒； 心率：平静时约60～80次/分； &lt; 60次/分为心动过缓， &gt;100次/分为心动过速。 人体血液总量 占体重7～8%，约3500～4000ml。</vt:lpstr>
      <vt:lpstr>呼吸系统 由呼吸道和肺组成。 呼吸道包括鼻、咽、喉、气管和支气管，肺由肺实质和肺间质组成。 主要功能：从外界环境摄取 新陈代谢所需要的O2，排出 代谢产生的CO2。 </vt:lpstr>
      <vt:lpstr>PowerPoint 演示文稿</vt:lpstr>
      <vt:lpstr>平静时呼吸频率： 16～20次/分； 成人呼吸超过24次/分钟，称为呼吸过速。成人呼吸少于10次/分钟，称为呼吸过缓。 人体内的O2 存储量约为1550ml， 在基础状态下，成年人的耗 氧量为250ml /min。</vt:lpstr>
      <vt:lpstr>消化系统 由消化道和消化腺组成。 消化道包括口腔、咽、食管、胃、 小肠、大肠和肛门，消化道总长约900cm。消化腺包括唾液腺、 肝脏、胰腺和胃肠壁消化腺。 </vt:lpstr>
      <vt:lpstr>PowerPoint 演示文稿</vt:lpstr>
      <vt:lpstr>主要功能 吸收营养，消化食物，排出 食物残渣。口腔和咽也参与 呼吸和语言活动。</vt:lpstr>
      <vt:lpstr>运动系统 由骨、关节（骨连接）和骨骼肌三部分组成，全身骨骼总数约206块，全身肌肉总数 600余块。 </vt:lpstr>
      <vt:lpstr>PowerPoint 演示文稿</vt:lpstr>
      <vt:lpstr>PowerPoint 演示文稿</vt:lpstr>
      <vt:lpstr>主要功能 在神经系统的调节下，对人体起运动、支持和保护作用。其中骨是运动的杠杆，关节是运的枢纽，骨骼肌是运动的 动力。</vt:lpstr>
      <vt:lpstr>神经系统 中枢神经包括脑组织和脊髓； 周围神经括脑神经、脊神经和内脏神经。 人脑重量约1500g，脑重约 占体重的3～4%，消耗人体 20%的氧气和能量。</vt:lpstr>
      <vt:lpstr>神经系统</vt:lpstr>
      <vt:lpstr>主要功能 一方面它控制与调节各器官、系统的活动，使人体成为一个统一的整体。另一方面通过神经系统的分析与综合，使机体对环境变化 的刺激作出相应的反应，达 到机体与环境的统一。 </vt:lpstr>
      <vt:lpstr>PowerPoint 演示文稿</vt:lpstr>
      <vt:lpstr>内分泌系统 由内分泌腺和分布于器官的内分泌细胞组成。 内分泌腺是人体内无输出导管的腺体。分泌物称激素。 包括：垂体、松果体、甲状 腺、甲状旁腺、胸腺、肾上 腺、胰腺及性腺。</vt:lpstr>
      <vt:lpstr>PowerPoint 演示文稿</vt:lpstr>
      <vt:lpstr>主要功能： 调节机体的生长发育和各种代谢，维持内环境的稳定，并影响行为和控制生殖等。 反馈调节系统是内分泌系统 中的重要自我调节机制。</vt:lpstr>
      <vt:lpstr>免疫系统 人体抵御病原菌最重要的保卫系统。由免疫器官（骨髓、脾脏、胸腺、淋巴结、扁桃体、阑尾）及免疫细胞（淋巴细胞、中性粒细胞、 嗜碱粒细胞、嗜酸粒细胞、 血小板）、免疫分子（免疫 球蛋白、干扰素）组成。</vt:lpstr>
      <vt:lpstr>胸腺</vt:lpstr>
      <vt:lpstr>免 疫 系 统</vt:lpstr>
      <vt:lpstr>脾脏</vt:lpstr>
      <vt:lpstr>主要功能 1.识别和清除外来入侵的病原微生物等。 2.识别和清除体内发生突变的肿瘤细胞、衰老细胞、死亡细胞 或其他有害的成分。 3.通过自身免疫耐受和免疫 调节使机体内环境保持稳定。</vt:lpstr>
      <vt:lpstr>PowerPoint 演示文稿</vt:lpstr>
      <vt:lpstr>PowerPoint 演示文稿</vt:lpstr>
      <vt:lpstr>生理反应 急性、高水平应激可致心率加快、心肌收缩力增强、血压升高、汗腺分泌、血液重新分配，内脏血流减 少、分解代谢加速、肝糖元 分解，血糖升高等。是机体 应急时的适应性反应，反应的 后果是机体的极度疲劳。</vt:lpstr>
      <vt:lpstr>慢性低水平应激 对机体有损耗作用，当机体的系统长期超时工作而得不到休息和恢复，机体就会出现机能失调，内分泌系统及免疫系统机能低下。 可引起骨骼肌、心肌和平滑 肌慢性紧张性收缩，导致机 体慢性疲劳倦怠。</vt:lpstr>
      <vt:lpstr>PowerPoint 演示文稿</vt:lpstr>
      <vt:lpstr>行为反应 分直接反应和间接反应。直接行为反应指直接面临紧张刺激时为了消除刺激源而做出的行为反应。 间接行为反应指为了减少 或暂时消除压力体验的有关 苦恼, 采取某些特殊措施缓 解紧张状态。</vt:lpstr>
      <vt:lpstr>PowerPoint 演示文稿</vt:lpstr>
      <vt:lpstr>躯体性应激源 包括各种疼痛、久治不愈的疾病、意外伤害所致的伤残等刺激。</vt:lpstr>
      <vt:lpstr>社会性应激源 造成个人生活发生巨大变化的事件，如自然灾害、战争、社会环境动乱、失业、经济萧条、环境污染等。</vt:lpstr>
      <vt:lpstr>PowerPoint 演示文稿</vt:lpstr>
      <vt:lpstr>PowerPoint 演示文稿</vt:lpstr>
      <vt:lpstr>PowerPoint 演示文稿</vt:lpstr>
      <vt:lpstr>PowerPoint 演示文稿</vt:lpstr>
      <vt:lpstr>PowerPoint 演示文稿</vt:lpstr>
      <vt:lpstr> 七情六欲属于人类基本的心理活动和生理要求。 情指人的情感（情绪）表现， 属于人的心理活动范畴； 欲指人的生存和享受的需 要，属于生理活动的范畴。</vt:lpstr>
      <vt:lpstr>七情 喜、怒、忧、思、悲、恐、惊。 其中喜、怒、忧（悲）、思、恐（惊）又称为五志，可分别影响到人的五脏，那就是心、肝、 肺、脾、肾。 六欲 眼、耳、鼻、舌、身、意</vt:lpstr>
      <vt:lpstr>情绪因素 心身疾病的外在发病条件，紧张刺激和情绪波动可通过激素的分泌而影响生理功能，长期以往影响免疫功能，产生胸腺退化， 抑制T淋巴细胞的成熟， 降低机体的免疫力。</vt:lpstr>
      <vt:lpstr>性格因素 性格缺陷易患因素是心身疾病的内在发病条件。 性格和疾病之间存在一定的关系，大致分为A、B、C三种主要 类型，典型性格特点可以 是容易致病的危险因素。  </vt:lpstr>
      <vt:lpstr>A型性格 特点：节奏快、好竞争、攻击性   有时间紧迫感，精力充沛，行动表现迅速，过度的好胜， 经常为取得成就不懈工作。 有一定的冲动性和攻击性。</vt:lpstr>
      <vt:lpstr>B型性格 特点：节奏缓、性格柔、亲和性 多不刻意去竞争、不赶时间、 安然自在、生活讲究 舒适、对待事物冷静、 有一定的忍耐力，对 人随和、很少发脾气。</vt:lpstr>
      <vt:lpstr>C型性格 特点：双重性、责任感、较内敛 处处为别人着想，表面不跟别人计 较，内心又很纠结；对人际关系过 分焦虑、过于敏感；性情 压抑，好生闷气，不善于 表达自己的情绪 。 </vt:lpstr>
      <vt:lpstr>社会因素</vt:lpstr>
      <vt:lpstr>大学生心身保健问卷（2018.03.12-13） 姓名              学号 1.论述与心身医学关系密切的人体    三大调节系统之间的相互影响。 2. 分析心理应激对健康的负面影响。 3.客观评估一下个人的性格特点。 4.进入大学后如何适应学习及    生活的新环境。</vt:lpstr>
    </vt:vector>
  </TitlesOfParts>
  <Manager/>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微软中国</dc:creator>
  <cp:keywords/>
  <dc:description/>
  <cp:lastModifiedBy>dell</cp:lastModifiedBy>
  <cp:revision>135</cp:revision>
  <dcterms:created xsi:type="dcterms:W3CDTF">2011-02-28T00:28:53Z</dcterms:created>
  <dcterms:modified xsi:type="dcterms:W3CDTF">2018-03-12T02:15:13Z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TC011594402052</vt:lpwstr>
  </property>
</Properties>
</file>