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14" r:id="rId2"/>
    <p:sldId id="297" r:id="rId3"/>
    <p:sldId id="259" r:id="rId4"/>
    <p:sldId id="260" r:id="rId5"/>
    <p:sldId id="261" r:id="rId6"/>
    <p:sldId id="262" r:id="rId7"/>
    <p:sldId id="263" r:id="rId8"/>
    <p:sldId id="289" r:id="rId9"/>
    <p:sldId id="268" r:id="rId10"/>
    <p:sldId id="349" r:id="rId11"/>
    <p:sldId id="350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98" r:id="rId20"/>
    <p:sldId id="299" r:id="rId21"/>
    <p:sldId id="300" r:id="rId22"/>
    <p:sldId id="278" r:id="rId23"/>
    <p:sldId id="279" r:id="rId24"/>
    <p:sldId id="280" r:id="rId25"/>
    <p:sldId id="281" r:id="rId26"/>
    <p:sldId id="282" r:id="rId27"/>
    <p:sldId id="283" r:id="rId28"/>
    <p:sldId id="301" r:id="rId29"/>
    <p:sldId id="302" r:id="rId30"/>
    <p:sldId id="303" r:id="rId31"/>
    <p:sldId id="326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43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89F3F0C-3E55-49C1-BFC8-B27A65210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831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B467800-AAA9-4970-8082-D9539955AD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784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8B5AEB-4DA3-4574-B3F3-93192D95108F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293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92235-55A6-4515-A66F-54C4DA59E4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8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FEE66-2FDE-4E35-A539-1D8B4AF805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0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440A3-A6FF-4462-AFC3-3A03684F71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904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279525" y="685800"/>
            <a:ext cx="7086600" cy="5440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4F775-72D8-414E-B411-8E9A68CFC7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64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11BA9-D66D-400D-A1D0-0EB7FEB558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018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46377-3DF4-4E61-AC7D-A6A9915CCB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62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15A5-DF77-4116-8A04-52243DB08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29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876B8-4AE8-43E1-B1C2-00E30217A6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73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DB7F0-5810-42F2-A47B-99534FF08C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46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34503-1BBF-4489-BEAA-777779233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86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551E4-8C8A-4EE2-9B4C-7EC8E1F981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87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9D53-54B0-444A-8397-D1CD23B8DE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6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Century Gothic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0B537889-D3C5-4065-8FA4-27736A693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gif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jpeg"/><Relationship Id="rId7" Type="http://schemas.openxmlformats.org/officeDocument/2006/relationships/image" Target="../media/image18.gif"/><Relationship Id="rId2" Type="http://schemas.openxmlformats.org/officeDocument/2006/relationships/hyperlink" Target="http://www.mypcera.com/photo/meisi/06/01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gif"/><Relationship Id="rId5" Type="http://schemas.openxmlformats.org/officeDocument/2006/relationships/image" Target="../media/image16.jpeg"/><Relationship Id="rId4" Type="http://schemas.openxmlformats.org/officeDocument/2006/relationships/hyperlink" Target="http://www.oh100.com/teach/shucaiku/pic/gwmh-0042/big/charlie2.jp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713" y="765175"/>
            <a:ext cx="6119812" cy="56880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4000" b="1" dirty="0" smtClean="0"/>
              <a:t>    </a:t>
            </a:r>
            <a:endParaRPr lang="en-US" altLang="zh-CN" sz="4000" b="1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4000" b="1" dirty="0" smtClean="0"/>
              <a:t>      </a:t>
            </a:r>
            <a:r>
              <a:rPr lang="zh-CN" altLang="en-US" sz="4000" b="1" dirty="0" smtClean="0"/>
              <a:t>主要内容</a:t>
            </a:r>
            <a:endParaRPr lang="en-US" altLang="zh-CN" sz="4000" b="1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4000" b="1" dirty="0" smtClean="0"/>
              <a:t>    心身疾病简介</a:t>
            </a:r>
            <a:endParaRPr lang="en-US" altLang="zh-CN" sz="4000" b="1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4000" b="1" dirty="0" smtClean="0"/>
              <a:t>    心身疾病预防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zh-CN" altLang="en-US" sz="4000" b="1" dirty="0" smtClean="0"/>
          </a:p>
        </p:txBody>
      </p:sp>
      <p:pic>
        <p:nvPicPr>
          <p:cNvPr id="512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41" y="281421"/>
            <a:ext cx="3920951" cy="29407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" y="3356992"/>
            <a:ext cx="3994963" cy="29902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486189"/>
            <a:ext cx="5180540" cy="29603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" y="275614"/>
            <a:ext cx="5046307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114425" y="333375"/>
            <a:ext cx="7489825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</a:rPr>
              <a:t>冠心病</a:t>
            </a:r>
            <a:br>
              <a:rPr lang="zh-CN" altLang="en-US" sz="4000" b="1">
                <a:solidFill>
                  <a:schemeClr val="tx2"/>
                </a:solidFill>
              </a:rPr>
            </a:br>
            <a:r>
              <a:rPr lang="zh-CN" altLang="en-US" sz="4000" b="1">
                <a:solidFill>
                  <a:schemeClr val="tx2"/>
                </a:solidFill>
              </a:rPr>
              <a:t>冠状动脉由于发生严重粥样斑块增生和</a:t>
            </a:r>
            <a:r>
              <a:rPr lang="en-US" altLang="zh-CN" sz="4000" b="1">
                <a:solidFill>
                  <a:schemeClr val="tx2"/>
                </a:solidFill>
              </a:rPr>
              <a:t>/</a:t>
            </a:r>
            <a:r>
              <a:rPr lang="zh-CN" altLang="en-US" sz="4000" b="1">
                <a:solidFill>
                  <a:schemeClr val="tx2"/>
                </a:solidFill>
              </a:rPr>
              <a:t>或合并血栓形成造成管腔阻塞（</a:t>
            </a:r>
            <a:r>
              <a:rPr lang="en-US" altLang="zh-CN" sz="4000" b="1">
                <a:solidFill>
                  <a:schemeClr val="tx2"/>
                </a:solidFill>
              </a:rPr>
              <a:t>&gt;50%</a:t>
            </a:r>
            <a:r>
              <a:rPr lang="zh-CN" altLang="en-US" sz="4000" b="1">
                <a:solidFill>
                  <a:schemeClr val="tx2"/>
                </a:solidFill>
              </a:rPr>
              <a:t>～</a:t>
            </a:r>
            <a:r>
              <a:rPr lang="en-US" altLang="zh-CN" sz="4000" b="1">
                <a:solidFill>
                  <a:schemeClr val="tx2"/>
                </a:solidFill>
              </a:rPr>
              <a:t>75%</a:t>
            </a:r>
            <a:r>
              <a:rPr lang="zh-CN" altLang="en-US" sz="4000" b="1">
                <a:solidFill>
                  <a:schemeClr val="tx2"/>
                </a:solidFill>
              </a:rPr>
              <a:t>），</a:t>
            </a:r>
            <a:br>
              <a:rPr lang="zh-CN" altLang="en-US" sz="4000" b="1">
                <a:solidFill>
                  <a:schemeClr val="tx2"/>
                </a:solidFill>
              </a:rPr>
            </a:br>
            <a:r>
              <a:rPr lang="zh-CN" altLang="en-US" sz="4000" b="1">
                <a:solidFill>
                  <a:schemeClr val="tx2"/>
                </a:solidFill>
              </a:rPr>
              <a:t>引起冠状动脉供血不足，</a:t>
            </a:r>
            <a:br>
              <a:rPr lang="zh-CN" altLang="en-US" sz="4000" b="1">
                <a:solidFill>
                  <a:schemeClr val="tx2"/>
                </a:solidFill>
              </a:rPr>
            </a:br>
            <a:r>
              <a:rPr lang="zh-CN" altLang="en-US" sz="4000" b="1">
                <a:solidFill>
                  <a:schemeClr val="tx2"/>
                </a:solidFill>
              </a:rPr>
              <a:t>心肌缺血或梗塞。</a:t>
            </a:r>
          </a:p>
        </p:txBody>
      </p:sp>
      <p:pic>
        <p:nvPicPr>
          <p:cNvPr id="1229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5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8" y="206375"/>
            <a:ext cx="6089650" cy="12065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冠心病发病的危险因素</a:t>
            </a:r>
            <a:endParaRPr lang="en-US" altLang="zh-CN" b="1" smtClean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331913" y="1052513"/>
            <a:ext cx="7092950" cy="207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b="1">
                <a:solidFill>
                  <a:schemeClr val="tx2"/>
                </a:solidFill>
              </a:rPr>
              <a:t>行为类型：</a:t>
            </a:r>
            <a:r>
              <a:rPr lang="en-US" altLang="zh-CN" sz="3600" b="1">
                <a:solidFill>
                  <a:schemeClr val="tx2"/>
                </a:solidFill>
              </a:rPr>
              <a:t>A</a:t>
            </a:r>
            <a:r>
              <a:rPr lang="zh-CN" altLang="en-US" sz="3600" b="1">
                <a:solidFill>
                  <a:schemeClr val="tx2"/>
                </a:solidFill>
              </a:rPr>
              <a:t>型性格是冠心病发生中的危险促进因素，也称冠心病个性。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331913" y="2708275"/>
            <a:ext cx="691197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b="1">
                <a:solidFill>
                  <a:schemeClr val="tx2"/>
                </a:solidFill>
              </a:rPr>
              <a:t>生活方式因素：吸烟、过食与肥胖、缺乏运动。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331913" y="4292600"/>
            <a:ext cx="6515100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600" b="1">
                <a:solidFill>
                  <a:schemeClr val="tx2"/>
                </a:solidFill>
              </a:rPr>
              <a:t>社会环境：发达国家＞发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展中国家，城市＞农村，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脑力劳动者＞体力劳动者。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5366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2" grpId="0"/>
      <p:bldP spid="225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8738" y="277813"/>
            <a:ext cx="5573712" cy="12065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冠心病的预防</a:t>
            </a:r>
            <a:r>
              <a:rPr lang="zh-CN" altLang="en-US" smtClean="0"/>
              <a:t>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411413" y="1412875"/>
            <a:ext cx="52165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>
              <a:solidFill>
                <a:schemeClr val="tx2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00" y="3446463"/>
            <a:ext cx="2952750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行为矫正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740025" y="1717675"/>
            <a:ext cx="5216525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个性完善</a:t>
            </a:r>
            <a:r>
              <a:rPr lang="zh-CN" altLang="en-US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3558" name="Picture 6" descr="anim17b.gif (18172 字节)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522922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 descr="00007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700213"/>
            <a:ext cx="14255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 descr="00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 descr="046.gif (18952 bytes)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082925"/>
            <a:ext cx="14636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140200" y="5391150"/>
            <a:ext cx="25923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chemeClr val="tx2"/>
                </a:solidFill>
                <a:latin typeface="Arial" panose="020B0604020202020204" pitchFamily="34" charset="0"/>
              </a:rPr>
              <a:t>心理防治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7" grpId="0"/>
      <p:bldP spid="235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175500" cy="63817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高血压</a:t>
            </a:r>
            <a:br>
              <a:rPr lang="zh-CN" altLang="en-US" b="1" smtClean="0"/>
            </a:br>
            <a:r>
              <a:rPr lang="zh-CN" altLang="en-US" b="1" smtClean="0"/>
              <a:t>以体循环动脉压升高为主要特点的临床综合征。动脉压的持续升高可导致心脏、肾脏、脑和全身</a:t>
            </a:r>
            <a:br>
              <a:rPr lang="zh-CN" altLang="en-US" b="1" smtClean="0"/>
            </a:br>
            <a:r>
              <a:rPr lang="zh-CN" altLang="en-US" b="1" smtClean="0"/>
              <a:t>血管的损害，并伴全身代谢</a:t>
            </a:r>
            <a:br>
              <a:rPr lang="zh-CN" altLang="en-US" b="1" smtClean="0"/>
            </a:br>
            <a:r>
              <a:rPr lang="zh-CN" altLang="en-US" b="1" smtClean="0"/>
              <a:t>改变。</a:t>
            </a:r>
          </a:p>
        </p:txBody>
      </p:sp>
      <p:pic>
        <p:nvPicPr>
          <p:cNvPr id="1741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1363" y="493713"/>
            <a:ext cx="6664325" cy="12065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高血压发病的危险因素</a:t>
            </a:r>
            <a:r>
              <a:rPr lang="zh-CN" altLang="en-US" smtClean="0"/>
              <a:t> </a:t>
            </a:r>
          </a:p>
        </p:txBody>
      </p:sp>
      <p:pic>
        <p:nvPicPr>
          <p:cNvPr id="18435" name="Picture 3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773238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005263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908175" y="1341438"/>
            <a:ext cx="5976938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遗传因素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双亲中一方有高血压、双亲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均有高血压的发病几率为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en-US" altLang="zh-CN" sz="3600" b="1">
                <a:solidFill>
                  <a:schemeClr val="tx2"/>
                </a:solidFill>
              </a:rPr>
              <a:t>28%</a:t>
            </a:r>
            <a:r>
              <a:rPr lang="zh-CN" altLang="en-US" sz="3600" b="1">
                <a:solidFill>
                  <a:schemeClr val="tx2"/>
                </a:solidFill>
              </a:rPr>
              <a:t>、</a:t>
            </a:r>
            <a:r>
              <a:rPr lang="en-US" altLang="zh-CN" sz="3600" b="1">
                <a:solidFill>
                  <a:schemeClr val="tx2"/>
                </a:solidFill>
              </a:rPr>
              <a:t>46%</a:t>
            </a:r>
            <a:r>
              <a:rPr lang="zh-CN" altLang="en-US" sz="3600" b="1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835150" y="3933825"/>
            <a:ext cx="73088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行为因素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  <a:br>
              <a:rPr lang="zh-CN" altLang="en-US" sz="3600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超重、高脂血症、食盐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偏多、吸烟、饮酒、缺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少运动。</a:t>
            </a:r>
            <a:r>
              <a:rPr lang="zh-CN" altLang="en-US" b="1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18439" name="Picture 7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87450" y="1862138"/>
            <a:ext cx="6808788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 sz="2800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476375" y="620713"/>
            <a:ext cx="7235825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心理因素</a:t>
            </a:r>
            <a:r>
              <a:rPr lang="en-US" altLang="zh-CN" sz="3600" b="1">
                <a:solidFill>
                  <a:schemeClr val="tx2"/>
                </a:solidFill>
              </a:rPr>
              <a:t>: </a:t>
            </a:r>
            <a:r>
              <a:rPr lang="zh-CN" altLang="en-US" sz="3600" b="1">
                <a:solidFill>
                  <a:schemeClr val="tx2"/>
                </a:solidFill>
              </a:rPr>
              <a:t>情绪紧张、急躁易怒、</a:t>
            </a:r>
            <a:r>
              <a:rPr lang="en-US" altLang="zh-CN" sz="3600" b="1">
                <a:solidFill>
                  <a:schemeClr val="tx2"/>
                </a:solidFill>
              </a:rPr>
              <a:t>A</a:t>
            </a:r>
            <a:r>
              <a:rPr lang="zh-CN" altLang="en-US" sz="3600" b="1">
                <a:solidFill>
                  <a:schemeClr val="tx2"/>
                </a:solidFill>
              </a:rPr>
              <a:t>型行为的人格特征。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331913" y="4437063"/>
            <a:ext cx="7127875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社会环境：生存环境多变或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动乱不安，竞争性压力过大。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76375" y="2492375"/>
            <a:ext cx="6767513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职业因素：工作长期处于高强度紧张状态，职业压力持续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存在。</a:t>
            </a:r>
          </a:p>
        </p:txBody>
      </p:sp>
      <p:pic>
        <p:nvPicPr>
          <p:cNvPr id="19462" name="Picture 6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6477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565400"/>
            <a:ext cx="6477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724400"/>
            <a:ext cx="6477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高血压危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620713"/>
            <a:ext cx="58324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2625725" y="5805488"/>
            <a:ext cx="6049963" cy="981075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高血压对身体的损害</a:t>
            </a:r>
            <a:r>
              <a:rPr lang="zh-CN" alt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775" y="350838"/>
            <a:ext cx="5224463" cy="990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高血压的预防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124075" y="1214438"/>
            <a:ext cx="662463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体重指数（</a:t>
            </a:r>
            <a:r>
              <a:rPr lang="en-US" altLang="zh-CN" sz="3600" b="1">
                <a:solidFill>
                  <a:schemeClr val="tx2"/>
                </a:solidFill>
              </a:rPr>
              <a:t>BMI</a:t>
            </a:r>
            <a:r>
              <a:rPr lang="zh-CN" altLang="en-US" sz="3600" b="1">
                <a:solidFill>
                  <a:schemeClr val="tx2"/>
                </a:solidFill>
              </a:rPr>
              <a:t>）控制在</a:t>
            </a:r>
            <a:r>
              <a:rPr lang="en-US" altLang="zh-CN" sz="3600" b="1">
                <a:solidFill>
                  <a:schemeClr val="tx2"/>
                </a:solidFill>
              </a:rPr>
              <a:t>24</a:t>
            </a:r>
            <a:r>
              <a:rPr lang="zh-CN" altLang="en-US" sz="3600" b="1">
                <a:solidFill>
                  <a:schemeClr val="tx2"/>
                </a:solidFill>
              </a:rPr>
              <a:t>以下</a:t>
            </a:r>
            <a:r>
              <a:rPr lang="zh-CN" altLang="en-US" sz="320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16013" y="2205038"/>
            <a:ext cx="604996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zh-CN" altLang="en-US" sz="3200" b="1">
                <a:solidFill>
                  <a:schemeClr val="tx2"/>
                </a:solidFill>
              </a:rPr>
              <a:t>    </a:t>
            </a:r>
            <a:r>
              <a:rPr lang="zh-CN" altLang="en-US" sz="3600" b="1">
                <a:solidFill>
                  <a:schemeClr val="tx2"/>
                </a:solidFill>
              </a:rPr>
              <a:t>合理膳食、减少钠盐、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脂肪摄入量。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195513" y="3806825"/>
            <a:ext cx="496887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戒烟、限酒，增加运动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971550" y="4868863"/>
            <a:ext cx="6769100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838200" indent="-838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保持心理平衡，提高应激能力。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1511" name="Picture 7" descr="01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278063"/>
            <a:ext cx="165735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 descr="charlie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084763"/>
            <a:ext cx="1235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 descr="0001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787775"/>
            <a:ext cx="97155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 descr="00020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100806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 descr="0002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-26988"/>
            <a:ext cx="7818438" cy="6769101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>
                <a:solidFill>
                  <a:schemeClr val="tx1"/>
                </a:solidFill>
              </a:rPr>
              <a:t>糖尿病 </a:t>
            </a:r>
            <a:br>
              <a:rPr lang="zh-CN" altLang="en-US" b="1" smtClean="0">
                <a:solidFill>
                  <a:schemeClr val="tx1"/>
                </a:solidFill>
              </a:rPr>
            </a:br>
            <a:r>
              <a:rPr lang="zh-CN" altLang="en-US" b="1" smtClean="0"/>
              <a:t>内分泌代谢性疾病，由于血中胰岛素绝对或相对不足，导致血糖过高，进而引起脂肪和蛋白质代谢紊乱。</a:t>
            </a:r>
            <a:r>
              <a:rPr lang="en-US" altLang="zh-CN" b="1" smtClean="0">
                <a:solidFill>
                  <a:schemeClr val="tx1"/>
                </a:solidFill>
              </a:rPr>
              <a:t>Ⅱ</a:t>
            </a:r>
            <a:r>
              <a:rPr lang="zh-CN" altLang="en-US" b="1" smtClean="0">
                <a:solidFill>
                  <a:schemeClr val="tx1"/>
                </a:solidFill>
              </a:rPr>
              <a:t>型糖尿病为主。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zh-CN" altLang="en-US" b="1" smtClean="0">
                <a:solidFill>
                  <a:schemeClr val="tx1"/>
                </a:solidFill>
              </a:rPr>
              <a:t>糖尿病</a:t>
            </a:r>
            <a:r>
              <a:rPr lang="en-US" altLang="zh-CN" b="1" smtClean="0">
                <a:solidFill>
                  <a:schemeClr val="tx1"/>
                </a:solidFill>
              </a:rPr>
              <a:t>30</a:t>
            </a:r>
            <a:r>
              <a:rPr lang="zh-CN" altLang="en-US" b="1" smtClean="0">
                <a:solidFill>
                  <a:schemeClr val="tx1"/>
                </a:solidFill>
              </a:rPr>
              <a:t>年发展：</a:t>
            </a:r>
            <a:r>
              <a:rPr lang="en-US" altLang="zh-CN" b="1" smtClean="0">
                <a:solidFill>
                  <a:schemeClr val="tx1"/>
                </a:solidFill>
              </a:rPr>
              <a:t>1980</a:t>
            </a:r>
            <a:r>
              <a:rPr lang="zh-CN" altLang="en-US" b="1" smtClean="0">
                <a:solidFill>
                  <a:schemeClr val="tx1"/>
                </a:solidFill>
              </a:rPr>
              <a:t>年，</a:t>
            </a:r>
            <a:r>
              <a:rPr lang="en-US" altLang="zh-CN" b="1" smtClean="0">
                <a:solidFill>
                  <a:schemeClr val="tx1"/>
                </a:solidFill>
              </a:rPr>
              <a:t>1%</a:t>
            </a:r>
            <a:r>
              <a:rPr lang="zh-CN" altLang="en-US" b="1" smtClean="0">
                <a:solidFill>
                  <a:schemeClr val="tx1"/>
                </a:solidFill>
              </a:rPr>
              <a:t>，</a:t>
            </a:r>
            <a:r>
              <a:rPr lang="en-US" altLang="zh-CN" b="1" smtClean="0">
                <a:solidFill>
                  <a:schemeClr val="tx1"/>
                </a:solidFill>
              </a:rPr>
              <a:t/>
            </a:r>
            <a:br>
              <a:rPr lang="en-US" altLang="zh-CN" b="1" smtClean="0">
                <a:solidFill>
                  <a:schemeClr val="tx1"/>
                </a:solidFill>
              </a:rPr>
            </a:br>
            <a:r>
              <a:rPr lang="en-US" altLang="zh-CN" b="1" smtClean="0">
                <a:solidFill>
                  <a:schemeClr val="tx1"/>
                </a:solidFill>
              </a:rPr>
              <a:t>2010</a:t>
            </a:r>
            <a:r>
              <a:rPr lang="zh-CN" altLang="en-US" b="1" smtClean="0">
                <a:solidFill>
                  <a:schemeClr val="tx1"/>
                </a:solidFill>
              </a:rPr>
              <a:t>年，</a:t>
            </a:r>
            <a:r>
              <a:rPr lang="en-US" altLang="zh-CN" b="1" smtClean="0">
                <a:solidFill>
                  <a:schemeClr val="tx1"/>
                </a:solidFill>
              </a:rPr>
              <a:t>11.6%</a:t>
            </a:r>
            <a:r>
              <a:rPr lang="zh-CN" altLang="en-US" b="1" smtClean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22531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63713" y="765175"/>
            <a:ext cx="6119812" cy="568801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4000" b="1" dirty="0" smtClean="0"/>
              <a:t> 典型心身疾病介绍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CC0000"/>
                </a:solidFill>
              </a:rPr>
              <a:t>★</a:t>
            </a:r>
            <a:r>
              <a:rPr lang="zh-CN" altLang="en-US" sz="4000" b="1" dirty="0" smtClean="0"/>
              <a:t>冠心病  </a:t>
            </a:r>
            <a:r>
              <a:rPr lang="zh-CN" altLang="en-US" sz="4000" b="1" dirty="0" smtClean="0">
                <a:solidFill>
                  <a:srgbClr val="CC0000"/>
                </a:solidFill>
              </a:rPr>
              <a:t>★</a:t>
            </a:r>
            <a:r>
              <a:rPr lang="zh-CN" altLang="en-US" sz="4000" b="1" dirty="0" smtClean="0"/>
              <a:t>高血压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CC0000"/>
                </a:solidFill>
              </a:rPr>
              <a:t>★</a:t>
            </a:r>
            <a:r>
              <a:rPr lang="zh-CN" altLang="en-US" sz="4000" b="1" dirty="0" smtClean="0"/>
              <a:t>糖尿病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 smtClean="0"/>
              <a:t>★消化性溃疡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 smtClean="0"/>
              <a:t>★抑郁症</a:t>
            </a:r>
            <a:endParaRPr lang="en-US" altLang="zh-CN" sz="4000" b="1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 smtClean="0">
                <a:solidFill>
                  <a:srgbClr val="FF0000"/>
                </a:solidFill>
              </a:rPr>
              <a:t>★</a:t>
            </a:r>
            <a:r>
              <a:rPr lang="zh-CN" altLang="en-US" sz="4000" b="1" dirty="0" smtClean="0"/>
              <a:t>恶性肿瘤</a:t>
            </a:r>
          </a:p>
        </p:txBody>
      </p:sp>
      <p:pic>
        <p:nvPicPr>
          <p:cNvPr id="61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219200" y="685800"/>
            <a:ext cx="7240588" cy="54181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b="1" dirty="0" smtClean="0"/>
              <a:t>糖尿病发病的危险因素</a:t>
            </a:r>
            <a:br>
              <a:rPr lang="zh-CN" altLang="en-US" b="1" dirty="0" smtClean="0"/>
            </a:br>
            <a:r>
              <a:rPr lang="zh-CN" altLang="en-US" b="1" dirty="0" smtClean="0"/>
              <a:t>膳食原因：高热量、高脂肪、高糖、高盐等；</a:t>
            </a:r>
            <a:br>
              <a:rPr lang="zh-CN" altLang="en-US" b="1" dirty="0" smtClean="0"/>
            </a:br>
            <a:r>
              <a:rPr lang="zh-CN" altLang="en-US" b="1" dirty="0" smtClean="0"/>
              <a:t>运动原因：体力活动少，久坐不动；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en-US" b="1" dirty="0" smtClean="0"/>
              <a:t>体重超重、肥胖；</a:t>
            </a:r>
            <a:br>
              <a:rPr lang="zh-CN" altLang="en-US" b="1" dirty="0" smtClean="0"/>
            </a:br>
            <a:r>
              <a:rPr lang="zh-CN" altLang="zh-CN" b="1" dirty="0" smtClean="0"/>
              <a:t>精神紧张、情绪激动及各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zh-CN" altLang="zh-CN" b="1" dirty="0" smtClean="0"/>
              <a:t>种应激状态</a:t>
            </a:r>
            <a:r>
              <a:rPr lang="zh-CN" altLang="en-US" b="1" dirty="0" smtClean="0"/>
              <a:t>；</a:t>
            </a:r>
            <a:br>
              <a:rPr lang="zh-CN" altLang="en-US" b="1" dirty="0" smtClean="0"/>
            </a:br>
            <a:r>
              <a:rPr lang="zh-CN" altLang="en-US" b="1" dirty="0" smtClean="0"/>
              <a:t>年龄、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遗传因素。</a:t>
            </a: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3555" name="Picture 6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116013" y="1268413"/>
            <a:ext cx="7343775" cy="4465637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zh-CN" altLang="en-US" b="1" smtClean="0"/>
              <a:t>  糖尿病的预防</a:t>
            </a:r>
            <a:br>
              <a:rPr lang="zh-CN" altLang="en-US" b="1" smtClean="0"/>
            </a:br>
            <a:r>
              <a:rPr lang="zh-CN" altLang="en-US" b="1" smtClean="0"/>
              <a:t>　</a:t>
            </a:r>
            <a:r>
              <a:rPr lang="en-US" altLang="zh-CN" b="1" smtClean="0"/>
              <a:t>1. </a:t>
            </a:r>
            <a:r>
              <a:rPr lang="zh-CN" altLang="en-US" b="1" smtClean="0"/>
              <a:t>合理膳食，控制体重。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  2. </a:t>
            </a:r>
            <a:r>
              <a:rPr lang="zh-CN" altLang="en-US" b="1" smtClean="0"/>
              <a:t>坚持适量运动。</a:t>
            </a:r>
            <a:br>
              <a:rPr lang="zh-CN" altLang="en-US" b="1" smtClean="0"/>
            </a:br>
            <a:r>
              <a:rPr lang="zh-CN" altLang="en-US" b="1" smtClean="0"/>
              <a:t>  </a:t>
            </a:r>
            <a:r>
              <a:rPr lang="en-US" altLang="zh-CN" b="1" smtClean="0"/>
              <a:t>3. </a:t>
            </a:r>
            <a:r>
              <a:rPr lang="zh-CN" altLang="en-US" b="1" smtClean="0"/>
              <a:t>调整心理平衡。 </a:t>
            </a:r>
            <a:endParaRPr lang="zh-CN" altLang="en-US" smtClean="0"/>
          </a:p>
        </p:txBody>
      </p:sp>
      <p:pic>
        <p:nvPicPr>
          <p:cNvPr id="24579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44450"/>
            <a:ext cx="7812088" cy="64817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</a:pPr>
            <a:r>
              <a:rPr lang="zh-CN" altLang="en-US" b="1" smtClean="0"/>
              <a:t>消化性溃疡</a:t>
            </a:r>
            <a:br>
              <a:rPr lang="zh-CN" altLang="en-US" b="1" smtClean="0"/>
            </a:br>
            <a:r>
              <a:rPr lang="zh-CN" altLang="en-US" b="1" smtClean="0"/>
              <a:t>胃肠道黏膜在某种情况下被胃酸</a:t>
            </a:r>
            <a:r>
              <a:rPr lang="en-US" altLang="zh-CN" b="1" smtClean="0"/>
              <a:t>/</a:t>
            </a:r>
            <a:r>
              <a:rPr lang="zh-CN" altLang="en-US" b="1" smtClean="0"/>
              <a:t>胃蛋白酶的消化而造成的溃疡。</a:t>
            </a:r>
            <a:br>
              <a:rPr lang="zh-CN" altLang="en-US" b="1" smtClean="0"/>
            </a:br>
            <a:r>
              <a:rPr lang="zh-CN" altLang="en-US" b="1" smtClean="0"/>
              <a:t>好发部位为胃和十二指肠球部。</a:t>
            </a:r>
            <a:br>
              <a:rPr lang="zh-CN" altLang="en-US" b="1" smtClean="0"/>
            </a:br>
            <a:r>
              <a:rPr lang="zh-CN" altLang="en-US" b="1" smtClean="0"/>
              <a:t>合并症：</a:t>
            </a:r>
            <a:br>
              <a:rPr lang="zh-CN" altLang="en-US" b="1" smtClean="0"/>
            </a:br>
            <a:r>
              <a:rPr lang="zh-CN" altLang="en-US" b="1" smtClean="0"/>
              <a:t>上消化道出血、</a:t>
            </a:r>
            <a:br>
              <a:rPr lang="zh-CN" altLang="en-US" b="1" smtClean="0"/>
            </a:br>
            <a:r>
              <a:rPr lang="zh-CN" altLang="en-US" b="1" smtClean="0"/>
              <a:t>幽门梗阻、</a:t>
            </a:r>
            <a:br>
              <a:rPr lang="zh-CN" altLang="en-US" b="1" smtClean="0"/>
            </a:br>
            <a:r>
              <a:rPr lang="zh-CN" altLang="en-US" b="1" smtClean="0"/>
              <a:t>穿孔、癌变。</a:t>
            </a:r>
          </a:p>
        </p:txBody>
      </p:sp>
      <p:pic>
        <p:nvPicPr>
          <p:cNvPr id="2560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31913" y="3357563"/>
            <a:ext cx="74485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>
              <a:defRPr/>
            </a:pPr>
            <a:endParaRPr lang="zh-CN" altLang="en-US" sz="2400" b="1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pic>
        <p:nvPicPr>
          <p:cNvPr id="25605" name="Picture 5" descr="07110927297617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5" y="3357563"/>
            <a:ext cx="4140200" cy="350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260350"/>
            <a:ext cx="6265863" cy="1223963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消化性溃疡的危险因素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47813" y="1341438"/>
            <a:ext cx="64087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长期精神紧张，职务责任过重，生活无规律；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476375" y="2852738"/>
            <a:ext cx="72358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负性生活事件，强烈的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精神刺激，生活环境急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剧变动；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476375" y="4652963"/>
            <a:ext cx="5472113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个性特征：依赖、顺从或恐惧、抑郁、焦虑等。</a:t>
            </a:r>
          </a:p>
        </p:txBody>
      </p:sp>
      <p:pic>
        <p:nvPicPr>
          <p:cNvPr id="26630" name="Picture 6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924175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941888"/>
            <a:ext cx="457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9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25" y="333375"/>
            <a:ext cx="6049963" cy="12065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消化病溃疡的预防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1187450" y="1268413"/>
            <a:ext cx="69850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chemeClr val="tx2"/>
                </a:solidFill>
              </a:rPr>
              <a:t>培养良好的饮食习惯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注意心理卫生及情绪调整，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改善不良的社会心理因素，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调整工作强度及生活规律。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应用保护胃黏膜药物和镇</a:t>
            </a:r>
            <a:br>
              <a:rPr lang="zh-CN" altLang="en-US" sz="3600" b="1">
                <a:solidFill>
                  <a:schemeClr val="tx2"/>
                </a:solidFill>
              </a:rPr>
            </a:br>
            <a:r>
              <a:rPr lang="zh-CN" altLang="en-US" sz="3600" b="1">
                <a:solidFill>
                  <a:schemeClr val="tx2"/>
                </a:solidFill>
              </a:rPr>
              <a:t>静、安神药物治疗。</a:t>
            </a:r>
            <a:r>
              <a:rPr lang="zh-CN" altLang="en-US" sz="360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2765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765175"/>
            <a:ext cx="6778625" cy="5276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抑郁症</a:t>
            </a:r>
            <a:br>
              <a:rPr lang="zh-CN" altLang="en-US" b="1" smtClean="0"/>
            </a:br>
            <a:r>
              <a:rPr lang="zh-CN" altLang="en-US" b="1" smtClean="0"/>
              <a:t>抑郁症是一种离我们最近的心</a:t>
            </a:r>
            <a:br>
              <a:rPr lang="zh-CN" altLang="en-US" b="1" smtClean="0"/>
            </a:br>
            <a:r>
              <a:rPr lang="zh-CN" altLang="en-US" b="1" smtClean="0"/>
              <a:t>身疾病。</a:t>
            </a:r>
            <a:br>
              <a:rPr lang="zh-CN" altLang="en-US" b="1" smtClean="0"/>
            </a:br>
            <a:r>
              <a:rPr lang="zh-CN" altLang="en-US" b="1" smtClean="0"/>
              <a:t>是一组以持久的心境低落为</a:t>
            </a:r>
            <a:br>
              <a:rPr lang="zh-CN" altLang="en-US" b="1" smtClean="0"/>
            </a:br>
            <a:r>
              <a:rPr lang="zh-CN" altLang="en-US" b="1" smtClean="0"/>
              <a:t>主要特征的精神障碍，常伴</a:t>
            </a:r>
            <a:br>
              <a:rPr lang="zh-CN" altLang="en-US" b="1" smtClean="0"/>
            </a:br>
            <a:r>
              <a:rPr lang="zh-CN" altLang="en-US" b="1" smtClean="0"/>
              <a:t>有相应的思维和行为改变。</a:t>
            </a:r>
            <a:br>
              <a:rPr lang="zh-CN" altLang="en-US" b="1" smtClean="0"/>
            </a:br>
            <a:r>
              <a:rPr lang="zh-CN" altLang="en-US" b="1" smtClean="0"/>
              <a:t>严重者可出现自杀念头和行为。</a:t>
            </a:r>
            <a:r>
              <a:rPr lang="zh-CN" altLang="en-US" smtClean="0"/>
              <a:t> </a:t>
            </a:r>
          </a:p>
        </p:txBody>
      </p:sp>
      <p:pic>
        <p:nvPicPr>
          <p:cNvPr id="2867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抑郁症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96888"/>
            <a:ext cx="2052638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993063" cy="60404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 smtClean="0"/>
              <a:t>           </a:t>
            </a:r>
            <a:r>
              <a:rPr lang="zh-CN" altLang="en-US" b="1" smtClean="0"/>
              <a:t>抑郁症的主要症状</a:t>
            </a:r>
            <a:br>
              <a:rPr lang="zh-CN" altLang="en-US" b="1" smtClean="0"/>
            </a:br>
            <a:r>
              <a:rPr lang="en-US" altLang="en-US" smtClean="0"/>
              <a:t>◆</a:t>
            </a:r>
            <a:r>
              <a:rPr lang="zh-CN" altLang="en-US" b="1" smtClean="0"/>
              <a:t>情绪低落、心境恶劣；焦虑和抑郁相伴出现；自责、自卑；悲观绝望。</a:t>
            </a:r>
            <a:br>
              <a:rPr lang="zh-CN" altLang="en-US" b="1" smtClean="0"/>
            </a:br>
            <a:r>
              <a:rPr lang="en-US" altLang="en-US" smtClean="0"/>
              <a:t>◆</a:t>
            </a:r>
            <a:r>
              <a:rPr lang="zh-CN" altLang="en-US" b="1" smtClean="0"/>
              <a:t>思维迟缓，记忆力下降，厌世悲观。 </a:t>
            </a:r>
            <a:br>
              <a:rPr lang="zh-CN" altLang="en-US" b="1" smtClean="0"/>
            </a:br>
            <a:r>
              <a:rPr lang="en-US" altLang="en-US" smtClean="0"/>
              <a:t>◆</a:t>
            </a:r>
            <a:r>
              <a:rPr lang="zh-CN" altLang="en-US" b="1" smtClean="0"/>
              <a:t>运动抑制，</a:t>
            </a:r>
            <a:r>
              <a:rPr lang="en-US" altLang="zh-CN" b="1" smtClean="0"/>
              <a:t>不爱</a:t>
            </a:r>
            <a:r>
              <a:rPr lang="zh-CN" altLang="en-US" b="1" smtClean="0"/>
              <a:t>活动，言语</a:t>
            </a:r>
            <a:br>
              <a:rPr lang="zh-CN" altLang="en-US" b="1" smtClean="0"/>
            </a:br>
            <a:r>
              <a:rPr lang="zh-CN" altLang="en-US" b="1" smtClean="0"/>
              <a:t>减少，缺乏生活兴趣。</a:t>
            </a:r>
            <a:br>
              <a:rPr lang="zh-CN" altLang="en-US" b="1" smtClean="0"/>
            </a:br>
            <a:r>
              <a:rPr lang="en-US" altLang="en-US" smtClean="0"/>
              <a:t>◆</a:t>
            </a:r>
            <a:r>
              <a:rPr lang="zh-CN" altLang="en-US" b="1" smtClean="0"/>
              <a:t>躯体症状，食欲及睡眠差，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生理功能紊乱。</a:t>
            </a:r>
            <a:r>
              <a:rPr lang="zh-CN" altLang="en-US" smtClean="0"/>
              <a:t> </a:t>
            </a:r>
          </a:p>
        </p:txBody>
      </p:sp>
      <p:pic>
        <p:nvPicPr>
          <p:cNvPr id="2969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1177925"/>
            <a:ext cx="6840538" cy="4843463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200" b="1" smtClean="0"/>
              <a:t>    </a:t>
            </a:r>
            <a:r>
              <a:rPr lang="zh-CN" altLang="en-US" b="1" smtClean="0"/>
              <a:t>抑郁症的预防 </a:t>
            </a:r>
            <a:br>
              <a:rPr lang="zh-CN" altLang="en-US" b="1" smtClean="0"/>
            </a:br>
            <a:r>
              <a:rPr lang="zh-CN" altLang="en-US" b="1" smtClean="0"/>
              <a:t> </a:t>
            </a:r>
            <a:r>
              <a:rPr lang="en-US" altLang="en-US" smtClean="0"/>
              <a:t>◆</a:t>
            </a:r>
            <a:r>
              <a:rPr lang="zh-CN" altLang="en-US" b="1" smtClean="0"/>
              <a:t>提高个体耐受挫折的能力。</a:t>
            </a:r>
            <a:br>
              <a:rPr lang="zh-CN" altLang="en-US" b="1" smtClean="0"/>
            </a:br>
            <a:r>
              <a:rPr lang="zh-CN" altLang="en-US" b="1" smtClean="0"/>
              <a:t> </a:t>
            </a:r>
            <a:r>
              <a:rPr lang="en-US" altLang="en-US" smtClean="0"/>
              <a:t>◆</a:t>
            </a:r>
            <a:r>
              <a:rPr lang="zh-CN" altLang="en-US" b="1" smtClean="0"/>
              <a:t>增强自我心理调节。 </a:t>
            </a:r>
            <a:br>
              <a:rPr lang="zh-CN" altLang="en-US" b="1" smtClean="0"/>
            </a:br>
            <a:r>
              <a:rPr lang="zh-CN" altLang="en-US" b="1" smtClean="0"/>
              <a:t> </a:t>
            </a:r>
            <a:r>
              <a:rPr lang="en-US" altLang="en-US" smtClean="0"/>
              <a:t>◆</a:t>
            </a:r>
            <a:r>
              <a:rPr lang="zh-CN" altLang="en-US" b="1" smtClean="0"/>
              <a:t>积极参加各类社会活动。</a:t>
            </a:r>
            <a:br>
              <a:rPr lang="zh-CN" altLang="en-US" b="1" smtClean="0"/>
            </a:br>
            <a:r>
              <a:rPr lang="zh-CN" altLang="en-US" b="1" smtClean="0"/>
              <a:t> </a:t>
            </a:r>
            <a:r>
              <a:rPr lang="en-US" altLang="en-US" smtClean="0"/>
              <a:t>◆</a:t>
            </a:r>
            <a:r>
              <a:rPr lang="zh-CN" altLang="en-US" b="1" smtClean="0"/>
              <a:t>及时寻求心理咨询帮助 。</a:t>
            </a:r>
            <a:br>
              <a:rPr lang="zh-CN" altLang="en-US" b="1" smtClean="0"/>
            </a:br>
            <a:endParaRPr lang="zh-CN" altLang="en-US" sz="3200" smtClean="0"/>
          </a:p>
        </p:txBody>
      </p:sp>
      <p:pic>
        <p:nvPicPr>
          <p:cNvPr id="3072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520700"/>
            <a:ext cx="7416800" cy="6003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20000"/>
              </a:spcAft>
            </a:pPr>
            <a:r>
              <a:rPr lang="zh-CN" altLang="en-US" b="1" smtClean="0"/>
              <a:t>恶性肿瘤</a:t>
            </a:r>
            <a:br>
              <a:rPr lang="zh-CN" altLang="en-US" b="1" smtClean="0"/>
            </a:br>
            <a:r>
              <a:rPr lang="zh-CN" altLang="en-US" b="1" smtClean="0"/>
              <a:t>研究表明，每人身体中均有原癌基因，也有抗癌基因。</a:t>
            </a:r>
            <a:br>
              <a:rPr lang="zh-CN" altLang="en-US" b="1" smtClean="0"/>
            </a:br>
            <a:r>
              <a:rPr lang="zh-CN" altLang="en-US" b="1" smtClean="0"/>
              <a:t>多数恶性肿瘤的发生与生</a:t>
            </a:r>
            <a:r>
              <a:rPr lang="zh-CN" altLang="zh-CN" b="1" smtClean="0"/>
              <a:t/>
            </a:r>
            <a:br>
              <a:rPr lang="zh-CN" altLang="zh-CN" b="1" smtClean="0"/>
            </a:br>
            <a:r>
              <a:rPr lang="zh-CN" altLang="en-US" b="1" smtClean="0"/>
              <a:t>活水平、生活方式、生活</a:t>
            </a:r>
            <a:r>
              <a:rPr lang="zh-CN" altLang="zh-CN" b="1" smtClean="0"/>
              <a:t/>
            </a:r>
            <a:br>
              <a:rPr lang="zh-CN" altLang="zh-CN" b="1" smtClean="0"/>
            </a:br>
            <a:r>
              <a:rPr lang="zh-CN" altLang="en-US" b="1" smtClean="0"/>
              <a:t>环境有密切关系。</a:t>
            </a:r>
            <a:r>
              <a:rPr lang="zh-CN" altLang="en-US" smtClean="0"/>
              <a:t> </a:t>
            </a:r>
          </a:p>
        </p:txBody>
      </p:sp>
      <p:pic>
        <p:nvPicPr>
          <p:cNvPr id="3174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924800" cy="6553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b="1" smtClean="0"/>
              <a:t>恶性肿瘤发生的相关因素</a:t>
            </a:r>
            <a:br>
              <a:rPr lang="zh-CN" altLang="en-US" b="1" smtClean="0"/>
            </a:br>
            <a:r>
              <a:rPr lang="zh-CN" altLang="en-US" b="1" smtClean="0"/>
              <a:t>负性生活事件：丧亲、婚变、 失业、严重经济危机问题；</a:t>
            </a:r>
            <a:br>
              <a:rPr lang="zh-CN" altLang="en-US" b="1" smtClean="0"/>
            </a:br>
            <a:r>
              <a:rPr lang="zh-CN" altLang="en-US" b="1" smtClean="0"/>
              <a:t>情绪反应：情感长期压抑，不善于宣泄负性情绪；</a:t>
            </a:r>
            <a:br>
              <a:rPr lang="zh-CN" altLang="en-US" b="1" smtClean="0"/>
            </a:br>
            <a:r>
              <a:rPr lang="zh-CN" altLang="en-US" b="1" smtClean="0"/>
              <a:t>个性特征：过分谨慎、忍让、</a:t>
            </a:r>
            <a:br>
              <a:rPr lang="zh-CN" altLang="en-US" b="1" smtClean="0"/>
            </a:br>
            <a:r>
              <a:rPr lang="zh-CN" altLang="en-US" b="1" smtClean="0"/>
              <a:t>过于追求完美；</a:t>
            </a:r>
            <a:br>
              <a:rPr lang="zh-CN" altLang="en-US" b="1" smtClean="0"/>
            </a:br>
            <a:r>
              <a:rPr lang="zh-CN" altLang="en-US" b="1" smtClean="0"/>
              <a:t>生理因素：不良心理应激</a:t>
            </a:r>
            <a:br>
              <a:rPr lang="zh-CN" altLang="en-US" b="1" smtClean="0"/>
            </a:br>
            <a:r>
              <a:rPr lang="zh-CN" altLang="en-US" b="1" smtClean="0"/>
              <a:t>抑制机体免疫功能。</a:t>
            </a:r>
          </a:p>
        </p:txBody>
      </p:sp>
      <p:pic>
        <p:nvPicPr>
          <p:cNvPr id="32771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1196975"/>
            <a:ext cx="7086600" cy="14176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b="1" smtClean="0"/>
              <a:t>与心脑血管疾病发病</a:t>
            </a:r>
            <a:r>
              <a:rPr lang="en-US" altLang="zh-CN" sz="4000" b="1" smtClean="0"/>
              <a:t/>
            </a:r>
            <a:br>
              <a:rPr lang="en-US" altLang="zh-CN" sz="4000" b="1" smtClean="0"/>
            </a:br>
            <a:r>
              <a:rPr lang="zh-CN" altLang="en-US" sz="4000" b="1" smtClean="0"/>
              <a:t>密切相关的重要指标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895600"/>
            <a:ext cx="2447925" cy="37734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b="1" smtClean="0"/>
              <a:t>血脂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b="1" smtClean="0"/>
              <a:t>血糖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b="1" smtClean="0"/>
              <a:t>血压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4000" b="1" smtClean="0"/>
              <a:t>体重</a:t>
            </a:r>
          </a:p>
        </p:txBody>
      </p:sp>
      <p:pic>
        <p:nvPicPr>
          <p:cNvPr id="717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4575" y="549275"/>
            <a:ext cx="6696075" cy="5348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恶性肿瘤的预防</a:t>
            </a:r>
            <a:br>
              <a:rPr lang="zh-CN" altLang="en-US" b="1" smtClean="0"/>
            </a:br>
            <a:r>
              <a:rPr lang="zh-CN" altLang="en-US" b="1" smtClean="0"/>
              <a:t>合理饮食，适量运动</a:t>
            </a:r>
            <a:br>
              <a:rPr lang="zh-CN" altLang="en-US" b="1" smtClean="0"/>
            </a:br>
            <a:r>
              <a:rPr lang="zh-CN" altLang="en-US" b="1" smtClean="0"/>
              <a:t>坚持良好的生活方式，</a:t>
            </a:r>
            <a:br>
              <a:rPr lang="zh-CN" altLang="en-US" b="1" smtClean="0"/>
            </a:br>
            <a:r>
              <a:rPr lang="zh-CN" altLang="en-US" b="1" smtClean="0"/>
              <a:t>保持心理平衡及舒缓压力，</a:t>
            </a:r>
            <a:br>
              <a:rPr lang="zh-CN" altLang="en-US" b="1" smtClean="0"/>
            </a:br>
            <a:r>
              <a:rPr lang="zh-CN" altLang="en-US" b="1" smtClean="0"/>
              <a:t>定期检查身体。</a:t>
            </a:r>
          </a:p>
        </p:txBody>
      </p:sp>
      <p:pic>
        <p:nvPicPr>
          <p:cNvPr id="337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763713" y="477838"/>
            <a:ext cx="579278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/>
            </a:r>
            <a:br>
              <a:rPr lang="zh-CN" altLang="en-US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> </a:t>
            </a:r>
            <a:r>
              <a:rPr lang="zh-CN" altLang="en-US" sz="4000" b="1">
                <a:solidFill>
                  <a:schemeClr val="tx2"/>
                </a:solidFill>
              </a:rPr>
              <a:t>心身疾病的发展过程</a:t>
            </a:r>
            <a:r>
              <a:rPr lang="zh-CN" altLang="en-US" b="1">
                <a:solidFill>
                  <a:schemeClr val="tx2"/>
                </a:solidFill>
              </a:rPr>
              <a:t/>
            </a:r>
            <a:br>
              <a:rPr lang="zh-CN" altLang="en-US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/>
            </a:r>
            <a:br>
              <a:rPr lang="zh-CN" altLang="en-US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>       </a:t>
            </a:r>
            <a:r>
              <a:rPr lang="zh-CN" altLang="en-US" sz="4000" b="1">
                <a:solidFill>
                  <a:schemeClr val="tx2"/>
                </a:solidFill>
              </a:rPr>
              <a:t>心身反应</a:t>
            </a:r>
            <a:br>
              <a:rPr lang="zh-CN" altLang="en-US" sz="4000" b="1">
                <a:solidFill>
                  <a:schemeClr val="tx2"/>
                </a:solidFill>
              </a:rPr>
            </a:br>
            <a:r>
              <a:rPr lang="zh-CN" altLang="en-US" sz="3200" b="1">
                <a:solidFill>
                  <a:schemeClr val="tx2"/>
                </a:solidFill>
              </a:rPr>
              <a:t/>
            </a:r>
            <a:br>
              <a:rPr lang="zh-CN" altLang="en-US" sz="3200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/>
            </a:r>
            <a:br>
              <a:rPr lang="zh-CN" altLang="en-US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>       </a:t>
            </a:r>
            <a:r>
              <a:rPr lang="zh-CN" altLang="en-US" sz="4000" b="1">
                <a:solidFill>
                  <a:schemeClr val="tx2"/>
                </a:solidFill>
              </a:rPr>
              <a:t>心身障碍</a:t>
            </a:r>
            <a:br>
              <a:rPr lang="zh-CN" altLang="en-US" sz="4000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/>
            </a:r>
            <a:br>
              <a:rPr lang="zh-CN" altLang="en-US" b="1">
                <a:solidFill>
                  <a:schemeClr val="tx2"/>
                </a:solidFill>
              </a:rPr>
            </a:br>
            <a:r>
              <a:rPr lang="zh-CN" altLang="en-US" sz="3200" b="1">
                <a:solidFill>
                  <a:schemeClr val="tx2"/>
                </a:solidFill>
              </a:rPr>
              <a:t/>
            </a:r>
            <a:br>
              <a:rPr lang="zh-CN" altLang="en-US" sz="3200" b="1">
                <a:solidFill>
                  <a:schemeClr val="tx2"/>
                </a:solidFill>
              </a:rPr>
            </a:br>
            <a:r>
              <a:rPr lang="zh-CN" altLang="en-US" b="1">
                <a:solidFill>
                  <a:schemeClr val="tx2"/>
                </a:solidFill>
              </a:rPr>
              <a:t>       </a:t>
            </a:r>
            <a:r>
              <a:rPr lang="zh-CN" altLang="en-US" sz="4000" b="1">
                <a:solidFill>
                  <a:schemeClr val="tx2"/>
                </a:solidFill>
              </a:rPr>
              <a:t>心身疾病</a:t>
            </a:r>
          </a:p>
        </p:txBody>
      </p:sp>
      <p:sp>
        <p:nvSpPr>
          <p:cNvPr id="117763" name="AutoShape 3"/>
          <p:cNvSpPr>
            <a:spLocks noChangeArrowheads="1"/>
          </p:cNvSpPr>
          <p:nvPr/>
        </p:nvSpPr>
        <p:spPr bwMode="auto">
          <a:xfrm>
            <a:off x="3924300" y="2708275"/>
            <a:ext cx="647700" cy="976313"/>
          </a:xfrm>
          <a:prstGeom prst="downArrow">
            <a:avLst>
              <a:gd name="adj1" fmla="val 50000"/>
              <a:gd name="adj2" fmla="val 37684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9799980" lon="19439992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7764" name="AutoShape 4"/>
          <p:cNvSpPr>
            <a:spLocks noChangeArrowheads="1"/>
          </p:cNvSpPr>
          <p:nvPr/>
        </p:nvSpPr>
        <p:spPr bwMode="auto">
          <a:xfrm>
            <a:off x="3924300" y="4149725"/>
            <a:ext cx="647700" cy="976313"/>
          </a:xfrm>
          <a:prstGeom prst="downArrow">
            <a:avLst>
              <a:gd name="adj1" fmla="val 50000"/>
              <a:gd name="adj2" fmla="val 37684"/>
            </a:avLst>
          </a:prstGeom>
          <a:solidFill>
            <a:srgbClr val="FF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9799980" lon="19439992" rev="0"/>
            </a:camera>
            <a:lightRig rig="legacyNormal2" dir="t"/>
          </a:scene3d>
          <a:sp3d extrusionH="354000" prstMaterial="legacyMatte">
            <a:bevelT w="13500" h="13500" prst="angle"/>
            <a:bevelB w="13500" h="13500" prst="angle"/>
            <a:extrusionClr>
              <a:srgbClr val="939676"/>
            </a:extrusionClr>
            <a:contourClr>
              <a:srgbClr val="FFFF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34821" name="Picture 5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5378450"/>
            <a:ext cx="1125537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23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charRg st="1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7762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7762">
                                            <p:txEl>
                                              <p:charRg st="25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1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7762">
                                            <p:txEl>
                                              <p:charRg st="4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484784"/>
            <a:ext cx="7776864" cy="480437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mtClean="0"/>
              <a:t>    </a:t>
            </a:r>
            <a:r>
              <a:rPr lang="zh-CN" altLang="en-US" sz="3200" b="1" smtClean="0">
                <a:solidFill>
                  <a:srgbClr val="FF0000"/>
                </a:solidFill>
              </a:rPr>
              <a:t>心身疾病的预防</a:t>
            </a:r>
            <a:r>
              <a:rPr lang="zh-CN" altLang="en-US" sz="3200" b="1" smtClean="0"/>
              <a:t>       </a:t>
            </a:r>
            <a:r>
              <a:rPr lang="zh-CN" altLang="en-US" b="1" smtClean="0"/>
              <a:t/>
            </a:r>
            <a:br>
              <a:rPr lang="zh-CN" altLang="en-US" b="1" smtClean="0"/>
            </a:br>
            <a:r>
              <a:rPr lang="zh-CN" altLang="en-US" sz="3200" b="1" smtClean="0">
                <a:latin typeface="+mn-ea"/>
                <a:ea typeface="+mn-ea"/>
              </a:rPr>
              <a:t>社会预防</a:t>
            </a:r>
            <a:br>
              <a:rPr lang="zh-CN" altLang="en-US" sz="3200" b="1" smtClean="0">
                <a:latin typeface="+mn-ea"/>
                <a:ea typeface="+mn-ea"/>
              </a:rPr>
            </a:br>
            <a:r>
              <a:rPr lang="zh-CN" altLang="en-US" sz="3200" b="1" smtClean="0">
                <a:latin typeface="+mn-ea"/>
                <a:ea typeface="+mn-ea"/>
              </a:rPr>
              <a:t>普及心身医学知识，强化整体健康意识，</a:t>
            </a:r>
            <a:r>
              <a:rPr lang="zh-CN" altLang="zh-CN" sz="3200" b="1" smtClean="0">
                <a:latin typeface="+mn-ea"/>
                <a:ea typeface="+mn-ea"/>
              </a:rPr>
              <a:t>人类的疾病和健康是生物─心理─社会因素、机体内外环境相互作用的综合结果</a:t>
            </a:r>
            <a:r>
              <a:rPr lang="zh-CN" altLang="en-US" sz="3200" b="1" smtClean="0">
                <a:latin typeface="+mn-ea"/>
                <a:ea typeface="+mn-ea"/>
              </a:rPr>
              <a:t>。</a:t>
            </a:r>
            <a:r>
              <a:rPr lang="zh-CN" altLang="zh-CN" sz="3200" b="1">
                <a:solidFill>
                  <a:srgbClr val="333333"/>
                </a:solidFill>
                <a:latin typeface="+mn-ea"/>
                <a:ea typeface="+mn-ea"/>
              </a:rPr>
              <a:t>创造良好的工作环境</a:t>
            </a: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sz="3200" b="1" smtClean="0">
                <a:solidFill>
                  <a:srgbClr val="333333"/>
                </a:solidFill>
                <a:latin typeface="+mn-ea"/>
                <a:ea typeface="+mn-ea"/>
              </a:rPr>
              <a:t>健全</a:t>
            </a: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相应</a:t>
            </a:r>
            <a: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/>
            </a:r>
            <a:b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</a:b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的</a:t>
            </a:r>
            <a:r>
              <a:rPr lang="zh-CN" altLang="zh-CN" sz="3200" b="1">
                <a:solidFill>
                  <a:srgbClr val="333333"/>
                </a:solidFill>
                <a:latin typeface="+mn-ea"/>
                <a:ea typeface="+mn-ea"/>
              </a:rPr>
              <a:t>规章制度，确保各种工作</a:t>
            </a: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条件</a:t>
            </a:r>
            <a: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/>
            </a:r>
            <a:b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</a:b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无损</a:t>
            </a:r>
            <a:r>
              <a:rPr lang="zh-CN" altLang="zh-CN" sz="3200" b="1">
                <a:solidFill>
                  <a:srgbClr val="333333"/>
                </a:solidFill>
                <a:latin typeface="+mn-ea"/>
                <a:ea typeface="+mn-ea"/>
              </a:rPr>
              <a:t>于健康，形成健康的</a:t>
            </a: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社会</a:t>
            </a:r>
            <a: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/>
            </a:r>
            <a:br>
              <a:rPr lang="en-US" altLang="zh-CN" sz="3200" b="1" smtClean="0">
                <a:solidFill>
                  <a:srgbClr val="333333"/>
                </a:solidFill>
                <a:latin typeface="+mn-ea"/>
                <a:ea typeface="+mn-ea"/>
              </a:rPr>
            </a:br>
            <a:r>
              <a:rPr lang="zh-CN" altLang="zh-CN" sz="3200" b="1" smtClean="0">
                <a:solidFill>
                  <a:srgbClr val="333333"/>
                </a:solidFill>
                <a:latin typeface="+mn-ea"/>
                <a:ea typeface="+mn-ea"/>
              </a:rPr>
              <a:t>风气</a:t>
            </a:r>
            <a:r>
              <a:rPr lang="zh-CN" altLang="en-US" sz="3200" b="1" smtClean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zh-CN" altLang="zh-CN" sz="3200" b="1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zh-CN" sz="3200" b="1">
                <a:solidFill>
                  <a:schemeClr val="tx1"/>
                </a:solidFill>
                <a:latin typeface="+mn-ea"/>
                <a:ea typeface="+mn-ea"/>
              </a:rPr>
              <a:t/>
            </a:r>
            <a:br>
              <a:rPr lang="zh-CN" altLang="zh-CN" sz="3200" b="1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3200" b="1">
                <a:latin typeface="+mn-ea"/>
                <a:ea typeface="+mn-ea"/>
              </a:rPr>
              <a:t/>
            </a:r>
            <a:br>
              <a:rPr lang="en-US" altLang="zh-CN" sz="3200" b="1">
                <a:latin typeface="+mn-ea"/>
                <a:ea typeface="+mn-ea"/>
              </a:rPr>
            </a:br>
            <a:endParaRPr lang="zh-CN" altLang="en-US" sz="3200" b="1" smtClean="0">
              <a:latin typeface="+mn-ea"/>
              <a:ea typeface="+mn-ea"/>
            </a:endParaRPr>
          </a:p>
        </p:txBody>
      </p:sp>
      <p:pic>
        <p:nvPicPr>
          <p:cNvPr id="358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8450"/>
            <a:ext cx="1125538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1331913" y="3213100"/>
            <a:ext cx="781208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 </a:t>
            </a:r>
            <a:endParaRPr kumimoji="1" lang="zh-CN" altLang="en-US" sz="40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6867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7"/>
          <p:cNvSpPr>
            <a:spLocks noChangeArrowheads="1"/>
          </p:cNvSpPr>
          <p:nvPr/>
        </p:nvSpPr>
        <p:spPr bwMode="auto">
          <a:xfrm>
            <a:off x="1116013" y="333375"/>
            <a:ext cx="7272411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3600" b="1">
                <a:solidFill>
                  <a:schemeClr val="tx2"/>
                </a:solidFill>
                <a:latin typeface="+mj-lt"/>
              </a:rPr>
              <a:t>学校预防</a:t>
            </a:r>
            <a:br>
              <a:rPr lang="zh-CN" altLang="en-US" sz="3600" b="1">
                <a:solidFill>
                  <a:schemeClr val="tx2"/>
                </a:solidFill>
                <a:latin typeface="+mj-lt"/>
              </a:rPr>
            </a:br>
            <a:r>
              <a:rPr lang="zh-CN" altLang="zh-CN" sz="3600" b="1">
                <a:solidFill>
                  <a:srgbClr val="333333"/>
                </a:solidFill>
                <a:latin typeface="+mj-lt"/>
                <a:ea typeface="PingFang SC"/>
              </a:rPr>
              <a:t>培养学生正确的世界观，塑造良好的性格、个性和素质，使学生</a:t>
            </a:r>
            <a:r>
              <a:rPr lang="zh-CN" altLang="zh-CN" sz="3600" b="1" smtClean="0">
                <a:solidFill>
                  <a:srgbClr val="333333"/>
                </a:solidFill>
                <a:latin typeface="+mj-lt"/>
                <a:ea typeface="PingFang SC"/>
              </a:rPr>
              <a:t>能够</a:t>
            </a:r>
            <a:r>
              <a:rPr lang="zh-CN" altLang="zh-CN" sz="3600" b="1">
                <a:solidFill>
                  <a:srgbClr val="333333"/>
                </a:solidFill>
                <a:latin typeface="+mj-lt"/>
                <a:ea typeface="PingFang SC"/>
              </a:rPr>
              <a:t>心</a:t>
            </a:r>
            <a:r>
              <a:rPr lang="zh-CN" altLang="zh-CN" sz="3600" b="1" smtClean="0">
                <a:solidFill>
                  <a:srgbClr val="333333"/>
                </a:solidFill>
                <a:latin typeface="+mj-lt"/>
                <a:ea typeface="PingFang SC"/>
              </a:rPr>
              <a:t>身健康</a:t>
            </a:r>
            <a:r>
              <a:rPr lang="zh-CN" altLang="zh-CN" sz="3600" b="1">
                <a:solidFill>
                  <a:srgbClr val="333333"/>
                </a:solidFill>
                <a:latin typeface="+mj-lt"/>
                <a:ea typeface="PingFang SC"/>
              </a:rPr>
              <a:t>地完成学业，并</a:t>
            </a:r>
            <a:r>
              <a:rPr lang="zh-CN" altLang="zh-CN" sz="3600" b="1" smtClean="0">
                <a:solidFill>
                  <a:srgbClr val="333333"/>
                </a:solidFill>
                <a:latin typeface="+mj-lt"/>
                <a:ea typeface="PingFang SC"/>
              </a:rPr>
              <a:t>在</a:t>
            </a:r>
            <a:endParaRPr lang="en-US" altLang="zh-CN" sz="3600" b="1" smtClean="0">
              <a:solidFill>
                <a:srgbClr val="333333"/>
              </a:solidFill>
              <a:latin typeface="+mj-lt"/>
              <a:ea typeface="PingFang SC"/>
            </a:endParaRPr>
          </a:p>
          <a:p>
            <a:pPr lvl="0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zh-CN" sz="3600" b="1" smtClean="0">
                <a:solidFill>
                  <a:srgbClr val="333333"/>
                </a:solidFill>
                <a:latin typeface="+mj-lt"/>
                <a:ea typeface="PingFang SC"/>
              </a:rPr>
              <a:t>各方</a:t>
            </a:r>
            <a:r>
              <a:rPr lang="zh-CN" altLang="zh-CN" sz="3600" b="1">
                <a:solidFill>
                  <a:srgbClr val="333333"/>
                </a:solidFill>
                <a:latin typeface="+mj-lt"/>
                <a:ea typeface="PingFang SC"/>
              </a:rPr>
              <a:t>面得以顺利发展、</a:t>
            </a:r>
            <a:r>
              <a:rPr lang="zh-CN" altLang="zh-CN" sz="3600" b="1" smtClean="0">
                <a:solidFill>
                  <a:srgbClr val="333333"/>
                </a:solidFill>
                <a:latin typeface="+mj-lt"/>
                <a:ea typeface="PingFang SC"/>
              </a:rPr>
              <a:t>成熟</a:t>
            </a:r>
            <a:r>
              <a:rPr lang="zh-CN" altLang="zh-CN" sz="3600" b="1" smtClean="0">
                <a:latin typeface="+mj-lt"/>
              </a:rPr>
              <a:t>。</a:t>
            </a:r>
            <a:endParaRPr lang="zh-CN" altLang="en-US" sz="3600" b="1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80728"/>
            <a:ext cx="7632700" cy="5327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2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b="1" dirty="0" smtClean="0"/>
              <a:t>家庭预防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zh-CN" b="1" smtClean="0"/>
              <a:t>家庭</a:t>
            </a:r>
            <a:r>
              <a:rPr lang="zh-CN" altLang="zh-CN" b="1" dirty="0"/>
              <a:t>环境的影响，主要表现为父母对子女的态度和教养方式</a:t>
            </a:r>
            <a:r>
              <a:rPr lang="zh-CN" altLang="zh-CN" b="1"/>
              <a:t>。</a:t>
            </a:r>
            <a:r>
              <a:rPr lang="zh-CN" altLang="zh-CN" b="1" smtClean="0"/>
              <a:t>家庭</a:t>
            </a:r>
            <a:r>
              <a:rPr lang="zh-CN" altLang="zh-CN" b="1" dirty="0"/>
              <a:t>的和睦、亲情的关怀</a:t>
            </a:r>
            <a:r>
              <a:rPr lang="zh-CN" altLang="zh-CN" b="1"/>
              <a:t>对</a:t>
            </a:r>
            <a:r>
              <a:rPr lang="zh-CN" altLang="zh-CN" b="1" smtClean="0"/>
              <a:t>个体</a:t>
            </a:r>
            <a:r>
              <a:rPr lang="zh-CN" altLang="zh-CN" b="1" dirty="0"/>
              <a:t>的</a:t>
            </a:r>
            <a:r>
              <a:rPr lang="zh-CN" altLang="zh-CN" b="1"/>
              <a:t>身心</a:t>
            </a:r>
            <a:r>
              <a:rPr lang="zh-CN" altLang="zh-CN" b="1" smtClean="0"/>
              <a:t>正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zh-CN" b="1" smtClean="0"/>
              <a:t>常</a:t>
            </a:r>
            <a:r>
              <a:rPr lang="zh-CN" altLang="zh-CN" b="1" dirty="0"/>
              <a:t>发展是</a:t>
            </a:r>
            <a:r>
              <a:rPr lang="zh-CN" altLang="zh-CN" b="1"/>
              <a:t>不可</a:t>
            </a:r>
            <a:r>
              <a:rPr lang="zh-CN" altLang="zh-CN" b="1" smtClean="0"/>
              <a:t>缺少</a:t>
            </a:r>
            <a:r>
              <a:rPr lang="zh-CN" altLang="zh-CN" b="1" dirty="0"/>
              <a:t>的重要条件。</a:t>
            </a:r>
            <a:br>
              <a:rPr lang="zh-CN" altLang="zh-CN" b="1" dirty="0"/>
            </a:br>
            <a:endParaRPr lang="zh-CN" altLang="en-US" b="1" dirty="0" smtClean="0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331913" y="3213100"/>
            <a:ext cx="781208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200" b="1">
                <a:solidFill>
                  <a:schemeClr val="accent1"/>
                </a:solidFill>
                <a:latin typeface="Times New Roman" panose="02020603050405020304" pitchFamily="18" charset="0"/>
              </a:rPr>
              <a:t>       </a:t>
            </a:r>
            <a:endParaRPr kumimoji="1" lang="zh-CN" altLang="en-US" sz="4000" b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7892" name="Picture 4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20838" y="1196975"/>
            <a:ext cx="7272337" cy="518477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b="1" smtClean="0"/>
              <a:t>　　</a:t>
            </a:r>
            <a:r>
              <a:rPr lang="zh-CN" altLang="en-US" b="1" smtClean="0"/>
              <a:t>完善自我意识</a:t>
            </a:r>
            <a:br>
              <a:rPr lang="zh-CN" altLang="en-US" b="1" smtClean="0"/>
            </a:br>
            <a:r>
              <a:rPr lang="zh-CN" altLang="en-US" b="1" smtClean="0"/>
              <a:t>在成长过程中注重完善自我意识。</a:t>
            </a:r>
            <a:br>
              <a:rPr lang="zh-CN" altLang="en-US" b="1" smtClean="0"/>
            </a:br>
            <a:r>
              <a:rPr lang="zh-CN" altLang="en-US" b="1" smtClean="0"/>
              <a:t>正确认识、评价自己；</a:t>
            </a:r>
            <a:br>
              <a:rPr lang="zh-CN" altLang="en-US" b="1" smtClean="0"/>
            </a:br>
            <a:r>
              <a:rPr lang="zh-CN" altLang="en-US" b="1" smtClean="0"/>
              <a:t>理智对待自己的优缺点，</a:t>
            </a:r>
            <a:br>
              <a:rPr lang="zh-CN" altLang="en-US" b="1" smtClean="0"/>
            </a:br>
            <a:r>
              <a:rPr lang="zh-CN" altLang="en-US" b="1" smtClean="0"/>
              <a:t>克服非理性思维，建立</a:t>
            </a:r>
            <a:br>
              <a:rPr lang="zh-CN" altLang="en-US" b="1" smtClean="0"/>
            </a:br>
            <a:r>
              <a:rPr lang="zh-CN" altLang="en-US" b="1" smtClean="0"/>
              <a:t>适度的期望值。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339975" y="808038"/>
            <a:ext cx="3640138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</a:rPr>
              <a:t>个 人 预 防</a:t>
            </a:r>
            <a:r>
              <a:rPr lang="zh-CN" altLang="en-US" sz="360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38916" name="Picture 4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700213"/>
            <a:ext cx="5762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76250"/>
            <a:ext cx="7885112" cy="597693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smtClean="0"/>
              <a:t>    建立良好的人际关系</a:t>
            </a:r>
            <a:br>
              <a:rPr lang="zh-CN" altLang="en-US" b="1" smtClean="0"/>
            </a:br>
            <a:r>
              <a:rPr lang="zh-CN" altLang="en-US" b="1" smtClean="0"/>
              <a:t>良好的人际关系，有助于改善个体的不良心境，增强对挫折的承受力。社会支持度是人际交往的重要保证，可以消除孤独感，有助于改变</a:t>
            </a:r>
            <a:br>
              <a:rPr lang="zh-CN" altLang="en-US" b="1" smtClean="0"/>
            </a:br>
            <a:r>
              <a:rPr lang="zh-CN" altLang="en-US" b="1" smtClean="0"/>
              <a:t>个人对社会消极认识，关心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和帮助别人，可以提高自我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价值感。</a:t>
            </a:r>
          </a:p>
        </p:txBody>
      </p:sp>
      <p:pic>
        <p:nvPicPr>
          <p:cNvPr id="3993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000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36613"/>
            <a:ext cx="503237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638175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200" smtClean="0"/>
              <a:t>   </a:t>
            </a:r>
            <a:r>
              <a:rPr lang="zh-CN" altLang="en-US" b="1" smtClean="0"/>
              <a:t>及时宣泄负性情绪  　　</a:t>
            </a:r>
            <a:br>
              <a:rPr lang="zh-CN" altLang="en-US" b="1" smtClean="0"/>
            </a:br>
            <a:r>
              <a:rPr lang="zh-CN" altLang="en-US" b="1" smtClean="0"/>
              <a:t>对不良情绪及心理压力要用积极的办法转移疏泄。</a:t>
            </a:r>
            <a:br>
              <a:rPr lang="zh-CN" altLang="en-US" b="1" smtClean="0"/>
            </a:br>
            <a:r>
              <a:rPr lang="zh-CN" altLang="en-US" b="1" smtClean="0"/>
              <a:t>有益宣泄：倾诉、阅读、听音乐、运动、怒吼</a:t>
            </a:r>
            <a:r>
              <a:rPr lang="zh-CN" altLang="en-US" b="1"/>
              <a:t>、大</a:t>
            </a:r>
            <a:r>
              <a:rPr lang="zh-CN" altLang="en-US" b="1" smtClean="0"/>
              <a:t>哭、暝想</a:t>
            </a:r>
            <a:r>
              <a:rPr lang="zh-CN" altLang="en-US" smtClean="0"/>
              <a:t>、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b="1" smtClean="0"/>
              <a:t>写日记等。</a:t>
            </a:r>
            <a:br>
              <a:rPr lang="zh-CN" altLang="en-US" b="1" smtClean="0"/>
            </a:br>
            <a:r>
              <a:rPr lang="zh-CN" altLang="en-US" b="1" smtClean="0"/>
              <a:t>有损宣泄：抽烟、吸毒、</a:t>
            </a:r>
            <a:br>
              <a:rPr lang="zh-CN" altLang="en-US" b="1" smtClean="0"/>
            </a:br>
            <a:r>
              <a:rPr lang="zh-CN" altLang="en-US" b="1" smtClean="0"/>
              <a:t>酗酒、报复社会。</a:t>
            </a:r>
          </a:p>
        </p:txBody>
      </p:sp>
      <p:pic>
        <p:nvPicPr>
          <p:cNvPr id="40963" name="Picture 3" descr="000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5762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68425" y="260350"/>
            <a:ext cx="7451725" cy="63357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/>
              <a:t>加强行为保健意识（良好生活习惯）</a:t>
            </a:r>
            <a:br>
              <a:rPr lang="zh-CN" altLang="en-US" b="1" smtClean="0"/>
            </a:br>
            <a:r>
              <a:rPr lang="zh-CN" altLang="en-US" b="1" smtClean="0"/>
              <a:t>每周三次缓和运动</a:t>
            </a:r>
            <a:br>
              <a:rPr lang="zh-CN" altLang="en-US" b="1" smtClean="0"/>
            </a:br>
            <a:r>
              <a:rPr lang="zh-CN" altLang="en-US" b="1" smtClean="0"/>
              <a:t>每晚</a:t>
            </a:r>
            <a:r>
              <a:rPr lang="en-US" altLang="zh-CN" b="1" smtClean="0"/>
              <a:t>11</a:t>
            </a:r>
            <a:r>
              <a:rPr lang="zh-CN" altLang="en-US" b="1" smtClean="0"/>
              <a:t>点左右入睡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保证睡眠</a:t>
            </a:r>
            <a:r>
              <a:rPr lang="en-US" altLang="zh-CN" b="1" smtClean="0"/>
              <a:t>7</a:t>
            </a:r>
            <a:r>
              <a:rPr lang="en-US" altLang="en-US" b="1" smtClean="0"/>
              <a:t>～</a:t>
            </a:r>
            <a:r>
              <a:rPr lang="en-US" altLang="zh-CN" b="1" smtClean="0"/>
              <a:t>8</a:t>
            </a:r>
            <a:r>
              <a:rPr lang="zh-CN" altLang="en-US" b="1" smtClean="0"/>
              <a:t>小时</a:t>
            </a:r>
            <a:br>
              <a:rPr lang="zh-CN" altLang="en-US" b="1" smtClean="0"/>
            </a:br>
            <a:r>
              <a:rPr lang="zh-CN" altLang="en-US" b="1" smtClean="0"/>
              <a:t>保持正常体重  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每日三餐定时定量</a:t>
            </a:r>
            <a:br>
              <a:rPr lang="zh-CN" altLang="en-US" b="1" smtClean="0"/>
            </a:br>
            <a:r>
              <a:rPr lang="zh-CN" altLang="en-US" b="1" smtClean="0"/>
              <a:t>少吃零食  </a:t>
            </a:r>
            <a:br>
              <a:rPr lang="zh-CN" altLang="en-US" b="1" smtClean="0"/>
            </a:br>
            <a:r>
              <a:rPr lang="zh-CN" altLang="en-US" b="1" smtClean="0"/>
              <a:t>不过量饮酒</a:t>
            </a:r>
            <a:br>
              <a:rPr lang="zh-CN" altLang="en-US" b="1" smtClean="0"/>
            </a:br>
            <a:r>
              <a:rPr lang="zh-CN" altLang="en-US" b="1" smtClean="0"/>
              <a:t>不吸烟</a:t>
            </a:r>
          </a:p>
        </p:txBody>
      </p:sp>
      <p:pic>
        <p:nvPicPr>
          <p:cNvPr id="41987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 descr="000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0713"/>
            <a:ext cx="5746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7807325" cy="55451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200" b="1" smtClean="0"/>
              <a:t>心身医学问卷</a:t>
            </a:r>
            <a:r>
              <a:rPr lang="en-US" altLang="zh-CN" sz="3200" b="1" smtClean="0"/>
              <a:t>2(2018.03.19</a:t>
            </a:r>
            <a:r>
              <a:rPr lang="en-US" altLang="zh-CN" sz="3200" b="1" smtClean="0">
                <a:sym typeface="Symbol" panose="05050102010706020507" pitchFamily="18" charset="2"/>
              </a:rPr>
              <a:t>2018.03.20</a:t>
            </a:r>
            <a:r>
              <a:rPr lang="en-US" altLang="zh-CN" sz="3200" b="1" smtClean="0"/>
              <a:t>)</a:t>
            </a:r>
            <a:r>
              <a:rPr lang="zh-CN" altLang="zh-CN" sz="3200" b="1" smtClean="0"/>
              <a:t/>
            </a:r>
            <a:br>
              <a:rPr lang="zh-CN" altLang="zh-CN" sz="3200" b="1" smtClean="0"/>
            </a:br>
            <a:r>
              <a:rPr lang="zh-CN" altLang="en-US" sz="3200" b="1" smtClean="0"/>
              <a:t>姓名        学号</a:t>
            </a:r>
            <a:br>
              <a:rPr lang="zh-CN" altLang="en-US" sz="3200" b="1" smtClean="0"/>
            </a:br>
            <a:r>
              <a:rPr lang="en-US" altLang="zh-CN" sz="3200" b="1" smtClean="0"/>
              <a:t>1.</a:t>
            </a:r>
            <a:r>
              <a:rPr lang="zh-CN" altLang="en-US" sz="3200" b="1" smtClean="0"/>
              <a:t>个人健康档案数据  </a:t>
            </a:r>
            <a:r>
              <a:rPr lang="en-US" altLang="zh-CN" sz="3200" b="1" smtClean="0"/>
              <a:t/>
            </a:r>
            <a:br>
              <a:rPr lang="en-US" altLang="zh-CN" sz="3200" b="1" smtClean="0"/>
            </a:br>
            <a:r>
              <a:rPr lang="zh-CN" altLang="zh-CN" sz="3200" b="1" smtClean="0"/>
              <a:t>身高</a:t>
            </a:r>
            <a:r>
              <a:rPr lang="en-US" altLang="zh-CN" sz="3200" b="1" smtClean="0"/>
              <a:t>      </a:t>
            </a:r>
            <a:r>
              <a:rPr lang="zh-CN" altLang="zh-CN" sz="3200" b="1" smtClean="0"/>
              <a:t>体重</a:t>
            </a:r>
            <a:r>
              <a:rPr lang="en-US" altLang="zh-CN" sz="3200" b="1" smtClean="0"/>
              <a:t>    </a:t>
            </a:r>
            <a:r>
              <a:rPr lang="zh-CN" altLang="zh-CN" sz="3200" b="1" smtClean="0"/>
              <a:t>体重指数（</a:t>
            </a:r>
            <a:r>
              <a:rPr lang="en-US" altLang="zh-CN" sz="3200" b="1" smtClean="0"/>
              <a:t>BMI</a:t>
            </a:r>
            <a:r>
              <a:rPr lang="zh-CN" altLang="zh-CN" sz="3200" b="1" smtClean="0"/>
              <a:t>）</a:t>
            </a:r>
            <a:br>
              <a:rPr lang="zh-CN" altLang="zh-CN" sz="3200" b="1" smtClean="0"/>
            </a:br>
            <a:r>
              <a:rPr lang="zh-CN" altLang="zh-CN" sz="3200" b="1" smtClean="0"/>
              <a:t>（</a:t>
            </a:r>
            <a:r>
              <a:rPr lang="en-US" altLang="zh-CN" sz="3200" b="1" smtClean="0"/>
              <a:t>BMI=</a:t>
            </a:r>
            <a:r>
              <a:rPr lang="zh-CN" altLang="zh-CN" sz="3200" b="1" smtClean="0"/>
              <a:t>体重（</a:t>
            </a:r>
            <a:r>
              <a:rPr lang="en-US" altLang="zh-CN" sz="3200" b="1" smtClean="0"/>
              <a:t>kg</a:t>
            </a:r>
            <a:r>
              <a:rPr lang="zh-CN" altLang="zh-CN" sz="3200" b="1" smtClean="0"/>
              <a:t>）／身高（</a:t>
            </a:r>
            <a:r>
              <a:rPr lang="en-US" altLang="zh-CN" sz="3200" b="1" smtClean="0"/>
              <a:t>m</a:t>
            </a:r>
            <a:r>
              <a:rPr lang="zh-CN" altLang="zh-CN" sz="3200" b="1" smtClean="0"/>
              <a:t>）</a:t>
            </a:r>
            <a:r>
              <a:rPr lang="en-US" altLang="zh-CN" sz="3200" b="1" baseline="30000" smtClean="0"/>
              <a:t>2</a:t>
            </a:r>
            <a:r>
              <a:rPr lang="en-US" altLang="zh-CN" sz="3200" b="1" smtClean="0"/>
              <a:t> </a:t>
            </a:r>
            <a:r>
              <a:rPr lang="zh-CN" altLang="zh-CN" sz="3200" b="1" smtClean="0"/>
              <a:t>）</a:t>
            </a:r>
            <a:br>
              <a:rPr lang="zh-CN" altLang="zh-CN" sz="3200" b="1" smtClean="0"/>
            </a:br>
            <a:r>
              <a:rPr lang="zh-CN" altLang="zh-CN" sz="3200" b="1" smtClean="0"/>
              <a:t>血压 </a:t>
            </a:r>
            <a:r>
              <a:rPr lang="en-US" altLang="zh-CN" sz="3200" b="1" smtClean="0"/>
              <a:t>         </a:t>
            </a:r>
            <a:r>
              <a:rPr lang="zh-CN" altLang="zh-CN" sz="3200" b="1" smtClean="0"/>
              <a:t>心率</a:t>
            </a:r>
            <a:r>
              <a:rPr lang="en-US" altLang="zh-CN" sz="3200" b="1" smtClean="0"/>
              <a:t>(</a:t>
            </a:r>
            <a:r>
              <a:rPr lang="zh-CN" altLang="zh-CN" sz="3200" b="1" smtClean="0"/>
              <a:t>脉搏</a:t>
            </a:r>
            <a:r>
              <a:rPr lang="en-US" altLang="zh-CN" sz="3200" b="1" smtClean="0"/>
              <a:t>) </a:t>
            </a:r>
            <a:br>
              <a:rPr lang="en-US" altLang="zh-CN" sz="3200" b="1" smtClean="0"/>
            </a:br>
            <a:r>
              <a:rPr lang="en-US" altLang="zh-CN" sz="3200" b="1" smtClean="0"/>
              <a:t>2.</a:t>
            </a:r>
            <a:r>
              <a:rPr lang="zh-CN" altLang="zh-CN" sz="3200" b="1" smtClean="0"/>
              <a:t>简述高血压、冠心病的危险因素。</a:t>
            </a:r>
            <a:br>
              <a:rPr lang="zh-CN" altLang="zh-CN" sz="3200" b="1" smtClean="0"/>
            </a:br>
            <a:r>
              <a:rPr lang="en-US" altLang="zh-CN" sz="3200" b="1" smtClean="0"/>
              <a:t>3.</a:t>
            </a:r>
            <a:r>
              <a:rPr lang="zh-CN" altLang="zh-CN" sz="3200" b="1" smtClean="0"/>
              <a:t>如何预防抑郁情绪发展为抑郁症</a:t>
            </a:r>
            <a:r>
              <a:rPr lang="en-US" altLang="zh-CN" sz="3200" b="1" smtClean="0"/>
              <a:t>?</a:t>
            </a:r>
            <a:br>
              <a:rPr lang="en-US" altLang="zh-CN" sz="3200" b="1" smtClean="0"/>
            </a:br>
            <a:r>
              <a:rPr lang="en-US" altLang="zh-CN" sz="3200" b="1" smtClean="0"/>
              <a:t>4.</a:t>
            </a:r>
            <a:r>
              <a:rPr lang="zh-CN" altLang="en-US" sz="3200" b="1" smtClean="0"/>
              <a:t>简述心身疾病的个人预防措施。</a:t>
            </a:r>
            <a:endParaRPr lang="zh-CN" altLang="zh-CN" sz="3200" b="1" smtClean="0"/>
          </a:p>
        </p:txBody>
      </p:sp>
      <p:pic>
        <p:nvPicPr>
          <p:cNvPr id="4403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32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713"/>
            <a:ext cx="8101013" cy="62372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4000" b="1" smtClean="0"/>
              <a:t>血脂</a:t>
            </a:r>
            <a:br>
              <a:rPr lang="zh-CN" altLang="en-US" sz="4000" b="1" smtClean="0"/>
            </a:br>
            <a:r>
              <a:rPr lang="zh-CN" altLang="en-US" sz="4000" b="1" smtClean="0"/>
              <a:t>胆固醇（</a:t>
            </a:r>
            <a:r>
              <a:rPr lang="en-US" altLang="zh-CN" sz="4000" b="1" smtClean="0"/>
              <a:t>TC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5.20</a:t>
            </a:r>
            <a:r>
              <a:rPr lang="zh-CN" altLang="en-US" sz="4000" b="1" smtClean="0"/>
              <a:t>～</a:t>
            </a:r>
            <a:r>
              <a:rPr lang="en-US" altLang="zh-CN" sz="4000" b="1" smtClean="0"/>
              <a:t>5.72mmol</a:t>
            </a:r>
            <a:r>
              <a:rPr lang="zh-CN" altLang="en-US" sz="4000" b="1" smtClean="0"/>
              <a:t>／</a:t>
            </a:r>
            <a:r>
              <a:rPr lang="en-US" altLang="zh-CN" sz="4000" b="1" smtClean="0"/>
              <a:t>L</a:t>
            </a:r>
            <a:r>
              <a:rPr lang="zh-CN" altLang="en-US" sz="4000" b="1" smtClean="0"/>
              <a:t> </a:t>
            </a:r>
            <a:br>
              <a:rPr lang="zh-CN" altLang="en-US" sz="4000" b="1" smtClean="0"/>
            </a:br>
            <a:r>
              <a:rPr lang="zh-CN" altLang="en-US" sz="4000" b="1" smtClean="0"/>
              <a:t>甘油三酯（</a:t>
            </a:r>
            <a:r>
              <a:rPr lang="en-US" altLang="zh-CN" sz="4000" b="1" smtClean="0"/>
              <a:t>TG</a:t>
            </a:r>
            <a:r>
              <a:rPr lang="zh-CN" altLang="en-US" sz="4000" b="1" smtClean="0"/>
              <a:t>）</a:t>
            </a:r>
            <a:r>
              <a:rPr lang="en-US" altLang="zh-CN" sz="4000" b="1" smtClean="0"/>
              <a:t>0.4</a:t>
            </a:r>
            <a:r>
              <a:rPr lang="zh-CN" altLang="en-US" sz="4000" b="1" smtClean="0"/>
              <a:t>～</a:t>
            </a:r>
            <a:r>
              <a:rPr lang="en-US" altLang="zh-CN" sz="4000" b="1" smtClean="0"/>
              <a:t>1.70mmol</a:t>
            </a:r>
            <a:r>
              <a:rPr lang="zh-CN" altLang="en-US" sz="4000" b="1" smtClean="0"/>
              <a:t>／</a:t>
            </a:r>
            <a:r>
              <a:rPr lang="en-US" altLang="zh-CN" sz="4000" b="1" smtClean="0"/>
              <a:t>L</a:t>
            </a:r>
            <a:r>
              <a:rPr lang="zh-CN" altLang="en-US" sz="4000" b="1" smtClean="0"/>
              <a:t> </a:t>
            </a:r>
            <a:br>
              <a:rPr lang="zh-CN" altLang="en-US" sz="4000" b="1" smtClean="0"/>
            </a:br>
            <a:r>
              <a:rPr lang="zh-CN" altLang="en-US" sz="4000" b="1" smtClean="0"/>
              <a:t>高密度脂蛋白（</a:t>
            </a:r>
            <a:r>
              <a:rPr lang="en-US" altLang="zh-CN" sz="4000" b="1" smtClean="0"/>
              <a:t>HDL-C </a:t>
            </a:r>
            <a:r>
              <a:rPr lang="zh-CN" altLang="en-US" sz="4000" b="1" smtClean="0"/>
              <a:t>）</a:t>
            </a:r>
            <a:br>
              <a:rPr lang="zh-CN" altLang="en-US" sz="4000" b="1" smtClean="0"/>
            </a:br>
            <a:r>
              <a:rPr lang="zh-CN" altLang="en-US" sz="4000" b="1" smtClean="0"/>
              <a:t>＞</a:t>
            </a:r>
            <a:r>
              <a:rPr lang="en-US" altLang="zh-CN" sz="4000" b="1" smtClean="0"/>
              <a:t>1.04mmol</a:t>
            </a:r>
            <a:r>
              <a:rPr lang="zh-CN" altLang="en-US" sz="4000" b="1" smtClean="0"/>
              <a:t>／</a:t>
            </a:r>
            <a:r>
              <a:rPr lang="en-US" altLang="zh-CN" sz="4000" b="1" smtClean="0"/>
              <a:t>L</a:t>
            </a:r>
            <a:br>
              <a:rPr lang="en-US" altLang="zh-CN" sz="4000" b="1" smtClean="0"/>
            </a:br>
            <a:r>
              <a:rPr lang="zh-CN" altLang="en-US" sz="4000" b="1" smtClean="0"/>
              <a:t>低密度脂蛋白（</a:t>
            </a:r>
            <a:r>
              <a:rPr lang="en-US" altLang="zh-CN" sz="4000" b="1" smtClean="0"/>
              <a:t>LDL-C</a:t>
            </a:r>
            <a:r>
              <a:rPr lang="zh-CN" altLang="en-US" sz="4000" b="1" smtClean="0"/>
              <a:t>） </a:t>
            </a:r>
            <a:br>
              <a:rPr lang="zh-CN" altLang="en-US" sz="4000" b="1" smtClean="0"/>
            </a:br>
            <a:r>
              <a:rPr lang="zh-CN" altLang="en-US" sz="4000" b="1" smtClean="0"/>
              <a:t>＜</a:t>
            </a:r>
            <a:r>
              <a:rPr lang="en-US" altLang="zh-CN" sz="4000" b="1" smtClean="0"/>
              <a:t>3.12 mmol</a:t>
            </a:r>
            <a:r>
              <a:rPr lang="zh-CN" altLang="en-US" sz="4000" b="1" smtClean="0"/>
              <a:t>／</a:t>
            </a:r>
            <a:r>
              <a:rPr lang="en-US" altLang="zh-CN" sz="4000" b="1" smtClean="0"/>
              <a:t>L</a:t>
            </a:r>
            <a:r>
              <a:rPr lang="zh-CN" altLang="en-US" sz="4000" b="1" smtClean="0"/>
              <a:t> </a:t>
            </a:r>
            <a:br>
              <a:rPr lang="zh-CN" altLang="en-US" sz="4000" b="1" smtClean="0"/>
            </a:br>
            <a:endParaRPr lang="en-US" altLang="zh-CN" sz="4000" b="1" smtClean="0"/>
          </a:p>
        </p:txBody>
      </p:sp>
      <p:pic>
        <p:nvPicPr>
          <p:cNvPr id="8195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850187" cy="60928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b="1" smtClean="0"/>
              <a:t>血糖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b="1" smtClean="0"/>
              <a:t>正常空腹血糖：</a:t>
            </a:r>
            <a:r>
              <a:rPr lang="en-US" altLang="zh-CN" b="1" smtClean="0"/>
              <a:t>3.89</a:t>
            </a:r>
            <a:r>
              <a:rPr lang="zh-CN" altLang="en-US" b="1" smtClean="0"/>
              <a:t>～</a:t>
            </a:r>
            <a:r>
              <a:rPr lang="en-US" altLang="zh-CN" b="1" smtClean="0"/>
              <a:t>5.83mmol/L</a:t>
            </a:r>
            <a:r>
              <a:rPr lang="zh-CN" altLang="en-US" b="1" smtClean="0"/>
              <a:t>；</a:t>
            </a:r>
            <a:br>
              <a:rPr lang="zh-CN" altLang="en-US" b="1" smtClean="0"/>
            </a:br>
            <a:r>
              <a:rPr lang="zh-CN" altLang="en-US" b="1" smtClean="0"/>
              <a:t>如≥</a:t>
            </a:r>
            <a:r>
              <a:rPr lang="en-US" altLang="zh-CN" b="1" smtClean="0"/>
              <a:t>7.0mmol/L</a:t>
            </a:r>
            <a:r>
              <a:rPr lang="zh-CN" altLang="en-US" b="1" smtClean="0"/>
              <a:t>考虑糖尿病；</a:t>
            </a:r>
            <a:br>
              <a:rPr lang="zh-CN" altLang="en-US" b="1" smtClean="0"/>
            </a:br>
            <a:r>
              <a:rPr lang="zh-CN" altLang="en-US" b="1" smtClean="0"/>
              <a:t>若两次重复测定空腹血糖≥</a:t>
            </a:r>
            <a:r>
              <a:rPr lang="en-US" altLang="zh-CN" b="1" smtClean="0"/>
              <a:t>7.8mmol/L</a:t>
            </a:r>
            <a:r>
              <a:rPr lang="zh-CN" altLang="en-US" b="1" smtClean="0"/>
              <a:t>可诊断为糖尿病。</a:t>
            </a:r>
            <a:br>
              <a:rPr lang="zh-CN" altLang="en-US" b="1" smtClean="0"/>
            </a:br>
            <a:r>
              <a:rPr lang="zh-CN" altLang="en-US" b="1" smtClean="0"/>
              <a:t>如血糖低于</a:t>
            </a:r>
            <a:r>
              <a:rPr lang="en-US" altLang="zh-CN" b="1" smtClean="0"/>
              <a:t>2.8mmol/L</a:t>
            </a:r>
            <a:r>
              <a:rPr lang="zh-CN" altLang="en-US" b="1" smtClean="0"/>
              <a:t>，</a:t>
            </a:r>
            <a:br>
              <a:rPr lang="zh-CN" altLang="en-US" b="1" smtClean="0"/>
            </a:br>
            <a:r>
              <a:rPr lang="zh-CN" altLang="en-US" b="1" smtClean="0"/>
              <a:t>低血糖症。</a:t>
            </a:r>
          </a:p>
        </p:txBody>
      </p:sp>
      <p:pic>
        <p:nvPicPr>
          <p:cNvPr id="9219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404813"/>
            <a:ext cx="7772400" cy="59769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smtClean="0"/>
              <a:t>血压</a:t>
            </a:r>
            <a:r>
              <a:rPr lang="en-US" altLang="zh-CN" b="1" smtClean="0">
                <a:latin typeface="Times New Roman" panose="02020603050405020304" pitchFamily="18" charset="0"/>
              </a:rPr>
              <a:t/>
            </a:r>
            <a:br>
              <a:rPr lang="en-US" altLang="zh-CN" b="1" smtClean="0">
                <a:latin typeface="Times New Roman" panose="02020603050405020304" pitchFamily="18" charset="0"/>
              </a:rPr>
            </a:br>
            <a:r>
              <a:rPr lang="zh-CN" altLang="en-US" b="1" smtClean="0"/>
              <a:t>理想血压 ＜</a:t>
            </a:r>
            <a:r>
              <a:rPr lang="en-US" altLang="zh-CN" b="1" smtClean="0">
                <a:latin typeface="Times New Roman" panose="02020603050405020304" pitchFamily="18" charset="0"/>
              </a:rPr>
              <a:t>120</a:t>
            </a:r>
            <a:r>
              <a:rPr lang="zh-CN" altLang="en-US" b="1" smtClean="0">
                <a:latin typeface="Times New Roman" panose="02020603050405020304" pitchFamily="18" charset="0"/>
              </a:rPr>
              <a:t>／</a:t>
            </a:r>
            <a:r>
              <a:rPr lang="en-US" altLang="zh-CN" b="1" smtClean="0">
                <a:latin typeface="Times New Roman" panose="02020603050405020304" pitchFamily="18" charset="0"/>
              </a:rPr>
              <a:t>80mmHg</a:t>
            </a:r>
            <a:r>
              <a:rPr lang="zh-CN" altLang="en-US" b="1" smtClean="0"/>
              <a:t> </a:t>
            </a:r>
            <a:br>
              <a:rPr lang="zh-CN" altLang="en-US" b="1" smtClean="0"/>
            </a:br>
            <a:r>
              <a:rPr lang="zh-CN" altLang="en-US" b="1" smtClean="0"/>
              <a:t>正常血压 ＜</a:t>
            </a:r>
            <a:r>
              <a:rPr lang="en-US" altLang="zh-CN" b="1" smtClean="0">
                <a:latin typeface="Times New Roman" panose="02020603050405020304" pitchFamily="18" charset="0"/>
              </a:rPr>
              <a:t>130</a:t>
            </a:r>
            <a:r>
              <a:rPr lang="zh-CN" altLang="en-US" b="1" smtClean="0">
                <a:latin typeface="Times New Roman" panose="02020603050405020304" pitchFamily="18" charset="0"/>
              </a:rPr>
              <a:t>／</a:t>
            </a:r>
            <a:r>
              <a:rPr lang="en-US" altLang="zh-CN" b="1" smtClean="0">
                <a:latin typeface="Times New Roman" panose="02020603050405020304" pitchFamily="18" charset="0"/>
              </a:rPr>
              <a:t>85mmHg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br>
              <a:rPr lang="zh-CN" altLang="en-US" b="1" smtClean="0">
                <a:latin typeface="Times New Roman" panose="02020603050405020304" pitchFamily="18" charset="0"/>
              </a:rPr>
            </a:br>
            <a:r>
              <a:rPr lang="zh-CN" altLang="en-US" b="1" smtClean="0"/>
              <a:t>正常高值</a:t>
            </a:r>
            <a:r>
              <a:rPr lang="en-US" altLang="zh-CN" b="1" smtClean="0">
                <a:latin typeface="Times New Roman" panose="02020603050405020304" pitchFamily="18" charset="0"/>
              </a:rPr>
              <a:t>130—139</a:t>
            </a:r>
            <a:r>
              <a:rPr lang="zh-CN" altLang="en-US" b="1" smtClean="0">
                <a:latin typeface="Times New Roman" panose="02020603050405020304" pitchFamily="18" charset="0"/>
              </a:rPr>
              <a:t>／</a:t>
            </a:r>
            <a:r>
              <a:rPr lang="en-US" altLang="zh-CN" b="1" smtClean="0">
                <a:latin typeface="Times New Roman" panose="02020603050405020304" pitchFamily="18" charset="0"/>
              </a:rPr>
              <a:t>85—89mmHg</a:t>
            </a:r>
            <a:r>
              <a:rPr lang="zh-CN" altLang="en-US" b="1" smtClean="0"/>
              <a:t> </a:t>
            </a:r>
            <a:br>
              <a:rPr lang="zh-CN" altLang="en-US" b="1" smtClean="0"/>
            </a:br>
            <a:r>
              <a:rPr lang="zh-CN" altLang="en-US" b="1" smtClean="0">
                <a:latin typeface="Times New Roman" panose="02020603050405020304" pitchFamily="18" charset="0"/>
              </a:rPr>
              <a:t>脉压差为</a:t>
            </a:r>
            <a:r>
              <a:rPr lang="en-US" altLang="zh-CN" b="1" smtClean="0">
                <a:latin typeface="Times New Roman" panose="02020603050405020304" pitchFamily="18" charset="0"/>
              </a:rPr>
              <a:t>30</a:t>
            </a:r>
            <a:r>
              <a:rPr lang="zh-CN" altLang="en-US" b="1" smtClean="0">
                <a:latin typeface="Times New Roman" panose="02020603050405020304" pitchFamily="18" charset="0"/>
              </a:rPr>
              <a:t>～</a:t>
            </a:r>
            <a:r>
              <a:rPr lang="en-US" altLang="zh-CN" b="1" smtClean="0">
                <a:latin typeface="Times New Roman" panose="02020603050405020304" pitchFamily="18" charset="0"/>
              </a:rPr>
              <a:t>40mmHg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  <p:pic>
        <p:nvPicPr>
          <p:cNvPr id="10243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量血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60350"/>
            <a:ext cx="26638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549275"/>
            <a:ext cx="7772400" cy="6048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b="1" smtClean="0"/>
              <a:t>体重</a:t>
            </a:r>
            <a:br>
              <a:rPr lang="zh-CN" altLang="en-US" b="1" smtClean="0"/>
            </a:br>
            <a:r>
              <a:rPr lang="zh-CN" altLang="zh-CN" b="1" smtClean="0"/>
              <a:t>体重指数（</a:t>
            </a:r>
            <a:r>
              <a:rPr lang="en-US" altLang="zh-CN" b="1" smtClean="0"/>
              <a:t>BMI</a:t>
            </a:r>
            <a:r>
              <a:rPr lang="zh-CN" altLang="en-US" b="1" smtClean="0"/>
              <a:t>）</a:t>
            </a:r>
            <a:br>
              <a:rPr lang="zh-CN" altLang="en-US" b="1" smtClean="0"/>
            </a:br>
            <a:r>
              <a:rPr lang="en-US" altLang="zh-CN" b="1" smtClean="0"/>
              <a:t>=</a:t>
            </a:r>
            <a:r>
              <a:rPr lang="zh-CN" altLang="en-US" b="1" smtClean="0"/>
              <a:t>体重（公斤）／身高（米）</a:t>
            </a:r>
            <a:r>
              <a:rPr lang="en-US" altLang="zh-CN" b="1" baseline="30000" smtClean="0"/>
              <a:t>2</a:t>
            </a:r>
            <a:r>
              <a:rPr lang="en-US" altLang="zh-CN" b="1" smtClean="0"/>
              <a:t> </a:t>
            </a:r>
            <a:br>
              <a:rPr lang="en-US" altLang="zh-CN" b="1" smtClean="0"/>
            </a:br>
            <a:r>
              <a:rPr lang="en-US" altLang="zh-CN" b="1" smtClean="0"/>
              <a:t>BMI 19</a:t>
            </a:r>
            <a:r>
              <a:rPr lang="zh-CN" altLang="en-US" b="1" smtClean="0"/>
              <a:t>～</a:t>
            </a:r>
            <a:r>
              <a:rPr lang="en-US" altLang="zh-CN" b="1" smtClean="0"/>
              <a:t>24</a:t>
            </a:r>
            <a:r>
              <a:rPr lang="zh-CN" altLang="en-US" b="1" smtClean="0"/>
              <a:t>为正常体重</a:t>
            </a:r>
            <a:r>
              <a:rPr lang="en-US" altLang="zh-CN" b="1" smtClean="0"/>
              <a:t>    </a:t>
            </a:r>
            <a:br>
              <a:rPr lang="en-US" altLang="zh-CN" b="1" smtClean="0"/>
            </a:br>
            <a:r>
              <a:rPr lang="en-US" altLang="zh-CN" b="1" smtClean="0"/>
              <a:t>    25</a:t>
            </a:r>
            <a:r>
              <a:rPr lang="zh-CN" altLang="en-US" b="1" smtClean="0"/>
              <a:t>～</a:t>
            </a:r>
            <a:r>
              <a:rPr lang="en-US" altLang="zh-CN" b="1" smtClean="0"/>
              <a:t>27</a:t>
            </a:r>
            <a:r>
              <a:rPr lang="zh-CN" altLang="en-US" b="1" smtClean="0"/>
              <a:t>为超重</a:t>
            </a:r>
            <a:br>
              <a:rPr lang="zh-CN" altLang="en-US" b="1" smtClean="0"/>
            </a:br>
            <a:r>
              <a:rPr lang="zh-CN" altLang="en-US" b="1" smtClean="0"/>
              <a:t>    </a:t>
            </a:r>
            <a:r>
              <a:rPr lang="en-US" altLang="en-US" b="1" smtClean="0"/>
              <a:t>﹥</a:t>
            </a:r>
            <a:r>
              <a:rPr lang="en-US" altLang="zh-CN" b="1" smtClean="0"/>
              <a:t>28</a:t>
            </a:r>
            <a:r>
              <a:rPr lang="zh-CN" altLang="en-US" b="1" smtClean="0"/>
              <a:t>为肥胖</a:t>
            </a:r>
            <a:br>
              <a:rPr lang="zh-CN" altLang="en-US" b="1" smtClean="0"/>
            </a:br>
            <a:r>
              <a:rPr lang="zh-CN" altLang="en-US" b="1" smtClean="0"/>
              <a:t>    </a:t>
            </a:r>
            <a:r>
              <a:rPr lang="en-US" altLang="en-US" b="1" smtClean="0"/>
              <a:t>﹤</a:t>
            </a:r>
            <a:r>
              <a:rPr lang="en-US" altLang="zh-CN" b="1" smtClean="0"/>
              <a:t>18</a:t>
            </a:r>
            <a:r>
              <a:rPr lang="zh-CN" altLang="en-US" b="1" smtClean="0"/>
              <a:t>为偏瘦</a:t>
            </a:r>
          </a:p>
        </p:txBody>
      </p:sp>
      <p:pic>
        <p:nvPicPr>
          <p:cNvPr id="11267" name="Picture 3" descr="00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5" name="Object 3"/>
          <p:cNvGraphicFramePr>
            <a:graphicFrameLocks noGrp="1" noChangeAspect="1"/>
          </p:cNvGraphicFramePr>
          <p:nvPr>
            <p:ph type="title"/>
          </p:nvPr>
        </p:nvGraphicFramePr>
        <p:xfrm>
          <a:off x="1476375" y="685800"/>
          <a:ext cx="71278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Image" r:id="rId4" imgW="4800000" imgH="3847619" progId="Photoshop.Image.7">
                  <p:embed/>
                </p:oleObj>
              </mc:Choice>
              <mc:Fallback>
                <p:oleObj name="Image" r:id="rId4" imgW="4800000" imgH="3847619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685800"/>
                        <a:ext cx="71278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冠心病"/>
          <p:cNvPicPr>
            <a:picLocks noGrp="1" noChangeAspect="1" noChangeArrowheads="1"/>
          </p:cNvPicPr>
          <p:nvPr>
            <p:ph type="title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9250" y="765175"/>
            <a:ext cx="6913563" cy="540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339" name="Picture 3" descr="00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51463"/>
            <a:ext cx="1125538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书堆型">
  <a:themeElements>
    <a:clrScheme name="书堆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书堆型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书堆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书堆型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书堆型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书堆型</Template>
  <TotalTime>827</TotalTime>
  <Words>295</Words>
  <Application>Microsoft Office PowerPoint</Application>
  <PresentationFormat>全屏显示(4:3)</PresentationFormat>
  <Paragraphs>71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PingFang SC</vt:lpstr>
      <vt:lpstr>宋体</vt:lpstr>
      <vt:lpstr>Arial</vt:lpstr>
      <vt:lpstr>Century Gothic</vt:lpstr>
      <vt:lpstr>Symbol</vt:lpstr>
      <vt:lpstr>Times New Roman</vt:lpstr>
      <vt:lpstr>Wingdings</vt:lpstr>
      <vt:lpstr>书堆型</vt:lpstr>
      <vt:lpstr>Image</vt:lpstr>
      <vt:lpstr>PowerPoint 演示文稿</vt:lpstr>
      <vt:lpstr>PowerPoint 演示文稿</vt:lpstr>
      <vt:lpstr>与心脑血管疾病发病 密切相关的重要指标</vt:lpstr>
      <vt:lpstr>血脂 胆固醇（TC）5.20～5.72mmol／L  甘油三酯（TG）0.4～1.70mmol／L  高密度脂蛋白（HDL-C ） ＞1.04mmol／L 低密度脂蛋白（LDL-C）  ＜3.12 mmol／L  </vt:lpstr>
      <vt:lpstr>血糖 正常空腹血糖：3.89～5.83mmol/L； 如≥7.0mmol/L考虑糖尿病； 若两次重复测定空腹血糖≥7.8mmol/L可诊断为糖尿病。 如血糖低于2.8mmol/L， 低血糖症。</vt:lpstr>
      <vt:lpstr>血压 理想血压 ＜120／80mmHg  正常血压 ＜130／85mmHg  正常高值130—139／85—89mmHg  脉压差为30～40mmHg</vt:lpstr>
      <vt:lpstr>体重 体重指数（BMI） =体重（公斤）／身高（米）2  BMI 19～24为正常体重         25～27为超重     ﹥28为肥胖     ﹤18为偏瘦</vt:lpstr>
      <vt:lpstr>PowerPoint 演示文稿</vt:lpstr>
      <vt:lpstr>PowerPoint 演示文稿</vt:lpstr>
      <vt:lpstr>PowerPoint 演示文稿</vt:lpstr>
      <vt:lpstr>PowerPoint 演示文稿</vt:lpstr>
      <vt:lpstr>冠心病发病的危险因素</vt:lpstr>
      <vt:lpstr>冠心病的预防 </vt:lpstr>
      <vt:lpstr>高血压 以体循环动脉压升高为主要特点的临床综合征。动脉压的持续升高可导致心脏、肾脏、脑和全身 血管的损害，并伴全身代谢 改变。</vt:lpstr>
      <vt:lpstr>高血压发病的危险因素 </vt:lpstr>
      <vt:lpstr>PowerPoint 演示文稿</vt:lpstr>
      <vt:lpstr>高血压对身体的损害 </vt:lpstr>
      <vt:lpstr>高血压的预防</vt:lpstr>
      <vt:lpstr>糖尿病  内分泌代谢性疾病，由于血中胰岛素绝对或相对不足，导致血糖过高，进而引起脂肪和蛋白质代谢紊乱。Ⅱ型糖尿病为主。 糖尿病30年发展：1980年，1%， 2010年，11.6%。</vt:lpstr>
      <vt:lpstr>糖尿病发病的危险因素 膳食原因：高热量、高脂肪、高糖、高盐等； 运动原因：体力活动少，久坐不动； 体重超重、肥胖； 精神紧张、情绪激动及各 种应激状态； 年龄、遗传因素。</vt:lpstr>
      <vt:lpstr>  糖尿病的预防 　1. 合理膳食，控制体重。   2. 坚持适量运动。   3. 调整心理平衡。 </vt:lpstr>
      <vt:lpstr>消化性溃疡 胃肠道黏膜在某种情况下被胃酸/胃蛋白酶的消化而造成的溃疡。 好发部位为胃和十二指肠球部。 合并症： 上消化道出血、 幽门梗阻、 穿孔、癌变。</vt:lpstr>
      <vt:lpstr>消化性溃疡的危险因素</vt:lpstr>
      <vt:lpstr>消化病溃疡的预防</vt:lpstr>
      <vt:lpstr>抑郁症 抑郁症是一种离我们最近的心 身疾病。 是一组以持久的心境低落为 主要特征的精神障碍，常伴 有相应的思维和行为改变。 严重者可出现自杀念头和行为。 </vt:lpstr>
      <vt:lpstr>           抑郁症的主要症状 ◆情绪低落、心境恶劣；焦虑和抑郁相伴出现；自责、自卑；悲观绝望。 ◆思维迟缓，记忆力下降，厌世悲观。  ◆运动抑制，不爱活动，言语 减少，缺乏生活兴趣。 ◆躯体症状，食欲及睡眠差， 生理功能紊乱。 </vt:lpstr>
      <vt:lpstr>    抑郁症的预防   ◆提高个体耐受挫折的能力。  ◆增强自我心理调节。   ◆积极参加各类社会活动。  ◆及时寻求心理咨询帮助 。 </vt:lpstr>
      <vt:lpstr>恶性肿瘤 研究表明，每人身体中均有原癌基因，也有抗癌基因。 多数恶性肿瘤的发生与生 活水平、生活方式、生活 环境有密切关系。 </vt:lpstr>
      <vt:lpstr>恶性肿瘤发生的相关因素 负性生活事件：丧亲、婚变、 失业、严重经济危机问题； 情绪反应：情感长期压抑，不善于宣泄负性情绪； 个性特征：过分谨慎、忍让、 过于追求完美； 生理因素：不良心理应激 抑制机体免疫功能。</vt:lpstr>
      <vt:lpstr>恶性肿瘤的预防 合理饮食，适量运动 坚持良好的生活方式， 保持心理平衡及舒缓压力， 定期检查身体。</vt:lpstr>
      <vt:lpstr>PowerPoint 演示文稿</vt:lpstr>
      <vt:lpstr>    心身疾病的预防        社会预防 普及心身医学知识，强化整体健康意识，人类的疾病和健康是生物─心理─社会因素、机体内外环境相互作用的综合结果。创造良好的工作环境，健全相应 的规章制度，确保各种工作条件 无损于健康，形成健康的社会 风气。   </vt:lpstr>
      <vt:lpstr>PowerPoint 演示文稿</vt:lpstr>
      <vt:lpstr> 家庭预防 家庭环境的影响，主要表现为父母对子女的态度和教养方式。家庭的和睦、亲情的关怀对个体的身心正 常发展是不可缺少的重要条件。 </vt:lpstr>
      <vt:lpstr>　　完善自我意识 在成长过程中注重完善自我意识。 正确认识、评价自己； 理智对待自己的优缺点， 克服非理性思维，建立 适度的期望值。</vt:lpstr>
      <vt:lpstr>    建立良好的人际关系 良好的人际关系，有助于改善个体的不良心境，增强对挫折的承受力。社会支持度是人际交往的重要保证，可以消除孤独感，有助于改变 个人对社会消极认识，关心 和帮助别人，可以提高自我 价值感。</vt:lpstr>
      <vt:lpstr>   及时宣泄负性情绪  　　 对不良情绪及心理压力要用积极的办法转移疏泄。 有益宣泄：倾诉、阅读、听音乐、运动、怒吼、大哭、暝想、 写日记等。 有损宣泄：抽烟、吸毒、 酗酒、报复社会。</vt:lpstr>
      <vt:lpstr>加强行为保健意识（良好生活习惯） 每周三次缓和运动 每晚11点左右入睡 保证睡眠7～8小时 保持正常体重   每日三餐定时定量 少吃零食   不过量饮酒 不吸烟</vt:lpstr>
      <vt:lpstr>心身医学问卷2(2018.03.192018.03.20) 姓名        学号 1.个人健康档案数据   身高      体重    体重指数（BMI） （BMI=体重（kg）／身高（m）2 ） 血压          心率(脉搏)  2.简述高血压、冠心病的危险因素。 3.如何预防抑郁情绪发展为抑郁症? 4.简述心身疾病的个人预防措施。</vt:lpstr>
    </vt:vector>
  </TitlesOfParts>
  <Manager/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微软中国</dc:creator>
  <cp:keywords/>
  <dc:description/>
  <cp:lastModifiedBy>dell</cp:lastModifiedBy>
  <cp:revision>81</cp:revision>
  <dcterms:created xsi:type="dcterms:W3CDTF">2011-11-29T06:40:35Z</dcterms:created>
  <dcterms:modified xsi:type="dcterms:W3CDTF">2018-03-19T06:24:50Z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TC011594402052</vt:lpwstr>
  </property>
</Properties>
</file>