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95" r:id="rId2"/>
    <p:sldId id="378" r:id="rId3"/>
    <p:sldId id="408" r:id="rId4"/>
    <p:sldId id="379" r:id="rId5"/>
    <p:sldId id="380" r:id="rId6"/>
    <p:sldId id="401" r:id="rId7"/>
    <p:sldId id="402" r:id="rId8"/>
    <p:sldId id="405" r:id="rId9"/>
    <p:sldId id="403" r:id="rId10"/>
    <p:sldId id="406" r:id="rId11"/>
    <p:sldId id="409" r:id="rId12"/>
    <p:sldId id="404" r:id="rId13"/>
    <p:sldId id="385" r:id="rId14"/>
    <p:sldId id="386" r:id="rId15"/>
    <p:sldId id="387" r:id="rId16"/>
    <p:sldId id="388" r:id="rId17"/>
    <p:sldId id="389" r:id="rId18"/>
    <p:sldId id="390" r:id="rId19"/>
    <p:sldId id="407" r:id="rId20"/>
    <p:sldId id="391" r:id="rId21"/>
    <p:sldId id="392" r:id="rId22"/>
    <p:sldId id="393" r:id="rId23"/>
    <p:sldId id="279" r:id="rId24"/>
    <p:sldId id="367" r:id="rId25"/>
    <p:sldId id="353" r:id="rId26"/>
    <p:sldId id="357" r:id="rId27"/>
    <p:sldId id="355" r:id="rId28"/>
    <p:sldId id="356" r:id="rId29"/>
    <p:sldId id="283" r:id="rId30"/>
    <p:sldId id="289" r:id="rId31"/>
    <p:sldId id="285" r:id="rId32"/>
    <p:sldId id="366" r:id="rId33"/>
    <p:sldId id="288" r:id="rId34"/>
    <p:sldId id="301" r:id="rId35"/>
    <p:sldId id="398" r:id="rId36"/>
    <p:sldId id="400" r:id="rId37"/>
    <p:sldId id="39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372" autoAdjust="0"/>
  </p:normalViewPr>
  <p:slideViewPr>
    <p:cSldViewPr>
      <p:cViewPr varScale="1">
        <p:scale>
          <a:sx n="116" d="100"/>
          <a:sy n="116" d="100"/>
        </p:scale>
        <p:origin x="21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/>
            </a:lvl1pPr>
          </a:lstStyle>
          <a:p>
            <a:pPr>
              <a:defRPr/>
            </a:pPr>
            <a:fld id="{FD429958-BF4D-4129-827B-28E5873205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829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/>
            </a:lvl1pPr>
          </a:lstStyle>
          <a:p>
            <a:pPr>
              <a:defRPr/>
            </a:pPr>
            <a:fld id="{EA2C4212-D1FC-4BE4-9BAB-84F230801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074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171DF-1719-41B7-8938-D8508F1E7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5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3466A-7A49-496E-9E31-EEB1785AAB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24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88C3B-F407-43C6-AF95-E2372533D4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63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79525" y="685800"/>
            <a:ext cx="7086600" cy="5440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46595-30CE-49E7-8AD5-4D1DDEBFA4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97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731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279525" y="1600200"/>
            <a:ext cx="52578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64DB5-CF06-49C8-BC22-472A4D04F7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083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731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984625" y="1600200"/>
            <a:ext cx="25527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984625" y="3938588"/>
            <a:ext cx="25527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EEB91-3209-4CC1-ADB4-F015983C1E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86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D2C0F-DE1D-4677-9195-661544D73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2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609AC-9E9B-4D17-818F-BC76C2BC0F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23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E686E-A4D0-439B-9C80-972083066C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3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6D78-D7BB-40B1-97D2-8F2B792976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5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26936-977D-4E48-AB5B-B3539289ED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31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4F41E-88B9-4E7F-BC06-123C7955AC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3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8C054-DC63-4873-9C40-09B3A8E10D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31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1A79-05C2-483C-B259-0B71845ED9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200" b="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1200" b="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C98D422A-6DBD-43DD-9569-960AC16E86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pic/%E7%A2%B3%E6%B0%B4%E5%8C%96%E5%90%88%E7%89%A9/88328/0/960a304e251f95ca68335009c1177f3e6609524f?fr=lemma&amp;ct=sing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268413"/>
            <a:ext cx="3024187" cy="7270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800" y="2276475"/>
            <a:ext cx="2735263" cy="24479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ct val="20000"/>
              </a:spcAft>
              <a:buFontTx/>
              <a:buNone/>
              <a:defRPr/>
            </a:pPr>
            <a:r>
              <a:rPr lang="zh-CN" altLang="en-US" sz="3600" b="1" dirty="0"/>
              <a:t>营养与健康</a:t>
            </a:r>
            <a:endParaRPr lang="en-US" altLang="zh-CN" sz="3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40000"/>
              </a:lnSpc>
              <a:spcAft>
                <a:spcPct val="20000"/>
              </a:spcAft>
              <a:buFontTx/>
              <a:buNone/>
              <a:defRPr/>
            </a:pPr>
            <a:r>
              <a:rPr lang="zh-CN" altLang="en-US" sz="3600" b="1" dirty="0" smtClean="0">
                <a:latin typeface="+mj-ea"/>
                <a:ea typeface="+mj-ea"/>
              </a:rPr>
              <a:t>睡眠卫生</a:t>
            </a:r>
          </a:p>
          <a:p>
            <a:pPr eaLnBrk="1" hangingPunct="1">
              <a:lnSpc>
                <a:spcPct val="140000"/>
              </a:lnSpc>
              <a:spcAft>
                <a:spcPct val="20000"/>
              </a:spcAft>
              <a:buFontTx/>
              <a:buNone/>
              <a:defRPr/>
            </a:pPr>
            <a:r>
              <a:rPr lang="zh-CN" altLang="en-US" sz="3600" b="1" dirty="0" smtClean="0">
                <a:latin typeface="+mj-ea"/>
                <a:ea typeface="+mj-ea"/>
              </a:rPr>
              <a:t>睡眠障碍 </a:t>
            </a:r>
          </a:p>
        </p:txBody>
      </p:sp>
      <p:pic>
        <p:nvPicPr>
          <p:cNvPr id="5124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cosmic15a.gif (26589 字节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342900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cosmic15a.gif (26589 字节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49237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5" descr="cosmic15a.gif (26589 字节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43656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848600" cy="6553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/>
              <a:t>碳水化合物摄入</a:t>
            </a:r>
            <a:r>
              <a:rPr lang="zh-CN" altLang="en-US" sz="2800" b="1" dirty="0"/>
              <a:t>过多的危害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1.</a:t>
            </a:r>
            <a:r>
              <a:rPr lang="zh-CN" altLang="zh-CN" sz="2800" b="1" dirty="0" smtClean="0"/>
              <a:t>增加</a:t>
            </a:r>
            <a:r>
              <a:rPr lang="zh-CN" altLang="zh-CN" sz="2800" b="1" dirty="0"/>
              <a:t>身体</a:t>
            </a:r>
            <a:r>
              <a:rPr lang="zh-CN" altLang="zh-CN" sz="2800" b="1" dirty="0" smtClean="0"/>
              <a:t>脂肪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/>
              <a:t>多余</a:t>
            </a:r>
            <a:r>
              <a:rPr lang="zh-CN" altLang="zh-CN" sz="2800" b="1" dirty="0" smtClean="0"/>
              <a:t>葡萄糖作为</a:t>
            </a:r>
            <a:r>
              <a:rPr lang="zh-CN" altLang="zh-CN" sz="2800" b="1" dirty="0"/>
              <a:t>肝糖储存在细胞中</a:t>
            </a:r>
            <a:r>
              <a:rPr lang="zh-CN" altLang="zh-CN" sz="2800" b="1" dirty="0" smtClean="0"/>
              <a:t>，当</a:t>
            </a:r>
            <a:r>
              <a:rPr lang="zh-CN" altLang="zh-CN" sz="2800" b="1" dirty="0"/>
              <a:t>这些葡萄糖数量太多时，就会变成脂肪储存起来</a:t>
            </a:r>
            <a:r>
              <a:rPr lang="zh-CN" altLang="zh-CN" sz="2800" b="1" dirty="0" smtClean="0"/>
              <a:t>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2.</a:t>
            </a:r>
            <a:r>
              <a:rPr lang="zh-CN" altLang="zh-CN" sz="2800" b="1" dirty="0" smtClean="0"/>
              <a:t>引起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型糖尿病</a:t>
            </a:r>
            <a:br>
              <a:rPr lang="zh-CN" altLang="zh-CN" sz="2800" b="1" dirty="0"/>
            </a:br>
            <a:r>
              <a:rPr lang="zh-CN" altLang="zh-CN" sz="2800" b="1" dirty="0" smtClean="0"/>
              <a:t>如果</a:t>
            </a:r>
            <a:r>
              <a:rPr lang="zh-CN" altLang="zh-CN" sz="2800" b="1" dirty="0"/>
              <a:t>血液中血糖水平持续因为高碳</a:t>
            </a:r>
            <a:r>
              <a:rPr lang="zh-CN" altLang="zh-CN" sz="2800" b="1" dirty="0" smtClean="0"/>
              <a:t>水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化合物</a:t>
            </a:r>
            <a:r>
              <a:rPr lang="zh-CN" altLang="zh-CN" sz="2800" b="1" dirty="0"/>
              <a:t>摄入而处于高水平，胰腺就</a:t>
            </a:r>
            <a:r>
              <a:rPr lang="zh-CN" altLang="zh-CN" sz="2800" b="1" dirty="0" smtClean="0"/>
              <a:t>需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要</a:t>
            </a:r>
            <a:r>
              <a:rPr lang="zh-CN" altLang="zh-CN" sz="2800" b="1" dirty="0"/>
              <a:t>做出反应生产更多胰岛素。迫使</a:t>
            </a:r>
            <a:r>
              <a:rPr lang="zh-CN" altLang="zh-CN" sz="2800" b="1" dirty="0" smtClean="0"/>
              <a:t>胰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腺</a:t>
            </a:r>
            <a:r>
              <a:rPr lang="zh-CN" altLang="zh-CN" sz="2800" b="1" dirty="0"/>
              <a:t>生产大量胰岛素会带来长期</a:t>
            </a:r>
            <a:r>
              <a:rPr lang="zh-CN" altLang="zh-CN" sz="2800" b="1" dirty="0" smtClean="0"/>
              <a:t>损害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3.</a:t>
            </a:r>
            <a:r>
              <a:rPr lang="zh-CN" altLang="zh-CN" sz="2800" b="1" dirty="0" smtClean="0"/>
              <a:t>增加</a:t>
            </a:r>
            <a:r>
              <a:rPr lang="zh-CN" altLang="zh-CN" sz="2800" b="1" dirty="0"/>
              <a:t>细胞受损</a:t>
            </a:r>
            <a:r>
              <a:rPr lang="zh-CN" altLang="zh-CN" sz="2800" b="1" dirty="0" smtClean="0"/>
              <a:t>危险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zh-CN" altLang="zh-CN" sz="2800" b="1" dirty="0"/>
              <a:t>造成神经细胞、血管、心脏和眼睛细胞受损。</a:t>
            </a:r>
            <a:endParaRPr lang="zh-CN" altLang="en-US" sz="2800" b="1" dirty="0" smtClean="0"/>
          </a:p>
        </p:txBody>
      </p:sp>
      <p:pic>
        <p:nvPicPr>
          <p:cNvPr id="1331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7" descr="http://b.hiphotos.baidu.com/baike/s%3D220/sign=6c9972baeddde711e3d244f497eecef4/960a304e251f95ca68335009c1177f3e6609524f.jpg">
            <a:hlinkClick r:id="rId3" tooltip="&quot;&quot;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8913"/>
            <a:ext cx="2095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3906" y="0"/>
            <a:ext cx="7885113" cy="55451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dirty="0" smtClean="0"/>
              <a:t>膳食纤维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不能被人体消化的碳水化合物。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肠道清洁夫，有健胃、清肠、通便作用，降低血脂、血糖。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主要存在于蔬菜、全谷制品、薯类食物中。每日需要量</a:t>
            </a:r>
            <a:r>
              <a:rPr lang="en-US" altLang="zh-CN" sz="3200" b="1" dirty="0" smtClean="0"/>
              <a:t>35</a:t>
            </a:r>
            <a:r>
              <a:rPr lang="zh-CN" altLang="en-US" sz="3200" b="1" dirty="0" smtClean="0"/>
              <a:t>克， 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摄入过少可致肠蠕动减慢，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不利于体内毒素排除。</a:t>
            </a:r>
          </a:p>
        </p:txBody>
      </p:sp>
      <p:pic>
        <p:nvPicPr>
          <p:cNvPr id="14339" name="Picture 3" descr="菜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084763"/>
            <a:ext cx="2030412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500438"/>
            <a:ext cx="165576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纤维素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797425"/>
            <a:ext cx="201612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9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343775" cy="5543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b="1" smtClean="0"/>
              <a:t>大学生每日热量的摄入需求</a:t>
            </a:r>
            <a:br>
              <a:rPr lang="zh-CN" altLang="en-US" b="1" smtClean="0"/>
            </a:br>
            <a:r>
              <a:rPr lang="zh-CN" altLang="en-US" b="1" smtClean="0"/>
              <a:t>男生</a:t>
            </a:r>
            <a:r>
              <a:rPr lang="en-US" altLang="zh-CN" b="1" smtClean="0"/>
              <a:t>3000</a:t>
            </a:r>
            <a:r>
              <a:rPr lang="zh-CN" altLang="en-US" b="1" smtClean="0"/>
              <a:t>千卡╱天</a:t>
            </a:r>
            <a:r>
              <a:rPr lang="en-US" altLang="zh-CN" b="1" smtClean="0"/>
              <a:t>,</a:t>
            </a:r>
            <a:br>
              <a:rPr lang="en-US" altLang="zh-CN" b="1" smtClean="0"/>
            </a:br>
            <a:r>
              <a:rPr lang="zh-CN" altLang="en-US" b="1" smtClean="0"/>
              <a:t>女生</a:t>
            </a:r>
            <a:r>
              <a:rPr lang="en-US" altLang="zh-CN" b="1" smtClean="0"/>
              <a:t>2700</a:t>
            </a:r>
            <a:r>
              <a:rPr lang="zh-CN" altLang="en-US" b="1" smtClean="0"/>
              <a:t>千卡╱天，</a:t>
            </a:r>
            <a:br>
              <a:rPr lang="zh-CN" altLang="en-US" b="1" smtClean="0"/>
            </a:br>
            <a:r>
              <a:rPr lang="zh-CN" altLang="en-US" b="1" smtClean="0"/>
              <a:t>其中，蛋白质</a:t>
            </a:r>
            <a:r>
              <a:rPr lang="en-US" altLang="zh-CN" b="1" smtClean="0"/>
              <a:t>15%</a:t>
            </a:r>
            <a:r>
              <a:rPr lang="zh-CN" altLang="en-US" b="1" smtClean="0"/>
              <a:t>、</a:t>
            </a:r>
            <a:br>
              <a:rPr lang="zh-CN" altLang="en-US" b="1" smtClean="0"/>
            </a:br>
            <a:r>
              <a:rPr lang="zh-CN" altLang="en-US" b="1" smtClean="0"/>
              <a:t>脂肪</a:t>
            </a:r>
            <a:r>
              <a:rPr lang="en-US" altLang="zh-CN" b="1" smtClean="0"/>
              <a:t>25%</a:t>
            </a:r>
            <a:r>
              <a:rPr lang="zh-CN" altLang="en-US" b="1" smtClean="0"/>
              <a:t>、碳水化合</a:t>
            </a:r>
            <a:br>
              <a:rPr lang="zh-CN" altLang="en-US" b="1" smtClean="0"/>
            </a:br>
            <a:r>
              <a:rPr lang="zh-CN" altLang="en-US" b="1" smtClean="0"/>
              <a:t>物</a:t>
            </a:r>
            <a:r>
              <a:rPr lang="en-US" altLang="zh-CN" b="1" smtClean="0"/>
              <a:t>60%</a:t>
            </a:r>
            <a:r>
              <a:rPr lang="zh-CN" altLang="en-US" b="1" smtClean="0"/>
              <a:t>。</a:t>
            </a:r>
          </a:p>
        </p:txBody>
      </p:sp>
      <p:pic>
        <p:nvPicPr>
          <p:cNvPr id="15363" name="Picture 3" descr="中秋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4221163"/>
            <a:ext cx="3062287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7" y="476250"/>
            <a:ext cx="7621587" cy="59769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/>
              <a:t>维生素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zh-CN" altLang="zh-CN" sz="2800" b="1" smtClean="0"/>
              <a:t>维持</a:t>
            </a:r>
            <a:r>
              <a:rPr lang="zh-CN" altLang="zh-CN" sz="2800" b="1" dirty="0"/>
              <a:t>身体健康所</a:t>
            </a:r>
            <a:r>
              <a:rPr lang="zh-CN" altLang="zh-CN" sz="2800" b="1"/>
              <a:t>必需</a:t>
            </a:r>
            <a:r>
              <a:rPr lang="zh-CN" altLang="zh-CN" sz="2800" b="1" smtClean="0"/>
              <a:t>的有机化合物</a:t>
            </a:r>
            <a:r>
              <a:rPr lang="zh-CN" altLang="zh-CN" sz="2800" b="1" dirty="0" smtClean="0"/>
              <a:t>。在</a:t>
            </a:r>
            <a:r>
              <a:rPr lang="zh-CN" altLang="zh-CN" sz="2800" b="1" dirty="0"/>
              <a:t>体内</a:t>
            </a:r>
            <a:r>
              <a:rPr lang="zh-CN" altLang="zh-CN" sz="2800" b="1"/>
              <a:t>既</a:t>
            </a:r>
            <a:r>
              <a:rPr lang="zh-CN" altLang="zh-CN" sz="2800" b="1" smtClean="0"/>
              <a:t>不能构成</a:t>
            </a:r>
            <a:r>
              <a:rPr lang="zh-CN" altLang="zh-CN" sz="2800" b="1" dirty="0"/>
              <a:t>身体组织的原料，也不是能量的来源，而是一类调节物质，在物质代谢中起重要</a:t>
            </a:r>
            <a:r>
              <a:rPr lang="zh-CN" altLang="zh-CN" sz="2800" b="1"/>
              <a:t>作用</a:t>
            </a:r>
            <a:r>
              <a:rPr lang="zh-CN" altLang="zh-CN" sz="2800" b="1" smtClean="0"/>
              <a:t>。</a:t>
            </a:r>
            <a:r>
              <a:rPr lang="zh-CN" altLang="en-US" sz="2800" b="1"/>
              <a:t>维生素在体内的含量很少，</a:t>
            </a:r>
            <a:r>
              <a:rPr lang="zh-CN" altLang="en-US" sz="2800" b="1"/>
              <a:t>但</a:t>
            </a:r>
            <a:r>
              <a:rPr lang="zh-CN" altLang="en-US" sz="2800" b="1" smtClean="0"/>
              <a:t>不可或缺。</a:t>
            </a:r>
            <a:r>
              <a:rPr lang="zh-CN" altLang="en-US" sz="2800" b="1" dirty="0" smtClean="0"/>
              <a:t/>
            </a:r>
            <a:br>
              <a:rPr lang="zh-CN" altLang="en-US" sz="2800" b="1" dirty="0" smtClean="0"/>
            </a:br>
            <a:r>
              <a:rPr lang="zh-CN" altLang="en-US" sz="2800" b="1" dirty="0" smtClean="0"/>
              <a:t>水溶性维生素：包括</a:t>
            </a:r>
            <a:r>
              <a:rPr lang="en-US" altLang="zh-CN" sz="2800" b="1" dirty="0" smtClean="0"/>
              <a:t>VB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VC</a:t>
            </a:r>
            <a:r>
              <a:rPr lang="zh-CN" altLang="en-US" sz="2800" b="1" dirty="0" smtClean="0"/>
              <a:t>等</a:t>
            </a:r>
            <a:r>
              <a:rPr lang="zh-CN" altLang="en-US" sz="2800" b="1" smtClean="0"/>
              <a:t>，</a:t>
            </a:r>
            <a:r>
              <a:rPr lang="zh-CN" altLang="en-US" sz="2800" b="1" smtClean="0"/>
              <a:t>体内需求饱和</a:t>
            </a:r>
            <a:r>
              <a:rPr lang="zh-CN" altLang="en-US" sz="2800" b="1" dirty="0" smtClean="0"/>
              <a:t>后，多余量随尿液排出。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b="1" dirty="0" smtClean="0"/>
              <a:t>脂溶性维生素：溶于脂肪，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包括</a:t>
            </a:r>
            <a:r>
              <a:rPr lang="en-US" altLang="zh-CN" sz="2800" b="1" dirty="0" smtClean="0"/>
              <a:t>VA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VD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VE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VK</a:t>
            </a:r>
            <a:r>
              <a:rPr lang="zh-CN" altLang="en-US" sz="2800" b="1" dirty="0" smtClean="0"/>
              <a:t>，需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与脂肪共同吸收，多余量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不能排出，过量摄入会导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致蓄积性中毒。</a:t>
            </a:r>
          </a:p>
        </p:txBody>
      </p:sp>
      <p:pic>
        <p:nvPicPr>
          <p:cNvPr id="16387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 descr="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941888"/>
            <a:ext cx="1854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V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4" y="3891757"/>
            <a:ext cx="1446212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7" descr="V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49" y="3479800"/>
            <a:ext cx="1854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8" descr="V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157788"/>
            <a:ext cx="1374775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581900" cy="5689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b="1" smtClean="0"/>
              <a:t>各种维生素缺乏相关疾病</a:t>
            </a:r>
            <a:br>
              <a:rPr lang="zh-CN" altLang="en-US" b="1" smtClean="0"/>
            </a:br>
            <a:r>
              <a:rPr lang="zh-CN" altLang="en-US" b="1" smtClean="0"/>
              <a:t>维生素</a:t>
            </a:r>
            <a:r>
              <a:rPr lang="en-US" altLang="zh-CN" b="1" smtClean="0"/>
              <a:t>A</a:t>
            </a:r>
            <a:r>
              <a:rPr lang="zh-CN" altLang="en-US" b="1" smtClean="0"/>
              <a:t>缺乏→干眼病、夜盲症</a:t>
            </a:r>
            <a:br>
              <a:rPr lang="zh-CN" altLang="en-US" b="1" smtClean="0"/>
            </a:br>
            <a:r>
              <a:rPr lang="zh-CN" altLang="en-US" b="1" smtClean="0"/>
              <a:t>维生素</a:t>
            </a:r>
            <a:r>
              <a:rPr lang="en-US" altLang="zh-CN" b="1" smtClean="0"/>
              <a:t>D</a:t>
            </a:r>
            <a:r>
              <a:rPr lang="zh-CN" altLang="en-US" b="1" smtClean="0"/>
              <a:t>缺乏→佝偻病、软骨病</a:t>
            </a:r>
            <a:br>
              <a:rPr lang="zh-CN" altLang="en-US" b="1" smtClean="0"/>
            </a:br>
            <a:r>
              <a:rPr lang="zh-CN" altLang="en-US" b="1" smtClean="0"/>
              <a:t>维生素</a:t>
            </a:r>
            <a:r>
              <a:rPr lang="en-US" altLang="zh-CN" b="1" smtClean="0"/>
              <a:t>B1</a:t>
            </a:r>
            <a:r>
              <a:rPr lang="zh-CN" altLang="en-US" b="1" smtClean="0"/>
              <a:t>缺乏→脚气病</a:t>
            </a:r>
            <a:br>
              <a:rPr lang="zh-CN" altLang="en-US" b="1" smtClean="0"/>
            </a:br>
            <a:r>
              <a:rPr lang="zh-CN" altLang="en-US" b="1" smtClean="0"/>
              <a:t>维生素</a:t>
            </a:r>
            <a:r>
              <a:rPr lang="en-US" altLang="zh-CN" b="1" smtClean="0"/>
              <a:t>B2</a:t>
            </a:r>
            <a:r>
              <a:rPr lang="zh-CN" altLang="en-US" b="1" smtClean="0"/>
              <a:t>缺乏→口角炎</a:t>
            </a:r>
            <a:br>
              <a:rPr lang="zh-CN" altLang="en-US" b="1" smtClean="0"/>
            </a:br>
            <a:r>
              <a:rPr lang="zh-CN" altLang="en-US" b="1" smtClean="0"/>
              <a:t>维生素</a:t>
            </a:r>
            <a:r>
              <a:rPr lang="en-US" altLang="zh-CN" b="1" smtClean="0"/>
              <a:t>C</a:t>
            </a:r>
            <a:r>
              <a:rPr lang="zh-CN" altLang="en-US" b="1" smtClean="0"/>
              <a:t>缺乏→坏血病</a:t>
            </a:r>
            <a:br>
              <a:rPr lang="zh-CN" altLang="en-US" b="1" smtClean="0"/>
            </a:br>
            <a:r>
              <a:rPr lang="zh-CN" altLang="en-US" b="1" smtClean="0"/>
              <a:t>叶酸缺乏→贫血、心脑血管疾病</a:t>
            </a:r>
          </a:p>
        </p:txBody>
      </p:sp>
      <p:pic>
        <p:nvPicPr>
          <p:cNvPr id="1741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116013" y="908050"/>
            <a:ext cx="7416800" cy="5111750"/>
            <a:chOff x="612" y="709"/>
            <a:chExt cx="4672" cy="3220"/>
          </a:xfrm>
        </p:grpSpPr>
        <p:pic>
          <p:nvPicPr>
            <p:cNvPr id="18436" name="Picture 3" descr="1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709"/>
              <a:ext cx="1951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437" name="Picture 4" descr="13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478"/>
              <a:ext cx="2222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3061" y="1071"/>
              <a:ext cx="2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维生素</a:t>
              </a:r>
              <a:r>
                <a:rPr lang="en-US" altLang="zh-CN" sz="2400">
                  <a:latin typeface="Arial" panose="020B0604020202020204" pitchFamily="34" charset="0"/>
                </a:rPr>
                <a:t>B2</a:t>
              </a:r>
              <a:r>
                <a:rPr lang="zh-CN" altLang="en-US" sz="2400">
                  <a:latin typeface="Arial" panose="020B0604020202020204" pitchFamily="34" charset="0"/>
                </a:rPr>
                <a:t>缺乏→口角炎</a:t>
              </a:r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3061" y="2870"/>
              <a:ext cx="2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维生素</a:t>
              </a:r>
              <a:r>
                <a:rPr lang="en-US" altLang="zh-CN" sz="2400">
                  <a:latin typeface="Arial" panose="020B0604020202020204" pitchFamily="34" charset="0"/>
                </a:rPr>
                <a:t>C</a:t>
              </a:r>
              <a:r>
                <a:rPr lang="zh-CN" altLang="en-US" sz="2400">
                  <a:latin typeface="Arial" panose="020B0604020202020204" pitchFamily="34" charset="0"/>
                </a:rPr>
                <a:t>缺乏→坏血病</a:t>
              </a:r>
            </a:p>
          </p:txBody>
        </p:sp>
      </p:grpSp>
      <p:pic>
        <p:nvPicPr>
          <p:cNvPr id="18435" name="Picture 7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42900"/>
            <a:ext cx="7740650" cy="62547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smtClean="0"/>
              <a:t>矿物质（无机盐</a:t>
            </a:r>
            <a:r>
              <a:rPr lang="en-US" altLang="zh-CN" b="1" smtClean="0"/>
              <a:t>)</a:t>
            </a:r>
            <a:br>
              <a:rPr lang="en-US" altLang="zh-CN" b="1" smtClean="0"/>
            </a:br>
            <a:r>
              <a:rPr lang="zh-CN" altLang="en-US" b="1" smtClean="0"/>
              <a:t>常量元素矿物质主要为钠、钾、钙、镁、硫、磷、氯等。</a:t>
            </a:r>
            <a:br>
              <a:rPr lang="zh-CN" altLang="en-US" b="1" smtClean="0"/>
            </a:br>
            <a:r>
              <a:rPr lang="zh-CN" altLang="en-US" b="1" smtClean="0"/>
              <a:t>钠、钾维持人体的水、盐平衡，钙、镁维持骨骼和牙齿的结构</a:t>
            </a:r>
            <a:br>
              <a:rPr lang="zh-CN" altLang="en-US" b="1" smtClean="0"/>
            </a:br>
            <a:r>
              <a:rPr lang="zh-CN" altLang="en-US" b="1" smtClean="0"/>
              <a:t>和功能，并维持神经和肌</a:t>
            </a:r>
            <a:br>
              <a:rPr lang="zh-CN" altLang="en-US" b="1" smtClean="0"/>
            </a:br>
            <a:r>
              <a:rPr lang="zh-CN" altLang="en-US" b="1" smtClean="0"/>
              <a:t>肉的兴奋性。</a:t>
            </a:r>
            <a:br>
              <a:rPr lang="zh-CN" altLang="en-US" b="1" smtClean="0"/>
            </a:br>
            <a:r>
              <a:rPr lang="zh-CN" altLang="en-US" b="1" smtClean="0"/>
              <a:t>来源：食用盐、乳制</a:t>
            </a:r>
            <a:br>
              <a:rPr lang="zh-CN" altLang="en-US" b="1" smtClean="0"/>
            </a:br>
            <a:r>
              <a:rPr lang="zh-CN" altLang="en-US" b="1" smtClean="0"/>
              <a:t>品、海产品、芝麻等。</a:t>
            </a:r>
          </a:p>
        </p:txBody>
      </p:sp>
      <p:pic>
        <p:nvPicPr>
          <p:cNvPr id="1945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" descr="钙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157788"/>
            <a:ext cx="15494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229225"/>
            <a:ext cx="15494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0" descr="磷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500438"/>
            <a:ext cx="1854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559675" cy="6292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b="1" dirty="0" smtClean="0"/>
              <a:t>微量元素：铁、锌、铜、碘等。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/>
              <a:t>铁：参与血红蛋白的合成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b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/>
              <a:t>来源：动物血、黑木耳、红枣。</a:t>
            </a:r>
            <a:br>
              <a:rPr lang="zh-CN" altLang="en-US" b="1" dirty="0" smtClean="0"/>
            </a:br>
            <a:r>
              <a:rPr lang="zh-CN" altLang="en-US" b="1" dirty="0" smtClean="0"/>
              <a:t>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b="1" dirty="0" smtClean="0"/>
              <a:t>参与蛋白质、核酸的合成，</a:t>
            </a:r>
            <a:br>
              <a:rPr lang="zh-CN" altLang="en-US" b="1" dirty="0" smtClean="0"/>
            </a:br>
            <a:r>
              <a:rPr lang="zh-CN" altLang="en-US" b="1" dirty="0" smtClean="0"/>
              <a:t>对维持生殖器官的发育及功能</a:t>
            </a:r>
            <a:br>
              <a:rPr lang="zh-CN" altLang="en-US" b="1" dirty="0" smtClean="0"/>
            </a:br>
            <a:r>
              <a:rPr lang="zh-CN" altLang="en-US" b="1" dirty="0" smtClean="0"/>
              <a:t>有重要作用。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/>
              <a:t>来源：海产品、瘦肉、动物肝</a:t>
            </a:r>
            <a:br>
              <a:rPr lang="zh-CN" altLang="en-US" b="1" dirty="0" smtClean="0"/>
            </a:br>
            <a:r>
              <a:rPr lang="zh-CN" altLang="en-US" b="1" dirty="0" smtClean="0"/>
              <a:t>和坚果等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pic>
        <p:nvPicPr>
          <p:cNvPr id="2048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789363"/>
            <a:ext cx="1854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5208588"/>
            <a:ext cx="1854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360613"/>
            <a:ext cx="1854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260350"/>
            <a:ext cx="7669213" cy="6337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水</a:t>
            </a:r>
            <a:br>
              <a:rPr lang="zh-CN" altLang="en-US" b="1" smtClean="0"/>
            </a:br>
            <a:r>
              <a:rPr lang="zh-CN" altLang="en-US" b="1" smtClean="0"/>
              <a:t>成人每天摄入和排出水量约</a:t>
            </a:r>
            <a:r>
              <a:rPr lang="en-US" altLang="zh-CN" b="1" smtClean="0">
                <a:solidFill>
                  <a:srgbClr val="FF0000"/>
                </a:solidFill>
              </a:rPr>
              <a:t>2500ml</a:t>
            </a:r>
            <a:r>
              <a:rPr lang="zh-CN" altLang="en-US" b="1" smtClean="0"/>
              <a:t>，其中摄入食物含水</a:t>
            </a:r>
            <a:r>
              <a:rPr lang="en-US" altLang="zh-CN" b="1" smtClean="0"/>
              <a:t>1000ml</a:t>
            </a:r>
            <a:r>
              <a:rPr lang="zh-CN" altLang="en-US" b="1" smtClean="0"/>
              <a:t>，饮水</a:t>
            </a:r>
            <a:r>
              <a:rPr lang="en-US" altLang="zh-CN" b="1" smtClean="0"/>
              <a:t>1500ml</a:t>
            </a:r>
            <a:r>
              <a:rPr lang="zh-CN" altLang="en-US" b="1" smtClean="0"/>
              <a:t>；</a:t>
            </a:r>
            <a:br>
              <a:rPr lang="zh-CN" altLang="en-US" b="1" smtClean="0"/>
            </a:br>
            <a:r>
              <a:rPr lang="zh-CN" altLang="en-US" b="1" smtClean="0"/>
              <a:t>排出尿液</a:t>
            </a:r>
            <a:r>
              <a:rPr lang="en-US" altLang="zh-CN" b="1" smtClean="0"/>
              <a:t>1500ml</a:t>
            </a:r>
            <a:r>
              <a:rPr lang="zh-CN" altLang="en-US" b="1" smtClean="0"/>
              <a:t>、呼吸道蒸</a:t>
            </a:r>
            <a:br>
              <a:rPr lang="zh-CN" altLang="en-US" b="1" smtClean="0"/>
            </a:br>
            <a:r>
              <a:rPr lang="zh-CN" altLang="en-US" b="1" smtClean="0"/>
              <a:t>发约</a:t>
            </a:r>
            <a:r>
              <a:rPr lang="en-US" altLang="zh-CN" b="1" smtClean="0"/>
              <a:t>300ml</a:t>
            </a:r>
            <a:r>
              <a:rPr lang="zh-CN" altLang="en-US" b="1" smtClean="0"/>
              <a:t>、消化道排出</a:t>
            </a:r>
            <a:br>
              <a:rPr lang="zh-CN" altLang="en-US" b="1" smtClean="0"/>
            </a:br>
            <a:r>
              <a:rPr lang="en-US" altLang="zh-CN" b="1" smtClean="0"/>
              <a:t>100ml</a:t>
            </a:r>
            <a:r>
              <a:rPr lang="zh-CN" altLang="en-US" b="1" smtClean="0"/>
              <a:t>、皮肤蒸发约</a:t>
            </a:r>
            <a:r>
              <a:rPr lang="en-US" altLang="zh-CN" b="1" smtClean="0"/>
              <a:t>600ml</a:t>
            </a:r>
            <a:r>
              <a:rPr lang="zh-CN" altLang="en-US" b="1" smtClean="0"/>
              <a:t>。</a:t>
            </a:r>
            <a:br>
              <a:rPr lang="zh-CN" altLang="en-US" b="1" smtClean="0"/>
            </a:br>
            <a:r>
              <a:rPr lang="zh-CN" altLang="en-US" b="1" smtClean="0"/>
              <a:t>功能：调节血液循环、体温、</a:t>
            </a:r>
            <a:br>
              <a:rPr lang="zh-CN" altLang="en-US" b="1" smtClean="0"/>
            </a:br>
            <a:r>
              <a:rPr lang="zh-CN" altLang="en-US" b="1" smtClean="0"/>
              <a:t>体液酸碱平衡。</a:t>
            </a:r>
          </a:p>
        </p:txBody>
      </p:sp>
      <p:pic>
        <p:nvPicPr>
          <p:cNvPr id="2150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74" y="620688"/>
            <a:ext cx="7704782" cy="5545212"/>
          </a:xfrm>
        </p:spPr>
        <p:txBody>
          <a:bodyPr/>
          <a:lstStyle/>
          <a:p>
            <a:r>
              <a:rPr lang="zh-CN" altLang="en-US" sz="3200" b="1" dirty="0" smtClean="0"/>
              <a:t>水的生理功能</a:t>
            </a:r>
            <a:br>
              <a:rPr lang="zh-CN" altLang="en-US" sz="3200" b="1" dirty="0" smtClean="0"/>
            </a:br>
            <a:r>
              <a:rPr lang="en-US" altLang="zh-CN" sz="3200" b="1" dirty="0" smtClean="0"/>
              <a:t>1.</a:t>
            </a:r>
            <a:r>
              <a:rPr lang="zh-CN" altLang="zh-CN" sz="3200" b="1" dirty="0" smtClean="0"/>
              <a:t>溶解消化</a:t>
            </a:r>
            <a:r>
              <a:rPr lang="zh-CN" altLang="en-US" sz="3200" b="1" dirty="0" smtClean="0"/>
              <a:t>：</a:t>
            </a:r>
            <a:r>
              <a:rPr lang="zh-CN" altLang="zh-CN" sz="3200" b="1" dirty="0" smtClean="0"/>
              <a:t>是体内生物化学</a:t>
            </a:r>
            <a:r>
              <a:rPr lang="zh-CN" altLang="en-US" sz="3200" b="1" dirty="0" smtClean="0"/>
              <a:t>反应</a:t>
            </a:r>
            <a:r>
              <a:rPr lang="zh-CN" altLang="zh-CN" sz="3200" b="1" dirty="0" smtClean="0"/>
              <a:t>必不可少的介质。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2.</a:t>
            </a:r>
            <a:r>
              <a:rPr lang="zh-CN" altLang="zh-CN" sz="3200" b="1" dirty="0" smtClean="0"/>
              <a:t>参与代谢</a:t>
            </a:r>
            <a:r>
              <a:rPr lang="zh-CN" altLang="en-US" sz="3200" b="1" dirty="0" smtClean="0"/>
              <a:t>：</a:t>
            </a:r>
            <a:r>
              <a:rPr lang="zh-CN" altLang="zh-CN" sz="3200" b="1" dirty="0" smtClean="0"/>
              <a:t>在新陈代谢过程中，人体内物质交换和化学反应都是在水中进行的。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3.</a:t>
            </a:r>
            <a:r>
              <a:rPr lang="zh-CN" altLang="zh-CN" sz="3200" b="1" dirty="0" smtClean="0"/>
              <a:t>载体运输</a:t>
            </a:r>
            <a:r>
              <a:rPr lang="zh-CN" altLang="en-US" sz="3200" b="1" dirty="0" smtClean="0"/>
              <a:t>：</a:t>
            </a:r>
            <a:r>
              <a:rPr lang="zh-CN" altLang="zh-CN" sz="3200" b="1" dirty="0" smtClean="0"/>
              <a:t>溶解性好，流动性强，</a:t>
            </a:r>
            <a:r>
              <a:rPr lang="zh-CN" altLang="en-US" sz="3200" b="1" dirty="0" smtClean="0"/>
              <a:t>存在于</a:t>
            </a:r>
            <a:r>
              <a:rPr lang="zh-CN" altLang="zh-CN" sz="3200" b="1" dirty="0" smtClean="0"/>
              <a:t>体内各个组织器官，</a:t>
            </a:r>
            <a:r>
              <a:rPr lang="zh-CN" altLang="en-US" sz="3200" b="1" dirty="0" smtClean="0"/>
              <a:t>是</a:t>
            </a:r>
            <a:r>
              <a:rPr lang="zh-CN" altLang="zh-CN" sz="3200" b="1" dirty="0" smtClean="0"/>
              <a:t>体内营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zh-CN" sz="3200" b="1" dirty="0" smtClean="0"/>
              <a:t>养物质的载体。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4.</a:t>
            </a:r>
            <a:r>
              <a:rPr lang="zh-CN" altLang="en-US" sz="3200" b="1" dirty="0"/>
              <a:t>保护器官</a:t>
            </a:r>
            <a:r>
              <a:rPr lang="zh-CN" altLang="en-US" sz="3200" b="1" dirty="0" smtClean="0"/>
              <a:t>：</a:t>
            </a:r>
            <a:r>
              <a:rPr lang="zh-CN" altLang="zh-CN" sz="3200" b="1" dirty="0" smtClean="0"/>
              <a:t>因为</a:t>
            </a:r>
            <a:r>
              <a:rPr lang="zh-CN" altLang="zh-CN" sz="3200" b="1" dirty="0"/>
              <a:t>组织器官</a:t>
            </a:r>
            <a:r>
              <a:rPr lang="zh-CN" altLang="zh-CN" sz="3200" b="1" dirty="0" smtClean="0"/>
              <a:t>缺少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zh-CN" sz="3200" b="1" dirty="0" smtClean="0"/>
              <a:t>了</a:t>
            </a:r>
            <a:r>
              <a:rPr lang="zh-CN" altLang="zh-CN" sz="3200" b="1" dirty="0"/>
              <a:t>水的</a:t>
            </a:r>
            <a:r>
              <a:rPr lang="zh-CN" altLang="zh-CN" sz="3200" b="1" dirty="0" smtClean="0"/>
              <a:t>润滑</a:t>
            </a:r>
            <a:r>
              <a:rPr lang="zh-CN" altLang="zh-CN" sz="3200" b="1" dirty="0"/>
              <a:t>，易造成</a:t>
            </a:r>
            <a:r>
              <a:rPr lang="zh-CN" altLang="en-US" sz="3200" b="1" dirty="0"/>
              <a:t>关节</a:t>
            </a:r>
            <a:r>
              <a:rPr lang="zh-CN" altLang="zh-CN" sz="3200" b="1" dirty="0"/>
              <a:t>磨损。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5.</a:t>
            </a:r>
            <a:r>
              <a:rPr lang="zh-CN" altLang="en-US" sz="3200" b="1" dirty="0" smtClean="0"/>
              <a:t> </a:t>
            </a:r>
            <a:r>
              <a:rPr lang="zh-CN" altLang="zh-CN" sz="3200" b="1" dirty="0" smtClean="0"/>
              <a:t>调节</a:t>
            </a:r>
            <a:r>
              <a:rPr lang="zh-CN" altLang="zh-CN" sz="3200" b="1" dirty="0"/>
              <a:t>体温的</a:t>
            </a:r>
            <a:r>
              <a:rPr lang="zh-CN" altLang="zh-CN" sz="3200" b="1" dirty="0" smtClean="0"/>
              <a:t>作用。</a:t>
            </a:r>
            <a:endParaRPr lang="zh-CN" altLang="en-US" sz="3200" b="1" dirty="0" smtClean="0"/>
          </a:p>
        </p:txBody>
      </p:sp>
      <p:pic>
        <p:nvPicPr>
          <p:cNvPr id="2253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75" y="549275"/>
            <a:ext cx="2516188" cy="79216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营养素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476375" y="908050"/>
            <a:ext cx="633730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3600">
                <a:solidFill>
                  <a:schemeClr val="tx2"/>
                </a:solidFill>
              </a:rPr>
              <a:t>人体所需营养素分为六大类：</a:t>
            </a:r>
            <a:br>
              <a:rPr lang="zh-CN" altLang="en-US" sz="3600">
                <a:solidFill>
                  <a:schemeClr val="tx2"/>
                </a:solidFill>
              </a:rPr>
            </a:br>
            <a:r>
              <a:rPr lang="zh-CN" altLang="en-US" sz="3600">
                <a:solidFill>
                  <a:schemeClr val="tx2"/>
                </a:solidFill>
              </a:rPr>
              <a:t>蛋白质</a:t>
            </a:r>
            <a:br>
              <a:rPr lang="zh-CN" altLang="en-US" sz="3600">
                <a:solidFill>
                  <a:schemeClr val="tx2"/>
                </a:solidFill>
              </a:rPr>
            </a:br>
            <a:r>
              <a:rPr lang="zh-CN" altLang="en-US" sz="3600">
                <a:solidFill>
                  <a:schemeClr val="tx2"/>
                </a:solidFill>
              </a:rPr>
              <a:t>脂肪</a:t>
            </a:r>
            <a:br>
              <a:rPr lang="zh-CN" altLang="en-US" sz="3600">
                <a:solidFill>
                  <a:schemeClr val="tx2"/>
                </a:solidFill>
              </a:rPr>
            </a:br>
            <a:r>
              <a:rPr lang="zh-CN" altLang="en-US" sz="3600">
                <a:solidFill>
                  <a:schemeClr val="tx2"/>
                </a:solidFill>
              </a:rPr>
              <a:t>碳水化合物（膳食纤维）</a:t>
            </a:r>
            <a:br>
              <a:rPr lang="zh-CN" altLang="en-US" sz="3600">
                <a:solidFill>
                  <a:schemeClr val="tx2"/>
                </a:solidFill>
              </a:rPr>
            </a:br>
            <a:r>
              <a:rPr lang="zh-CN" altLang="en-US" sz="3600">
                <a:solidFill>
                  <a:schemeClr val="tx2"/>
                </a:solidFill>
              </a:rPr>
              <a:t>维生素</a:t>
            </a:r>
            <a:br>
              <a:rPr lang="zh-CN" altLang="en-US" sz="3600">
                <a:solidFill>
                  <a:schemeClr val="tx2"/>
                </a:solidFill>
              </a:rPr>
            </a:br>
            <a:r>
              <a:rPr lang="zh-CN" altLang="en-US" sz="3600">
                <a:solidFill>
                  <a:schemeClr val="tx2"/>
                </a:solidFill>
              </a:rPr>
              <a:t>矿物质</a:t>
            </a:r>
            <a:endParaRPr lang="en-US" altLang="zh-CN" sz="360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3600">
                <a:solidFill>
                  <a:schemeClr val="tx2"/>
                </a:solidFill>
              </a:rPr>
              <a:t>水</a:t>
            </a:r>
          </a:p>
        </p:txBody>
      </p:sp>
      <p:pic>
        <p:nvPicPr>
          <p:cNvPr id="6148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饮食宝塔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7915275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339975" y="5938838"/>
            <a:ext cx="6192838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中国居民平衡膳食宝塔图示</a:t>
            </a:r>
            <a:r>
              <a:rPr lang="zh-CN" altLang="en-US" sz="360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556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343775" cy="5543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 smtClean="0"/>
              <a:t>大学生营养问题</a:t>
            </a:r>
            <a:br>
              <a:rPr lang="zh-CN" altLang="en-US" b="1" dirty="0" smtClean="0"/>
            </a:br>
            <a:r>
              <a:rPr lang="zh-CN" altLang="en-US" b="1" dirty="0" smtClean="0"/>
              <a:t>★早餐问题：</a:t>
            </a:r>
            <a:br>
              <a:rPr lang="zh-CN" altLang="en-US" b="1" dirty="0" smtClean="0"/>
            </a:br>
            <a:r>
              <a:rPr lang="zh-CN" altLang="en-US" b="1" dirty="0" smtClean="0"/>
              <a:t>不吃早餐、不按时吃早餐、早餐热量不足、品种单一。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dirty="0" smtClean="0"/>
              <a:t>纠正措施：按时吃早餐，质量保证 ，营养均衡。</a:t>
            </a:r>
            <a:br>
              <a:rPr lang="zh-CN" altLang="en-US" b="1" dirty="0" smtClean="0"/>
            </a:br>
            <a:r>
              <a:rPr lang="zh-CN" altLang="en-US" b="1" dirty="0" smtClean="0"/>
              <a:t>★摄入热量不足：挑食、偏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食、吃零食、过分节食。</a:t>
            </a:r>
            <a:br>
              <a:rPr lang="zh-CN" altLang="en-US" b="1" dirty="0" smtClean="0"/>
            </a:br>
            <a:r>
              <a:rPr lang="zh-CN" altLang="en-US" b="1" dirty="0" smtClean="0"/>
              <a:t>纠正措施：</a:t>
            </a:r>
            <a:r>
              <a:rPr lang="zh-CN" altLang="en-US" b="1" dirty="0"/>
              <a:t>合理膳食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en-US" b="1" dirty="0"/>
              <a:t>保证热量。</a:t>
            </a:r>
            <a:endParaRPr lang="zh-CN" altLang="en-US" b="1" dirty="0" smtClean="0"/>
          </a:p>
        </p:txBody>
      </p:sp>
      <p:pic>
        <p:nvPicPr>
          <p:cNvPr id="2457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765175"/>
            <a:ext cx="6634162" cy="547211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/>
              <a:t>★钠盐摄入过多</a:t>
            </a:r>
            <a:br>
              <a:rPr lang="zh-CN" altLang="en-US" b="1" smtClean="0"/>
            </a:br>
            <a:r>
              <a:rPr lang="zh-CN" altLang="en-US" b="1" smtClean="0"/>
              <a:t>钠盐</a:t>
            </a:r>
            <a:r>
              <a:rPr lang="en-US" altLang="en-US" b="1" smtClean="0"/>
              <a:t>﹥</a:t>
            </a:r>
            <a:r>
              <a:rPr lang="en-US" altLang="zh-CN" b="1" smtClean="0"/>
              <a:t>10</a:t>
            </a:r>
            <a:r>
              <a:rPr lang="zh-CN" altLang="en-US" b="1" smtClean="0"/>
              <a:t>克</a:t>
            </a:r>
            <a:r>
              <a:rPr lang="en-US" altLang="zh-CN" b="1" smtClean="0"/>
              <a:t>/</a:t>
            </a:r>
            <a:r>
              <a:rPr lang="zh-CN" altLang="en-US" b="1" smtClean="0"/>
              <a:t>日，易患高血压。</a:t>
            </a:r>
            <a:br>
              <a:rPr lang="zh-CN" altLang="en-US" b="1" smtClean="0"/>
            </a:br>
            <a:r>
              <a:rPr lang="zh-CN" altLang="en-US" b="1" smtClean="0"/>
              <a:t>纠正措施：钠盐摄入</a:t>
            </a:r>
            <a:r>
              <a:rPr lang="en-US" altLang="zh-CN" b="1" smtClean="0"/>
              <a:t>5</a:t>
            </a:r>
            <a:r>
              <a:rPr lang="en-US" altLang="en-US" b="1" smtClean="0"/>
              <a:t>～</a:t>
            </a:r>
            <a:r>
              <a:rPr lang="en-US" altLang="zh-CN" b="1" smtClean="0"/>
              <a:t>6</a:t>
            </a:r>
            <a:r>
              <a:rPr lang="zh-CN" altLang="en-US" b="1" smtClean="0"/>
              <a:t>克</a:t>
            </a:r>
            <a:r>
              <a:rPr lang="en-US" altLang="zh-CN" b="1" smtClean="0"/>
              <a:t>/</a:t>
            </a:r>
            <a:r>
              <a:rPr lang="zh-CN" altLang="en-US" b="1" smtClean="0"/>
              <a:t>日，</a:t>
            </a:r>
            <a:br>
              <a:rPr lang="zh-CN" altLang="en-US" b="1" smtClean="0"/>
            </a:br>
            <a:r>
              <a:rPr lang="zh-CN" altLang="en-US" b="1" smtClean="0"/>
              <a:t>少吃腌制食品。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★维生素缺乏：蔬菜水果</a:t>
            </a:r>
            <a:br>
              <a:rPr lang="zh-CN" altLang="en-US" b="1" smtClean="0"/>
            </a:br>
            <a:r>
              <a:rPr lang="zh-CN" altLang="en-US" b="1" smtClean="0"/>
              <a:t>吃的少可导致</a:t>
            </a:r>
            <a:r>
              <a:rPr lang="en-US" altLang="zh-CN" b="1" smtClean="0"/>
              <a:t>Vc</a:t>
            </a:r>
            <a:r>
              <a:rPr lang="zh-CN" altLang="en-US" b="1" smtClean="0"/>
              <a:t>缺乏，长</a:t>
            </a:r>
            <a:br>
              <a:rPr lang="zh-CN" altLang="en-US" b="1" smtClean="0"/>
            </a:br>
            <a:r>
              <a:rPr lang="zh-CN" altLang="en-US" b="1" smtClean="0"/>
              <a:t>期食用精米、精面可引起</a:t>
            </a:r>
            <a:br>
              <a:rPr lang="zh-CN" altLang="en-US" b="1" smtClean="0"/>
            </a:br>
            <a:r>
              <a:rPr lang="en-US" altLang="zh-CN" b="1" smtClean="0"/>
              <a:t>V</a:t>
            </a:r>
            <a:r>
              <a:rPr lang="en-US" altLang="zh-CN" b="1" baseline="-25000" smtClean="0"/>
              <a:t>B1</a:t>
            </a:r>
            <a:r>
              <a:rPr lang="zh-CN" altLang="en-US" b="1" smtClean="0"/>
              <a:t>缺乏，绿叶菜过少可引</a:t>
            </a:r>
            <a:br>
              <a:rPr lang="zh-CN" altLang="en-US" b="1" smtClean="0"/>
            </a:br>
            <a:r>
              <a:rPr lang="zh-CN" altLang="en-US" b="1" smtClean="0"/>
              <a:t>起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B2</a:t>
            </a:r>
            <a:r>
              <a:rPr lang="zh-CN" altLang="en-US" b="1" smtClean="0"/>
              <a:t>缺乏。</a:t>
            </a:r>
          </a:p>
        </p:txBody>
      </p:sp>
      <p:pic>
        <p:nvPicPr>
          <p:cNvPr id="2560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78450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187450" y="549275"/>
            <a:ext cx="7056438" cy="596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>
                <a:latin typeface="Arial" panose="020B0604020202020204" pitchFamily="34" charset="0"/>
              </a:rPr>
              <a:t>人的生命中约有</a:t>
            </a:r>
            <a:r>
              <a:rPr lang="en-US" altLang="zh-CN" sz="3600">
                <a:latin typeface="Arial" panose="020B0604020202020204" pitchFamily="34" charset="0"/>
              </a:rPr>
              <a:t>1/3</a:t>
            </a:r>
            <a:r>
              <a:rPr lang="zh-CN" altLang="en-US" sz="3600">
                <a:latin typeface="Arial" panose="020B0604020202020204" pitchFamily="34" charset="0"/>
              </a:rPr>
              <a:t>的时间是在睡眠中度过的。</a:t>
            </a:r>
            <a:endParaRPr lang="zh-CN" altLang="en-US" sz="3600"/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/>
              <a:t>睡眠是人体周期性静息的生理现象，是</a:t>
            </a:r>
            <a:r>
              <a:rPr lang="zh-CN" altLang="en-US" sz="3600">
                <a:latin typeface="Times New Roman" panose="02020603050405020304" pitchFamily="18" charset="0"/>
              </a:rPr>
              <a:t>消除疲劳，提高免疫力的最佳途径。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晚</a:t>
            </a:r>
            <a:r>
              <a:rPr lang="en-US" altLang="zh-CN" sz="3600">
                <a:latin typeface="Times New Roman" panose="02020603050405020304" pitchFamily="18" charset="0"/>
              </a:rPr>
              <a:t>10</a:t>
            </a:r>
            <a:r>
              <a:rPr lang="zh-CN" altLang="en-US" sz="3600">
                <a:latin typeface="Times New Roman" panose="02020603050405020304" pitchFamily="18" charset="0"/>
              </a:rPr>
              <a:t>点至凌晨</a:t>
            </a:r>
            <a:r>
              <a:rPr lang="en-US" altLang="zh-CN" sz="3600"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latin typeface="Times New Roman" panose="02020603050405020304" pitchFamily="18" charset="0"/>
              </a:rPr>
              <a:t>点，是人体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内细胞坏死与新生交替最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活跃的时间。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71500"/>
            <a:ext cx="3390900" cy="18288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 descr="2.gif (30095 字节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06425"/>
            <a:ext cx="1087438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85863" y="1700213"/>
            <a:ext cx="70580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zh-CN" sz="36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觉醒与睡眠</a:t>
            </a:r>
            <a:r>
              <a:rPr lang="zh-CN" altLang="en-US" sz="3600">
                <a:latin typeface="Arial" panose="020B0604020202020204" pitchFamily="34" charset="0"/>
              </a:rPr>
              <a:t>每</a:t>
            </a:r>
            <a:r>
              <a:rPr lang="en-US" altLang="zh-CN" sz="3600">
                <a:latin typeface="Arial" panose="020B0604020202020204" pitchFamily="34" charset="0"/>
              </a:rPr>
              <a:t>24</a:t>
            </a:r>
            <a:r>
              <a:rPr lang="zh-CN" altLang="en-US" sz="3600">
                <a:latin typeface="Arial" panose="020B0604020202020204" pitchFamily="34" charset="0"/>
              </a:rPr>
              <a:t>小时重复一次</a:t>
            </a:r>
            <a:r>
              <a:rPr lang="zh-CN" altLang="en-US" sz="3600">
                <a:latin typeface="Times New Roman" panose="02020603050405020304" pitchFamily="18" charset="0"/>
              </a:rPr>
              <a:t>。</a:t>
            </a:r>
            <a:r>
              <a:rPr lang="zh-CN" altLang="en-US" sz="3600"/>
              <a:t>觉醒与睡眠是高等动物的</a:t>
            </a:r>
            <a:endParaRPr lang="en-US" altLang="zh-CN" sz="3600"/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/>
              <a:t>普遍生理现象，也是脑的</a:t>
            </a:r>
            <a:endParaRPr lang="en-US" altLang="zh-CN" sz="3600"/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/>
              <a:t>整合机能。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pic>
        <p:nvPicPr>
          <p:cNvPr id="27653" name="Picture 5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6"/>
          <p:cNvSpPr>
            <a:spLocks noChangeArrowheads="1"/>
          </p:cNvSpPr>
          <p:nvPr/>
        </p:nvSpPr>
        <p:spPr bwMode="auto">
          <a:xfrm>
            <a:off x="2411413" y="987425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latin typeface="Arial" panose="020B0604020202020204" pitchFamily="34" charset="0"/>
              </a:rPr>
              <a:t>睡眠生理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9"/>
          <p:cNvSpPr txBox="1">
            <a:spLocks noChangeArrowheads="1"/>
          </p:cNvSpPr>
          <p:nvPr/>
        </p:nvSpPr>
        <p:spPr bwMode="auto">
          <a:xfrm>
            <a:off x="1047750" y="908050"/>
            <a:ext cx="6769100" cy="518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"/>
              </a:spcBef>
              <a:buFontTx/>
              <a:buNone/>
            </a:pPr>
            <a:r>
              <a:rPr lang="zh-CN" altLang="en-US" sz="3600">
                <a:latin typeface="Arial" panose="020B0604020202020204" pitchFamily="34" charset="0"/>
              </a:rPr>
              <a:t>    清醒时，机体主动与外界环境发生密切的联系，意识清晰，注意力集中，对外界变化产生精确适度的反映。</a:t>
            </a:r>
            <a:endParaRPr lang="en-US" altLang="zh-CN" sz="360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"/>
              </a:spcBef>
              <a:buFontTx/>
              <a:buNone/>
            </a:pPr>
            <a:r>
              <a:rPr lang="zh-CN" altLang="en-US" sz="3600">
                <a:latin typeface="Arial" panose="020B0604020202020204" pitchFamily="34" charset="0"/>
              </a:rPr>
              <a:t> 睡眠时，意识渐退，机体失去对外界环境变化作出精确有序</a:t>
            </a:r>
            <a:endParaRPr lang="en-US" altLang="zh-CN" sz="360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"/>
              </a:spcBef>
              <a:buFontTx/>
              <a:buNone/>
            </a:pPr>
            <a:r>
              <a:rPr lang="zh-CN" altLang="en-US" sz="3600">
                <a:latin typeface="Arial" panose="020B0604020202020204" pitchFamily="34" charset="0"/>
              </a:rPr>
              <a:t>的反应能力。在睡眠过程中</a:t>
            </a:r>
            <a:endParaRPr lang="en-US" altLang="zh-CN" sz="360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"/>
              </a:spcBef>
              <a:buFontTx/>
              <a:buNone/>
            </a:pPr>
            <a:r>
              <a:rPr lang="zh-CN" altLang="en-US" sz="3600">
                <a:latin typeface="Arial" panose="020B0604020202020204" pitchFamily="34" charset="0"/>
              </a:rPr>
              <a:t>人的大脑及心理仍在活动。</a:t>
            </a:r>
            <a:endParaRPr lang="en-US" altLang="zh-CN" sz="360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"/>
              </a:spcBef>
              <a:buFontTx/>
              <a:buNone/>
            </a:pPr>
            <a:endParaRPr lang="zh-CN" altLang="en-US" sz="36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28675" name="Picture 20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4941888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4738" y="1700213"/>
            <a:ext cx="7169150" cy="37449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  睡眠的两种状态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en-US" altLang="zh-CN" b="1" smtClean="0">
                <a:solidFill>
                  <a:schemeClr val="tx1"/>
                </a:solidFill>
              </a:rPr>
              <a:t>  </a:t>
            </a:r>
            <a:r>
              <a:rPr lang="zh-CN" altLang="en-US" b="1" smtClean="0">
                <a:solidFill>
                  <a:schemeClr val="tx1"/>
                </a:solidFill>
              </a:rPr>
              <a:t>慢波睡眠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en-US" altLang="zh-CN" b="1" smtClean="0">
                <a:solidFill>
                  <a:schemeClr val="tx1"/>
                </a:solidFill>
              </a:rPr>
              <a:t>  </a:t>
            </a:r>
            <a:r>
              <a:rPr lang="zh-CN" altLang="en-US" b="1" smtClean="0">
                <a:solidFill>
                  <a:schemeClr val="tx1"/>
                </a:solidFill>
              </a:rPr>
              <a:t>又称浅睡眠（非眼快动睡眠）</a:t>
            </a:r>
            <a:r>
              <a:rPr lang="en-US" altLang="zh-CN" b="1" smtClean="0">
                <a:solidFill>
                  <a:schemeClr val="tx1"/>
                </a:solidFill>
              </a:rPr>
              <a:t>, </a:t>
            </a:r>
            <a:r>
              <a:rPr lang="zh-CN" altLang="en-US" b="1" smtClean="0">
                <a:solidFill>
                  <a:schemeClr val="tx1"/>
                </a:solidFill>
              </a:rPr>
              <a:t>是从困倦到入睡。此阶段各种感觉相对减退，肌张力减弱，但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生长激素分泌明显升高。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       </a:t>
            </a:r>
            <a:br>
              <a:rPr lang="zh-CN" altLang="en-US" b="1" smtClean="0">
                <a:solidFill>
                  <a:schemeClr val="tx1"/>
                </a:solidFill>
              </a:rPr>
            </a:br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29699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3962400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77838"/>
            <a:ext cx="7600950" cy="59039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>
                <a:solidFill>
                  <a:schemeClr val="tx1"/>
                </a:solidFill>
              </a:rPr>
              <a:t>快波睡眠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又称深睡眠（眼快动睡眠），此阶段各种感觉进一步减退，肌张力完全放松，较难唤醒。但脑内蛋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白质合成加快，有利于促进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精力恢复。</a:t>
            </a:r>
            <a:endParaRPr lang="zh-CN" altLang="en-US" smtClean="0"/>
          </a:p>
        </p:txBody>
      </p:sp>
      <p:pic>
        <p:nvPicPr>
          <p:cNvPr id="3072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7097712" cy="47529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       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在整个睡眠过程中，上述两种状态交替出现</a:t>
            </a:r>
            <a:r>
              <a:rPr lang="en-US" altLang="zh-CN" b="1" smtClean="0">
                <a:solidFill>
                  <a:schemeClr val="tx1"/>
                </a:solidFill>
              </a:rPr>
              <a:t>,</a:t>
            </a:r>
            <a:r>
              <a:rPr lang="zh-CN" altLang="en-US" b="1" smtClean="0">
                <a:solidFill>
                  <a:schemeClr val="tx1"/>
                </a:solidFill>
              </a:rPr>
              <a:t>婴儿周期间隔</a:t>
            </a:r>
            <a:r>
              <a:rPr lang="en-US" altLang="zh-CN" b="1" smtClean="0">
                <a:solidFill>
                  <a:schemeClr val="tx1"/>
                </a:solidFill>
              </a:rPr>
              <a:t>60</a:t>
            </a:r>
            <a:r>
              <a:rPr lang="zh-CN" altLang="en-US" b="1" smtClean="0">
                <a:solidFill>
                  <a:schemeClr val="tx1"/>
                </a:solidFill>
              </a:rPr>
              <a:t>分钟</a:t>
            </a:r>
            <a:r>
              <a:rPr lang="en-US" altLang="zh-CN" b="1" smtClean="0">
                <a:solidFill>
                  <a:schemeClr val="tx1"/>
                </a:solidFill>
              </a:rPr>
              <a:t>,</a:t>
            </a:r>
            <a:r>
              <a:rPr lang="zh-CN" altLang="en-US" b="1" smtClean="0">
                <a:solidFill>
                  <a:schemeClr val="tx1"/>
                </a:solidFill>
              </a:rPr>
              <a:t>成人</a:t>
            </a:r>
            <a:r>
              <a:rPr lang="en-US" altLang="zh-CN" b="1" smtClean="0">
                <a:solidFill>
                  <a:schemeClr val="tx1"/>
                </a:solidFill>
              </a:rPr>
              <a:t>90</a:t>
            </a:r>
            <a:r>
              <a:rPr lang="zh-CN" altLang="en-US" b="1" smtClean="0">
                <a:solidFill>
                  <a:schemeClr val="tx1"/>
                </a:solidFill>
              </a:rPr>
              <a:t>分钟。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梦是快波睡眠的特征：从快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波睡眠期唤醒，</a:t>
            </a:r>
            <a:r>
              <a:rPr lang="en-US" altLang="zh-CN" b="1" smtClean="0">
                <a:solidFill>
                  <a:schemeClr val="tx1"/>
                </a:solidFill>
              </a:rPr>
              <a:t>80%</a:t>
            </a:r>
            <a:r>
              <a:rPr lang="zh-CN" altLang="en-US" b="1" smtClean="0">
                <a:solidFill>
                  <a:schemeClr val="tx1"/>
                </a:solidFill>
              </a:rPr>
              <a:t>以上的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人梦中情景历历在目。</a:t>
            </a:r>
            <a:r>
              <a:rPr lang="zh-CN" altLang="en-US" smtClean="0">
                <a:solidFill>
                  <a:schemeClr val="tx1"/>
                </a:solidFill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31747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508476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561975"/>
            <a:ext cx="2555875" cy="19161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 descr="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561975"/>
            <a:ext cx="820737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42988" y="1773238"/>
            <a:ext cx="7056437" cy="289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睡眠障碍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失眠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睡眠过多</a:t>
            </a:r>
            <a:r>
              <a:rPr lang="en-US" altLang="zh-CN" sz="3600">
                <a:latin typeface="Times New Roman" panose="02020603050405020304" pitchFamily="18" charset="0"/>
              </a:rPr>
              <a:t>(</a:t>
            </a:r>
            <a:r>
              <a:rPr lang="zh-CN" altLang="en-US" sz="3600">
                <a:latin typeface="Times New Roman" panose="02020603050405020304" pitchFamily="18" charset="0"/>
              </a:rPr>
              <a:t>嗜睡症</a:t>
            </a:r>
            <a:r>
              <a:rPr lang="en-US" altLang="zh-CN" sz="360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异常睡眠，包括梦游、梦魇等。</a:t>
            </a:r>
            <a:r>
              <a:rPr lang="zh-CN" altLang="en-US" sz="3600" b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2773" name="Picture 5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75" y="549275"/>
            <a:ext cx="2516188" cy="79216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营养素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476375" y="908050"/>
            <a:ext cx="633730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人体所需营养素分为六大类：</a:t>
            </a:r>
            <a:br>
              <a:rPr lang="zh-CN" altLang="en-US" sz="3600" dirty="0">
                <a:solidFill>
                  <a:schemeClr val="tx2"/>
                </a:solidFill>
              </a:rPr>
            </a:br>
            <a:r>
              <a:rPr lang="zh-CN" altLang="en-US" sz="3600" dirty="0">
                <a:solidFill>
                  <a:schemeClr val="tx2"/>
                </a:solidFill>
              </a:rPr>
              <a:t>蛋白质</a:t>
            </a:r>
            <a:br>
              <a:rPr lang="zh-CN" altLang="en-US" sz="3600" dirty="0">
                <a:solidFill>
                  <a:schemeClr val="tx2"/>
                </a:solidFill>
              </a:rPr>
            </a:br>
            <a:r>
              <a:rPr lang="zh-CN" altLang="en-US" sz="3600" dirty="0">
                <a:solidFill>
                  <a:schemeClr val="tx2"/>
                </a:solidFill>
              </a:rPr>
              <a:t>脂肪</a:t>
            </a:r>
            <a:br>
              <a:rPr lang="zh-CN" altLang="en-US" sz="3600" dirty="0">
                <a:solidFill>
                  <a:schemeClr val="tx2"/>
                </a:solidFill>
              </a:rPr>
            </a:br>
            <a:r>
              <a:rPr lang="zh-CN" altLang="en-US" sz="3600" dirty="0">
                <a:solidFill>
                  <a:schemeClr val="tx2"/>
                </a:solidFill>
              </a:rPr>
              <a:t>碳水化合物（膳食纤维）</a:t>
            </a:r>
            <a:br>
              <a:rPr lang="zh-CN" altLang="en-US" sz="3600" dirty="0">
                <a:solidFill>
                  <a:schemeClr val="tx2"/>
                </a:solidFill>
              </a:rPr>
            </a:br>
            <a:r>
              <a:rPr lang="zh-CN" altLang="en-US" sz="3600" dirty="0">
                <a:solidFill>
                  <a:schemeClr val="tx2"/>
                </a:solidFill>
              </a:rPr>
              <a:t>维生素</a:t>
            </a:r>
            <a:br>
              <a:rPr lang="zh-CN" altLang="en-US" sz="3600" dirty="0">
                <a:solidFill>
                  <a:schemeClr val="tx2"/>
                </a:solidFill>
              </a:rPr>
            </a:br>
            <a:r>
              <a:rPr lang="zh-CN" altLang="en-US" sz="3600" dirty="0">
                <a:solidFill>
                  <a:schemeClr val="tx2"/>
                </a:solidFill>
              </a:rPr>
              <a:t>矿物质</a:t>
            </a:r>
            <a:endParaRPr lang="en-US" altLang="zh-CN" sz="36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3600" dirty="0" smtClean="0">
                <a:solidFill>
                  <a:schemeClr val="tx2"/>
                </a:solidFill>
              </a:rPr>
              <a:t>水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pic>
        <p:nvPicPr>
          <p:cNvPr id="6148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4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125538"/>
            <a:ext cx="7704138" cy="43989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b="1" dirty="0" smtClean="0"/>
              <a:t>失眠</a:t>
            </a:r>
            <a:br>
              <a:rPr kumimoji="1" lang="zh-CN" altLang="en-US" b="1" dirty="0" smtClean="0"/>
            </a:br>
            <a:r>
              <a:rPr kumimoji="1" lang="zh-CN" altLang="en-US" b="1" dirty="0" smtClean="0"/>
              <a:t>表现为入睡困难、早醒、多梦，</a:t>
            </a:r>
            <a:br>
              <a:rPr kumimoji="1" lang="zh-CN" altLang="en-US" b="1" dirty="0" smtClean="0"/>
            </a:br>
            <a:r>
              <a:rPr kumimoji="1" lang="zh-CN" altLang="en-US" b="1" dirty="0" smtClean="0"/>
              <a:t>或三者均有。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zh-CN" altLang="en-US" b="1" dirty="0" smtClean="0"/>
              <a:t>失眠主要源于各种心理因素</a:t>
            </a:r>
            <a:br>
              <a:rPr kumimoji="1" lang="zh-CN" altLang="en-US" b="1" dirty="0" smtClean="0"/>
            </a:br>
            <a:r>
              <a:rPr kumimoji="1" lang="zh-CN" altLang="en-US" b="1" dirty="0" smtClean="0"/>
              <a:t>或疾病、环境等影响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pic>
        <p:nvPicPr>
          <p:cNvPr id="33795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8024812" cy="63817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失眠原因 </a:t>
            </a:r>
            <a:br>
              <a:rPr lang="zh-CN" altLang="en-US" b="1" smtClean="0"/>
            </a:br>
            <a:r>
              <a:rPr lang="zh-CN" altLang="en-US" b="1" smtClean="0"/>
              <a:t>心理因素：</a:t>
            </a:r>
            <a:r>
              <a:rPr lang="en-US" altLang="zh-CN" b="1" smtClean="0"/>
              <a:t>85%</a:t>
            </a:r>
            <a:r>
              <a:rPr lang="zh-CN" altLang="en-US" b="1" smtClean="0"/>
              <a:t>以上的失眠原因；</a:t>
            </a:r>
            <a:r>
              <a:rPr lang="zh-CN" altLang="en-US" b="1" smtClean="0">
                <a:solidFill>
                  <a:schemeClr val="accent1"/>
                </a:solidFill>
              </a:rPr>
              <a:t/>
            </a:r>
            <a:br>
              <a:rPr lang="zh-CN" altLang="en-US" b="1" smtClean="0">
                <a:solidFill>
                  <a:schemeClr val="accent1"/>
                </a:solidFill>
              </a:rPr>
            </a:br>
            <a:r>
              <a:rPr lang="zh-CN" altLang="en-US" b="1" smtClean="0"/>
              <a:t>躯体因素：过度疲劳、躯体疾病</a:t>
            </a:r>
            <a:br>
              <a:rPr lang="zh-CN" altLang="en-US" b="1" smtClean="0"/>
            </a:br>
            <a:r>
              <a:rPr lang="zh-CN" altLang="en-US" b="1" smtClean="0"/>
              <a:t>疼痛、不适等；</a:t>
            </a:r>
            <a:br>
              <a:rPr lang="zh-CN" altLang="en-US" b="1" smtClean="0"/>
            </a:br>
            <a:r>
              <a:rPr lang="zh-CN" altLang="en-US" b="1" smtClean="0"/>
              <a:t>睡眠环境：环境嘈杂、室温</a:t>
            </a:r>
            <a:br>
              <a:rPr lang="zh-CN" altLang="en-US" b="1" smtClean="0"/>
            </a:br>
            <a:r>
              <a:rPr lang="zh-CN" altLang="en-US" b="1" smtClean="0"/>
              <a:t>过冷过热、寝具不适等；</a:t>
            </a:r>
            <a:r>
              <a:rPr lang="zh-CN" altLang="en-US" b="1" smtClean="0">
                <a:solidFill>
                  <a:schemeClr val="accent1"/>
                </a:solidFill>
              </a:rPr>
              <a:t/>
            </a:r>
            <a:br>
              <a:rPr lang="zh-CN" altLang="en-US" b="1" smtClean="0">
                <a:solidFill>
                  <a:schemeClr val="accent1"/>
                </a:solidFill>
              </a:rPr>
            </a:br>
            <a:r>
              <a:rPr lang="zh-CN" altLang="en-US" b="1" smtClean="0"/>
              <a:t>其他因素：兴奋药物、浓茶、</a:t>
            </a:r>
            <a:br>
              <a:rPr lang="zh-CN" altLang="en-US" b="1" smtClean="0"/>
            </a:br>
            <a:r>
              <a:rPr lang="zh-CN" altLang="en-US" b="1" smtClean="0"/>
              <a:t>咖啡、饮酒等。</a:t>
            </a:r>
          </a:p>
        </p:txBody>
      </p:sp>
      <p:pic>
        <p:nvPicPr>
          <p:cNvPr id="348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896938"/>
            <a:ext cx="4565650" cy="731837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改善失眠的有效措施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8025" y="1628775"/>
            <a:ext cx="52578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3600" b="1" smtClean="0"/>
              <a:t>调整心理健康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3600" b="1" smtClean="0"/>
              <a:t>及时治疗躯体疾病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3600" b="1" smtClean="0"/>
              <a:t>营造良好睡眠环境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3600" b="1" smtClean="0"/>
              <a:t>适度体育锻炼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3600" b="1" smtClean="0"/>
              <a:t>适量使用镇静药物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7343775" cy="54721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嗜睡症</a:t>
            </a:r>
            <a:br>
              <a:rPr lang="zh-CN" altLang="en-US" b="1" smtClean="0"/>
            </a:br>
            <a:r>
              <a:rPr lang="zh-CN" altLang="en-US" b="1" smtClean="0"/>
              <a:t>嗜睡症是一种神经功能性疾病，能引起不可抑制性睡眠的发生。</a:t>
            </a:r>
            <a:br>
              <a:rPr lang="zh-CN" altLang="en-US" b="1" smtClean="0"/>
            </a:br>
            <a:r>
              <a:rPr lang="zh-CN" altLang="en-US" b="1" smtClean="0"/>
              <a:t>睡眠不分时间、场合。</a:t>
            </a:r>
            <a:br>
              <a:rPr lang="zh-CN" altLang="en-US" b="1" smtClean="0"/>
            </a:br>
            <a:r>
              <a:rPr lang="zh-CN" altLang="en-US" b="1" smtClean="0"/>
              <a:t>发作性睡病</a:t>
            </a:r>
            <a:br>
              <a:rPr lang="zh-CN" altLang="en-US" b="1" smtClean="0"/>
            </a:br>
            <a:r>
              <a:rPr lang="zh-CN" altLang="en-US" b="1" smtClean="0"/>
              <a:t>神经系统受损害所致，可以</a:t>
            </a:r>
            <a:br>
              <a:rPr lang="zh-CN" altLang="en-US" b="1" smtClean="0"/>
            </a:br>
            <a:r>
              <a:rPr lang="zh-CN" altLang="en-US" b="1" smtClean="0"/>
              <a:t>是基因病变，也可以由于脑</a:t>
            </a:r>
            <a:br>
              <a:rPr lang="zh-CN" altLang="en-US" b="1" smtClean="0"/>
            </a:br>
            <a:r>
              <a:rPr lang="zh-CN" altLang="en-US" b="1" smtClean="0"/>
              <a:t>部肿瘤所致。</a:t>
            </a:r>
          </a:p>
        </p:txBody>
      </p:sp>
      <p:pic>
        <p:nvPicPr>
          <p:cNvPr id="3686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613" y="1125538"/>
            <a:ext cx="7259637" cy="46799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b="1" smtClean="0"/>
              <a:t>梦行症：夜游症、梦游症。</a:t>
            </a:r>
            <a:br>
              <a:rPr lang="zh-CN" altLang="en-US" b="1" smtClean="0"/>
            </a:br>
            <a:r>
              <a:rPr lang="zh-CN" altLang="en-US" b="1" smtClean="0"/>
              <a:t>指人在睡眠时做出的各种活动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b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zh-CN" altLang="en-US" b="1" smtClean="0"/>
              <a:t>梦魇：睡眠时出现的噩梦，</a:t>
            </a:r>
            <a:br>
              <a:rPr kumimoji="1" lang="zh-CN" altLang="en-US" b="1" smtClean="0"/>
            </a:br>
            <a:r>
              <a:rPr kumimoji="1" lang="zh-CN" altLang="en-US" b="1" smtClean="0"/>
              <a:t>梦到刺激可怕的景象。多</a:t>
            </a:r>
            <a:br>
              <a:rPr kumimoji="1" lang="zh-CN" altLang="en-US" b="1" smtClean="0"/>
            </a:br>
            <a:r>
              <a:rPr kumimoji="1" lang="zh-CN" altLang="en-US" b="1" smtClean="0"/>
              <a:t>由于消化不良、胸部或四</a:t>
            </a:r>
            <a:br>
              <a:rPr kumimoji="1" lang="zh-CN" altLang="en-US" b="1" smtClean="0"/>
            </a:br>
            <a:r>
              <a:rPr kumimoji="1" lang="zh-CN" altLang="en-US" b="1" smtClean="0"/>
              <a:t>肢受压等引起。</a:t>
            </a:r>
            <a:endParaRPr lang="zh-CN" altLang="en-US" b="1" smtClean="0"/>
          </a:p>
        </p:txBody>
      </p:sp>
      <p:pic>
        <p:nvPicPr>
          <p:cNvPr id="3789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058025" cy="6048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b="1" smtClean="0"/>
              <a:t>睡眠习惯紊乱（熬夜）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熬夜</a:t>
            </a:r>
            <a:r>
              <a:rPr lang="zh-CN" altLang="en-US" b="1" smtClean="0">
                <a:solidFill>
                  <a:schemeClr val="tx1"/>
                </a:solidFill>
              </a:rPr>
              <a:t>对健康的不良影响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rgbClr val="FF0000"/>
                </a:solidFill>
              </a:rPr>
              <a:t>记忆力减退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b="1" smtClean="0"/>
              <a:t>白天注意力不集中、头昏、反应迟钝、头痛及记忆力减退等。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>
                <a:solidFill>
                  <a:srgbClr val="FF0000"/>
                </a:solidFill>
              </a:rPr>
              <a:t>视力下降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b="1" smtClean="0"/>
              <a:t>视力模糊、疼痛、干涩、</a:t>
            </a:r>
            <a:br>
              <a:rPr lang="zh-CN" altLang="en-US" b="1" smtClean="0"/>
            </a:br>
            <a:r>
              <a:rPr lang="zh-CN" altLang="en-US" b="1" smtClean="0"/>
              <a:t>发涨，甚至出现“熊猫眼”、</a:t>
            </a:r>
            <a:br>
              <a:rPr lang="zh-CN" altLang="en-US" b="1" smtClean="0"/>
            </a:br>
            <a:r>
              <a:rPr lang="zh-CN" altLang="en-US" b="1" smtClean="0"/>
              <a:t>瞬间失明等问题。</a:t>
            </a:r>
          </a:p>
        </p:txBody>
      </p:sp>
      <p:pic>
        <p:nvPicPr>
          <p:cNvPr id="3891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557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058025" cy="6048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抵抗力下降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人经常有疲劳感，精神不振，抵抗力下降，易患病。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>
                <a:solidFill>
                  <a:srgbClr val="FF0000"/>
                </a:solidFill>
              </a:rPr>
              <a:t>皮肤受损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皮肤出现黑斑、青春痘、</a:t>
            </a:r>
            <a:br>
              <a:rPr lang="zh-CN" altLang="en-US" b="1" smtClean="0"/>
            </a:br>
            <a:r>
              <a:rPr lang="zh-CN" altLang="en-US" b="1" smtClean="0"/>
              <a:t>弹性差，缺乏光泽等</a:t>
            </a:r>
            <a:br>
              <a:rPr lang="zh-CN" altLang="en-US" b="1" smtClean="0"/>
            </a:br>
            <a:r>
              <a:rPr lang="zh-CN" altLang="en-US" b="1" smtClean="0"/>
              <a:t>问题。</a:t>
            </a:r>
            <a:r>
              <a:rPr lang="zh-CN" altLang="en-US" sz="3200" b="1" smtClean="0"/>
              <a:t> </a:t>
            </a:r>
            <a:endParaRPr lang="zh-CN" altLang="en-US" b="1" smtClean="0"/>
          </a:p>
        </p:txBody>
      </p:sp>
      <p:pic>
        <p:nvPicPr>
          <p:cNvPr id="3993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557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125538" y="404664"/>
            <a:ext cx="792150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sz="3200" dirty="0" smtClean="0"/>
              <a:t>行为</a:t>
            </a:r>
            <a:r>
              <a:rPr lang="zh-CN" altLang="zh-CN" sz="3200" dirty="0"/>
              <a:t>保健</a:t>
            </a:r>
            <a:r>
              <a:rPr lang="zh-CN" altLang="zh-CN" sz="3200" dirty="0" smtClean="0"/>
              <a:t>问卷</a:t>
            </a:r>
            <a:r>
              <a:rPr lang="en-US" altLang="zh-CN" sz="3200" dirty="0" smtClean="0"/>
              <a:t>1</a:t>
            </a:r>
            <a:r>
              <a:rPr lang="zh-CN" altLang="zh-CN" sz="3200" smtClean="0"/>
              <a:t>（</a:t>
            </a:r>
            <a:r>
              <a:rPr lang="en-US" altLang="zh-CN" sz="3200" smtClean="0"/>
              <a:t>2018.03.26-27</a:t>
            </a:r>
            <a:r>
              <a:rPr lang="zh-CN" altLang="zh-CN" sz="3200" dirty="0" smtClean="0"/>
              <a:t>）</a:t>
            </a:r>
            <a:endParaRPr lang="zh-CN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chemeClr val="tx2"/>
                </a:solidFill>
              </a:rPr>
              <a:t>姓名       学号</a:t>
            </a:r>
            <a:r>
              <a:rPr lang="zh-CN" altLang="en-US" sz="3200" smtClean="0">
                <a:solidFill>
                  <a:schemeClr val="tx2"/>
                </a:solidFill>
              </a:rPr>
              <a:t/>
            </a:r>
            <a:br>
              <a:rPr lang="zh-CN" altLang="en-US" sz="3200" smtClean="0">
                <a:solidFill>
                  <a:schemeClr val="tx2"/>
                </a:solidFill>
              </a:rPr>
            </a:br>
            <a:r>
              <a:rPr lang="en-US" altLang="zh-CN" sz="3200"/>
              <a:t>1</a:t>
            </a:r>
            <a:r>
              <a:rPr lang="zh-CN" altLang="zh-CN" sz="3200"/>
              <a:t>、产热营养素包括哪些物质？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/>
              <a:t>2</a:t>
            </a:r>
            <a:r>
              <a:rPr lang="zh-CN" altLang="zh-CN" sz="3200" smtClean="0"/>
              <a:t>、按照</a:t>
            </a:r>
            <a:r>
              <a:rPr lang="zh-CN" altLang="zh-CN" sz="3200"/>
              <a:t>健康饮食宝塔原则连线下列食物：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/>
              <a:t> </a:t>
            </a:r>
            <a:r>
              <a:rPr lang="zh-CN" altLang="zh-CN" sz="3200"/>
              <a:t>水果蔬菜</a:t>
            </a:r>
            <a:r>
              <a:rPr lang="zh-CN" altLang="zh-CN" sz="3200"/>
              <a:t>类</a:t>
            </a:r>
            <a:r>
              <a:rPr lang="en-US" altLang="zh-CN" sz="3200"/>
              <a:t>   </a:t>
            </a:r>
            <a:r>
              <a:rPr lang="en-US" altLang="zh-CN" sz="3200" smtClean="0"/>
              <a:t>   </a:t>
            </a:r>
            <a:r>
              <a:rPr lang="zh-CN" altLang="zh-CN" sz="3200"/>
              <a:t>吃多些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/>
              <a:t>  </a:t>
            </a:r>
            <a:r>
              <a:rPr lang="zh-CN" altLang="zh-CN" sz="3200"/>
              <a:t>鱼肉豆奶</a:t>
            </a:r>
            <a:r>
              <a:rPr lang="zh-CN" altLang="zh-CN" sz="3200"/>
              <a:t>类</a:t>
            </a:r>
            <a:r>
              <a:rPr lang="en-US" altLang="zh-CN" sz="3200"/>
              <a:t>     </a:t>
            </a:r>
            <a:r>
              <a:rPr lang="zh-CN" altLang="zh-CN" sz="3200" smtClean="0"/>
              <a:t>减少</a:t>
            </a:r>
            <a:r>
              <a:rPr lang="zh-CN" altLang="zh-CN" sz="3200"/>
              <a:t>吃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/>
              <a:t>  </a:t>
            </a:r>
            <a:r>
              <a:rPr lang="zh-CN" altLang="zh-CN" sz="3200"/>
              <a:t>五</a:t>
            </a:r>
            <a:r>
              <a:rPr lang="zh-CN" altLang="zh-CN" sz="3200"/>
              <a:t>谷类</a:t>
            </a:r>
            <a:r>
              <a:rPr lang="en-US" altLang="zh-CN" sz="3200"/>
              <a:t>         </a:t>
            </a:r>
            <a:r>
              <a:rPr lang="zh-CN" altLang="zh-CN" sz="3200" smtClean="0"/>
              <a:t>吃</a:t>
            </a:r>
            <a:r>
              <a:rPr lang="zh-CN" altLang="zh-CN" sz="3200"/>
              <a:t>适量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/>
              <a:t>  </a:t>
            </a:r>
            <a:r>
              <a:rPr lang="zh-CN" altLang="zh-CN" sz="3200"/>
              <a:t>油糖</a:t>
            </a:r>
            <a:r>
              <a:rPr lang="zh-CN" altLang="zh-CN" sz="3200"/>
              <a:t>盐类</a:t>
            </a:r>
            <a:r>
              <a:rPr lang="en-US" altLang="zh-CN" sz="3200"/>
              <a:t>       </a:t>
            </a:r>
            <a:r>
              <a:rPr lang="zh-CN" altLang="zh-CN" sz="3200" smtClean="0"/>
              <a:t>吃</a:t>
            </a:r>
            <a:r>
              <a:rPr lang="zh-CN" altLang="zh-CN" sz="3200"/>
              <a:t>少量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/>
              <a:t>3</a:t>
            </a:r>
            <a:r>
              <a:rPr lang="zh-CN" altLang="zh-CN" sz="3200"/>
              <a:t>、目前个人睡眠质量</a:t>
            </a:r>
            <a:r>
              <a:rPr lang="zh-CN" altLang="zh-CN" sz="3200"/>
              <a:t>如何</a:t>
            </a:r>
            <a:r>
              <a:rPr lang="zh-CN" altLang="zh-CN" sz="3200" smtClean="0"/>
              <a:t>，影</a:t>
            </a:r>
            <a:endParaRPr lang="en-US" altLang="zh-CN" sz="320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3200" smtClean="0"/>
              <a:t>响</a:t>
            </a:r>
            <a:r>
              <a:rPr lang="zh-CN" altLang="zh-CN" sz="3200"/>
              <a:t>入睡的主要原因。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/>
              <a:t>4</a:t>
            </a:r>
            <a:r>
              <a:rPr lang="zh-CN" altLang="zh-CN" sz="3200"/>
              <a:t>、每周熬夜频率，最晚入睡时间。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557338"/>
            <a:ext cx="7993062" cy="51133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产热营养素</a:t>
            </a:r>
            <a:br>
              <a:rPr lang="zh-CN" altLang="en-US" b="1" smtClean="0"/>
            </a:br>
            <a:r>
              <a:rPr lang="zh-CN" altLang="en-US" b="1" smtClean="0"/>
              <a:t>蛋白质：</a:t>
            </a:r>
            <a:r>
              <a:rPr lang="en-US" altLang="zh-CN" b="1" smtClean="0"/>
              <a:t>4</a:t>
            </a:r>
            <a:r>
              <a:rPr lang="zh-CN" altLang="en-US" b="1" smtClean="0"/>
              <a:t>千卡</a:t>
            </a:r>
            <a:r>
              <a:rPr lang="en-US" altLang="zh-CN" b="1" smtClean="0"/>
              <a:t>/</a:t>
            </a:r>
            <a:r>
              <a:rPr lang="zh-CN" altLang="en-US" b="1" smtClean="0"/>
              <a:t>每克蛋白质</a:t>
            </a:r>
            <a:br>
              <a:rPr lang="zh-CN" altLang="en-US" b="1" smtClean="0"/>
            </a:br>
            <a:r>
              <a:rPr lang="zh-CN" altLang="en-US" b="1" smtClean="0"/>
              <a:t>脂肪：</a:t>
            </a:r>
            <a:r>
              <a:rPr lang="en-US" altLang="zh-CN" b="1" smtClean="0"/>
              <a:t>9</a:t>
            </a:r>
            <a:r>
              <a:rPr lang="zh-CN" altLang="en-US" b="1" smtClean="0"/>
              <a:t>千卡</a:t>
            </a:r>
            <a:r>
              <a:rPr lang="en-US" altLang="zh-CN" b="1" smtClean="0"/>
              <a:t>/</a:t>
            </a:r>
            <a:r>
              <a:rPr lang="zh-CN" altLang="en-US" b="1" smtClean="0"/>
              <a:t>每克脂肪</a:t>
            </a:r>
            <a:br>
              <a:rPr lang="zh-CN" altLang="en-US" b="1" smtClean="0"/>
            </a:br>
            <a:r>
              <a:rPr lang="zh-CN" altLang="en-US" b="1" smtClean="0"/>
              <a:t>碳水化合物：</a:t>
            </a:r>
            <a:r>
              <a:rPr lang="en-US" altLang="zh-CN" b="1" smtClean="0"/>
              <a:t>4</a:t>
            </a:r>
            <a:r>
              <a:rPr lang="zh-CN" altLang="en-US" b="1" smtClean="0"/>
              <a:t>千卡</a:t>
            </a:r>
            <a:r>
              <a:rPr lang="en-US" altLang="zh-CN" b="1" smtClean="0"/>
              <a:t>/</a:t>
            </a:r>
            <a:r>
              <a:rPr lang="zh-CN" altLang="en-US" b="1" smtClean="0"/>
              <a:t>每克碳</a:t>
            </a:r>
            <a:br>
              <a:rPr lang="zh-CN" altLang="en-US" b="1" smtClean="0"/>
            </a:br>
            <a:r>
              <a:rPr lang="zh-CN" altLang="en-US" b="1" smtClean="0"/>
              <a:t>水化合物</a:t>
            </a:r>
          </a:p>
        </p:txBody>
      </p:sp>
      <p:pic>
        <p:nvPicPr>
          <p:cNvPr id="7171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 descr="全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33375"/>
            <a:ext cx="35274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7885112" cy="56165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b="1" dirty="0" smtClean="0"/>
              <a:t>蛋白质</a:t>
            </a:r>
            <a:br>
              <a:rPr lang="zh-CN" altLang="en-US" b="1" dirty="0" smtClean="0"/>
            </a:br>
            <a:r>
              <a:rPr lang="zh-CN" altLang="en-US" b="1" dirty="0" smtClean="0"/>
              <a:t>由氨基酸组成。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主要功能：</a:t>
            </a:r>
            <a:r>
              <a:rPr lang="zh-CN" altLang="zh-CN" b="1" dirty="0" smtClean="0"/>
              <a:t>维持</a:t>
            </a:r>
            <a:r>
              <a:rPr lang="zh-CN" altLang="zh-CN" b="1" dirty="0"/>
              <a:t>组织的生长、更新和</a:t>
            </a:r>
            <a:r>
              <a:rPr lang="zh-CN" altLang="zh-CN" b="1" dirty="0" smtClean="0"/>
              <a:t>修复</a:t>
            </a:r>
            <a:r>
              <a:rPr lang="zh-CN" altLang="en-US" b="1" dirty="0" smtClean="0"/>
              <a:t>；</a:t>
            </a:r>
            <a:r>
              <a:rPr lang="zh-CN" altLang="zh-CN" b="1" dirty="0" smtClean="0"/>
              <a:t>参与</a:t>
            </a:r>
            <a:r>
              <a:rPr lang="zh-CN" altLang="zh-CN" b="1" dirty="0"/>
              <a:t>多种重要的生理</a:t>
            </a:r>
            <a:r>
              <a:rPr lang="zh-CN" altLang="zh-CN" b="1" dirty="0" smtClean="0"/>
              <a:t>功能</a:t>
            </a:r>
            <a:r>
              <a:rPr lang="zh-CN" altLang="en-US" b="1" dirty="0" smtClean="0"/>
              <a:t>；</a:t>
            </a:r>
            <a:r>
              <a:rPr lang="zh-CN" altLang="zh-CN" b="1" dirty="0" smtClean="0"/>
              <a:t>转变</a:t>
            </a:r>
            <a:r>
              <a:rPr lang="zh-CN" altLang="zh-CN" b="1" dirty="0"/>
              <a:t>为糖类和</a:t>
            </a:r>
            <a:r>
              <a:rPr lang="zh-CN" altLang="zh-CN" b="1" dirty="0" smtClean="0"/>
              <a:t>脂肪</a:t>
            </a:r>
            <a:r>
              <a:rPr lang="zh-CN" altLang="en-US" b="1" dirty="0" smtClean="0"/>
              <a:t>；</a:t>
            </a:r>
            <a:r>
              <a:rPr lang="zh-CN" altLang="zh-CN" b="1" dirty="0" smtClean="0"/>
              <a:t>氧</a:t>
            </a:r>
            <a:r>
              <a:rPr lang="zh-CN" altLang="zh-CN" b="1" dirty="0"/>
              <a:t>化供</a:t>
            </a:r>
            <a:r>
              <a:rPr lang="zh-CN" altLang="zh-CN" b="1" dirty="0" smtClean="0"/>
              <a:t>能</a:t>
            </a:r>
            <a:r>
              <a:rPr lang="zh-CN" altLang="en-US" b="1" dirty="0" smtClean="0"/>
              <a:t>，为机体提供热量。占每日热量的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10</a:t>
            </a:r>
            <a:r>
              <a:rPr lang="zh-CN" altLang="en-US" b="1" dirty="0" smtClean="0"/>
              <a:t>～</a:t>
            </a:r>
            <a:r>
              <a:rPr lang="en-US" altLang="zh-CN" b="1" dirty="0" smtClean="0"/>
              <a:t>15% </a:t>
            </a:r>
            <a:r>
              <a:rPr lang="zh-CN" altLang="en-US" b="1" dirty="0" smtClean="0"/>
              <a:t>。</a:t>
            </a:r>
            <a:br>
              <a:rPr lang="zh-CN" altLang="en-US" b="1" dirty="0" smtClean="0"/>
            </a:br>
            <a:r>
              <a:rPr lang="zh-CN" altLang="en-US" b="1" dirty="0" smtClean="0"/>
              <a:t>来源：肉、禽、鱼、蛋、</a:t>
            </a:r>
            <a:br>
              <a:rPr lang="zh-CN" altLang="en-US" b="1" dirty="0" smtClean="0"/>
            </a:br>
            <a:r>
              <a:rPr lang="zh-CN" altLang="en-US" b="1" dirty="0" smtClean="0"/>
              <a:t>奶、粮、豆、果等。</a:t>
            </a:r>
          </a:p>
        </p:txBody>
      </p:sp>
      <p:pic>
        <p:nvPicPr>
          <p:cNvPr id="8195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8" descr="蛋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5124450"/>
            <a:ext cx="2046287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9" descr="豆X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29" y="3551238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0" descr="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5229225"/>
            <a:ext cx="1571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704138" cy="60483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3200" b="1" dirty="0" smtClean="0"/>
              <a:t>蛋白质摄取过量</a:t>
            </a:r>
            <a:r>
              <a:rPr lang="zh-CN" altLang="en-US" sz="3200" b="1" dirty="0" smtClean="0"/>
              <a:t>的</a:t>
            </a:r>
            <a:r>
              <a:rPr lang="zh-CN" altLang="zh-CN" sz="3200" b="1" dirty="0" smtClean="0"/>
              <a:t>危害</a:t>
            </a:r>
            <a:br>
              <a:rPr lang="zh-CN" altLang="zh-CN" sz="3200" b="1" dirty="0" smtClean="0"/>
            </a:br>
            <a:r>
              <a:rPr lang="en-US" altLang="zh-CN" sz="3200" b="1" dirty="0" smtClean="0"/>
              <a:t>1</a:t>
            </a:r>
            <a:r>
              <a:rPr lang="zh-CN" altLang="zh-CN" sz="3200" b="1" dirty="0" smtClean="0"/>
              <a:t>、蛋白质会在体内转化成脂肪，造成脂肪堆积。</a:t>
            </a:r>
            <a:br>
              <a:rPr lang="zh-CN" altLang="zh-CN" sz="3200" b="1" dirty="0" smtClean="0"/>
            </a:br>
            <a:r>
              <a:rPr lang="en-US" altLang="zh-CN" sz="3200" b="1" dirty="0" smtClean="0"/>
              <a:t>2</a:t>
            </a:r>
            <a:r>
              <a:rPr lang="zh-CN" altLang="zh-CN" sz="3200" b="1" dirty="0" smtClean="0"/>
              <a:t>、蛋白质在体内转化为脂肪，血液的酸性</a:t>
            </a:r>
            <a:r>
              <a:rPr lang="zh-CN" altLang="en-US" sz="3200" b="1" dirty="0" smtClean="0"/>
              <a:t>增加</a:t>
            </a:r>
            <a:r>
              <a:rPr lang="zh-CN" altLang="zh-CN" sz="3200" b="1" dirty="0" smtClean="0"/>
              <a:t>，会消耗大量的钙质，</a:t>
            </a:r>
            <a:r>
              <a:rPr lang="zh-CN" altLang="en-US" sz="3200" b="1" dirty="0" smtClean="0"/>
              <a:t>导致骨质疏松</a:t>
            </a:r>
            <a:r>
              <a:rPr lang="zh-CN" altLang="zh-CN" sz="3200" b="1" dirty="0" smtClean="0"/>
              <a:t>，骨质变脆。</a:t>
            </a:r>
            <a:br>
              <a:rPr lang="zh-CN" altLang="zh-CN" sz="3200" b="1" dirty="0" smtClean="0"/>
            </a:br>
            <a:r>
              <a:rPr lang="en-US" altLang="zh-CN" sz="3200" b="1" dirty="0" smtClean="0"/>
              <a:t>3</a:t>
            </a:r>
            <a:r>
              <a:rPr lang="zh-CN" altLang="zh-CN" sz="3200" b="1" dirty="0" smtClean="0"/>
              <a:t>、人体不贮存蛋白质</a:t>
            </a:r>
            <a:r>
              <a:rPr lang="en-US" altLang="zh-CN" sz="3200" b="1" dirty="0" smtClean="0"/>
              <a:t>,</a:t>
            </a:r>
            <a:r>
              <a:rPr lang="zh-CN" altLang="zh-CN" sz="3200" b="1" dirty="0" smtClean="0"/>
              <a:t> 必须</a:t>
            </a:r>
            <a:r>
              <a:rPr lang="zh-CN" altLang="zh-CN" sz="3200" b="1" dirty="0"/>
              <a:t>将</a:t>
            </a:r>
            <a:r>
              <a:rPr lang="zh-CN" altLang="zh-CN" sz="3200" b="1" dirty="0" smtClean="0"/>
              <a:t>过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zh-CN" sz="3200" b="1" dirty="0" smtClean="0"/>
              <a:t>多</a:t>
            </a:r>
            <a:r>
              <a:rPr lang="zh-CN" altLang="zh-CN" sz="3200" b="1" dirty="0"/>
              <a:t>的蛋白质脱氨分解</a:t>
            </a:r>
            <a:r>
              <a:rPr lang="en-US" altLang="zh-CN" sz="3200" b="1" dirty="0"/>
              <a:t>,</a:t>
            </a:r>
            <a:r>
              <a:rPr lang="zh-CN" altLang="zh-CN" sz="3200" b="1" dirty="0"/>
              <a:t>氨则由尿</a:t>
            </a:r>
            <a:r>
              <a:rPr lang="zh-CN" altLang="zh-CN" sz="3200" b="1" dirty="0" smtClean="0"/>
              <a:t>排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zh-CN" sz="3200" b="1" dirty="0" smtClean="0"/>
              <a:t>出体外</a:t>
            </a:r>
            <a:r>
              <a:rPr lang="zh-CN" altLang="en-US" sz="3200" b="1" dirty="0" smtClean="0"/>
              <a:t>，</a:t>
            </a:r>
            <a:r>
              <a:rPr lang="zh-CN" altLang="zh-CN" sz="3200" b="1" dirty="0" smtClean="0"/>
              <a:t>这</a:t>
            </a:r>
            <a:r>
              <a:rPr lang="zh-CN" altLang="zh-CN" sz="3200" b="1"/>
              <a:t>一</a:t>
            </a:r>
            <a:r>
              <a:rPr lang="zh-CN" altLang="zh-CN" sz="3200" b="1" smtClean="0"/>
              <a:t>过程加重</a:t>
            </a:r>
            <a:r>
              <a:rPr lang="zh-CN" altLang="en-US" sz="3200" b="1" smtClean="0"/>
              <a:t>肝脏、</a:t>
            </a:r>
            <a:r>
              <a:rPr lang="zh-CN" altLang="zh-CN" sz="3200" b="1" smtClean="0"/>
              <a:t>肾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zh-CN" sz="3200" b="1" smtClean="0"/>
              <a:t>脏</a:t>
            </a:r>
            <a:r>
              <a:rPr lang="zh-CN" altLang="zh-CN" sz="3200" b="1" dirty="0"/>
              <a:t>的</a:t>
            </a:r>
            <a:r>
              <a:rPr lang="zh-CN" altLang="zh-CN" sz="3200" b="1" dirty="0" smtClean="0"/>
              <a:t>负荷</a:t>
            </a:r>
            <a:r>
              <a:rPr lang="zh-CN" altLang="en-US" sz="3200" b="1" dirty="0" smtClean="0"/>
              <a:t>。</a:t>
            </a:r>
            <a:endParaRPr lang="zh-CN" altLang="zh-CN" sz="3200" b="1" dirty="0" smtClean="0"/>
          </a:p>
        </p:txBody>
      </p:sp>
      <p:pic>
        <p:nvPicPr>
          <p:cNvPr id="9219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451" y="332507"/>
            <a:ext cx="7883029" cy="61928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dirty="0" smtClean="0"/>
              <a:t>脂肪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包括甘油三酯、胆固醇和磷脂。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主要功能：</a:t>
            </a:r>
            <a:r>
              <a:rPr lang="zh-CN" altLang="zh-CN" sz="3200" b="1" dirty="0"/>
              <a:t>构成身体组织和生物活性物质</a:t>
            </a:r>
            <a:r>
              <a:rPr lang="zh-CN" altLang="en-US" sz="3200" b="1" dirty="0" smtClean="0"/>
              <a:t>；</a:t>
            </a:r>
            <a:r>
              <a:rPr lang="zh-CN" altLang="zh-CN" sz="3200" b="1" dirty="0"/>
              <a:t>调节生理</a:t>
            </a:r>
            <a:r>
              <a:rPr lang="zh-CN" altLang="zh-CN" sz="3200" b="1" dirty="0" smtClean="0"/>
              <a:t>机能</a:t>
            </a:r>
            <a:r>
              <a:rPr lang="zh-CN" altLang="en-US" sz="3200" b="1" dirty="0" smtClean="0"/>
              <a:t>，内脏的固定保护及消化道和皮肤的润滑作用；</a:t>
            </a:r>
            <a:r>
              <a:rPr lang="zh-CN" altLang="zh-CN" sz="3200" b="1" dirty="0"/>
              <a:t>供给</a:t>
            </a:r>
            <a:r>
              <a:rPr lang="zh-CN" altLang="zh-CN" sz="3200" b="1" dirty="0" smtClean="0"/>
              <a:t>人体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zh-CN" sz="3200" b="1" dirty="0" smtClean="0"/>
              <a:t>热量</a:t>
            </a:r>
            <a:r>
              <a:rPr lang="zh-CN" altLang="en-US" sz="3200" b="1" dirty="0"/>
              <a:t>，占每日总热量的</a:t>
            </a:r>
            <a:r>
              <a:rPr lang="en-US" altLang="zh-CN" sz="3200" b="1" dirty="0"/>
              <a:t>20</a:t>
            </a:r>
            <a:r>
              <a:rPr lang="zh-CN" altLang="en-US" sz="3200" b="1" dirty="0"/>
              <a:t>～</a:t>
            </a:r>
            <a:r>
              <a:rPr lang="en-US" altLang="zh-CN" sz="3200" b="1" dirty="0"/>
              <a:t>25%</a:t>
            </a:r>
            <a:r>
              <a:rPr lang="zh-CN" altLang="en-US" sz="3200" b="1" dirty="0" smtClean="0"/>
              <a:t>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维持体温；</a:t>
            </a:r>
            <a:r>
              <a:rPr lang="zh-CN" altLang="zh-CN" sz="3200" b="1" dirty="0" smtClean="0"/>
              <a:t>溶解</a:t>
            </a:r>
            <a:r>
              <a:rPr lang="zh-CN" altLang="zh-CN" sz="3200" b="1" dirty="0"/>
              <a:t>营养素</a:t>
            </a:r>
            <a:r>
              <a:rPr lang="zh-CN" altLang="en-US" sz="3200" b="1" dirty="0" smtClean="0"/>
              <a:t>。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来源：动物油脂、植物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油和果仁。</a:t>
            </a:r>
          </a:p>
        </p:txBody>
      </p:sp>
      <p:pic>
        <p:nvPicPr>
          <p:cNvPr id="10243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 descr="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09" y="3428925"/>
            <a:ext cx="162083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脂肪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4979988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885112" cy="61928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脂肪</a:t>
            </a:r>
            <a:r>
              <a:rPr lang="zh-CN" altLang="en-US" sz="2800" b="1" dirty="0" smtClean="0"/>
              <a:t>摄入过多的危害</a:t>
            </a:r>
            <a:r>
              <a:rPr lang="zh-CN" altLang="zh-CN" sz="2800" b="1" dirty="0" smtClean="0"/>
              <a:t>：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1.</a:t>
            </a:r>
            <a:r>
              <a:rPr lang="zh-CN" altLang="zh-CN" sz="2800" b="1" dirty="0" smtClean="0"/>
              <a:t>过量的胆固醇会引起动脉粥样硬化，导致冠心病和脑中风等一系列严重疾病。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2.</a:t>
            </a:r>
            <a:r>
              <a:rPr lang="zh-CN" altLang="zh-CN" sz="2800" b="1" dirty="0" smtClean="0"/>
              <a:t>脂肪</a:t>
            </a:r>
            <a:r>
              <a:rPr lang="zh-CN" altLang="zh-CN" sz="2800" b="1" dirty="0"/>
              <a:t>摄入过多，会造成</a:t>
            </a:r>
            <a:r>
              <a:rPr lang="zh-CN" altLang="zh-CN" sz="2800" b="1" dirty="0" smtClean="0"/>
              <a:t>身体</a:t>
            </a:r>
            <a:r>
              <a:rPr lang="zh-CN" altLang="en-US" sz="2800" b="1" dirty="0" smtClean="0"/>
              <a:t>超重、</a:t>
            </a:r>
            <a:r>
              <a:rPr lang="zh-CN" altLang="zh-CN" sz="2800" b="1" dirty="0" smtClean="0"/>
              <a:t>肥胖，</a:t>
            </a:r>
            <a:r>
              <a:rPr lang="zh-CN" altLang="en-US" sz="2800" b="1" dirty="0" smtClean="0"/>
              <a:t>导致</a:t>
            </a:r>
            <a:r>
              <a:rPr lang="zh-CN" altLang="zh-CN" sz="2800" b="1" dirty="0" smtClean="0"/>
              <a:t>高</a:t>
            </a:r>
            <a:r>
              <a:rPr lang="zh-CN" altLang="zh-CN" sz="2800" b="1" dirty="0"/>
              <a:t>血脂，高血压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高血糖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同时</a:t>
            </a:r>
            <a:r>
              <a:rPr lang="zh-CN" altLang="zh-CN" sz="2800" b="1" dirty="0" smtClean="0"/>
              <a:t>身体</a:t>
            </a:r>
            <a:r>
              <a:rPr lang="zh-CN" altLang="en-US" sz="2800" b="1" dirty="0" smtClean="0"/>
              <a:t>超重、</a:t>
            </a:r>
            <a:r>
              <a:rPr lang="zh-CN" altLang="zh-CN" sz="2800" b="1" dirty="0" smtClean="0"/>
              <a:t>肥胖</a:t>
            </a:r>
            <a:r>
              <a:rPr lang="zh-CN" altLang="zh-CN" sz="2800" b="1" dirty="0"/>
              <a:t>也会给体内的各个器官</a:t>
            </a:r>
            <a:r>
              <a:rPr lang="zh-CN" altLang="zh-CN" sz="2800" b="1" dirty="0" smtClean="0"/>
              <a:t>带来</a:t>
            </a:r>
            <a:r>
              <a:rPr lang="zh-CN" altLang="en-US" sz="2800" b="1" dirty="0" smtClean="0"/>
              <a:t>损害。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3.</a:t>
            </a:r>
            <a:r>
              <a:rPr lang="zh-CN" altLang="zh-CN" sz="2800" b="1" dirty="0" smtClean="0"/>
              <a:t>肝细胞</a:t>
            </a:r>
            <a:r>
              <a:rPr lang="zh-CN" altLang="zh-CN" sz="2800" b="1" dirty="0"/>
              <a:t>内脂肪堆积</a:t>
            </a:r>
            <a:r>
              <a:rPr lang="zh-CN" altLang="zh-CN" sz="2800" b="1" dirty="0" smtClean="0"/>
              <a:t>过多的病变。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脂肪肝</a:t>
            </a:r>
            <a:r>
              <a:rPr lang="zh-CN" altLang="zh-CN" sz="2800" b="1" dirty="0"/>
              <a:t>者，总脂量可达</a:t>
            </a:r>
            <a:r>
              <a:rPr lang="en-US" altLang="zh-CN" sz="2800" b="1" dirty="0"/>
              <a:t>40%-50%</a:t>
            </a:r>
            <a:r>
              <a:rPr lang="zh-CN" altLang="en-US" sz="2800" b="1" dirty="0"/>
              <a:t>。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4.</a:t>
            </a:r>
            <a:r>
              <a:rPr lang="zh-CN" altLang="zh-CN" sz="2800" b="1" dirty="0" smtClean="0"/>
              <a:t>关节炎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脂肪</a:t>
            </a:r>
            <a:r>
              <a:rPr lang="zh-CN" altLang="zh-CN" sz="2800" b="1" dirty="0" smtClean="0"/>
              <a:t>在</a:t>
            </a:r>
            <a:r>
              <a:rPr lang="zh-CN" altLang="en-US" sz="2800" b="1" dirty="0" smtClean="0"/>
              <a:t>代谢</a:t>
            </a:r>
            <a:r>
              <a:rPr lang="zh-CN" altLang="zh-CN" sz="2800" b="1" dirty="0" smtClean="0"/>
              <a:t>过程</a:t>
            </a:r>
            <a:r>
              <a:rPr lang="zh-CN" altLang="zh-CN" sz="2800" b="1" dirty="0"/>
              <a:t>中，</a:t>
            </a:r>
            <a:r>
              <a:rPr lang="zh-CN" altLang="zh-CN" sz="2800" b="1" dirty="0" smtClean="0"/>
              <a:t>能产生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一</a:t>
            </a:r>
            <a:r>
              <a:rPr lang="zh-CN" altLang="zh-CN" sz="2800" b="1" dirty="0"/>
              <a:t>种酮体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对关节有较强的</a:t>
            </a:r>
            <a:r>
              <a:rPr lang="zh-CN" altLang="zh-CN" sz="2800" b="1" dirty="0" smtClean="0"/>
              <a:t>刺激作用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/>
              <a:t>导致</a:t>
            </a:r>
            <a:r>
              <a:rPr lang="zh-CN" altLang="zh-CN" sz="2800" b="1" dirty="0" smtClean="0"/>
              <a:t>疼痛</a:t>
            </a:r>
            <a:r>
              <a:rPr lang="zh-CN" altLang="zh-CN" sz="2800" b="1" dirty="0"/>
              <a:t>、肿胀、强直、功能障碍</a:t>
            </a:r>
            <a:r>
              <a:rPr lang="zh-CN" altLang="zh-CN" sz="2800" b="1" dirty="0" smtClean="0"/>
              <a:t>等</a:t>
            </a:r>
            <a:r>
              <a:rPr lang="zh-CN" altLang="en-US" sz="2800" b="1" dirty="0" smtClean="0"/>
              <a:t>。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zh-CN" sz="2800" b="1" dirty="0" smtClean="0"/>
          </a:p>
        </p:txBody>
      </p:sp>
      <p:pic>
        <p:nvPicPr>
          <p:cNvPr id="11267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7705725" cy="6553200"/>
          </a:xfrm>
        </p:spPr>
        <p:txBody>
          <a:bodyPr/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2800" b="1" dirty="0" smtClean="0"/>
              <a:t>碳水化合物（</a:t>
            </a:r>
            <a:r>
              <a:rPr lang="zh-CN" altLang="zh-CN" sz="2800" b="1" dirty="0" smtClean="0"/>
              <a:t>又称糖类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食物中</a:t>
            </a:r>
            <a:r>
              <a:rPr lang="zh-CN" altLang="zh-CN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sz="2800" b="1" dirty="0"/>
              <a:t>碳水化合物</a:t>
            </a:r>
            <a:r>
              <a:rPr lang="zh-CN" altLang="en-US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分成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两类</a:t>
            </a:r>
            <a:r>
              <a:rPr lang="zh-CN" altLang="en-US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：可以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吸收利用的有效碳水化合物如单糖、双糖、</a:t>
            </a:r>
            <a:r>
              <a:rPr lang="zh-CN" altLang="en-US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多糖，不能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消化</a:t>
            </a:r>
            <a:r>
              <a:rPr lang="zh-CN" altLang="en-US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的碳水化合物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如纤维素。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主要功能：维持脑细胞功能（神经系统能量的唯一来源）；参与遗传物质的代谢；以糖原的形式作为储备能源。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提供人体所需热量，占每日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热量的</a:t>
            </a:r>
            <a:r>
              <a:rPr lang="en-US" altLang="zh-CN" sz="2800" b="1" dirty="0" smtClean="0"/>
              <a:t>60</a:t>
            </a:r>
            <a:r>
              <a:rPr lang="zh-CN" altLang="en-US" sz="2800" b="1" dirty="0" smtClean="0"/>
              <a:t>～</a:t>
            </a:r>
            <a:r>
              <a:rPr lang="en-US" altLang="zh-CN" sz="2800" b="1" dirty="0" smtClean="0"/>
              <a:t>70%</a:t>
            </a:r>
            <a:r>
              <a:rPr lang="zh-CN" altLang="en-US" sz="2800" b="1" dirty="0" smtClean="0"/>
              <a:t>。 </a:t>
            </a:r>
            <a:br>
              <a:rPr lang="zh-CN" altLang="en-US" sz="2800" b="1" dirty="0" smtClean="0"/>
            </a:br>
            <a:r>
              <a:rPr lang="zh-CN" altLang="en-US" sz="2800" b="1" dirty="0" smtClean="0"/>
              <a:t>来源：五谷类、果蔬类、</a:t>
            </a:r>
            <a:br>
              <a:rPr lang="zh-CN" altLang="en-US" sz="2800" b="1" dirty="0" smtClean="0"/>
            </a:br>
            <a:r>
              <a:rPr lang="zh-CN" altLang="en-US" sz="2800" b="1" dirty="0" smtClean="0"/>
              <a:t>豆制品、糖等。 </a:t>
            </a:r>
          </a:p>
        </p:txBody>
      </p:sp>
      <p:pic>
        <p:nvPicPr>
          <p:cNvPr id="1229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5" descr="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229225"/>
            <a:ext cx="147637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 descr="谷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300663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 descr="谷X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573463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 descr="糖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25950"/>
            <a:ext cx="158432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184731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2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20000"/>
          </a:lnSpc>
          <a:spcBef>
            <a:spcPct val="10000"/>
          </a:spcBef>
          <a:spcAft>
            <a:spcPct val="10000"/>
          </a:spcAft>
          <a:buClrTx/>
          <a:buSzTx/>
          <a:buFontTx/>
          <a:buNone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1524</TotalTime>
  <Words>338</Words>
  <Application>Microsoft Office PowerPoint</Application>
  <PresentationFormat>全屏显示(4:3)</PresentationFormat>
  <Paragraphs>73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宋体</vt:lpstr>
      <vt:lpstr>Arial</vt:lpstr>
      <vt:lpstr>Century Gothic</vt:lpstr>
      <vt:lpstr>Times New Roman</vt:lpstr>
      <vt:lpstr>Wingdings</vt:lpstr>
      <vt:lpstr>书堆型</vt:lpstr>
      <vt:lpstr>主要内容</vt:lpstr>
      <vt:lpstr>营养素</vt:lpstr>
      <vt:lpstr>营养素</vt:lpstr>
      <vt:lpstr>产热营养素 蛋白质：4千卡/每克蛋白质 脂肪：9千卡/每克脂肪 碳水化合物：4千卡/每克碳 水化合物</vt:lpstr>
      <vt:lpstr>蛋白质 由氨基酸组成。 主要功能：维持组织的生长、更新和修复；参与多种重要的生理功能；转变为糖类和脂肪；氧化供能，为机体提供热量。占每日热量的 10～15% 。 来源：肉、禽、鱼、蛋、 奶、粮、豆、果等。</vt:lpstr>
      <vt:lpstr>蛋白质摄取过量的危害 1、蛋白质会在体内转化成脂肪，造成脂肪堆积。 2、蛋白质在体内转化为脂肪，血液的酸性增加，会消耗大量的钙质，导致骨质疏松，骨质变脆。 3、人体不贮存蛋白质, 必须将过 多的蛋白质脱氨分解,氨则由尿排 出体外，这一过程加重肝脏、肾 脏的负荷。</vt:lpstr>
      <vt:lpstr>脂肪 包括甘油三酯、胆固醇和磷脂。 主要功能：构成身体组织和生物活性物质；调节生理机能，内脏的固定保护及消化道和皮肤的润滑作用；供给人体 热量，占每日总热量的20～25%。 维持体温；溶解营养素。 来源：动物油脂、植物 油和果仁。</vt:lpstr>
      <vt:lpstr>脂肪摄入过多的危害： 1.过量的胆固醇会引起动脉粥样硬化，导致冠心病和脑中风等一系列严重疾病。 2.脂肪摄入过多，会造成身体超重、肥胖，导致高血脂，高血压，高血糖，同时身体超重、肥胖也会给体内的各个器官带来损害。 3.肝细胞内脂肪堆积过多的病变。 脂肪肝者，总脂量可达40%-50%。 4.关节炎，脂肪在代谢过程中，能产生 一种酮体，对关节有较强的刺激作用， 导致疼痛、肿胀、强直、功能障碍等。 </vt:lpstr>
      <vt:lpstr>碳水化合物（又称糖类） 食物中的碳水化合物分成两类：可以吸收利用的有效碳水化合物如单糖、双糖、多糖，不能消化的碳水化合物，如纤维素。  主要功能：维持脑细胞功能（神经系统能量的唯一来源）；参与遗传物质的代谢；以糖原的形式作为储备能源。 提供人体所需热量，占每日 热量的60～70%。  来源：五谷类、果蔬类、 豆制品、糖等。 </vt:lpstr>
      <vt:lpstr>碳水化合物摄入过多的危害： 1.增加身体脂肪 多余葡萄糖作为肝糖储存在细胞中，当这些葡萄糖数量太多时，就会变成脂肪储存起来。 2.引起2型糖尿病 如果血液中血糖水平持续因为高碳水 化合物摄入而处于高水平，胰腺就需 要做出反应生产更多胰岛素。迫使胰 腺生产大量胰岛素会带来长期损害。 3.增加细胞受损危险 造成神经细胞、血管、心脏和眼睛细胞受损。</vt:lpstr>
      <vt:lpstr>膳食纤维 不能被人体消化的碳水化合物。 肠道清洁夫，有健胃、清肠、通便作用，降低血脂、血糖。 主要存在于蔬菜、全谷制品、薯类食物中。每日需要量35克，  摄入过少可致肠蠕动减慢， 不利于体内毒素排除。</vt:lpstr>
      <vt:lpstr>大学生每日热量的摄入需求 男生3000千卡╱天, 女生2700千卡╱天， 其中，蛋白质15%、 脂肪25%、碳水化合 物60%。</vt:lpstr>
      <vt:lpstr>维生素 维持身体健康所必需的有机化合物。在体内既不能构成身体组织的原料，也不是能量的来源，而是一类调节物质，在物质代谢中起重要作用。维生素在体内的含量很少，但不可或缺。 水溶性维生素：包括VB、VC等，体内需求饱和后，多余量随尿液排出。 脂溶性维生素：溶于脂肪， 包括VA、VD、VE和VK，需 与脂肪共同吸收，多余量 不能排出，过量摄入会导 致蓄积性中毒。</vt:lpstr>
      <vt:lpstr>各种维生素缺乏相关疾病 维生素A缺乏→干眼病、夜盲症 维生素D缺乏→佝偻病、软骨病 维生素B1缺乏→脚气病 维生素B2缺乏→口角炎 维生素C缺乏→坏血病 叶酸缺乏→贫血、心脑血管疾病</vt:lpstr>
      <vt:lpstr>PowerPoint 演示文稿</vt:lpstr>
      <vt:lpstr>矿物质（无机盐) 常量元素矿物质主要为钠、钾、钙、镁、硫、磷、氯等。 钠、钾维持人体的水、盐平衡，钙、镁维持骨骼和牙齿的结构 和功能，并维持神经和肌 肉的兴奋性。 来源：食用盐、乳制 品、海产品、芝麻等。</vt:lpstr>
      <vt:lpstr>微量元素：铁、锌、铜、碘等。  铁：参与血红蛋白的合成。 来源：动物血、黑木耳、红枣。 锌：参与蛋白质、核酸的合成， 对维持生殖器官的发育及功能 有重要作用。 来源：海产品、瘦肉、动物肝 和坚果等。</vt:lpstr>
      <vt:lpstr>水 成人每天摄入和排出水量约2500ml，其中摄入食物含水1000ml，饮水1500ml； 排出尿液1500ml、呼吸道蒸 发约300ml、消化道排出 100ml、皮肤蒸发约600ml。 功能：调节血液循环、体温、 体液酸碱平衡。</vt:lpstr>
      <vt:lpstr>水的生理功能 1.溶解消化：是体内生物化学反应必不可少的介质。 2.参与代谢：在新陈代谢过程中，人体内物质交换和化学反应都是在水中进行的。 3.载体运输：溶解性好，流动性强，存在于体内各个组织器官，是体内营 养物质的载体。 4.保护器官：因为组织器官缺少 了水的润滑，易造成关节磨损。 5. 调节体温的作用。</vt:lpstr>
      <vt:lpstr>PowerPoint 演示文稿</vt:lpstr>
      <vt:lpstr>大学生营养问题 ★早餐问题： 不吃早餐、不按时吃早餐、早餐热量不足、品种单一。  纠正措施：按时吃早餐，质量保证 ，营养均衡。 ★摄入热量不足：挑食、偏 食、吃零食、过分节食。 纠正措施：合理膳食，保证热量。</vt:lpstr>
      <vt:lpstr>★钠盐摄入过多 钠盐﹥10克/日，易患高血压。 纠正措施：钠盐摄入5～6克/日， 少吃腌制食品。 ★维生素缺乏：蔬菜水果 吃的少可导致Vc缺乏，长 期食用精米、精面可引起 VB1缺乏，绿叶菜过少可引 起VB2缺乏。</vt:lpstr>
      <vt:lpstr>PowerPoint 演示文稿</vt:lpstr>
      <vt:lpstr>PowerPoint 演示文稿</vt:lpstr>
      <vt:lpstr>PowerPoint 演示文稿</vt:lpstr>
      <vt:lpstr>  睡眠的两种状态   慢波睡眠   又称浅睡眠（非眼快动睡眠）, 是从困倦到入睡。此阶段各种感觉相对减退，肌张力减弱，但 生长激素分泌明显升高。         </vt:lpstr>
      <vt:lpstr>快波睡眠 又称深睡眠（眼快动睡眠），此阶段各种感觉进一步减退，肌张力完全放松，较难唤醒。但脑内蛋 白质合成加快，有利于促进 精力恢复。</vt:lpstr>
      <vt:lpstr>        在整个睡眠过程中，上述两种状态交替出现,婴儿周期间隔60分钟,成人90分钟。 梦是快波睡眠的特征：从快 波睡眠期唤醒，80%以上的 人梦中情景历历在目。  </vt:lpstr>
      <vt:lpstr>PowerPoint 演示文稿</vt:lpstr>
      <vt:lpstr>失眠 表现为入睡困难、早醒、多梦， 或三者均有。 失眠主要源于各种心理因素 或疾病、环境等影响。</vt:lpstr>
      <vt:lpstr>失眠原因  心理因素：85%以上的失眠原因； 躯体因素：过度疲劳、躯体疾病 疼痛、不适等； 睡眠环境：环境嘈杂、室温 过冷过热、寝具不适等； 其他因素：兴奋药物、浓茶、 咖啡、饮酒等。</vt:lpstr>
      <vt:lpstr>改善失眠的有效措施</vt:lpstr>
      <vt:lpstr>嗜睡症 嗜睡症是一种神经功能性疾病，能引起不可抑制性睡眠的发生。 睡眠不分时间、场合。 发作性睡病 神经系统受损害所致，可以 是基因病变，也可以由于脑 部肿瘤所致。</vt:lpstr>
      <vt:lpstr>梦行症：夜游症、梦游症。 指人在睡眠时做出的各种活动。 梦魇：睡眠时出现的噩梦， 梦到刺激可怕的景象。多 由于消化不良、胸部或四 肢受压等引起。</vt:lpstr>
      <vt:lpstr>睡眠习惯紊乱（熬夜） 熬夜对健康的不良影响 记忆力减退 白天注意力不集中、头昏、反应迟钝、头痛及记忆力减退等。 视力下降 视力模糊、疼痛、干涩、 发涨，甚至出现“熊猫眼”、 瞬间失明等问题。</vt:lpstr>
      <vt:lpstr>抵抗力下降 人经常有疲劳感，精神不振，抵抗力下降，易患病。 皮肤受损 皮肤出现黑斑、青春痘、 弹性差，缺乏光泽等 问题。 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微软中国</dc:creator>
  <cp:lastModifiedBy>dell</cp:lastModifiedBy>
  <cp:revision>165</cp:revision>
  <dcterms:created xsi:type="dcterms:W3CDTF">2011-03-22T01:43:49Z</dcterms:created>
  <dcterms:modified xsi:type="dcterms:W3CDTF">2018-03-26T03:12:59Z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