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4" r:id="rId2"/>
    <p:sldId id="364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82" r:id="rId11"/>
    <p:sldId id="340" r:id="rId12"/>
    <p:sldId id="341" r:id="rId13"/>
    <p:sldId id="271" r:id="rId14"/>
    <p:sldId id="272" r:id="rId15"/>
    <p:sldId id="338" r:id="rId16"/>
    <p:sldId id="275" r:id="rId17"/>
    <p:sldId id="276" r:id="rId18"/>
    <p:sldId id="389" r:id="rId19"/>
    <p:sldId id="277" r:id="rId20"/>
    <p:sldId id="278" r:id="rId21"/>
    <p:sldId id="279" r:id="rId22"/>
    <p:sldId id="383" r:id="rId23"/>
    <p:sldId id="384" r:id="rId24"/>
    <p:sldId id="387" r:id="rId25"/>
    <p:sldId id="386" r:id="rId26"/>
    <p:sldId id="280" r:id="rId27"/>
    <p:sldId id="391" r:id="rId28"/>
    <p:sldId id="392" r:id="rId29"/>
    <p:sldId id="394" r:id="rId30"/>
    <p:sldId id="388" r:id="rId31"/>
    <p:sldId id="281" r:id="rId32"/>
    <p:sldId id="374" r:id="rId33"/>
    <p:sldId id="375" r:id="rId34"/>
    <p:sldId id="376" r:id="rId35"/>
    <p:sldId id="377" r:id="rId36"/>
    <p:sldId id="380" r:id="rId37"/>
    <p:sldId id="381" r:id="rId38"/>
    <p:sldId id="393" r:id="rId39"/>
    <p:sldId id="333" r:id="rId40"/>
    <p:sldId id="334" r:id="rId41"/>
    <p:sldId id="335" r:id="rId42"/>
    <p:sldId id="336" r:id="rId43"/>
    <p:sldId id="337" r:id="rId44"/>
    <p:sldId id="362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072B48-66D3-499E-B88D-3EE1E1166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AD47BE-AE8C-4A60-AAF2-85068B0FBC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D47BE-AE8C-4A60-AAF2-85068B0FBCC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93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959654-E05B-4999-A719-618B5ADAB7FC}" type="slidenum">
              <a:rPr lang="zh-CN" altLang="en-US" smtClean="0">
                <a:latin typeface="宋体" panose="02010600030101010101" pitchFamily="2" charset="-122"/>
              </a:rPr>
              <a:pPr>
                <a:spcBef>
                  <a:spcPct val="0"/>
                </a:spcBef>
              </a:pPr>
              <a:t>3</a:t>
            </a:fld>
            <a:endParaRPr lang="zh-CN" altLang="en-US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15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1907F065-6442-44E7-ACA1-F2A4D4EDAAD0}" type="slidenum">
              <a:rPr lang="en-US" altLang="zh-CN" sz="280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pPr algn="r">
                <a:spcBef>
                  <a:spcPct val="0"/>
                </a:spcBef>
              </a:pPr>
              <a:t>6</a:t>
            </a:fld>
            <a:endParaRPr lang="en-US" altLang="zh-CN" sz="280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239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327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959654-E05B-4999-A719-618B5ADAB7FC}" type="slidenum">
              <a:rPr lang="zh-CN" altLang="en-US" smtClean="0">
                <a:latin typeface="宋体" panose="02010600030101010101" pitchFamily="2" charset="-122"/>
              </a:rPr>
              <a:pPr>
                <a:spcBef>
                  <a:spcPct val="0"/>
                </a:spcBef>
              </a:pPr>
              <a:t>10</a:t>
            </a:fld>
            <a:endParaRPr lang="zh-CN" altLang="en-US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50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 w="1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  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）夹板固定法  将两块长度从肘至手心的夹板分别放在前臂的手掌侧与手背侧（如果只有一块夹板，则放在前臂手背侧），并在手心垫好棉花等软物，让伤员握好夹板，腕关节稍向掌心方向屈曲，然后分别固定夹板两端；再用大悬臂带将前臂悬吊于胸前，使肘关节屈曲。</a:t>
            </a:r>
            <a:endParaRPr lang="zh-CN" altLang="en-US" sz="2400" smtClean="0"/>
          </a:p>
          <a:p>
            <a:pPr eaLnBrk="1" hangingPunct="1"/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84227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 w="1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7021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7D5F-7AF8-4A70-A05C-69E8CFF581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53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6053B-FD99-47C2-9E43-7CF982ED6D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0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8AE02-F028-4AB3-8056-5434CE556C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66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B8202-6C83-4652-AC44-FF67B70423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7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3600-9108-4937-AD4E-BA958D5B82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6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A02C-6ABF-4F4F-949B-94F0ACB96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66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7FA43-63FA-449C-AD13-A80D524602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69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AC3AD-A3E2-4C51-B9D4-30B9B489B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1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30C11-6B45-464E-B16A-9FCA22F102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60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0A2BD-5386-42BA-AA64-A60B449479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6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59F2A-F1B0-421E-90F7-8CC6EEEDA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64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993B406F-BC2C-479B-AD6C-D958136850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pcera.com/photo/ti/16/05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http:/www.sjstt.cn/HGMB/UploadSoftPic/etjy/etjy/%CF%B4%D2%C2%B7%FE%BF%EC%C0%D6%D0%A1%C5%AE%BA%A235.jpg" TargetMode="External"/><Relationship Id="rId18" Type="http://schemas.openxmlformats.org/officeDocument/2006/relationships/image" Target="../media/image2.png"/><Relationship Id="rId3" Type="http://schemas.openxmlformats.org/officeDocument/2006/relationships/image" Target="http:/pic2.iecool.com/yundonglei/tiyujianjiang/tiyujianjiang2_0979.jpg" TargetMode="External"/><Relationship Id="rId7" Type="http://schemas.openxmlformats.org/officeDocument/2006/relationships/image" Target="http:/img9.3lian.com/vector2/01/03/006.jpg" TargetMode="External"/><Relationship Id="rId12" Type="http://schemas.openxmlformats.org/officeDocument/2006/relationships/image" Target="../media/image15.jpeg"/><Relationship Id="rId17" Type="http://schemas.openxmlformats.org/officeDocument/2006/relationships/image" Target="http:/pic2.iecool.com/yundonglei/sineiyundong/shineiyundong2_0050.jpg" TargetMode="External"/><Relationship Id="rId2" Type="http://schemas.openxmlformats.org/officeDocument/2006/relationships/image" Target="../media/image9.jpe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4.jpeg"/><Relationship Id="rId5" Type="http://schemas.openxmlformats.org/officeDocument/2006/relationships/image" Target="http:/pic2.iecool.com/katongmanhua/yundongkatong/yundongkatong2_0250.jpg" TargetMode="External"/><Relationship Id="rId15" Type="http://schemas.openxmlformats.org/officeDocument/2006/relationships/image" Target="http:/china.sooshong.com/picture/zjcnjc/1242622008621185140.jpg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jpeg"/><Relationship Id="rId9" Type="http://schemas.openxmlformats.org/officeDocument/2006/relationships/image" Target="http:/www.tucoo.com/vector/J_sport_badminton/images/badminton20.png" TargetMode="External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836712"/>
            <a:ext cx="5616575" cy="4752975"/>
          </a:xfrm>
        </p:spPr>
        <p:txBody>
          <a:bodyPr/>
          <a:lstStyle/>
          <a:p>
            <a:pPr eaLnBrk="1" hangingPunct="1">
              <a:lnSpc>
                <a:spcPct val="14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4000" b="1" dirty="0" smtClean="0"/>
              <a:t>  </a:t>
            </a: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主要内容</a:t>
            </a:r>
            <a:b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运动卫生</a:t>
            </a:r>
            <a:br>
              <a:rPr lang="zh-CN" altLang="en-US" sz="40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运动创伤及预防</a:t>
            </a:r>
            <a:br>
              <a:rPr lang="zh-CN" altLang="en-US" sz="40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与运动有关的疾病</a:t>
            </a:r>
            <a:endParaRPr lang="zh-CN" altLang="en-US" sz="40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3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475656" y="1844824"/>
            <a:ext cx="5606752" cy="32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3333CC"/>
              </a:buClr>
              <a:buSzPct val="60000"/>
              <a:buNone/>
            </a:pP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中等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强度的有氧运动：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长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慢跑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、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跳绳、游泳、快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走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散步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、划船、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打拳、打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乒乓球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等、因人而异。</a:t>
            </a:r>
            <a:endParaRPr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3333CC"/>
              </a:buClr>
              <a:buSzPct val="60000"/>
              <a:buNone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心率达到每分钟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110-130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次。</a:t>
            </a:r>
            <a:endParaRPr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17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31912" y="639763"/>
            <a:ext cx="48962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运动</a:t>
            </a:r>
            <a:r>
              <a:rPr kumimoji="1"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营养卫生</a:t>
            </a:r>
            <a:endParaRPr kumimoji="1"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1310086" y="1285929"/>
            <a:ext cx="7200403" cy="492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1" lang="zh-CN" altLang="en-US" sz="36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运动时，体内能源物质分解代谢加强，导致机体对营养物质需要的相应增加。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1" lang="zh-CN" altLang="en-US" sz="3600" b="1">
                <a:latin typeface="Times New Roman" pitchFamily="18" charset="0"/>
              </a:rPr>
              <a:t>      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人平时进食中，蛋白质、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脂肪和糖的比例是</a:t>
            </a:r>
            <a:r>
              <a:rPr kumimoji="1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1:1:4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运动时是</a:t>
            </a:r>
            <a:r>
              <a:rPr kumimoji="1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1:0.7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kumimoji="1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0.8:4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耐力项目运动员为</a:t>
            </a:r>
            <a:r>
              <a:rPr kumimoji="1"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1:1:7</a:t>
            </a:r>
            <a:r>
              <a:rPr kumimoji="1"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6148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00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00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3455988"/>
            <a:ext cx="4572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971550" y="333375"/>
            <a:ext cx="7129463" cy="6381750"/>
          </a:xfrm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合理的进食时间：运动后，休息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45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分钟再进食。进食后，应休息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小时后方可进行剧烈运动。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运动比赛</a:t>
            </a: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前后饮食选择：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赛前多食热量高、体积小的食物；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赛后多食豆制品，优质蛋白、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水果蔬菜。另外，应适当增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加水分的摄入。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pic>
        <p:nvPicPr>
          <p:cNvPr id="7171" name="Picture 3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81075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997200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96877"/>
            <a:ext cx="8029575" cy="59039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dirty="0" smtClean="0"/>
              <a:t>       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运动量评估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强度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：以心率来衡量运动强度。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最大心率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220 - </a:t>
            </a:r>
            <a:r>
              <a:rPr lang="zh-CN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年龄</a:t>
            </a:r>
            <a:r>
              <a:rPr lang="zh-CN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最佳强度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靶心率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最大心率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×0.6-0.8</a:t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en-US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45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分钟，强度大则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持续时间短，强度小则持续时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间长。</a:t>
            </a: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频率</a:t>
            </a: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每周锻炼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次。</a:t>
            </a:r>
          </a:p>
        </p:txBody>
      </p:sp>
      <p:pic>
        <p:nvPicPr>
          <p:cNvPr id="819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260350"/>
            <a:ext cx="7775575" cy="61928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运动量适宜</a:t>
            </a:r>
            <a:b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运动后心率在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en-US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分钟恢复正常，</a:t>
            </a:r>
            <a:b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感觉轻松，食欲、睡眠良好。</a:t>
            </a:r>
            <a:b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运动量过大</a:t>
            </a:r>
            <a:b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运动后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en-US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分钟心率仍未</a:t>
            </a:r>
            <a:b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恢复疲劳，影响食欲和睡眠。    </a:t>
            </a:r>
            <a:b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运动量不足</a:t>
            </a:r>
            <a:b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身体无发热感、脉搏无明显变化。</a:t>
            </a:r>
          </a:p>
        </p:txBody>
      </p:sp>
      <p:pic>
        <p:nvPicPr>
          <p:cNvPr id="92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052736"/>
            <a:ext cx="6470922" cy="45370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运动创伤</a:t>
            </a:r>
            <a:b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在运动（或其他活动）过程中导致的损伤，造成人体组织或器官在解剖结构上的破</a:t>
            </a: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坏和生理功能上的紊乱。</a:t>
            </a:r>
            <a:b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0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644900"/>
            <a:ext cx="27717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15975"/>
            <a:ext cx="7775575" cy="45354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b="1" smtClean="0"/>
              <a:t> </a:t>
            </a: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运动创伤常见原因</a:t>
            </a:r>
            <a:b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身体解剖的结构弱点；</a:t>
            </a:r>
            <a:b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身体状态不良，训练准备不足； </a:t>
            </a: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3.</a:t>
            </a: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运动场地不合适，气候异常；</a:t>
            </a:r>
            <a:b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违反比赛规则，有意碰撞等。</a:t>
            </a:r>
          </a:p>
        </p:txBody>
      </p:sp>
      <p:pic>
        <p:nvPicPr>
          <p:cNvPr id="1126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0001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271963"/>
            <a:ext cx="23463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42988" y="620713"/>
            <a:ext cx="6913562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开放性软组织损伤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b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◇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擦伤：</a:t>
            </a:r>
            <a:b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擦伤是皮肤受到外力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急剧</a:t>
            </a:r>
            <a:endParaRPr lang="en-US" altLang="zh-CN" sz="36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地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摩擦导致的表皮损伤。</a:t>
            </a:r>
            <a:b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◇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刺伤和切伤：刺伤是尖细</a:t>
            </a:r>
            <a:b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物件刺入皮肤及软组织所致；</a:t>
            </a:r>
            <a:b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切伤是锐器切入皮肤及软组</a:t>
            </a:r>
            <a:b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织所致。</a:t>
            </a:r>
          </a:p>
        </p:txBody>
      </p:sp>
      <p:pic>
        <p:nvPicPr>
          <p:cNvPr id="5" name="Picture 2" descr="_Y6T6695"/>
          <p:cNvPicPr>
            <a:picLocks noRot="1"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0580476">
            <a:off x="6197101" y="963874"/>
            <a:ext cx="2365375" cy="1619026"/>
          </a:xfrm>
          <a:prstGeom prst="rect">
            <a:avLst/>
          </a:prstGeom>
          <a:effectLst>
            <a:outerShdw dist="63500" dir="3187806" algn="ctr" rotWithShape="0">
              <a:srgbClr val="292929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5"/>
          <p:cNvSpPr txBox="1">
            <a:spLocks noChangeArrowheads="1"/>
          </p:cNvSpPr>
          <p:nvPr/>
        </p:nvSpPr>
        <p:spPr bwMode="auto">
          <a:xfrm>
            <a:off x="912813" y="2446338"/>
            <a:ext cx="458787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64514" name="Group 5"/>
          <p:cNvGrpSpPr>
            <a:grpSpLocks/>
          </p:cNvGrpSpPr>
          <p:nvPr/>
        </p:nvGrpSpPr>
        <p:grpSpPr bwMode="auto">
          <a:xfrm>
            <a:off x="-20638" y="0"/>
            <a:ext cx="9164638" cy="6858000"/>
            <a:chOff x="0" y="0"/>
            <a:chExt cx="5777" cy="4320"/>
          </a:xfrm>
        </p:grpSpPr>
        <p:sp>
          <p:nvSpPr>
            <p:cNvPr id="64515" name="Rectangle 6"/>
            <p:cNvSpPr>
              <a:spLocks noChangeArrowheads="1"/>
            </p:cNvSpPr>
            <p:nvPr/>
          </p:nvSpPr>
          <p:spPr bwMode="auto">
            <a:xfrm>
              <a:off x="17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6" name="Rectangle 7"/>
            <p:cNvSpPr>
              <a:spLocks noChangeArrowheads="1"/>
            </p:cNvSpPr>
            <p:nvPr/>
          </p:nvSpPr>
          <p:spPr bwMode="auto">
            <a:xfrm>
              <a:off x="17" y="0"/>
              <a:ext cx="100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6811" name="Text Box 8"/>
            <p:cNvSpPr txBox="1">
              <a:spLocks noChangeArrowheads="1"/>
            </p:cNvSpPr>
            <p:nvPr/>
          </p:nvSpPr>
          <p:spPr bwMode="auto">
            <a:xfrm rot="10800000">
              <a:off x="0" y="3996"/>
              <a:ext cx="42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>
              <a:spAutoFit/>
            </a:bodyPr>
            <a:lstStyle/>
            <a:p>
              <a:endParaRPr lang="" altLang="zh-CN" sz="3200" b="1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10601" name="Text Box 9"/>
            <p:cNvSpPr txBox="1">
              <a:spLocks noChangeArrowheads="1"/>
            </p:cNvSpPr>
            <p:nvPr/>
          </p:nvSpPr>
          <p:spPr bwMode="auto">
            <a:xfrm>
              <a:off x="525" y="1056"/>
              <a:ext cx="441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dist">
                <a:buFontTx/>
                <a:buNone/>
                <a:defRPr/>
              </a:pPr>
              <a:endParaRPr lang="zh-CN" altLang="zh-CN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5925" y="3048000"/>
            <a:ext cx="311150" cy="763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4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4520" name="Rectangle 3"/>
          <p:cNvSpPr>
            <a:spLocks noGrp="1" noChangeArrowheads="1"/>
          </p:cNvSpPr>
          <p:nvPr/>
        </p:nvSpPr>
        <p:spPr bwMode="auto">
          <a:xfrm>
            <a:off x="1043236" y="1196752"/>
            <a:ext cx="4608884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3600" b="1" dirty="0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轻度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擦伤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，消毒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后保持</a:t>
            </a:r>
            <a:r>
              <a:rPr lang="en-US" altLang="zh-CN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小时内伤口干燥即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3600" b="1" dirty="0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重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度擦伤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，去医院进行无菌清创处理。</a:t>
            </a:r>
            <a:endParaRPr lang="zh-CN" altLang="en-US" sz="36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4521" name="Group 11"/>
          <p:cNvGrpSpPr>
            <a:grpSpLocks/>
          </p:cNvGrpSpPr>
          <p:nvPr/>
        </p:nvGrpSpPr>
        <p:grpSpPr bwMode="auto">
          <a:xfrm>
            <a:off x="5724525" y="763588"/>
            <a:ext cx="3168650" cy="5299075"/>
            <a:chOff x="3696" y="527"/>
            <a:chExt cx="1996" cy="3338"/>
          </a:xfrm>
        </p:grpSpPr>
        <p:pic>
          <p:nvPicPr>
            <p:cNvPr id="64522" name="Picture 7" descr="cashang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819" y="1992"/>
              <a:ext cx="1750" cy="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3" name="Picture 8" descr="cashang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7"/>
            <a:stretch>
              <a:fillRect/>
            </a:stretch>
          </p:blipFill>
          <p:spPr bwMode="auto">
            <a:xfrm>
              <a:off x="3696" y="527"/>
              <a:ext cx="1996" cy="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2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0047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772400" cy="5327650"/>
          </a:xfrm>
          <a:noFill/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◇</a:t>
            </a: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撕裂伤</a:t>
            </a:r>
            <a:b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因钝物撞击或身体碰撞引起的皮肤软组织的撕裂。</a:t>
            </a:r>
            <a:b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小的撕裂伤不需缝合，清创消毒后包扎创口；较大面积的撕</a:t>
            </a:r>
            <a:b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裂伤需要局部清创消毒后，</a:t>
            </a:r>
            <a:b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止血、缝合并预防感染。</a:t>
            </a:r>
          </a:p>
        </p:txBody>
      </p:sp>
      <p:pic>
        <p:nvPicPr>
          <p:cNvPr id="1331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8450"/>
            <a:ext cx="1125538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_Y6T6822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01616"/>
            <a:ext cx="2376487" cy="1563688"/>
          </a:xfrm>
          <a:prstGeom prst="rect">
            <a:avLst/>
          </a:prstGeom>
          <a:noFill/>
          <a:ln>
            <a:noFill/>
          </a:ln>
          <a:effectLst>
            <a:outerShdw dist="63500" dir="3187806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620688"/>
            <a:ext cx="5105400" cy="762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健康的四大基石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556792"/>
            <a:ext cx="7037784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WHO 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维多利亚宣言中提出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(1992)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合理膳食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有益健康的饮食习惯）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适量运动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规律的体育活动）</a:t>
            </a:r>
            <a:endParaRPr lang="zh-CN" altLang="en-US" sz="3200" b="1" dirty="0" smtClean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戒烟限酒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不受烟草和酒精侵害的生活方式）</a:t>
            </a:r>
            <a:endParaRPr lang="zh-CN" altLang="en-US" sz="3200" b="1" dirty="0" smtClean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32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心态平和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良好的心理</a:t>
            </a:r>
            <a:r>
              <a:rPr lang="en-US" altLang="zh-CN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200" b="1" dirty="0" smtClean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社会环境）</a:t>
            </a:r>
            <a:endParaRPr lang="zh-CN" altLang="en-US" sz="3200" b="1" dirty="0" smtClean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2800" b="1" dirty="0" smtClean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800" b="1" dirty="0" smtClean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46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188913"/>
            <a:ext cx="7772400" cy="6191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闭合性软组织挫伤 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身体局部受到钝器打击或挤压而引起的皮下软组织损伤。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损伤表现为局部肿痛，皮下出血。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处理：皮下出血面积较大应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先冷敷处理，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小时后，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用消肿止痛药物，局部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适当热敷。</a:t>
            </a:r>
          </a:p>
        </p:txBody>
      </p:sp>
      <p:pic>
        <p:nvPicPr>
          <p:cNvPr id="1433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_Y6T6766"/>
          <p:cNvPicPr>
            <a:picLocks noRot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6176" y="4254500"/>
            <a:ext cx="2365375" cy="1576388"/>
          </a:xfrm>
          <a:prstGeom prst="rect">
            <a:avLst/>
          </a:prstGeom>
          <a:effectLst>
            <a:outerShdw dist="63500" dir="3187806" algn="ctr" rotWithShape="0">
              <a:srgbClr val="292929"/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4450"/>
            <a:ext cx="7745363" cy="6553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关节扭伤（韧带拉伤）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韧带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是使各骨块相互连结的结缔组织的索状物，与弹性纤维紧密并行。韧带拉伤后，局部肿胀、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疼痛</a:t>
            </a: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压痛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，有皮下出血的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可</a:t>
            </a: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看见</a:t>
            </a: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青紫区，运动受限。</a:t>
            </a:r>
            <a: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536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4450"/>
            <a:ext cx="7673975" cy="6553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常见</a:t>
            </a:r>
            <a:r>
              <a:rPr lang="zh-CN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病因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</a:t>
            </a:r>
            <a:r>
              <a:rPr lang="zh-CN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zh-CN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由于外力使关节活动超出正常生理</a:t>
            </a:r>
            <a:r>
              <a:rPr lang="zh-CN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范围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常见发病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部位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膝关节、手指关节和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踝关节。 </a:t>
            </a:r>
            <a:r>
              <a:rPr lang="zh-CN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常见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症状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局部肿胀、疼痛、压痛，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皮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下出血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等。 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536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8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4450"/>
            <a:ext cx="7673975" cy="6553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常见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的膝关节损伤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前交叉韧带、后交叉韧带损伤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、内、外侧副韧带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伤害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、半月板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破裂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、关节软骨破裂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、髌骨（膝盖骨）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脱位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、膝关节脱位：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536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9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16160"/>
            <a:ext cx="7673975" cy="6553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预防：</a:t>
            </a:r>
            <a:r>
              <a:rPr lang="en-US" altLang="zh-CN" sz="32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充分科学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热身，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时，膝盖得承受巨大压力，因此必须适当暖身，免致受伤。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适时停止运动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避免运动过度，</a:t>
            </a:r>
            <a:r>
              <a:rPr lang="zh-CN" altLang="en-US" sz="3200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运动过度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，是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膝关节受伤的因素之一。特别是肌肉酸痛明显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，是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运动疲劳的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表现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，继续运动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很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容易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导致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关节的损伤。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注意控制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饮食，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肥胖加重了关节面的负担，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关节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结构加速磨损、老化，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引起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变形性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关节炎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536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8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4450"/>
            <a:ext cx="7673975" cy="6553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踝关节扭伤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多数为外侧韧带损伤。 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原因：解剖结构薄弱环节；运动场地不平整；踝关节活动范围异常。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处理：韧带扭伤后以制动、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休息为主。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536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7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489825" cy="62198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肌肉拉伤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下肢肌肉拉伤多见。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肌肉受到打击、碰撞等钝性暴力直接作用，或肌肉受到过度牵拉，猛烈收缩所致。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预防：运动前充分热身活动，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合理安排锻炼时间。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5"/>
          <p:cNvSpPr txBox="1">
            <a:spLocks noChangeArrowheads="1"/>
          </p:cNvSpPr>
          <p:nvPr/>
        </p:nvSpPr>
        <p:spPr bwMode="auto">
          <a:xfrm>
            <a:off x="912813" y="2446338"/>
            <a:ext cx="458787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66562" name="Group 5"/>
          <p:cNvGrpSpPr>
            <a:grpSpLocks/>
          </p:cNvGrpSpPr>
          <p:nvPr/>
        </p:nvGrpSpPr>
        <p:grpSpPr bwMode="auto">
          <a:xfrm>
            <a:off x="-20638" y="0"/>
            <a:ext cx="9164638" cy="6858000"/>
            <a:chOff x="0" y="0"/>
            <a:chExt cx="5777" cy="4320"/>
          </a:xfrm>
        </p:grpSpPr>
        <p:sp>
          <p:nvSpPr>
            <p:cNvPr id="66563" name="Rectangle 6"/>
            <p:cNvSpPr>
              <a:spLocks noChangeArrowheads="1"/>
            </p:cNvSpPr>
            <p:nvPr/>
          </p:nvSpPr>
          <p:spPr bwMode="auto">
            <a:xfrm>
              <a:off x="17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564" name="Rectangle 7"/>
            <p:cNvSpPr>
              <a:spLocks noChangeArrowheads="1"/>
            </p:cNvSpPr>
            <p:nvPr/>
          </p:nvSpPr>
          <p:spPr bwMode="auto">
            <a:xfrm>
              <a:off x="17" y="0"/>
              <a:ext cx="100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8857" name="Text Box 8"/>
            <p:cNvSpPr txBox="1">
              <a:spLocks noChangeArrowheads="1"/>
            </p:cNvSpPr>
            <p:nvPr/>
          </p:nvSpPr>
          <p:spPr bwMode="auto">
            <a:xfrm rot="10800000">
              <a:off x="0" y="3996"/>
              <a:ext cx="42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>
              <a:spAutoFit/>
            </a:bodyPr>
            <a:lstStyle/>
            <a:p>
              <a:endParaRPr lang="" altLang="zh-CN" sz="3200" b="1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10601" name="Text Box 9"/>
            <p:cNvSpPr txBox="1">
              <a:spLocks noChangeArrowheads="1"/>
            </p:cNvSpPr>
            <p:nvPr/>
          </p:nvSpPr>
          <p:spPr bwMode="auto">
            <a:xfrm>
              <a:off x="525" y="1056"/>
              <a:ext cx="441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dist">
                <a:buFontTx/>
                <a:buNone/>
                <a:defRPr/>
              </a:pPr>
              <a:endParaRPr lang="zh-CN" altLang="zh-CN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5925" y="3048000"/>
            <a:ext cx="311150" cy="763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4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6568" name="文本框 2"/>
          <p:cNvSpPr txBox="1">
            <a:spLocks noChangeArrowheads="1"/>
          </p:cNvSpPr>
          <p:nvPr/>
        </p:nvSpPr>
        <p:spPr bwMode="auto">
          <a:xfrm>
            <a:off x="1365922" y="525943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肌肉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挫伤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569" name="文本框 6"/>
          <p:cNvSpPr txBox="1">
            <a:spLocks noChangeArrowheads="1"/>
          </p:cNvSpPr>
          <p:nvPr/>
        </p:nvSpPr>
        <p:spPr bwMode="auto">
          <a:xfrm>
            <a:off x="805877" y="1207662"/>
            <a:ext cx="798311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损伤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处出现红肿、皮下出血，并有疼痛</a:t>
            </a:r>
            <a:r>
              <a:rPr lang="zh-CN" altLang="en-US" sz="36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。</a:t>
            </a:r>
            <a:r>
              <a:rPr lang="zh-CN" altLang="en-US" sz="3600" b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严重会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造成内脏器官损伤，并可出现头晕、脸色苍白、心慌气短、出虚汗、四肢发冷、烦躁不安，甚至休克。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处置：立即休息，</a:t>
            </a:r>
            <a:r>
              <a:rPr lang="zh-CN" altLang="en-US" sz="36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实行</a:t>
            </a:r>
            <a:r>
              <a:rPr lang="zh-CN" altLang="en-US" sz="3600" b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冷敷加</a:t>
            </a:r>
            <a:endParaRPr lang="en-US" altLang="zh-CN" sz="3600" b="1" dirty="0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压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包扎，抬高患肢，</a:t>
            </a:r>
            <a:r>
              <a:rPr lang="zh-CN" altLang="en-US" sz="36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以</a:t>
            </a:r>
            <a:r>
              <a:rPr lang="zh-CN" altLang="en-US" sz="3600" b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防止继</a:t>
            </a:r>
            <a:endParaRPr lang="en-US" altLang="zh-CN" sz="3600" b="1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续出血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。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1896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5"/>
          <p:cNvSpPr txBox="1">
            <a:spLocks noChangeArrowheads="1"/>
          </p:cNvSpPr>
          <p:nvPr/>
        </p:nvSpPr>
        <p:spPr bwMode="auto">
          <a:xfrm>
            <a:off x="912813" y="2446338"/>
            <a:ext cx="458787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67586" name="Group 5"/>
          <p:cNvGrpSpPr>
            <a:grpSpLocks/>
          </p:cNvGrpSpPr>
          <p:nvPr/>
        </p:nvGrpSpPr>
        <p:grpSpPr bwMode="auto">
          <a:xfrm>
            <a:off x="-20638" y="0"/>
            <a:ext cx="9164638" cy="6858000"/>
            <a:chOff x="0" y="0"/>
            <a:chExt cx="5777" cy="4320"/>
          </a:xfrm>
        </p:grpSpPr>
        <p:sp>
          <p:nvSpPr>
            <p:cNvPr id="67587" name="Rectangle 6"/>
            <p:cNvSpPr>
              <a:spLocks noChangeArrowheads="1"/>
            </p:cNvSpPr>
            <p:nvPr/>
          </p:nvSpPr>
          <p:spPr bwMode="auto">
            <a:xfrm>
              <a:off x="17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588" name="Rectangle 7"/>
            <p:cNvSpPr>
              <a:spLocks noChangeArrowheads="1"/>
            </p:cNvSpPr>
            <p:nvPr/>
          </p:nvSpPr>
          <p:spPr bwMode="auto">
            <a:xfrm>
              <a:off x="17" y="0"/>
              <a:ext cx="100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9881" name="Text Box 8"/>
            <p:cNvSpPr txBox="1">
              <a:spLocks noChangeArrowheads="1"/>
            </p:cNvSpPr>
            <p:nvPr/>
          </p:nvSpPr>
          <p:spPr bwMode="auto">
            <a:xfrm rot="10800000">
              <a:off x="0" y="3996"/>
              <a:ext cx="42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>
              <a:spAutoFit/>
            </a:bodyPr>
            <a:lstStyle/>
            <a:p>
              <a:endParaRPr lang="" altLang="zh-CN" sz="3200" b="1" noProof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10601" name="Text Box 9"/>
            <p:cNvSpPr txBox="1">
              <a:spLocks noChangeArrowheads="1"/>
            </p:cNvSpPr>
            <p:nvPr/>
          </p:nvSpPr>
          <p:spPr bwMode="auto">
            <a:xfrm>
              <a:off x="525" y="1056"/>
              <a:ext cx="441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dist">
                <a:buFontTx/>
                <a:buNone/>
                <a:defRPr/>
              </a:pPr>
              <a:endParaRPr lang="zh-CN" altLang="zh-CN" sz="3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5925" y="3048000"/>
            <a:ext cx="311150" cy="7635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4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7592" name="文本框 2"/>
          <p:cNvSpPr txBox="1">
            <a:spLocks noChangeArrowheads="1"/>
          </p:cNvSpPr>
          <p:nvPr/>
        </p:nvSpPr>
        <p:spPr bwMode="auto">
          <a:xfrm>
            <a:off x="942882" y="1266607"/>
            <a:ext cx="5174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肌肉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痉挛（俗称抽筋）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593" name="文本框 3"/>
          <p:cNvSpPr txBox="1">
            <a:spLocks noChangeArrowheads="1"/>
          </p:cNvSpPr>
          <p:nvPr/>
        </p:nvSpPr>
        <p:spPr bwMode="auto">
          <a:xfrm>
            <a:off x="977577" y="2044487"/>
            <a:ext cx="756084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肌肉发生痉挛时，局部肌肉</a:t>
            </a:r>
            <a:r>
              <a:rPr lang="zh-CN" altLang="en-US" sz="36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僵硬</a:t>
            </a:r>
            <a:r>
              <a:rPr lang="zh-CN" altLang="en-US" sz="3600" b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或肿胀，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疼痛难忍且一时不易缓解。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对痉挛部位的肌肉实行牵引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，</a:t>
            </a:r>
            <a:endParaRPr lang="en-US" altLang="zh-CN" sz="3600" b="1" dirty="0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使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之伸长和松弛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。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10915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765175"/>
            <a:ext cx="6043612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肩、肘关节脱位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又称脱臼。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碰撞后肢体剧烈疼痛，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功能丧失，活动受限。</a:t>
            </a:r>
            <a:r>
              <a:rPr lang="zh-CN" altLang="en-US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预防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避免过度冲撞。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pic>
        <p:nvPicPr>
          <p:cNvPr id="1741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5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35696" y="1828800"/>
            <a:ext cx="479370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健康的第二大基石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适量运动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规律的体育活动）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3600" dirty="0">
              <a:solidFill>
                <a:srgbClr val="CC0099"/>
              </a:solidFill>
              <a:latin typeface="华文新魏" panose="02010800040101010101" pitchFamily="2" charset="-122"/>
            </a:endParaRPr>
          </a:p>
        </p:txBody>
      </p:sp>
      <p:pic>
        <p:nvPicPr>
          <p:cNvPr id="6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428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02898"/>
            <a:ext cx="7626350" cy="92590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软组织运动损伤（关节、韧带、肌肉）的处理原则（</a:t>
            </a:r>
            <a:r>
              <a:rPr lang="zh-CN" altLang="en-US" sz="32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米饭原则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1945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71600" y="1645542"/>
            <a:ext cx="7705725" cy="482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★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停止活动（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Rest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避免受伤部位活动，减轻继续损伤；</a:t>
            </a:r>
            <a:b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★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局部冰敷（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Ice 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伤后</a:t>
            </a:r>
            <a:r>
              <a:rPr lang="en-US" altLang="zh-CN" sz="3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sz="3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小时内，每次敷</a:t>
            </a:r>
            <a:r>
              <a:rPr lang="en-US" altLang="zh-CN" sz="3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20-30</a:t>
            </a:r>
            <a:r>
              <a:rPr lang="zh-CN" altLang="en-US" sz="3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分钟</a:t>
            </a:r>
            <a:r>
              <a:rPr lang="zh-CN" altLang="en-US" sz="3200" b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3200" b="1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★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加压包扎（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Compress 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减轻局部出血和肿胀；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★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 抬高患部（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Elevate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伤部应高于心脏部位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，促进消肿。</a:t>
            </a:r>
            <a:endParaRPr lang="zh-CN" altLang="en-US" sz="3200" b="1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1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>
            <a:spLocks noGrp="1" noChangeArrowheads="1"/>
          </p:cNvSpPr>
          <p:nvPr>
            <p:ph type="title"/>
          </p:nvPr>
        </p:nvSpPr>
        <p:spPr>
          <a:xfrm>
            <a:off x="1187450" y="115888"/>
            <a:ext cx="7848600" cy="6553200"/>
          </a:xfrm>
          <a:noFill/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骨折</a:t>
            </a:r>
            <a:b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病因：直接暴力、间接暴力。</a:t>
            </a:r>
            <a:b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症状：局部疼痛和肿胀，伴有畸形、反常活动，伤肢功能障碍。</a:t>
            </a:r>
            <a:b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骨折固定：</a:t>
            </a:r>
            <a:b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不要随意移动伤肢；有外伤</a:t>
            </a:r>
            <a:b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时应先处理伤口，再做骨</a:t>
            </a:r>
            <a:b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折固定。</a:t>
            </a:r>
          </a:p>
        </p:txBody>
      </p:sp>
      <p:pic>
        <p:nvPicPr>
          <p:cNvPr id="1843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点式菱形"/>
          <p:cNvSpPr>
            <a:spLocks noChangeArrowheads="1"/>
          </p:cNvSpPr>
          <p:nvPr/>
        </p:nvSpPr>
        <p:spPr bwMode="auto">
          <a:xfrm>
            <a:off x="395288" y="260350"/>
            <a:ext cx="8534400" cy="6400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FontTx/>
              <a:buNone/>
              <a:defRPr/>
            </a:pPr>
            <a:endParaRPr lang="zh-CN" altLang="zh-CN" b="1">
              <a:solidFill>
                <a:srgbClr val="FF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4824412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90000"/>
              </a:lnSpc>
              <a:spcBef>
                <a:spcPct val="20000"/>
              </a:spcBef>
              <a:buClr>
                <a:srgbClr val="824682"/>
              </a:buClr>
              <a:buSzPct val="120000"/>
              <a:buFont typeface="Monotype Sorts" pitchFamily="2" charset="2"/>
              <a:buNone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有外伤</a:t>
            </a: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史及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以下症状：</a:t>
            </a:r>
          </a:p>
          <a:p>
            <a:pPr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.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疼痛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2.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肿胀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3.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畸形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4.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功能障碍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5.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反常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活动</a:t>
            </a:r>
            <a:endParaRPr lang="zh-CN" altLang="en-US" sz="3600" b="1" dirty="0">
              <a:solidFill>
                <a:srgbClr val="66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824682"/>
              </a:buClr>
              <a:buSzPct val="120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663300"/>
                </a:solidFill>
                <a:latin typeface="宋体" panose="02010600030101010101" pitchFamily="2" charset="-122"/>
              </a:rPr>
              <a:t>   </a:t>
            </a:r>
            <a:endParaRPr lang="zh-CN" altLang="en-US" sz="1400" b="1" dirty="0">
              <a:solidFill>
                <a:srgbClr val="663300"/>
              </a:solidFill>
              <a:latin typeface="宋体" panose="02010600030101010101" pitchFamily="2" charset="-122"/>
            </a:endParaRPr>
          </a:p>
        </p:txBody>
      </p:sp>
      <p:sp>
        <p:nvSpPr>
          <p:cNvPr id="43011" name="Line 10"/>
          <p:cNvSpPr>
            <a:spLocks noChangeShapeType="1"/>
          </p:cNvSpPr>
          <p:nvPr/>
        </p:nvSpPr>
        <p:spPr bwMode="auto">
          <a:xfrm>
            <a:off x="7740650" y="1557338"/>
            <a:ext cx="503238" cy="431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3012" name="Picture 12" descr="wmf2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78" y="901700"/>
            <a:ext cx="1785937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11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595" r="6789" b="23766"/>
          <a:stretch>
            <a:fillRect/>
          </a:stretch>
        </p:blipFill>
        <p:spPr bwMode="auto">
          <a:xfrm>
            <a:off x="5436096" y="3696494"/>
            <a:ext cx="31686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11"/>
          <p:cNvSpPr txBox="1">
            <a:spLocks noChangeArrowheads="1"/>
          </p:cNvSpPr>
          <p:nvPr/>
        </p:nvSpPr>
        <p:spPr bwMode="auto">
          <a:xfrm>
            <a:off x="1043608" y="609600"/>
            <a:ext cx="2797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判断骨折</a:t>
            </a:r>
          </a:p>
        </p:txBody>
      </p:sp>
      <p:pic>
        <p:nvPicPr>
          <p:cNvPr id="8" name="Picture 3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951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 descr="新闻纸"/>
          <p:cNvSpPr>
            <a:spLocks noChangeArrowheads="1"/>
          </p:cNvSpPr>
          <p:nvPr/>
        </p:nvSpPr>
        <p:spPr bwMode="auto">
          <a:xfrm>
            <a:off x="228600" y="228600"/>
            <a:ext cx="8763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38200" y="1662067"/>
            <a:ext cx="7248599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◆</a:t>
            </a:r>
            <a:r>
              <a:rPr lang="en-US" altLang="zh-CN" sz="2400" b="1" smtClean="0">
                <a:latin typeface="楷体_GB2312"/>
              </a:rPr>
              <a:t>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减少进一步的移位或脱位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◆ 减少造成神经或血管受伤的机会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◆ 减轻疼痛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◆ 止血</a:t>
            </a:r>
          </a:p>
        </p:txBody>
      </p:sp>
      <p:pic>
        <p:nvPicPr>
          <p:cNvPr id="49159" name="Picture 7" descr="TP09223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41813"/>
            <a:ext cx="3673475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11"/>
          <p:cNvSpPr txBox="1">
            <a:spLocks noChangeArrowheads="1"/>
          </p:cNvSpPr>
          <p:nvPr/>
        </p:nvSpPr>
        <p:spPr bwMode="auto">
          <a:xfrm>
            <a:off x="848693" y="1124744"/>
            <a:ext cx="49577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骨折固定的意义</a:t>
            </a:r>
          </a:p>
        </p:txBody>
      </p:sp>
      <p:pic>
        <p:nvPicPr>
          <p:cNvPr id="8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356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4" descr="DSCN96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>
            <a:fillRect/>
          </a:stretch>
        </p:blipFill>
        <p:spPr bwMode="auto">
          <a:xfrm>
            <a:off x="1259632" y="1444808"/>
            <a:ext cx="3544887" cy="4775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" name="Picture 5" descr="DSCN96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/>
          <a:stretch>
            <a:fillRect/>
          </a:stretch>
        </p:blipFill>
        <p:spPr bwMode="auto">
          <a:xfrm>
            <a:off x="5004048" y="1412776"/>
            <a:ext cx="3294062" cy="4775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11"/>
          <p:cNvSpPr txBox="1">
            <a:spLocks noChangeArrowheads="1"/>
          </p:cNvSpPr>
          <p:nvPr/>
        </p:nvSpPr>
        <p:spPr bwMode="auto">
          <a:xfrm>
            <a:off x="1198636" y="609600"/>
            <a:ext cx="7189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各种骨折的固定方法</a:t>
            </a:r>
            <a:r>
              <a:rPr lang="en-US" altLang="zh-CN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36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尺</a:t>
            </a: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、桡骨折</a:t>
            </a:r>
          </a:p>
        </p:txBody>
      </p:sp>
      <p:pic>
        <p:nvPicPr>
          <p:cNvPr id="5" name="Picture 3" descr="000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44842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3" descr="扫描009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6" b="73497"/>
          <a:stretch>
            <a:fillRect/>
          </a:stretch>
        </p:blipFill>
        <p:spPr bwMode="auto">
          <a:xfrm>
            <a:off x="4932363" y="4510088"/>
            <a:ext cx="3384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4">
            <a:lum bright="6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38513"/>
            <a:ext cx="396081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5">
            <a:lum bright="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33600"/>
            <a:ext cx="39608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11"/>
          <p:cNvSpPr txBox="1">
            <a:spLocks noChangeArrowheads="1"/>
          </p:cNvSpPr>
          <p:nvPr/>
        </p:nvSpPr>
        <p:spPr bwMode="auto">
          <a:xfrm>
            <a:off x="827584" y="1052736"/>
            <a:ext cx="50299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各种骨折的固定方法</a:t>
            </a:r>
          </a:p>
        </p:txBody>
      </p:sp>
      <p:pic>
        <p:nvPicPr>
          <p:cNvPr id="6" name="Picture 3" descr="000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12278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3" descr="200610240953115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r="34288" b="10590"/>
          <a:stretch>
            <a:fillRect/>
          </a:stretch>
        </p:blipFill>
        <p:spPr bwMode="auto">
          <a:xfrm>
            <a:off x="3203575" y="1844675"/>
            <a:ext cx="22320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AutoShape 8"/>
          <p:cNvSpPr>
            <a:spLocks/>
          </p:cNvSpPr>
          <p:nvPr/>
        </p:nvSpPr>
        <p:spPr bwMode="auto">
          <a:xfrm>
            <a:off x="5292725" y="2133600"/>
            <a:ext cx="503238" cy="431800"/>
          </a:xfrm>
          <a:prstGeom prst="rightBrace">
            <a:avLst>
              <a:gd name="adj1" fmla="val 8282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1">
              <a:solidFill>
                <a:srgbClr val="333399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53252" name="AutoShape 9"/>
          <p:cNvSpPr>
            <a:spLocks/>
          </p:cNvSpPr>
          <p:nvPr/>
        </p:nvSpPr>
        <p:spPr bwMode="auto">
          <a:xfrm>
            <a:off x="5292725" y="2708275"/>
            <a:ext cx="503238" cy="1296988"/>
          </a:xfrm>
          <a:prstGeom prst="rightBrace">
            <a:avLst>
              <a:gd name="adj1" fmla="val 21346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1">
              <a:solidFill>
                <a:srgbClr val="333399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53253" name="AutoShape 10"/>
          <p:cNvSpPr>
            <a:spLocks/>
          </p:cNvSpPr>
          <p:nvPr/>
        </p:nvSpPr>
        <p:spPr bwMode="auto">
          <a:xfrm>
            <a:off x="5292725" y="4149725"/>
            <a:ext cx="503238" cy="914400"/>
          </a:xfrm>
          <a:prstGeom prst="rightBrace">
            <a:avLst>
              <a:gd name="adj1" fmla="val 15049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1">
              <a:solidFill>
                <a:srgbClr val="333399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53254" name="AutoShape 11"/>
          <p:cNvSpPr>
            <a:spLocks/>
          </p:cNvSpPr>
          <p:nvPr/>
        </p:nvSpPr>
        <p:spPr bwMode="auto">
          <a:xfrm>
            <a:off x="5292725" y="5157788"/>
            <a:ext cx="503238" cy="719137"/>
          </a:xfrm>
          <a:prstGeom prst="rightBrace">
            <a:avLst>
              <a:gd name="adj1" fmla="val 11836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1">
              <a:solidFill>
                <a:srgbClr val="333399"/>
              </a:solidFill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194571" name="Text Box 12"/>
          <p:cNvSpPr txBox="1">
            <a:spLocks noChangeArrowheads="1"/>
          </p:cNvSpPr>
          <p:nvPr/>
        </p:nvSpPr>
        <p:spPr bwMode="auto">
          <a:xfrm>
            <a:off x="5992813" y="2047875"/>
            <a:ext cx="151288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颈椎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块</a:t>
            </a:r>
          </a:p>
        </p:txBody>
      </p:sp>
      <p:sp>
        <p:nvSpPr>
          <p:cNvPr id="194572" name="Text Box 13"/>
          <p:cNvSpPr txBox="1">
            <a:spLocks noChangeArrowheads="1"/>
          </p:cNvSpPr>
          <p:nvPr/>
        </p:nvSpPr>
        <p:spPr bwMode="auto">
          <a:xfrm>
            <a:off x="5795963" y="3155950"/>
            <a:ext cx="194468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胸椎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块</a:t>
            </a:r>
          </a:p>
        </p:txBody>
      </p:sp>
      <p:sp>
        <p:nvSpPr>
          <p:cNvPr id="194573" name="Text Box 14"/>
          <p:cNvSpPr txBox="1">
            <a:spLocks noChangeArrowheads="1"/>
          </p:cNvSpPr>
          <p:nvPr/>
        </p:nvSpPr>
        <p:spPr bwMode="auto">
          <a:xfrm>
            <a:off x="5856277" y="4379913"/>
            <a:ext cx="1282723" cy="4616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  <a:defRPr/>
            </a:pP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腰椎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块</a:t>
            </a:r>
          </a:p>
        </p:txBody>
      </p:sp>
      <p:sp>
        <p:nvSpPr>
          <p:cNvPr id="194574" name="Text Box 15"/>
          <p:cNvSpPr txBox="1">
            <a:spLocks noChangeArrowheads="1"/>
          </p:cNvSpPr>
          <p:nvPr/>
        </p:nvSpPr>
        <p:spPr bwMode="auto">
          <a:xfrm>
            <a:off x="5724525" y="5233988"/>
            <a:ext cx="2160588" cy="8302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骶骨（融合）</a:t>
            </a:r>
          </a:p>
          <a:p>
            <a:pPr algn="ctr">
              <a:buFontTx/>
              <a:buNone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尾骨</a:t>
            </a:r>
          </a:p>
        </p:txBody>
      </p:sp>
      <p:pic>
        <p:nvPicPr>
          <p:cNvPr id="733200" name="Picture 2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81163"/>
            <a:ext cx="1079500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0" name="Line 17"/>
          <p:cNvSpPr>
            <a:spLocks noChangeShapeType="1"/>
          </p:cNvSpPr>
          <p:nvPr/>
        </p:nvSpPr>
        <p:spPr bwMode="auto">
          <a:xfrm flipH="1">
            <a:off x="2627313" y="2276475"/>
            <a:ext cx="11525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33205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2781300"/>
            <a:ext cx="71913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2" name="Line 22"/>
          <p:cNvSpPr>
            <a:spLocks noChangeShapeType="1"/>
          </p:cNvSpPr>
          <p:nvPr/>
        </p:nvSpPr>
        <p:spPr bwMode="auto">
          <a:xfrm flipH="1">
            <a:off x="2700338" y="3429000"/>
            <a:ext cx="10795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33208" name="Picture 2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149725"/>
            <a:ext cx="711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4" name="Line 25"/>
          <p:cNvSpPr>
            <a:spLocks noChangeShapeType="1"/>
          </p:cNvSpPr>
          <p:nvPr/>
        </p:nvSpPr>
        <p:spPr bwMode="auto">
          <a:xfrm flipH="1">
            <a:off x="2700338" y="4797425"/>
            <a:ext cx="10795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Text Box 11"/>
          <p:cNvSpPr txBox="1">
            <a:spLocks noChangeArrowheads="1"/>
          </p:cNvSpPr>
          <p:nvPr/>
        </p:nvSpPr>
        <p:spPr bwMode="auto">
          <a:xfrm>
            <a:off x="1630362" y="692151"/>
            <a:ext cx="4094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脊柱损伤</a:t>
            </a:r>
          </a:p>
        </p:txBody>
      </p:sp>
      <p:pic>
        <p:nvPicPr>
          <p:cNvPr id="20" name="Picture 3" descr="000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69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3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3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5"/>
          <p:cNvSpPr txBox="1">
            <a:spLocks noChangeArrowheads="1"/>
          </p:cNvSpPr>
          <p:nvPr/>
        </p:nvSpPr>
        <p:spPr bwMode="auto">
          <a:xfrm>
            <a:off x="912813" y="2446338"/>
            <a:ext cx="458787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4274" name="Text Box 7"/>
          <p:cNvSpPr txBox="1">
            <a:spLocks noChangeArrowheads="1"/>
          </p:cNvSpPr>
          <p:nvPr/>
        </p:nvSpPr>
        <p:spPr bwMode="auto">
          <a:xfrm>
            <a:off x="1125538" y="1785840"/>
            <a:ext cx="7529313" cy="452431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有明显的外伤史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头颈痛或腰背痛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手脚麻木或四肢</a:t>
            </a: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活动障碍（ 截瘫或四肢瘫）颈椎损伤严重时看可出现昏迷或窒息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4275" name="Text Box 11"/>
          <p:cNvSpPr txBox="1">
            <a:spLocks noChangeArrowheads="1"/>
          </p:cNvSpPr>
          <p:nvPr/>
        </p:nvSpPr>
        <p:spPr bwMode="auto">
          <a:xfrm>
            <a:off x="765845" y="1050165"/>
            <a:ext cx="47419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脊柱损伤的判断方法</a:t>
            </a:r>
          </a:p>
        </p:txBody>
      </p:sp>
      <p:pic>
        <p:nvPicPr>
          <p:cNvPr id="54276" name="Picture 7" descr="http://farm1.static.flickr.com/26/48729017_4a982f4e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836712"/>
            <a:ext cx="350678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84086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981075"/>
            <a:ext cx="3632200" cy="7651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运动创伤的预防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160588" y="1557338"/>
            <a:ext cx="4716462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准备活动要充分</a:t>
            </a:r>
            <a:b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训练方法要合理</a:t>
            </a:r>
            <a:b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运动设施勤检查</a:t>
            </a:r>
            <a:endParaRPr lang="zh-CN" altLang="en-US" sz="3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0484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5575"/>
            <a:ext cx="1125538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00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500438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00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00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797425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7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266950" y="376238"/>
            <a:ext cx="5184775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与运动有关的疾病</a:t>
            </a:r>
            <a:r>
              <a:rPr lang="zh-CN" altLang="en-US" sz="36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908050"/>
            <a:ext cx="7559675" cy="5445125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过度训练</a:t>
            </a:r>
            <a:r>
              <a:rPr lang="zh-CN" altLang="en-US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综合症 </a:t>
            </a:r>
            <a:r>
              <a:rPr lang="en-US" altLang="zh-CN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过度疲劳</a:t>
            </a:r>
            <a:r>
              <a:rPr lang="en-US" altLang="zh-CN" b="1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全身乏力，疲倦，头痛头昏，心悸气喘，恶心，呕吐等。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病因：运动量过大，身体状况不佳，能量摄取不足，训练安排不合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理等。   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预防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：注意营养摄入，严格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遵守训练规则。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DSC00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9" t="5367" r="22163" b="3421"/>
          <a:stretch>
            <a:fillRect/>
          </a:stretch>
        </p:blipFill>
        <p:spPr bwMode="auto">
          <a:xfrm>
            <a:off x="4648200" y="762000"/>
            <a:ext cx="4495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95362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人类身体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活动越来越少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1"/>
          <a:stretch>
            <a:fillRect/>
          </a:stretch>
        </p:blipFill>
        <p:spPr bwMode="auto">
          <a:xfrm>
            <a:off x="0" y="990600"/>
            <a:ext cx="4572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3"/>
          <a:stretch>
            <a:fillRect/>
          </a:stretch>
        </p:blipFill>
        <p:spPr bwMode="auto">
          <a:xfrm>
            <a:off x="0" y="3810000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534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2656"/>
            <a:ext cx="7232650" cy="62642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肌肉酸痛 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一般在锻炼后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小时左后出现肌肉酸痛，除酸痛外，还有肌肉僵硬。轻者仅有压痛，重者肌肉肿胀，活动受限。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锻炼后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24-72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小时酸痛出现，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5-7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天疼痛基本消失。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预防</a:t>
            </a:r>
            <a:r>
              <a:rPr lang="zh-CN" altLang="en-US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锻炼安排要合理。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做好锻炼时的准备活动。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pic>
        <p:nvPicPr>
          <p:cNvPr id="2253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04131"/>
            <a:ext cx="7777162" cy="54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运动性腹痛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消化道缺血而导致胃肠道平滑肌痉挛，因而发生腹痛；餐后马上运动，使胃肠受到牵拉，也可引起腹痛。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特点：疼痛程度与运动量强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度有关，常为胀痛、钝痛或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持续性疼痛。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预防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：餐后不要马上激烈活动。</a:t>
            </a:r>
            <a:r>
              <a:rPr lang="zh-CN" alt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pic>
        <p:nvPicPr>
          <p:cNvPr id="2355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873" y="-171400"/>
            <a:ext cx="7273428" cy="67691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运动性低血糖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症状：头昏、饥饿感、心悸、出冷汗、四肢发抖，严重者可晕倒。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病因</a:t>
            </a:r>
            <a:r>
              <a:rPr lang="en-US" altLang="zh-CN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运动时间过长，运动量过大，身体状况不佳。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预防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不能空腹参加大运动</a:t>
            </a:r>
            <a:b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量训练或长时间耐力运动。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457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AC3AD-A3E2-4C51-B9D4-30B9B489B501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971550" y="171450"/>
            <a:ext cx="7667625" cy="6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defRPr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运动性猝死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在运动中或运动后即刻出现症状，</a:t>
            </a:r>
            <a:b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小时内发生的非创伤性死亡。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预防</a:t>
            </a:r>
            <a:r>
              <a:rPr lang="zh-CN" altLang="en-US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br>
              <a:rPr lang="zh-CN" altLang="en-US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在参加剧烈运动前，要进行</a:t>
            </a:r>
            <a:b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必要的医学检查。特别是</a:t>
            </a:r>
            <a:b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心血管系统检查。</a:t>
            </a:r>
            <a:b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运动前进行充分的准备活动，</a:t>
            </a:r>
            <a:b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防止过度训练和过度疲劳。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136988" y="404664"/>
            <a:ext cx="7777485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行为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保健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问卷</a:t>
            </a:r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2018.04.02-03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200" b="1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姓名       学号</a:t>
            </a:r>
            <a:br>
              <a:rPr lang="zh-CN" altLang="en-US" sz="3200" b="1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200" b="1" dirty="0"/>
              <a:t>1</a:t>
            </a:r>
            <a:r>
              <a:rPr lang="en-US" altLang="zh-CN" sz="3200" b="1" dirty="0" smtClean="0"/>
              <a:t>.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试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述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软组织运动损伤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运动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损伤现场处置的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米饭原则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zh-CN" sz="3200" b="1" dirty="0"/>
              <a:t>。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200" b="1" dirty="0" smtClean="0"/>
              <a:t>2</a:t>
            </a:r>
            <a:r>
              <a:rPr lang="en-US" altLang="zh-CN" sz="3200" b="1" dirty="0"/>
              <a:t>.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中等强度有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氧运动包括哪些运动项目？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200" b="1" dirty="0"/>
              <a:t>3</a:t>
            </a:r>
            <a:r>
              <a:rPr lang="en-US" altLang="zh-CN" sz="3200" b="1" dirty="0" smtClean="0"/>
              <a:t>.</a:t>
            </a:r>
            <a:r>
              <a:rPr lang="zh-CN" altLang="zh-CN" sz="3200" b="1" dirty="0" smtClean="0"/>
              <a:t> 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学校</a:t>
            </a:r>
            <a:r>
              <a:rPr lang="zh-CN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倡导</a:t>
            </a:r>
            <a:r>
              <a:rPr lang="zh-CN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健康</a:t>
            </a:r>
            <a:r>
              <a:rPr lang="en-US" altLang="zh-CN" sz="3200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三走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内容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有哪些？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3200" b="1" dirty="0"/>
              <a:t>4. 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你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经常做的运动有几种？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间</a:t>
            </a:r>
            <a:r>
              <a:rPr lang="zh-CN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及运动频率是多少</a:t>
            </a:r>
            <a:r>
              <a:rPr lang="zh-CN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80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7038"/>
            <a:ext cx="8113713" cy="563562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体育锻炼时间与慢性病患病相对风险</a:t>
            </a:r>
            <a:endParaRPr lang="zh-CN" altLang="en-US" sz="3200" dirty="0" smtClean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13048" y="838200"/>
            <a:ext cx="7791400" cy="1295400"/>
          </a:xfrm>
        </p:spPr>
        <p:txBody>
          <a:bodyPr/>
          <a:lstStyle/>
          <a:p>
            <a:pPr>
              <a:buFontTx/>
              <a:buNone/>
            </a:pPr>
            <a:endParaRPr lang="zh-CN" altLang="en-US" sz="1800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每天体育锻炼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分钟，可以显著降低患慢性疾病的危险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52400" y="2133600"/>
          <a:ext cx="86868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3805560" imgH="2170440" progId="Excel.Chart.8">
                  <p:embed/>
                </p:oleObj>
              </mc:Choice>
              <mc:Fallback>
                <p:oleObj r:id="rId3" imgW="3805560" imgH="217044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86868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64163" y="2852738"/>
            <a:ext cx="854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P&lt;0.05</a:t>
            </a:r>
          </a:p>
        </p:txBody>
      </p:sp>
      <p:pic>
        <p:nvPicPr>
          <p:cNvPr id="7" name="Picture 4" descr="000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2383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 txBox="1">
            <a:spLocks noChangeArrowheads="1"/>
          </p:cNvSpPr>
          <p:nvPr/>
        </p:nvSpPr>
        <p:spPr bwMode="auto">
          <a:xfrm>
            <a:off x="1185863" y="416843"/>
            <a:ext cx="68913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适量体育活动的益处</a:t>
            </a:r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678355" y="1115757"/>
            <a:ext cx="7937387" cy="548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降低心脏病死亡的风险减少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20%-35%</a:t>
            </a:r>
            <a:endParaRPr lang="en-US" altLang="zh-CN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降低中风的发生风险降低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20%-30%</a:t>
            </a:r>
            <a:endParaRPr lang="zh-CN" altLang="en-US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降低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型糖尿病的发生风险降低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30%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降低患癌症的风险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20-30%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结肠癌的风险降低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30%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endParaRPr lang="en-US" altLang="zh-CN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FontTx/>
              <a:buNone/>
              <a:defRPr/>
            </a:pP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乳腺癌的风险降低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20-30%</a:t>
            </a:r>
            <a:endParaRPr lang="zh-CN" altLang="en-US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控制体重，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降低</a:t>
            </a: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肥胖的</a:t>
            </a:r>
            <a:endParaRPr lang="en-US" altLang="zh-CN" sz="24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>
                <a:srgbClr val="C00000"/>
              </a:buClr>
              <a:buNone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风</a:t>
            </a:r>
            <a:r>
              <a:rPr lang="zh-CN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险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50%</a:t>
            </a:r>
          </a:p>
        </p:txBody>
      </p:sp>
      <p:grpSp>
        <p:nvGrpSpPr>
          <p:cNvPr id="35844" name="组合 28"/>
          <p:cNvGrpSpPr>
            <a:grpSpLocks/>
          </p:cNvGrpSpPr>
          <p:nvPr/>
        </p:nvGrpSpPr>
        <p:grpSpPr bwMode="auto">
          <a:xfrm>
            <a:off x="875148" y="3429000"/>
            <a:ext cx="7543800" cy="3429000"/>
            <a:chOff x="533400" y="1427163"/>
            <a:chExt cx="7175500" cy="4668837"/>
          </a:xfrm>
        </p:grpSpPr>
        <p:pic>
          <p:nvPicPr>
            <p:cNvPr id="35845" name="Picture 2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4916">
              <a:off x="6223000" y="1427163"/>
              <a:ext cx="14859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6" name="Line 3"/>
            <p:cNvSpPr>
              <a:spLocks noChangeShapeType="1"/>
            </p:cNvSpPr>
            <p:nvPr/>
          </p:nvSpPr>
          <p:spPr bwMode="auto">
            <a:xfrm>
              <a:off x="561975" y="5476875"/>
              <a:ext cx="434975" cy="25082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Line 4"/>
            <p:cNvSpPr>
              <a:spLocks noChangeShapeType="1"/>
            </p:cNvSpPr>
            <p:nvPr/>
          </p:nvSpPr>
          <p:spPr bwMode="auto">
            <a:xfrm flipV="1">
              <a:off x="533400" y="5121275"/>
              <a:ext cx="642938" cy="3587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48" name="Group 5"/>
            <p:cNvGrpSpPr>
              <a:grpSpLocks/>
            </p:cNvGrpSpPr>
            <p:nvPr/>
          </p:nvGrpSpPr>
          <p:grpSpPr bwMode="auto">
            <a:xfrm>
              <a:off x="701675" y="2127250"/>
              <a:ext cx="6832600" cy="3968750"/>
              <a:chOff x="442" y="1340"/>
              <a:chExt cx="4304" cy="2500"/>
            </a:xfrm>
          </p:grpSpPr>
          <p:pic>
            <p:nvPicPr>
              <p:cNvPr id="35851" name="Picture 6" descr="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54916">
                <a:off x="1112" y="2531"/>
                <a:ext cx="936" cy="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52" name="Picture 7" descr="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54916">
                <a:off x="2034" y="2003"/>
                <a:ext cx="936" cy="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53" name="Picture 8" descr="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54916">
                <a:off x="2970" y="1427"/>
                <a:ext cx="936" cy="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54" name="Line 9"/>
              <p:cNvSpPr>
                <a:spLocks noChangeShapeType="1"/>
              </p:cNvSpPr>
              <p:nvPr/>
            </p:nvSpPr>
            <p:spPr bwMode="auto">
              <a:xfrm flipV="1">
                <a:off x="618" y="1352"/>
                <a:ext cx="3984" cy="22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5" name="Line 10"/>
              <p:cNvSpPr>
                <a:spLocks noChangeShapeType="1"/>
              </p:cNvSpPr>
              <p:nvPr/>
            </p:nvSpPr>
            <p:spPr bwMode="auto">
              <a:xfrm flipH="1">
                <a:off x="576" y="3600"/>
                <a:ext cx="42" cy="24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6" name="Line 11"/>
              <p:cNvSpPr>
                <a:spLocks noChangeShapeType="1"/>
              </p:cNvSpPr>
              <p:nvPr/>
            </p:nvSpPr>
            <p:spPr bwMode="auto">
              <a:xfrm flipH="1">
                <a:off x="672" y="3535"/>
                <a:ext cx="42" cy="25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7" name="Line 12"/>
              <p:cNvSpPr>
                <a:spLocks noChangeShapeType="1"/>
              </p:cNvSpPr>
              <p:nvPr/>
            </p:nvSpPr>
            <p:spPr bwMode="auto">
              <a:xfrm flipH="1">
                <a:off x="768" y="3482"/>
                <a:ext cx="42" cy="26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8" name="Line 13"/>
              <p:cNvSpPr>
                <a:spLocks noChangeShapeType="1"/>
              </p:cNvSpPr>
              <p:nvPr/>
            </p:nvSpPr>
            <p:spPr bwMode="auto">
              <a:xfrm flipH="1">
                <a:off x="864" y="3441"/>
                <a:ext cx="42" cy="25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9" name="Line 14"/>
              <p:cNvSpPr>
                <a:spLocks noChangeShapeType="1"/>
              </p:cNvSpPr>
              <p:nvPr/>
            </p:nvSpPr>
            <p:spPr bwMode="auto">
              <a:xfrm flipH="1">
                <a:off x="960" y="3401"/>
                <a:ext cx="42" cy="247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0" name="Line 15"/>
              <p:cNvSpPr>
                <a:spLocks noChangeShapeType="1"/>
              </p:cNvSpPr>
              <p:nvPr/>
            </p:nvSpPr>
            <p:spPr bwMode="auto">
              <a:xfrm flipV="1">
                <a:off x="576" y="3648"/>
                <a:ext cx="384" cy="192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Line 16"/>
              <p:cNvSpPr>
                <a:spLocks noChangeShapeType="1"/>
              </p:cNvSpPr>
              <p:nvPr/>
            </p:nvSpPr>
            <p:spPr bwMode="auto">
              <a:xfrm>
                <a:off x="728" y="3234"/>
                <a:ext cx="274" cy="15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2" name="Line 17"/>
              <p:cNvSpPr>
                <a:spLocks noChangeShapeType="1"/>
              </p:cNvSpPr>
              <p:nvPr/>
            </p:nvSpPr>
            <p:spPr bwMode="auto">
              <a:xfrm>
                <a:off x="633" y="3303"/>
                <a:ext cx="275" cy="15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Line 18"/>
              <p:cNvSpPr>
                <a:spLocks noChangeShapeType="1"/>
              </p:cNvSpPr>
              <p:nvPr/>
            </p:nvSpPr>
            <p:spPr bwMode="auto">
              <a:xfrm>
                <a:off x="550" y="3348"/>
                <a:ext cx="275" cy="15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Line 19"/>
              <p:cNvSpPr>
                <a:spLocks noChangeShapeType="1"/>
              </p:cNvSpPr>
              <p:nvPr/>
            </p:nvSpPr>
            <p:spPr bwMode="auto">
              <a:xfrm>
                <a:off x="442" y="3393"/>
                <a:ext cx="275" cy="15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5" name="Text Box 20"/>
              <p:cNvSpPr txBox="1">
                <a:spLocks noChangeArrowheads="1"/>
              </p:cNvSpPr>
              <p:nvPr/>
            </p:nvSpPr>
            <p:spPr bwMode="auto">
              <a:xfrm>
                <a:off x="1194" y="2964"/>
                <a:ext cx="67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心脏病</a:t>
                </a:r>
              </a:p>
            </p:txBody>
          </p:sp>
          <p:sp>
            <p:nvSpPr>
              <p:cNvPr id="35866" name="Text Box 21"/>
              <p:cNvSpPr txBox="1">
                <a:spLocks noChangeArrowheads="1"/>
              </p:cNvSpPr>
              <p:nvPr/>
            </p:nvSpPr>
            <p:spPr bwMode="auto">
              <a:xfrm>
                <a:off x="2154" y="2437"/>
                <a:ext cx="67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肿  瘤</a:t>
                </a:r>
              </a:p>
            </p:txBody>
          </p:sp>
          <p:sp>
            <p:nvSpPr>
              <p:cNvPr id="35867" name="Text Box 22"/>
              <p:cNvSpPr txBox="1">
                <a:spLocks noChangeArrowheads="1"/>
              </p:cNvSpPr>
              <p:nvPr/>
            </p:nvSpPr>
            <p:spPr bwMode="auto">
              <a:xfrm>
                <a:off x="3115" y="1864"/>
                <a:ext cx="67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糖尿病</a:t>
                </a:r>
              </a:p>
            </p:txBody>
          </p:sp>
          <p:sp>
            <p:nvSpPr>
              <p:cNvPr id="35868" name="Text Box 23"/>
              <p:cNvSpPr txBox="1">
                <a:spLocks noChangeArrowheads="1"/>
              </p:cNvSpPr>
              <p:nvPr/>
            </p:nvSpPr>
            <p:spPr bwMode="auto">
              <a:xfrm>
                <a:off x="4074" y="1340"/>
                <a:ext cx="67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600">
                    <a:latin typeface="宋体" panose="02010600030101010101" pitchFamily="2" charset="-122"/>
                    <a:ea typeface="宋体" panose="02010600030101010101" pitchFamily="2" charset="-122"/>
                  </a:rPr>
                  <a:t>肥胖</a:t>
                </a:r>
              </a:p>
            </p:txBody>
          </p:sp>
        </p:grpSp>
        <p:sp>
          <p:nvSpPr>
            <p:cNvPr id="35849" name="AutoShape 24"/>
            <p:cNvSpPr>
              <a:spLocks noChangeArrowheads="1"/>
            </p:cNvSpPr>
            <p:nvPr/>
          </p:nvSpPr>
          <p:spPr bwMode="auto">
            <a:xfrm rot="-1657777">
              <a:off x="7116763" y="2000250"/>
              <a:ext cx="585787" cy="76200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50" name="AutoShape 25"/>
            <p:cNvSpPr>
              <a:spLocks noChangeArrowheads="1"/>
            </p:cNvSpPr>
            <p:nvPr/>
          </p:nvSpPr>
          <p:spPr bwMode="auto">
            <a:xfrm rot="-2182239">
              <a:off x="7135813" y="2019300"/>
              <a:ext cx="542925" cy="90488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29" name="Picture 4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30C11-6B45-464E-B16A-9FCA22F1022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1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5"/>
          <p:cNvSpPr txBox="1">
            <a:spLocks noChangeArrowheads="1"/>
          </p:cNvSpPr>
          <p:nvPr/>
        </p:nvSpPr>
        <p:spPr bwMode="auto">
          <a:xfrm>
            <a:off x="539552" y="1106550"/>
            <a:ext cx="6172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121”</a:t>
            </a:r>
            <a:r>
              <a:rPr lang="zh-CN" altLang="en-US" sz="4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健康大行动</a:t>
            </a:r>
          </a:p>
        </p:txBody>
      </p:sp>
      <p:sp>
        <p:nvSpPr>
          <p:cNvPr id="37891" name="WordArt 9"/>
          <p:cNvSpPr>
            <a:spLocks noTextEdit="1"/>
          </p:cNvSpPr>
          <p:nvPr/>
        </p:nvSpPr>
        <p:spPr bwMode="auto">
          <a:xfrm>
            <a:off x="251520" y="2132856"/>
            <a:ext cx="6019800" cy="3429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3634"/>
              </a:avLst>
            </a:prstTxWarp>
          </a:bodyPr>
          <a:lstStyle/>
          <a:p>
            <a:pPr algn="ctr"/>
            <a:r>
              <a:rPr lang="zh-CN" altLang="en-US" sz="40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chemeClr val="tx1">
                    <a:alpha val="50195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日行一万步</a:t>
            </a:r>
          </a:p>
          <a:p>
            <a:pPr algn="ctr"/>
            <a:r>
              <a:rPr lang="zh-CN" altLang="en-US" sz="40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chemeClr val="tx1">
                    <a:alpha val="50195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吃动两平衡</a:t>
            </a:r>
          </a:p>
          <a:p>
            <a:pPr algn="ctr"/>
            <a:r>
              <a:rPr lang="zh-CN" altLang="en-US" sz="40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chemeClr val="tx1">
                    <a:alpha val="50195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健康一辈子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05000"/>
            <a:ext cx="3124200" cy="187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99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971600" y="1340768"/>
            <a:ext cx="6172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健康“三走</a:t>
            </a: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活动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772816"/>
            <a:ext cx="7239000" cy="3816499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走下网络，亲近你我；</a:t>
            </a:r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走出宿舍，拥抱生活；</a:t>
            </a:r>
            <a: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走向操场，激扬青春</a:t>
            </a:r>
            <a:r>
              <a:rPr lang="zh-CN" altLang="en-US" sz="4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5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26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5"/>
          <p:cNvGrpSpPr>
            <a:grpSpLocks/>
          </p:cNvGrpSpPr>
          <p:nvPr/>
        </p:nvGrpSpPr>
        <p:grpSpPr bwMode="auto">
          <a:xfrm>
            <a:off x="1600200" y="838200"/>
            <a:ext cx="6096000" cy="5181600"/>
            <a:chOff x="3236" y="3936"/>
            <a:chExt cx="4908" cy="4368"/>
          </a:xfrm>
        </p:grpSpPr>
        <p:pic>
          <p:nvPicPr>
            <p:cNvPr id="39939" name="Picture 26" descr="http://pic2.iecool.com/yundonglei/tiyujianjiang/tiyujianjiang2_0979.jpg"/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" y="7005"/>
              <a:ext cx="944" cy="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0" name="Picture 27" descr="http://pic2.iecool.com/katongmanhua/yundongkatong/yundongkatong2_0250.jpg"/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" y="7123"/>
              <a:ext cx="758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1" name="Text Box 28"/>
            <p:cNvSpPr txBox="1">
              <a:spLocks noChangeArrowheads="1"/>
            </p:cNvSpPr>
            <p:nvPr/>
          </p:nvSpPr>
          <p:spPr bwMode="auto">
            <a:xfrm>
              <a:off x="6377" y="7831"/>
              <a:ext cx="1183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乒乓球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分钟</a:t>
              </a:r>
              <a:endParaRPr lang="zh-CN" altLang="en-US" sz="100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42" name="Text Box 29"/>
            <p:cNvSpPr txBox="1">
              <a:spLocks noChangeArrowheads="1"/>
            </p:cNvSpPr>
            <p:nvPr/>
          </p:nvSpPr>
          <p:spPr bwMode="auto">
            <a:xfrm>
              <a:off x="3600" y="7831"/>
              <a:ext cx="1314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骑自行车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分钟</a:t>
              </a:r>
              <a:endParaRPr lang="zh-CN" altLang="en-US" sz="100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9943" name="Picture 30" descr="http://img9.3lian.com/vector2/01/03/006.jpg"/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3"/>
            <a:stretch>
              <a:fillRect/>
            </a:stretch>
          </p:blipFill>
          <p:spPr bwMode="auto">
            <a:xfrm>
              <a:off x="5250" y="7005"/>
              <a:ext cx="760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4" name="Text Box 31"/>
            <p:cNvSpPr txBox="1">
              <a:spLocks noChangeArrowheads="1"/>
            </p:cNvSpPr>
            <p:nvPr/>
          </p:nvSpPr>
          <p:spPr bwMode="auto">
            <a:xfrm>
              <a:off x="5128" y="7949"/>
              <a:ext cx="93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     跳绳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分钟</a:t>
              </a:r>
              <a:endParaRPr lang="zh-CN" altLang="en-US" sz="100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9945" name="Picture 32" descr="http://www.tucoo.com/vector/J_sport_badminton/images/badminton20.png"/>
            <p:cNvPicPr>
              <a:picLocks noChangeAspect="1" noChangeArrowheads="1"/>
            </p:cNvPicPr>
            <p:nvPr/>
          </p:nvPicPr>
          <p:blipFill>
            <a:blip r:embed="rId8" r:link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" y="4644"/>
              <a:ext cx="66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6" name="Text Box 33"/>
            <p:cNvSpPr txBox="1">
              <a:spLocks noChangeArrowheads="1"/>
            </p:cNvSpPr>
            <p:nvPr/>
          </p:nvSpPr>
          <p:spPr bwMode="auto">
            <a:xfrm>
              <a:off x="6885" y="5242"/>
              <a:ext cx="1259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    羽毛球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分钟</a:t>
              </a:r>
              <a:endParaRPr lang="zh-CN" altLang="en-US" sz="100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9947" name="Picture 34" descr="200772734332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" y="3936"/>
              <a:ext cx="654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8" name="AutoShape 35"/>
            <p:cNvSpPr>
              <a:spLocks noChangeArrowheads="1"/>
            </p:cNvSpPr>
            <p:nvPr/>
          </p:nvSpPr>
          <p:spPr bwMode="auto">
            <a:xfrm rot="1500000">
              <a:off x="4546" y="4998"/>
              <a:ext cx="2140" cy="2182"/>
            </a:xfrm>
            <a:prstGeom prst="irregularSeal2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00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5508" name="Text Box 36"/>
            <p:cNvSpPr txBox="1">
              <a:spLocks noChangeArrowheads="1"/>
            </p:cNvSpPr>
            <p:nvPr/>
          </p:nvSpPr>
          <p:spPr bwMode="auto">
            <a:xfrm>
              <a:off x="4632" y="5769"/>
              <a:ext cx="1769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一千步活动量</a:t>
              </a:r>
            </a:p>
            <a:p>
              <a:pPr algn="ctr" eaLnBrk="1" hangingPunct="1">
                <a:defRPr/>
              </a:pPr>
              <a:r>
                <a:rPr lang="zh-CN" alt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相当于</a:t>
              </a:r>
              <a:endPara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Text Box 37"/>
            <p:cNvSpPr txBox="1">
              <a:spLocks noChangeArrowheads="1"/>
            </p:cNvSpPr>
            <p:nvPr/>
          </p:nvSpPr>
          <p:spPr bwMode="auto">
            <a:xfrm>
              <a:off x="5885" y="4847"/>
              <a:ext cx="1212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       慢跑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分钟</a:t>
              </a:r>
              <a:endParaRPr lang="zh-CN" altLang="en-US" sz="100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9951" name="Picture 38" descr="wenxinjiating2_04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" y="3951"/>
              <a:ext cx="850" cy="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2" name="Text Box 39"/>
            <p:cNvSpPr txBox="1">
              <a:spLocks noChangeArrowheads="1"/>
            </p:cNvSpPr>
            <p:nvPr/>
          </p:nvSpPr>
          <p:spPr bwMode="auto">
            <a:xfrm>
              <a:off x="4500" y="4716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     中速步行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分钟</a:t>
              </a:r>
              <a:endParaRPr lang="zh-CN" altLang="en-US" sz="100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9953" name="Picture 40" descr="http://www.sjstt.cn/HGMB/UploadSoftPic/etjy/etjy/%CF%B4%D2%C2%B7%FE%BF%EC%C0%D6%D0%A1%C5%AE%BA%A235.jpg"/>
            <p:cNvPicPr>
              <a:picLocks noChangeAspect="1" noChangeArrowheads="1"/>
            </p:cNvPicPr>
            <p:nvPr/>
          </p:nvPicPr>
          <p:blipFill>
            <a:blip r:embed="rId12" r:link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20" t="21487"/>
            <a:stretch>
              <a:fillRect/>
            </a:stretch>
          </p:blipFill>
          <p:spPr bwMode="auto">
            <a:xfrm>
              <a:off x="3561" y="4526"/>
              <a:ext cx="943" cy="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4" name="Text Box 41"/>
            <p:cNvSpPr txBox="1">
              <a:spLocks noChangeArrowheads="1"/>
            </p:cNvSpPr>
            <p:nvPr/>
          </p:nvSpPr>
          <p:spPr bwMode="auto">
            <a:xfrm>
              <a:off x="3240" y="5184"/>
              <a:ext cx="134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zh-CN" altLang="en-US" sz="1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手洗衣服</a:t>
              </a:r>
              <a:r>
                <a:rPr lang="en-US" altLang="zh-CN" sz="1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r>
                <a:rPr lang="zh-CN" altLang="en-US" sz="1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分钟</a:t>
              </a:r>
              <a:endParaRPr lang="zh-CN" altLang="en-US" sz="1000" b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9955" name="Picture 42" descr="http://china.sooshong.com/picture/zjcnjc/1242622008621185140.jpg"/>
            <p:cNvPicPr>
              <a:picLocks noChangeAspect="1" noChangeArrowheads="1"/>
            </p:cNvPicPr>
            <p:nvPr/>
          </p:nvPicPr>
          <p:blipFill>
            <a:blip r:embed="rId14" r:link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" y="5715"/>
              <a:ext cx="716" cy="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6" name="Text Box 43"/>
            <p:cNvSpPr txBox="1">
              <a:spLocks noChangeArrowheads="1"/>
            </p:cNvSpPr>
            <p:nvPr/>
          </p:nvSpPr>
          <p:spPr bwMode="auto">
            <a:xfrm>
              <a:off x="3236" y="6379"/>
              <a:ext cx="129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1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拖地板</a:t>
              </a:r>
              <a:r>
                <a:rPr lang="en-US" altLang="zh-CN" sz="1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1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分钟</a:t>
              </a:r>
              <a:endParaRPr lang="zh-CN" altLang="en-US" sz="1000" b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9957" name="Picture 44" descr="http://pic2.iecool.com/yundonglei/sineiyundong/shineiyundong2_0050.jpg"/>
            <p:cNvPicPr>
              <a:picLocks noChangeAspect="1" noChangeArrowheads="1"/>
            </p:cNvPicPr>
            <p:nvPr/>
          </p:nvPicPr>
          <p:blipFill>
            <a:blip r:embed="rId16" r:link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3" y="5776"/>
              <a:ext cx="943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8" name="Text Box 45"/>
            <p:cNvSpPr txBox="1">
              <a:spLocks noChangeArrowheads="1"/>
            </p:cNvSpPr>
            <p:nvPr/>
          </p:nvSpPr>
          <p:spPr bwMode="auto">
            <a:xfrm>
              <a:off x="6939" y="6432"/>
              <a:ext cx="107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瑜伽</a:t>
              </a:r>
              <a:r>
                <a:rPr lang="en-US" altLang="zh-CN" sz="1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zh-CN" altLang="en-US" sz="1000">
                  <a:latin typeface="Times New Roman" panose="02020603050405020304" pitchFamily="18" charset="0"/>
                  <a:ea typeface="宋体" panose="02010600030101010101" pitchFamily="2" charset="-122"/>
                </a:rPr>
                <a:t>分钟</a:t>
              </a:r>
              <a:endParaRPr lang="zh-CN" altLang="en-US" sz="1000" b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23" name="Picture 4" descr="000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B8202-6C83-4652-AC44-FF67B704234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707655"/>
      </p:ext>
    </p:extLst>
  </p:cSld>
  <p:clrMapOvr>
    <a:masterClrMapping/>
  </p:clrMapOvr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786</TotalTime>
  <Words>838</Words>
  <Application>Microsoft Office PowerPoint</Application>
  <PresentationFormat>全屏显示(4:3)</PresentationFormat>
  <Paragraphs>181</Paragraphs>
  <Slides>44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Monotype Sorts</vt:lpstr>
      <vt:lpstr>华文新魏</vt:lpstr>
      <vt:lpstr>楷体_GB2312</vt:lpstr>
      <vt:lpstr>隶书</vt:lpstr>
      <vt:lpstr>宋体</vt:lpstr>
      <vt:lpstr>幼圆</vt:lpstr>
      <vt:lpstr>Arial</vt:lpstr>
      <vt:lpstr>Century Gothic</vt:lpstr>
      <vt:lpstr>Times New Roman</vt:lpstr>
      <vt:lpstr>Verdana</vt:lpstr>
      <vt:lpstr>Wingdings</vt:lpstr>
      <vt:lpstr>书堆型</vt:lpstr>
      <vt:lpstr>Microsoft Excel 图表</vt:lpstr>
      <vt:lpstr>  主要内容 运动卫生 运动创伤及预防 与运动有关的疾病</vt:lpstr>
      <vt:lpstr>健康的四大基石</vt:lpstr>
      <vt:lpstr>PowerPoint 演示文稿</vt:lpstr>
      <vt:lpstr>PowerPoint 演示文稿</vt:lpstr>
      <vt:lpstr>体育锻炼时间与慢性病患病相对风险</vt:lpstr>
      <vt:lpstr>PowerPoint 演示文稿</vt:lpstr>
      <vt:lpstr>PowerPoint 演示文稿</vt:lpstr>
      <vt:lpstr>走下网络，亲近你我；    走出宿舍，拥抱生活；       走向操场，激扬青春。</vt:lpstr>
      <vt:lpstr>PowerPoint 演示文稿</vt:lpstr>
      <vt:lpstr>PowerPoint 演示文稿</vt:lpstr>
      <vt:lpstr>PowerPoint 演示文稿</vt:lpstr>
      <vt:lpstr>    合理的进食时间：运动后，休息30～45分钟再进食。进食后，应休息1小时后方可进行剧烈运动。     运动比赛前后饮食选择：赛前多食热量高、体积小的食物； 赛后多食豆制品，优质蛋白、 水果蔬菜。另外，应适当增 加水分的摄入。 </vt:lpstr>
      <vt:lpstr>       运动量评估 强度：以心率来衡量运动强度。 最大心率 = 220 - 年龄。 最佳强度：靶心率=最大心率×0.6-0.8 时间：30～45分钟，强度大则 持续时间短，强度小则持续时 间长。 频率：每周锻炼3～4次。</vt:lpstr>
      <vt:lpstr>运动量适宜 运动后心率在10～20分钟恢复正常， 感觉轻松，食欲、睡眠良好。 运动量过大 运动后10～20分钟心率仍未 恢复疲劳，影响食欲和睡眠。     运动量不足 身体无发热感、脉搏无明显变化。</vt:lpstr>
      <vt:lpstr>运动创伤 在运动（或其他活动）过程中导致的损伤，造成人体组织或器官在解剖结构上的破 坏和生理功能上的紊乱。 </vt:lpstr>
      <vt:lpstr> 运动创伤常见原因  1.身体解剖的结构弱点；  2.身体状态不良，训练准备不足；   3.运动场地不合适，气候异常；  4.违反比赛规则，有意碰撞等。</vt:lpstr>
      <vt:lpstr>PowerPoint 演示文稿</vt:lpstr>
      <vt:lpstr>PowerPoint 演示文稿</vt:lpstr>
      <vt:lpstr>◇撕裂伤 因钝物撞击或身体碰撞引起的皮肤软组织的撕裂。 小的撕裂伤不需缝合，清创消毒后包扎创口；较大面积的撕 裂伤需要局部清创消毒后， 止血、缝合并预防感染。</vt:lpstr>
      <vt:lpstr>闭合性软组织挫伤  身体局部受到钝器打击或挤压而引起的皮下软组织损伤。 损伤表现为局部肿痛，皮下出血。 处理：皮下出血面积较大应 先冷敷处理，24小时后， 用消肿止痛药物，局部 适当热敷。</vt:lpstr>
      <vt:lpstr>关节扭伤（韧带拉伤） 韧带是使各骨块相互连结的结缔组织的索状物，与弹性纤维紧密并行。韧带拉伤后，局部肿胀、疼痛、 压痛，有皮下出血的可看见 青紫区，运动受限。 </vt:lpstr>
      <vt:lpstr>常见病因 运动中由于外力使关节活动超出正常生理范围。  常见发病部位 膝关节、手指关节和踝关节。  常见症状 局部肿胀、疼痛、压痛，有 皮下出血等。 </vt:lpstr>
      <vt:lpstr>常见的膝关节损伤 1、前交叉韧带、后交叉韧带损伤： 2、内、外侧副韧带伤害 3、半月板破裂 4、关节软骨破裂： 5、髌骨（膝盖骨）脱位 6、膝关节脱位：</vt:lpstr>
      <vt:lpstr>预防： 充分科学热身，运动时，膝盖得承受巨大压力，因此必须适当暖身，免致受伤。 适时停止运动。 避免运动过度，运动过度，是膝关节受伤的因素之一。特别是肌肉酸痛明显，是运动疲劳的表现，继续运动很容易 导致关节的损伤。 注意控制饮食， 肥胖加重了关节面的负担，使得 关节结构加速磨损、老化，引起 变形性关节炎。</vt:lpstr>
      <vt:lpstr>踝关节扭伤 多数为外侧韧带损伤。  原因：解剖结构薄弱环节；运动场地不平整；踝关节活动范围异常。 处理：韧带扭伤后以制动、 休息为主。</vt:lpstr>
      <vt:lpstr>肌肉拉伤 下肢肌肉拉伤多见。 肌肉受到打击、碰撞等钝性暴力直接作用，或肌肉受到过度牵拉，猛烈收缩所致。 预防：运动前充分热身活动， 合理安排锻炼时间。</vt:lpstr>
      <vt:lpstr>PowerPoint 演示文稿</vt:lpstr>
      <vt:lpstr>PowerPoint 演示文稿</vt:lpstr>
      <vt:lpstr>肩、肘关节脱位，又称脱臼。 碰撞后肢体剧烈疼痛， 功能丧失，活动受限。  预防: 避免过度冲撞。 </vt:lpstr>
      <vt:lpstr>软组织运动损伤（关节、韧带、肌肉）的处理原则（米饭原则）</vt:lpstr>
      <vt:lpstr>骨折 病因：直接暴力、间接暴力。 症状：局部疼痛和肿胀，伴有畸形、反常活动，伤肢功能障碍。 骨折固定： 不要随意移动伤肢；有外伤 时应先处理伤口，再做骨 折固定。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运动创伤的预防</vt:lpstr>
      <vt:lpstr>过度训练综合症 (过度疲劳)  全身乏力，疲倦，头痛头昏，心悸气喘，恶心，呕吐等。 病因：运动量过大，身体状况不佳，能量摄取不足，训练安排不合 理等。    预防：注意营养摄入，严格 遵守训练规则。</vt:lpstr>
      <vt:lpstr>肌肉酸痛  一般在锻炼后24小时左后出现肌肉酸痛，除酸痛外，还有肌肉僵硬。轻者仅有压痛，重者肌肉肿胀，活动受限。 锻炼后24-72小时酸痛出现， 5-7天疼痛基本消失。 预防：锻炼安排要合理。 做好锻炼时的准备活动。  </vt:lpstr>
      <vt:lpstr>运动性腹痛 消化道缺血而导致胃肠道平滑肌痉挛，因而发生腹痛；餐后马上运动，使胃肠受到牵拉，也可引起腹痛。 特点：疼痛程度与运动量强 度有关，常为胀痛、钝痛或 持续性疼痛。 预防：餐后不要马上激烈活动。 </vt:lpstr>
      <vt:lpstr>运动性低血糖 症状：头昏、饥饿感、心悸、出冷汗、四肢发抖，严重者可晕倒。 病因: 运动时间过长，运动量过大，身体状况不佳。 预防：不能空腹参加大运动 量训练或长时间耐力运动。</vt:lpstr>
      <vt:lpstr>PowerPoint 演示文稿</vt:lpstr>
      <vt:lpstr>PowerPoint 演示文稿</vt:lpstr>
    </vt:vector>
  </TitlesOfParts>
  <Manager/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微软中国</dc:creator>
  <cp:keywords/>
  <dc:description/>
  <cp:lastModifiedBy>dell</cp:lastModifiedBy>
  <cp:revision>113</cp:revision>
  <dcterms:created xsi:type="dcterms:W3CDTF">2011-11-30T07:22:55Z</dcterms:created>
  <dcterms:modified xsi:type="dcterms:W3CDTF">2018-04-03T00:45:56Z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