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260" r:id="rId3"/>
    <p:sldId id="342" r:id="rId4"/>
    <p:sldId id="346" r:id="rId5"/>
    <p:sldId id="261" r:id="rId6"/>
    <p:sldId id="337" r:id="rId7"/>
    <p:sldId id="338" r:id="rId8"/>
    <p:sldId id="287" r:id="rId9"/>
    <p:sldId id="339" r:id="rId10"/>
    <p:sldId id="288" r:id="rId11"/>
    <p:sldId id="340" r:id="rId12"/>
    <p:sldId id="289" r:id="rId13"/>
    <p:sldId id="343" r:id="rId14"/>
    <p:sldId id="345" r:id="rId15"/>
    <p:sldId id="344" r:id="rId16"/>
    <p:sldId id="318" r:id="rId17"/>
    <p:sldId id="320" r:id="rId18"/>
    <p:sldId id="330" r:id="rId19"/>
    <p:sldId id="321" r:id="rId20"/>
    <p:sldId id="329" r:id="rId21"/>
    <p:sldId id="322" r:id="rId22"/>
    <p:sldId id="291" r:id="rId23"/>
    <p:sldId id="292" r:id="rId24"/>
    <p:sldId id="302" r:id="rId25"/>
    <p:sldId id="294" r:id="rId26"/>
    <p:sldId id="295" r:id="rId27"/>
    <p:sldId id="303" r:id="rId28"/>
    <p:sldId id="312" r:id="rId29"/>
    <p:sldId id="313" r:id="rId30"/>
    <p:sldId id="314" r:id="rId31"/>
    <p:sldId id="315" r:id="rId32"/>
    <p:sldId id="316" r:id="rId33"/>
    <p:sldId id="331" r:id="rId34"/>
    <p:sldId id="332" r:id="rId35"/>
    <p:sldId id="333" r:id="rId36"/>
    <p:sldId id="334" r:id="rId37"/>
    <p:sldId id="335" r:id="rId38"/>
    <p:sldId id="336" r:id="rId39"/>
    <p:sldId id="310" r:id="rId40"/>
  </p:sldIdLst>
  <p:sldSz cx="9144000" cy="6858000" type="screen4x3"/>
  <p:notesSz cx="6858000" cy="9144000"/>
  <p:custShowLst>
    <p:custShow name="自定义放映 1" id="0">
      <p:sldLst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6BDBA27-8BB4-42C4-B030-BECBCDBC02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2648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CFEE9D-90F9-4DBC-9328-FA9761191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08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FEE9D-90F9-4DBC-9328-FA9761191F4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8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FEE9D-90F9-4DBC-9328-FA9761191F49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33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FEE9D-90F9-4DBC-9328-FA9761191F4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460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CFEE9D-90F9-4DBC-9328-FA9761191F4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24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0B1BC-9374-4AD5-BF2C-D2D112E2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0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A4BA-84BE-4395-9924-ABFDAA11CA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97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011CF-2B19-49B6-9AED-2AF5B982AA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78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153E7-E938-470C-84DE-D4A7C44546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82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F10BB-6353-43D4-95B3-F801C8AECA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9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B6AC6-6ADB-434E-B971-A3AB195F48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4F0AA-C5D7-4016-845B-C3B69A1CCC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59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4491A-289F-4682-B677-D5E9D8832F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37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CC471-0182-4EB9-AB58-8BE60CA005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94647-AABB-4E3C-A283-2A2A375D8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39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FFB84-FF47-43DA-BD2D-73A1D5CB3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74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5D2E349B-CB2F-4E87-99E9-7C5383B4B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0550" y="1193800"/>
            <a:ext cx="2881313" cy="722313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主要内容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8875" y="1989138"/>
            <a:ext cx="6175375" cy="4032250"/>
          </a:xfrm>
        </p:spPr>
        <p:txBody>
          <a:bodyPr/>
          <a:lstStyle/>
          <a:p>
            <a:pPr eaLnBrk="1" hangingPunct="1">
              <a:lnSpc>
                <a:spcPct val="220000"/>
              </a:lnSpc>
              <a:buFontTx/>
              <a:buNone/>
              <a:defRPr/>
            </a:pPr>
            <a:r>
              <a:rPr lang="zh-CN" altLang="en-US" sz="4000" b="1" dirty="0" smtClean="0"/>
              <a:t>疾病的常见症状</a:t>
            </a:r>
          </a:p>
          <a:p>
            <a:pPr eaLnBrk="1" hangingPunct="1">
              <a:lnSpc>
                <a:spcPct val="220000"/>
              </a:lnSpc>
              <a:buFontTx/>
              <a:buNone/>
              <a:defRPr/>
            </a:pPr>
            <a:r>
              <a:rPr lang="zh-CN" altLang="en-US" sz="4000" b="1" dirty="0" smtClean="0"/>
              <a:t>常见疾病及预防 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5124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561262" cy="6553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恶心与呕吐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恶心常为呕吐的前驱感觉；</a:t>
            </a:r>
            <a:r>
              <a:rPr lang="zh-CN" altLang="en-US" b="1" smtClean="0"/>
              <a:t>呕吐是</a:t>
            </a:r>
            <a:r>
              <a:rPr lang="zh-CN" altLang="en-US" b="1" smtClean="0">
                <a:solidFill>
                  <a:schemeClr val="tx1"/>
                </a:solidFill>
              </a:rPr>
              <a:t>将食入胃内的有害物质或难以消化的食物吐出</a:t>
            </a:r>
            <a:r>
              <a:rPr lang="zh-CN" altLang="en-US" b="1" smtClean="0"/>
              <a:t>的反射动作</a:t>
            </a:r>
            <a:r>
              <a:rPr lang="zh-CN" altLang="en-US" b="1" smtClean="0">
                <a:solidFill>
                  <a:schemeClr val="tx1"/>
                </a:solidFill>
              </a:rPr>
              <a:t>，从而起到保护身体的作用。</a:t>
            </a:r>
            <a:r>
              <a:rPr lang="zh-CN" altLang="en-US" b="1" smtClean="0"/>
              <a:t>剧烈的呕吐可引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起水电解质紊乱、代谢性碱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中毒及营养不良。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561262" cy="6553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胃肠疾病、急性中毒、妊娠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反应、晕动病、中枢神经疾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病等。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上</a:t>
            </a:r>
            <a:r>
              <a:rPr lang="zh-CN" altLang="zh-CN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腹部不适和紧迫欲吐，伴皮肤苍白、出汗、流涎、血压降低</a:t>
            </a:r>
            <a:r>
              <a:rPr lang="zh-CN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心动过缓</a:t>
            </a:r>
            <a:r>
              <a:rPr lang="zh-CN" altLang="zh-CN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；一般恶心后</a:t>
            </a:r>
            <a:r>
              <a:rPr lang="zh-CN" altLang="zh-CN" b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呕吐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zh-CN" altLang="zh-CN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smtClean="0"/>
              <a:t/>
            </a:r>
            <a:br>
              <a:rPr lang="en-US" altLang="zh-CN" b="1" smtClean="0"/>
            </a:b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5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7364" y="653170"/>
            <a:ext cx="7416354" cy="576064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腹泻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肠粘膜的分泌和吸收障碍，肠蠕动过快，致使排便频率增加，每天排大便可达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en-US" altLang="en-US" b="1" dirty="0" smtClean="0"/>
              <a:t>～</a:t>
            </a:r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</a:rPr>
              <a:t>次以上，大便性状改变，可有稀便</a:t>
            </a:r>
            <a:r>
              <a:rPr lang="zh-CN" altLang="en-US" b="1" smtClean="0">
                <a:solidFill>
                  <a:schemeClr val="tx1"/>
                </a:solidFill>
              </a:rPr>
              <a:t>、水样便、粘液便及脓血便等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/>
              <a:t>感染性腹泻</a:t>
            </a:r>
            <a:r>
              <a:rPr lang="zh-CN" altLang="en-US" b="1"/>
              <a:t>常伴有腹痛、</a:t>
            </a:r>
            <a:r>
              <a:rPr lang="zh-CN" altLang="en-US" b="1" smtClean="0"/>
              <a:t>恶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心</a:t>
            </a:r>
            <a:r>
              <a:rPr lang="zh-CN" altLang="en-US" b="1"/>
              <a:t>、呕吐及发热，小肠</a:t>
            </a:r>
            <a:r>
              <a:rPr lang="zh-CN" altLang="en-US" b="1" smtClean="0"/>
              <a:t>感染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常</a:t>
            </a:r>
            <a:r>
              <a:rPr lang="zh-CN" altLang="en-US" b="1"/>
              <a:t>为</a:t>
            </a:r>
            <a:r>
              <a:rPr lang="zh-CN" altLang="en-US" b="1" smtClean="0"/>
              <a:t>水样便，结肠</a:t>
            </a:r>
            <a:r>
              <a:rPr lang="zh-CN" altLang="en-US" b="1"/>
              <a:t>感染</a:t>
            </a:r>
            <a:r>
              <a:rPr lang="zh-CN" altLang="en-US" b="1" smtClean="0"/>
              <a:t>常有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血性</a:t>
            </a:r>
            <a:r>
              <a:rPr lang="zh-CN" altLang="en-US" b="1"/>
              <a:t>便</a:t>
            </a:r>
            <a:r>
              <a:rPr lang="zh-CN" altLang="en-US" b="1" smtClean="0"/>
              <a:t>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620688"/>
            <a:ext cx="7272338" cy="576064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smtClean="0">
                <a:solidFill>
                  <a:srgbClr val="FF0000"/>
                </a:solidFill>
              </a:rPr>
              <a:t>腹泻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>
                <a:solidFill>
                  <a:schemeClr val="tx1"/>
                </a:solidFill>
              </a:rPr>
              <a:t>急性腹泻多发生在夏</a:t>
            </a:r>
            <a:r>
              <a:rPr lang="zh-CN" altLang="en-US" b="1" smtClean="0">
                <a:solidFill>
                  <a:schemeClr val="tx1"/>
                </a:solidFill>
              </a:rPr>
              <a:t>秋季。</a:t>
            </a:r>
            <a:r>
              <a:rPr lang="en-US" altLang="zh-CN" b="1" smtClean="0">
                <a:solidFill>
                  <a:srgbClr val="FF0000"/>
                </a:solidFill>
              </a:rPr>
              <a:t/>
            </a:r>
            <a:br>
              <a:rPr lang="en-US" altLang="zh-CN" b="1" smtClean="0">
                <a:solidFill>
                  <a:srgbClr val="FF0000"/>
                </a:solidFill>
              </a:rPr>
            </a:br>
            <a:r>
              <a:rPr lang="zh-CN" altLang="en-US" b="1"/>
              <a:t>常见</a:t>
            </a:r>
            <a:r>
              <a:rPr lang="zh-CN" altLang="en-US" b="1" smtClean="0"/>
              <a:t>病因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/>
              <a:t>细菌病毒感染，食物中毒，着凉等，肠道炎症</a:t>
            </a:r>
            <a:r>
              <a:rPr lang="zh-CN" altLang="en-US" b="1" smtClean="0"/>
              <a:t>等。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常见</a:t>
            </a:r>
            <a:r>
              <a:rPr lang="zh-CN" altLang="en-US" b="1" dirty="0" smtClean="0">
                <a:solidFill>
                  <a:schemeClr val="tx1"/>
                </a:solidFill>
              </a:rPr>
              <a:t>有病毒性肠炎、细菌性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痢疾、细菌性食物中毒、消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化不良</a:t>
            </a:r>
            <a:r>
              <a:rPr lang="zh-CN" altLang="en-US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339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658100" cy="59031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 smtClean="0">
                <a:solidFill>
                  <a:srgbClr val="FF0000"/>
                </a:solidFill>
              </a:rPr>
              <a:t>尿频、尿急、尿痛</a:t>
            </a:r>
            <a:r>
              <a:rPr lang="zh-CN" altLang="en-US" b="1" smtClean="0">
                <a:solidFill>
                  <a:srgbClr val="FF0000"/>
                </a:solidFill>
              </a:rPr>
              <a:t/>
            </a:r>
            <a:br>
              <a:rPr lang="zh-CN" altLang="en-US" b="1" smtClean="0">
                <a:solidFill>
                  <a:srgbClr val="FF0000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也称尿路刺激症状。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尿频为排尿次数明显增多；尿急指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一有尿意要立即排尿的感觉；尿痛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指排尿时膀胱受尿液刺激产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生的疼痛感觉。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970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416824" cy="590311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泌尿</a:t>
            </a:r>
            <a:r>
              <a:rPr lang="zh-CN" altLang="en-US" b="1"/>
              <a:t>系</a:t>
            </a:r>
            <a:r>
              <a:rPr lang="zh-CN" altLang="en-US" b="1" smtClean="0"/>
              <a:t>感染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/>
              <a:t>发热伴尿频、尿急、尿痛</a:t>
            </a:r>
            <a:r>
              <a:rPr lang="zh-CN" altLang="en-US" b="1" smtClean="0"/>
              <a:t>、血尿、腰疼等。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>
                <a:solidFill>
                  <a:schemeClr val="tx1"/>
                </a:solidFill>
              </a:rPr>
              <a:t>常见疾病有急性尿道炎、膀</a:t>
            </a:r>
            <a:r>
              <a:rPr lang="en-US" altLang="zh-CN" b="1">
                <a:solidFill>
                  <a:schemeClr val="tx1"/>
                </a:solidFill>
              </a:rPr>
              <a:t/>
            </a:r>
            <a:br>
              <a:rPr lang="en-US" altLang="zh-CN" b="1">
                <a:solidFill>
                  <a:schemeClr val="tx1"/>
                </a:solidFill>
              </a:rPr>
            </a:br>
            <a:r>
              <a:rPr lang="zh-CN" altLang="en-US" b="1">
                <a:solidFill>
                  <a:schemeClr val="tx1"/>
                </a:solidFill>
              </a:rPr>
              <a:t>胱炎、急性肾炎、尿路结石等。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37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2195513" y="843434"/>
            <a:ext cx="360062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/>
              <a:t>大学生疾病特征</a:t>
            </a:r>
          </a:p>
        </p:txBody>
      </p:sp>
      <p:sp>
        <p:nvSpPr>
          <p:cNvPr id="306179" name="Rectangle 3"/>
          <p:cNvSpPr>
            <a:spLocks noChangeArrowheads="1"/>
          </p:cNvSpPr>
          <p:nvPr/>
        </p:nvSpPr>
        <p:spPr bwMode="auto">
          <a:xfrm>
            <a:off x="899592" y="1652139"/>
            <a:ext cx="7885112" cy="408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/>
              <a:t>由于</a:t>
            </a:r>
            <a:r>
              <a:rPr lang="zh-CN" altLang="en-US" sz="3600" b="1" dirty="0"/>
              <a:t>大学生过着集体生活，学习、食宿、体育锻炼和各种</a:t>
            </a:r>
            <a:r>
              <a:rPr lang="zh-CN" altLang="en-US" sz="3600" b="1" dirty="0" smtClean="0"/>
              <a:t>活动较集中，且</a:t>
            </a:r>
            <a:r>
              <a:rPr lang="zh-CN" altLang="en-US" sz="3600" b="1" dirty="0"/>
              <a:t>学习</a:t>
            </a:r>
            <a:r>
              <a:rPr lang="zh-CN" altLang="en-US" sz="3600" b="1" dirty="0" smtClean="0"/>
              <a:t>紧张压力大，体育锻炼少，忽视必要的</a:t>
            </a:r>
            <a:r>
              <a:rPr lang="zh-CN" altLang="en-US" sz="3600" b="1" dirty="0"/>
              <a:t>营养和休息</a:t>
            </a:r>
            <a:r>
              <a:rPr lang="zh-CN" altLang="en-US" sz="3600" b="1" dirty="0" smtClean="0"/>
              <a:t>，易</a:t>
            </a:r>
            <a:r>
              <a:rPr lang="zh-CN" altLang="en-US" sz="3600" b="1" dirty="0"/>
              <a:t>受</a:t>
            </a:r>
            <a:r>
              <a:rPr lang="zh-CN" altLang="en-US" sz="3600" b="1" dirty="0" smtClean="0"/>
              <a:t>各种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不利</a:t>
            </a:r>
            <a:r>
              <a:rPr lang="zh-CN" altLang="en-US" sz="3600" b="1" dirty="0"/>
              <a:t>因素的</a:t>
            </a:r>
            <a:r>
              <a:rPr lang="zh-CN" altLang="en-US" sz="3600" b="1" dirty="0" smtClean="0"/>
              <a:t>干扰</a:t>
            </a:r>
            <a:r>
              <a:rPr lang="zh-CN" altLang="en-US" sz="3600" b="1" dirty="0"/>
              <a:t>，使机体</a:t>
            </a:r>
            <a:r>
              <a:rPr lang="zh-CN" altLang="en-US" sz="3600" b="1" dirty="0" smtClean="0"/>
              <a:t>抵抗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力</a:t>
            </a:r>
            <a:r>
              <a:rPr lang="zh-CN" altLang="en-US" sz="3600" b="1" dirty="0"/>
              <a:t>下降</a:t>
            </a:r>
            <a:r>
              <a:rPr lang="zh-CN" altLang="en-US" sz="3600" b="1" dirty="0" smtClean="0"/>
              <a:t>，易发生</a:t>
            </a:r>
            <a:r>
              <a:rPr lang="zh-CN" altLang="en-US" sz="3600" b="1" dirty="0"/>
              <a:t>疾病 。</a:t>
            </a:r>
          </a:p>
        </p:txBody>
      </p:sp>
      <p:pic>
        <p:nvPicPr>
          <p:cNvPr id="306181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" y="508518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CC471-0182-4EB9-AB58-8BE60CA0050F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8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1" name="Rectangle 5"/>
          <p:cNvSpPr>
            <a:spLocks noGrp="1" noChangeArrowheads="1"/>
          </p:cNvSpPr>
          <p:nvPr>
            <p:ph type="title"/>
          </p:nvPr>
        </p:nvSpPr>
        <p:spPr>
          <a:xfrm>
            <a:off x="1331640" y="664616"/>
            <a:ext cx="6448425" cy="8921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/>
            <a:r>
              <a:rPr lang="zh-CN" altLang="en-US" sz="3600" b="1" dirty="0" smtClean="0"/>
              <a:t>与心理因素</a:t>
            </a:r>
            <a:r>
              <a:rPr lang="zh-CN" altLang="en-US" sz="3600" b="1" dirty="0"/>
              <a:t>有关的疾病</a:t>
            </a:r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971600" y="1412776"/>
            <a:ext cx="734481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3600" b="1" dirty="0" smtClean="0"/>
              <a:t>由于环境变化，学习任务繁重；心理压力大，竞争激烈；人际关系紧张，学习成绩下滑；时间过长会引起神经、精神系统的功能紊乱。</a:t>
            </a:r>
            <a:endParaRPr lang="en-US" altLang="zh-CN" sz="3600" b="1" dirty="0" smtClean="0"/>
          </a:p>
          <a:p>
            <a:pPr>
              <a:lnSpc>
                <a:spcPct val="114000"/>
              </a:lnSpc>
            </a:pPr>
            <a:r>
              <a:rPr lang="zh-CN" altLang="en-US" sz="3600" b="1" dirty="0" smtClean="0"/>
              <a:t>导致神经衰弱、抑郁症、焦虑</a:t>
            </a:r>
            <a:endParaRPr lang="en-US" altLang="zh-CN" sz="3600" b="1" dirty="0" smtClean="0"/>
          </a:p>
          <a:p>
            <a:pPr>
              <a:lnSpc>
                <a:spcPct val="114000"/>
              </a:lnSpc>
            </a:pPr>
            <a:r>
              <a:rPr lang="zh-CN" altLang="en-US" sz="3600" b="1" dirty="0" smtClean="0"/>
              <a:t>症、精神分裂症等症。</a:t>
            </a:r>
            <a:endParaRPr lang="zh-CN" altLang="en-US" sz="3600" b="1" dirty="0"/>
          </a:p>
        </p:txBody>
      </p:sp>
      <p:pic>
        <p:nvPicPr>
          <p:cNvPr id="311303" name="Picture 7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4" y="510946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9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1" grpId="0" autoUpdateAnimBg="0"/>
      <p:bldP spid="31130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Rectangle 5"/>
          <p:cNvSpPr>
            <a:spLocks noGrp="1" noChangeArrowheads="1"/>
          </p:cNvSpPr>
          <p:nvPr>
            <p:ph type="title"/>
          </p:nvPr>
        </p:nvSpPr>
        <p:spPr>
          <a:xfrm>
            <a:off x="2267570" y="664616"/>
            <a:ext cx="4104630" cy="8921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/>
            <a:r>
              <a:rPr lang="zh-CN" altLang="en-US" sz="3600" b="1" dirty="0"/>
              <a:t>青春期</a:t>
            </a:r>
            <a:r>
              <a:rPr lang="zh-CN" altLang="en-US" sz="3600" b="1" dirty="0" smtClean="0"/>
              <a:t>特有的</a:t>
            </a:r>
            <a:r>
              <a:rPr lang="zh-CN" altLang="en-US" sz="3600" b="1" dirty="0"/>
              <a:t>疾病</a:t>
            </a:r>
            <a:r>
              <a:rPr lang="zh-CN" altLang="en-US" dirty="0"/>
              <a:t> </a:t>
            </a:r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116013" y="936625"/>
            <a:ext cx="7272411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dirty="0" smtClean="0">
                <a:latin typeface="宋体" panose="02010600030101010101" pitchFamily="2" charset="-122"/>
              </a:rPr>
              <a:t>如</a:t>
            </a:r>
            <a:r>
              <a:rPr lang="zh-CN" altLang="en-US" sz="3600" b="1" dirty="0">
                <a:latin typeface="宋体" panose="02010600030101010101" pitchFamily="2" charset="-122"/>
              </a:rPr>
              <a:t>寻常痤疮、青春期</a:t>
            </a:r>
            <a:r>
              <a:rPr lang="zh-CN" altLang="en-US" sz="3600" b="1">
                <a:latin typeface="宋体" panose="02010600030101010101" pitchFamily="2" charset="-122"/>
              </a:rPr>
              <a:t>精神病</a:t>
            </a:r>
            <a:r>
              <a:rPr lang="zh-CN" altLang="en-US" sz="3600" b="1" smtClean="0">
                <a:latin typeface="宋体" panose="02010600030101010101" pitchFamily="2" charset="-122"/>
              </a:rPr>
              <a:t>、脊柱侧弯、</a:t>
            </a:r>
            <a:r>
              <a:rPr lang="zh-CN" altLang="en-US" sz="3600" b="1" dirty="0">
                <a:latin typeface="宋体" panose="02010600030101010101" pitchFamily="2" charset="-122"/>
              </a:rPr>
              <a:t>包皮过长、痛经、月经不调等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。其中</a:t>
            </a:r>
            <a:r>
              <a:rPr lang="zh-CN" altLang="en-US" sz="3600" b="1" dirty="0" smtClean="0"/>
              <a:t>寻常痤疮主要是</a:t>
            </a:r>
            <a:r>
              <a:rPr lang="zh-CN" altLang="en-US" sz="3600" b="1" dirty="0"/>
              <a:t>由于青春发育期</a:t>
            </a:r>
            <a:r>
              <a:rPr lang="zh-CN" altLang="en-US" sz="3600" b="1"/>
              <a:t>体内</a:t>
            </a:r>
            <a:r>
              <a:rPr lang="zh-CN" altLang="en-US" sz="3600" b="1" smtClean="0"/>
              <a:t>性激素平衡紊乱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等</a:t>
            </a:r>
            <a:r>
              <a:rPr lang="zh-CN" altLang="en-US" sz="3600" b="1" dirty="0"/>
              <a:t>因素</a:t>
            </a:r>
            <a:r>
              <a:rPr lang="zh-CN" altLang="en-US" sz="3600" b="1"/>
              <a:t>引起</a:t>
            </a:r>
            <a:r>
              <a:rPr lang="zh-CN" altLang="en-US" sz="3600" b="1" smtClean="0"/>
              <a:t>皮脂腺和</a:t>
            </a:r>
            <a:r>
              <a:rPr lang="zh-CN" altLang="en-US" sz="3600" b="1"/>
              <a:t>毛囊</a:t>
            </a:r>
            <a:r>
              <a:rPr lang="zh-CN" altLang="en-US" sz="3600" b="1" smtClean="0"/>
              <a:t>的</a:t>
            </a:r>
            <a:endParaRPr lang="en-US" altLang="zh-CN" sz="3600" b="1" smtClean="0"/>
          </a:p>
          <a:p>
            <a:pPr>
              <a:lnSpc>
                <a:spcPct val="120000"/>
              </a:lnSpc>
            </a:pPr>
            <a:r>
              <a:rPr lang="zh-CN" altLang="en-US" sz="3600" b="1" smtClean="0"/>
              <a:t>慢性</a:t>
            </a:r>
            <a:r>
              <a:rPr lang="zh-CN" altLang="en-US" sz="3600" b="1" dirty="0"/>
              <a:t>炎症性</a:t>
            </a:r>
            <a:r>
              <a:rPr lang="zh-CN" altLang="en-US" sz="3600" b="1" dirty="0" smtClean="0"/>
              <a:t>疾病。</a:t>
            </a:r>
            <a:r>
              <a:rPr lang="zh-CN" altLang="en-US" sz="3200" b="1" dirty="0" smtClean="0"/>
              <a:t> 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pic>
        <p:nvPicPr>
          <p:cNvPr id="307207" name="Picture 7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5656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21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 autoUpdateAnimBg="0"/>
      <p:bldP spid="3072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title"/>
          </p:nvPr>
        </p:nvSpPr>
        <p:spPr>
          <a:xfrm>
            <a:off x="2520280" y="448023"/>
            <a:ext cx="3851920" cy="820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/>
            <a:r>
              <a:rPr lang="zh-CN" altLang="en-US" b="1" dirty="0"/>
              <a:t>非青春期性疾病 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971600" y="980728"/>
            <a:ext cx="7704138" cy="551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/>
              <a:t>如上呼吸道感染、急性胃肠炎、尿道感染、肾炎</a:t>
            </a:r>
            <a:r>
              <a:rPr lang="zh-CN" altLang="en-US" sz="3600" b="1" dirty="0" smtClean="0"/>
              <a:t>、颈</a:t>
            </a:r>
            <a:r>
              <a:rPr lang="zh-CN" altLang="en-US" sz="3600" b="1" dirty="0"/>
              <a:t>肩腰背痛等。这些</a:t>
            </a:r>
            <a:r>
              <a:rPr lang="zh-CN" altLang="en-US" sz="3600" b="1" dirty="0" smtClean="0"/>
              <a:t>疾病无明显</a:t>
            </a:r>
            <a:r>
              <a:rPr lang="zh-CN" altLang="en-US" sz="3600" b="1" dirty="0"/>
              <a:t>的青春期特征，但在大学生中有一定特点。如：颈肩腰背痛等组织损伤</a:t>
            </a:r>
            <a:r>
              <a:rPr lang="zh-CN" altLang="en-US" sz="3600" b="1" dirty="0" smtClean="0"/>
              <a:t>，看书看手机等头颈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持续</a:t>
            </a:r>
            <a:r>
              <a:rPr lang="zh-CN" altLang="en-US" sz="3600" b="1" dirty="0"/>
              <a:t>前倾</a:t>
            </a:r>
            <a:r>
              <a:rPr lang="zh-CN" altLang="en-US" sz="3600" b="1" dirty="0" smtClean="0"/>
              <a:t>姿势</a:t>
            </a:r>
            <a:r>
              <a:rPr lang="zh-CN" altLang="en-US" sz="3600" b="1" dirty="0"/>
              <a:t>有关</a:t>
            </a:r>
            <a:r>
              <a:rPr lang="zh-CN" altLang="en-US" sz="3600" b="1" dirty="0" smtClean="0"/>
              <a:t>；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大学生中有些寝室卫生较差，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有些学生经常到街边饮食摊</a:t>
            </a:r>
            <a:endParaRPr lang="en-US" altLang="zh-CN" sz="3600" b="1" dirty="0" smtClean="0"/>
          </a:p>
          <a:p>
            <a:r>
              <a:rPr lang="zh-CN" altLang="en-US" sz="3600" b="1" dirty="0" smtClean="0"/>
              <a:t>就餐，可引起急性胃肠炎</a:t>
            </a:r>
            <a:r>
              <a:rPr lang="zh-CN" altLang="en-US" sz="3600" b="1" dirty="0"/>
              <a:t>。</a:t>
            </a:r>
          </a:p>
        </p:txBody>
      </p:sp>
      <p:pic>
        <p:nvPicPr>
          <p:cNvPr id="315399" name="Picture 7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9335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18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  <p:bldP spid="31539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5552" y="172933"/>
            <a:ext cx="6723182" cy="5924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b="1" smtClean="0">
                <a:solidFill>
                  <a:srgbClr val="FF0000"/>
                </a:solidFill>
              </a:rPr>
              <a:t>疼痛：</a:t>
            </a:r>
            <a:r>
              <a:rPr lang="zh-CN" altLang="en-US" sz="3200" b="1" smtClean="0"/>
              <a:t>常见症状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是</a:t>
            </a:r>
            <a:r>
              <a:rPr lang="zh-CN" altLang="en-US" sz="3200" b="1"/>
              <a:t>一种令人不快的感觉和情绪上的感受，伴有实质上的或潜在的组织损伤</a:t>
            </a:r>
            <a:r>
              <a:rPr lang="zh-CN" altLang="en-US" sz="3200" b="1" smtClean="0"/>
              <a:t>，是</a:t>
            </a:r>
            <a:r>
              <a:rPr lang="zh-CN" altLang="en-US" sz="3200" b="1"/>
              <a:t>一种主观感受</a:t>
            </a:r>
            <a:r>
              <a:rPr lang="zh-CN" altLang="en-US" sz="3200" b="1" smtClean="0"/>
              <a:t>。</a:t>
            </a:r>
            <a:br>
              <a:rPr lang="zh-CN" altLang="en-US" sz="3200" b="1" smtClean="0"/>
            </a:br>
            <a:endParaRPr lang="zh-CN" altLang="en-US" sz="3200" b="1" smtClean="0"/>
          </a:p>
        </p:txBody>
      </p:sp>
      <p:pic>
        <p:nvPicPr>
          <p:cNvPr id="61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20" y="4177266"/>
            <a:ext cx="2374980" cy="234839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3" name="Rectangle 5"/>
          <p:cNvSpPr>
            <a:spLocks noGrp="1" noChangeArrowheads="1"/>
          </p:cNvSpPr>
          <p:nvPr>
            <p:ph type="title"/>
          </p:nvPr>
        </p:nvSpPr>
        <p:spPr>
          <a:xfrm>
            <a:off x="2227312" y="449039"/>
            <a:ext cx="4864968" cy="747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/>
            <a:r>
              <a:rPr lang="zh-CN" altLang="en-US" sz="3600" b="1" dirty="0"/>
              <a:t>常见</a:t>
            </a:r>
            <a:r>
              <a:rPr lang="zh-CN" altLang="en-US" sz="3600" b="1" dirty="0" smtClean="0"/>
              <a:t>传染病</a:t>
            </a:r>
            <a:endParaRPr lang="zh-CN" altLang="en-US" sz="3600" b="1" dirty="0"/>
          </a:p>
        </p:txBody>
      </p:sp>
      <p:sp>
        <p:nvSpPr>
          <p:cNvPr id="309254" name="Rectangle 6"/>
          <p:cNvSpPr>
            <a:spLocks noChangeArrowheads="1"/>
          </p:cNvSpPr>
          <p:nvPr/>
        </p:nvSpPr>
        <p:spPr bwMode="auto">
          <a:xfrm>
            <a:off x="1115616" y="764704"/>
            <a:ext cx="7561262" cy="539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 dirty="0" smtClean="0">
                <a:latin typeface="宋体" panose="02010600030101010101" pitchFamily="2" charset="-122"/>
              </a:rPr>
              <a:t>病毒性肝炎</a:t>
            </a:r>
            <a:r>
              <a:rPr lang="zh-CN" altLang="en-US" sz="3600" b="1" dirty="0">
                <a:latin typeface="宋体" panose="02010600030101010101" pitchFamily="2" charset="-122"/>
              </a:rPr>
              <a:t>、肺结核、流感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、痢疾、病毒性结膜炎、艾滋病等。肺结核在大学生中的发病率近几年也呈上升趋势，为大学生中的常见</a:t>
            </a:r>
            <a:r>
              <a:rPr lang="zh-CN" altLang="en-US" sz="3600" b="1" dirty="0" smtClean="0"/>
              <a:t>传染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病之一。病毒性肝炎也是影响大学生</a:t>
            </a:r>
            <a:endParaRPr lang="en-US" altLang="zh-CN" sz="3600" b="1" dirty="0" smtClean="0">
              <a:latin typeface="宋体" panose="02010600030101010101" pitchFamily="2" charset="-122"/>
            </a:endParaRPr>
          </a:p>
          <a:p>
            <a:r>
              <a:rPr lang="zh-CN" altLang="en-US" sz="3600" b="1" dirty="0" smtClean="0">
                <a:latin typeface="宋体" panose="02010600030101010101" pitchFamily="2" charset="-122"/>
              </a:rPr>
              <a:t>健康</a:t>
            </a:r>
            <a:r>
              <a:rPr lang="zh-CN" altLang="en-US" sz="3600" b="1" dirty="0">
                <a:latin typeface="宋体" panose="02010600030101010101" pitchFamily="2" charset="-122"/>
              </a:rPr>
              <a:t>的主要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疾病。</a:t>
            </a:r>
            <a:endParaRPr lang="en-US" altLang="zh-CN" sz="3600" b="1" dirty="0" smtClean="0">
              <a:latin typeface="宋体" panose="02010600030101010101" pitchFamily="2" charset="-122"/>
            </a:endParaRPr>
          </a:p>
          <a:p>
            <a:r>
              <a:rPr lang="zh-CN" altLang="en-US" sz="3600" b="1" dirty="0" smtClean="0">
                <a:latin typeface="宋体" panose="02010600030101010101" pitchFamily="2" charset="-122"/>
              </a:rPr>
              <a:t>此外</a:t>
            </a:r>
            <a:r>
              <a:rPr lang="zh-CN" altLang="en-US" sz="3600" b="1" dirty="0">
                <a:latin typeface="宋体" panose="02010600030101010101" pitchFamily="2" charset="-122"/>
              </a:rPr>
              <a:t>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大学生艾滋病的发生</a:t>
            </a:r>
            <a:endParaRPr lang="en-US" altLang="zh-CN" sz="3600" b="1" dirty="0" smtClean="0">
              <a:latin typeface="宋体" panose="02010600030101010101" pitchFamily="2" charset="-122"/>
            </a:endParaRPr>
          </a:p>
          <a:p>
            <a:r>
              <a:rPr lang="zh-CN" altLang="en-US" sz="3600" b="1" dirty="0" smtClean="0">
                <a:latin typeface="宋体" panose="02010600030101010101" pitchFamily="2" charset="-122"/>
              </a:rPr>
              <a:t>近几年也有上升趋势。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pic>
        <p:nvPicPr>
          <p:cNvPr id="309255" name="Picture 7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1" y="4972918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9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3" grpId="0" autoUpdateAnimBg="0"/>
      <p:bldP spid="30925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907704" y="548680"/>
            <a:ext cx="5368925" cy="604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/>
            <a:r>
              <a:rPr lang="zh-CN" altLang="en-US" sz="3600" b="1" dirty="0"/>
              <a:t>意外伤害</a:t>
            </a:r>
            <a:r>
              <a:rPr lang="zh-CN" altLang="en-US" dirty="0"/>
              <a:t> 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043608" y="980728"/>
            <a:ext cx="7772400" cy="554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anchor="ctr">
            <a:flatTx/>
          </a:bodyPr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b="1" dirty="0" smtClean="0"/>
              <a:t>由于</a:t>
            </a:r>
            <a:r>
              <a:rPr lang="zh-CN" altLang="en-US" sz="3600" b="1" dirty="0"/>
              <a:t>大学生的活动范围不断扩大</a:t>
            </a:r>
            <a:r>
              <a:rPr lang="zh-CN" altLang="en-US" sz="3600" b="1" dirty="0" smtClean="0"/>
              <a:t>，有</a:t>
            </a:r>
            <a:r>
              <a:rPr lang="zh-CN" altLang="en-US" sz="3600" b="1" dirty="0"/>
              <a:t>很多课外活动和社会实践活动，而学生的自我保护意识不强和社会中不安全因素较多</a:t>
            </a:r>
            <a:r>
              <a:rPr lang="zh-CN" altLang="en-US" sz="3600" b="1" dirty="0" smtClean="0"/>
              <a:t>，近几年</a:t>
            </a:r>
            <a:r>
              <a:rPr lang="zh-CN" altLang="en-US" sz="3600" b="1" dirty="0"/>
              <a:t>大学生的意外伤害情况逐渐增加</a:t>
            </a:r>
            <a:r>
              <a:rPr lang="zh-CN" altLang="en-US" sz="3600" b="1" dirty="0" smtClean="0"/>
              <a:t>。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如</a:t>
            </a:r>
            <a:r>
              <a:rPr lang="zh-CN" altLang="en-US" sz="3600" b="1" dirty="0"/>
              <a:t>运动创伤、交通事故、</a:t>
            </a:r>
            <a:r>
              <a:rPr lang="zh-CN" altLang="en-US" sz="3600" b="1" dirty="0" smtClean="0"/>
              <a:t>人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为</a:t>
            </a:r>
            <a:r>
              <a:rPr lang="zh-CN" altLang="en-US" sz="3600" b="1" dirty="0"/>
              <a:t>伤害、烧烫伤</a:t>
            </a:r>
            <a:r>
              <a:rPr lang="zh-CN" altLang="en-US" sz="3600" b="1" dirty="0" smtClean="0"/>
              <a:t>、旅游安全</a:t>
            </a:r>
            <a:endParaRPr lang="en-US" altLang="zh-CN" sz="3600" b="1" dirty="0" smtClean="0"/>
          </a:p>
          <a:p>
            <a:pPr>
              <a:lnSpc>
                <a:spcPct val="120000"/>
              </a:lnSpc>
            </a:pPr>
            <a:r>
              <a:rPr lang="zh-CN" altLang="en-US" sz="3600" b="1" dirty="0" smtClean="0"/>
              <a:t>隐患</a:t>
            </a:r>
            <a:r>
              <a:rPr lang="zh-CN" altLang="en-US" sz="3600" b="1" dirty="0"/>
              <a:t>因素等</a:t>
            </a:r>
            <a:r>
              <a:rPr lang="zh-CN" altLang="en-US" sz="3600" b="1" dirty="0" smtClean="0"/>
              <a:t>。</a:t>
            </a:r>
            <a:endParaRPr lang="zh-CN" altLang="en-US" sz="3600" b="1" dirty="0"/>
          </a:p>
        </p:txBody>
      </p:sp>
      <p:pic>
        <p:nvPicPr>
          <p:cNvPr id="317447" name="Picture 7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6853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33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autoUpdateAnimBg="0"/>
      <p:bldP spid="3174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449263"/>
            <a:ext cx="5008562" cy="67627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</a:rPr>
              <a:t>呼吸系统疾病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042988" y="836613"/>
            <a:ext cx="7561262" cy="566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上呼吸道感染</a:t>
            </a:r>
            <a:br>
              <a:rPr lang="zh-CN" altLang="en-US" sz="3600" b="1"/>
            </a:br>
            <a:r>
              <a:rPr lang="zh-CN" altLang="en-US" sz="3600" b="1"/>
              <a:t>急性鼻炎、急性咽炎、急性喉炎。</a:t>
            </a:r>
            <a:br>
              <a:rPr lang="zh-CN" altLang="en-US" sz="3600" b="1"/>
            </a:br>
            <a:r>
              <a:rPr lang="zh-CN" altLang="en-US" sz="3600" b="1"/>
              <a:t>病因：病毒感染、细菌感染。</a:t>
            </a:r>
            <a:br>
              <a:rPr lang="zh-CN" altLang="en-US" sz="3600" b="1"/>
            </a:br>
            <a:r>
              <a:rPr lang="zh-CN" altLang="en-US" sz="3600" b="1">
                <a:solidFill>
                  <a:srgbClr val="FF0000"/>
                </a:solidFill>
              </a:rPr>
              <a:t>诱因：受凉、过劳、心理压力过大等。</a:t>
            </a:r>
            <a:r>
              <a:rPr lang="zh-CN" altLang="en-US" sz="3600" b="1"/>
              <a:t/>
            </a:r>
            <a:br>
              <a:rPr lang="zh-CN" altLang="en-US" sz="3600" b="1"/>
            </a:br>
            <a:r>
              <a:rPr lang="zh-CN" altLang="en-US" sz="3600" b="1"/>
              <a:t>临床表现</a:t>
            </a:r>
            <a:br>
              <a:rPr lang="zh-CN" altLang="en-US" sz="3600" b="1"/>
            </a:br>
            <a:r>
              <a:rPr lang="zh-CN" altLang="en-US" sz="3600" b="1"/>
              <a:t>发热、鼻塞、流涕、头晕、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头痛、咽痛、咳嗽、声音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嘶哑等。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632700" cy="6553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>
                <a:solidFill>
                  <a:schemeClr val="tx1"/>
                </a:solidFill>
              </a:rPr>
              <a:t>急性扁桃腺炎：链球菌感染，治疗不及时可合并风湿症和肾炎。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临床表现：咽痛、发烧、体温可达</a:t>
            </a:r>
            <a:r>
              <a:rPr lang="en-US" altLang="zh-CN" b="1" smtClean="0">
                <a:solidFill>
                  <a:schemeClr val="tx1"/>
                </a:solidFill>
              </a:rPr>
              <a:t>39℃</a:t>
            </a:r>
            <a:r>
              <a:rPr lang="zh-CN" altLang="en-US" b="1" smtClean="0">
                <a:solidFill>
                  <a:schemeClr val="tx1"/>
                </a:solidFill>
              </a:rPr>
              <a:t>以上。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及时就医，避免伤及其他器官。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急性气管炎：病毒感染多见。</a:t>
            </a:r>
            <a:r>
              <a:rPr lang="zh-CN" altLang="en-US" smtClean="0">
                <a:solidFill>
                  <a:schemeClr val="tx1"/>
                </a:solidFill>
              </a:rPr>
              <a:t/>
            </a:r>
            <a:br>
              <a:rPr lang="zh-CN" altLang="en-US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临床表现：咳嗽、痰多；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伴胸部疼痛、全身不适。</a:t>
            </a:r>
          </a:p>
        </p:txBody>
      </p:sp>
      <p:pic>
        <p:nvPicPr>
          <p:cNvPr id="1331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08963" cy="5905500"/>
          </a:xfrm>
        </p:spPr>
        <p:txBody>
          <a:bodyPr/>
          <a:lstStyle/>
          <a:p>
            <a:pPr marL="863600" indent="-838200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</a:rPr>
              <a:t>    </a:t>
            </a:r>
            <a: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  <a:t>呼吸系统疾病预防措施</a:t>
            </a:r>
            <a:b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加强锻炼；</a:t>
            </a:r>
            <a:r>
              <a:rPr lang="en-US" altLang="zh-CN" sz="4000" b="1" dirty="0" smtClean="0">
                <a:solidFill>
                  <a:schemeClr val="tx1"/>
                </a:solidFill>
              </a:rPr>
              <a:t/>
            </a:r>
            <a:br>
              <a:rPr lang="en-US" altLang="zh-CN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注意保暖；</a:t>
            </a:r>
            <a:r>
              <a:rPr lang="en-US" altLang="zh-CN" sz="4000" b="1" dirty="0" smtClean="0">
                <a:solidFill>
                  <a:schemeClr val="tx1"/>
                </a:solidFill>
              </a:rPr>
              <a:t/>
            </a:r>
            <a:br>
              <a:rPr lang="en-US" altLang="zh-CN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避免过度劳累；</a:t>
            </a:r>
            <a:br>
              <a:rPr lang="zh-CN" altLang="en-US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保持心情舒畅；</a:t>
            </a:r>
            <a:br>
              <a:rPr lang="zh-CN" altLang="en-US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保持室内空气流通。</a:t>
            </a:r>
          </a:p>
        </p:txBody>
      </p:sp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549275"/>
            <a:ext cx="3857625" cy="676275"/>
          </a:xfrm>
        </p:spPr>
        <p:txBody>
          <a:bodyPr/>
          <a:lstStyle/>
          <a:p>
            <a:pPr eaLnBrk="1" hangingPunct="1"/>
            <a:r>
              <a:rPr lang="zh-CN" altLang="en-US" sz="4000" b="1" smtClean="0">
                <a:solidFill>
                  <a:schemeClr val="tx1"/>
                </a:solidFill>
              </a:rPr>
              <a:t>消化系统疾病</a:t>
            </a:r>
          </a:p>
        </p:txBody>
      </p:sp>
      <p:pic>
        <p:nvPicPr>
          <p:cNvPr id="1536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16013" y="1079500"/>
            <a:ext cx="7597775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急、慢性胃炎</a:t>
            </a:r>
            <a:br>
              <a:rPr lang="zh-CN" altLang="en-US" sz="3600" b="1"/>
            </a:br>
            <a:r>
              <a:rPr lang="zh-CN" altLang="en-US" sz="3600" b="1"/>
              <a:t>病因：化学因素、物理因素、微生</a:t>
            </a:r>
            <a:br>
              <a:rPr lang="zh-CN" altLang="en-US" sz="3600" b="1"/>
            </a:br>
            <a:r>
              <a:rPr lang="zh-CN" altLang="en-US" sz="3600" b="1"/>
              <a:t>物感染、心理因素。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诱因：</a:t>
            </a:r>
            <a:r>
              <a:rPr lang="zh-CN" altLang="en-US" sz="3600" b="1">
                <a:solidFill>
                  <a:srgbClr val="FF0000"/>
                </a:solidFill>
              </a:rPr>
              <a:t>受凉、过劳、心理压</a:t>
            </a:r>
            <a:endParaRPr lang="en-US" altLang="zh-CN" sz="3600" b="1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力过大等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3600" b="1">
                <a:solidFill>
                  <a:srgbClr val="FF0000"/>
                </a:solidFill>
              </a:rPr>
              <a:t/>
            </a:r>
            <a:br>
              <a:rPr lang="zh-CN" altLang="en-US" sz="3600" b="1">
                <a:solidFill>
                  <a:srgbClr val="FF0000"/>
                </a:solidFill>
              </a:rPr>
            </a:br>
            <a:r>
              <a:rPr lang="zh-CN" altLang="en-US" sz="3600" b="1"/>
              <a:t>临床表现：食欲不良、腹胀、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左上腹疼痛（隐痛、阵痛）、</a:t>
            </a:r>
            <a:endParaRPr lang="en-US" altLang="zh-CN" sz="3600" b="1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/>
              <a:t>严重可恶心、呕吐。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673975" cy="655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1"/>
                </a:solidFill>
              </a:rPr>
              <a:t>急、慢性肠炎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病因：细菌、病毒感染、消化不良。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诱因：</a:t>
            </a:r>
            <a:r>
              <a:rPr lang="zh-CN" altLang="en-US" b="1" dirty="0" smtClean="0">
                <a:solidFill>
                  <a:srgbClr val="FF0000"/>
                </a:solidFill>
              </a:rPr>
              <a:t>受凉、过劳、心理压力过大等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。</a:t>
            </a:r>
            <a:r>
              <a:rPr lang="zh-CN" altLang="en-US" b="1" dirty="0" smtClean="0">
                <a:solidFill>
                  <a:schemeClr val="tx1"/>
                </a:solidFill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临床表现：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急性肠炎多见腹痛、腹泻，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排便</a:t>
            </a:r>
            <a:r>
              <a:rPr lang="en-US" altLang="en-US" b="1" dirty="0" smtClean="0"/>
              <a:t>﹥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次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天、严重有发热、</a:t>
            </a:r>
            <a:r>
              <a:rPr lang="zh-CN" altLang="en-US" b="1" smtClean="0">
                <a:solidFill>
                  <a:schemeClr val="tx1"/>
                </a:solidFill>
              </a:rPr>
              <a:t/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头痛、</a:t>
            </a:r>
            <a:r>
              <a:rPr lang="zh-CN" altLang="en-US" b="1" dirty="0" smtClean="0">
                <a:solidFill>
                  <a:schemeClr val="tx1"/>
                </a:solidFill>
              </a:rPr>
              <a:t>脱水等症状。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慢性肠炎多见消化不良、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腹泻、阵发性腹痛等。</a:t>
            </a:r>
          </a:p>
        </p:txBody>
      </p:sp>
      <p:pic>
        <p:nvPicPr>
          <p:cNvPr id="1638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46125"/>
            <a:ext cx="6418262" cy="54197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  <a:t>消化系统疾病预防措施</a:t>
            </a:r>
            <a:br>
              <a:rPr lang="zh-CN" altLang="en-US" sz="4400" b="1" dirty="0" smtClean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加强锻炼；</a:t>
            </a:r>
            <a:r>
              <a:rPr lang="en-US" altLang="zh-CN" sz="4000" b="1" dirty="0" smtClean="0">
                <a:solidFill>
                  <a:schemeClr val="tx1"/>
                </a:solidFill>
              </a:rPr>
              <a:t/>
            </a:r>
            <a:br>
              <a:rPr lang="en-US" altLang="zh-CN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注意饮食卫生；</a:t>
            </a:r>
            <a:br>
              <a:rPr lang="zh-CN" altLang="en-US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纠正不良饮食习惯；</a:t>
            </a:r>
            <a:r>
              <a:rPr lang="en-US" altLang="zh-CN" sz="4000" b="1" dirty="0" smtClean="0">
                <a:solidFill>
                  <a:schemeClr val="tx1"/>
                </a:solidFill>
              </a:rPr>
              <a:t/>
            </a:r>
            <a:br>
              <a:rPr lang="en-US" altLang="zh-CN" sz="4000" b="1" dirty="0" smtClean="0">
                <a:solidFill>
                  <a:schemeClr val="tx1"/>
                </a:solidFill>
              </a:rPr>
            </a:br>
            <a:r>
              <a:rPr lang="zh-CN" altLang="en-US" sz="4000" b="1" dirty="0" smtClean="0">
                <a:solidFill>
                  <a:schemeClr val="tx1"/>
                </a:solidFill>
              </a:rPr>
              <a:t>生活规律劳逸结合；</a:t>
            </a:r>
            <a:r>
              <a:rPr lang="zh-CN" altLang="en-US" sz="4000" b="1" smtClean="0">
                <a:solidFill>
                  <a:schemeClr val="tx1"/>
                </a:solidFill>
              </a:rPr>
              <a:t/>
            </a:r>
            <a:br>
              <a:rPr lang="zh-CN" altLang="en-US" sz="4000" b="1" smtClean="0">
                <a:solidFill>
                  <a:schemeClr val="tx1"/>
                </a:solidFill>
              </a:rPr>
            </a:br>
            <a:r>
              <a:rPr lang="zh-CN" altLang="en-US" sz="4000" b="1" smtClean="0">
                <a:solidFill>
                  <a:schemeClr val="tx1"/>
                </a:solidFill>
              </a:rPr>
              <a:t>及时舒缓心理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压力。</a:t>
            </a:r>
          </a:p>
        </p:txBody>
      </p:sp>
      <p:pic>
        <p:nvPicPr>
          <p:cNvPr id="184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2" name="Rectangle 4"/>
          <p:cNvSpPr>
            <a:spLocks noGrp="1" noChangeArrowheads="1"/>
          </p:cNvSpPr>
          <p:nvPr>
            <p:ph type="title"/>
          </p:nvPr>
        </p:nvSpPr>
        <p:spPr>
          <a:xfrm>
            <a:off x="2840037" y="681435"/>
            <a:ext cx="3713163" cy="676275"/>
          </a:xfrm>
        </p:spPr>
        <p:txBody>
          <a:bodyPr/>
          <a:lstStyle/>
          <a:p>
            <a:r>
              <a:rPr lang="zh-CN" altLang="en-US" b="1" dirty="0"/>
              <a:t>泌尿系统疾病</a:t>
            </a:r>
            <a:r>
              <a:rPr lang="zh-CN" altLang="en-US" dirty="0"/>
              <a:t> </a:t>
            </a:r>
          </a:p>
        </p:txBody>
      </p:sp>
      <p:pic>
        <p:nvPicPr>
          <p:cNvPr id="324613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4614" name="Rectangle 6"/>
          <p:cNvSpPr>
            <a:spLocks noChangeArrowheads="1"/>
          </p:cNvSpPr>
          <p:nvPr/>
        </p:nvSpPr>
        <p:spPr bwMode="auto">
          <a:xfrm>
            <a:off x="971600" y="836712"/>
            <a:ext cx="7992888" cy="57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/>
              <a:t>急性尿路感染</a:t>
            </a:r>
            <a:br>
              <a:rPr lang="zh-CN" altLang="en-US" sz="3200" b="1" dirty="0"/>
            </a:br>
            <a:r>
              <a:rPr lang="zh-CN" altLang="en-US" sz="3200" b="1" dirty="0">
                <a:solidFill>
                  <a:schemeClr val="tx1"/>
                </a:solidFill>
              </a:rPr>
              <a:t>病因</a:t>
            </a:r>
            <a:r>
              <a:rPr lang="zh-CN" altLang="en-US" sz="3200" b="1" dirty="0" smtClean="0"/>
              <a:t>：细菌</a:t>
            </a:r>
            <a:r>
              <a:rPr lang="zh-CN" altLang="en-US" sz="3200" b="1" dirty="0"/>
              <a:t>、霉菌</a:t>
            </a:r>
            <a:r>
              <a:rPr lang="zh-CN" altLang="en-US" sz="3200" b="1" dirty="0" smtClean="0"/>
              <a:t>；物理</a:t>
            </a:r>
            <a:r>
              <a:rPr lang="zh-CN" altLang="en-US" sz="3200" b="1" dirty="0"/>
              <a:t>因素</a:t>
            </a:r>
            <a:r>
              <a:rPr lang="zh-CN" altLang="en-US" sz="3200" b="1" dirty="0" smtClean="0"/>
              <a:t>，</a:t>
            </a:r>
            <a:r>
              <a:rPr lang="zh-CN" altLang="en-US" sz="3200" b="1" smtClean="0"/>
              <a:t>结石</a:t>
            </a:r>
            <a:r>
              <a:rPr lang="zh-CN" altLang="en-US" sz="3200" b="1" smtClean="0"/>
              <a:t>、</a:t>
            </a:r>
            <a:endParaRPr lang="en-US" altLang="zh-CN" sz="3200" b="1" smtClean="0"/>
          </a:p>
          <a:p>
            <a:pPr>
              <a:lnSpc>
                <a:spcPct val="120000"/>
              </a:lnSpc>
            </a:pPr>
            <a:r>
              <a:rPr lang="zh-CN" altLang="en-US" sz="3200" b="1" smtClean="0"/>
              <a:t>尿道异物</a:t>
            </a:r>
            <a:r>
              <a:rPr lang="zh-CN" altLang="en-US" sz="3200" b="1" dirty="0" smtClean="0"/>
              <a:t>，身体</a:t>
            </a:r>
            <a:r>
              <a:rPr lang="zh-CN" altLang="en-US" sz="3200" b="1" dirty="0"/>
              <a:t>其他部位的</a:t>
            </a:r>
            <a:r>
              <a:rPr lang="zh-CN" altLang="en-US" sz="3200" b="1" dirty="0" smtClean="0"/>
              <a:t>感染。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诱因：情绪</a:t>
            </a:r>
            <a:r>
              <a:rPr lang="zh-CN" altLang="en-US" sz="3200" b="1" dirty="0"/>
              <a:t>紧张、劳累、着凉</a:t>
            </a:r>
            <a:r>
              <a:rPr lang="zh-CN" altLang="en-US" sz="3200" b="1" dirty="0" smtClean="0"/>
              <a:t>、憋</a:t>
            </a:r>
            <a:r>
              <a:rPr lang="zh-CN" altLang="en-US" sz="3200" b="1" dirty="0"/>
              <a:t>尿</a:t>
            </a:r>
            <a:r>
              <a:rPr lang="zh-CN" altLang="en-US" sz="3200" b="1" dirty="0" smtClean="0"/>
              <a:t>等。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r>
              <a:rPr lang="zh-CN" altLang="en-US" sz="3200" b="1" dirty="0">
                <a:solidFill>
                  <a:schemeClr val="tx1"/>
                </a:solidFill>
              </a:rPr>
              <a:t>临床表现</a:t>
            </a:r>
            <a:r>
              <a:rPr lang="zh-CN" altLang="en-US" sz="3200" b="1" dirty="0"/>
              <a:t>：尿频、尿急、尿痛 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腰痛</a:t>
            </a:r>
            <a:r>
              <a:rPr lang="zh-CN" altLang="en-US" sz="3200" b="1" dirty="0"/>
              <a:t>，肉眼血尿，有时伴发烧。</a:t>
            </a:r>
            <a:br>
              <a:rPr lang="zh-CN" altLang="en-US" sz="3200" b="1" dirty="0"/>
            </a:br>
            <a:r>
              <a:rPr lang="zh-CN" altLang="en-US" sz="3200" b="1" dirty="0" smtClean="0">
                <a:solidFill>
                  <a:schemeClr val="tx1"/>
                </a:solidFill>
              </a:rPr>
              <a:t>预防</a:t>
            </a:r>
            <a:r>
              <a:rPr lang="zh-CN" altLang="en-US" sz="3200" b="1" dirty="0"/>
              <a:t>：</a:t>
            </a:r>
            <a:r>
              <a:rPr lang="zh-CN" altLang="en-US" sz="3200" b="1" dirty="0" smtClean="0"/>
              <a:t>注意卫生</a:t>
            </a:r>
            <a:r>
              <a:rPr lang="zh-CN" altLang="en-US" sz="3200" b="1" dirty="0"/>
              <a:t>；及时治疗</a:t>
            </a:r>
            <a:r>
              <a:rPr lang="zh-CN" altLang="en-US" sz="3200" b="1" dirty="0" smtClean="0"/>
              <a:t>诱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发</a:t>
            </a:r>
            <a:r>
              <a:rPr lang="zh-CN" altLang="en-US" sz="3200" b="1" dirty="0"/>
              <a:t>尿路感染的疾病，保证</a:t>
            </a:r>
            <a:r>
              <a:rPr lang="zh-CN" altLang="en-US" sz="3200" b="1" dirty="0" smtClean="0"/>
              <a:t>饮水。</a:t>
            </a:r>
            <a:endParaRPr lang="zh-CN" altLang="en-US" sz="3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9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304800"/>
            <a:ext cx="7772400" cy="6219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/>
              <a:t>尿石症</a:t>
            </a:r>
            <a:br>
              <a:rPr lang="zh-CN" altLang="en-US" sz="3200" b="1" dirty="0"/>
            </a:br>
            <a:r>
              <a:rPr lang="zh-CN" altLang="en-US" sz="3200" b="1" dirty="0" smtClean="0"/>
              <a:t>包括</a:t>
            </a:r>
            <a:r>
              <a:rPr lang="zh-CN" altLang="en-US" sz="3200" b="1" dirty="0"/>
              <a:t>肾、输尿管、膀胱和尿道的</a:t>
            </a:r>
            <a:r>
              <a:rPr lang="zh-CN" altLang="en-US" sz="3200" b="1" dirty="0" smtClean="0"/>
              <a:t>结石。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r>
              <a:rPr lang="zh-CN" altLang="en-US" sz="3200" b="1" dirty="0">
                <a:solidFill>
                  <a:schemeClr val="tx1"/>
                </a:solidFill>
              </a:rPr>
              <a:t>病因：尿路感染、尿路梗阻、异物；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 smtClean="0">
                <a:solidFill>
                  <a:schemeClr val="tx1"/>
                </a:solidFill>
              </a:rPr>
              <a:t>气候</a:t>
            </a:r>
            <a:r>
              <a:rPr lang="zh-CN" altLang="en-US" sz="3200" b="1" dirty="0">
                <a:solidFill>
                  <a:schemeClr val="tx1"/>
                </a:solidFill>
              </a:rPr>
              <a:t>、水源、饮食的</a:t>
            </a:r>
            <a:r>
              <a:rPr lang="zh-CN" altLang="en-US" sz="3200" b="1">
                <a:solidFill>
                  <a:schemeClr val="tx1"/>
                </a:solidFill>
              </a:rPr>
              <a:t>因素</a:t>
            </a:r>
            <a:r>
              <a:rPr lang="zh-CN" altLang="en-US" sz="3200" b="1" smtClean="0">
                <a:solidFill>
                  <a:schemeClr val="tx1"/>
                </a:solidFill>
              </a:rPr>
              <a:t>有一定影响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。</a:t>
            </a:r>
            <a:r>
              <a:rPr lang="zh-CN" altLang="en-US" sz="3200" b="1" dirty="0">
                <a:solidFill>
                  <a:schemeClr val="tx1"/>
                </a:solidFill>
              </a:rPr>
              <a:t/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>
                <a:solidFill>
                  <a:schemeClr val="tx1"/>
                </a:solidFill>
              </a:rPr>
              <a:t>临床表现：腰腹部绞痛，常向下腹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、会</a:t>
            </a:r>
            <a:r>
              <a:rPr lang="zh-CN" altLang="en-US" sz="3200" b="1" dirty="0">
                <a:solidFill>
                  <a:schemeClr val="tx1"/>
                </a:solidFill>
              </a:rPr>
              <a:t>阴部放射，伴恶心、呕吐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，镜</a:t>
            </a:r>
            <a:r>
              <a:rPr lang="zh-CN" altLang="en-US" sz="3200" b="1" dirty="0">
                <a:solidFill>
                  <a:schemeClr val="tx1"/>
                </a:solidFill>
              </a:rPr>
              <a:t>下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血</a:t>
            </a:r>
            <a:r>
              <a:rPr lang="en-US" altLang="zh-CN" sz="3200" b="1" dirty="0" smtClean="0">
                <a:solidFill>
                  <a:schemeClr val="tx1"/>
                </a:solidFill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</a:rPr>
            </a:br>
            <a:r>
              <a:rPr lang="zh-CN" altLang="en-US" sz="3200" b="1" dirty="0" smtClean="0">
                <a:solidFill>
                  <a:schemeClr val="tx1"/>
                </a:solidFill>
              </a:rPr>
              <a:t>尿或肉眼</a:t>
            </a:r>
            <a:r>
              <a:rPr lang="zh-CN" altLang="en-US" sz="3200" b="1" dirty="0">
                <a:solidFill>
                  <a:schemeClr val="tx1"/>
                </a:solidFill>
              </a:rPr>
              <a:t>血尿。</a:t>
            </a:r>
            <a:br>
              <a:rPr lang="zh-CN" altLang="en-US" sz="3200" b="1" dirty="0">
                <a:solidFill>
                  <a:schemeClr val="tx1"/>
                </a:solidFill>
              </a:rPr>
            </a:br>
            <a:r>
              <a:rPr lang="zh-CN" altLang="en-US" sz="3200" b="1" dirty="0" smtClean="0">
                <a:solidFill>
                  <a:schemeClr val="tx1"/>
                </a:solidFill>
              </a:rPr>
              <a:t>预防：</a:t>
            </a:r>
            <a:r>
              <a:rPr lang="zh-CN" altLang="en-US" sz="3200" b="1" dirty="0" smtClean="0"/>
              <a:t>及时祛除尿路梗阻的</a:t>
            </a:r>
            <a:r>
              <a:rPr lang="zh-CN" altLang="en-US" sz="3200" b="1" dirty="0"/>
              <a:t>因素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及时</a:t>
            </a:r>
            <a:r>
              <a:rPr lang="zh-CN" altLang="en-US" sz="3200" b="1" dirty="0"/>
              <a:t>治疗尿路感染</a:t>
            </a:r>
            <a:r>
              <a:rPr lang="zh-CN" altLang="en-US" sz="3200" b="1" dirty="0" smtClean="0"/>
              <a:t>，</a:t>
            </a:r>
            <a:r>
              <a:rPr lang="zh-CN" altLang="en-US" sz="3200" b="1" dirty="0">
                <a:solidFill>
                  <a:schemeClr val="tx1"/>
                </a:solidFill>
              </a:rPr>
              <a:t>多</a:t>
            </a:r>
            <a:r>
              <a:rPr lang="zh-CN" altLang="en-US" sz="3200" b="1" dirty="0"/>
              <a:t>饮水、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调节</a:t>
            </a:r>
            <a:r>
              <a:rPr lang="zh-CN" altLang="en-US" sz="3200" b="1" dirty="0"/>
              <a:t>饮食。</a:t>
            </a:r>
          </a:p>
        </p:txBody>
      </p:sp>
      <p:pic>
        <p:nvPicPr>
          <p:cNvPr id="342021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508518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6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76250"/>
            <a:ext cx="7921500" cy="5924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b="1" smtClean="0"/>
              <a:t>1</a:t>
            </a:r>
            <a:r>
              <a:rPr lang="zh-CN" altLang="en-US" sz="2800" b="1"/>
              <a:t>级：轻微痛。如蚊虫</a:t>
            </a:r>
            <a:r>
              <a:rPr lang="zh-CN" altLang="en-US" sz="2800" b="1" smtClean="0"/>
              <a:t>叮咬。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2</a:t>
            </a:r>
            <a:r>
              <a:rPr lang="zh-CN" altLang="en-US" sz="2800" b="1"/>
              <a:t>级：稍痛</a:t>
            </a:r>
            <a:r>
              <a:rPr lang="zh-CN" altLang="en-US" sz="2800" b="1" smtClean="0"/>
              <a:t>。患者感到隐隐作痛。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3</a:t>
            </a:r>
            <a:r>
              <a:rPr lang="zh-CN" altLang="en-US" sz="2800" b="1"/>
              <a:t>级：微阵痛。</a:t>
            </a:r>
            <a:r>
              <a:rPr lang="zh-CN" altLang="en-US" sz="2800" b="1" smtClean="0"/>
              <a:t>如进行</a:t>
            </a:r>
            <a:r>
              <a:rPr lang="zh-CN" altLang="en-US" sz="2800" b="1"/>
              <a:t>肌注的痛。</a:t>
            </a:r>
            <a:br>
              <a:rPr lang="zh-CN" altLang="en-US" sz="2800" b="1"/>
            </a:br>
            <a:r>
              <a:rPr lang="en-US" altLang="zh-CN" sz="2800" b="1"/>
              <a:t>4</a:t>
            </a:r>
            <a:r>
              <a:rPr lang="zh-CN" altLang="en-US" sz="2800" b="1"/>
              <a:t>级：明显痛。如被人打耳光，或者被热水烫</a:t>
            </a:r>
            <a:r>
              <a:rPr lang="zh-CN" altLang="en-US" sz="2800" b="1" smtClean="0"/>
              <a:t>了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引发</a:t>
            </a:r>
            <a:r>
              <a:rPr lang="zh-CN" altLang="en-US" sz="2800" b="1"/>
              <a:t>一度烫伤</a:t>
            </a:r>
            <a:r>
              <a:rPr lang="zh-CN" altLang="en-US" sz="2800" b="1" smtClean="0"/>
              <a:t>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5</a:t>
            </a:r>
            <a:r>
              <a:rPr lang="zh-CN" altLang="en-US" sz="2800" b="1"/>
              <a:t>级：持续痛。</a:t>
            </a:r>
            <a:r>
              <a:rPr lang="zh-CN" altLang="en-US" sz="2800" b="1" smtClean="0"/>
              <a:t>如肠胃炎或是身体受到重物撞击。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6</a:t>
            </a:r>
            <a:r>
              <a:rPr lang="zh-CN" altLang="en-US" sz="2800" b="1"/>
              <a:t>级：很痛。如被人</a:t>
            </a:r>
            <a:r>
              <a:rPr lang="zh-CN" altLang="en-US" sz="2800" b="1" smtClean="0"/>
              <a:t>用</a:t>
            </a:r>
            <a:r>
              <a:rPr lang="zh-CN" altLang="en-US" sz="2800" b="1"/>
              <a:t>棍</a:t>
            </a:r>
            <a:r>
              <a:rPr lang="zh-CN" altLang="en-US" sz="2800" b="1" smtClean="0"/>
              <a:t>棒殴打，或者</a:t>
            </a:r>
            <a:r>
              <a:rPr lang="zh-CN" altLang="en-US" sz="2800" b="1"/>
              <a:t>从两米</a:t>
            </a:r>
            <a:r>
              <a:rPr lang="zh-CN" altLang="en-US" sz="2800" b="1" smtClean="0"/>
              <a:t>高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处</a:t>
            </a:r>
            <a:r>
              <a:rPr lang="zh-CN" altLang="en-US" sz="2800" b="1"/>
              <a:t>跌落导致骨折的</a:t>
            </a:r>
            <a:r>
              <a:rPr lang="zh-CN" altLang="en-US" sz="2800" b="1" smtClean="0"/>
              <a:t>情况。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7</a:t>
            </a:r>
            <a:r>
              <a:rPr lang="zh-CN" altLang="en-US" sz="2800" b="1"/>
              <a:t>级：非常痛。如产妇分娩比较</a:t>
            </a:r>
            <a:r>
              <a:rPr lang="zh-CN" altLang="en-US" sz="2800" b="1" smtClean="0"/>
              <a:t>顺利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的</a:t>
            </a:r>
            <a:r>
              <a:rPr lang="zh-CN" altLang="en-US" sz="2800" b="1"/>
              <a:t>情况，颈肩腰腿痛</a:t>
            </a:r>
            <a:r>
              <a:rPr lang="zh-CN" altLang="en-US" sz="2800" b="1" smtClean="0"/>
              <a:t>，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8</a:t>
            </a:r>
            <a:r>
              <a:rPr lang="zh-CN" altLang="en-US" sz="2800" b="1"/>
              <a:t>级：剧痛</a:t>
            </a:r>
            <a:r>
              <a:rPr lang="zh-CN" altLang="en-US" sz="2800" b="1" smtClean="0"/>
              <a:t>。手指</a:t>
            </a:r>
            <a:r>
              <a:rPr lang="zh-CN" altLang="en-US" sz="2800" b="1"/>
              <a:t>被切断等会导致</a:t>
            </a:r>
            <a:r>
              <a:rPr lang="zh-CN" altLang="en-US" sz="2800" b="1" smtClean="0"/>
              <a:t>残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疾</a:t>
            </a:r>
            <a:r>
              <a:rPr lang="zh-CN" altLang="en-US" sz="2800" b="1"/>
              <a:t>的情况</a:t>
            </a:r>
            <a:r>
              <a:rPr lang="zh-CN" altLang="en-US" sz="2800" b="1" smtClean="0"/>
              <a:t>。</a:t>
            </a:r>
            <a:r>
              <a:rPr lang="zh-CN" altLang="en-US" sz="2800" b="1"/>
              <a:t/>
            </a:r>
            <a:br>
              <a:rPr lang="zh-CN" altLang="en-US" sz="2800" b="1"/>
            </a:br>
            <a:r>
              <a:rPr lang="en-US" altLang="zh-CN" sz="2800" b="1"/>
              <a:t>9</a:t>
            </a:r>
            <a:r>
              <a:rPr lang="zh-CN" altLang="en-US" sz="2800" b="1"/>
              <a:t>级：爆痛。如三叉神经痛，或者</a:t>
            </a:r>
            <a:r>
              <a:rPr lang="zh-CN" altLang="en-US" sz="2800" b="1" smtClean="0"/>
              <a:t>阑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尾</a:t>
            </a:r>
            <a:r>
              <a:rPr lang="zh-CN" altLang="en-US" sz="2800" b="1"/>
              <a:t>炎痛，癌痛。可导致一过性昏厥。</a:t>
            </a:r>
            <a:br>
              <a:rPr lang="zh-CN" altLang="en-US" sz="2800" b="1"/>
            </a:br>
            <a:r>
              <a:rPr lang="en-US" altLang="zh-CN" sz="2800" b="1"/>
              <a:t>10</a:t>
            </a:r>
            <a:r>
              <a:rPr lang="zh-CN" altLang="en-US" sz="2800" b="1"/>
              <a:t>级：严重疼痛。如在没有打麻药</a:t>
            </a:r>
            <a:r>
              <a:rPr lang="zh-CN" altLang="en-US" sz="2800" b="1" smtClean="0"/>
              <a:t>的</a:t>
            </a:r>
            <a:r>
              <a:rPr lang="en-US" altLang="zh-CN" sz="2800" b="1" smtClean="0"/>
              <a:t/>
            </a:r>
            <a:br>
              <a:rPr lang="en-US" altLang="zh-CN" sz="2800" b="1" smtClean="0"/>
            </a:br>
            <a:r>
              <a:rPr lang="zh-CN" altLang="en-US" sz="2800" b="1" smtClean="0"/>
              <a:t>情况</a:t>
            </a:r>
            <a:r>
              <a:rPr lang="zh-CN" altLang="en-US" sz="2800" b="1"/>
              <a:t>下</a:t>
            </a:r>
            <a:r>
              <a:rPr lang="zh-CN" altLang="en-US" sz="2800" b="1" smtClean="0"/>
              <a:t>进行外科手术</a:t>
            </a:r>
            <a:r>
              <a:rPr lang="zh-CN" altLang="en-US" sz="2800" b="1"/>
              <a:t>。可导致休克</a:t>
            </a:r>
            <a:r>
              <a:rPr lang="zh-CN" altLang="en-US" sz="2800" b="1" smtClean="0"/>
              <a:t>。</a:t>
            </a:r>
          </a:p>
        </p:txBody>
      </p:sp>
      <p:pic>
        <p:nvPicPr>
          <p:cNvPr id="61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476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Grp="1" noChangeArrowheads="1"/>
          </p:cNvSpPr>
          <p:nvPr>
            <p:ph type="title"/>
          </p:nvPr>
        </p:nvSpPr>
        <p:spPr>
          <a:xfrm>
            <a:off x="1074738" y="763959"/>
            <a:ext cx="7601718" cy="547335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前列腺炎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b="1" dirty="0"/>
              <a:t>病因</a:t>
            </a:r>
            <a:r>
              <a:rPr lang="zh-CN" altLang="en-US" sz="2800" b="1" dirty="0" smtClean="0"/>
              <a:t>：细菌感染、损伤，治疗不及时易转为慢性前列腺炎。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smtClean="0">
                <a:solidFill>
                  <a:srgbClr val="FF0000"/>
                </a:solidFill>
              </a:rPr>
              <a:t>诱因</a:t>
            </a:r>
            <a:r>
              <a:rPr lang="zh-CN" altLang="en-US" sz="2800" b="1">
                <a:solidFill>
                  <a:srgbClr val="FF0000"/>
                </a:solidFill>
              </a:rPr>
              <a:t>：着凉、劳累、压力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过大、久坐等。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zh-CN" altLang="en-US" sz="2800" b="1" dirty="0" smtClean="0"/>
              <a:t>临床</a:t>
            </a:r>
            <a:r>
              <a:rPr lang="zh-CN" altLang="en-US" sz="2800" b="1" dirty="0"/>
              <a:t>表现</a:t>
            </a:r>
            <a:r>
              <a:rPr lang="zh-CN" altLang="en-US" sz="2800" b="1" dirty="0" smtClean="0"/>
              <a:t>：腰骶及</a:t>
            </a:r>
            <a:r>
              <a:rPr lang="zh-CN" altLang="en-US" sz="2800" b="1" dirty="0"/>
              <a:t>会阴部剧烈疼痛，伴恶心、呕吐</a:t>
            </a:r>
            <a:r>
              <a:rPr lang="zh-CN" altLang="en-US" sz="2800" b="1" dirty="0" smtClean="0"/>
              <a:t>，</a:t>
            </a:r>
            <a:r>
              <a:rPr lang="zh-CN" altLang="en-US" sz="2800" b="1" dirty="0"/>
              <a:t>或</a:t>
            </a:r>
            <a:r>
              <a:rPr lang="zh-CN" altLang="en-US" sz="2800" b="1" dirty="0" smtClean="0"/>
              <a:t>有</a:t>
            </a:r>
            <a:r>
              <a:rPr lang="zh-CN" altLang="en-US" sz="2800" b="1" dirty="0"/>
              <a:t>尿路感染症状，可有肉眼血尿。</a:t>
            </a:r>
            <a:br>
              <a:rPr lang="zh-CN" altLang="en-US" sz="2800" b="1" dirty="0"/>
            </a:br>
            <a:r>
              <a:rPr lang="zh-CN" altLang="en-US" sz="2800" b="1" dirty="0"/>
              <a:t>慢性前列腺炎，有排尿异常，腰骶</a:t>
            </a:r>
            <a:r>
              <a:rPr lang="zh-CN" altLang="en-US" sz="2800" b="1" dirty="0" smtClean="0"/>
              <a:t>部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及</a:t>
            </a:r>
            <a:r>
              <a:rPr lang="zh-CN" altLang="en-US" sz="2800" b="1" dirty="0"/>
              <a:t>会阴部疼痛，可向腹部、睾丸和</a:t>
            </a:r>
            <a:r>
              <a:rPr lang="zh-CN" altLang="en-US" sz="2800" b="1" dirty="0" smtClean="0"/>
              <a:t>腹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股</a:t>
            </a:r>
            <a:r>
              <a:rPr lang="zh-CN" altLang="en-US" sz="2800" b="1" dirty="0"/>
              <a:t>沟处放射，性功能障碍，</a:t>
            </a:r>
            <a:r>
              <a:rPr lang="zh-CN" altLang="en-US" sz="2800" b="1" dirty="0" smtClean="0"/>
              <a:t>神经衰弱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症状</a:t>
            </a:r>
            <a:r>
              <a:rPr lang="zh-CN" altLang="en-US" sz="2800" b="1" dirty="0"/>
              <a:t>等</a:t>
            </a:r>
            <a:r>
              <a:rPr lang="zh-CN" altLang="en-US" sz="2800" b="1" dirty="0" smtClean="0"/>
              <a:t>，与</a:t>
            </a:r>
            <a:r>
              <a:rPr lang="zh-CN" altLang="en-US" sz="2800" b="1" dirty="0"/>
              <a:t>精神因素有</a:t>
            </a:r>
            <a:r>
              <a:rPr lang="zh-CN" altLang="en-US" sz="2800" b="1" dirty="0" smtClean="0"/>
              <a:t>密切</a:t>
            </a:r>
            <a:r>
              <a:rPr lang="zh-CN" altLang="en-US" sz="2800" b="1" dirty="0"/>
              <a:t>关系。</a:t>
            </a:r>
            <a:br>
              <a:rPr lang="zh-CN" altLang="en-US" sz="2800" b="1" dirty="0"/>
            </a:br>
            <a:r>
              <a:rPr lang="zh-CN" altLang="en-US" sz="2800" b="1" dirty="0" smtClean="0">
                <a:solidFill>
                  <a:schemeClr val="tx1"/>
                </a:solidFill>
              </a:rPr>
              <a:t>预防：</a:t>
            </a:r>
            <a:r>
              <a:rPr lang="zh-CN" altLang="en-US" sz="2800" b="1" dirty="0" smtClean="0"/>
              <a:t>注意</a:t>
            </a:r>
            <a:r>
              <a:rPr lang="zh-CN" altLang="en-US" sz="2800" b="1" dirty="0"/>
              <a:t>局部卫生，适当的体育</a:t>
            </a:r>
            <a:r>
              <a:rPr lang="zh-CN" altLang="en-US" sz="2800" b="1" dirty="0" smtClean="0"/>
              <a:t>锻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b="1" dirty="0" smtClean="0"/>
              <a:t>炼</a:t>
            </a:r>
            <a:r>
              <a:rPr lang="zh-CN" altLang="en-US" sz="2800" b="1" dirty="0"/>
              <a:t>，忌酒及辛辣食物，</a:t>
            </a:r>
            <a:r>
              <a:rPr lang="zh-CN" altLang="en-US" sz="2800" b="1" dirty="0" smtClean="0"/>
              <a:t>避免久坐不动。</a:t>
            </a:r>
            <a:endParaRPr lang="zh-CN" altLang="en-US" sz="2800" b="1" dirty="0"/>
          </a:p>
        </p:txBody>
      </p:sp>
      <p:pic>
        <p:nvPicPr>
          <p:cNvPr id="344069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205839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0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913"/>
            <a:ext cx="7592888" cy="655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/>
              <a:t>痛经</a:t>
            </a:r>
            <a:r>
              <a:rPr lang="zh-CN" altLang="en-US" sz="3200" b="1"/>
              <a:t/>
            </a:r>
            <a:br>
              <a:rPr lang="zh-CN" altLang="en-US" sz="3200" b="1"/>
            </a:br>
            <a:r>
              <a:rPr lang="zh-CN" altLang="en-US" sz="3200" b="1" smtClean="0"/>
              <a:t>主要</a:t>
            </a:r>
            <a:r>
              <a:rPr lang="zh-CN" altLang="en-US" sz="3200" b="1" dirty="0"/>
              <a:t>以功能性原发性痛经多见</a:t>
            </a:r>
            <a:r>
              <a:rPr lang="zh-CN" altLang="en-US" sz="3200" b="1" dirty="0" smtClean="0"/>
              <a:t>。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病因</a:t>
            </a:r>
            <a:r>
              <a:rPr lang="zh-CN" altLang="en-US" sz="3200" b="1" dirty="0"/>
              <a:t>：排卵后子宫内膜分泌的</a:t>
            </a:r>
            <a:r>
              <a:rPr lang="zh-CN" altLang="en-US" sz="2800" b="1" dirty="0" smtClean="0"/>
              <a:t>前列腺素</a:t>
            </a:r>
            <a:r>
              <a:rPr lang="zh-CN" altLang="en-US" sz="3200" b="1" dirty="0" smtClean="0">
                <a:cs typeface="Times New Roman" panose="02020603050405020304" pitchFamily="18" charset="0"/>
              </a:rPr>
              <a:t>增高</a:t>
            </a:r>
            <a:r>
              <a:rPr lang="zh-CN" altLang="en-US" sz="3200" b="1" dirty="0">
                <a:cs typeface="Times New Roman" panose="02020603050405020304" pitchFamily="18" charset="0"/>
              </a:rPr>
              <a:t>，刺激</a:t>
            </a:r>
            <a:r>
              <a:rPr lang="zh-CN" altLang="en-US" sz="3200" b="1" dirty="0"/>
              <a:t>子宫肌肉收缩甚至痉挛所致。</a:t>
            </a:r>
            <a:br>
              <a:rPr lang="zh-CN" altLang="en-US" sz="3200" b="1" dirty="0"/>
            </a:br>
            <a:r>
              <a:rPr lang="zh-CN" altLang="en-US" sz="3200" b="1" dirty="0"/>
              <a:t>临床表现</a:t>
            </a:r>
            <a:r>
              <a:rPr lang="zh-CN" altLang="en-US" sz="3200" b="1" dirty="0" smtClean="0"/>
              <a:t>：月经</a:t>
            </a:r>
            <a:r>
              <a:rPr lang="zh-CN" altLang="en-US" sz="3200" b="1" dirty="0"/>
              <a:t>前后或行经期出现痉挛性下腹坠痛、恶心、</a:t>
            </a:r>
            <a:r>
              <a:rPr lang="zh-CN" altLang="en-US" sz="3200" b="1" dirty="0" smtClean="0"/>
              <a:t>呕吐或一过性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晕厥</a:t>
            </a:r>
            <a:r>
              <a:rPr lang="zh-CN" altLang="en-US" sz="3200" b="1" dirty="0"/>
              <a:t>甚至影响</a:t>
            </a:r>
            <a:r>
              <a:rPr lang="zh-CN" altLang="en-US" sz="3200" b="1" dirty="0" smtClean="0"/>
              <a:t>生活和学习、工作</a:t>
            </a:r>
            <a:r>
              <a:rPr lang="zh-CN" altLang="en-US" sz="3200" b="1" dirty="0"/>
              <a:t>。</a:t>
            </a:r>
            <a:br>
              <a:rPr lang="zh-CN" altLang="en-US" sz="3200" b="1" dirty="0"/>
            </a:br>
            <a:r>
              <a:rPr lang="zh-CN" altLang="en-US" sz="3200" b="1" dirty="0"/>
              <a:t>治疗：口服抑制排卵药物</a:t>
            </a:r>
            <a:r>
              <a:rPr lang="zh-CN" altLang="en-US" sz="3200" b="1" dirty="0" smtClean="0"/>
              <a:t>；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注射</a:t>
            </a:r>
            <a:r>
              <a:rPr lang="zh-CN" altLang="en-US" sz="3200" b="1" dirty="0"/>
              <a:t>解痉药物；心理治疗。</a:t>
            </a:r>
          </a:p>
        </p:txBody>
      </p:sp>
      <p:pic>
        <p:nvPicPr>
          <p:cNvPr id="3522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505" y="523430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22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835967"/>
            <a:ext cx="7776467" cy="51133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3200" b="1" dirty="0"/>
              <a:t>月经不调</a:t>
            </a:r>
            <a:r>
              <a:rPr lang="zh-CN" altLang="en-US" sz="3200" b="1" dirty="0" smtClean="0"/>
              <a:t>（功能</a:t>
            </a:r>
            <a:r>
              <a:rPr lang="zh-CN" altLang="en-US" sz="3200" b="1" dirty="0"/>
              <a:t>失调性子宫出血）</a:t>
            </a:r>
            <a:br>
              <a:rPr lang="zh-CN" altLang="en-US" sz="3200" b="1" dirty="0"/>
            </a:br>
            <a:r>
              <a:rPr lang="zh-CN" altLang="en-US" sz="3200" b="1" dirty="0" smtClean="0"/>
              <a:t>病因：卵巢性激素分泌异常引起的内分泌调节紊乱。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zh-CN" altLang="en-US" sz="3200" b="1" dirty="0"/>
              <a:t>临床表现</a:t>
            </a:r>
            <a:r>
              <a:rPr lang="zh-CN" altLang="en-US" sz="3200" b="1" dirty="0" smtClean="0"/>
              <a:t>：失去</a:t>
            </a:r>
            <a:r>
              <a:rPr lang="zh-CN" altLang="en-US" sz="3200" b="1" dirty="0"/>
              <a:t>正常月经的周期性和出血自限性</a:t>
            </a:r>
            <a:r>
              <a:rPr lang="zh-CN" altLang="en-US" sz="3200" b="1" dirty="0" smtClean="0"/>
              <a:t>，周期</a:t>
            </a:r>
            <a:r>
              <a:rPr lang="zh-CN" altLang="en-US" sz="3200" b="1" dirty="0"/>
              <a:t>紊乱，经期</a:t>
            </a:r>
            <a:r>
              <a:rPr lang="zh-CN" altLang="en-US" sz="3200" b="1" dirty="0" smtClean="0"/>
              <a:t>延长或经血量</a:t>
            </a:r>
            <a:r>
              <a:rPr lang="zh-CN" altLang="en-US" sz="3200" b="1" dirty="0"/>
              <a:t>不定，出血量时</a:t>
            </a:r>
            <a:r>
              <a:rPr lang="zh-CN" altLang="en-US" sz="3200" b="1" dirty="0" smtClean="0"/>
              <a:t>多时</a:t>
            </a:r>
            <a:r>
              <a:rPr lang="zh-CN" altLang="en-US" sz="3200" b="1" dirty="0"/>
              <a:t>少，甚至</a:t>
            </a:r>
            <a:r>
              <a:rPr lang="zh-CN" altLang="en-US" sz="3200" b="1" dirty="0" smtClean="0"/>
              <a:t>大量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出血</a:t>
            </a:r>
            <a:r>
              <a:rPr lang="zh-CN" altLang="en-US" sz="3200" b="1" dirty="0"/>
              <a:t>，不能自止</a:t>
            </a:r>
            <a:r>
              <a:rPr lang="zh-CN" altLang="en-US" sz="3200" b="1" dirty="0" smtClean="0"/>
              <a:t>，导致贫血。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r>
              <a:rPr lang="zh-CN" altLang="en-US" sz="3200" b="1" dirty="0"/>
              <a:t>治疗：调整周期</a:t>
            </a:r>
            <a:r>
              <a:rPr lang="zh-CN" altLang="en-US" sz="3200" b="1" dirty="0" smtClean="0"/>
              <a:t>、缓解压力、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纠正</a:t>
            </a:r>
            <a:r>
              <a:rPr lang="zh-CN" altLang="en-US" sz="3200" b="1" dirty="0"/>
              <a:t>贫血。</a:t>
            </a:r>
          </a:p>
        </p:txBody>
      </p:sp>
      <p:pic>
        <p:nvPicPr>
          <p:cNvPr id="346117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508518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437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3131840" y="593502"/>
            <a:ext cx="2488704" cy="603250"/>
          </a:xfrm>
        </p:spPr>
        <p:txBody>
          <a:bodyPr/>
          <a:lstStyle/>
          <a:p>
            <a:r>
              <a:rPr lang="zh-CN" altLang="en-US" sz="3200" b="1" dirty="0"/>
              <a:t>常见牙病</a:t>
            </a:r>
            <a:r>
              <a:rPr lang="zh-CN" altLang="en-US" sz="3200" dirty="0"/>
              <a:t> </a:t>
            </a:r>
          </a:p>
        </p:txBody>
      </p:sp>
      <p:pic>
        <p:nvPicPr>
          <p:cNvPr id="328709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7" y="5157192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1043608" y="908720"/>
            <a:ext cx="7416998" cy="537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/>
              <a:t>龋齿</a:t>
            </a:r>
            <a:br>
              <a:rPr lang="zh-CN" altLang="en-US" sz="3200" b="1" dirty="0"/>
            </a:br>
            <a:r>
              <a:rPr lang="zh-CN" altLang="en-US" sz="3200" b="1" dirty="0"/>
              <a:t>病因：牙的结构异常，口腔残留食物</a:t>
            </a:r>
            <a:r>
              <a:rPr lang="zh-CN" altLang="en-US" sz="3200" b="1" dirty="0" smtClean="0"/>
              <a:t>，微生物</a:t>
            </a:r>
            <a:r>
              <a:rPr lang="zh-CN" altLang="en-US" sz="3200" b="1" dirty="0"/>
              <a:t>侵入，长时间甜食浸蚀。</a:t>
            </a:r>
            <a:br>
              <a:rPr lang="zh-CN" altLang="en-US" sz="3200" b="1" dirty="0"/>
            </a:br>
            <a:r>
              <a:rPr lang="zh-CN" altLang="en-US" sz="3200" b="1" dirty="0">
                <a:solidFill>
                  <a:schemeClr val="tx1"/>
                </a:solidFill>
              </a:rPr>
              <a:t>临床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表现：</a:t>
            </a:r>
            <a:r>
              <a:rPr lang="zh-CN" altLang="en-US" sz="3200" b="1" dirty="0" smtClean="0"/>
              <a:t>龋齿</a:t>
            </a:r>
            <a:r>
              <a:rPr lang="zh-CN" altLang="en-US" sz="3200" b="1" dirty="0"/>
              <a:t>由浅入深，先损坏牙釉质，然后是牙本质，形成龋洞</a:t>
            </a:r>
            <a:r>
              <a:rPr lang="zh-CN" altLang="en-US" sz="3200" b="1" dirty="0" smtClean="0"/>
              <a:t>，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牙</a:t>
            </a:r>
            <a:r>
              <a:rPr lang="zh-CN" altLang="en-US" sz="3200" b="1" dirty="0"/>
              <a:t>神经外露</a:t>
            </a:r>
            <a:r>
              <a:rPr lang="zh-CN" altLang="en-US" sz="3200" b="1" dirty="0" smtClean="0"/>
              <a:t>，最后</a:t>
            </a:r>
            <a:r>
              <a:rPr lang="zh-CN" altLang="en-US" sz="3200" b="1" dirty="0"/>
              <a:t>导致牙髓炎。</a:t>
            </a:r>
            <a:br>
              <a:rPr lang="zh-CN" altLang="en-US" sz="3200" b="1" dirty="0"/>
            </a:br>
            <a:r>
              <a:rPr lang="zh-CN" altLang="en-US" sz="3200" b="1" dirty="0" smtClean="0">
                <a:solidFill>
                  <a:schemeClr val="tx1"/>
                </a:solidFill>
              </a:rPr>
              <a:t>预防：</a:t>
            </a:r>
            <a:r>
              <a:rPr lang="zh-CN" altLang="en-US" sz="3200" b="1" dirty="0" smtClean="0"/>
              <a:t>定期</a:t>
            </a:r>
            <a:r>
              <a:rPr lang="zh-CN" altLang="en-US" sz="3200" b="1" dirty="0"/>
              <a:t>口腔检查，保证</a:t>
            </a:r>
            <a:r>
              <a:rPr lang="zh-CN" altLang="en-US" sz="3200" b="1" dirty="0" smtClean="0"/>
              <a:t>食物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中</a:t>
            </a:r>
            <a:r>
              <a:rPr lang="zh-CN" altLang="en-US" sz="3200" b="1" dirty="0"/>
              <a:t>有充足的钙质和维生素。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8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971600" y="333375"/>
            <a:ext cx="7848872" cy="61198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b="1" dirty="0"/>
              <a:t>牙周病</a:t>
            </a:r>
            <a:br>
              <a:rPr lang="zh-CN" altLang="en-US" sz="3200" b="1" dirty="0"/>
            </a:br>
            <a:r>
              <a:rPr lang="zh-CN" altLang="en-US" sz="3200" b="1" dirty="0"/>
              <a:t>包括牙龈炎、牙周炎、牙周萎缩等。</a:t>
            </a:r>
            <a:br>
              <a:rPr lang="zh-CN" altLang="en-US" sz="3200" b="1" dirty="0"/>
            </a:br>
            <a:r>
              <a:rPr lang="zh-CN" altLang="en-US" sz="3200" b="1" dirty="0"/>
              <a:t>病因</a:t>
            </a:r>
            <a:r>
              <a:rPr lang="zh-CN" altLang="en-US" sz="3200" b="1" dirty="0" smtClean="0"/>
              <a:t>：牙垢</a:t>
            </a:r>
            <a:r>
              <a:rPr lang="zh-CN" altLang="en-US" sz="3200" b="1" dirty="0"/>
              <a:t>牙石，</a:t>
            </a:r>
            <a:r>
              <a:rPr lang="zh-CN" altLang="en-US" sz="3200" b="1" dirty="0" smtClean="0"/>
              <a:t>不正确刷牙，</a:t>
            </a:r>
            <a:r>
              <a:rPr lang="zh-CN" altLang="en-US" sz="3200" b="1" dirty="0"/>
              <a:t>牙齿排列</a:t>
            </a:r>
            <a:r>
              <a:rPr lang="zh-CN" altLang="en-US" sz="3200" b="1" dirty="0" smtClean="0"/>
              <a:t>不整，</a:t>
            </a:r>
            <a:r>
              <a:rPr lang="zh-CN" altLang="en-US" sz="3200" b="1" dirty="0"/>
              <a:t>营养缺乏，内分泌</a:t>
            </a:r>
            <a:r>
              <a:rPr lang="zh-CN" altLang="en-US" sz="3200" b="1" dirty="0" smtClean="0"/>
              <a:t>紊乱等。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r>
              <a:rPr lang="zh-CN" altLang="en-US" sz="3200" b="1" dirty="0"/>
              <a:t>临床表现：牙龈</a:t>
            </a:r>
            <a:r>
              <a:rPr lang="zh-CN" altLang="en-US" sz="3200" b="1" dirty="0" smtClean="0"/>
              <a:t>红肿易</a:t>
            </a:r>
            <a:r>
              <a:rPr lang="zh-CN" altLang="en-US" sz="3200" b="1" dirty="0"/>
              <a:t>出血</a:t>
            </a:r>
            <a:r>
              <a:rPr lang="zh-CN" altLang="en-US" sz="3200" b="1" dirty="0" smtClean="0"/>
              <a:t>，牙垢</a:t>
            </a:r>
            <a:r>
              <a:rPr lang="zh-CN" altLang="en-US" sz="3200" b="1" dirty="0"/>
              <a:t>沉积，</a:t>
            </a:r>
            <a:r>
              <a:rPr lang="zh-CN" altLang="en-US" sz="3200" b="1" dirty="0" smtClean="0"/>
              <a:t>口腔异味，</a:t>
            </a:r>
            <a:r>
              <a:rPr lang="zh-CN" altLang="en-US" sz="3200" b="1" dirty="0"/>
              <a:t>牙周脓肿</a:t>
            </a:r>
            <a:r>
              <a:rPr lang="zh-CN" altLang="en-US" sz="3200" b="1" dirty="0" smtClean="0"/>
              <a:t>。</a:t>
            </a:r>
            <a:r>
              <a:rPr lang="zh-CN" altLang="en-US" sz="3200" b="1" dirty="0"/>
              <a:t/>
            </a:r>
            <a:br>
              <a:rPr lang="zh-CN" altLang="en-US" sz="3200" b="1" dirty="0"/>
            </a:br>
            <a:r>
              <a:rPr lang="zh-CN" altLang="en-US" sz="3200" b="1" dirty="0" smtClean="0"/>
              <a:t>预防</a:t>
            </a:r>
            <a:r>
              <a:rPr lang="zh-CN" altLang="en-US" sz="3200" b="1" dirty="0"/>
              <a:t>：正确刷牙，</a:t>
            </a:r>
            <a:r>
              <a:rPr lang="zh-CN" altLang="en-US" sz="3200" b="1" dirty="0" smtClean="0"/>
              <a:t>增加维生素的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摄入，少用</a:t>
            </a:r>
            <a:r>
              <a:rPr lang="zh-CN" altLang="en-US" sz="3200" b="1" dirty="0"/>
              <a:t>牙齿咬坚硬</a:t>
            </a:r>
            <a:r>
              <a:rPr lang="zh-CN" altLang="en-US" sz="3200" b="1" dirty="0" smtClean="0"/>
              <a:t>的食品，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及时</a:t>
            </a:r>
            <a:r>
              <a:rPr lang="zh-CN" altLang="en-US" sz="3200" b="1" dirty="0"/>
              <a:t>治疗牙病，注意牙齿保健。</a:t>
            </a:r>
          </a:p>
        </p:txBody>
      </p:sp>
      <p:pic>
        <p:nvPicPr>
          <p:cNvPr id="355333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1" y="5085184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842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971600" y="620688"/>
            <a:ext cx="7560840" cy="5616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b="1" dirty="0" smtClean="0"/>
              <a:t>智齿冠周炎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zh-CN" altLang="en-US" sz="3200" b="1" dirty="0" smtClean="0"/>
              <a:t>生</a:t>
            </a:r>
            <a:r>
              <a:rPr lang="zh-CN" altLang="en-US" sz="3200" b="1" dirty="0"/>
              <a:t>后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个月至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岁出</a:t>
            </a:r>
            <a:r>
              <a:rPr lang="zh-CN" altLang="en-US" sz="3200" b="1" dirty="0" smtClean="0"/>
              <a:t>齐乳牙， 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岁至</a:t>
            </a:r>
            <a:r>
              <a:rPr lang="en-US" altLang="zh-CN" sz="3200" b="1" dirty="0"/>
              <a:t>12</a:t>
            </a:r>
            <a:r>
              <a:rPr lang="zh-CN" altLang="en-US" sz="3200" b="1" dirty="0" smtClean="0"/>
              <a:t>岁除第三磨牙</a:t>
            </a:r>
            <a:r>
              <a:rPr lang="zh-CN" altLang="en-US" sz="3200" b="1" dirty="0"/>
              <a:t>外出</a:t>
            </a:r>
            <a:r>
              <a:rPr lang="zh-CN" altLang="en-US" sz="3200" b="1" dirty="0" smtClean="0"/>
              <a:t>齐恒牙；</a:t>
            </a:r>
            <a:r>
              <a:rPr lang="zh-CN" altLang="en-US" sz="3200" b="1" dirty="0"/>
              <a:t>第三磨牙约</a:t>
            </a:r>
            <a:r>
              <a:rPr lang="zh-CN" altLang="en-US" sz="3200" b="1" dirty="0" smtClean="0"/>
              <a:t>在</a:t>
            </a:r>
            <a:r>
              <a:rPr lang="en-US" altLang="zh-CN" sz="3200" b="1" dirty="0" smtClean="0"/>
              <a:t>18</a:t>
            </a:r>
            <a:r>
              <a:rPr lang="zh-CN" altLang="en-US" sz="3200" b="1" dirty="0"/>
              <a:t>～</a:t>
            </a:r>
            <a:r>
              <a:rPr lang="en-US" altLang="zh-CN" sz="3200" b="1" dirty="0"/>
              <a:t>30</a:t>
            </a:r>
            <a:r>
              <a:rPr lang="zh-CN" altLang="en-US" sz="3200" b="1" dirty="0"/>
              <a:t>岁萌出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故称</a:t>
            </a:r>
            <a:r>
              <a:rPr lang="zh-CN" altLang="en-US" sz="3200" b="1" dirty="0" smtClean="0"/>
              <a:t>智齿。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病因</a:t>
            </a:r>
            <a:r>
              <a:rPr lang="zh-CN" altLang="en-US" sz="3200" b="1" dirty="0"/>
              <a:t>：直接原因是智齿萌出方向不</a:t>
            </a:r>
            <a:r>
              <a:rPr lang="zh-CN" altLang="en-US" sz="3200" b="1" dirty="0" smtClean="0"/>
              <a:t>正常或</a:t>
            </a:r>
            <a:r>
              <a:rPr lang="zh-CN" altLang="en-US" sz="3200" b="1" dirty="0"/>
              <a:t>牙冠组织空间过小。</a:t>
            </a:r>
            <a:br>
              <a:rPr lang="zh-CN" altLang="en-US" sz="3200" b="1" dirty="0"/>
            </a:br>
            <a:r>
              <a:rPr lang="zh-CN" altLang="en-US" sz="3200" b="1" dirty="0"/>
              <a:t>间接原因</a:t>
            </a:r>
            <a:r>
              <a:rPr lang="zh-CN" altLang="en-US" sz="3200" b="1" dirty="0" smtClean="0"/>
              <a:t>是抵抗力</a:t>
            </a:r>
            <a:r>
              <a:rPr lang="zh-CN" altLang="en-US" sz="3200" b="1" dirty="0"/>
              <a:t>过低、</a:t>
            </a:r>
            <a:r>
              <a:rPr lang="zh-CN" altLang="en-US" sz="3200" b="1" dirty="0" smtClean="0"/>
              <a:t>睡眠不</a:t>
            </a:r>
            <a:endParaRPr lang="en-US" altLang="zh-CN" sz="3200" b="1" dirty="0" smtClean="0"/>
          </a:p>
          <a:p>
            <a:pPr>
              <a:lnSpc>
                <a:spcPct val="120000"/>
              </a:lnSpc>
            </a:pPr>
            <a:r>
              <a:rPr lang="zh-CN" altLang="en-US" sz="3200" b="1" dirty="0" smtClean="0"/>
              <a:t>足</a:t>
            </a:r>
            <a:r>
              <a:rPr lang="zh-CN" altLang="en-US" sz="3200" b="1" dirty="0"/>
              <a:t>、过度疲劳</a:t>
            </a:r>
            <a:r>
              <a:rPr lang="zh-CN" altLang="en-US" sz="3200" b="1" dirty="0" smtClean="0"/>
              <a:t>、压力过大等</a:t>
            </a:r>
            <a:r>
              <a:rPr lang="zh-CN" altLang="en-US" sz="3200" b="1" dirty="0"/>
              <a:t>。</a:t>
            </a:r>
            <a:br>
              <a:rPr lang="zh-CN" altLang="en-US" sz="3200" b="1" dirty="0"/>
            </a:br>
            <a:r>
              <a:rPr lang="zh-CN" altLang="en-US" sz="3200" b="1" dirty="0" smtClean="0">
                <a:solidFill>
                  <a:schemeClr val="tx1"/>
                </a:solidFill>
              </a:rPr>
              <a:t>预防： 劳逸结合，及时就医纠正</a:t>
            </a:r>
            <a:r>
              <a:rPr lang="zh-CN" altLang="en-US" sz="3200" b="1" dirty="0" smtClean="0"/>
              <a:t>。</a:t>
            </a:r>
            <a:endParaRPr lang="zh-CN" altLang="en-US" sz="3200" b="1" dirty="0"/>
          </a:p>
        </p:txBody>
      </p:sp>
      <p:pic>
        <p:nvPicPr>
          <p:cNvPr id="361478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" y="5157192"/>
            <a:ext cx="1125537" cy="15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7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33375"/>
            <a:ext cx="7667625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过敏性皮肤病</a:t>
            </a:r>
            <a:br>
              <a:rPr lang="zh-CN" altLang="en-US" b="1" smtClean="0"/>
            </a:br>
            <a:r>
              <a:rPr lang="zh-CN" altLang="en-US" b="1" smtClean="0"/>
              <a:t>湿疹、荨麻疹、药疹。</a:t>
            </a:r>
            <a:br>
              <a:rPr lang="zh-CN" altLang="en-US" b="1" smtClean="0"/>
            </a:br>
            <a:r>
              <a:rPr lang="zh-CN" altLang="en-US" b="1" smtClean="0"/>
              <a:t>病因：外在过敏因素，内在过敏因素。</a:t>
            </a:r>
            <a:br>
              <a:rPr lang="zh-CN" altLang="en-US" b="1" smtClean="0"/>
            </a:br>
            <a:r>
              <a:rPr lang="zh-CN" altLang="en-US" b="1" smtClean="0"/>
              <a:t>临床表现：湿疹有密集米粒大的红疹</a:t>
            </a:r>
            <a:r>
              <a:rPr lang="zh-CN" altLang="en-US" smtClean="0"/>
              <a:t>，</a:t>
            </a:r>
            <a:r>
              <a:rPr lang="zh-CN" altLang="en-US" b="1" smtClean="0"/>
              <a:t>荨麻疹多见皮肤瘙痒后出现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的风团，药疹有用药史。</a:t>
            </a:r>
            <a:r>
              <a:rPr lang="zh-CN" altLang="en-US" smtClean="0"/>
              <a:t> </a:t>
            </a:r>
            <a:br>
              <a:rPr lang="zh-CN" altLang="en-US" smtClean="0"/>
            </a:br>
            <a:r>
              <a:rPr lang="zh-CN" altLang="en-US" b="1" smtClean="0"/>
              <a:t>预防：药疹立即停药，脱敏</a:t>
            </a:r>
            <a:br>
              <a:rPr lang="zh-CN" altLang="en-US" b="1" smtClean="0"/>
            </a:br>
            <a:r>
              <a:rPr lang="zh-CN" altLang="en-US" b="1" smtClean="0"/>
              <a:t>治疗，少接触过敏原物质。</a:t>
            </a:r>
            <a:r>
              <a:rPr lang="zh-CN" altLang="en-US" sz="3200" smtClean="0"/>
              <a:t>  </a:t>
            </a:r>
          </a:p>
        </p:txBody>
      </p:sp>
      <p:pic>
        <p:nvPicPr>
          <p:cNvPr id="1945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6034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53784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900113" y="431800"/>
            <a:ext cx="7632700" cy="616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体癣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zh-CN" altLang="en-US" sz="3600" b="1">
                <a:solidFill>
                  <a:schemeClr val="tx2"/>
                </a:solidFill>
              </a:rPr>
              <a:t>股癣、手癣、足癣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  <a:r>
              <a:rPr lang="en-US" altLang="zh-CN" sz="3600">
                <a:solidFill>
                  <a:schemeClr val="tx2"/>
                </a:solidFill>
              </a:rPr>
              <a:t> </a:t>
            </a:r>
            <a:br>
              <a:rPr lang="en-US" altLang="zh-CN" sz="3600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病因：致病霉菌 、皮肤毛癣菌。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临床表现：股癣发生于腹股沟部，手癣与足癣分水疱型、溃烂型和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鳞屑角化型，局部皮肤瘙痒，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夏季加重。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预防：个人用品专用，衣物、</a:t>
            </a:r>
            <a:endParaRPr lang="en-US" altLang="zh-CN" sz="3600" b="1">
              <a:solidFill>
                <a:schemeClr val="tx2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鞋袜等应透气能良好。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0909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7986713" cy="6453187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zh-CN" altLang="en-US" b="1" smtClean="0">
                <a:solidFill>
                  <a:schemeClr val="tx1"/>
                </a:solidFill>
              </a:rPr>
              <a:t>寻常性痤疮</a:t>
            </a:r>
            <a:r>
              <a:rPr lang="zh-CN" altLang="en-US" b="1" dirty="0" smtClean="0">
                <a:solidFill>
                  <a:schemeClr val="tx1"/>
                </a:solidFill>
              </a:rPr>
              <a:t>（青春痘）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病因：皮脂腺和毛囊的炎性病变。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多位于颜面、胸和背部，可见淡红色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丘疹和黑头粉刺。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注意：不要自行挤压粉刺！</a:t>
            </a:r>
            <a:br>
              <a:rPr lang="zh-CN" altLang="en-US" b="1" dirty="0" smtClean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预防：注意患部清洁卫生；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少吃油炸食品，多食蔬菜、</a:t>
            </a:r>
            <a:r>
              <a:rPr lang="en-US" altLang="zh-CN" b="1" dirty="0" smtClean="0">
                <a:solidFill>
                  <a:schemeClr val="tx1"/>
                </a:solidFill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水果；少用化妆品。</a:t>
            </a:r>
          </a:p>
        </p:txBody>
      </p:sp>
      <p:pic>
        <p:nvPicPr>
          <p:cNvPr id="2150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C4491A-289F-4682-B677-D5E9D8832F82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6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1038474" y="476672"/>
            <a:ext cx="7648326" cy="58308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200" b="1" dirty="0"/>
              <a:t>疾病预防问卷</a:t>
            </a:r>
            <a:r>
              <a:rPr lang="en-US" altLang="zh-CN" sz="3200" b="1" dirty="0" smtClean="0"/>
              <a:t>1</a:t>
            </a:r>
            <a:r>
              <a:rPr lang="zh-CN" altLang="en-US" sz="3200" b="1" smtClean="0"/>
              <a:t>（</a:t>
            </a:r>
            <a:r>
              <a:rPr lang="en-US" altLang="zh-CN" sz="3200" b="1" smtClean="0"/>
              <a:t>2018.04.09-10</a:t>
            </a:r>
            <a:r>
              <a:rPr lang="zh-CN" altLang="en-US" sz="3200" b="1" smtClean="0"/>
              <a:t>）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姓名          学号</a:t>
            </a:r>
            <a:br>
              <a:rPr lang="zh-CN" altLang="en-US" sz="3200" b="1" dirty="0" smtClean="0"/>
            </a:br>
            <a:r>
              <a:rPr lang="en-US" altLang="zh-CN" sz="3200" b="1" dirty="0" smtClean="0"/>
              <a:t>1.</a:t>
            </a:r>
            <a:r>
              <a:rPr lang="zh-CN" altLang="zh-CN" sz="3200" b="1" dirty="0" smtClean="0"/>
              <a:t>人体的哪些症状对身体有保护性作用</a:t>
            </a:r>
            <a:r>
              <a:rPr lang="zh-CN" altLang="en-US" sz="3200" b="1" dirty="0" smtClean="0"/>
              <a:t>？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2.</a:t>
            </a:r>
            <a:r>
              <a:rPr lang="zh-CN" altLang="zh-CN" sz="3200" b="1" dirty="0" smtClean="0"/>
              <a:t>容易诱发身体生病的三大因素。</a:t>
            </a:r>
            <a:br>
              <a:rPr lang="zh-CN" altLang="zh-CN" sz="3200" b="1" dirty="0" smtClean="0"/>
            </a:br>
            <a:r>
              <a:rPr lang="en-US" altLang="zh-CN" sz="3200" b="1" dirty="0" smtClean="0"/>
              <a:t>3.</a:t>
            </a:r>
            <a:r>
              <a:rPr lang="zh-CN" altLang="en-US" sz="3200" b="1" dirty="0" smtClean="0"/>
              <a:t>发烧时物理降温方法有哪些？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 </a:t>
            </a:r>
            <a:r>
              <a:rPr lang="zh-CN" altLang="en-US" sz="3200" b="1" dirty="0" smtClean="0"/>
              <a:t>（至少提出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种）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4.</a:t>
            </a:r>
            <a:r>
              <a:rPr lang="zh-CN" altLang="en-US" sz="3200" b="1" dirty="0" smtClean="0"/>
              <a:t>腹痛时是否可以自行服用止痛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药缓解？（说明理由）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你在一年中生病频率为</a:t>
            </a:r>
            <a:r>
              <a:rPr lang="en-US" altLang="zh-CN" sz="3200" b="1" dirty="0" smtClean="0"/>
              <a:t>(  )</a:t>
            </a:r>
            <a:r>
              <a:rPr lang="zh-CN" altLang="en-US" sz="3200" b="1" smtClean="0"/>
              <a:t>。</a:t>
            </a:r>
            <a:r>
              <a:rPr lang="zh-CN" altLang="en-US" sz="3200" b="1" dirty="0" smtClean="0"/>
              <a:t/>
            </a:r>
            <a:br>
              <a:rPr lang="zh-CN" altLang="en-US" sz="3200" b="1" dirty="0" smtClean="0"/>
            </a:br>
            <a:r>
              <a:rPr lang="zh-CN" altLang="en-US" sz="3200" b="1" dirty="0" smtClean="0"/>
              <a:t>  </a:t>
            </a:r>
            <a:r>
              <a:rPr lang="en-US" altLang="zh-CN" sz="3200" b="1" dirty="0" smtClean="0"/>
              <a:t>A.1-3</a:t>
            </a:r>
            <a:r>
              <a:rPr lang="zh-CN" altLang="en-US" sz="3200" b="1" smtClean="0"/>
              <a:t>次  </a:t>
            </a:r>
            <a:r>
              <a:rPr lang="en-US" altLang="zh-CN" sz="3200" b="1" smtClean="0"/>
              <a:t>B.4-5</a:t>
            </a:r>
            <a:r>
              <a:rPr lang="zh-CN" altLang="en-US" sz="3200" b="1" smtClean="0"/>
              <a:t>次  </a:t>
            </a:r>
            <a:r>
              <a:rPr lang="en-US" altLang="zh-CN" sz="3200" b="1" smtClean="0"/>
              <a:t>C</a:t>
            </a:r>
            <a:r>
              <a:rPr lang="en-US" altLang="zh-CN" sz="3200" b="1" dirty="0" smtClean="0"/>
              <a:t>.</a:t>
            </a:r>
            <a:r>
              <a:rPr lang="zh-CN" altLang="en-US" sz="3200" b="1" dirty="0" smtClean="0"/>
              <a:t>﹥</a:t>
            </a:r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471194"/>
            <a:ext cx="7200800" cy="5924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3200" b="1" smtClean="0"/>
              <a:t>头痛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由于</a:t>
            </a:r>
            <a:r>
              <a:rPr lang="zh-CN" altLang="en-US" sz="3200" b="1" smtClean="0"/>
              <a:t>长时间用眼后发生头痛；失眠或紧张导致的神经血管性头痛。</a:t>
            </a:r>
            <a:br>
              <a:rPr lang="zh-CN" altLang="en-US" sz="3200" b="1" smtClean="0"/>
            </a:br>
            <a:r>
              <a:rPr lang="zh-CN" altLang="en-US" sz="3200" b="1" smtClean="0"/>
              <a:t>腹痛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胃痛</a:t>
            </a:r>
            <a:r>
              <a:rPr lang="zh-CN" altLang="en-US" sz="3200" b="1" smtClean="0"/>
              <a:t>位于中上腹部；肝胆疾</a:t>
            </a:r>
            <a:br>
              <a:rPr lang="zh-CN" altLang="en-US" sz="3200" b="1" smtClean="0"/>
            </a:br>
            <a:r>
              <a:rPr lang="zh-CN" altLang="en-US" sz="3200" b="1" smtClean="0"/>
              <a:t>病疼痛位于右上腹部；急性阑尾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炎疼痛位于右下腹部；肠炎疼痛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多位于脐周或下腹部；尿路感染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位于下腹部。</a:t>
            </a:r>
          </a:p>
        </p:txBody>
      </p:sp>
      <p:pic>
        <p:nvPicPr>
          <p:cNvPr id="61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10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184" y="332656"/>
            <a:ext cx="7200900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dirty="0" smtClean="0">
                <a:solidFill>
                  <a:srgbClr val="FF0000"/>
                </a:solidFill>
              </a:rPr>
              <a:t>发热（发烧） </a:t>
            </a:r>
            <a:r>
              <a:rPr lang="zh-CN" altLang="en-US" sz="3200" b="1" dirty="0" smtClean="0"/>
              <a:t>体温＞ </a:t>
            </a:r>
            <a:r>
              <a:rPr lang="en-US" altLang="zh-CN" sz="3200" b="1" dirty="0" smtClean="0"/>
              <a:t>37.5℃</a:t>
            </a:r>
            <a:r>
              <a:rPr lang="zh-CN" altLang="en-US" sz="3200" b="1" dirty="0" smtClean="0"/>
              <a:t>。</a:t>
            </a:r>
            <a:r>
              <a:rPr lang="zh-CN" altLang="en-US" sz="3200" b="1" smtClean="0"/>
              <a:t/>
            </a:r>
            <a:br>
              <a:rPr lang="zh-CN" altLang="en-US" sz="3200" b="1" smtClean="0"/>
            </a:br>
            <a:r>
              <a:rPr lang="zh-CN" altLang="en-US" sz="3200" b="1"/>
              <a:t>由于致热原的作用使体温调定点上移而引起的调节性体温</a:t>
            </a:r>
            <a:r>
              <a:rPr lang="zh-CN" altLang="en-US" sz="3200" b="1" smtClean="0"/>
              <a:t>升高 。</a:t>
            </a:r>
            <a:r>
              <a:rPr lang="zh-CN" altLang="en-US" sz="3200" b="1"/>
              <a:t>每个人</a:t>
            </a:r>
            <a:r>
              <a:rPr lang="zh-CN" altLang="en-US" sz="3200" b="1" smtClean="0"/>
              <a:t>的正常体温略</a:t>
            </a:r>
            <a:r>
              <a:rPr lang="zh-CN" altLang="en-US" sz="3200" b="1"/>
              <a:t>有不同，而且受许多因素（时间、季节、环境、月经等）的影响</a:t>
            </a:r>
            <a:r>
              <a:rPr lang="zh-CN" altLang="en-US" sz="3200" b="1" smtClean="0"/>
              <a:t>。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判定</a:t>
            </a:r>
            <a:r>
              <a:rPr lang="zh-CN" altLang="en-US" sz="3200" b="1"/>
              <a:t>是否发热，最好是和自己</a:t>
            </a:r>
            <a:r>
              <a:rPr lang="zh-CN" altLang="en-US" sz="3200" b="1" smtClean="0"/>
              <a:t>平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时</a:t>
            </a:r>
            <a:r>
              <a:rPr lang="zh-CN" altLang="en-US" sz="3200" b="1"/>
              <a:t>同样条件下的体温相比较</a:t>
            </a:r>
            <a:r>
              <a:rPr lang="zh-CN" altLang="en-US" sz="3200" b="1" smtClean="0"/>
              <a:t>。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如</a:t>
            </a:r>
            <a:r>
              <a:rPr lang="zh-CN" altLang="en-US" sz="3200" b="1"/>
              <a:t>不知自己原来的体温，则</a:t>
            </a:r>
            <a:r>
              <a:rPr lang="zh-CN" altLang="en-US" sz="3200" b="1" smtClean="0"/>
              <a:t>腋窝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体温</a:t>
            </a:r>
            <a:r>
              <a:rPr lang="zh-CN" altLang="en-US" sz="3200" b="1"/>
              <a:t>（检测</a:t>
            </a:r>
            <a:r>
              <a:rPr lang="en-US" altLang="zh-CN" sz="3200" b="1"/>
              <a:t>10</a:t>
            </a:r>
            <a:r>
              <a:rPr lang="zh-CN" altLang="en-US" sz="3200" b="1"/>
              <a:t>分钟）超过</a:t>
            </a:r>
            <a:r>
              <a:rPr lang="en-US" altLang="zh-CN" sz="3200" b="1"/>
              <a:t>37℃</a:t>
            </a:r>
            <a:r>
              <a:rPr lang="zh-CN" altLang="en-US" sz="3200" b="1" smtClean="0"/>
              <a:t>可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定</a:t>
            </a:r>
            <a:r>
              <a:rPr lang="zh-CN" altLang="en-US" sz="3200" b="1"/>
              <a:t>为发热。</a:t>
            </a:r>
            <a:endParaRPr lang="en-US" altLang="zh-CN" sz="3200" b="1" dirty="0" smtClean="0"/>
          </a:p>
        </p:txBody>
      </p:sp>
      <p:pic>
        <p:nvPicPr>
          <p:cNvPr id="7171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184" y="332656"/>
            <a:ext cx="7200900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smtClean="0"/>
              <a:t>发热</a:t>
            </a:r>
            <a:r>
              <a:rPr lang="zh-CN" altLang="en-US" sz="3200" b="1" dirty="0" smtClean="0"/>
              <a:t>分类：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低热＜</a:t>
            </a:r>
            <a:r>
              <a:rPr lang="en-US" altLang="zh-CN" sz="3200" b="1" dirty="0" smtClean="0"/>
              <a:t>38℃</a:t>
            </a:r>
            <a:r>
              <a:rPr lang="zh-CN" altLang="en-US" sz="3200" b="1" dirty="0" smtClean="0"/>
              <a:t>；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中等度热</a:t>
            </a:r>
            <a:r>
              <a:rPr lang="en-US" altLang="zh-CN" sz="3200" b="1" dirty="0" smtClean="0"/>
              <a:t>38</a:t>
            </a:r>
            <a:r>
              <a:rPr lang="zh-CN" altLang="en-US" sz="3200" b="1" dirty="0" smtClean="0"/>
              <a:t>～</a:t>
            </a:r>
            <a:r>
              <a:rPr lang="en-US" altLang="zh-CN" sz="3200" b="1" dirty="0" smtClean="0"/>
              <a:t>39℃</a:t>
            </a:r>
            <a:r>
              <a:rPr lang="zh-CN" altLang="en-US" sz="3200" b="1" dirty="0" smtClean="0"/>
              <a:t>；</a:t>
            </a:r>
            <a:r>
              <a:rPr lang="en-US" altLang="zh-CN" sz="3200" b="1" dirty="0" smtClean="0"/>
              <a:t/>
            </a:r>
            <a:br>
              <a:rPr lang="en-US" altLang="zh-CN" sz="3200" b="1" dirty="0" smtClean="0"/>
            </a:br>
            <a:r>
              <a:rPr lang="zh-CN" altLang="en-US" sz="3200" b="1" dirty="0" smtClean="0"/>
              <a:t>高热</a:t>
            </a:r>
            <a:r>
              <a:rPr lang="en-US" altLang="zh-CN" sz="3200" b="1" dirty="0" smtClean="0"/>
              <a:t>39</a:t>
            </a:r>
            <a:r>
              <a:rPr lang="zh-CN" altLang="en-US" sz="3200" b="1" dirty="0" smtClean="0"/>
              <a:t>～</a:t>
            </a:r>
            <a:r>
              <a:rPr lang="en-US" altLang="zh-CN" sz="3200" b="1" dirty="0" smtClean="0"/>
              <a:t>41℃</a:t>
            </a:r>
            <a:r>
              <a:rPr lang="zh-CN" altLang="en-US" sz="3200" b="1" dirty="0" smtClean="0"/>
              <a:t>；</a:t>
            </a:r>
            <a:br>
              <a:rPr lang="zh-CN" altLang="en-US" sz="3200" b="1" dirty="0" smtClean="0"/>
            </a:br>
            <a:r>
              <a:rPr lang="zh-CN" altLang="en-US" sz="3200" b="1" dirty="0" smtClean="0"/>
              <a:t>超高热＞</a:t>
            </a:r>
            <a:r>
              <a:rPr lang="en-US" altLang="zh-CN" sz="3200" b="1" dirty="0" smtClean="0"/>
              <a:t>41℃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/>
              <a:t>在体温没有超过</a:t>
            </a:r>
            <a:r>
              <a:rPr lang="en-US" altLang="zh-CN" sz="3200" b="1"/>
              <a:t>38.5°C</a:t>
            </a:r>
            <a:r>
              <a:rPr lang="zh-CN" altLang="en-US" sz="3200" b="1"/>
              <a:t>时可</a:t>
            </a:r>
            <a:r>
              <a:rPr lang="zh-CN" altLang="en-US" sz="3200" b="1" smtClean="0"/>
              <a:t>尽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量</a:t>
            </a:r>
            <a:r>
              <a:rPr lang="zh-CN" altLang="en-US" sz="3200" b="1"/>
              <a:t>选择物理的方式控制体温</a:t>
            </a:r>
            <a:r>
              <a:rPr lang="zh-CN" altLang="en-US" sz="3200" b="1" smtClean="0"/>
              <a:t>。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可不</a:t>
            </a:r>
            <a:r>
              <a:rPr lang="zh-CN" altLang="en-US" sz="3200" b="1" dirty="0"/>
              <a:t>用退烧药，观察病情。</a:t>
            </a:r>
            <a:endParaRPr lang="en-US" altLang="zh-CN" sz="3200" b="1" dirty="0" smtClean="0"/>
          </a:p>
        </p:txBody>
      </p:sp>
      <p:pic>
        <p:nvPicPr>
          <p:cNvPr id="7171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85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184" y="332656"/>
            <a:ext cx="7200900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/>
              <a:t>引起发热的原因很多，最常见的是感染（包括各种细菌感染，病毒感染</a:t>
            </a:r>
            <a:r>
              <a:rPr lang="zh-CN" altLang="en-US" sz="3200" b="1" smtClean="0"/>
              <a:t>，支原体感染</a:t>
            </a:r>
            <a:r>
              <a:rPr lang="zh-CN" altLang="en-US" sz="3200" b="1"/>
              <a:t>等），其次</a:t>
            </a:r>
            <a:r>
              <a:rPr lang="zh-CN" altLang="en-US" sz="3200" b="1" smtClean="0"/>
              <a:t>是结缔组织病（即胶原病）</a:t>
            </a:r>
            <a:r>
              <a:rPr lang="zh-CN" altLang="en-US" sz="3200" b="1"/>
              <a:t>、恶性肿瘤等。发热对人体有利也有害。发热时人体免疫功能明显增强，这有利于清除病原体和促进</a:t>
            </a:r>
            <a:r>
              <a:rPr lang="zh-CN" altLang="en-US" sz="3200" b="1" smtClean="0"/>
              <a:t>疾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病</a:t>
            </a:r>
            <a:r>
              <a:rPr lang="zh-CN" altLang="en-US" sz="3200" b="1"/>
              <a:t>的痊愈。而且发热也是</a:t>
            </a:r>
            <a:r>
              <a:rPr lang="zh-CN" altLang="en-US" sz="3200" b="1" smtClean="0"/>
              <a:t>疾病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的</a:t>
            </a:r>
            <a:r>
              <a:rPr lang="zh-CN" altLang="en-US" sz="3200" b="1"/>
              <a:t>一个标志，因此，体温不</a:t>
            </a:r>
            <a:r>
              <a:rPr lang="zh-CN" altLang="en-US" sz="3200" b="1" smtClean="0"/>
              <a:t>太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高</a:t>
            </a:r>
            <a:r>
              <a:rPr lang="zh-CN" altLang="en-US" sz="3200" b="1"/>
              <a:t>时，可通过多喝水来减少</a:t>
            </a:r>
            <a:r>
              <a:rPr lang="zh-CN" altLang="en-US" sz="3200" b="1" smtClean="0"/>
              <a:t>发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en-US" sz="3200" b="1" smtClean="0"/>
              <a:t>热带</a:t>
            </a:r>
            <a:r>
              <a:rPr lang="zh-CN" altLang="en-US" sz="3200" b="1"/>
              <a:t>来的不适感</a:t>
            </a:r>
            <a:r>
              <a:rPr lang="zh-CN" altLang="en-US" sz="3200" b="1" smtClean="0"/>
              <a:t>。</a:t>
            </a:r>
            <a:endParaRPr lang="en-US" altLang="zh-CN" sz="3200" b="1" dirty="0" smtClean="0"/>
          </a:p>
        </p:txBody>
      </p:sp>
      <p:pic>
        <p:nvPicPr>
          <p:cNvPr id="7171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740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76672"/>
            <a:ext cx="7488237" cy="5976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咳嗽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/>
            </a:r>
            <a:br>
              <a:rPr lang="zh-CN" altLang="en-US" sz="4000" b="1" dirty="0" smtClean="0">
                <a:solidFill>
                  <a:srgbClr val="FF0000"/>
                </a:solidFill>
              </a:rPr>
            </a:br>
            <a:r>
              <a:rPr lang="zh-CN" altLang="en-US" b="1" dirty="0" smtClean="0"/>
              <a:t>是人体清除呼吸道内的分泌物或异物的保护性呼吸反射动作。</a:t>
            </a:r>
            <a:r>
              <a:rPr lang="zh-CN" altLang="en-US" b="1" dirty="0" smtClean="0">
                <a:solidFill>
                  <a:schemeClr val="tx1"/>
                </a:solidFill>
              </a:rPr>
              <a:t>呼吸道内的病理性分泌物和外界进入呼吸道内的异物，可借咳嗽反射</a:t>
            </a:r>
            <a:br>
              <a:rPr lang="zh-CN" altLang="en-US" b="1" dirty="0" smtClean="0">
                <a:solidFill>
                  <a:schemeClr val="tx1"/>
                </a:solidFill>
              </a:rPr>
            </a:br>
            <a:r>
              <a:rPr lang="zh-CN" altLang="en-US" b="1" dirty="0" smtClean="0">
                <a:solidFill>
                  <a:schemeClr val="tx1"/>
                </a:solidFill>
              </a:rPr>
              <a:t>动作</a:t>
            </a:r>
            <a:r>
              <a:rPr lang="zh-CN" altLang="en-US" b="1" smtClean="0">
                <a:solidFill>
                  <a:schemeClr val="tx1"/>
                </a:solidFill>
              </a:rPr>
              <a:t>排出体外。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/>
              <a:t>原因：气管、支气管黏膜</a:t>
            </a:r>
            <a:r>
              <a:rPr lang="zh-CN" altLang="en-US" b="1" smtClean="0"/>
              <a:t>或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胸膜</a:t>
            </a:r>
            <a:r>
              <a:rPr lang="zh-CN" altLang="en-US" b="1"/>
              <a:t>受炎症、异物、物理</a:t>
            </a:r>
            <a:r>
              <a:rPr lang="zh-CN" altLang="en-US" b="1" smtClean="0"/>
              <a:t>或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化学</a:t>
            </a:r>
            <a:r>
              <a:rPr lang="zh-CN" altLang="en-US" b="1"/>
              <a:t>性刺激引起</a:t>
            </a:r>
            <a:r>
              <a:rPr lang="zh-CN" altLang="en-US" b="1" smtClean="0"/>
              <a:t>。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452438"/>
            <a:ext cx="7056784" cy="59769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smtClean="0"/>
              <a:t>引起</a:t>
            </a:r>
            <a:r>
              <a:rPr lang="zh-CN" altLang="en-US" b="1" dirty="0" smtClean="0"/>
              <a:t>咳嗽的常见疾病</a:t>
            </a:r>
            <a:r>
              <a:rPr lang="zh-CN" altLang="en-US" b="1" smtClean="0"/>
              <a:t>：急性咽喉炎</a:t>
            </a:r>
            <a:r>
              <a:rPr lang="zh-CN" altLang="en-US" b="1" dirty="0" smtClean="0"/>
              <a:t>、支气管炎、</a:t>
            </a:r>
            <a:r>
              <a:rPr lang="zh-CN" altLang="en-US" b="1" smtClean="0"/>
              <a:t>肺炎、哮喘等。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临床</a:t>
            </a:r>
            <a:r>
              <a:rPr lang="zh-CN" altLang="en-US" b="1"/>
              <a:t>表现</a:t>
            </a:r>
            <a:br>
              <a:rPr lang="zh-CN" altLang="en-US" b="1"/>
            </a:br>
            <a:r>
              <a:rPr lang="zh-CN" altLang="en-US" b="1"/>
              <a:t>咳嗽因原发疾病不同，表现亦有差异。</a:t>
            </a:r>
            <a:r>
              <a:rPr lang="zh-CN" altLang="en-US" b="1" smtClean="0"/>
              <a:t>可同时</a:t>
            </a:r>
            <a:r>
              <a:rPr lang="zh-CN" altLang="en-US" b="1" smtClean="0"/>
              <a:t>伴有发热</a:t>
            </a:r>
            <a:r>
              <a:rPr lang="zh-CN" altLang="en-US" b="1"/>
              <a:t>、</a:t>
            </a:r>
            <a:r>
              <a:rPr lang="zh-CN" altLang="en-US" b="1" smtClean="0"/>
              <a:t>胸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痛</a:t>
            </a:r>
            <a:r>
              <a:rPr lang="zh-CN" altLang="en-US" b="1"/>
              <a:t>、咳痰</a:t>
            </a:r>
            <a:r>
              <a:rPr lang="zh-CN" altLang="en-US" b="1" smtClean="0"/>
              <a:t>、咯血</a:t>
            </a:r>
            <a:r>
              <a:rPr lang="zh-CN" altLang="en-US" b="1"/>
              <a:t>、打喷嚏</a:t>
            </a:r>
            <a:r>
              <a:rPr lang="zh-CN" altLang="en-US" b="1" smtClean="0"/>
              <a:t>、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流</a:t>
            </a:r>
            <a:r>
              <a:rPr lang="zh-CN" altLang="en-US" b="1"/>
              <a:t>涕、咽</a:t>
            </a:r>
            <a:r>
              <a:rPr lang="zh-CN" altLang="en-US" b="1" smtClean="0"/>
              <a:t>部不适</a:t>
            </a:r>
            <a:r>
              <a:rPr lang="zh-CN" altLang="en-US" b="1"/>
              <a:t>、气促等。</a:t>
            </a:r>
            <a:br>
              <a:rPr lang="zh-CN" altLang="en-US" b="1"/>
            </a:b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153E7-E938-470C-84DE-D4A7C44546D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04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691</TotalTime>
  <Words>615</Words>
  <Application>Microsoft Office PowerPoint</Application>
  <PresentationFormat>全屏显示(4:3)</PresentationFormat>
  <Paragraphs>125</Paragraphs>
  <Slides>39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  <vt:variant>
        <vt:lpstr>自定义放映</vt:lpstr>
      </vt:variant>
      <vt:variant>
        <vt:i4>1</vt:i4>
      </vt:variant>
    </vt:vector>
  </HeadingPairs>
  <TitlesOfParts>
    <vt:vector size="45" baseType="lpstr">
      <vt:lpstr>宋体</vt:lpstr>
      <vt:lpstr>Arial</vt:lpstr>
      <vt:lpstr>Century Gothic</vt:lpstr>
      <vt:lpstr>Times New Roman</vt:lpstr>
      <vt:lpstr>书堆型</vt:lpstr>
      <vt:lpstr>主要内容</vt:lpstr>
      <vt:lpstr>疼痛：常见症状 是一种令人不快的感觉和情绪上的感受，伴有实质上的或潜在的组织损伤，是一种主观感受。 </vt:lpstr>
      <vt:lpstr>1级：轻微痛。如蚊虫叮咬。 2级：稍痛。患者感到隐隐作痛。 3级：微阵痛。如进行肌注的痛。 4级：明显痛。如被人打耳光，或者被热水烫了 引发一度烫伤。 5级：持续痛。如肠胃炎或是身体受到重物撞击。 6级：很痛。如被人用棍棒殴打，或者从两米高 处跌落导致骨折的情况。 7级：非常痛。如产妇分娩比较顺利 的情况，颈肩腰腿痛， 8级：剧痛。手指被切断等会导致残 疾的情况。 9级：爆痛。如三叉神经痛，或者阑 尾炎痛，癌痛。可导致一过性昏厥。 10级：严重疼痛。如在没有打麻药的 情况下进行外科手术。可导致休克。</vt:lpstr>
      <vt:lpstr>头痛 由于长时间用眼后发生头痛；失眠或紧张导致的神经血管性头痛。 腹痛 胃痛位于中上腹部；肝胆疾 病疼痛位于右上腹部；急性阑尾 炎疼痛位于右下腹部；肠炎疼痛 多位于脐周或下腹部；尿路感染 位于下腹部。</vt:lpstr>
      <vt:lpstr>发热（发烧） 体温＞ 37.5℃。 由于致热原的作用使体温调定点上移而引起的调节性体温升高 。每个人的正常体温略有不同，而且受许多因素（时间、季节、环境、月经等）的影响。 判定是否发热，最好是和自己平 时同样条件下的体温相比较。 如不知自己原来的体温，则腋窝 体温（检测10分钟）超过37℃可 定为发热。</vt:lpstr>
      <vt:lpstr>发热分类： 低热＜38℃； 中等度热38～39℃； 高热39～41℃； 超高热＞41℃ 在体温没有超过38.5°C时可尽 量选择物理的方式控制体温。 可不用退烧药，观察病情。</vt:lpstr>
      <vt:lpstr>引起发热的原因很多，最常见的是感染（包括各种细菌感染，病毒感染，支原体感染等），其次是结缔组织病（即胶原病）、恶性肿瘤等。发热对人体有利也有害。发热时人体免疫功能明显增强，这有利于清除病原体和促进疾 病的痊愈。而且发热也是疾病 的一个标志，因此，体温不太 高时，可通过多喝水来减少发 热带来的不适感。</vt:lpstr>
      <vt:lpstr>咳嗽 是人体清除呼吸道内的分泌物或异物的保护性呼吸反射动作。呼吸道内的病理性分泌物和外界进入呼吸道内的异物，可借咳嗽反射 动作排出体外。 原因：气管、支气管黏膜或 胸膜受炎症、异物、物理或 化学性刺激引起。</vt:lpstr>
      <vt:lpstr>引起咳嗽的常见疾病：急性咽喉炎、支气管炎、肺炎、哮喘等。 临床表现 咳嗽因原发疾病不同，表现亦有差异。可同时伴有发热、胸 痛、咳痰、咯血、打喷嚏、 流涕、咽部不适、气促等。 </vt:lpstr>
      <vt:lpstr>恶心与呕吐 恶心常为呕吐的前驱感觉；呕吐是将食入胃内的有害物质或难以消化的食物吐出的反射动作，从而起到保护身体的作用。剧烈的呕吐可引 起水电解质紊乱、代谢性碱 中毒及营养不良。 </vt:lpstr>
      <vt:lpstr>胃肠疾病、急性中毒、妊娠 反应、晕动病、中枢神经疾 病等。 上腹部不适和紧迫欲吐，伴皮肤苍白、出汗、流涎、血压降低、 心动过缓；一般恶心后呕吐。  </vt:lpstr>
      <vt:lpstr>腹泻 肠粘膜的分泌和吸收障碍，肠蠕动过快，致使排便频率增加，每天排大便可达3～10次以上，大便性状改变，可有稀便、水样便、粘液便及脓血便等。 感染性腹泻常伴有腹痛、恶 心、呕吐及发热，小肠感染 常为水样便，结肠感染常有 血性便。</vt:lpstr>
      <vt:lpstr>腹泻 急性腹泻多发生在夏秋季。 常见病因 细菌病毒感染，食物中毒，着凉等，肠道炎症等。 常见有病毒性肠炎、细菌性 痢疾、细菌性食物中毒、消 化不良。</vt:lpstr>
      <vt:lpstr>尿频、尿急、尿痛 也称尿路刺激症状。 尿频为排尿次数明显增多；尿急指 一有尿意要立即排尿的感觉；尿痛 指排尿时膀胱受尿液刺激产 生的疼痛感觉。 </vt:lpstr>
      <vt:lpstr>泌尿系感染 发热伴尿频、尿急、尿痛、血尿、腰疼等。 常见疾病有急性尿道炎、膀 胱炎、急性肾炎、尿路结石等。</vt:lpstr>
      <vt:lpstr>PowerPoint 演示文稿</vt:lpstr>
      <vt:lpstr>与心理因素有关的疾病</vt:lpstr>
      <vt:lpstr>青春期特有的疾病 </vt:lpstr>
      <vt:lpstr>非青春期性疾病 </vt:lpstr>
      <vt:lpstr>常见传染病</vt:lpstr>
      <vt:lpstr>意外伤害 </vt:lpstr>
      <vt:lpstr>呼吸系统疾病</vt:lpstr>
      <vt:lpstr>急性扁桃腺炎：链球菌感染，治疗不及时可合并风湿症和肾炎。 临床表现：咽痛、发烧、体温可达39℃以上。 及时就医，避免伤及其他器官。  急性气管炎：病毒感染多见。 临床表现：咳嗽、痰多； 伴胸部疼痛、全身不适。</vt:lpstr>
      <vt:lpstr>    呼吸系统疾病预防措施 加强锻炼； 注意保暖； 避免过度劳累； 保持心情舒畅； 保持室内空气流通。</vt:lpstr>
      <vt:lpstr>消化系统疾病</vt:lpstr>
      <vt:lpstr>急、慢性肠炎 病因：细菌、病毒感染、消化不良。 诱因：受凉、过劳、心理压力过大等。 临床表现： 急性肠炎多见腹痛、腹泻， 排便﹥3次/天、严重有发热、 头痛、脱水等症状。 慢性肠炎多见消化不良、 腹泻、阵发性腹痛等。</vt:lpstr>
      <vt:lpstr>消化系统疾病预防措施 加强锻炼； 注意饮食卫生； 纠正不良饮食习惯； 生活规律劳逸结合； 及时舒缓心理压力。</vt:lpstr>
      <vt:lpstr>泌尿系统疾病 </vt:lpstr>
      <vt:lpstr>尿石症 包括肾、输尿管、膀胱和尿道的结石。 病因：尿路感染、尿路梗阻、异物； 气候、水源、饮食的因素有一定影响。 临床表现：腰腹部绞痛，常向下腹、会阴部放射，伴恶心、呕吐，镜下血 尿或肉眼血尿。 预防：及时祛除尿路梗阻的因素、 及时治疗尿路感染，多饮水、 调节饮食。</vt:lpstr>
      <vt:lpstr>前列腺炎 病因：细菌感染、损伤，治疗不及时易转为慢性前列腺炎。 诱因：着凉、劳累、压力过大、久坐等。 临床表现：腰骶及会阴部剧烈疼痛，伴恶心、呕吐，或有尿路感染症状，可有肉眼血尿。 慢性前列腺炎，有排尿异常，腰骶部 及会阴部疼痛，可向腹部、睾丸和腹 股沟处放射，性功能障碍，神经衰弱 症状等，与精神因素有密切关系。 预防：注意局部卫生，适当的体育锻 炼，忌酒及辛辣食物，避免久坐不动。</vt:lpstr>
      <vt:lpstr>痛经 主要以功能性原发性痛经多见。 病因：排卵后子宫内膜分泌的前列腺素增高，刺激子宫肌肉收缩甚至痉挛所致。 临床表现：月经前后或行经期出现痉挛性下腹坠痛、恶心、呕吐或一过性 晕厥甚至影响生活和学习、工作。 治疗：口服抑制排卵药物； 注射解痉药物；心理治疗。</vt:lpstr>
      <vt:lpstr>月经不调（功能失调性子宫出血） 病因：卵巢性激素分泌异常引起的内分泌调节紊乱。 临床表现：失去正常月经的周期性和出血自限性，周期紊乱，经期延长或经血量不定，出血量时多时少，甚至大量 出血，不能自止，导致贫血。 治疗：调整周期、缓解压力、 纠正贫血。</vt:lpstr>
      <vt:lpstr>常见牙病 </vt:lpstr>
      <vt:lpstr>牙周病 包括牙龈炎、牙周炎、牙周萎缩等。 病因：牙垢牙石，不正确刷牙，牙齿排列不整，营养缺乏，内分泌紊乱等。 临床表现：牙龈红肿易出血，牙垢沉积，口腔异味，牙周脓肿。 预防：正确刷牙，增加维生素的 摄入，少用牙齿咬坚硬的食品， 及时治疗牙病，注意牙齿保健。</vt:lpstr>
      <vt:lpstr>PowerPoint 演示文稿</vt:lpstr>
      <vt:lpstr>过敏性皮肤病 湿疹、荨麻疹、药疹。 病因：外在过敏因素，内在过敏因素。 临床表现：湿疹有密集米粒大的红疹，荨麻疹多见皮肤瘙痒后出现 的风团，药疹有用药史。  预防：药疹立即停药，脱敏 治疗，少接触过敏原物质。  </vt:lpstr>
      <vt:lpstr>PowerPoint 演示文稿</vt:lpstr>
      <vt:lpstr>寻常性痤疮（青春痘） 病因：皮脂腺和毛囊的炎性病变。 多位于颜面、胸和背部，可见淡红色 丘疹和黑头粉刺。 注意：不要自行挤压粉刺！ 预防：注意患部清洁卫生； 少吃油炸食品，多食蔬菜、 水果；少用化妆品。</vt:lpstr>
      <vt:lpstr>疾病预防问卷1（2018.04.09-10） 姓名          学号 1.人体的哪些症状对身体有保护性作用？ 2.容易诱发身体生病的三大因素。 3.发烧时物理降温方法有哪些？  （至少提出2种） 4.腹痛时是否可以自行服用止痛 药缓解？（说明理由） 5.你在一年中生病频率为(  )。   A.1-3次  B.4-5次  C.﹥6次</vt:lpstr>
      <vt:lpstr>自定义放映 1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131</cp:revision>
  <dcterms:created xsi:type="dcterms:W3CDTF">2011-03-28T02:06:02Z</dcterms:created>
  <dcterms:modified xsi:type="dcterms:W3CDTF">2018-04-10T06:42:01Z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