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9" r:id="rId2"/>
    <p:sldId id="328" r:id="rId3"/>
    <p:sldId id="293" r:id="rId4"/>
    <p:sldId id="263" r:id="rId5"/>
    <p:sldId id="373" r:id="rId6"/>
    <p:sldId id="374" r:id="rId7"/>
    <p:sldId id="294" r:id="rId8"/>
    <p:sldId id="295" r:id="rId9"/>
    <p:sldId id="296" r:id="rId10"/>
    <p:sldId id="297" r:id="rId11"/>
    <p:sldId id="298" r:id="rId12"/>
    <p:sldId id="375" r:id="rId13"/>
    <p:sldId id="300" r:id="rId14"/>
    <p:sldId id="324" r:id="rId15"/>
    <p:sldId id="304" r:id="rId16"/>
    <p:sldId id="305" r:id="rId17"/>
    <p:sldId id="310" r:id="rId18"/>
    <p:sldId id="326" r:id="rId19"/>
    <p:sldId id="306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36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6" autoAdjust="0"/>
  </p:normalViewPr>
  <p:slideViewPr>
    <p:cSldViewPr>
      <p:cViewPr varScale="1">
        <p:scale>
          <a:sx n="100" d="100"/>
          <a:sy n="100" d="100"/>
        </p:scale>
        <p:origin x="15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46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9387-8088-4F7D-A29B-52C1B769D1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795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1C09E9-5B30-4C69-A5BB-695492003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6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C09E9-5B30-4C69-A5BB-69549200352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44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C09E9-5B30-4C69-A5BB-69549200352D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21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C09E9-5B30-4C69-A5BB-69549200352D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75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606F8-1F42-4DE4-8E8E-BED8F5D2F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5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628FA-FEFF-4803-B23C-BA765B748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9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E47DB-26A8-4D7B-8954-73BDCB3A58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53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B3EAF-0E4B-466E-A0EE-4A0642997D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42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B5286-3659-4052-AAD2-9B372AF9F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2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D126-8B15-4C67-B0D2-977FC18D29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3D393-3295-4444-8DD8-45B2242A3B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DFEB8-F687-4B51-B3BE-CE9B6B2E9F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22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149B9-06BE-440B-9CE0-F49FC83628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30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345AF-F9E8-4494-BA8E-87EB84CBAB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02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D2A5-C1EC-409C-BF62-E3623AD0E5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93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89F87237-E16D-4505-80A4-CBBB929997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1077913"/>
            <a:ext cx="4783137" cy="8382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主要内容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8538" y="1844675"/>
            <a:ext cx="4608512" cy="49688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   </a:t>
            </a:r>
            <a:r>
              <a:rPr lang="zh-CN" altLang="en-US" sz="4000" b="1" dirty="0" smtClean="0"/>
              <a:t>传染病概述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4000" b="1" dirty="0" smtClean="0"/>
              <a:t>   传染病预防</a:t>
            </a:r>
          </a:p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4000" b="1" dirty="0" smtClean="0"/>
              <a:t>   药物使用</a:t>
            </a:r>
            <a:endParaRPr lang="zh-CN" altLang="en-US" sz="4000" dirty="0" smtClean="0"/>
          </a:p>
        </p:txBody>
      </p:sp>
      <p:pic>
        <p:nvPicPr>
          <p:cNvPr id="5124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701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008a.gif (840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2370138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008a.gif (840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522663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008a.gif (840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4673600"/>
            <a:ext cx="457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27050"/>
            <a:ext cx="4968875" cy="7651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提高易感人群免疫力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272952" y="764704"/>
            <a:ext cx="7488238" cy="619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/>
              <a:t>特异性措施</a:t>
            </a:r>
            <a:br>
              <a:rPr lang="zh-CN" altLang="en-US" sz="3600" b="1"/>
            </a:br>
            <a:r>
              <a:rPr lang="zh-CN" altLang="en-US" sz="3600" b="1">
                <a:solidFill>
                  <a:srgbClr val="FF0000"/>
                </a:solidFill>
              </a:rPr>
              <a:t>主动免疫：</a:t>
            </a:r>
            <a:r>
              <a:rPr lang="zh-CN" altLang="en-US" sz="3600" b="1"/>
              <a:t>接种各种疫苗，对相</a:t>
            </a:r>
            <a:br>
              <a:rPr lang="zh-CN" altLang="en-US" sz="3600" b="1"/>
            </a:br>
            <a:r>
              <a:rPr lang="zh-CN" altLang="en-US" sz="3600" b="1"/>
              <a:t>应的病原体感染获得免疫力。</a:t>
            </a:r>
            <a:br>
              <a:rPr lang="zh-CN" altLang="en-US" sz="3600" b="1"/>
            </a:br>
            <a:r>
              <a:rPr lang="zh-CN" altLang="en-US" sz="3600" b="1">
                <a:solidFill>
                  <a:srgbClr val="FF0000"/>
                </a:solidFill>
              </a:rPr>
              <a:t>被动免疫：</a:t>
            </a:r>
            <a:r>
              <a:rPr lang="zh-CN" altLang="en-US" sz="3600" b="1"/>
              <a:t>注射免疫球蛋</a:t>
            </a:r>
            <a:br>
              <a:rPr lang="zh-CN" altLang="en-US" sz="3600" b="1"/>
            </a:br>
            <a:r>
              <a:rPr lang="zh-CN" altLang="en-US" sz="3600" b="1"/>
              <a:t>白，提高机体抵抗力。</a:t>
            </a:r>
            <a:br>
              <a:rPr lang="zh-CN" altLang="en-US" sz="3600" b="1"/>
            </a:br>
            <a:r>
              <a:rPr lang="zh-CN" altLang="en-US" sz="3600" b="1"/>
              <a:t>非特异性措施</a:t>
            </a:r>
            <a:br>
              <a:rPr lang="zh-CN" altLang="en-US" sz="3600" b="1"/>
            </a:br>
            <a:r>
              <a:rPr lang="zh-CN" altLang="en-US" sz="3600" b="1"/>
              <a:t>规律生活，保证营养，</a:t>
            </a:r>
            <a:br>
              <a:rPr lang="zh-CN" altLang="en-US" sz="3600" b="1"/>
            </a:br>
            <a:r>
              <a:rPr lang="zh-CN" altLang="en-US" sz="3600" b="1"/>
              <a:t>舒缓压力，增加运动。</a:t>
            </a:r>
          </a:p>
        </p:txBody>
      </p:sp>
      <p:pic>
        <p:nvPicPr>
          <p:cNvPr id="1331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23963" y="404813"/>
            <a:ext cx="8101012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3600" b="1">
                <a:latin typeface="宋体" pitchFamily="2" charset="-122"/>
              </a:rPr>
              <a:t>流行性感冒（流感）</a:t>
            </a:r>
            <a:br>
              <a:rPr lang="zh-CN" altLang="en-US" sz="3600" b="1">
                <a:latin typeface="宋体" pitchFamily="2" charset="-122"/>
              </a:rPr>
            </a:br>
            <a:r>
              <a:rPr lang="zh-CN" altLang="en-US" sz="3600" b="1">
                <a:latin typeface="宋体" pitchFamily="2" charset="-122"/>
              </a:rPr>
              <a:t>病原体：流感病毒。</a:t>
            </a:r>
            <a:br>
              <a:rPr lang="zh-CN" altLang="en-US" sz="3600" b="1">
                <a:latin typeface="宋体" pitchFamily="2" charset="-122"/>
              </a:rPr>
            </a:br>
            <a:r>
              <a:rPr lang="zh-CN" altLang="en-US" sz="3600" b="1">
                <a:latin typeface="宋体" pitchFamily="2" charset="-122"/>
              </a:rPr>
              <a:t>传染源：流感病人和病毒携带者。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lang="zh-CN" altLang="en-US" sz="3600" b="1">
                <a:latin typeface="宋体" pitchFamily="2" charset="-122"/>
              </a:rPr>
              <a:t>传播途径：以空气传播为主。</a:t>
            </a:r>
            <a:br>
              <a:rPr lang="zh-CN" altLang="en-US" sz="3600" b="1">
                <a:latin typeface="宋体" pitchFamily="2" charset="-122"/>
              </a:rPr>
            </a:br>
            <a:r>
              <a:rPr lang="zh-CN" altLang="en-US" sz="3600" b="1">
                <a:latin typeface="宋体" pitchFamily="2" charset="-122"/>
              </a:rPr>
              <a:t>临床表现：高热、头痛、咽</a:t>
            </a:r>
            <a:br>
              <a:rPr lang="zh-CN" altLang="en-US" sz="3600" b="1">
                <a:latin typeface="宋体" pitchFamily="2" charset="-122"/>
              </a:rPr>
            </a:br>
            <a:r>
              <a:rPr lang="zh-CN" altLang="en-US" sz="3600" b="1">
                <a:latin typeface="宋体" pitchFamily="2" charset="-122"/>
              </a:rPr>
              <a:t>喉痛、肌肉酸痛，也可有腹</a:t>
            </a:r>
            <a:br>
              <a:rPr lang="zh-CN" altLang="en-US" sz="3600" b="1">
                <a:latin typeface="宋体" pitchFamily="2" charset="-122"/>
              </a:rPr>
            </a:br>
            <a:r>
              <a:rPr lang="zh-CN" altLang="en-US" sz="3600" b="1">
                <a:latin typeface="宋体" pitchFamily="2" charset="-122"/>
              </a:rPr>
              <a:t>泻，病程为一周左右。</a:t>
            </a:r>
            <a:br>
              <a:rPr lang="zh-CN" altLang="en-US" sz="3600" b="1">
                <a:latin typeface="宋体" pitchFamily="2" charset="-122"/>
              </a:rPr>
            </a:br>
            <a:r>
              <a:rPr lang="zh-CN" altLang="en-US" sz="3600" b="1">
                <a:latin typeface="宋体" pitchFamily="2" charset="-122"/>
              </a:rPr>
              <a:t>预防：加强锻炼，规律生活，</a:t>
            </a:r>
            <a:br>
              <a:rPr lang="zh-CN" altLang="en-US" sz="3600" b="1">
                <a:latin typeface="宋体" pitchFamily="2" charset="-122"/>
              </a:rPr>
            </a:br>
            <a:r>
              <a:rPr lang="zh-CN" altLang="en-US" sz="3600" b="1">
                <a:latin typeface="宋体" pitchFamily="2" charset="-122"/>
              </a:rPr>
              <a:t>注射疫苗。</a:t>
            </a:r>
          </a:p>
        </p:txBody>
      </p:sp>
      <p:pic>
        <p:nvPicPr>
          <p:cNvPr id="1433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16837" cy="6381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水痘</a:t>
            </a:r>
            <a:r>
              <a:rPr lang="zh-CN" altLang="en-US" smtClean="0">
                <a:solidFill>
                  <a:schemeClr val="tx1"/>
                </a:solidFill>
              </a:rPr>
              <a:t/>
            </a:r>
            <a:br>
              <a:rPr lang="zh-CN" altLang="en-US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病原体：水痘</a:t>
            </a:r>
            <a:r>
              <a:rPr lang="en-US" altLang="zh-CN" b="1" smtClean="0">
                <a:solidFill>
                  <a:schemeClr val="tx1"/>
                </a:solidFill>
              </a:rPr>
              <a:t>-</a:t>
            </a:r>
            <a:r>
              <a:rPr lang="zh-CN" altLang="en-US" b="1" smtClean="0">
                <a:solidFill>
                  <a:schemeClr val="tx1"/>
                </a:solidFill>
              </a:rPr>
              <a:t>带状疱疹病毒。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传染源：患者。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传播途径：空气传播、接触传播。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临床表现：皮疹呈现细小的红色斑丘疹，之后变成疱疹，逐渐干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燥，结痂</a:t>
            </a:r>
            <a:r>
              <a:rPr lang="zh-CN" altLang="en-US" smtClean="0">
                <a:solidFill>
                  <a:schemeClr val="tx1"/>
                </a:solidFill>
              </a:rPr>
              <a:t>，</a:t>
            </a:r>
            <a:r>
              <a:rPr lang="zh-CN" altLang="en-US" b="1" smtClean="0">
                <a:solidFill>
                  <a:schemeClr val="tx1"/>
                </a:solidFill>
              </a:rPr>
              <a:t>脱落。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防治：属自限性疾病。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加强锻炼，加强室内通风。</a:t>
            </a:r>
          </a:p>
        </p:txBody>
      </p:sp>
      <p:pic>
        <p:nvPicPr>
          <p:cNvPr id="1843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5" y="3716338"/>
            <a:ext cx="20320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488238" cy="62198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肺结核</a:t>
            </a: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病原体：结核杆菌。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传染源：排菌的肺结核病人。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传播途径：空气传播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临床表现：咳嗽时间</a:t>
            </a:r>
            <a:r>
              <a:rPr lang="zh-CN" altLang="en-US" b="1" dirty="0" smtClean="0"/>
              <a:t>＞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周，严重时有不同程度的咯血、胸痛，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中等发热，乏力。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X</a:t>
            </a:r>
            <a:r>
              <a:rPr lang="zh-CN" altLang="en-US" b="1" dirty="0" smtClean="0">
                <a:solidFill>
                  <a:schemeClr val="tx1"/>
                </a:solidFill>
              </a:rPr>
              <a:t>线检查为最重要的确诊手段。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预防：养成良好卫生习惯，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定期进行健康检查。</a:t>
            </a: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561263" cy="58308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感染性腹泻</a:t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chemeClr val="tx1"/>
                </a:solidFill>
              </a:rPr>
              <a:t>病原体：肠道病毒、痢疾杆菌等。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传染源：病人及携带者。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临床表现：</a:t>
            </a:r>
            <a:r>
              <a:rPr lang="zh-CN" altLang="en-US" b="1" dirty="0" smtClean="0"/>
              <a:t>腹痛、腹泻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～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次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天、稀便、水样便、粘液血便、少数人有发热、脱水症状。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预防：</a:t>
            </a:r>
            <a:r>
              <a:rPr lang="zh-CN" altLang="en-US" b="1" dirty="0" smtClean="0"/>
              <a:t>培养良好的卫生习惯，</a:t>
            </a:r>
            <a:br>
              <a:rPr lang="zh-CN" altLang="en-US" b="1" dirty="0" smtClean="0"/>
            </a:br>
            <a:r>
              <a:rPr lang="zh-CN" altLang="en-US" b="1" dirty="0" smtClean="0"/>
              <a:t>锻炼身体提高抵抗力，</a:t>
            </a:r>
            <a:br>
              <a:rPr lang="zh-CN" altLang="en-US" b="1" dirty="0" smtClean="0"/>
            </a:br>
            <a:r>
              <a:rPr lang="zh-CN" altLang="en-US" b="1" dirty="0" smtClean="0"/>
              <a:t>少去不卫生的摊点就餐。</a:t>
            </a:r>
            <a:r>
              <a:rPr lang="zh-CN" altLang="en-US" sz="3200" dirty="0" smtClean="0"/>
              <a:t> </a:t>
            </a:r>
          </a:p>
        </p:txBody>
      </p:sp>
      <p:pic>
        <p:nvPicPr>
          <p:cNvPr id="17411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200900" cy="5688013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病毒性肝炎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病原体：肝炎病毒。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分甲、乙、丙、丁、戊型，以甲、乙型感染多见。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传染源：病人及病毒携带者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（乙、丙、丁型）。</a:t>
            </a:r>
          </a:p>
        </p:txBody>
      </p:sp>
      <p:pic>
        <p:nvPicPr>
          <p:cNvPr id="1945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04813"/>
            <a:ext cx="7054850" cy="600392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传播途径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甲、戊型经消化道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</a:rPr>
              <a:t>水源、饮食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</a:rPr>
              <a:t>传播，多发生在秋冬季；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乙、丙、丁型主要经血液、体液、母婴传播，无季节性。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易感人群：甲肝和乙肝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以青少年为主，丙、丁、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戊型普遍易感。</a:t>
            </a:r>
          </a:p>
        </p:txBody>
      </p:sp>
      <p:pic>
        <p:nvPicPr>
          <p:cNvPr id="2048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临床表现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84313"/>
            <a:ext cx="7561263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smtClean="0"/>
              <a:t> 全身乏力、食欲不振、厌油腻、恶心、呕吐、尿色加深，一周后出现皮肤、巩膜黄染，肝区压痛、肝功能异常。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smtClean="0"/>
              <a:t> 乙肝多为急性黄疸型肝炎，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smtClean="0"/>
              <a:t>  少数可转为慢性肝炎。</a:t>
            </a:r>
            <a:r>
              <a:rPr lang="zh-CN" altLang="en-US" smtClean="0"/>
              <a:t> </a:t>
            </a:r>
            <a:r>
              <a:rPr lang="zh-CN" altLang="en-US" sz="3600" b="1" smtClean="0"/>
              <a:t> </a:t>
            </a:r>
          </a:p>
        </p:txBody>
      </p:sp>
      <p:pic>
        <p:nvPicPr>
          <p:cNvPr id="21508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92288" y="5351463"/>
            <a:ext cx="434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963" tIns="40982" rIns="81963" bIns="40982">
            <a:spAutoFit/>
          </a:bodyPr>
          <a:lstStyle>
            <a:lvl1pPr defTabSz="8191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191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191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191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1915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191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191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191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191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图  黄疸</a:t>
            </a:r>
          </a:p>
        </p:txBody>
      </p:sp>
      <p:pic>
        <p:nvPicPr>
          <p:cNvPr id="22531" name="Picture 3" descr="黄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3352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巩膜黄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141663"/>
            <a:ext cx="1701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149B9-06BE-440B-9CE0-F49FC836283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476250"/>
            <a:ext cx="4824412" cy="7921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病毒性肝炎的预防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27088" y="620713"/>
            <a:ext cx="7951787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★</a:t>
            </a:r>
            <a:r>
              <a:rPr lang="zh-CN" altLang="en-US" sz="3600" b="1"/>
              <a:t>控制传染源：认真筛查肝炎患者和病毒携带者。</a:t>
            </a:r>
            <a:br>
              <a:rPr lang="zh-CN" altLang="en-US" sz="3600" b="1"/>
            </a:br>
            <a:r>
              <a:rPr lang="zh-CN" altLang="en-US" sz="3600" b="1">
                <a:solidFill>
                  <a:schemeClr val="tx2"/>
                </a:solidFill>
              </a:rPr>
              <a:t>★</a:t>
            </a:r>
            <a:r>
              <a:rPr lang="zh-CN" altLang="en-US" sz="3600" b="1"/>
              <a:t>切断传播途径：注意饮食卫生，提倡分餐制；减少不必要的注射</a:t>
            </a:r>
            <a:br>
              <a:rPr lang="zh-CN" altLang="en-US" sz="3600" b="1"/>
            </a:br>
            <a:r>
              <a:rPr lang="zh-CN" altLang="en-US" sz="3600" b="1"/>
              <a:t>和输血，使用一次性注射用品。</a:t>
            </a:r>
            <a:br>
              <a:rPr lang="zh-CN" altLang="en-US" sz="3600" b="1"/>
            </a:br>
            <a:r>
              <a:rPr lang="zh-CN" altLang="en-US" sz="3600" b="1">
                <a:solidFill>
                  <a:schemeClr val="tx2"/>
                </a:solidFill>
              </a:rPr>
              <a:t>★</a:t>
            </a:r>
            <a:r>
              <a:rPr lang="zh-CN" altLang="en-US" sz="3600" b="1"/>
              <a:t>保护易感人群：接种疫苗；</a:t>
            </a:r>
            <a:br>
              <a:rPr lang="zh-CN" altLang="en-US" sz="3600" b="1"/>
            </a:br>
            <a:r>
              <a:rPr lang="zh-CN" altLang="en-US" sz="3600" b="1"/>
              <a:t>对近期与肝炎患者接触者，</a:t>
            </a:r>
            <a:br>
              <a:rPr lang="zh-CN" altLang="en-US" sz="3600" b="1"/>
            </a:br>
            <a:r>
              <a:rPr lang="zh-CN" altLang="en-US" sz="3600" b="1"/>
              <a:t>可注射丙种球蛋白。</a:t>
            </a:r>
          </a:p>
        </p:txBody>
      </p:sp>
      <p:pic>
        <p:nvPicPr>
          <p:cNvPr id="2355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42988" y="1196975"/>
            <a:ext cx="6337300" cy="38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kumimoji="1" lang="zh-CN" altLang="en-US" sz="3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传染病特点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特殊致病性的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anose="02020603050405020304" pitchFamily="18" charset="0"/>
              </a:rPr>
              <a:t>病原体，</a:t>
            </a:r>
            <a:endParaRPr kumimoji="1" lang="zh-CN" altLang="en-US" sz="3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产生的疾病有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anose="02020603050405020304" pitchFamily="18" charset="0"/>
              </a:rPr>
              <a:t>传染性，</a:t>
            </a:r>
            <a:endParaRPr kumimoji="1" lang="zh-CN" altLang="en-US" sz="3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可以造成疾病的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anose="02020603050405020304" pitchFamily="18" charset="0"/>
              </a:rPr>
              <a:t>流行或爆发。</a:t>
            </a:r>
            <a:endParaRPr kumimoji="1" lang="zh-CN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149B9-06BE-440B-9CE0-F49FC836283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5175"/>
            <a:ext cx="7790383" cy="52832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latin typeface="+mn-ea"/>
                <a:ea typeface="+mn-ea"/>
              </a:rPr>
              <a:t>艾滋病的医学</a:t>
            </a:r>
            <a:r>
              <a:rPr lang="zh-CN" altLang="zh-CN" sz="2800" b="1">
                <a:latin typeface="+mn-ea"/>
                <a:ea typeface="+mn-ea"/>
              </a:rPr>
              <a:t>全称</a:t>
            </a:r>
            <a:r>
              <a:rPr lang="zh-CN" altLang="zh-CN" sz="2800" b="1" smtClean="0">
                <a:latin typeface="+mn-ea"/>
                <a:ea typeface="+mn-ea"/>
              </a:rPr>
              <a:t>是</a:t>
            </a:r>
            <a:r>
              <a:rPr lang="en-US" altLang="zh-CN" sz="2800" b="1" smtClean="0">
                <a:latin typeface="+mn-ea"/>
                <a:ea typeface="+mn-ea"/>
              </a:rPr>
              <a:t>“</a:t>
            </a:r>
            <a:r>
              <a:rPr lang="zh-CN" altLang="zh-CN" sz="2800" b="1" smtClean="0">
                <a:latin typeface="+mn-ea"/>
                <a:ea typeface="+mn-ea"/>
              </a:rPr>
              <a:t>获得性免疫缺陷综合症</a:t>
            </a:r>
            <a:r>
              <a:rPr lang="en-US" altLang="zh-CN" sz="2800" b="1" smtClean="0">
                <a:latin typeface="+mn-ea"/>
                <a:ea typeface="+mn-ea"/>
              </a:rPr>
              <a:t>”</a:t>
            </a:r>
            <a:r>
              <a:rPr lang="zh-CN" altLang="zh-CN" sz="2800" b="1" smtClean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AIDS</a:t>
            </a:r>
            <a:r>
              <a:rPr lang="zh-CN" altLang="zh-CN" sz="2800" b="1" dirty="0">
                <a:latin typeface="+mn-ea"/>
                <a:ea typeface="+mn-ea"/>
              </a:rPr>
              <a:t>）。这个命名表达了三个定义：第一，获得性</a:t>
            </a:r>
            <a:r>
              <a:rPr lang="zh-CN" altLang="zh-CN" sz="2800" b="1" dirty="0" smtClean="0">
                <a:latin typeface="+mn-ea"/>
                <a:ea typeface="+mn-ea"/>
              </a:rPr>
              <a:t>：在</a:t>
            </a:r>
            <a:r>
              <a:rPr lang="zh-CN" altLang="zh-CN" sz="2800" b="1" dirty="0">
                <a:latin typeface="+mn-ea"/>
                <a:ea typeface="+mn-ea"/>
              </a:rPr>
              <a:t>病因方面是后天获得而不是</a:t>
            </a:r>
            <a:r>
              <a:rPr lang="zh-CN" altLang="zh-CN" sz="2800" b="1">
                <a:latin typeface="+mn-ea"/>
                <a:ea typeface="+mn-ea"/>
              </a:rPr>
              <a:t>先天</a:t>
            </a:r>
            <a:r>
              <a:rPr lang="zh-CN" altLang="zh-CN" sz="2800" b="1" smtClean="0">
                <a:latin typeface="+mn-ea"/>
                <a:ea typeface="+mn-ea"/>
              </a:rPr>
              <a:t>具有，</a:t>
            </a:r>
            <a:r>
              <a:rPr lang="zh-CN" altLang="zh-CN" sz="2800" b="1" dirty="0">
                <a:latin typeface="+mn-ea"/>
                <a:ea typeface="+mn-ea"/>
              </a:rPr>
              <a:t>是由艾滋病病毒（</a:t>
            </a:r>
            <a:r>
              <a:rPr lang="en-US" altLang="zh-CN" sz="2800" b="1" dirty="0">
                <a:latin typeface="+mn-ea"/>
                <a:ea typeface="+mn-ea"/>
              </a:rPr>
              <a:t>HIV</a:t>
            </a:r>
            <a:r>
              <a:rPr lang="zh-CN" altLang="zh-CN" sz="2800" b="1" dirty="0">
                <a:latin typeface="+mn-ea"/>
                <a:ea typeface="+mn-ea"/>
              </a:rPr>
              <a:t>）引起的传染病；第二，免疫缺陷：主要是病毒造成人体免疫系统的损伤而导致免疫系统的防护</a:t>
            </a:r>
            <a:r>
              <a:rPr lang="zh-CN" altLang="zh-CN" sz="2800" b="1" dirty="0" smtClean="0">
                <a:latin typeface="+mn-ea"/>
                <a:ea typeface="+mn-ea"/>
              </a:rPr>
              <a:t>功能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zh-CN" altLang="zh-CN" sz="2800" b="1" dirty="0" smtClean="0">
                <a:latin typeface="+mn-ea"/>
                <a:ea typeface="+mn-ea"/>
              </a:rPr>
              <a:t>减低</a:t>
            </a:r>
            <a:r>
              <a:rPr lang="zh-CN" altLang="zh-CN" sz="2800" b="1" dirty="0">
                <a:latin typeface="+mn-ea"/>
                <a:ea typeface="+mn-ea"/>
              </a:rPr>
              <a:t>、丧失；第三，综合症</a:t>
            </a:r>
            <a:r>
              <a:rPr lang="zh-CN" altLang="zh-CN" sz="2800" b="1" dirty="0" smtClean="0">
                <a:latin typeface="+mn-ea"/>
                <a:ea typeface="+mn-ea"/>
              </a:rPr>
              <a:t>：在临床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zh-CN" altLang="zh-CN" sz="2800" b="1" dirty="0" smtClean="0">
                <a:latin typeface="+mn-ea"/>
                <a:ea typeface="+mn-ea"/>
              </a:rPr>
              <a:t>症状</a:t>
            </a:r>
            <a:r>
              <a:rPr lang="zh-CN" altLang="zh-CN" sz="2800" b="1" dirty="0">
                <a:latin typeface="+mn-ea"/>
                <a:ea typeface="+mn-ea"/>
              </a:rPr>
              <a:t>方面，由于免疫缺陷导致</a:t>
            </a:r>
            <a:r>
              <a:rPr lang="zh-CN" altLang="zh-CN" sz="2800" b="1">
                <a:latin typeface="+mn-ea"/>
                <a:ea typeface="+mn-ea"/>
              </a:rPr>
              <a:t>的</a:t>
            </a:r>
            <a:r>
              <a:rPr lang="zh-CN" altLang="zh-CN" sz="2800" b="1" smtClean="0">
                <a:latin typeface="+mn-ea"/>
                <a:ea typeface="+mn-ea"/>
              </a:rPr>
              <a:t>多系</a:t>
            </a:r>
            <a:r>
              <a:rPr lang="en-US" altLang="zh-CN" sz="2800" b="1" smtClean="0">
                <a:latin typeface="+mn-ea"/>
                <a:ea typeface="+mn-ea"/>
              </a:rPr>
              <a:t/>
            </a:r>
            <a:br>
              <a:rPr lang="en-US" altLang="zh-CN" sz="2800" b="1" smtClean="0">
                <a:latin typeface="+mn-ea"/>
                <a:ea typeface="+mn-ea"/>
              </a:rPr>
            </a:br>
            <a:r>
              <a:rPr lang="zh-CN" altLang="zh-CN" sz="2800" b="1" smtClean="0">
                <a:latin typeface="+mn-ea"/>
                <a:ea typeface="+mn-ea"/>
              </a:rPr>
              <a:t>统的</a:t>
            </a:r>
            <a:r>
              <a:rPr lang="zh-CN" altLang="en-US" sz="2800" b="1" smtClean="0">
                <a:latin typeface="+mn-ea"/>
                <a:ea typeface="+mn-ea"/>
              </a:rPr>
              <a:t>综合</a:t>
            </a:r>
            <a:r>
              <a:rPr lang="zh-CN" altLang="zh-CN" sz="2800" b="1" smtClean="0">
                <a:latin typeface="+mn-ea"/>
                <a:ea typeface="+mn-ea"/>
              </a:rPr>
              <a:t>性</a:t>
            </a:r>
            <a:r>
              <a:rPr lang="zh-CN" altLang="zh-CN" sz="2800" b="1">
                <a:latin typeface="+mn-ea"/>
                <a:ea typeface="+mn-ea"/>
              </a:rPr>
              <a:t>感染</a:t>
            </a:r>
            <a:r>
              <a:rPr lang="zh-CN" altLang="zh-CN" sz="2800" b="1" smtClean="0">
                <a:latin typeface="+mn-ea"/>
                <a:ea typeface="+mn-ea"/>
              </a:rPr>
              <a:t>、</a:t>
            </a:r>
            <a:r>
              <a:rPr lang="zh-CN" altLang="en-US" sz="2800" b="1" smtClean="0">
                <a:latin typeface="+mn-ea"/>
                <a:ea typeface="+mn-ea"/>
              </a:rPr>
              <a:t>多发</a:t>
            </a:r>
            <a:r>
              <a:rPr lang="zh-CN" altLang="zh-CN" sz="2800" b="1" smtClean="0">
                <a:latin typeface="+mn-ea"/>
                <a:ea typeface="+mn-ea"/>
              </a:rPr>
              <a:t>肿瘤</a:t>
            </a:r>
            <a:r>
              <a:rPr lang="zh-CN" altLang="zh-CN" sz="2800" b="1" dirty="0">
                <a:latin typeface="+mn-ea"/>
                <a:ea typeface="+mn-ea"/>
              </a:rPr>
              <a:t>而出现</a:t>
            </a:r>
            <a:r>
              <a:rPr lang="zh-CN" altLang="zh-CN" sz="2800" b="1" dirty="0" smtClean="0">
                <a:latin typeface="+mn-ea"/>
                <a:ea typeface="+mn-ea"/>
              </a:rPr>
              <a:t>的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zh-CN" altLang="zh-CN" sz="2800" b="1" dirty="0" smtClean="0">
                <a:latin typeface="+mn-ea"/>
                <a:ea typeface="+mn-ea"/>
              </a:rPr>
              <a:t>复杂</a:t>
            </a:r>
            <a:r>
              <a:rPr lang="zh-CN" altLang="zh-CN" sz="2800" b="1" dirty="0">
                <a:latin typeface="+mn-ea"/>
                <a:ea typeface="+mn-ea"/>
              </a:rPr>
              <a:t>症候群。</a:t>
            </a:r>
          </a:p>
        </p:txBody>
      </p:sp>
      <p:pic>
        <p:nvPicPr>
          <p:cNvPr id="24579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0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268413"/>
            <a:ext cx="7096125" cy="43672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艾滋病病毒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>(HIV)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b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医学全名称为“人类免疫缺陷病毒”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其中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>H-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人类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>(human)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>I-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免疫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>(immune)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>    V-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病毒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>(virus)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b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这种病毒终生传染，破坏人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的免疫系统，使人体丧失抵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抗各种疾病的能力。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  <a:ea typeface="+mn-ea"/>
              </a:rPr>
              <a:t/>
            </a:r>
            <a:br>
              <a:rPr lang="zh-CN" altLang="en-US" sz="3200" b="1" dirty="0" smtClean="0">
                <a:solidFill>
                  <a:schemeClr val="accent1"/>
                </a:solidFill>
                <a:latin typeface="+mn-ea"/>
                <a:ea typeface="+mn-ea"/>
              </a:rPr>
            </a:br>
            <a:endParaRPr lang="zh-CN" altLang="en-US" sz="3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25603" name="Picture 3" descr="274798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6325" y="3573463"/>
            <a:ext cx="2498725" cy="2433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5208588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385888"/>
            <a:ext cx="5210175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3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64704"/>
            <a:ext cx="7240588" cy="47529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性接触传播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/>
              <a:t>性传播是艾滋病的主要传播途径，</a:t>
            </a:r>
            <a:r>
              <a:rPr lang="en-US" altLang="zh-CN" b="1" dirty="0" smtClean="0"/>
              <a:t>70</a:t>
            </a:r>
            <a:r>
              <a:rPr lang="zh-CN" altLang="en-US" b="1" dirty="0" smtClean="0"/>
              <a:t>％～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％感染者是通过性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接触感染上</a:t>
            </a:r>
            <a:r>
              <a:rPr lang="en-US" altLang="zh-CN" b="1" dirty="0" smtClean="0"/>
              <a:t>HIV</a:t>
            </a:r>
            <a:r>
              <a:rPr lang="zh-CN" altLang="en-US" b="1" dirty="0" smtClean="0"/>
              <a:t>，其中，男男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同性传播占</a:t>
            </a:r>
            <a:r>
              <a:rPr lang="en-US" altLang="zh-CN" b="1" dirty="0" smtClean="0"/>
              <a:t>63</a:t>
            </a:r>
            <a:r>
              <a:rPr lang="zh-CN" altLang="en-US" b="1" dirty="0" smtClean="0"/>
              <a:t>％。</a:t>
            </a:r>
          </a:p>
        </p:txBody>
      </p:sp>
      <p:pic>
        <p:nvPicPr>
          <p:cNvPr id="2867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2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2350" y="692696"/>
            <a:ext cx="7437438" cy="547211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血液传播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接受血液或血制品：接受污染有</a:t>
            </a:r>
            <a:r>
              <a:rPr lang="en-US" altLang="zh-CN" sz="3600" b="1" dirty="0" smtClean="0"/>
              <a:t>HIV</a:t>
            </a:r>
            <a:r>
              <a:rPr lang="zh-CN" altLang="en-US" sz="3600" b="1" dirty="0" smtClean="0"/>
              <a:t>的血液或血液制品；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静脉注射吸毒：共用注射器是感染</a:t>
            </a:r>
            <a:r>
              <a:rPr lang="en-US" altLang="zh-CN" sz="3600" b="1" dirty="0" smtClean="0"/>
              <a:t>HIV</a:t>
            </a:r>
            <a:r>
              <a:rPr lang="zh-CN" altLang="en-US" sz="3600" b="1" dirty="0" smtClean="0"/>
              <a:t>的危险行为因素。</a:t>
            </a:r>
            <a:endParaRPr lang="en-US" altLang="zh-CN" sz="3600" b="1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母婴传播</a:t>
            </a:r>
            <a:r>
              <a:rPr lang="zh-CN" altLang="en-US" sz="3600" b="1" dirty="0" smtClean="0"/>
              <a:t/>
            </a:r>
            <a:br>
              <a:rPr lang="zh-CN" altLang="en-US" sz="3600" b="1" dirty="0" smtClean="0"/>
            </a:br>
            <a:r>
              <a:rPr lang="zh-CN" altLang="en-US" sz="3600" b="1" dirty="0" smtClean="0"/>
              <a:t>感染</a:t>
            </a:r>
            <a:r>
              <a:rPr lang="en-US" altLang="zh-CN" sz="3600" b="1" dirty="0" smtClean="0"/>
              <a:t>HIV</a:t>
            </a:r>
            <a:r>
              <a:rPr lang="zh-CN" altLang="en-US" sz="3600" b="1" dirty="0" smtClean="0"/>
              <a:t>的孕妇通过妊娠、分</a:t>
            </a:r>
            <a:endParaRPr lang="en-US" altLang="zh-CN" sz="3600" b="1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娩或哺乳把</a:t>
            </a:r>
            <a:r>
              <a:rPr lang="en-US" altLang="zh-CN" sz="3600" b="1" dirty="0" smtClean="0"/>
              <a:t>HIV</a:t>
            </a:r>
            <a:r>
              <a:rPr lang="zh-CN" altLang="en-US" sz="3600" b="1" dirty="0" smtClean="0"/>
              <a:t>传染给婴儿。</a:t>
            </a:r>
            <a:br>
              <a:rPr lang="zh-CN" altLang="en-US" sz="3600" b="1" dirty="0" smtClean="0"/>
            </a:br>
            <a:endParaRPr lang="zh-CN" altLang="en-US" sz="3600" b="1" dirty="0" smtClean="0"/>
          </a:p>
        </p:txBody>
      </p:sp>
      <p:pic>
        <p:nvPicPr>
          <p:cNvPr id="29700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4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438275"/>
            <a:ext cx="4762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2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23950"/>
            <a:ext cx="5461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8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19175"/>
            <a:ext cx="544671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3795" name="Picture 3" descr="3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857250"/>
            <a:ext cx="6858000" cy="5143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46225" y="1268413"/>
            <a:ext cx="70580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4000" b="1"/>
              <a:t>传染病发病的三个重要环节</a:t>
            </a:r>
            <a:br>
              <a:rPr lang="zh-CN" altLang="en-US" sz="4000" b="1"/>
            </a:br>
            <a:r>
              <a:rPr lang="zh-CN" altLang="en-US" sz="4000" b="1"/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★</a:t>
            </a:r>
            <a:r>
              <a:rPr lang="zh-CN" altLang="en-US" sz="4000" b="1">
                <a:solidFill>
                  <a:srgbClr val="FF0000"/>
                </a:solidFill>
              </a:rPr>
              <a:t>传染源</a:t>
            </a:r>
            <a:br>
              <a:rPr lang="zh-CN" altLang="en-US" sz="4000" b="1">
                <a:solidFill>
                  <a:srgbClr val="FF0000"/>
                </a:solidFill>
              </a:rPr>
            </a:br>
            <a:r>
              <a:rPr lang="zh-CN" altLang="en-US" sz="4000" b="1">
                <a:solidFill>
                  <a:srgbClr val="FF0000"/>
                </a:solidFill>
              </a:rPr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★</a:t>
            </a:r>
            <a:r>
              <a:rPr lang="zh-CN" altLang="en-US" sz="4000" b="1">
                <a:solidFill>
                  <a:srgbClr val="FF0000"/>
                </a:solidFill>
              </a:rPr>
              <a:t>传播途径</a:t>
            </a:r>
            <a:br>
              <a:rPr lang="zh-CN" altLang="en-US" sz="4000" b="1">
                <a:solidFill>
                  <a:srgbClr val="FF0000"/>
                </a:solidFill>
              </a:rPr>
            </a:br>
            <a:r>
              <a:rPr lang="zh-CN" altLang="en-US" sz="4000" b="1">
                <a:solidFill>
                  <a:srgbClr val="FF0000"/>
                </a:solidFill>
              </a:rPr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★</a:t>
            </a:r>
            <a:r>
              <a:rPr lang="zh-CN" altLang="en-US" sz="4000" b="1">
                <a:solidFill>
                  <a:srgbClr val="FF0000"/>
                </a:solidFill>
              </a:rPr>
              <a:t>易感人群</a:t>
            </a:r>
            <a:br>
              <a:rPr lang="zh-CN" altLang="en-US" sz="4000" b="1">
                <a:solidFill>
                  <a:srgbClr val="FF0000"/>
                </a:solidFill>
              </a:rPr>
            </a:br>
            <a:endParaRPr lang="zh-CN" altLang="en-US" sz="4000" b="1">
              <a:solidFill>
                <a:srgbClr val="FF0000"/>
              </a:solidFill>
            </a:endParaRPr>
          </a:p>
        </p:txBody>
      </p:sp>
      <p:pic>
        <p:nvPicPr>
          <p:cNvPr id="7171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4538"/>
            <a:ext cx="476091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1228725"/>
            <a:ext cx="4760912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40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804988"/>
            <a:ext cx="4760912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1320800"/>
            <a:ext cx="4556125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4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909763"/>
            <a:ext cx="4346575" cy="36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1976438"/>
            <a:ext cx="452596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5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52513"/>
            <a:ext cx="4713288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04988"/>
            <a:ext cx="3870325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57325"/>
            <a:ext cx="7416800" cy="46243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普及艾滋病健康教育，在目前尚无特效治疗及预防疫苗的情况下，开展以学校为中心的全民卫生宣教，是预防艾滋病在我国蔓延的最有效手段。</a:t>
            </a:r>
            <a:b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★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对大学生进行科学的性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卫生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知识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和性道德教育，培养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健康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生活方式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。青年人要学会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克制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不适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的性冲动，避免多个性伴侣。 </a:t>
            </a:r>
            <a:endParaRPr lang="zh-CN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3276600" y="692150"/>
            <a:ext cx="33115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>
                <a:latin typeface="+mn-ea"/>
                <a:ea typeface="+mn-ea"/>
              </a:rPr>
              <a:t>艾滋病预防 </a:t>
            </a:r>
          </a:p>
        </p:txBody>
      </p:sp>
      <p:pic>
        <p:nvPicPr>
          <p:cNvPr id="3891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9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1176338"/>
            <a:ext cx="536575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7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98538"/>
            <a:ext cx="7416800" cy="51673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699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珍爱生命，远离毒品 。</a:t>
            </a:r>
            <a:b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★避免不必要的输血和注射。必要时，要使用经过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HIV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抗体检测的血液和血液制品，或尽量使用血浆代用品和自身血液。</a:t>
            </a:r>
            <a:b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★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不去消毒不严格的医疗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机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构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或其他场所打针、拔牙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穿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耳朵眼、纹身、纹眉等。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63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1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013" y="830263"/>
            <a:ext cx="7416800" cy="54070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不会感染艾滋病的途径</a:t>
            </a:r>
            <a:b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）食物、饮水、空气；</a:t>
            </a:r>
            <a:b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）公共场所的日常生活接触，上课、公共交通、办公室办公、以及影剧院、商场等一般接触；</a:t>
            </a:r>
            <a:b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）礼节性亲吻；</a:t>
            </a:r>
            <a:b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）礼节性拥抱；</a:t>
            </a:r>
            <a:b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）公用马桶；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）蚊虫叮咬；</a:t>
            </a:r>
            <a:b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）纸币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、硬币、票证。</a:t>
            </a:r>
          </a:p>
        </p:txBody>
      </p:sp>
      <p:pic>
        <p:nvPicPr>
          <p:cNvPr id="41987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9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7508875" cy="5616575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>怀疑自己得了艾滋病，到哪里去检测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zh-CN" sz="2800" b="1" dirty="0">
                <a:latin typeface="+mn-ea"/>
                <a:ea typeface="+mn-ea"/>
              </a:rPr>
              <a:t>一般来说，可到具有初筛资格的县以上医院和卫生防疫站做</a:t>
            </a:r>
            <a:r>
              <a:rPr lang="en-US" altLang="zh-CN" sz="2800" b="1" dirty="0">
                <a:latin typeface="+mn-ea"/>
                <a:ea typeface="+mn-ea"/>
              </a:rPr>
              <a:t>HIV</a:t>
            </a:r>
            <a:r>
              <a:rPr lang="zh-CN" altLang="zh-CN" sz="2800" b="1" dirty="0">
                <a:latin typeface="+mn-ea"/>
                <a:ea typeface="+mn-ea"/>
              </a:rPr>
              <a:t>抗体检测，确诊须到省疾病预防控制中心（</a:t>
            </a:r>
            <a:r>
              <a:rPr lang="en-US" altLang="zh-CN" sz="2800" b="1" dirty="0">
                <a:latin typeface="+mn-ea"/>
                <a:ea typeface="+mn-ea"/>
              </a:rPr>
              <a:t>CDC</a:t>
            </a:r>
            <a:r>
              <a:rPr lang="zh-CN" altLang="zh-CN" sz="2800" b="1" dirty="0">
                <a:latin typeface="+mn-ea"/>
                <a:ea typeface="+mn-ea"/>
              </a:rPr>
              <a:t>）检测。</a:t>
            </a:r>
            <a:r>
              <a:rPr lang="en-US" altLang="zh-CN" sz="2800" b="1" dirty="0">
                <a:latin typeface="+mn-ea"/>
                <a:ea typeface="+mn-ea"/>
              </a:rPr>
              <a:t/>
            </a:r>
            <a:br>
              <a:rPr lang="en-US" altLang="zh-CN" sz="2800" b="1" dirty="0">
                <a:latin typeface="+mn-ea"/>
                <a:ea typeface="+mn-ea"/>
              </a:rPr>
            </a:b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>什么时间去做检测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zh-CN" sz="2800" b="1" dirty="0">
                <a:latin typeface="+mn-ea"/>
                <a:ea typeface="+mn-ea"/>
              </a:rPr>
              <a:t>应在高危行为后的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zh-CN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6</a:t>
            </a:r>
            <a:r>
              <a:rPr lang="zh-CN" altLang="zh-CN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12</a:t>
            </a:r>
            <a:r>
              <a:rPr lang="zh-CN" altLang="zh-CN" sz="2800" b="1" dirty="0">
                <a:latin typeface="+mn-ea"/>
                <a:ea typeface="+mn-ea"/>
              </a:rPr>
              <a:t>周、半年时检测</a:t>
            </a:r>
            <a:r>
              <a:rPr lang="en-US" altLang="zh-CN" sz="2800" b="1" dirty="0">
                <a:latin typeface="+mn-ea"/>
                <a:ea typeface="+mn-ea"/>
              </a:rPr>
              <a:t>HIV</a:t>
            </a:r>
            <a:r>
              <a:rPr lang="zh-CN" altLang="zh-CN" sz="2800" b="1" dirty="0">
                <a:latin typeface="+mn-ea"/>
                <a:ea typeface="+mn-ea"/>
              </a:rPr>
              <a:t>抗体，半年以后仍未检测到</a:t>
            </a:r>
            <a:r>
              <a:rPr lang="en-US" altLang="zh-CN" sz="2800" b="1" dirty="0">
                <a:latin typeface="+mn-ea"/>
                <a:ea typeface="+mn-ea"/>
              </a:rPr>
              <a:t>HIV</a:t>
            </a:r>
            <a:r>
              <a:rPr lang="zh-CN" altLang="zh-CN" sz="2800" b="1" dirty="0">
                <a:latin typeface="+mn-ea"/>
                <a:ea typeface="+mn-ea"/>
              </a:rPr>
              <a:t>抗体</a:t>
            </a:r>
            <a:r>
              <a:rPr lang="zh-CN" altLang="zh-CN" sz="2800" b="1" dirty="0" smtClean="0">
                <a:latin typeface="+mn-ea"/>
                <a:ea typeface="+mn-ea"/>
              </a:rPr>
              <a:t>，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zh-CN" altLang="zh-CN" sz="2800" b="1" dirty="0" smtClean="0">
                <a:latin typeface="+mn-ea"/>
                <a:ea typeface="+mn-ea"/>
              </a:rPr>
              <a:t>则</a:t>
            </a:r>
            <a:r>
              <a:rPr lang="zh-CN" altLang="zh-CN" sz="2800" b="1" dirty="0">
                <a:latin typeface="+mn-ea"/>
                <a:ea typeface="+mn-ea"/>
              </a:rPr>
              <a:t>认为未感染艾滋病病毒。 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zh-CN" altLang="zh-CN" sz="2800" b="1" dirty="0" smtClean="0">
                <a:latin typeface="+mn-ea"/>
                <a:ea typeface="+mn-ea"/>
              </a:rPr>
              <a:t>感染</a:t>
            </a:r>
            <a:r>
              <a:rPr lang="zh-CN" altLang="zh-CN" sz="2800" b="1" dirty="0">
                <a:latin typeface="+mn-ea"/>
                <a:ea typeface="+mn-ea"/>
              </a:rPr>
              <a:t>艾滋病病毒的头三个月叫</a:t>
            </a:r>
            <a:r>
              <a:rPr lang="en-US" altLang="zh-CN" sz="2800" b="1" dirty="0">
                <a:latin typeface="+mn-ea"/>
                <a:ea typeface="+mn-ea"/>
              </a:rPr>
              <a:t>"</a:t>
            </a:r>
            <a:r>
              <a:rPr lang="zh-CN" altLang="zh-CN" sz="2800" b="1" dirty="0">
                <a:latin typeface="+mn-ea"/>
                <a:ea typeface="+mn-ea"/>
              </a:rPr>
              <a:t>窗口期</a:t>
            </a:r>
            <a:r>
              <a:rPr lang="en-US" altLang="zh-CN" sz="2800" b="1" dirty="0">
                <a:latin typeface="+mn-ea"/>
                <a:ea typeface="+mn-ea"/>
              </a:rPr>
              <a:t>"</a:t>
            </a:r>
            <a:r>
              <a:rPr lang="zh-CN" altLang="zh-CN" sz="2800" b="1" dirty="0" smtClean="0">
                <a:latin typeface="+mn-ea"/>
                <a:ea typeface="+mn-ea"/>
              </a:rPr>
              <a:t>，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zh-CN" altLang="zh-CN" sz="2800" b="1" dirty="0" smtClean="0">
                <a:latin typeface="+mn-ea"/>
                <a:ea typeface="+mn-ea"/>
              </a:rPr>
              <a:t>虽然</a:t>
            </a:r>
            <a:r>
              <a:rPr lang="en-US" altLang="zh-CN" sz="2800" b="1" dirty="0">
                <a:latin typeface="+mn-ea"/>
                <a:ea typeface="+mn-ea"/>
              </a:rPr>
              <a:t>HIV</a:t>
            </a:r>
            <a:r>
              <a:rPr lang="zh-CN" altLang="zh-CN" sz="2800" b="1" dirty="0">
                <a:latin typeface="+mn-ea"/>
                <a:ea typeface="+mn-ea"/>
              </a:rPr>
              <a:t>抗体在感染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zh-CN" sz="2800" b="1" dirty="0">
                <a:latin typeface="+mn-ea"/>
                <a:ea typeface="+mn-ea"/>
              </a:rPr>
              <a:t>周后就可以出现</a:t>
            </a:r>
            <a:r>
              <a:rPr lang="zh-CN" altLang="zh-CN" sz="2800" b="1" dirty="0" smtClean="0">
                <a:latin typeface="+mn-ea"/>
                <a:ea typeface="+mn-ea"/>
              </a:rPr>
              <a:t>，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zh-CN" altLang="zh-CN" sz="2800" b="1" dirty="0" smtClean="0">
                <a:latin typeface="+mn-ea"/>
                <a:ea typeface="+mn-ea"/>
              </a:rPr>
              <a:t>但</a:t>
            </a:r>
            <a:r>
              <a:rPr lang="zh-CN" altLang="zh-CN" sz="2800" b="1" dirty="0">
                <a:latin typeface="+mn-ea"/>
                <a:ea typeface="+mn-ea"/>
              </a:rPr>
              <a:t>这时身体里还没有产生足够量的抗体</a:t>
            </a:r>
            <a:r>
              <a:rPr lang="zh-CN" altLang="zh-CN" sz="2800" b="1" dirty="0" smtClean="0">
                <a:latin typeface="+mn-ea"/>
                <a:ea typeface="+mn-ea"/>
              </a:rPr>
              <a:t>，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zh-CN" altLang="zh-CN" sz="2800" b="1" dirty="0" smtClean="0">
                <a:latin typeface="+mn-ea"/>
                <a:ea typeface="+mn-ea"/>
              </a:rPr>
              <a:t>可能</a:t>
            </a:r>
            <a:r>
              <a:rPr lang="zh-CN" altLang="zh-CN" sz="2800" b="1" dirty="0">
                <a:latin typeface="+mn-ea"/>
                <a:ea typeface="+mn-ea"/>
              </a:rPr>
              <a:t>无法检测出是否已经受感染</a:t>
            </a:r>
            <a:r>
              <a:rPr lang="zh-CN" altLang="zh-CN" sz="2800" b="1" dirty="0" smtClean="0">
                <a:latin typeface="+mn-ea"/>
                <a:ea typeface="+mn-ea"/>
              </a:rPr>
              <a:t>。</a:t>
            </a:r>
            <a:endParaRPr lang="zh-CN" altLang="zh-CN" sz="2800" b="1" dirty="0">
              <a:latin typeface="+mn-ea"/>
              <a:ea typeface="+mn-ea"/>
            </a:endParaRPr>
          </a:p>
        </p:txBody>
      </p:sp>
      <p:pic>
        <p:nvPicPr>
          <p:cNvPr id="43011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8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2492896"/>
            <a:ext cx="4783137" cy="8382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4000" b="1" dirty="0"/>
              <a:t>药物使用</a:t>
            </a:r>
            <a:endParaRPr lang="zh-CN" altLang="en-US" sz="4000" dirty="0"/>
          </a:p>
        </p:txBody>
      </p:sp>
      <p:pic>
        <p:nvPicPr>
          <p:cNvPr id="5124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701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5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59063" y="593725"/>
            <a:ext cx="4144962" cy="747713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主要传播途径</a:t>
            </a:r>
            <a:endParaRPr lang="zh-CN" altLang="en-US" dirty="0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900113" y="692150"/>
            <a:ext cx="8101012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空气传播</a:t>
            </a:r>
            <a:r>
              <a:rPr lang="en-US" altLang="zh-CN" sz="3600" b="1" dirty="0">
                <a:solidFill>
                  <a:srgbClr val="FF0000"/>
                </a:solidFill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</a:rPr>
              <a:t>呼吸道</a:t>
            </a:r>
            <a:r>
              <a:rPr lang="en-US" altLang="zh-CN" sz="3600" b="1" dirty="0">
                <a:solidFill>
                  <a:srgbClr val="FF0000"/>
                </a:solidFill>
              </a:rPr>
              <a:t>)</a:t>
            </a:r>
            <a:r>
              <a:rPr lang="zh-CN" altLang="en-US" sz="3600" b="1" dirty="0">
                <a:solidFill>
                  <a:srgbClr val="FF0000"/>
                </a:solidFill>
              </a:rPr>
              <a:t>：</a:t>
            </a:r>
            <a:r>
              <a:rPr lang="zh-CN" altLang="en-US" sz="3600" b="1" dirty="0">
                <a:solidFill>
                  <a:schemeClr val="tx2"/>
                </a:solidFill>
              </a:rPr>
              <a:t>飞沫，尘埃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。</a:t>
            </a:r>
            <a:endParaRPr lang="en-US" altLang="zh-CN" sz="36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tx2"/>
                </a:solidFill>
              </a:rPr>
              <a:t>流感</a:t>
            </a:r>
            <a:r>
              <a:rPr lang="zh-CN" altLang="en-US" sz="3600" b="1" dirty="0">
                <a:solidFill>
                  <a:schemeClr val="tx2"/>
                </a:solidFill>
              </a:rPr>
              <a:t>、麻疹、风疹、水痘、肺结核等。</a:t>
            </a:r>
            <a:br>
              <a:rPr lang="zh-CN" altLang="en-US" sz="3600" b="1" dirty="0">
                <a:solidFill>
                  <a:schemeClr val="tx2"/>
                </a:solidFill>
              </a:rPr>
            </a:br>
            <a:r>
              <a:rPr lang="zh-CN" altLang="en-US" sz="3600" b="1" dirty="0">
                <a:solidFill>
                  <a:srgbClr val="FF0000"/>
                </a:solidFill>
              </a:rPr>
              <a:t>水源传播</a:t>
            </a:r>
            <a:r>
              <a:rPr lang="en-US" altLang="zh-CN" sz="3600" b="1" dirty="0">
                <a:solidFill>
                  <a:srgbClr val="FF0000"/>
                </a:solidFill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</a:rPr>
              <a:t>消化道</a:t>
            </a:r>
            <a:r>
              <a:rPr lang="en-US" altLang="zh-CN" sz="3600" b="1" dirty="0">
                <a:solidFill>
                  <a:srgbClr val="FF0000"/>
                </a:solidFill>
              </a:rPr>
              <a:t>)</a:t>
            </a:r>
            <a:r>
              <a:rPr lang="zh-CN" altLang="en-US" sz="3600" b="1" dirty="0">
                <a:solidFill>
                  <a:srgbClr val="FF0000"/>
                </a:solidFill>
              </a:rPr>
              <a:t>：</a:t>
            </a:r>
            <a:r>
              <a:rPr lang="zh-CN" altLang="en-US" sz="3600" b="1" dirty="0">
                <a:solidFill>
                  <a:schemeClr val="tx2"/>
                </a:solidFill>
              </a:rPr>
              <a:t>饮用水污染。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霍乱、伤寒、甲型肝炎等。</a:t>
            </a:r>
            <a:br>
              <a:rPr lang="zh-CN" altLang="en-US" sz="3600" b="1" dirty="0">
                <a:solidFill>
                  <a:schemeClr val="tx2"/>
                </a:solidFill>
              </a:rPr>
            </a:br>
            <a:r>
              <a:rPr lang="zh-CN" altLang="en-US" sz="3600" b="1" dirty="0">
                <a:solidFill>
                  <a:srgbClr val="FF0000"/>
                </a:solidFill>
              </a:rPr>
              <a:t>饮食传播</a:t>
            </a:r>
            <a:r>
              <a:rPr lang="en-US" altLang="zh-CN" sz="3600" b="1" dirty="0">
                <a:solidFill>
                  <a:srgbClr val="FF0000"/>
                </a:solidFill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</a:rPr>
              <a:t>消化道</a:t>
            </a:r>
            <a:r>
              <a:rPr lang="en-US" altLang="zh-CN" sz="3600" b="1" dirty="0">
                <a:solidFill>
                  <a:srgbClr val="FF0000"/>
                </a:solidFill>
              </a:rPr>
              <a:t>)</a:t>
            </a:r>
            <a:r>
              <a:rPr lang="zh-CN" altLang="en-US" sz="3600" b="1" dirty="0">
                <a:solidFill>
                  <a:srgbClr val="FF0000"/>
                </a:solidFill>
              </a:rPr>
              <a:t>：</a:t>
            </a:r>
            <a:r>
              <a:rPr lang="zh-CN" altLang="en-US" sz="3600" b="1" dirty="0">
                <a:solidFill>
                  <a:schemeClr val="tx2"/>
                </a:solidFill>
              </a:rPr>
              <a:t>菌痢、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细菌性食物中毒、禽流感等。</a:t>
            </a:r>
            <a:br>
              <a:rPr lang="zh-CN" altLang="en-US" sz="3600" b="1" dirty="0">
                <a:solidFill>
                  <a:schemeClr val="tx2"/>
                </a:solidFill>
              </a:rPr>
            </a:b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819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6913562" cy="6858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药物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zh-CN" altLang="en-US" b="1" dirty="0" smtClean="0"/>
              <a:t>用以预防、诊断、治疗疾病、解除病痛的化学物质。可来源于天然制品，多数是人工合成制品。</a:t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毒物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zh-CN" altLang="en-US" b="1" dirty="0" smtClean="0"/>
              <a:t>药物和毒物在本质上是不能</a:t>
            </a:r>
            <a:br>
              <a:rPr lang="zh-CN" altLang="en-US" b="1" dirty="0" smtClean="0"/>
            </a:br>
            <a:r>
              <a:rPr lang="zh-CN" altLang="en-US" b="1" dirty="0" smtClean="0"/>
              <a:t>截然分开的。任何药物在用</a:t>
            </a:r>
            <a:br>
              <a:rPr lang="zh-CN" altLang="en-US" b="1" dirty="0" smtClean="0"/>
            </a:br>
            <a:r>
              <a:rPr lang="zh-CN" altLang="en-US" b="1" dirty="0" smtClean="0"/>
              <a:t>量超过治疗剂量时都会产生</a:t>
            </a:r>
            <a:br>
              <a:rPr lang="zh-CN" altLang="en-US" b="1" dirty="0" smtClean="0"/>
            </a:br>
            <a:r>
              <a:rPr lang="zh-CN" altLang="en-US" b="1" dirty="0" smtClean="0"/>
              <a:t>毒性作用。</a:t>
            </a:r>
          </a:p>
        </p:txBody>
      </p:sp>
      <p:pic>
        <p:nvPicPr>
          <p:cNvPr id="2867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701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521171"/>
            <a:ext cx="6764337" cy="963613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/>
              <a:t>影响药物作用的因素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71550" y="1125538"/>
            <a:ext cx="77724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药物本身的因素</a:t>
            </a:r>
            <a:br>
              <a:rPr lang="zh-CN" altLang="en-US" sz="3600" b="1" dirty="0">
                <a:solidFill>
                  <a:schemeClr val="tx2"/>
                </a:solidFill>
              </a:rPr>
            </a:br>
            <a:r>
              <a:rPr lang="zh-CN" altLang="en-US" sz="3600" b="1" dirty="0">
                <a:solidFill>
                  <a:srgbClr val="FF0000"/>
                </a:solidFill>
              </a:rPr>
              <a:t>药物剂量：</a:t>
            </a:r>
            <a:r>
              <a:rPr lang="zh-CN" altLang="en-US" sz="3600" b="1" dirty="0">
                <a:solidFill>
                  <a:schemeClr val="tx2"/>
                </a:solidFill>
              </a:rPr>
              <a:t>最小有效量、治疗量</a:t>
            </a:r>
            <a:r>
              <a:rPr lang="zh-CN" altLang="en-US" sz="3600" dirty="0">
                <a:solidFill>
                  <a:schemeClr val="tx2"/>
                </a:solidFill>
              </a:rPr>
              <a:t>、</a:t>
            </a:r>
            <a:r>
              <a:rPr lang="zh-CN" altLang="en-US" sz="3600" b="1" dirty="0">
                <a:solidFill>
                  <a:schemeClr val="tx2"/>
                </a:solidFill>
              </a:rPr>
              <a:t>极量、最小中毒量、中毒量、致死量。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</a:rPr>
              <a:t/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zh-CN" altLang="en-US" sz="3600" b="1" dirty="0">
                <a:solidFill>
                  <a:schemeClr val="tx2"/>
                </a:solidFill>
              </a:rPr>
              <a:t>治疗量</a:t>
            </a:r>
            <a:r>
              <a:rPr lang="en-US" altLang="zh-CN" sz="3600" b="1" dirty="0">
                <a:solidFill>
                  <a:schemeClr val="tx2"/>
                </a:solidFill>
              </a:rPr>
              <a:t>(</a:t>
            </a:r>
            <a:r>
              <a:rPr lang="zh-CN" altLang="en-US" sz="3600" b="1" dirty="0">
                <a:solidFill>
                  <a:schemeClr val="tx2"/>
                </a:solidFill>
              </a:rPr>
              <a:t>常用量</a:t>
            </a:r>
            <a:r>
              <a:rPr lang="en-US" altLang="zh-CN" sz="3600" b="1" dirty="0">
                <a:solidFill>
                  <a:schemeClr val="tx2"/>
                </a:solidFill>
              </a:rPr>
              <a:t>)</a:t>
            </a:r>
            <a:r>
              <a:rPr lang="zh-CN" altLang="en-US" sz="3600" b="1" dirty="0">
                <a:solidFill>
                  <a:schemeClr val="tx2"/>
                </a:solidFill>
              </a:rPr>
              <a:t>：对机体产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生有效治疗效果的剂量。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在一定范围内，剂量增加，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药效强度也增加。可加至极量。</a:t>
            </a:r>
          </a:p>
        </p:txBody>
      </p:sp>
      <p:pic>
        <p:nvPicPr>
          <p:cNvPr id="30724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685800"/>
            <a:ext cx="7086600" cy="56229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用药方法：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1.</a:t>
            </a:r>
            <a:r>
              <a:rPr lang="zh-CN" altLang="en-US" b="1" dirty="0" smtClean="0"/>
              <a:t>口服：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起效较慢，最常用的方法，也是最安全方便的</a:t>
            </a:r>
            <a:r>
              <a:rPr lang="zh-CN" altLang="en-US" b="1" dirty="0" smtClean="0">
                <a:solidFill>
                  <a:schemeClr val="tx1"/>
                </a:solidFill>
              </a:rPr>
              <a:t>用药方法</a:t>
            </a:r>
            <a:r>
              <a:rPr lang="zh-CN" altLang="en-US" b="1" dirty="0" smtClean="0"/>
              <a:t>。</a:t>
            </a:r>
            <a:br>
              <a:rPr lang="zh-CN" altLang="en-US" b="1" dirty="0" smtClean="0"/>
            </a:br>
            <a:r>
              <a:rPr lang="en-US" altLang="zh-CN" b="1" dirty="0" smtClean="0"/>
              <a:t>2.</a:t>
            </a:r>
            <a:r>
              <a:rPr lang="zh-CN" altLang="en-US" b="1" dirty="0" smtClean="0"/>
              <a:t>注射：①皮下注射，</a:t>
            </a:r>
            <a:br>
              <a:rPr lang="zh-CN" altLang="en-US" b="1" dirty="0" smtClean="0"/>
            </a:br>
            <a:r>
              <a:rPr lang="zh-CN" altLang="en-US" b="1" dirty="0" smtClean="0"/>
              <a:t>②肌内注射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起效较快，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1" dirty="0" smtClean="0"/>
              <a:t>③静脉注射，起效最快，但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危险性较大。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3.</a:t>
            </a:r>
            <a:r>
              <a:rPr lang="zh-CN" altLang="en-US" b="1" dirty="0" smtClean="0"/>
              <a:t>局部给药：喷雾、滴入、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涂擦、湿敷、灌肠等。</a:t>
            </a:r>
            <a:r>
              <a:rPr lang="zh-CN" altLang="en-US" dirty="0" smtClean="0"/>
              <a:t>    </a:t>
            </a:r>
          </a:p>
        </p:txBody>
      </p:sp>
      <p:pic>
        <p:nvPicPr>
          <p:cNvPr id="31747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76250"/>
            <a:ext cx="7086600" cy="597693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用药时间：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en-US" altLang="zh-CN" b="1" dirty="0" smtClean="0"/>
              <a:t>1</a:t>
            </a:r>
            <a:r>
              <a:rPr lang="zh-CN" altLang="en-US" b="1" dirty="0" smtClean="0"/>
              <a:t>次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日，</a:t>
            </a:r>
            <a:r>
              <a:rPr lang="en-US" altLang="zh-CN" b="1" dirty="0" smtClean="0"/>
              <a:t>24H</a:t>
            </a:r>
            <a:r>
              <a:rPr lang="zh-CN" altLang="en-US" b="1" dirty="0" smtClean="0"/>
              <a:t>服药一次；</a:t>
            </a:r>
            <a:br>
              <a:rPr lang="zh-CN" altLang="en-US" b="1" dirty="0" smtClean="0"/>
            </a:br>
            <a:r>
              <a:rPr lang="en-US" altLang="zh-CN" b="1" dirty="0" smtClean="0"/>
              <a:t>2</a:t>
            </a:r>
            <a:r>
              <a:rPr lang="zh-CN" altLang="en-US" b="1" dirty="0" smtClean="0"/>
              <a:t>次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日，</a:t>
            </a:r>
            <a:r>
              <a:rPr lang="en-US" altLang="zh-CN" b="1" dirty="0" smtClean="0"/>
              <a:t>12H</a:t>
            </a:r>
            <a:r>
              <a:rPr lang="zh-CN" altLang="en-US" b="1" dirty="0" smtClean="0"/>
              <a:t>服药一次；</a:t>
            </a:r>
            <a:br>
              <a:rPr lang="zh-CN" altLang="en-US" b="1" dirty="0" smtClean="0"/>
            </a:br>
            <a:r>
              <a:rPr lang="en-US" altLang="zh-CN" b="1" dirty="0" smtClean="0"/>
              <a:t>3</a:t>
            </a:r>
            <a:r>
              <a:rPr lang="zh-CN" altLang="en-US" b="1" dirty="0" smtClean="0"/>
              <a:t>次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日，</a:t>
            </a:r>
            <a:r>
              <a:rPr lang="en-US" altLang="zh-CN" b="1" dirty="0" smtClean="0"/>
              <a:t>8H</a:t>
            </a:r>
            <a:r>
              <a:rPr lang="zh-CN" altLang="en-US" b="1" dirty="0" smtClean="0"/>
              <a:t>服药一次； </a:t>
            </a:r>
            <a:br>
              <a:rPr lang="zh-CN" altLang="en-US" b="1" dirty="0" smtClean="0"/>
            </a:br>
            <a:r>
              <a:rPr lang="en-US" altLang="zh-CN" b="1" dirty="0" smtClean="0"/>
              <a:t>4</a:t>
            </a:r>
            <a:r>
              <a:rPr lang="zh-CN" altLang="en-US" b="1" dirty="0" smtClean="0"/>
              <a:t>次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日，</a:t>
            </a:r>
            <a:r>
              <a:rPr lang="en-US" altLang="zh-CN" b="1" dirty="0" smtClean="0"/>
              <a:t>6H</a:t>
            </a:r>
            <a:r>
              <a:rPr lang="zh-CN" altLang="en-US" b="1" dirty="0" smtClean="0"/>
              <a:t>服药一次；</a:t>
            </a:r>
            <a:br>
              <a:rPr lang="zh-CN" altLang="en-US" b="1" dirty="0" smtClean="0"/>
            </a:br>
            <a:r>
              <a:rPr lang="zh-CN" altLang="en-US" b="1" dirty="0" smtClean="0"/>
              <a:t>空腹：晨起早餐前</a:t>
            </a:r>
            <a:r>
              <a:rPr lang="en-US" altLang="zh-CN" b="1" dirty="0" smtClean="0"/>
              <a:t>30</a:t>
            </a:r>
            <a:r>
              <a:rPr lang="zh-CN" altLang="en-US" b="1" dirty="0" smtClean="0"/>
              <a:t>分钟；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餐前、餐后：</a:t>
            </a:r>
            <a:r>
              <a:rPr lang="en-US" altLang="zh-CN" b="1" dirty="0" smtClean="0"/>
              <a:t>30</a:t>
            </a:r>
            <a:r>
              <a:rPr lang="zh-CN" altLang="en-US" b="1" dirty="0" smtClean="0"/>
              <a:t>分钟；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餐时：第一口饭或餐后立刻；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睡前：睡觉前</a:t>
            </a:r>
            <a:r>
              <a:rPr lang="en-US" altLang="zh-CN" b="1" dirty="0" smtClean="0"/>
              <a:t>30</a:t>
            </a:r>
            <a:r>
              <a:rPr lang="zh-CN" altLang="en-US" b="1" dirty="0" smtClean="0"/>
              <a:t>分钟；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必要时：遇特殊情况时使用的药物</a:t>
            </a:r>
          </a:p>
        </p:txBody>
      </p:sp>
      <p:pic>
        <p:nvPicPr>
          <p:cNvPr id="32771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49263"/>
            <a:ext cx="7128395" cy="6219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b="1" dirty="0" smtClean="0"/>
              <a:t>身体方面的因素</a:t>
            </a:r>
            <a:br>
              <a:rPr lang="zh-CN" altLang="en-US" sz="3200" b="1" dirty="0" smtClean="0"/>
            </a:br>
            <a:r>
              <a:rPr lang="zh-CN" altLang="en-US" sz="3200" b="1" dirty="0" smtClean="0">
                <a:solidFill>
                  <a:srgbClr val="FF0000"/>
                </a:solidFill>
              </a:rPr>
              <a:t>生理因素：</a:t>
            </a:r>
            <a:r>
              <a:rPr lang="zh-CN" altLang="en-US" sz="3200" b="1" dirty="0" smtClean="0"/>
              <a:t>年龄，性别。</a:t>
            </a:r>
            <a:br>
              <a:rPr lang="zh-CN" altLang="en-US" sz="3200" b="1" dirty="0" smtClean="0"/>
            </a:br>
            <a:r>
              <a:rPr lang="zh-CN" altLang="en-US" sz="3200" b="1" dirty="0" smtClean="0">
                <a:solidFill>
                  <a:srgbClr val="FF0000"/>
                </a:solidFill>
              </a:rPr>
              <a:t>病理因素：</a:t>
            </a:r>
            <a:r>
              <a:rPr lang="zh-CN" altLang="en-US" sz="3200" b="1" dirty="0">
                <a:solidFill>
                  <a:schemeClr val="tx1"/>
                </a:solidFill>
              </a:rPr>
              <a:t>药物的吸收、</a:t>
            </a:r>
            <a:r>
              <a:rPr lang="zh-CN" altLang="en-US" sz="3200" b="1" dirty="0"/>
              <a:t>解毒主要</a:t>
            </a:r>
            <a:r>
              <a:rPr lang="zh-CN" altLang="en-US" sz="3200" b="1" dirty="0">
                <a:solidFill>
                  <a:schemeClr val="tx1"/>
                </a:solidFill>
              </a:rPr>
              <a:t>在</a:t>
            </a:r>
            <a:r>
              <a:rPr lang="zh-CN" altLang="en-US" sz="3200" b="1" dirty="0"/>
              <a:t>肝脏，药物的排泄主要在肾脏，因此肝功能和肾功能不良时，会影响</a:t>
            </a:r>
            <a:r>
              <a:rPr lang="zh-CN" altLang="en-US" sz="3200" b="1" dirty="0" smtClean="0"/>
              <a:t>药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物</a:t>
            </a:r>
            <a:r>
              <a:rPr lang="zh-CN" altLang="en-US" sz="3200" b="1" dirty="0"/>
              <a:t>的作用。</a:t>
            </a:r>
            <a:br>
              <a:rPr lang="zh-CN" altLang="en-US" sz="3200" b="1" dirty="0"/>
            </a:br>
            <a:r>
              <a:rPr lang="zh-CN" altLang="en-US" sz="3200" b="1" dirty="0" smtClean="0">
                <a:solidFill>
                  <a:srgbClr val="FF0000"/>
                </a:solidFill>
              </a:rPr>
              <a:t>心理因素：</a:t>
            </a:r>
            <a:r>
              <a:rPr lang="zh-CN" altLang="en-US" sz="3200" b="1" dirty="0" smtClean="0"/>
              <a:t>药物治疗过程中，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病人乐观的情绪，可增强药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效的作用。</a:t>
            </a:r>
          </a:p>
        </p:txBody>
      </p:sp>
      <p:pic>
        <p:nvPicPr>
          <p:cNvPr id="3379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632700" cy="6410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b="1" dirty="0" smtClean="0"/>
              <a:t>药物的不良反应</a:t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毒性反应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/>
              <a:t>指由药物所引起的严重功能紊乱或</a:t>
            </a:r>
            <a:br>
              <a:rPr lang="zh-CN" altLang="en-US" b="1" dirty="0" smtClean="0"/>
            </a:br>
            <a:r>
              <a:rPr lang="zh-CN" altLang="en-US" b="1" dirty="0" smtClean="0"/>
              <a:t>组织病理变化，甚至危及生命。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过敏反应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zh-CN" altLang="en-US" b="1" dirty="0" smtClean="0"/>
              <a:t>使用某种药物后引起组织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损伤或生理功能紊乱的一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种异常免疫反应。</a:t>
            </a:r>
          </a:p>
        </p:txBody>
      </p:sp>
      <p:pic>
        <p:nvPicPr>
          <p:cNvPr id="348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196138" cy="64087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副作用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/>
              <a:t>按正常剂量应用时，药物会有一些与治疗目的无关的作用，给用药者带来不适反应。</a:t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后遗效应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zh-CN" altLang="en-US" b="1" dirty="0" smtClean="0"/>
              <a:t>服用长效催眠药或长期应</a:t>
            </a:r>
            <a:br>
              <a:rPr lang="zh-CN" altLang="en-US" b="1" dirty="0" smtClean="0"/>
            </a:br>
            <a:r>
              <a:rPr lang="zh-CN" altLang="en-US" b="1" dirty="0" smtClean="0"/>
              <a:t>用肾上腺皮质激素，停药</a:t>
            </a:r>
            <a:br>
              <a:rPr lang="zh-CN" altLang="en-US" b="1" dirty="0" smtClean="0"/>
            </a:br>
            <a:r>
              <a:rPr lang="zh-CN" altLang="en-US" b="1" dirty="0" smtClean="0"/>
              <a:t>后短期内功能难以恢复。</a:t>
            </a:r>
          </a:p>
        </p:txBody>
      </p:sp>
      <p:pic>
        <p:nvPicPr>
          <p:cNvPr id="358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0911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451725" cy="6264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停药反应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指长期用药时突然停药出现的原有疾病病情加重，又称反跳现象。</a:t>
            </a:r>
            <a:br>
              <a:rPr lang="zh-CN" altLang="en-US" b="1" smtClean="0"/>
            </a:br>
            <a:r>
              <a:rPr lang="zh-CN" altLang="en-US" b="1" smtClean="0">
                <a:solidFill>
                  <a:srgbClr val="FF0000"/>
                </a:solidFill>
              </a:rPr>
              <a:t>继发感染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也称菌群失调或治疗矛盾。</a:t>
            </a:r>
            <a:br>
              <a:rPr lang="zh-CN" altLang="en-US" b="1" smtClean="0"/>
            </a:br>
            <a:r>
              <a:rPr lang="zh-CN" altLang="en-US" b="1" smtClean="0"/>
              <a:t>如长期应用广谱抗生素时，</a:t>
            </a:r>
            <a:br>
              <a:rPr lang="zh-CN" altLang="en-US" b="1" smtClean="0"/>
            </a:br>
            <a:r>
              <a:rPr lang="zh-CN" altLang="en-US" b="1" smtClean="0"/>
              <a:t>可导致葡萄球菌肠炎或念</a:t>
            </a:r>
            <a:br>
              <a:rPr lang="zh-CN" altLang="en-US" b="1" smtClean="0"/>
            </a:br>
            <a:r>
              <a:rPr lang="zh-CN" altLang="en-US" b="1" smtClean="0"/>
              <a:t>珠菌病等。</a:t>
            </a:r>
            <a:r>
              <a:rPr lang="zh-CN" altLang="en-US" sz="4400" smtClean="0"/>
              <a:t> </a:t>
            </a:r>
          </a:p>
        </p:txBody>
      </p:sp>
      <p:pic>
        <p:nvPicPr>
          <p:cNvPr id="3686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162550"/>
            <a:ext cx="1125538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673975" cy="63817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dirty="0" smtClean="0"/>
              <a:t>药物不良反应的临床症状</a:t>
            </a:r>
            <a:br>
              <a:rPr lang="zh-CN" altLang="en-US" b="1" dirty="0" smtClean="0"/>
            </a:br>
            <a:r>
              <a:rPr lang="zh-CN" altLang="en-US" b="1" dirty="0" smtClean="0"/>
              <a:t>皮肤：荨麻疹、药疹、皮炎等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zh-CN" altLang="en-US" b="1" dirty="0" smtClean="0"/>
              <a:t>消化系统：食欲差、恶心、呕吐、</a:t>
            </a:r>
            <a:br>
              <a:rPr lang="zh-CN" altLang="en-US" b="1" dirty="0" smtClean="0"/>
            </a:br>
            <a:r>
              <a:rPr lang="zh-CN" altLang="en-US" b="1" dirty="0" smtClean="0"/>
              <a:t>腹涨、便秘、腹泻等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zh-CN" altLang="en-US" b="1" dirty="0" smtClean="0"/>
              <a:t>肾脏：蛋白尿、血尿等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zh-CN" altLang="en-US" b="1" dirty="0" smtClean="0"/>
              <a:t>血液系统：白细胞减少、</a:t>
            </a:r>
            <a:br>
              <a:rPr lang="zh-CN" altLang="en-US" b="1" dirty="0" smtClean="0"/>
            </a:br>
            <a:r>
              <a:rPr lang="zh-CN" altLang="en-US" b="1" dirty="0" smtClean="0"/>
              <a:t>血小板减少、再障等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zh-CN" altLang="en-US" b="1" dirty="0" smtClean="0"/>
              <a:t>中枢神经系统：听力下降、</a:t>
            </a:r>
            <a:br>
              <a:rPr lang="zh-CN" altLang="en-US" b="1" dirty="0" smtClean="0"/>
            </a:br>
            <a:r>
              <a:rPr lang="zh-CN" altLang="en-US" b="1" dirty="0" smtClean="0"/>
              <a:t>精神障碍等。</a:t>
            </a:r>
          </a:p>
        </p:txBody>
      </p:sp>
      <p:pic>
        <p:nvPicPr>
          <p:cNvPr id="3789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235575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4450"/>
            <a:ext cx="7416800" cy="6524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安全用药四原则</a:t>
            </a:r>
            <a:br>
              <a:rPr lang="zh-CN" altLang="en-US" b="1" dirty="0" smtClean="0"/>
            </a:br>
            <a:r>
              <a:rPr lang="zh-CN" altLang="en-US" b="1" dirty="0" smtClean="0"/>
              <a:t>★</a:t>
            </a:r>
            <a:r>
              <a:rPr lang="zh-CN" altLang="en-US" b="1" dirty="0" smtClean="0">
                <a:solidFill>
                  <a:srgbClr val="FF0000"/>
                </a:solidFill>
              </a:rPr>
              <a:t>合理用药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zh-CN" altLang="en-US" b="1" dirty="0" smtClean="0"/>
              <a:t>明确疾病诊断；</a:t>
            </a:r>
            <a:br>
              <a:rPr lang="zh-CN" altLang="en-US" b="1" dirty="0" smtClean="0"/>
            </a:br>
            <a:r>
              <a:rPr lang="zh-CN" altLang="en-US" b="1" dirty="0" smtClean="0"/>
              <a:t>严格掌握适应症；</a:t>
            </a:r>
            <a:br>
              <a:rPr lang="zh-CN" altLang="en-US" b="1" dirty="0" smtClean="0"/>
            </a:br>
            <a:r>
              <a:rPr lang="zh-CN" altLang="en-US" b="1" dirty="0" smtClean="0"/>
              <a:t>遵照医嘱用药；</a:t>
            </a:r>
            <a:br>
              <a:rPr lang="zh-CN" altLang="en-US" b="1" dirty="0" smtClean="0"/>
            </a:br>
            <a:r>
              <a:rPr lang="zh-CN" altLang="en-US" b="1" dirty="0" smtClean="0"/>
              <a:t>注意个体的差异性。</a:t>
            </a:r>
          </a:p>
        </p:txBody>
      </p:sp>
      <p:pic>
        <p:nvPicPr>
          <p:cNvPr id="3891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913"/>
            <a:ext cx="7889428" cy="65246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接触</a:t>
            </a:r>
            <a:r>
              <a:rPr lang="zh-CN" altLang="en-US" b="1" smtClean="0">
                <a:solidFill>
                  <a:srgbClr val="FF0000"/>
                </a:solidFill>
              </a:rPr>
              <a:t>传播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血液</a:t>
            </a:r>
            <a:r>
              <a:rPr lang="zh-CN" altLang="en-US" b="1">
                <a:solidFill>
                  <a:srgbClr val="FF0000"/>
                </a:solidFill>
              </a:rPr>
              <a:t>传播</a:t>
            </a:r>
            <a:r>
              <a:rPr lang="en-US" altLang="zh-CN" b="1" smtClean="0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rgbClr val="FF0000"/>
                </a:solidFill>
              </a:rPr>
              <a:t/>
            </a:r>
            <a:br>
              <a:rPr lang="zh-CN" altLang="en-US" b="1">
                <a:solidFill>
                  <a:srgbClr val="FF0000"/>
                </a:solidFill>
              </a:rPr>
            </a:br>
            <a:r>
              <a:rPr lang="zh-CN" altLang="en-US" b="1"/>
              <a:t>水痘、狂犬病、</a:t>
            </a:r>
            <a:r>
              <a:rPr lang="zh-CN" altLang="en-US" b="1"/>
              <a:t>结膜炎</a:t>
            </a:r>
            <a:r>
              <a:rPr lang="zh-CN" altLang="en-US" b="1" smtClean="0"/>
              <a:t>、</a:t>
            </a:r>
            <a:r>
              <a:rPr lang="zh-CN" altLang="en-US" b="1"/>
              <a:t>艾滋病、</a:t>
            </a:r>
            <a:r>
              <a:rPr lang="zh-CN" altLang="en-US" b="1"/>
              <a:t>梅毒</a:t>
            </a:r>
            <a:r>
              <a:rPr lang="zh-CN" altLang="en-US" b="1" smtClean="0"/>
              <a:t>、淋病、乙肝</a:t>
            </a:r>
            <a:r>
              <a:rPr lang="zh-CN" altLang="en-US" b="1"/>
              <a:t>、丙肝等。</a:t>
            </a:r>
            <a:r>
              <a:rPr lang="en-US" altLang="zh-CN" b="1">
                <a:solidFill>
                  <a:srgbClr val="FF0000"/>
                </a:solidFill>
              </a:rPr>
              <a:t/>
            </a:r>
            <a:br>
              <a:rPr lang="en-US" altLang="zh-CN" b="1">
                <a:solidFill>
                  <a:srgbClr val="FF0000"/>
                </a:solidFill>
              </a:rPr>
            </a:br>
            <a:r>
              <a:rPr lang="zh-CN" altLang="en-US" b="1" smtClean="0"/>
              <a:t>水痘</a:t>
            </a:r>
            <a:r>
              <a:rPr lang="zh-CN" altLang="en-US" b="1" dirty="0" smtClean="0"/>
              <a:t>、</a:t>
            </a:r>
            <a:r>
              <a:rPr lang="zh-CN" altLang="en-US" b="1" smtClean="0"/>
              <a:t>狂犬病</a:t>
            </a:r>
            <a:r>
              <a:rPr lang="zh-CN" altLang="en-US" b="1" smtClean="0"/>
              <a:t>、乙肝</a:t>
            </a:r>
            <a:r>
              <a:rPr lang="zh-CN" altLang="en-US" b="1" dirty="0" smtClean="0"/>
              <a:t>、丙肝等。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虫媒</a:t>
            </a:r>
            <a:r>
              <a:rPr lang="zh-CN" altLang="en-US" b="1" smtClean="0">
                <a:solidFill>
                  <a:srgbClr val="FF0000"/>
                </a:solidFill>
              </a:rPr>
              <a:t>传播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chemeClr val="tx1"/>
                </a:solidFill>
              </a:rPr>
              <a:t>蚊虫叮咬的寨卡、</a:t>
            </a:r>
            <a:r>
              <a:rPr lang="zh-CN" altLang="en-US" b="1"/>
              <a:t>疟疾、登革热</a:t>
            </a:r>
            <a:r>
              <a:rPr lang="zh-CN" altLang="en-US" b="1"/>
              <a:t>、</a:t>
            </a:r>
            <a:r>
              <a:rPr lang="zh-CN" altLang="en-US" b="1" smtClean="0"/>
              <a:t>乙脑；白蛉</a:t>
            </a:r>
            <a:r>
              <a:rPr lang="zh-CN" altLang="en-US" b="1"/>
              <a:t>叮咬</a:t>
            </a:r>
            <a:r>
              <a:rPr lang="zh-CN" altLang="en-US" b="1" smtClean="0"/>
              <a:t>黑热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病</a:t>
            </a:r>
            <a:r>
              <a:rPr lang="zh-CN" altLang="en-US" b="1" smtClean="0"/>
              <a:t>；</a:t>
            </a:r>
            <a:r>
              <a:rPr lang="zh-CN" altLang="en-US" b="1" dirty="0" smtClean="0"/>
              <a:t>蜱</a:t>
            </a:r>
            <a:r>
              <a:rPr lang="zh-CN" altLang="en-US" b="1" smtClean="0"/>
              <a:t>虫</a:t>
            </a:r>
            <a:r>
              <a:rPr lang="zh-CN" altLang="en-US" b="1" smtClean="0"/>
              <a:t>叮咬的森林脑炎；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鼠</a:t>
            </a:r>
            <a:r>
              <a:rPr lang="zh-CN" altLang="en-US" b="1" dirty="0" smtClean="0"/>
              <a:t>蚤叮咬</a:t>
            </a:r>
            <a:r>
              <a:rPr lang="zh-CN" altLang="en-US" b="1" smtClean="0"/>
              <a:t>的</a:t>
            </a:r>
            <a:r>
              <a:rPr lang="zh-CN" altLang="en-US" b="1" smtClean="0"/>
              <a:t>鼠疫、斑疹伤寒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类等</a:t>
            </a:r>
            <a:r>
              <a:rPr lang="zh-CN" altLang="en-US" b="1" dirty="0" smtClean="0"/>
              <a:t>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>
                <a:solidFill>
                  <a:schemeClr val="tx1"/>
                </a:solidFill>
              </a:rPr>
              <a:t>以上为水平传播。</a:t>
            </a:r>
            <a:endParaRPr lang="zh-CN" altLang="en-US" b="1" dirty="0" smtClean="0"/>
          </a:p>
        </p:txBody>
      </p:sp>
      <p:pic>
        <p:nvPicPr>
          <p:cNvPr id="10243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797152"/>
            <a:ext cx="1721420" cy="1325860"/>
          </a:xfrm>
          <a:prstGeom prst="rect">
            <a:avLst/>
          </a:prstGeom>
        </p:spPr>
      </p:pic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7308304" y="6060281"/>
            <a:ext cx="7920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虱子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8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476250"/>
            <a:ext cx="7272338" cy="5013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dirty="0" smtClean="0"/>
              <a:t>★</a:t>
            </a:r>
            <a:r>
              <a:rPr lang="zh-CN" altLang="en-US" b="1" dirty="0" smtClean="0">
                <a:solidFill>
                  <a:srgbClr val="FF0000"/>
                </a:solidFill>
              </a:rPr>
              <a:t>避免用药误区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/>
              <a:t>  求快心理；</a:t>
            </a:r>
            <a:br>
              <a:rPr lang="zh-CN" altLang="en-US" b="1" dirty="0" smtClean="0"/>
            </a:br>
            <a:r>
              <a:rPr lang="zh-CN" altLang="en-US" b="1" dirty="0" smtClean="0"/>
              <a:t>  求新心理；</a:t>
            </a:r>
            <a:br>
              <a:rPr lang="zh-CN" altLang="en-US" b="1" dirty="0" smtClean="0"/>
            </a:br>
            <a:r>
              <a:rPr lang="zh-CN" altLang="en-US" b="1" dirty="0" smtClean="0"/>
              <a:t>  求贵心理；</a:t>
            </a:r>
            <a:br>
              <a:rPr lang="zh-CN" altLang="en-US" b="1" dirty="0" smtClean="0"/>
            </a:br>
            <a:r>
              <a:rPr lang="zh-CN" altLang="en-US" b="1" dirty="0" smtClean="0"/>
              <a:t>  求多心理。</a:t>
            </a:r>
          </a:p>
        </p:txBody>
      </p:sp>
      <p:pic>
        <p:nvPicPr>
          <p:cNvPr id="3993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885112" cy="638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dirty="0" smtClean="0"/>
              <a:t>★</a:t>
            </a:r>
            <a:r>
              <a:rPr lang="zh-CN" altLang="en-US" b="1" dirty="0" smtClean="0">
                <a:solidFill>
                  <a:srgbClr val="FF0000"/>
                </a:solidFill>
              </a:rPr>
              <a:t>认真阅读药品说明书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zh-CN" altLang="en-US" b="1" dirty="0" smtClean="0"/>
              <a:t>药品名称、适应症、用法、用量、用药途径、毒副作用、禁忌症等。</a:t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慎用</a:t>
            </a:r>
            <a:r>
              <a:rPr lang="zh-CN" altLang="en-US" b="1" dirty="0" smtClean="0"/>
              <a:t>：用药要小心谨慎，服药</a:t>
            </a:r>
            <a:br>
              <a:rPr lang="zh-CN" altLang="en-US" b="1" dirty="0" smtClean="0"/>
            </a:br>
            <a:r>
              <a:rPr lang="zh-CN" altLang="en-US" b="1" dirty="0" smtClean="0"/>
              <a:t>后注意有无不良反应。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忌用</a:t>
            </a:r>
            <a:r>
              <a:rPr lang="zh-CN" altLang="en-US" b="1" dirty="0" smtClean="0"/>
              <a:t>：不宜使用或避免使用；</a:t>
            </a:r>
            <a:br>
              <a:rPr lang="zh-CN" altLang="en-US" b="1" dirty="0" smtClean="0"/>
            </a:br>
            <a:r>
              <a:rPr lang="zh-CN" altLang="en-US" b="1" dirty="0" smtClean="0"/>
              <a:t>不良反应发生的可能性较大。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禁用</a:t>
            </a:r>
            <a:r>
              <a:rPr lang="zh-CN" altLang="en-US" b="1" dirty="0" smtClean="0"/>
              <a:t>：禁止使用范围。</a:t>
            </a:r>
          </a:p>
        </p:txBody>
      </p:sp>
      <p:pic>
        <p:nvPicPr>
          <p:cNvPr id="4096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11163"/>
            <a:ext cx="7848600" cy="60420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dirty="0" smtClean="0"/>
              <a:t>★</a:t>
            </a:r>
            <a:r>
              <a:rPr lang="zh-CN" altLang="en-US" b="1" dirty="0" smtClean="0">
                <a:solidFill>
                  <a:srgbClr val="FF0000"/>
                </a:solidFill>
              </a:rPr>
              <a:t>注意区分处方药和非处方药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zh-CN" altLang="en-US" b="1" dirty="0" smtClean="0"/>
              <a:t>处方药是指必须凭职业医师处方才可使用的药品；如抗生素类药、镇静催眠药、激素类药、心脑血管药等。</a:t>
            </a:r>
            <a:br>
              <a:rPr lang="zh-CN" altLang="en-US" b="1" dirty="0" smtClean="0"/>
            </a:br>
            <a:r>
              <a:rPr lang="zh-CN" altLang="en-US" b="1" dirty="0" smtClean="0"/>
              <a:t>非处方药是指不需凭医师处方</a:t>
            </a:r>
            <a:br>
              <a:rPr lang="zh-CN" altLang="en-US" b="1" dirty="0" smtClean="0"/>
            </a:br>
            <a:r>
              <a:rPr lang="zh-CN" altLang="en-US" b="1" dirty="0" smtClean="0"/>
              <a:t>即可自行判断，购买和使用的</a:t>
            </a:r>
            <a:br>
              <a:rPr lang="zh-CN" altLang="en-US" b="1" dirty="0" smtClean="0"/>
            </a:br>
            <a:r>
              <a:rPr lang="zh-CN" altLang="en-US" b="1" dirty="0" smtClean="0"/>
              <a:t>药品，又称可在柜台上买到</a:t>
            </a:r>
            <a:br>
              <a:rPr lang="zh-CN" altLang="en-US" b="1" dirty="0" smtClean="0"/>
            </a:br>
            <a:r>
              <a:rPr lang="zh-CN" altLang="en-US" b="1" dirty="0" smtClean="0"/>
              <a:t>的药物，简称</a:t>
            </a:r>
            <a:r>
              <a:rPr lang="en-US" altLang="zh-CN" b="1" dirty="0" smtClean="0"/>
              <a:t>OTC</a:t>
            </a:r>
            <a:r>
              <a:rPr lang="zh-CN" altLang="en-US" b="1" dirty="0" smtClean="0"/>
              <a:t>。</a:t>
            </a:r>
          </a:p>
        </p:txBody>
      </p:sp>
      <p:pic>
        <p:nvPicPr>
          <p:cNvPr id="41987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3EAF-0E4B-466E-A0EE-4A0642997D55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836613"/>
            <a:ext cx="5761037" cy="49355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 smtClean="0"/>
              <a:t>WHO</a:t>
            </a:r>
            <a:r>
              <a:rPr lang="zh-CN" altLang="en-US" b="1" dirty="0" smtClean="0"/>
              <a:t>倡导的安全用药原则：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药物能不用就不用，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能少用就不多用，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能口服不肌注，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能肌注不输液。</a:t>
            </a:r>
          </a:p>
        </p:txBody>
      </p:sp>
      <p:pic>
        <p:nvPicPr>
          <p:cNvPr id="4301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1944" y="524719"/>
            <a:ext cx="7704856" cy="59046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b="1" dirty="0"/>
              <a:t>疾病预防问卷</a:t>
            </a:r>
            <a:r>
              <a:rPr lang="en-US" altLang="zh-CN" b="1" dirty="0"/>
              <a:t>2</a:t>
            </a:r>
            <a:r>
              <a:rPr lang="zh-CN" altLang="zh-CN" b="1"/>
              <a:t>（</a:t>
            </a:r>
            <a:r>
              <a:rPr lang="en-US" altLang="zh-CN" b="1" smtClean="0"/>
              <a:t>2018.04.16-17</a:t>
            </a:r>
            <a:r>
              <a:rPr lang="zh-CN" altLang="zh-CN" b="1" dirty="0" smtClean="0"/>
              <a:t>）</a:t>
            </a:r>
            <a:r>
              <a:rPr lang="zh-CN" altLang="zh-CN" b="1"/>
              <a:t/>
            </a:r>
            <a:br>
              <a:rPr lang="zh-CN" altLang="zh-CN" b="1"/>
            </a:br>
            <a:r>
              <a:rPr lang="en-US" altLang="zh-CN" b="1" smtClean="0"/>
              <a:t>1.</a:t>
            </a:r>
            <a:r>
              <a:rPr lang="zh-CN" altLang="zh-CN" b="1" smtClean="0"/>
              <a:t>导致</a:t>
            </a:r>
            <a:r>
              <a:rPr lang="zh-CN" altLang="zh-CN" b="1" dirty="0" smtClean="0"/>
              <a:t>传染病</a:t>
            </a:r>
            <a:r>
              <a:rPr lang="zh-CN" altLang="en-US" b="1" dirty="0" smtClean="0"/>
              <a:t>传播</a:t>
            </a:r>
            <a:r>
              <a:rPr lang="zh-CN" altLang="zh-CN" b="1" dirty="0" smtClean="0"/>
              <a:t>的</a:t>
            </a:r>
            <a:r>
              <a:rPr lang="en-US" altLang="zh-CN" b="1" dirty="0"/>
              <a:t>3</a:t>
            </a:r>
            <a:r>
              <a:rPr lang="zh-CN" altLang="zh-CN" b="1" dirty="0"/>
              <a:t>个重要</a:t>
            </a:r>
            <a:r>
              <a:rPr lang="zh-CN" altLang="zh-CN" b="1" dirty="0" smtClean="0"/>
              <a:t>环节</a:t>
            </a:r>
            <a:r>
              <a:rPr lang="zh-CN" altLang="en-US" b="1" dirty="0" smtClean="0"/>
              <a:t>。</a:t>
            </a:r>
            <a:r>
              <a:rPr lang="zh-CN" altLang="zh-CN" b="1" dirty="0" smtClean="0"/>
              <a:t> </a:t>
            </a:r>
            <a:r>
              <a:rPr lang="zh-CN" altLang="zh-CN" b="1"/>
              <a:t/>
            </a:r>
            <a:br>
              <a:rPr lang="zh-CN" altLang="zh-CN" b="1"/>
            </a:br>
            <a:r>
              <a:rPr lang="en-US" altLang="zh-CN" b="1" smtClean="0"/>
              <a:t>2.</a:t>
            </a:r>
            <a:r>
              <a:rPr lang="zh-CN" altLang="zh-CN" b="1" smtClean="0"/>
              <a:t>病毒性</a:t>
            </a:r>
            <a:r>
              <a:rPr lang="zh-CN" altLang="zh-CN" b="1" dirty="0" smtClean="0"/>
              <a:t>乙</a:t>
            </a:r>
            <a:r>
              <a:rPr lang="zh-CN" altLang="en-US" b="1" dirty="0" smtClean="0"/>
              <a:t>型</a:t>
            </a:r>
            <a:r>
              <a:rPr lang="zh-CN" altLang="zh-CN" b="1" dirty="0" smtClean="0"/>
              <a:t>肝</a:t>
            </a:r>
            <a:r>
              <a:rPr lang="zh-CN" altLang="en-US" b="1" dirty="0" smtClean="0"/>
              <a:t>炎</a:t>
            </a:r>
            <a:r>
              <a:rPr lang="zh-CN" altLang="zh-CN" b="1" dirty="0" smtClean="0"/>
              <a:t>的</a:t>
            </a:r>
            <a:r>
              <a:rPr lang="zh-CN" altLang="zh-CN" b="1" dirty="0"/>
              <a:t>传播途径及</a:t>
            </a:r>
            <a:r>
              <a:rPr lang="zh-CN" altLang="zh-CN" b="1" dirty="0" smtClean="0"/>
              <a:t>预</a:t>
            </a:r>
            <a:r>
              <a:rPr lang="en-US" altLang="zh-CN" b="1" dirty="0" smtClean="0"/>
              <a:t>     </a:t>
            </a:r>
            <a:r>
              <a:rPr lang="zh-CN" altLang="zh-CN" b="1" dirty="0" smtClean="0"/>
              <a:t>防</a:t>
            </a:r>
            <a:r>
              <a:rPr lang="zh-CN" altLang="zh-CN" b="1" dirty="0"/>
              <a:t>措施。</a:t>
            </a:r>
            <a:r>
              <a:rPr lang="zh-CN" altLang="zh-CN" b="1"/>
              <a:t/>
            </a:r>
            <a:br>
              <a:rPr lang="zh-CN" altLang="zh-CN" b="1"/>
            </a:br>
            <a:r>
              <a:rPr lang="en-US" altLang="zh-CN" b="1" smtClean="0"/>
              <a:t>3.</a:t>
            </a:r>
            <a:r>
              <a:rPr lang="zh-CN" altLang="zh-CN" b="1" smtClean="0">
                <a:solidFill>
                  <a:schemeClr val="tx1"/>
                </a:solidFill>
                <a:latin typeface="+mn-ea"/>
              </a:rPr>
              <a:t>艾滋病</a:t>
            </a:r>
            <a:r>
              <a:rPr lang="zh-CN" altLang="en-US" b="1" smtClean="0">
                <a:solidFill>
                  <a:schemeClr val="tx1"/>
                </a:solidFill>
                <a:latin typeface="+mn-ea"/>
              </a:rPr>
              <a:t>的传播途径</a:t>
            </a:r>
            <a:r>
              <a:rPr lang="zh-CN" altLang="zh-CN" b="1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b="1" smtClean="0">
                <a:solidFill>
                  <a:schemeClr val="tx1"/>
                </a:solidFill>
                <a:latin typeface="+mn-ea"/>
              </a:rPr>
              <a:t>与艾</a:t>
            </a:r>
            <a:r>
              <a:rPr lang="en-US" altLang="zh-CN" b="1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CN" b="1" smtClean="0">
                <a:solidFill>
                  <a:schemeClr val="tx1"/>
                </a:solidFill>
                <a:latin typeface="+mn-ea"/>
              </a:rPr>
            </a:br>
            <a:r>
              <a:rPr lang="zh-CN" altLang="en-US" b="1" smtClean="0">
                <a:solidFill>
                  <a:schemeClr val="tx1"/>
                </a:solidFill>
                <a:latin typeface="+mn-ea"/>
              </a:rPr>
              <a:t>滋病病人聚餐能否感染艾滋病</a:t>
            </a:r>
            <a:r>
              <a:rPr lang="en-US" altLang="zh-CN" b="1" smtClean="0">
                <a:solidFill>
                  <a:schemeClr val="tx1"/>
                </a:solidFill>
                <a:latin typeface="+mn-ea"/>
              </a:rPr>
              <a:t>?</a:t>
            </a:r>
            <a:br>
              <a:rPr lang="en-US" altLang="zh-CN" b="1" smtClean="0">
                <a:solidFill>
                  <a:schemeClr val="tx1"/>
                </a:solidFill>
                <a:latin typeface="+mn-ea"/>
              </a:rPr>
            </a:br>
            <a:r>
              <a:rPr lang="en-US" altLang="zh-CN" b="1" smtClean="0"/>
              <a:t>4.</a:t>
            </a:r>
            <a:r>
              <a:rPr lang="zh-CN" altLang="zh-CN" b="1" smtClean="0"/>
              <a:t>药物</a:t>
            </a:r>
            <a:r>
              <a:rPr lang="zh-CN" altLang="zh-CN" b="1" dirty="0"/>
              <a:t>不良反应有</a:t>
            </a:r>
            <a:r>
              <a:rPr lang="zh-CN" altLang="zh-CN" b="1"/>
              <a:t>哪些</a:t>
            </a:r>
            <a:r>
              <a:rPr lang="zh-CN" altLang="zh-CN" b="1" smtClean="0"/>
              <a:t>？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5.</a:t>
            </a:r>
            <a:r>
              <a:rPr lang="zh-CN" altLang="en-US" b="1" smtClean="0"/>
              <a:t>处方药是否可以自行到药店购买</a:t>
            </a:r>
            <a:r>
              <a:rPr lang="en-US" altLang="zh-CN" b="1" smtClean="0"/>
              <a:t>?</a:t>
            </a:r>
            <a:endParaRPr lang="zh-CN" altLang="zh-CN" b="1" dirty="0"/>
          </a:p>
        </p:txBody>
      </p:sp>
      <p:pic>
        <p:nvPicPr>
          <p:cNvPr id="43011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7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052736"/>
            <a:ext cx="7488832" cy="422064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母婴传播（垂直传播）：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感染的妊娠母亲在妊娠期间或分娩过程中及产后通过血液、阴道分泌液、乳汁等将疾病传给子代。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艾滋病、梅毒、乙肝</a:t>
            </a:r>
            <a:r>
              <a:rPr lang="zh-CN" altLang="en-US" b="1" dirty="0" smtClean="0"/>
              <a:t>等。</a:t>
            </a:r>
          </a:p>
        </p:txBody>
      </p:sp>
      <p:pic>
        <p:nvPicPr>
          <p:cNvPr id="102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8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449263"/>
            <a:ext cx="4360863" cy="74771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传染病的预防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42988" y="836613"/>
            <a:ext cx="77724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隔离传染源</a:t>
            </a:r>
            <a:br>
              <a:rPr lang="zh-CN" altLang="en-US" sz="3600" b="1">
                <a:solidFill>
                  <a:srgbClr val="FF0000"/>
                </a:solidFill>
              </a:rPr>
            </a:br>
            <a:r>
              <a:rPr lang="zh-CN" altLang="en-US" sz="3600" b="1"/>
              <a:t>甲类</a:t>
            </a:r>
            <a:r>
              <a:rPr lang="en-US" altLang="zh-CN" sz="3600" b="1"/>
              <a:t>2</a:t>
            </a:r>
            <a:r>
              <a:rPr lang="zh-CN" altLang="en-US" sz="3600" b="1"/>
              <a:t>种：鼠疫、霍乱，</a:t>
            </a:r>
            <a:r>
              <a:rPr lang="zh-CN" altLang="en-US" sz="3600" b="1">
                <a:solidFill>
                  <a:srgbClr val="FF3300"/>
                </a:solidFill>
              </a:rPr>
              <a:t>强制管理</a:t>
            </a:r>
            <a:r>
              <a:rPr lang="zh-CN" altLang="en-US" sz="3600" b="1"/>
              <a:t>。</a:t>
            </a:r>
            <a:br>
              <a:rPr lang="zh-CN" altLang="en-US" sz="3600" b="1"/>
            </a:br>
            <a:r>
              <a:rPr lang="zh-CN" altLang="en-US" sz="3600" b="1"/>
              <a:t>乙类</a:t>
            </a:r>
            <a:r>
              <a:rPr lang="en-US" altLang="zh-CN" sz="3600" b="1"/>
              <a:t>26</a:t>
            </a:r>
            <a:r>
              <a:rPr lang="zh-CN" altLang="en-US" sz="3600" b="1"/>
              <a:t>种：肝炎、痢疾、肺结核、</a:t>
            </a:r>
            <a:br>
              <a:rPr lang="zh-CN" altLang="en-US" sz="3600" b="1"/>
            </a:br>
            <a:r>
              <a:rPr lang="zh-CN" altLang="en-US" sz="3600" b="1"/>
              <a:t>狂犬病、艾滋病等，</a:t>
            </a:r>
            <a:r>
              <a:rPr lang="zh-CN" altLang="en-US" sz="3600" b="1">
                <a:solidFill>
                  <a:srgbClr val="FF3300"/>
                </a:solidFill>
              </a:rPr>
              <a:t>严格管理</a:t>
            </a:r>
            <a:r>
              <a:rPr lang="zh-CN" altLang="en-US" sz="3600" b="1"/>
              <a:t>。</a:t>
            </a:r>
            <a:br>
              <a:rPr lang="zh-CN" altLang="en-US" sz="3600" b="1"/>
            </a:br>
            <a:r>
              <a:rPr lang="zh-CN" altLang="en-US" sz="3600" b="1"/>
              <a:t>丙类</a:t>
            </a:r>
            <a:r>
              <a:rPr lang="en-US" altLang="zh-CN" sz="3600" b="1"/>
              <a:t>11</a:t>
            </a:r>
            <a:r>
              <a:rPr lang="zh-CN" altLang="en-US" sz="3600" b="1"/>
              <a:t>种：流感、腮腺炎、</a:t>
            </a:r>
            <a:br>
              <a:rPr lang="zh-CN" altLang="en-US" sz="3600" b="1"/>
            </a:br>
            <a:r>
              <a:rPr lang="zh-CN" altLang="en-US" sz="3600" b="1"/>
              <a:t>感染性腹泻、出血性结</a:t>
            </a:r>
            <a:br>
              <a:rPr lang="zh-CN" altLang="en-US" sz="3600" b="1"/>
            </a:br>
            <a:r>
              <a:rPr lang="zh-CN" altLang="en-US" sz="3600" b="1"/>
              <a:t>膜炎、水痘等，</a:t>
            </a:r>
            <a:r>
              <a:rPr lang="zh-CN" altLang="en-US" sz="3600" b="1">
                <a:solidFill>
                  <a:srgbClr val="FF3300"/>
                </a:solidFill>
              </a:rPr>
              <a:t>监测管理</a:t>
            </a:r>
            <a:r>
              <a:rPr lang="zh-CN" altLang="en-US" sz="3600" b="1"/>
              <a:t>。</a:t>
            </a:r>
          </a:p>
        </p:txBody>
      </p:sp>
      <p:pic>
        <p:nvPicPr>
          <p:cNvPr id="10244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956550" cy="6858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切断传播途径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消毒是切断传播途径的重要措施。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消毒方法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日光消毒法（紫外线消毒）：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衣服、被褥</a:t>
            </a:r>
            <a:r>
              <a:rPr lang="zh-CN" altLang="en-US" b="1" smtClean="0">
                <a:solidFill>
                  <a:schemeClr val="tx1"/>
                </a:solidFill>
              </a:rPr>
              <a:t>、</a:t>
            </a:r>
            <a:r>
              <a:rPr lang="zh-CN" altLang="en-US" b="1">
                <a:solidFill>
                  <a:schemeClr val="tx1"/>
                </a:solidFill>
              </a:rPr>
              <a:t>床单在阳光下晾晒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en-US" altLang="en-US" b="1" dirty="0" smtClean="0"/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小时。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空气消毒法：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流行季节喷洒消毒液；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定期室内开门、开窗通风。</a:t>
            </a:r>
          </a:p>
        </p:txBody>
      </p:sp>
      <p:pic>
        <p:nvPicPr>
          <p:cNvPr id="1126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25" y="549275"/>
            <a:ext cx="6948488" cy="5905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b="1" dirty="0" smtClean="0">
                <a:solidFill>
                  <a:schemeClr val="tx1"/>
                </a:solidFill>
              </a:rPr>
              <a:t>煮沸消毒法：将碗筷等餐具及衣物、床单等放入水中，煮沸</a:t>
            </a:r>
            <a:r>
              <a:rPr lang="zh-CN" altLang="en-US" b="1" smtClean="0">
                <a:solidFill>
                  <a:schemeClr val="tx1"/>
                </a:solidFill>
              </a:rPr>
              <a:t>后</a:t>
            </a:r>
            <a:r>
              <a:rPr lang="zh-CN" altLang="en-US" b="1" smtClean="0">
                <a:solidFill>
                  <a:schemeClr val="tx1"/>
                </a:solidFill>
              </a:rPr>
              <a:t>持续</a:t>
            </a:r>
            <a:r>
              <a:rPr lang="en-US" altLang="zh-CN" b="1" smtClean="0">
                <a:solidFill>
                  <a:schemeClr val="tx1"/>
                </a:solidFill>
              </a:rPr>
              <a:t>20</a:t>
            </a:r>
            <a:r>
              <a:rPr lang="zh-CN" altLang="en-US" b="1" smtClean="0">
                <a:solidFill>
                  <a:schemeClr val="tx1"/>
                </a:solidFill>
              </a:rPr>
              <a:t>～</a:t>
            </a:r>
            <a:r>
              <a:rPr lang="en-US" altLang="zh-CN" b="1" smtClean="0">
                <a:solidFill>
                  <a:schemeClr val="tx1"/>
                </a:solidFill>
              </a:rPr>
              <a:t>30</a:t>
            </a:r>
            <a:r>
              <a:rPr lang="zh-CN" altLang="en-US" b="1" smtClean="0">
                <a:solidFill>
                  <a:schemeClr val="tx1"/>
                </a:solidFill>
              </a:rPr>
              <a:t>分钟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洗涤消毒法：用流动水手洗手，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时间不少于</a:t>
            </a:r>
            <a:r>
              <a:rPr lang="en-US" altLang="zh-CN" b="1" smtClean="0">
                <a:solidFill>
                  <a:schemeClr val="tx1"/>
                </a:solidFill>
              </a:rPr>
              <a:t>30</a:t>
            </a:r>
            <a:r>
              <a:rPr lang="zh-CN" altLang="en-US" b="1" smtClean="0">
                <a:solidFill>
                  <a:schemeClr val="tx1"/>
                </a:solidFill>
              </a:rPr>
              <a:t>～</a:t>
            </a:r>
            <a:r>
              <a:rPr lang="en-US" altLang="zh-CN" b="1" smtClean="0">
                <a:solidFill>
                  <a:schemeClr val="tx1"/>
                </a:solidFill>
              </a:rPr>
              <a:t>60</a:t>
            </a:r>
            <a:r>
              <a:rPr lang="zh-CN" altLang="en-US" b="1" dirty="0" smtClean="0">
                <a:solidFill>
                  <a:schemeClr val="tx1"/>
                </a:solidFill>
              </a:rPr>
              <a:t>秒。 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浸泡消毒法：可用高锰酸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钾溶液、过氧乙酸溶液及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84</a:t>
            </a:r>
            <a:r>
              <a:rPr lang="zh-CN" altLang="en-US" b="1" dirty="0" smtClean="0">
                <a:solidFill>
                  <a:schemeClr val="tx1"/>
                </a:solidFill>
              </a:rPr>
              <a:t>消毒液等。</a:t>
            </a:r>
          </a:p>
        </p:txBody>
      </p:sp>
      <p:pic>
        <p:nvPicPr>
          <p:cNvPr id="1229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FEB8-F687-4B51-B3BE-CE9B6B2E9F9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1000</TotalTime>
  <Words>487</Words>
  <Application>Microsoft Office PowerPoint</Application>
  <PresentationFormat>全屏显示(4:3)</PresentationFormat>
  <Paragraphs>127</Paragraphs>
  <Slides>54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Arial Unicode MS</vt:lpstr>
      <vt:lpstr>宋体</vt:lpstr>
      <vt:lpstr>Arial</vt:lpstr>
      <vt:lpstr>Century Gothic</vt:lpstr>
      <vt:lpstr>Times New Roman</vt:lpstr>
      <vt:lpstr>书堆型</vt:lpstr>
      <vt:lpstr>主要内容</vt:lpstr>
      <vt:lpstr>PowerPoint 演示文稿</vt:lpstr>
      <vt:lpstr>PowerPoint 演示文稿</vt:lpstr>
      <vt:lpstr>主要传播途径</vt:lpstr>
      <vt:lpstr>接触传播 (血液传播) ： 水痘、狂犬病、结膜炎、艾滋病、梅毒、淋病、乙肝、丙肝等。 水痘、狂犬病、乙肝、丙肝等。 虫媒传播：蚊虫叮咬的寨卡、疟疾、登革热、乙脑；白蛉叮咬黑热 病；蜱虫叮咬的森林脑炎； 鼠蚤叮咬的鼠疫、斑疹伤寒 类等。 以上为水平传播。</vt:lpstr>
      <vt:lpstr>母婴传播（垂直传播）： 感染的妊娠母亲在妊娠期间或分娩过程中及产后通过血液、阴道分泌液、乳汁等将疾病传给子代。 艾滋病、梅毒、乙肝等。</vt:lpstr>
      <vt:lpstr>传染病的预防</vt:lpstr>
      <vt:lpstr>切断传播途径 消毒是切断传播途径的重要措施。 消毒方法 日光消毒法（紫外线消毒）： 衣服、被褥、床单在阳光下晾晒 1～2小时。 空气消毒法： 流行季节喷洒消毒液； 定期室内开门、开窗通风。</vt:lpstr>
      <vt:lpstr>煮沸消毒法：将碗筷等餐具及衣物、床单等放入水中，煮沸后持续20～30分钟。  洗涤消毒法：用流动水手洗手， 时间不少于30～60秒。  浸泡消毒法：可用高锰酸 钾溶液、过氧乙酸溶液及 84消毒液等。</vt:lpstr>
      <vt:lpstr>提高易感人群免疫力</vt:lpstr>
      <vt:lpstr>PowerPoint 演示文稿</vt:lpstr>
      <vt:lpstr>水痘 病原体：水痘-带状疱疹病毒。 传染源：患者。 传播途径：空气传播、接触传播。 临床表现：皮疹呈现细小的红色斑丘疹，之后变成疱疹，逐渐干 燥，结痂，脱落。 防治：属自限性疾病。 加强锻炼，加强室内通风。</vt:lpstr>
      <vt:lpstr>肺结核     病原体：结核杆菌。 传染源：排菌的肺结核病人。 传播途径：空气传播。 临床表现：咳嗽时间＞2周，严重时有不同程度的咯血、胸痛， 中等发热，乏力。 X线检查为最重要的确诊手段。 预防：养成良好卫生习惯， 定期进行健康检查。</vt:lpstr>
      <vt:lpstr>感染性腹泻 病原体：肠道病毒、痢疾杆菌等。 传染源：病人及携带者。 临床表现：腹痛、腹泻3～10次/天、稀便、水样便、粘液血便、少数人有发热、脱水症状。  预防：培养良好的卫生习惯， 锻炼身体提高抵抗力， 少去不卫生的摊点就餐。 </vt:lpstr>
      <vt:lpstr>病毒性肝炎 病原体：肝炎病毒。 分甲、乙、丙、丁、戊型，以甲、乙型感染多见。 传染源：病人及病毒携带者 （乙、丙、丁型）。</vt:lpstr>
      <vt:lpstr>传播途径 甲、戊型经消化道(水源、饮食)传播，多发生在秋冬季； 乙、丙、丁型主要经血液、体液、母婴传播，无季节性。 易感人群：甲肝和乙肝 以青少年为主，丙、丁、 戊型普遍易感。</vt:lpstr>
      <vt:lpstr>临床表现</vt:lpstr>
      <vt:lpstr>PowerPoint 演示文稿</vt:lpstr>
      <vt:lpstr>病毒性肝炎的预防</vt:lpstr>
      <vt:lpstr>艾滋病的医学全称是“获得性免疫缺陷综合症”（AIDS）。这个命名表达了三个定义：第一，获得性：在病因方面是后天获得而不是先天具有，是由艾滋病病毒（HIV）引起的传染病；第二，免疫缺陷：主要是病毒造成人体免疫系统的损伤而导致免疫系统的防护功能 减低、丧失；第三，综合症：在临床 症状方面，由于免疫缺陷导致的多系 统的综合性感染、多发肿瘤而出现的 复杂症候群。</vt:lpstr>
      <vt:lpstr>艾滋病病毒(HIV)： 医学全名称为“人类免疫缺陷病毒” 其中H-人类(human)，I-免疫(immune)，     V-病毒(virus)。 这种病毒终生传染，破坏人 的免疫系统，使人体丧失抵 抗各种疾病的能力。 </vt:lpstr>
      <vt:lpstr>PowerPoint 演示文稿</vt:lpstr>
      <vt:lpstr>PowerPoint 演示文稿</vt:lpstr>
      <vt:lpstr>性接触传播 性传播是艾滋病的主要传播途径，70％～80％感染者是通过性 接触感染上HIV，其中，男男 同性传播占63％。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★普及艾滋病健康教育，在目前尚无特效治疗及预防疫苗的情况下，开展以学校为中心的全民卫生宣教，是预防艾滋病在我国蔓延的最有效手段。 ★对大学生进行科学的性卫生 知识和性道德教育，培养健康 生活方式。青年人要学会克制 不适的性冲动，避免多个性伴侣。 </vt:lpstr>
      <vt:lpstr>PowerPoint 演示文稿</vt:lpstr>
      <vt:lpstr>★珍爱生命，远离毒品 。 ★避免不必要的输血和注射。必要时，要使用经过HIV抗体检测的血液和血液制品，或尽量使用血浆代用品和自身血液。 ★不去消毒不严格的医疗机 构或其他场所打针、拔牙、 穿耳朵眼、纹身、纹眉等。</vt:lpstr>
      <vt:lpstr>不会感染艾滋病的途径 （1）食物、饮水、空气； （2）公共场所的日常生活接触，上课、公共交通、办公室办公、以及影剧院、商场等一般接触； （3）礼节性亲吻； （4）礼节性拥抱； （5）公用马桶； （6）蚊虫叮咬； （7）纸币、硬币、票证。</vt:lpstr>
      <vt:lpstr>怀疑自己得了艾滋病，到哪里去检测? 一般来说，可到具有初筛资格的县以上医院和卫生防疫站做HIV抗体检测，确诊须到省疾病预防控制中心（CDC）检测。 什么时间去做检测? 应在高危行为后的0、6、12周、半年时检测HIV抗体，半年以后仍未检测到HIV抗体， 则认为未感染艾滋病病毒。  感染艾滋病病毒的头三个月叫"窗口期"， 虽然HIV抗体在感染2周后就可以出现， 但这时身体里还没有产生足够量的抗体， 可能无法检测出是否已经受感染。</vt:lpstr>
      <vt:lpstr>药物使用</vt:lpstr>
      <vt:lpstr>药物 用以预防、诊断、治疗疾病、解除病痛的化学物质。可来源于天然制品，多数是人工合成制品。 毒物 药物和毒物在本质上是不能 截然分开的。任何药物在用 量超过治疗剂量时都会产生 毒性作用。</vt:lpstr>
      <vt:lpstr>影响药物作用的因素</vt:lpstr>
      <vt:lpstr>用药方法： 1.口服： 起效较慢，最常用的方法，也是最安全方便的用药方法。 2.注射：①皮下注射， ②肌内注射，起效较快， ③静脉注射，起效最快，但 危险性较大。 3.局部给药：喷雾、滴入、 涂擦、湿敷、灌肠等。    </vt:lpstr>
      <vt:lpstr>用药时间： 1次/日，24H服药一次； 2次/日，12H服药一次； 3次/日，8H服药一次；  4次/日，6H服药一次； 空腹：晨起早餐前30分钟； 餐前、餐后：30分钟； 餐时：第一口饭或餐后立刻； 睡前：睡觉前30分钟； 必要时：遇特殊情况时使用的药物</vt:lpstr>
      <vt:lpstr>身体方面的因素 生理因素：年龄，性别。 病理因素：药物的吸收、解毒主要在肝脏，药物的排泄主要在肾脏，因此肝功能和肾功能不良时，会影响药 物的作用。 心理因素：药物治疗过程中， 病人乐观的情绪，可增强药 效的作用。</vt:lpstr>
      <vt:lpstr>药物的不良反应 毒性反应 指由药物所引起的严重功能紊乱或 组织病理变化，甚至危及生命。 过敏反应 使用某种药物后引起组织 损伤或生理功能紊乱的一 种异常免疫反应。</vt:lpstr>
      <vt:lpstr>副作用 按正常剂量应用时，药物会有一些与治疗目的无关的作用，给用药者带来不适反应。 后遗效应 服用长效催眠药或长期应 用肾上腺皮质激素，停药 后短期内功能难以恢复。</vt:lpstr>
      <vt:lpstr>停药反应 指长期用药时突然停药出现的原有疾病病情加重，又称反跳现象。 继发感染 也称菌群失调或治疗矛盾。 如长期应用广谱抗生素时， 可导致葡萄球菌肠炎或念 珠菌病等。 </vt:lpstr>
      <vt:lpstr>药物不良反应的临床症状 皮肤：荨麻疹、药疹、皮炎等; 消化系统：食欲差、恶心、呕吐、 腹涨、便秘、腹泻等; 肾脏：蛋白尿、血尿等; 血液系统：白细胞减少、 血小板减少、再障等; 中枢神经系统：听力下降、 精神障碍等。</vt:lpstr>
      <vt:lpstr>安全用药四原则 ★合理用药 明确疾病诊断； 严格掌握适应症； 遵照医嘱用药； 注意个体的差异性。</vt:lpstr>
      <vt:lpstr>★避免用药误区   求快心理；   求新心理；   求贵心理；   求多心理。</vt:lpstr>
      <vt:lpstr>★认真阅读药品说明书 药品名称、适应症、用法、用量、用药途径、毒副作用、禁忌症等。 慎用：用药要小心谨慎，服药 后注意有无不良反应。  忌用：不宜使用或避免使用； 不良反应发生的可能性较大。  禁用：禁止使用范围。</vt:lpstr>
      <vt:lpstr>★注意区分处方药和非处方药 处方药是指必须凭职业医师处方才可使用的药品；如抗生素类药、镇静催眠药、激素类药、心脑血管药等。 非处方药是指不需凭医师处方 即可自行判断，购买和使用的 药品，又称可在柜台上买到 的药物，简称OTC。</vt:lpstr>
      <vt:lpstr>WHO倡导的安全用药原则： 药物能不用就不用， 能少用就不多用， 能口服不肌注， 能肌注不输液。</vt:lpstr>
      <vt:lpstr>疾病预防问卷2（2018.04.16-17） 1.导致传染病传播的3个重要环节。  2.病毒性乙型肝炎的传播途径及预     防措施。 3.艾滋病的传播途径，与艾 滋病病人聚餐能否感染艾滋病? 4.药物不良反应有哪些？ 5.处方药是否可以自行到药店购买?</vt:lpstr>
    </vt:vector>
  </TitlesOfParts>
  <Manager/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微软中国</dc:creator>
  <cp:keywords/>
  <dc:description/>
  <cp:lastModifiedBy>dell</cp:lastModifiedBy>
  <cp:revision>111</cp:revision>
  <dcterms:created xsi:type="dcterms:W3CDTF">2011-03-28T02:07:08Z</dcterms:created>
  <dcterms:modified xsi:type="dcterms:W3CDTF">2018-04-17T09:02:57Z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