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9" r:id="rId2"/>
  </p:sldIdLst>
  <p:sldSz cx="32918400" cy="21945600"/>
  <p:notesSz cx="6858000" cy="9144000"/>
  <p:defaultTextStyle>
    <a:defPPr>
      <a:defRPr lang="en-US"/>
    </a:defPPr>
    <a:lvl1pPr marL="0" algn="l" defTabSz="2633367" rtl="0" eaLnBrk="1" latinLnBrk="0" hangingPunct="1">
      <a:defRPr sz="5184" kern="1200">
        <a:solidFill>
          <a:schemeClr val="tx1"/>
        </a:solidFill>
        <a:latin typeface="+mn-lt"/>
        <a:ea typeface="+mn-ea"/>
        <a:cs typeface="+mn-cs"/>
      </a:defRPr>
    </a:lvl1pPr>
    <a:lvl2pPr marL="1316683" algn="l" defTabSz="2633367" rtl="0" eaLnBrk="1" latinLnBrk="0" hangingPunct="1">
      <a:defRPr sz="5184" kern="1200">
        <a:solidFill>
          <a:schemeClr val="tx1"/>
        </a:solidFill>
        <a:latin typeface="+mn-lt"/>
        <a:ea typeface="+mn-ea"/>
        <a:cs typeface="+mn-cs"/>
      </a:defRPr>
    </a:lvl2pPr>
    <a:lvl3pPr marL="2633367" algn="l" defTabSz="2633367" rtl="0" eaLnBrk="1" latinLnBrk="0" hangingPunct="1">
      <a:defRPr sz="5184" kern="1200">
        <a:solidFill>
          <a:schemeClr val="tx1"/>
        </a:solidFill>
        <a:latin typeface="+mn-lt"/>
        <a:ea typeface="+mn-ea"/>
        <a:cs typeface="+mn-cs"/>
      </a:defRPr>
    </a:lvl3pPr>
    <a:lvl4pPr marL="3950050" algn="l" defTabSz="2633367" rtl="0" eaLnBrk="1" latinLnBrk="0" hangingPunct="1">
      <a:defRPr sz="5184" kern="1200">
        <a:solidFill>
          <a:schemeClr val="tx1"/>
        </a:solidFill>
        <a:latin typeface="+mn-lt"/>
        <a:ea typeface="+mn-ea"/>
        <a:cs typeface="+mn-cs"/>
      </a:defRPr>
    </a:lvl4pPr>
    <a:lvl5pPr marL="5266733" algn="l" defTabSz="2633367" rtl="0" eaLnBrk="1" latinLnBrk="0" hangingPunct="1">
      <a:defRPr sz="5184" kern="1200">
        <a:solidFill>
          <a:schemeClr val="tx1"/>
        </a:solidFill>
        <a:latin typeface="+mn-lt"/>
        <a:ea typeface="+mn-ea"/>
        <a:cs typeface="+mn-cs"/>
      </a:defRPr>
    </a:lvl5pPr>
    <a:lvl6pPr marL="6583417" algn="l" defTabSz="2633367" rtl="0" eaLnBrk="1" latinLnBrk="0" hangingPunct="1">
      <a:defRPr sz="5184" kern="1200">
        <a:solidFill>
          <a:schemeClr val="tx1"/>
        </a:solidFill>
        <a:latin typeface="+mn-lt"/>
        <a:ea typeface="+mn-ea"/>
        <a:cs typeface="+mn-cs"/>
      </a:defRPr>
    </a:lvl6pPr>
    <a:lvl7pPr marL="7900100" algn="l" defTabSz="2633367" rtl="0" eaLnBrk="1" latinLnBrk="0" hangingPunct="1">
      <a:defRPr sz="5184" kern="1200">
        <a:solidFill>
          <a:schemeClr val="tx1"/>
        </a:solidFill>
        <a:latin typeface="+mn-lt"/>
        <a:ea typeface="+mn-ea"/>
        <a:cs typeface="+mn-cs"/>
      </a:defRPr>
    </a:lvl7pPr>
    <a:lvl8pPr marL="9216784" algn="l" defTabSz="2633367" rtl="0" eaLnBrk="1" latinLnBrk="0" hangingPunct="1">
      <a:defRPr sz="5184" kern="1200">
        <a:solidFill>
          <a:schemeClr val="tx1"/>
        </a:solidFill>
        <a:latin typeface="+mn-lt"/>
        <a:ea typeface="+mn-ea"/>
        <a:cs typeface="+mn-cs"/>
      </a:defRPr>
    </a:lvl8pPr>
    <a:lvl9pPr marL="10533466" algn="l" defTabSz="2633367"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2D29"/>
    <a:srgbClr val="D2C295"/>
    <a:srgbClr val="8C1515"/>
    <a:srgbClr val="4D4F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85"/>
    <p:restoredTop sz="94673"/>
  </p:normalViewPr>
  <p:slideViewPr>
    <p:cSldViewPr snapToGrid="0" snapToObjects="1">
      <p:cViewPr varScale="1">
        <p:scale>
          <a:sx n="25" d="100"/>
          <a:sy n="25" d="100"/>
        </p:scale>
        <p:origin x="154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235993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4023051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688799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325712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20ECE3-515B-1A46-8D83-30082E4C106D}"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3024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20ECE3-515B-1A46-8D83-30082E4C106D}"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59580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20ECE3-515B-1A46-8D83-30082E4C106D}" type="datetimeFigureOut">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254913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20ECE3-515B-1A46-8D83-30082E4C106D}"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359117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0ECE3-515B-1A46-8D83-30082E4C106D}" type="datetimeFigureOut">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1632084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7220ECE3-515B-1A46-8D83-30082E4C106D}"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304969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7220ECE3-515B-1A46-8D83-30082E4C106D}"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195260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7220ECE3-515B-1A46-8D83-30082E4C106D}" type="datetimeFigureOut">
              <a:rPr lang="en-US" smtClean="0"/>
              <a:pPr/>
              <a:t>12/10/2018</a:t>
            </a:fld>
            <a:endParaRPr lang="en-US" dirty="0"/>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CA21D214-2078-4547-A46C-59F811EED510}" type="slidenum">
              <a:rPr lang="en-US" smtClean="0"/>
              <a:pPr/>
              <a:t>‹#›</a:t>
            </a:fld>
            <a:endParaRPr lang="en-US" dirty="0"/>
          </a:p>
        </p:txBody>
      </p:sp>
    </p:spTree>
    <p:extLst>
      <p:ext uri="{BB962C8B-B14F-4D97-AF65-F5344CB8AC3E}">
        <p14:creationId xmlns:p14="http://schemas.microsoft.com/office/powerpoint/2010/main" val="4605448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A83768E-62AC-8042-883A-DCEBBA604940}"/>
              </a:ext>
            </a:extLst>
          </p:cNvPr>
          <p:cNvGrpSpPr/>
          <p:nvPr/>
        </p:nvGrpSpPr>
        <p:grpSpPr>
          <a:xfrm>
            <a:off x="0" y="0"/>
            <a:ext cx="32932736" cy="4029235"/>
            <a:chOff x="0" y="0"/>
            <a:chExt cx="32932736" cy="4029235"/>
          </a:xfrm>
        </p:grpSpPr>
        <p:sp>
          <p:nvSpPr>
            <p:cNvPr id="20" name="Rectangle 19">
              <a:extLst>
                <a:ext uri="{FF2B5EF4-FFF2-40B4-BE49-F238E27FC236}">
                  <a16:creationId xmlns:a16="http://schemas.microsoft.com/office/drawing/2014/main" id="{95F77903-2A48-8D4E-8934-DF62F455D999}"/>
                </a:ext>
              </a:extLst>
            </p:cNvPr>
            <p:cNvSpPr/>
            <p:nvPr/>
          </p:nvSpPr>
          <p:spPr>
            <a:xfrm>
              <a:off x="29605212" y="3504869"/>
              <a:ext cx="3327523" cy="524366"/>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latin typeface="Crimson Roman"/>
              </a:endParaRPr>
            </a:p>
          </p:txBody>
        </p:sp>
        <p:sp>
          <p:nvSpPr>
            <p:cNvPr id="4" name="Rectangle 3">
              <a:extLst>
                <a:ext uri="{FF2B5EF4-FFF2-40B4-BE49-F238E27FC236}">
                  <a16:creationId xmlns:a16="http://schemas.microsoft.com/office/drawing/2014/main" id="{E13EDE96-696B-6940-8005-05A86EBF74DF}"/>
                </a:ext>
              </a:extLst>
            </p:cNvPr>
            <p:cNvSpPr/>
            <p:nvPr/>
          </p:nvSpPr>
          <p:spPr>
            <a:xfrm>
              <a:off x="0" y="0"/>
              <a:ext cx="32918400" cy="3546764"/>
            </a:xfrm>
            <a:prstGeom prst="rect">
              <a:avLst/>
            </a:prstGeom>
            <a:solidFill>
              <a:srgbClr val="8C1515"/>
            </a:solidFill>
            <a:ln>
              <a:solidFill>
                <a:srgbClr val="8C15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latin typeface="Source Sans Pro Regular"/>
              </a:endParaRPr>
            </a:p>
          </p:txBody>
        </p:sp>
        <p:pic>
          <p:nvPicPr>
            <p:cNvPr id="6" name="Picture 5">
              <a:extLst>
                <a:ext uri="{FF2B5EF4-FFF2-40B4-BE49-F238E27FC236}">
                  <a16:creationId xmlns:a16="http://schemas.microsoft.com/office/drawing/2014/main" id="{27BCE93A-187E-B343-BE0A-8DD846761F9A}"/>
                </a:ext>
              </a:extLst>
            </p:cNvPr>
            <p:cNvPicPr>
              <a:picLocks noChangeAspect="1"/>
            </p:cNvPicPr>
            <p:nvPr/>
          </p:nvPicPr>
          <p:blipFill>
            <a:blip r:embed="rId2"/>
            <a:stretch>
              <a:fillRect/>
            </a:stretch>
          </p:blipFill>
          <p:spPr>
            <a:xfrm>
              <a:off x="457412" y="283854"/>
              <a:ext cx="2979057" cy="2979057"/>
            </a:xfrm>
            <a:prstGeom prst="rect">
              <a:avLst/>
            </a:prstGeom>
          </p:spPr>
        </p:pic>
        <p:sp>
          <p:nvSpPr>
            <p:cNvPr id="7" name="Rectangle 6">
              <a:extLst>
                <a:ext uri="{FF2B5EF4-FFF2-40B4-BE49-F238E27FC236}">
                  <a16:creationId xmlns:a16="http://schemas.microsoft.com/office/drawing/2014/main" id="{6C9FFE2E-2CCF-D245-A379-D37BD4B4B164}"/>
                </a:ext>
              </a:extLst>
            </p:cNvPr>
            <p:cNvSpPr/>
            <p:nvPr/>
          </p:nvSpPr>
          <p:spPr>
            <a:xfrm>
              <a:off x="3436469" y="3439189"/>
              <a:ext cx="29496267" cy="220850"/>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latin typeface="Source Sans Pro Regular"/>
              </a:endParaRPr>
            </a:p>
          </p:txBody>
        </p:sp>
        <p:sp>
          <p:nvSpPr>
            <p:cNvPr id="21" name="Right Triangle 20">
              <a:extLst>
                <a:ext uri="{FF2B5EF4-FFF2-40B4-BE49-F238E27FC236}">
                  <a16:creationId xmlns:a16="http://schemas.microsoft.com/office/drawing/2014/main" id="{5D381EAB-DAA8-7143-8C05-0E75D5DAEDF0}"/>
                </a:ext>
              </a:extLst>
            </p:cNvPr>
            <p:cNvSpPr/>
            <p:nvPr/>
          </p:nvSpPr>
          <p:spPr>
            <a:xfrm rot="10800000">
              <a:off x="28935002" y="3554978"/>
              <a:ext cx="670209" cy="474257"/>
            </a:xfrm>
            <a:prstGeom prst="rtTriangle">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latin typeface="Crimson Roman"/>
              </a:endParaRPr>
            </a:p>
          </p:txBody>
        </p:sp>
        <p:sp>
          <p:nvSpPr>
            <p:cNvPr id="23" name="Rectangle 22">
              <a:extLst>
                <a:ext uri="{FF2B5EF4-FFF2-40B4-BE49-F238E27FC236}">
                  <a16:creationId xmlns:a16="http://schemas.microsoft.com/office/drawing/2014/main" id="{6CAEEF71-545E-9340-B1EC-95922F8011E4}"/>
                </a:ext>
              </a:extLst>
            </p:cNvPr>
            <p:cNvSpPr/>
            <p:nvPr/>
          </p:nvSpPr>
          <p:spPr>
            <a:xfrm>
              <a:off x="29745888" y="2979414"/>
              <a:ext cx="3022723" cy="904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solidFill>
                  <a:srgbClr val="8C1515"/>
                </a:solidFill>
                <a:latin typeface="Crimson Roman"/>
              </a:endParaRPr>
            </a:p>
          </p:txBody>
        </p:sp>
      </p:grpSp>
      <p:pic>
        <p:nvPicPr>
          <p:cNvPr id="29" name="Picture 28">
            <a:extLst>
              <a:ext uri="{FF2B5EF4-FFF2-40B4-BE49-F238E27FC236}">
                <a16:creationId xmlns:a16="http://schemas.microsoft.com/office/drawing/2014/main" id="{B19BC31B-934D-3C4C-92EA-65DAC8D4002F}"/>
              </a:ext>
            </a:extLst>
          </p:cNvPr>
          <p:cNvPicPr>
            <a:picLocks noChangeAspect="1"/>
          </p:cNvPicPr>
          <p:nvPr/>
        </p:nvPicPr>
        <p:blipFill>
          <a:blip r:embed="rId3"/>
          <a:stretch>
            <a:fillRect/>
          </a:stretch>
        </p:blipFill>
        <p:spPr>
          <a:xfrm>
            <a:off x="29605212" y="2562532"/>
            <a:ext cx="1982155" cy="1321437"/>
          </a:xfrm>
          <a:prstGeom prst="rect">
            <a:avLst/>
          </a:prstGeom>
        </p:spPr>
      </p:pic>
      <p:sp>
        <p:nvSpPr>
          <p:cNvPr id="30" name="TextBox 29">
            <a:extLst>
              <a:ext uri="{FF2B5EF4-FFF2-40B4-BE49-F238E27FC236}">
                <a16:creationId xmlns:a16="http://schemas.microsoft.com/office/drawing/2014/main" id="{BD540356-4E6F-C942-B0D3-E8EF1A743056}"/>
              </a:ext>
            </a:extLst>
          </p:cNvPr>
          <p:cNvSpPr txBox="1"/>
          <p:nvPr/>
        </p:nvSpPr>
        <p:spPr>
          <a:xfrm>
            <a:off x="29827899" y="3413404"/>
            <a:ext cx="3752491" cy="471989"/>
          </a:xfrm>
          <a:prstGeom prst="rect">
            <a:avLst/>
          </a:prstGeom>
          <a:noFill/>
        </p:spPr>
        <p:txBody>
          <a:bodyPr wrap="square" rtlCol="0">
            <a:spAutoFit/>
          </a:bodyPr>
          <a:lstStyle/>
          <a:p>
            <a:r>
              <a:rPr lang="en-US" sz="2467" dirty="0">
                <a:solidFill>
                  <a:srgbClr val="2E2D29"/>
                </a:solidFill>
                <a:latin typeface="Source Sans Pro Regular"/>
              </a:rPr>
              <a:t>Department Name</a:t>
            </a:r>
          </a:p>
        </p:txBody>
      </p:sp>
      <p:grpSp>
        <p:nvGrpSpPr>
          <p:cNvPr id="43" name="Group 42">
            <a:extLst>
              <a:ext uri="{FF2B5EF4-FFF2-40B4-BE49-F238E27FC236}">
                <a16:creationId xmlns:a16="http://schemas.microsoft.com/office/drawing/2014/main" id="{59E66EC5-27A1-F246-97E4-7334E77992EB}"/>
              </a:ext>
            </a:extLst>
          </p:cNvPr>
          <p:cNvGrpSpPr/>
          <p:nvPr/>
        </p:nvGrpSpPr>
        <p:grpSpPr>
          <a:xfrm>
            <a:off x="220801" y="4025971"/>
            <a:ext cx="8607471" cy="784322"/>
            <a:chOff x="7655317" y="6043852"/>
            <a:chExt cx="11061396" cy="1176482"/>
          </a:xfrm>
        </p:grpSpPr>
        <p:sp>
          <p:nvSpPr>
            <p:cNvPr id="10" name="TextBox 9">
              <a:extLst>
                <a:ext uri="{FF2B5EF4-FFF2-40B4-BE49-F238E27FC236}">
                  <a16:creationId xmlns:a16="http://schemas.microsoft.com/office/drawing/2014/main" id="{C2C6E47B-ACAE-754C-9334-40DA8E355574}"/>
                </a:ext>
              </a:extLst>
            </p:cNvPr>
            <p:cNvSpPr txBox="1"/>
            <p:nvPr/>
          </p:nvSpPr>
          <p:spPr>
            <a:xfrm>
              <a:off x="7655317" y="6043852"/>
              <a:ext cx="3388428" cy="969496"/>
            </a:xfrm>
            <a:prstGeom prst="rect">
              <a:avLst/>
            </a:prstGeom>
            <a:noFill/>
          </p:spPr>
          <p:txBody>
            <a:bodyPr wrap="none" rtlCol="0">
              <a:spAutoFit/>
            </a:bodyPr>
            <a:lstStyle/>
            <a:p>
              <a:r>
                <a:rPr lang="en-US" sz="3600" dirty="0">
                  <a:solidFill>
                    <a:srgbClr val="2E2D29"/>
                  </a:solidFill>
                  <a:latin typeface="Source Sans Pro Regular"/>
                </a:rPr>
                <a:t>Motivation</a:t>
              </a:r>
            </a:p>
          </p:txBody>
        </p:sp>
        <p:sp>
          <p:nvSpPr>
            <p:cNvPr id="41" name="Rectangle 40">
              <a:extLst>
                <a:ext uri="{FF2B5EF4-FFF2-40B4-BE49-F238E27FC236}">
                  <a16:creationId xmlns:a16="http://schemas.microsoft.com/office/drawing/2014/main" id="{836C4253-AF2A-0649-880D-4CF0DD13ED66}"/>
                </a:ext>
              </a:extLst>
            </p:cNvPr>
            <p:cNvSpPr/>
            <p:nvPr/>
          </p:nvSpPr>
          <p:spPr>
            <a:xfrm>
              <a:off x="7743913" y="7174616"/>
              <a:ext cx="10972800" cy="45718"/>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grpSp>
        <p:nvGrpSpPr>
          <p:cNvPr id="45" name="Group 44">
            <a:extLst>
              <a:ext uri="{FF2B5EF4-FFF2-40B4-BE49-F238E27FC236}">
                <a16:creationId xmlns:a16="http://schemas.microsoft.com/office/drawing/2014/main" id="{6CF3C226-2563-DE44-8B21-583716B31E52}"/>
              </a:ext>
            </a:extLst>
          </p:cNvPr>
          <p:cNvGrpSpPr/>
          <p:nvPr/>
        </p:nvGrpSpPr>
        <p:grpSpPr>
          <a:xfrm>
            <a:off x="9378463" y="4042629"/>
            <a:ext cx="12168551" cy="784321"/>
            <a:chOff x="7655317" y="6043852"/>
            <a:chExt cx="11061396" cy="1176480"/>
          </a:xfrm>
        </p:grpSpPr>
        <p:sp>
          <p:nvSpPr>
            <p:cNvPr id="46" name="TextBox 45">
              <a:extLst>
                <a:ext uri="{FF2B5EF4-FFF2-40B4-BE49-F238E27FC236}">
                  <a16:creationId xmlns:a16="http://schemas.microsoft.com/office/drawing/2014/main" id="{A0F06E5F-AB38-5745-AC95-E7B4DBF17261}"/>
                </a:ext>
              </a:extLst>
            </p:cNvPr>
            <p:cNvSpPr txBox="1"/>
            <p:nvPr/>
          </p:nvSpPr>
          <p:spPr>
            <a:xfrm>
              <a:off x="7655317" y="6043852"/>
              <a:ext cx="2349681" cy="969495"/>
            </a:xfrm>
            <a:prstGeom prst="rect">
              <a:avLst/>
            </a:prstGeom>
            <a:noFill/>
          </p:spPr>
          <p:txBody>
            <a:bodyPr wrap="none" rtlCol="0">
              <a:spAutoFit/>
            </a:bodyPr>
            <a:lstStyle/>
            <a:p>
              <a:r>
                <a:rPr lang="en-US" sz="3600" dirty="0">
                  <a:solidFill>
                    <a:srgbClr val="2E2D29"/>
                  </a:solidFill>
                  <a:latin typeface="Source Sans Pro Regular"/>
                </a:rPr>
                <a:t>Models</a:t>
              </a:r>
            </a:p>
          </p:txBody>
        </p:sp>
        <p:sp>
          <p:nvSpPr>
            <p:cNvPr id="47" name="Rectangle 46">
              <a:extLst>
                <a:ext uri="{FF2B5EF4-FFF2-40B4-BE49-F238E27FC236}">
                  <a16:creationId xmlns:a16="http://schemas.microsoft.com/office/drawing/2014/main" id="{933BD69A-3BC9-184A-BA29-A499013F3D92}"/>
                </a:ext>
              </a:extLst>
            </p:cNvPr>
            <p:cNvSpPr/>
            <p:nvPr/>
          </p:nvSpPr>
          <p:spPr>
            <a:xfrm>
              <a:off x="7743913" y="7174614"/>
              <a:ext cx="10972800" cy="45718"/>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grpSp>
        <p:nvGrpSpPr>
          <p:cNvPr id="51" name="Group 50">
            <a:extLst>
              <a:ext uri="{FF2B5EF4-FFF2-40B4-BE49-F238E27FC236}">
                <a16:creationId xmlns:a16="http://schemas.microsoft.com/office/drawing/2014/main" id="{F8A61C06-B507-E04B-9DE5-7CE3AE2D3B6D}"/>
              </a:ext>
            </a:extLst>
          </p:cNvPr>
          <p:cNvGrpSpPr/>
          <p:nvPr/>
        </p:nvGrpSpPr>
        <p:grpSpPr>
          <a:xfrm>
            <a:off x="21969676" y="4012149"/>
            <a:ext cx="10489792" cy="784322"/>
            <a:chOff x="7655317" y="6043852"/>
            <a:chExt cx="11061396" cy="1176482"/>
          </a:xfrm>
        </p:grpSpPr>
        <p:sp>
          <p:nvSpPr>
            <p:cNvPr id="52" name="TextBox 51">
              <a:extLst>
                <a:ext uri="{FF2B5EF4-FFF2-40B4-BE49-F238E27FC236}">
                  <a16:creationId xmlns:a16="http://schemas.microsoft.com/office/drawing/2014/main" id="{36485A7E-1BBD-204E-80F2-0E6DCE7AC023}"/>
                </a:ext>
              </a:extLst>
            </p:cNvPr>
            <p:cNvSpPr txBox="1"/>
            <p:nvPr/>
          </p:nvSpPr>
          <p:spPr>
            <a:xfrm>
              <a:off x="7655317" y="6043852"/>
              <a:ext cx="3364383" cy="969496"/>
            </a:xfrm>
            <a:prstGeom prst="rect">
              <a:avLst/>
            </a:prstGeom>
            <a:noFill/>
          </p:spPr>
          <p:txBody>
            <a:bodyPr wrap="none" rtlCol="0">
              <a:spAutoFit/>
            </a:bodyPr>
            <a:lstStyle/>
            <a:p>
              <a:r>
                <a:rPr lang="en-US" sz="3600" dirty="0">
                  <a:solidFill>
                    <a:srgbClr val="2E2D29"/>
                  </a:solidFill>
                  <a:latin typeface="Source Sans Pro Regular"/>
                </a:rPr>
                <a:t>Discussion</a:t>
              </a:r>
            </a:p>
          </p:txBody>
        </p:sp>
        <p:sp>
          <p:nvSpPr>
            <p:cNvPr id="53" name="Rectangle 52">
              <a:extLst>
                <a:ext uri="{FF2B5EF4-FFF2-40B4-BE49-F238E27FC236}">
                  <a16:creationId xmlns:a16="http://schemas.microsoft.com/office/drawing/2014/main" id="{BA0DF22E-B77D-6E4F-A67F-7C79522BF513}"/>
                </a:ext>
              </a:extLst>
            </p:cNvPr>
            <p:cNvSpPr/>
            <p:nvPr/>
          </p:nvSpPr>
          <p:spPr>
            <a:xfrm>
              <a:off x="7743913" y="7174616"/>
              <a:ext cx="10972800" cy="45718"/>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sp>
        <p:nvSpPr>
          <p:cNvPr id="27" name="TextBox 26">
            <a:extLst>
              <a:ext uri="{FF2B5EF4-FFF2-40B4-BE49-F238E27FC236}">
                <a16:creationId xmlns:a16="http://schemas.microsoft.com/office/drawing/2014/main" id="{2CE46601-B68D-426D-B6B7-F7683D4326F2}"/>
              </a:ext>
            </a:extLst>
          </p:cNvPr>
          <p:cNvSpPr txBox="1"/>
          <p:nvPr/>
        </p:nvSpPr>
        <p:spPr>
          <a:xfrm>
            <a:off x="7826145" y="638111"/>
            <a:ext cx="21270830" cy="1015663"/>
          </a:xfrm>
          <a:prstGeom prst="rect">
            <a:avLst/>
          </a:prstGeom>
          <a:noFill/>
        </p:spPr>
        <p:txBody>
          <a:bodyPr wrap="square" rtlCol="0">
            <a:spAutoFit/>
          </a:bodyPr>
          <a:lstStyle/>
          <a:p>
            <a:pPr algn="ctr"/>
            <a:r>
              <a:rPr lang="en-US" sz="6000" dirty="0">
                <a:solidFill>
                  <a:schemeClr val="bg1"/>
                </a:solidFill>
                <a:latin typeface="Source Sans Pro Regular"/>
              </a:rPr>
              <a:t>Peak Baseball Career Performance from Early Career Indicators</a:t>
            </a:r>
          </a:p>
        </p:txBody>
      </p:sp>
      <p:sp>
        <p:nvSpPr>
          <p:cNvPr id="28" name="TextBox 27">
            <a:extLst>
              <a:ext uri="{FF2B5EF4-FFF2-40B4-BE49-F238E27FC236}">
                <a16:creationId xmlns:a16="http://schemas.microsoft.com/office/drawing/2014/main" id="{E046CC28-CFB8-4D79-9E71-59D55C8CCB38}"/>
              </a:ext>
            </a:extLst>
          </p:cNvPr>
          <p:cNvSpPr txBox="1"/>
          <p:nvPr/>
        </p:nvSpPr>
        <p:spPr>
          <a:xfrm>
            <a:off x="7727842" y="1585644"/>
            <a:ext cx="21270830" cy="707886"/>
          </a:xfrm>
          <a:prstGeom prst="rect">
            <a:avLst/>
          </a:prstGeom>
          <a:noFill/>
        </p:spPr>
        <p:txBody>
          <a:bodyPr wrap="square" rtlCol="0">
            <a:spAutoFit/>
          </a:bodyPr>
          <a:lstStyle/>
          <a:p>
            <a:pPr algn="ctr"/>
            <a:r>
              <a:rPr lang="en-US" sz="4000" i="1" dirty="0">
                <a:solidFill>
                  <a:schemeClr val="bg1"/>
                </a:solidFill>
                <a:latin typeface="Source Sans Pro Italic"/>
              </a:rPr>
              <a:t>Paavani Dua</a:t>
            </a:r>
            <a:r>
              <a:rPr lang="en-US" sz="4000" i="1" baseline="30000" dirty="0">
                <a:solidFill>
                  <a:schemeClr val="bg1"/>
                </a:solidFill>
                <a:latin typeface="Source Sans Pro Italic"/>
              </a:rPr>
              <a:t>1</a:t>
            </a:r>
            <a:r>
              <a:rPr lang="en-US" sz="4000" i="1" dirty="0">
                <a:solidFill>
                  <a:schemeClr val="bg1"/>
                </a:solidFill>
                <a:latin typeface="Source Sans Pro Italic"/>
              </a:rPr>
              <a:t>, Liam Kelly</a:t>
            </a:r>
            <a:r>
              <a:rPr lang="en-US" sz="4000" i="1" baseline="30000" dirty="0">
                <a:solidFill>
                  <a:schemeClr val="bg1"/>
                </a:solidFill>
                <a:latin typeface="Source Sans Pro Italic"/>
              </a:rPr>
              <a:t>2</a:t>
            </a:r>
            <a:r>
              <a:rPr lang="en-US" sz="4000" i="1" dirty="0">
                <a:solidFill>
                  <a:schemeClr val="bg1"/>
                </a:solidFill>
                <a:latin typeface="Source Sans Pro Italic"/>
              </a:rPr>
              <a:t>, and Matthew Lee</a:t>
            </a:r>
            <a:r>
              <a:rPr lang="en-US" sz="4000" i="1" baseline="30000" dirty="0">
                <a:solidFill>
                  <a:schemeClr val="bg1"/>
                </a:solidFill>
                <a:latin typeface="Source Sans Pro Italic"/>
              </a:rPr>
              <a:t>3</a:t>
            </a:r>
            <a:endParaRPr lang="en-US" sz="4000" i="1" dirty="0">
              <a:solidFill>
                <a:schemeClr val="bg1"/>
              </a:solidFill>
              <a:latin typeface="Source Sans Pro Italic"/>
            </a:endParaRPr>
          </a:p>
        </p:txBody>
      </p:sp>
      <p:sp>
        <p:nvSpPr>
          <p:cNvPr id="31" name="TextBox 30">
            <a:extLst>
              <a:ext uri="{FF2B5EF4-FFF2-40B4-BE49-F238E27FC236}">
                <a16:creationId xmlns:a16="http://schemas.microsoft.com/office/drawing/2014/main" id="{2CCC2042-3AEE-4BCF-B868-686E8A475E87}"/>
              </a:ext>
            </a:extLst>
          </p:cNvPr>
          <p:cNvSpPr txBox="1"/>
          <p:nvPr/>
        </p:nvSpPr>
        <p:spPr>
          <a:xfrm>
            <a:off x="7244169" y="2649960"/>
            <a:ext cx="21270830" cy="584775"/>
          </a:xfrm>
          <a:prstGeom prst="rect">
            <a:avLst/>
          </a:prstGeom>
          <a:noFill/>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a:t>
            </a:r>
            <a:r>
              <a:rPr lang="en-US" sz="3200" baseline="30000" dirty="0">
                <a:solidFill>
                  <a:schemeClr val="bg1"/>
                </a:solidFill>
                <a:latin typeface="Source Sans Pro" panose="020B0503030403020204" pitchFamily="34" charset="0"/>
                <a:ea typeface="Source Sans Pro" panose="020B0503030403020204" pitchFamily="34" charset="0"/>
              </a:rPr>
              <a:t>1</a:t>
            </a:r>
            <a:r>
              <a:rPr lang="en-US" sz="3200" dirty="0">
                <a:solidFill>
                  <a:schemeClr val="bg1"/>
                </a:solidFill>
                <a:latin typeface="Source Sans Pro" panose="020B0503030403020204" pitchFamily="34" charset="0"/>
                <a:ea typeface="Source Sans Pro" panose="020B0503030403020204" pitchFamily="34" charset="0"/>
              </a:rPr>
              <a:t>paavanid, </a:t>
            </a:r>
            <a:r>
              <a:rPr lang="en-US" sz="3200" baseline="30000" dirty="0">
                <a:solidFill>
                  <a:schemeClr val="bg1"/>
                </a:solidFill>
                <a:latin typeface="Source Sans Pro" panose="020B0503030403020204" pitchFamily="34" charset="0"/>
                <a:ea typeface="Source Sans Pro" panose="020B0503030403020204" pitchFamily="34" charset="0"/>
              </a:rPr>
              <a:t>2</a:t>
            </a:r>
            <a:r>
              <a:rPr lang="en-US" sz="3200" dirty="0">
                <a:solidFill>
                  <a:schemeClr val="bg1"/>
                </a:solidFill>
                <a:latin typeface="Source Sans Pro" panose="020B0503030403020204" pitchFamily="34" charset="0"/>
                <a:ea typeface="Source Sans Pro" panose="020B0503030403020204" pitchFamily="34" charset="0"/>
              </a:rPr>
              <a:t>kellylj, </a:t>
            </a:r>
            <a:r>
              <a:rPr lang="en-US" sz="3200" baseline="30000" dirty="0">
                <a:solidFill>
                  <a:schemeClr val="bg1"/>
                </a:solidFill>
                <a:latin typeface="Source Sans Pro" panose="020B0503030403020204" pitchFamily="34" charset="0"/>
                <a:ea typeface="Source Sans Pro" panose="020B0503030403020204" pitchFamily="34" charset="0"/>
              </a:rPr>
              <a:t>3</a:t>
            </a:r>
            <a:r>
              <a:rPr lang="en-US" sz="3200" dirty="0">
                <a:solidFill>
                  <a:schemeClr val="bg1"/>
                </a:solidFill>
                <a:latin typeface="Source Sans Pro" panose="020B0503030403020204" pitchFamily="34" charset="0"/>
                <a:ea typeface="Source Sans Pro" panose="020B0503030403020204" pitchFamily="34" charset="0"/>
              </a:rPr>
              <a:t>mattskl}@stanford.edu </a:t>
            </a:r>
          </a:p>
        </p:txBody>
      </p:sp>
      <p:grpSp>
        <p:nvGrpSpPr>
          <p:cNvPr id="36" name="Group 35">
            <a:extLst>
              <a:ext uri="{FF2B5EF4-FFF2-40B4-BE49-F238E27FC236}">
                <a16:creationId xmlns:a16="http://schemas.microsoft.com/office/drawing/2014/main" id="{04202724-4D64-442D-84D2-0AEF3251933F}"/>
              </a:ext>
            </a:extLst>
          </p:cNvPr>
          <p:cNvGrpSpPr/>
          <p:nvPr/>
        </p:nvGrpSpPr>
        <p:grpSpPr>
          <a:xfrm>
            <a:off x="21879736" y="12646522"/>
            <a:ext cx="10493854" cy="784324"/>
            <a:chOff x="7655317" y="6043855"/>
            <a:chExt cx="11061396" cy="1176485"/>
          </a:xfrm>
        </p:grpSpPr>
        <p:sp>
          <p:nvSpPr>
            <p:cNvPr id="37" name="TextBox 36">
              <a:extLst>
                <a:ext uri="{FF2B5EF4-FFF2-40B4-BE49-F238E27FC236}">
                  <a16:creationId xmlns:a16="http://schemas.microsoft.com/office/drawing/2014/main" id="{E809A31A-6307-459C-9244-8F64203ADAA6}"/>
                </a:ext>
              </a:extLst>
            </p:cNvPr>
            <p:cNvSpPr txBox="1"/>
            <p:nvPr/>
          </p:nvSpPr>
          <p:spPr>
            <a:xfrm>
              <a:off x="7655317" y="6043855"/>
              <a:ext cx="3833262" cy="969496"/>
            </a:xfrm>
            <a:prstGeom prst="rect">
              <a:avLst/>
            </a:prstGeom>
            <a:noFill/>
          </p:spPr>
          <p:txBody>
            <a:bodyPr wrap="none" rtlCol="0">
              <a:spAutoFit/>
            </a:bodyPr>
            <a:lstStyle/>
            <a:p>
              <a:r>
                <a:rPr lang="en-US" sz="3600" dirty="0">
                  <a:solidFill>
                    <a:srgbClr val="2E2D29"/>
                  </a:solidFill>
                  <a:latin typeface="Source Sans Pro Regular"/>
                </a:rPr>
                <a:t>Future Work</a:t>
              </a:r>
            </a:p>
          </p:txBody>
        </p:sp>
        <p:sp>
          <p:nvSpPr>
            <p:cNvPr id="40" name="Rectangle 39">
              <a:extLst>
                <a:ext uri="{FF2B5EF4-FFF2-40B4-BE49-F238E27FC236}">
                  <a16:creationId xmlns:a16="http://schemas.microsoft.com/office/drawing/2014/main" id="{11E13010-AE38-4338-BD59-7ED36A40DA2C}"/>
                </a:ext>
              </a:extLst>
            </p:cNvPr>
            <p:cNvSpPr/>
            <p:nvPr/>
          </p:nvSpPr>
          <p:spPr>
            <a:xfrm>
              <a:off x="7743913" y="7174622"/>
              <a:ext cx="10972800" cy="45718"/>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grpSp>
        <p:nvGrpSpPr>
          <p:cNvPr id="42" name="Group 41">
            <a:extLst>
              <a:ext uri="{FF2B5EF4-FFF2-40B4-BE49-F238E27FC236}">
                <a16:creationId xmlns:a16="http://schemas.microsoft.com/office/drawing/2014/main" id="{379815E5-680E-435D-8A98-E590805CD22E}"/>
              </a:ext>
            </a:extLst>
          </p:cNvPr>
          <p:cNvGrpSpPr/>
          <p:nvPr/>
        </p:nvGrpSpPr>
        <p:grpSpPr>
          <a:xfrm>
            <a:off x="21879736" y="18140035"/>
            <a:ext cx="10166199" cy="784322"/>
            <a:chOff x="7655317" y="6043852"/>
            <a:chExt cx="11061396" cy="1176482"/>
          </a:xfrm>
        </p:grpSpPr>
        <p:sp>
          <p:nvSpPr>
            <p:cNvPr id="44" name="TextBox 43">
              <a:extLst>
                <a:ext uri="{FF2B5EF4-FFF2-40B4-BE49-F238E27FC236}">
                  <a16:creationId xmlns:a16="http://schemas.microsoft.com/office/drawing/2014/main" id="{F0B35CAB-4FF7-4995-BF7F-015CF178D79D}"/>
                </a:ext>
              </a:extLst>
            </p:cNvPr>
            <p:cNvSpPr txBox="1"/>
            <p:nvPr/>
          </p:nvSpPr>
          <p:spPr>
            <a:xfrm>
              <a:off x="7655317" y="6043852"/>
              <a:ext cx="3474990" cy="969496"/>
            </a:xfrm>
            <a:prstGeom prst="rect">
              <a:avLst/>
            </a:prstGeom>
            <a:noFill/>
          </p:spPr>
          <p:txBody>
            <a:bodyPr wrap="square" rtlCol="0">
              <a:spAutoFit/>
            </a:bodyPr>
            <a:lstStyle/>
            <a:p>
              <a:r>
                <a:rPr lang="en-US" sz="3600" dirty="0">
                  <a:solidFill>
                    <a:srgbClr val="2E2D29"/>
                  </a:solidFill>
                  <a:latin typeface="Source Sans Pro Regular"/>
                </a:rPr>
                <a:t>References</a:t>
              </a:r>
            </a:p>
          </p:txBody>
        </p:sp>
        <p:sp>
          <p:nvSpPr>
            <p:cNvPr id="54" name="Rectangle 53">
              <a:extLst>
                <a:ext uri="{FF2B5EF4-FFF2-40B4-BE49-F238E27FC236}">
                  <a16:creationId xmlns:a16="http://schemas.microsoft.com/office/drawing/2014/main" id="{C0BBE196-3369-443B-ADFE-F72087650D2E}"/>
                </a:ext>
              </a:extLst>
            </p:cNvPr>
            <p:cNvSpPr/>
            <p:nvPr/>
          </p:nvSpPr>
          <p:spPr>
            <a:xfrm>
              <a:off x="7743913" y="7174616"/>
              <a:ext cx="10972800" cy="45718"/>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grpSp>
        <p:nvGrpSpPr>
          <p:cNvPr id="55" name="Group 54">
            <a:extLst>
              <a:ext uri="{FF2B5EF4-FFF2-40B4-BE49-F238E27FC236}">
                <a16:creationId xmlns:a16="http://schemas.microsoft.com/office/drawing/2014/main" id="{B40A7F51-8996-4C6E-8E6E-74A08AD3DE3E}"/>
              </a:ext>
            </a:extLst>
          </p:cNvPr>
          <p:cNvGrpSpPr/>
          <p:nvPr/>
        </p:nvGrpSpPr>
        <p:grpSpPr>
          <a:xfrm>
            <a:off x="9331571" y="9616954"/>
            <a:ext cx="12168552" cy="784322"/>
            <a:chOff x="7655317" y="6043852"/>
            <a:chExt cx="11061396" cy="1176482"/>
          </a:xfrm>
        </p:grpSpPr>
        <p:sp>
          <p:nvSpPr>
            <p:cNvPr id="56" name="TextBox 55">
              <a:extLst>
                <a:ext uri="{FF2B5EF4-FFF2-40B4-BE49-F238E27FC236}">
                  <a16:creationId xmlns:a16="http://schemas.microsoft.com/office/drawing/2014/main" id="{9EC65E99-7FC0-4534-966A-DAA775AD4AEB}"/>
                </a:ext>
              </a:extLst>
            </p:cNvPr>
            <p:cNvSpPr txBox="1"/>
            <p:nvPr/>
          </p:nvSpPr>
          <p:spPr>
            <a:xfrm>
              <a:off x="7655317" y="6043852"/>
              <a:ext cx="2383346" cy="969496"/>
            </a:xfrm>
            <a:prstGeom prst="rect">
              <a:avLst/>
            </a:prstGeom>
            <a:noFill/>
          </p:spPr>
          <p:txBody>
            <a:bodyPr wrap="none" rtlCol="0">
              <a:spAutoFit/>
            </a:bodyPr>
            <a:lstStyle/>
            <a:p>
              <a:r>
                <a:rPr lang="en-US" sz="3600" dirty="0">
                  <a:solidFill>
                    <a:srgbClr val="2E2D29"/>
                  </a:solidFill>
                  <a:latin typeface="Source Sans Pro Regular"/>
                </a:rPr>
                <a:t>Results</a:t>
              </a:r>
            </a:p>
          </p:txBody>
        </p:sp>
        <p:sp>
          <p:nvSpPr>
            <p:cNvPr id="57" name="Rectangle 56">
              <a:extLst>
                <a:ext uri="{FF2B5EF4-FFF2-40B4-BE49-F238E27FC236}">
                  <a16:creationId xmlns:a16="http://schemas.microsoft.com/office/drawing/2014/main" id="{C80DFB4D-2E0A-4C7E-BBA0-694C8AF915AA}"/>
                </a:ext>
              </a:extLst>
            </p:cNvPr>
            <p:cNvSpPr/>
            <p:nvPr/>
          </p:nvSpPr>
          <p:spPr>
            <a:xfrm>
              <a:off x="7743913" y="7174616"/>
              <a:ext cx="10972800" cy="45718"/>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grpSp>
        <p:nvGrpSpPr>
          <p:cNvPr id="58" name="Group 57">
            <a:extLst>
              <a:ext uri="{FF2B5EF4-FFF2-40B4-BE49-F238E27FC236}">
                <a16:creationId xmlns:a16="http://schemas.microsoft.com/office/drawing/2014/main" id="{2DD884AF-6203-4C57-B55C-8AB83166E60B}"/>
              </a:ext>
            </a:extLst>
          </p:cNvPr>
          <p:cNvGrpSpPr/>
          <p:nvPr/>
        </p:nvGrpSpPr>
        <p:grpSpPr>
          <a:xfrm>
            <a:off x="209124" y="11203876"/>
            <a:ext cx="8595340" cy="726241"/>
            <a:chOff x="7655317" y="6217295"/>
            <a:chExt cx="11061396" cy="1003039"/>
          </a:xfrm>
        </p:grpSpPr>
        <p:sp>
          <p:nvSpPr>
            <p:cNvPr id="59" name="TextBox 58">
              <a:extLst>
                <a:ext uri="{FF2B5EF4-FFF2-40B4-BE49-F238E27FC236}">
                  <a16:creationId xmlns:a16="http://schemas.microsoft.com/office/drawing/2014/main" id="{F85A7E69-FAD0-4F42-8695-68C9FF79D22C}"/>
                </a:ext>
              </a:extLst>
            </p:cNvPr>
            <p:cNvSpPr txBox="1"/>
            <p:nvPr/>
          </p:nvSpPr>
          <p:spPr>
            <a:xfrm>
              <a:off x="7655317" y="6217295"/>
              <a:ext cx="4111800" cy="892672"/>
            </a:xfrm>
            <a:prstGeom prst="rect">
              <a:avLst/>
            </a:prstGeom>
            <a:noFill/>
          </p:spPr>
          <p:txBody>
            <a:bodyPr wrap="none" rtlCol="0">
              <a:spAutoFit/>
            </a:bodyPr>
            <a:lstStyle/>
            <a:p>
              <a:r>
                <a:rPr lang="en-US" sz="3600" dirty="0">
                  <a:solidFill>
                    <a:srgbClr val="2E2D29"/>
                  </a:solidFill>
                  <a:latin typeface="Source Sans Pro Regular"/>
                </a:rPr>
                <a:t>Data &amp; Features</a:t>
              </a:r>
            </a:p>
          </p:txBody>
        </p:sp>
        <p:sp>
          <p:nvSpPr>
            <p:cNvPr id="60" name="Rectangle 59">
              <a:extLst>
                <a:ext uri="{FF2B5EF4-FFF2-40B4-BE49-F238E27FC236}">
                  <a16:creationId xmlns:a16="http://schemas.microsoft.com/office/drawing/2014/main" id="{31BA4049-B6F2-43D2-8E8B-CA794E1FF269}"/>
                </a:ext>
              </a:extLst>
            </p:cNvPr>
            <p:cNvSpPr/>
            <p:nvPr/>
          </p:nvSpPr>
          <p:spPr>
            <a:xfrm>
              <a:off x="7743913" y="7174616"/>
              <a:ext cx="10972800" cy="45718"/>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a:p>
          </p:txBody>
        </p:sp>
      </p:grpSp>
      <p:sp>
        <p:nvSpPr>
          <p:cNvPr id="64" name="TextBox 63">
            <a:extLst>
              <a:ext uri="{FF2B5EF4-FFF2-40B4-BE49-F238E27FC236}">
                <a16:creationId xmlns:a16="http://schemas.microsoft.com/office/drawing/2014/main" id="{EF55FB59-EDD6-4669-B839-A3E1A6B21D36}"/>
              </a:ext>
            </a:extLst>
          </p:cNvPr>
          <p:cNvSpPr txBox="1"/>
          <p:nvPr/>
        </p:nvSpPr>
        <p:spPr>
          <a:xfrm>
            <a:off x="258855" y="4949099"/>
            <a:ext cx="8782522" cy="6186309"/>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Baseball is a multi-billion dollar industry with numerous games played per season and it would valuable for teams to know when players are at their peak performance. While previous research has only taken aging patterns and WAR statistics into consideration to predict players future performances</a:t>
            </a:r>
            <a:r>
              <a:rPr lang="en-US" sz="3600" baseline="30000" dirty="0">
                <a:latin typeface="Times New Roman" panose="02020603050405020304" pitchFamily="18" charset="0"/>
                <a:cs typeface="Times New Roman" panose="02020603050405020304" pitchFamily="18" charset="0"/>
              </a:rPr>
              <a:t>[1]</a:t>
            </a:r>
            <a:r>
              <a:rPr lang="en-US" sz="3600" dirty="0">
                <a:latin typeface="Times New Roman" panose="02020603050405020304" pitchFamily="18" charset="0"/>
                <a:cs typeface="Times New Roman" panose="02020603050405020304" pitchFamily="18" charset="0"/>
              </a:rPr>
              <a:t>,</a:t>
            </a:r>
            <a:r>
              <a:rPr lang="en-US" sz="3600" baseline="300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our goal for this project was to use a LSTM model to predict a player’s career trajectory based on his first 3 seasons, quantified by  career length and peak performance year.</a:t>
            </a:r>
          </a:p>
        </p:txBody>
      </p:sp>
      <p:sp>
        <p:nvSpPr>
          <p:cNvPr id="65" name="TextBox 64">
            <a:extLst>
              <a:ext uri="{FF2B5EF4-FFF2-40B4-BE49-F238E27FC236}">
                <a16:creationId xmlns:a16="http://schemas.microsoft.com/office/drawing/2014/main" id="{90327DD1-90CC-4207-AF01-981AB1B251DC}"/>
              </a:ext>
            </a:extLst>
          </p:cNvPr>
          <p:cNvSpPr txBox="1"/>
          <p:nvPr/>
        </p:nvSpPr>
        <p:spPr>
          <a:xfrm>
            <a:off x="23071015" y="14606954"/>
            <a:ext cx="6534196" cy="1509934"/>
          </a:xfrm>
          <a:prstGeom prst="rect">
            <a:avLst/>
          </a:prstGeom>
          <a:noFill/>
        </p:spPr>
        <p:txBody>
          <a:bodyPr wrap="square" rtlCol="0">
            <a:spAutoFit/>
          </a:bodyPr>
          <a:lstStyle/>
          <a:p>
            <a:endParaRPr lang="en-US" dirty="0"/>
          </a:p>
        </p:txBody>
      </p:sp>
      <p:sp>
        <p:nvSpPr>
          <p:cNvPr id="66" name="TextBox 65">
            <a:extLst>
              <a:ext uri="{FF2B5EF4-FFF2-40B4-BE49-F238E27FC236}">
                <a16:creationId xmlns:a16="http://schemas.microsoft.com/office/drawing/2014/main" id="{BF43CDC0-2824-4558-BD00-690EB5A28BC9}"/>
              </a:ext>
            </a:extLst>
          </p:cNvPr>
          <p:cNvSpPr txBox="1"/>
          <p:nvPr/>
        </p:nvSpPr>
        <p:spPr>
          <a:xfrm>
            <a:off x="21912404" y="4954247"/>
            <a:ext cx="10493854" cy="7294305"/>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By using LSTM, we hoped to find patterns in a player’s performance over his career, including his peak performing year. Training the model against peak year and career length simultaneously was supposed to reveal the pattern. Unfortunately, the model performance was poor. We attempted training the LSTM model against peak years and career lengths separately, but achieved even worse results. These results seem to indicate that there may be no real pattern in player performances, especially in his early years. This result was rather unexpected, as it also means that the peak year for a player has little relation to his career length.</a:t>
            </a:r>
          </a:p>
        </p:txBody>
      </p:sp>
      <p:sp>
        <p:nvSpPr>
          <p:cNvPr id="8" name="TextBox 7">
            <a:extLst>
              <a:ext uri="{FF2B5EF4-FFF2-40B4-BE49-F238E27FC236}">
                <a16:creationId xmlns:a16="http://schemas.microsoft.com/office/drawing/2014/main" id="{A534B1AE-0B6D-4DBB-A67F-88D6F3122AD4}"/>
              </a:ext>
            </a:extLst>
          </p:cNvPr>
          <p:cNvSpPr txBox="1"/>
          <p:nvPr/>
        </p:nvSpPr>
        <p:spPr>
          <a:xfrm>
            <a:off x="21846152" y="13416574"/>
            <a:ext cx="10547063" cy="4524315"/>
          </a:xfrm>
          <a:prstGeom prst="rect">
            <a:avLst/>
          </a:prstGeom>
          <a:noFill/>
        </p:spPr>
        <p:txBody>
          <a:bodyPr wrap="square" rtlCol="0">
            <a:spAutoFit/>
          </a:bodyPr>
          <a:lstStyle/>
          <a:p>
            <a:pPr marL="571500" indent="-571500" algn="just">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Better data cleaning </a:t>
            </a:r>
            <a:r>
              <a:rPr lang="en-US" sz="3600" dirty="0">
                <a:latin typeface="Times New Roman" panose="02020603050405020304" pitchFamily="18" charset="0"/>
                <a:cs typeface="Times New Roman" panose="02020603050405020304" pitchFamily="18" charset="0"/>
              </a:rPr>
              <a:t>Linear regression is sensitive to anomalies. We looked into anomaly elimination but with little success. Method of elimination can be improved since there are many players with no useful stats (no runs, hits, etc.)</a:t>
            </a:r>
          </a:p>
          <a:p>
            <a:pPr marL="571500" indent="-571500" algn="just">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GRU implantation </a:t>
            </a:r>
            <a:r>
              <a:rPr lang="en-US" sz="3600" dirty="0">
                <a:latin typeface="Times New Roman" panose="02020603050405020304" pitchFamily="18" charset="0"/>
                <a:cs typeface="Times New Roman" panose="02020603050405020304" pitchFamily="18" charset="0"/>
              </a:rPr>
              <a:t>Consider using GRU, which has shown better performance on smaller datasets. This may be useful since time series are short</a:t>
            </a:r>
          </a:p>
        </p:txBody>
      </p:sp>
      <p:sp>
        <p:nvSpPr>
          <p:cNvPr id="9" name="TextBox 8">
            <a:extLst>
              <a:ext uri="{FF2B5EF4-FFF2-40B4-BE49-F238E27FC236}">
                <a16:creationId xmlns:a16="http://schemas.microsoft.com/office/drawing/2014/main" id="{E1AD5D5E-4AD4-495A-BBD6-B73C94E99EB4}"/>
              </a:ext>
            </a:extLst>
          </p:cNvPr>
          <p:cNvSpPr txBox="1"/>
          <p:nvPr/>
        </p:nvSpPr>
        <p:spPr>
          <a:xfrm>
            <a:off x="21969676" y="19116997"/>
            <a:ext cx="10084773" cy="2400657"/>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[1] T. Tiger, “Determining aging patterns, and explaining analysis techniques,” 2007</a:t>
            </a:r>
          </a:p>
          <a:p>
            <a:r>
              <a:rPr lang="en-US" sz="3000" dirty="0">
                <a:latin typeface="Times New Roman" panose="02020603050405020304" pitchFamily="18" charset="0"/>
                <a:cs typeface="Times New Roman" panose="02020603050405020304" pitchFamily="18" charset="0"/>
              </a:rPr>
              <a:t>[2] Mobius, “Baseball data: The sabermetrics revolution, </a:t>
            </a:r>
            <a:r>
              <a:rPr lang="en-US" sz="3000" dirty="0" err="1">
                <a:latin typeface="Times New Roman" panose="02020603050405020304" pitchFamily="18" charset="0"/>
                <a:cs typeface="Times New Roman" panose="02020603050405020304" pitchFamily="18" charset="0"/>
              </a:rPr>
              <a:t>kaggle</a:t>
            </a:r>
            <a:r>
              <a:rPr lang="en-US" sz="3000" dirty="0">
                <a:latin typeface="Times New Roman" panose="02020603050405020304" pitchFamily="18" charset="0"/>
                <a:cs typeface="Times New Roman" panose="02020603050405020304" pitchFamily="18" charset="0"/>
              </a:rPr>
              <a:t> baseball dataset”, 2017.</a:t>
            </a:r>
          </a:p>
          <a:p>
            <a:r>
              <a:rPr lang="en-US" sz="3000" dirty="0">
                <a:latin typeface="Times New Roman" panose="02020603050405020304" pitchFamily="18" charset="0"/>
                <a:cs typeface="Times New Roman" panose="02020603050405020304" pitchFamily="18" charset="0"/>
              </a:rPr>
              <a:t>[3] P. Birnbaum, “A guide to sabermetric research,” 2018.</a:t>
            </a:r>
          </a:p>
        </p:txBody>
      </p:sp>
      <p:sp>
        <p:nvSpPr>
          <p:cNvPr id="12" name="TextBox 11">
            <a:extLst>
              <a:ext uri="{FF2B5EF4-FFF2-40B4-BE49-F238E27FC236}">
                <a16:creationId xmlns:a16="http://schemas.microsoft.com/office/drawing/2014/main" id="{BBD28339-1C72-4BE7-8F9B-532B75D9E1E9}"/>
              </a:ext>
            </a:extLst>
          </p:cNvPr>
          <p:cNvSpPr txBox="1"/>
          <p:nvPr/>
        </p:nvSpPr>
        <p:spPr>
          <a:xfrm>
            <a:off x="176807" y="11918188"/>
            <a:ext cx="8864570" cy="9833461"/>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Kaggle Baseball Dataset</a:t>
            </a:r>
            <a:r>
              <a:rPr lang="en-US" sz="3600" baseline="30000" dirty="0">
                <a:latin typeface="Times New Roman" panose="02020603050405020304" pitchFamily="18" charset="0"/>
                <a:cs typeface="Times New Roman" panose="02020603050405020304" pitchFamily="18" charset="0"/>
              </a:rPr>
              <a:t>[2] </a:t>
            </a:r>
            <a:r>
              <a:rPr lang="en-US" sz="3600" dirty="0">
                <a:latin typeface="Times New Roman" panose="02020603050405020304" pitchFamily="18" charset="0"/>
                <a:cs typeface="Times New Roman" panose="02020603050405020304" pitchFamily="18" charset="0"/>
              </a:rPr>
              <a:t>is used which has Major League Baseball batting and pitching statistics from 1871-2016. Data is pruned to only include statistics from 1960-2016 and players who played at least 4 seasons.</a:t>
            </a:r>
          </a:p>
          <a:p>
            <a:pPr algn="just"/>
            <a:r>
              <a:rPr lang="en-US" sz="3600" dirty="0">
                <a:latin typeface="Times New Roman" panose="02020603050405020304" pitchFamily="18" charset="0"/>
                <a:cs typeface="Times New Roman" panose="02020603050405020304" pitchFamily="18" charset="0"/>
              </a:rPr>
              <a:t>12 important performance indicators</a:t>
            </a:r>
            <a:r>
              <a:rPr lang="en-US" sz="3600" baseline="30000" dirty="0">
                <a:latin typeface="Times New Roman" panose="02020603050405020304" pitchFamily="18" charset="0"/>
                <a:cs typeface="Times New Roman" panose="02020603050405020304" pitchFamily="18" charset="0"/>
              </a:rPr>
              <a:t>[3]</a:t>
            </a:r>
            <a:r>
              <a:rPr lang="en-US" sz="3600" dirty="0">
                <a:latin typeface="Times New Roman" panose="02020603050405020304" pitchFamily="18" charset="0"/>
                <a:cs typeface="Times New Roman" panose="02020603050405020304" pitchFamily="18" charset="0"/>
              </a:rPr>
              <a:t> were extracted. They are normalized by the number of games played. Career length is extracted from the raw data and total responsible runs are used to determine the peak year.</a:t>
            </a:r>
          </a:p>
          <a:p>
            <a:pPr algn="just"/>
            <a:endParaRPr lang="en-US" sz="2000" dirty="0">
              <a:latin typeface="Times New Roman" panose="02020603050405020304" pitchFamily="18" charset="0"/>
              <a:cs typeface="Times New Roman" panose="02020603050405020304" pitchFamily="18" charset="0"/>
            </a:endParaRPr>
          </a:p>
          <a:p>
            <a:pPr algn="just"/>
            <a:r>
              <a:rPr lang="en-US" sz="3600" b="1" dirty="0">
                <a:latin typeface="Times New Roman" panose="02020603050405020304" pitchFamily="18" charset="0"/>
                <a:cs typeface="Times New Roman" panose="02020603050405020304" pitchFamily="18" charset="0"/>
              </a:rPr>
              <a:t>Features </a:t>
            </a:r>
          </a:p>
          <a:p>
            <a:pPr algn="just"/>
            <a:endParaRPr lang="en-US" sz="9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Game(G)                     Doubles (2B) </a:t>
            </a:r>
          </a:p>
          <a:p>
            <a:pPr algn="just"/>
            <a:r>
              <a:rPr lang="en-US" sz="3200" dirty="0">
                <a:latin typeface="Times New Roman" panose="02020603050405020304" pitchFamily="18" charset="0"/>
                <a:cs typeface="Times New Roman" panose="02020603050405020304" pitchFamily="18" charset="0"/>
              </a:rPr>
              <a:t>Triples (3B)                Bases on Balls (BB)           </a:t>
            </a:r>
          </a:p>
          <a:p>
            <a:pPr algn="just"/>
            <a:r>
              <a:rPr lang="en-US" sz="3200" dirty="0">
                <a:latin typeface="Times New Roman" panose="02020603050405020304" pitchFamily="18" charset="0"/>
                <a:cs typeface="Times New Roman" panose="02020603050405020304" pitchFamily="18" charset="0"/>
              </a:rPr>
              <a:t>Runs (R)                     Home Runs (HR)</a:t>
            </a:r>
          </a:p>
          <a:p>
            <a:pPr algn="just"/>
            <a:r>
              <a:rPr lang="en-US" sz="3200" dirty="0">
                <a:latin typeface="Times New Roman" panose="02020603050405020304" pitchFamily="18" charset="0"/>
                <a:cs typeface="Times New Roman" panose="02020603050405020304" pitchFamily="18" charset="0"/>
              </a:rPr>
              <a:t>Hits (H)                      Caught Stealing in (CS)</a:t>
            </a:r>
          </a:p>
          <a:p>
            <a:pPr algn="just"/>
            <a:r>
              <a:rPr lang="en-US" sz="3200" dirty="0">
                <a:latin typeface="Times New Roman" panose="02020603050405020304" pitchFamily="18" charset="0"/>
                <a:cs typeface="Times New Roman" panose="02020603050405020304" pitchFamily="18" charset="0"/>
              </a:rPr>
              <a:t>Runs Batted in (RBI)  At Bat (AB)</a:t>
            </a:r>
          </a:p>
          <a:p>
            <a:pPr algn="just"/>
            <a:r>
              <a:rPr lang="en-US" sz="3200" dirty="0">
                <a:latin typeface="Times New Roman" panose="02020603050405020304" pitchFamily="18" charset="0"/>
                <a:cs typeface="Times New Roman" panose="02020603050405020304" pitchFamily="18" charset="0"/>
              </a:rPr>
              <a:t>Stolen Bases(SB)        Strikeout (SO)</a:t>
            </a:r>
          </a:p>
        </p:txBody>
      </p:sp>
      <p:sp>
        <p:nvSpPr>
          <p:cNvPr id="15" name="TextBox 14">
            <a:extLst>
              <a:ext uri="{FF2B5EF4-FFF2-40B4-BE49-F238E27FC236}">
                <a16:creationId xmlns:a16="http://schemas.microsoft.com/office/drawing/2014/main" id="{D397E954-457D-4E71-99A0-6FB302CF0463}"/>
              </a:ext>
            </a:extLst>
          </p:cNvPr>
          <p:cNvSpPr txBox="1"/>
          <p:nvPr/>
        </p:nvSpPr>
        <p:spPr>
          <a:xfrm>
            <a:off x="9475927" y="10100000"/>
            <a:ext cx="10336073" cy="4360851"/>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D89853B-B658-4BFC-9C89-982241DBF459}"/>
                  </a:ext>
                </a:extLst>
              </p:cNvPr>
              <p:cNvSpPr txBox="1"/>
              <p:nvPr/>
            </p:nvSpPr>
            <p:spPr>
              <a:xfrm>
                <a:off x="9378464" y="4976155"/>
                <a:ext cx="3938952" cy="1754326"/>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Linear Regression                                       </a:t>
                </a:r>
              </a:p>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cs typeface="Times New Roman" panose="02020603050405020304" pitchFamily="18" charset="0"/>
                        </a:rPr>
                        <m:t>𝑌</m:t>
                      </m:r>
                      <m:r>
                        <a:rPr lang="en-US" sz="3600" b="0" i="1" smtClean="0">
                          <a:latin typeface="Cambria Math" panose="02040503050406030204" pitchFamily="18" charset="0"/>
                          <a:cs typeface="Times New Roman" panose="02020603050405020304" pitchFamily="18" charset="0"/>
                        </a:rPr>
                        <m:t>=</m:t>
                      </m:r>
                      <m:sSup>
                        <m:sSupPr>
                          <m:ctrlPr>
                            <a:rPr lang="en-US" sz="3600" b="0" i="1" smtClean="0">
                              <a:latin typeface="Cambria Math" panose="02040503050406030204" pitchFamily="18" charset="0"/>
                              <a:cs typeface="Times New Roman" panose="02020603050405020304" pitchFamily="18" charset="0"/>
                            </a:rPr>
                          </m:ctrlPr>
                        </m:sSupPr>
                        <m:e>
                          <m:r>
                            <a:rPr lang="en-US" sz="3600" b="0" i="1" smtClean="0">
                              <a:latin typeface="Cambria Math" panose="02040503050406030204" pitchFamily="18" charset="0"/>
                              <a:cs typeface="Times New Roman" panose="02020603050405020304" pitchFamily="18" charset="0"/>
                            </a:rPr>
                            <m:t>𝑊</m:t>
                          </m:r>
                        </m:e>
                        <m:sup>
                          <m:r>
                            <a:rPr lang="en-US" sz="3600" b="0" i="1" smtClean="0">
                              <a:latin typeface="Cambria Math" panose="02040503050406030204" pitchFamily="18" charset="0"/>
                              <a:cs typeface="Times New Roman" panose="02020603050405020304" pitchFamily="18" charset="0"/>
                            </a:rPr>
                            <m:t>𝑇</m:t>
                          </m:r>
                        </m:sup>
                      </m:sSup>
                      <m:r>
                        <a:rPr lang="en-US" sz="3600" b="0" i="1" smtClean="0">
                          <a:latin typeface="Cambria Math" panose="02040503050406030204" pitchFamily="18" charset="0"/>
                          <a:cs typeface="Times New Roman" panose="02020603050405020304" pitchFamily="18" charset="0"/>
                        </a:rPr>
                        <m:t>𝑋</m:t>
                      </m:r>
                      <m:r>
                        <a:rPr lang="en-US" sz="3600" b="0" i="1" smtClean="0">
                          <a:latin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cs typeface="Times New Roman" panose="02020603050405020304" pitchFamily="18" charset="0"/>
                        </a:rPr>
                        <m:t>𝑏</m:t>
                      </m:r>
                    </m:oMath>
                  </m:oMathPara>
                </a14:m>
                <a:endParaRPr lang="en-US" sz="3600"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BD89853B-B658-4BFC-9C89-982241DBF459}"/>
                  </a:ext>
                </a:extLst>
              </p:cNvPr>
              <p:cNvSpPr txBox="1">
                <a:spLocks noRot="1" noChangeAspect="1" noMove="1" noResize="1" noEditPoints="1" noAdjustHandles="1" noChangeArrowheads="1" noChangeShapeType="1" noTextEdit="1"/>
              </p:cNvSpPr>
              <p:nvPr/>
            </p:nvSpPr>
            <p:spPr>
              <a:xfrm>
                <a:off x="9378464" y="4976155"/>
                <a:ext cx="3938952" cy="1754326"/>
              </a:xfrm>
              <a:prstGeom prst="rect">
                <a:avLst/>
              </a:prstGeom>
              <a:blipFill>
                <a:blip r:embed="rId4"/>
                <a:stretch>
                  <a:fillRect l="-4637" t="-5556" r="-112519"/>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FB98BDCE-715A-40D1-9D12-ABFCF037589D}"/>
              </a:ext>
            </a:extLst>
          </p:cNvPr>
          <p:cNvPicPr>
            <a:picLocks noChangeAspect="1"/>
          </p:cNvPicPr>
          <p:nvPr/>
        </p:nvPicPr>
        <p:blipFill>
          <a:blip r:embed="rId5"/>
          <a:stretch>
            <a:fillRect/>
          </a:stretch>
        </p:blipFill>
        <p:spPr>
          <a:xfrm>
            <a:off x="15856935" y="10386036"/>
            <a:ext cx="6092443" cy="4700637"/>
          </a:xfrm>
          <a:prstGeom prst="rect">
            <a:avLst/>
          </a:prstGeom>
        </p:spPr>
      </p:pic>
      <p:pic>
        <p:nvPicPr>
          <p:cNvPr id="67" name="Picture 66">
            <a:extLst>
              <a:ext uri="{FF2B5EF4-FFF2-40B4-BE49-F238E27FC236}">
                <a16:creationId xmlns:a16="http://schemas.microsoft.com/office/drawing/2014/main" id="{65E1AFDD-BF66-4A97-9A72-7084E4E6117B}"/>
              </a:ext>
            </a:extLst>
          </p:cNvPr>
          <p:cNvPicPr/>
          <p:nvPr/>
        </p:nvPicPr>
        <p:blipFill>
          <a:blip r:embed="rId6"/>
          <a:stretch>
            <a:fillRect/>
          </a:stretch>
        </p:blipFill>
        <p:spPr>
          <a:xfrm>
            <a:off x="9475926" y="10562359"/>
            <a:ext cx="6179957" cy="4524314"/>
          </a:xfrm>
          <a:prstGeom prst="rect">
            <a:avLst/>
          </a:prstGeom>
        </p:spPr>
      </p:pic>
      <p:graphicFrame>
        <p:nvGraphicFramePr>
          <p:cNvPr id="22" name="Table 21">
            <a:extLst>
              <a:ext uri="{FF2B5EF4-FFF2-40B4-BE49-F238E27FC236}">
                <a16:creationId xmlns:a16="http://schemas.microsoft.com/office/drawing/2014/main" id="{9E9C848E-8A3C-413B-A7BB-A3B656035812}"/>
              </a:ext>
            </a:extLst>
          </p:cNvPr>
          <p:cNvGraphicFramePr>
            <a:graphicFrameLocks noGrp="1"/>
          </p:cNvGraphicFramePr>
          <p:nvPr>
            <p:extLst>
              <p:ext uri="{D42A27DB-BD31-4B8C-83A1-F6EECF244321}">
                <p14:modId xmlns:p14="http://schemas.microsoft.com/office/powerpoint/2010/main" val="415269319"/>
              </p:ext>
            </p:extLst>
          </p:nvPr>
        </p:nvGraphicFramePr>
        <p:xfrm>
          <a:off x="10549576" y="15458149"/>
          <a:ext cx="10336074" cy="1877349"/>
        </p:xfrm>
        <a:graphic>
          <a:graphicData uri="http://schemas.openxmlformats.org/drawingml/2006/table">
            <a:tbl>
              <a:tblPr firstRow="1" bandRow="1">
                <a:tableStyleId>{7DF18680-E054-41AD-8BC1-D1AEF772440D}</a:tableStyleId>
              </a:tblPr>
              <a:tblGrid>
                <a:gridCol w="3445358">
                  <a:extLst>
                    <a:ext uri="{9D8B030D-6E8A-4147-A177-3AD203B41FA5}">
                      <a16:colId xmlns:a16="http://schemas.microsoft.com/office/drawing/2014/main" val="1585996106"/>
                    </a:ext>
                  </a:extLst>
                </a:gridCol>
                <a:gridCol w="3445358">
                  <a:extLst>
                    <a:ext uri="{9D8B030D-6E8A-4147-A177-3AD203B41FA5}">
                      <a16:colId xmlns:a16="http://schemas.microsoft.com/office/drawing/2014/main" val="1401367856"/>
                    </a:ext>
                  </a:extLst>
                </a:gridCol>
                <a:gridCol w="3445358">
                  <a:extLst>
                    <a:ext uri="{9D8B030D-6E8A-4147-A177-3AD203B41FA5}">
                      <a16:colId xmlns:a16="http://schemas.microsoft.com/office/drawing/2014/main" val="4194721662"/>
                    </a:ext>
                  </a:extLst>
                </a:gridCol>
              </a:tblGrid>
              <a:tr h="956984">
                <a:tc>
                  <a:txBody>
                    <a:bodyPr/>
                    <a:lstStyle/>
                    <a:p>
                      <a:pPr algn="ctr"/>
                      <a:r>
                        <a:rPr lang="en-US" sz="2400" dirty="0">
                          <a:latin typeface="Times New Roman" panose="02020603050405020304" pitchFamily="18" charset="0"/>
                          <a:cs typeface="Times New Roman" panose="02020603050405020304" pitchFamily="18" charset="0"/>
                        </a:rPr>
                        <a:t>Model</a:t>
                      </a:r>
                    </a:p>
                  </a:txBody>
                  <a:tcPr/>
                </a:tc>
                <a:tc>
                  <a:txBody>
                    <a:bodyPr/>
                    <a:lstStyle/>
                    <a:p>
                      <a:pPr algn="ctr"/>
                      <a:r>
                        <a:rPr lang="en-US" sz="2400" dirty="0">
                          <a:latin typeface="Times New Roman" panose="02020603050405020304" pitchFamily="18" charset="0"/>
                          <a:cs typeface="Times New Roman" panose="02020603050405020304" pitchFamily="18" charset="0"/>
                        </a:rPr>
                        <a:t>Average career length training error (in years)</a:t>
                      </a:r>
                    </a:p>
                  </a:txBody>
                  <a:tcPr/>
                </a:tc>
                <a:tc>
                  <a:txBody>
                    <a:bodyPr/>
                    <a:lstStyle/>
                    <a:p>
                      <a:pPr algn="ctr"/>
                      <a:r>
                        <a:rPr lang="en-US" sz="2400" dirty="0">
                          <a:latin typeface="Times New Roman" panose="02020603050405020304" pitchFamily="18" charset="0"/>
                          <a:cs typeface="Times New Roman" panose="02020603050405020304" pitchFamily="18" charset="0"/>
                        </a:rPr>
                        <a:t>Average career length test error (in years)</a:t>
                      </a:r>
                    </a:p>
                  </a:txBody>
                  <a:tcPr/>
                </a:tc>
                <a:extLst>
                  <a:ext uri="{0D108BD9-81ED-4DB2-BD59-A6C34878D82A}">
                    <a16:rowId xmlns:a16="http://schemas.microsoft.com/office/drawing/2014/main" val="3304515495"/>
                  </a:ext>
                </a:extLst>
              </a:tr>
              <a:tr h="463165">
                <a:tc>
                  <a:txBody>
                    <a:bodyPr/>
                    <a:lstStyle/>
                    <a:p>
                      <a:pPr algn="ctr"/>
                      <a:r>
                        <a:rPr lang="en-US" sz="2400" dirty="0">
                          <a:latin typeface="Times New Roman" panose="02020603050405020304" pitchFamily="18" charset="0"/>
                          <a:cs typeface="Times New Roman" panose="02020603050405020304" pitchFamily="18" charset="0"/>
                        </a:rPr>
                        <a:t>Linear Regression</a:t>
                      </a:r>
                    </a:p>
                  </a:txBody>
                  <a:tcPr/>
                </a:tc>
                <a:tc>
                  <a:txBody>
                    <a:bodyPr/>
                    <a:lstStyle/>
                    <a:p>
                      <a:pPr algn="ctr"/>
                      <a:r>
                        <a:rPr lang="en-US" sz="2400" dirty="0">
                          <a:latin typeface="Times New Roman" panose="02020603050405020304" pitchFamily="18" charset="0"/>
                          <a:cs typeface="Times New Roman" panose="02020603050405020304" pitchFamily="18" charset="0"/>
                        </a:rPr>
                        <a:t>3.1417</a:t>
                      </a:r>
                    </a:p>
                  </a:txBody>
                  <a:tcPr/>
                </a:tc>
                <a:tc>
                  <a:txBody>
                    <a:bodyPr/>
                    <a:lstStyle/>
                    <a:p>
                      <a:pPr algn="ctr"/>
                      <a:r>
                        <a:rPr lang="en-US" sz="2400" dirty="0">
                          <a:latin typeface="Times New Roman" panose="02020603050405020304" pitchFamily="18" charset="0"/>
                          <a:cs typeface="Times New Roman" panose="02020603050405020304" pitchFamily="18" charset="0"/>
                        </a:rPr>
                        <a:t>3.0246</a:t>
                      </a:r>
                    </a:p>
                  </a:txBody>
                  <a:tcPr/>
                </a:tc>
                <a:extLst>
                  <a:ext uri="{0D108BD9-81ED-4DB2-BD59-A6C34878D82A}">
                    <a16:rowId xmlns:a16="http://schemas.microsoft.com/office/drawing/2014/main" val="1258937070"/>
                  </a:ext>
                </a:extLst>
              </a:tr>
              <a:tr h="380253">
                <a:tc>
                  <a:txBody>
                    <a:bodyPr/>
                    <a:lstStyle/>
                    <a:p>
                      <a:pPr algn="ctr"/>
                      <a:r>
                        <a:rPr lang="en-US" sz="2400" dirty="0">
                          <a:latin typeface="Times New Roman" panose="02020603050405020304" pitchFamily="18" charset="0"/>
                          <a:cs typeface="Times New Roman" panose="02020603050405020304" pitchFamily="18" charset="0"/>
                        </a:rPr>
                        <a:t>LSTM</a:t>
                      </a:r>
                    </a:p>
                  </a:txBody>
                  <a:tcPr/>
                </a:tc>
                <a:tc>
                  <a:txBody>
                    <a:bodyPr/>
                    <a:lstStyle/>
                    <a:p>
                      <a:pPr algn="ctr"/>
                      <a:r>
                        <a:rPr lang="en-US" sz="2400" dirty="0">
                          <a:latin typeface="Times New Roman" panose="02020603050405020304" pitchFamily="18" charset="0"/>
                          <a:cs typeface="Times New Roman" panose="02020603050405020304" pitchFamily="18" charset="0"/>
                        </a:rPr>
                        <a:t>2.9873</a:t>
                      </a:r>
                    </a:p>
                  </a:txBody>
                  <a:tcPr/>
                </a:tc>
                <a:tc>
                  <a:txBody>
                    <a:bodyPr/>
                    <a:lstStyle/>
                    <a:p>
                      <a:pPr algn="ctr"/>
                      <a:r>
                        <a:rPr lang="en-US" sz="2400" dirty="0">
                          <a:latin typeface="Times New Roman" panose="02020603050405020304" pitchFamily="18" charset="0"/>
                          <a:cs typeface="Times New Roman" panose="02020603050405020304" pitchFamily="18" charset="0"/>
                        </a:rPr>
                        <a:t>3.0744</a:t>
                      </a:r>
                    </a:p>
                  </a:txBody>
                  <a:tcPr/>
                </a:tc>
                <a:extLst>
                  <a:ext uri="{0D108BD9-81ED-4DB2-BD59-A6C34878D82A}">
                    <a16:rowId xmlns:a16="http://schemas.microsoft.com/office/drawing/2014/main" val="315392398"/>
                  </a:ext>
                </a:extLst>
              </a:tr>
            </a:tbl>
          </a:graphicData>
        </a:graphic>
      </p:graphicFrame>
      <p:pic>
        <p:nvPicPr>
          <p:cNvPr id="24" name="Picture 23">
            <a:extLst>
              <a:ext uri="{FF2B5EF4-FFF2-40B4-BE49-F238E27FC236}">
                <a16:creationId xmlns:a16="http://schemas.microsoft.com/office/drawing/2014/main" id="{7CC285A8-D6C5-40BD-825F-AF577E8AFD18}"/>
              </a:ext>
            </a:extLst>
          </p:cNvPr>
          <p:cNvPicPr>
            <a:picLocks noChangeAspect="1"/>
          </p:cNvPicPr>
          <p:nvPr/>
        </p:nvPicPr>
        <p:blipFill>
          <a:blip r:embed="rId7"/>
          <a:stretch>
            <a:fillRect/>
          </a:stretch>
        </p:blipFill>
        <p:spPr>
          <a:xfrm>
            <a:off x="9448802" y="6922974"/>
            <a:ext cx="6846711" cy="2439808"/>
          </a:xfrm>
          <a:prstGeom prst="rect">
            <a:avLst/>
          </a:prstGeom>
        </p:spPr>
      </p:pic>
      <p:sp>
        <p:nvSpPr>
          <p:cNvPr id="68" name="TextBox 67">
            <a:extLst>
              <a:ext uri="{FF2B5EF4-FFF2-40B4-BE49-F238E27FC236}">
                <a16:creationId xmlns:a16="http://schemas.microsoft.com/office/drawing/2014/main" id="{3AD90118-1B56-4296-959A-4D9CDEF1E8EB}"/>
              </a:ext>
            </a:extLst>
          </p:cNvPr>
          <p:cNvSpPr txBox="1"/>
          <p:nvPr/>
        </p:nvSpPr>
        <p:spPr>
          <a:xfrm>
            <a:off x="14887859" y="6036841"/>
            <a:ext cx="7073303" cy="2308324"/>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One LSTM layer; one FC layer</a:t>
            </a:r>
          </a:p>
          <a:p>
            <a:pPr algn="just"/>
            <a:r>
              <a:rPr lang="en-US" sz="3600" dirty="0">
                <a:latin typeface="Times New Roman" panose="02020603050405020304" pitchFamily="18" charset="0"/>
                <a:cs typeface="Times New Roman" panose="02020603050405020304" pitchFamily="18" charset="0"/>
              </a:rPr>
              <a:t>64 hidden states, 2 outputs</a:t>
            </a:r>
          </a:p>
          <a:p>
            <a:pPr algn="just"/>
            <a:r>
              <a:rPr lang="en-US" sz="3500" b="1" dirty="0">
                <a:latin typeface="Times New Roman" panose="02020603050405020304" pitchFamily="18" charset="0"/>
                <a:cs typeface="Times New Roman" panose="02020603050405020304" pitchFamily="18" charset="0"/>
              </a:rPr>
              <a:t>Outputs: </a:t>
            </a:r>
            <a:r>
              <a:rPr lang="en-US" sz="3600" dirty="0">
                <a:latin typeface="Times New Roman" panose="02020603050405020304" pitchFamily="18" charset="0"/>
                <a:cs typeface="Times New Roman" panose="02020603050405020304" pitchFamily="18" charset="0"/>
              </a:rPr>
              <a:t>1. Peak performance year</a:t>
            </a:r>
          </a:p>
          <a:p>
            <a:pPr algn="just"/>
            <a:r>
              <a:rPr lang="en-US" sz="3600" dirty="0">
                <a:latin typeface="Times New Roman" panose="02020603050405020304" pitchFamily="18" charset="0"/>
                <a:cs typeface="Times New Roman" panose="02020603050405020304" pitchFamily="18" charset="0"/>
              </a:rPr>
              <a:t>               2. Career length</a:t>
            </a:r>
          </a:p>
        </p:txBody>
      </p:sp>
      <p:graphicFrame>
        <p:nvGraphicFramePr>
          <p:cNvPr id="69" name="Table 68">
            <a:extLst>
              <a:ext uri="{FF2B5EF4-FFF2-40B4-BE49-F238E27FC236}">
                <a16:creationId xmlns:a16="http://schemas.microsoft.com/office/drawing/2014/main" id="{2CC85C41-C3F3-413B-B9D6-7901A55E5BB8}"/>
              </a:ext>
            </a:extLst>
          </p:cNvPr>
          <p:cNvGraphicFramePr>
            <a:graphicFrameLocks noGrp="1"/>
          </p:cNvGraphicFramePr>
          <p:nvPr>
            <p:extLst>
              <p:ext uri="{D42A27DB-BD31-4B8C-83A1-F6EECF244321}">
                <p14:modId xmlns:p14="http://schemas.microsoft.com/office/powerpoint/2010/main" val="2793232438"/>
              </p:ext>
            </p:extLst>
          </p:nvPr>
        </p:nvGraphicFramePr>
        <p:xfrm>
          <a:off x="10549576" y="17753558"/>
          <a:ext cx="10336074" cy="1883913"/>
        </p:xfrm>
        <a:graphic>
          <a:graphicData uri="http://schemas.openxmlformats.org/drawingml/2006/table">
            <a:tbl>
              <a:tblPr firstRow="1" bandRow="1">
                <a:tableStyleId>{7DF18680-E054-41AD-8BC1-D1AEF772440D}</a:tableStyleId>
              </a:tblPr>
              <a:tblGrid>
                <a:gridCol w="3445358">
                  <a:extLst>
                    <a:ext uri="{9D8B030D-6E8A-4147-A177-3AD203B41FA5}">
                      <a16:colId xmlns:a16="http://schemas.microsoft.com/office/drawing/2014/main" val="1585996106"/>
                    </a:ext>
                  </a:extLst>
                </a:gridCol>
                <a:gridCol w="3445358">
                  <a:extLst>
                    <a:ext uri="{9D8B030D-6E8A-4147-A177-3AD203B41FA5}">
                      <a16:colId xmlns:a16="http://schemas.microsoft.com/office/drawing/2014/main" val="1401367856"/>
                    </a:ext>
                  </a:extLst>
                </a:gridCol>
                <a:gridCol w="3445358">
                  <a:extLst>
                    <a:ext uri="{9D8B030D-6E8A-4147-A177-3AD203B41FA5}">
                      <a16:colId xmlns:a16="http://schemas.microsoft.com/office/drawing/2014/main" val="4194721662"/>
                    </a:ext>
                  </a:extLst>
                </a:gridCol>
              </a:tblGrid>
              <a:tr h="957870">
                <a:tc>
                  <a:txBody>
                    <a:bodyPr/>
                    <a:lstStyle/>
                    <a:p>
                      <a:pPr algn="ctr"/>
                      <a:r>
                        <a:rPr lang="en-US" sz="2400" dirty="0">
                          <a:latin typeface="Times New Roman" panose="02020603050405020304" pitchFamily="18" charset="0"/>
                          <a:cs typeface="Times New Roman" panose="02020603050405020304" pitchFamily="18" charset="0"/>
                        </a:rPr>
                        <a:t>Model</a:t>
                      </a:r>
                    </a:p>
                  </a:txBody>
                  <a:tcPr/>
                </a:tc>
                <a:tc>
                  <a:txBody>
                    <a:bodyPr/>
                    <a:lstStyle/>
                    <a:p>
                      <a:pPr algn="ctr"/>
                      <a:r>
                        <a:rPr lang="en-US" sz="2400" dirty="0">
                          <a:latin typeface="Times New Roman" panose="02020603050405020304" pitchFamily="18" charset="0"/>
                          <a:cs typeface="Times New Roman" panose="02020603050405020304" pitchFamily="18" charset="0"/>
                        </a:rPr>
                        <a:t>Average peak year training error (in years)</a:t>
                      </a:r>
                    </a:p>
                  </a:txBody>
                  <a:tcPr/>
                </a:tc>
                <a:tc>
                  <a:txBody>
                    <a:bodyPr/>
                    <a:lstStyle/>
                    <a:p>
                      <a:pPr algn="ctr"/>
                      <a:r>
                        <a:rPr lang="en-US" sz="2400" dirty="0">
                          <a:latin typeface="Times New Roman" panose="02020603050405020304" pitchFamily="18" charset="0"/>
                          <a:cs typeface="Times New Roman" panose="02020603050405020304" pitchFamily="18" charset="0"/>
                        </a:rPr>
                        <a:t>Average peak year test error (in years)</a:t>
                      </a:r>
                    </a:p>
                  </a:txBody>
                  <a:tcPr/>
                </a:tc>
                <a:extLst>
                  <a:ext uri="{0D108BD9-81ED-4DB2-BD59-A6C34878D82A}">
                    <a16:rowId xmlns:a16="http://schemas.microsoft.com/office/drawing/2014/main" val="3304515495"/>
                  </a:ext>
                </a:extLst>
              </a:tr>
              <a:tr h="468843">
                <a:tc>
                  <a:txBody>
                    <a:bodyPr/>
                    <a:lstStyle/>
                    <a:p>
                      <a:pPr algn="ctr"/>
                      <a:r>
                        <a:rPr lang="en-US" sz="2400" dirty="0">
                          <a:latin typeface="Times New Roman" panose="02020603050405020304" pitchFamily="18" charset="0"/>
                          <a:cs typeface="Times New Roman" panose="02020603050405020304" pitchFamily="18" charset="0"/>
                        </a:rPr>
                        <a:t>Linear Regression</a:t>
                      </a:r>
                    </a:p>
                  </a:txBody>
                  <a:tcPr/>
                </a:tc>
                <a:tc>
                  <a:txBody>
                    <a:bodyPr/>
                    <a:lstStyle/>
                    <a:p>
                      <a:pPr algn="ctr"/>
                      <a:r>
                        <a:rPr lang="en-US" sz="2400" dirty="0">
                          <a:latin typeface="Times New Roman" panose="02020603050405020304" pitchFamily="18" charset="0"/>
                          <a:cs typeface="Times New Roman" panose="02020603050405020304" pitchFamily="18" charset="0"/>
                        </a:rPr>
                        <a:t>2.2185</a:t>
                      </a:r>
                    </a:p>
                  </a:txBody>
                  <a:tcPr/>
                </a:tc>
                <a:tc>
                  <a:txBody>
                    <a:bodyPr/>
                    <a:lstStyle/>
                    <a:p>
                      <a:pPr algn="ctr"/>
                      <a:r>
                        <a:rPr lang="en-US" sz="2400" dirty="0">
                          <a:latin typeface="Times New Roman" panose="02020603050405020304" pitchFamily="18" charset="0"/>
                          <a:cs typeface="Times New Roman" panose="02020603050405020304" pitchFamily="18" charset="0"/>
                        </a:rPr>
                        <a:t>2.1728</a:t>
                      </a:r>
                    </a:p>
                  </a:txBody>
                  <a:tcPr/>
                </a:tc>
                <a:extLst>
                  <a:ext uri="{0D108BD9-81ED-4DB2-BD59-A6C34878D82A}">
                    <a16:rowId xmlns:a16="http://schemas.microsoft.com/office/drawing/2014/main" val="1258937070"/>
                  </a:ext>
                </a:extLst>
              </a:tr>
              <a:tr h="359201">
                <a:tc>
                  <a:txBody>
                    <a:bodyPr/>
                    <a:lstStyle/>
                    <a:p>
                      <a:pPr algn="ctr"/>
                      <a:r>
                        <a:rPr lang="en-US" sz="2400" dirty="0">
                          <a:latin typeface="Times New Roman" panose="02020603050405020304" pitchFamily="18" charset="0"/>
                          <a:cs typeface="Times New Roman" panose="02020603050405020304" pitchFamily="18" charset="0"/>
                        </a:rPr>
                        <a:t>LSTM</a:t>
                      </a:r>
                    </a:p>
                  </a:txBody>
                  <a:tcPr/>
                </a:tc>
                <a:tc>
                  <a:txBody>
                    <a:bodyPr/>
                    <a:lstStyle/>
                    <a:p>
                      <a:pPr algn="ctr"/>
                      <a:r>
                        <a:rPr lang="en-US" sz="2400" dirty="0">
                          <a:latin typeface="Times New Roman" panose="02020603050405020304" pitchFamily="18" charset="0"/>
                          <a:cs typeface="Times New Roman" panose="02020603050405020304" pitchFamily="18" charset="0"/>
                        </a:rPr>
                        <a:t>2.2539</a:t>
                      </a:r>
                    </a:p>
                  </a:txBody>
                  <a:tcPr/>
                </a:tc>
                <a:tc>
                  <a:txBody>
                    <a:bodyPr/>
                    <a:lstStyle/>
                    <a:p>
                      <a:pPr algn="ctr"/>
                      <a:r>
                        <a:rPr lang="en-US" sz="2400" dirty="0">
                          <a:latin typeface="Times New Roman" panose="02020603050405020304" pitchFamily="18" charset="0"/>
                          <a:cs typeface="Times New Roman" panose="02020603050405020304" pitchFamily="18" charset="0"/>
                        </a:rPr>
                        <a:t>2.2919</a:t>
                      </a:r>
                    </a:p>
                  </a:txBody>
                  <a:tcPr/>
                </a:tc>
                <a:extLst>
                  <a:ext uri="{0D108BD9-81ED-4DB2-BD59-A6C34878D82A}">
                    <a16:rowId xmlns:a16="http://schemas.microsoft.com/office/drawing/2014/main" val="315392398"/>
                  </a:ext>
                </a:extLst>
              </a:tr>
            </a:tbl>
          </a:graphicData>
        </a:graphic>
      </p:graphicFrame>
      <p:sp>
        <p:nvSpPr>
          <p:cNvPr id="71" name="TextBox 70">
            <a:extLst>
              <a:ext uri="{FF2B5EF4-FFF2-40B4-BE49-F238E27FC236}">
                <a16:creationId xmlns:a16="http://schemas.microsoft.com/office/drawing/2014/main" id="{0C468617-7AF6-4CC4-A45C-68B7FEBC2E22}"/>
              </a:ext>
            </a:extLst>
          </p:cNvPr>
          <p:cNvSpPr txBox="1"/>
          <p:nvPr/>
        </p:nvSpPr>
        <p:spPr>
          <a:xfrm>
            <a:off x="9378463" y="6113288"/>
            <a:ext cx="8257902"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Long Short-term Memory</a:t>
            </a:r>
          </a:p>
        </p:txBody>
      </p:sp>
      <p:graphicFrame>
        <p:nvGraphicFramePr>
          <p:cNvPr id="74" name="Table 73">
            <a:extLst>
              <a:ext uri="{FF2B5EF4-FFF2-40B4-BE49-F238E27FC236}">
                <a16:creationId xmlns:a16="http://schemas.microsoft.com/office/drawing/2014/main" id="{FBAF9243-1362-4E5F-83CE-C5FFE93FC4EE}"/>
              </a:ext>
            </a:extLst>
          </p:cNvPr>
          <p:cNvGraphicFramePr>
            <a:graphicFrameLocks noGrp="1"/>
          </p:cNvGraphicFramePr>
          <p:nvPr>
            <p:extLst>
              <p:ext uri="{D42A27DB-BD31-4B8C-83A1-F6EECF244321}">
                <p14:modId xmlns:p14="http://schemas.microsoft.com/office/powerpoint/2010/main" val="4185545421"/>
              </p:ext>
            </p:extLst>
          </p:nvPr>
        </p:nvGraphicFramePr>
        <p:xfrm>
          <a:off x="10549576" y="20137526"/>
          <a:ext cx="10336074" cy="1613184"/>
        </p:xfrm>
        <a:graphic>
          <a:graphicData uri="http://schemas.openxmlformats.org/drawingml/2006/table">
            <a:tbl>
              <a:tblPr firstRow="1" bandRow="1">
                <a:tableStyleId>{7DF18680-E054-41AD-8BC1-D1AEF772440D}</a:tableStyleId>
              </a:tblPr>
              <a:tblGrid>
                <a:gridCol w="3445358">
                  <a:extLst>
                    <a:ext uri="{9D8B030D-6E8A-4147-A177-3AD203B41FA5}">
                      <a16:colId xmlns:a16="http://schemas.microsoft.com/office/drawing/2014/main" val="1585996106"/>
                    </a:ext>
                  </a:extLst>
                </a:gridCol>
                <a:gridCol w="3445358">
                  <a:extLst>
                    <a:ext uri="{9D8B030D-6E8A-4147-A177-3AD203B41FA5}">
                      <a16:colId xmlns:a16="http://schemas.microsoft.com/office/drawing/2014/main" val="1401367856"/>
                    </a:ext>
                  </a:extLst>
                </a:gridCol>
                <a:gridCol w="3445358">
                  <a:extLst>
                    <a:ext uri="{9D8B030D-6E8A-4147-A177-3AD203B41FA5}">
                      <a16:colId xmlns:a16="http://schemas.microsoft.com/office/drawing/2014/main" val="4194721662"/>
                    </a:ext>
                  </a:extLst>
                </a:gridCol>
              </a:tblGrid>
              <a:tr h="698784">
                <a:tc>
                  <a:txBody>
                    <a:bodyPr/>
                    <a:lstStyle/>
                    <a:p>
                      <a:pPr algn="ctr"/>
                      <a:r>
                        <a:rPr lang="en-US" sz="2400" dirty="0">
                          <a:latin typeface="Times New Roman" panose="02020603050405020304" pitchFamily="18" charset="0"/>
                          <a:cs typeface="Times New Roman" panose="02020603050405020304" pitchFamily="18" charset="0"/>
                        </a:rPr>
                        <a:t>Model</a:t>
                      </a:r>
                    </a:p>
                  </a:txBody>
                  <a:tcPr/>
                </a:tc>
                <a:tc>
                  <a:txBody>
                    <a:bodyPr/>
                    <a:lstStyle/>
                    <a:p>
                      <a:pPr algn="ctr"/>
                      <a:r>
                        <a:rPr lang="en-US" sz="2400" dirty="0">
                          <a:latin typeface="Times New Roman" panose="02020603050405020304" pitchFamily="18" charset="0"/>
                          <a:cs typeface="Times New Roman" panose="02020603050405020304" pitchFamily="18" charset="0"/>
                        </a:rPr>
                        <a:t>Training set size</a:t>
                      </a:r>
                    </a:p>
                  </a:txBody>
                  <a:tcPr/>
                </a:tc>
                <a:tc>
                  <a:txBody>
                    <a:bodyPr/>
                    <a:lstStyle/>
                    <a:p>
                      <a:pPr algn="ctr"/>
                      <a:r>
                        <a:rPr lang="en-US" sz="2400" dirty="0">
                          <a:latin typeface="Times New Roman" panose="02020603050405020304" pitchFamily="18" charset="0"/>
                          <a:cs typeface="Times New Roman" panose="02020603050405020304" pitchFamily="18" charset="0"/>
                        </a:rPr>
                        <a:t>Test set size</a:t>
                      </a:r>
                    </a:p>
                  </a:txBody>
                  <a:tcPr/>
                </a:tc>
                <a:extLst>
                  <a:ext uri="{0D108BD9-81ED-4DB2-BD59-A6C34878D82A}">
                    <a16:rowId xmlns:a16="http://schemas.microsoft.com/office/drawing/2014/main" val="3304515495"/>
                  </a:ext>
                </a:extLst>
              </a:tr>
              <a:tr h="408449">
                <a:tc>
                  <a:txBody>
                    <a:bodyPr/>
                    <a:lstStyle/>
                    <a:p>
                      <a:pPr algn="ctr"/>
                      <a:r>
                        <a:rPr lang="en-US" sz="2400" dirty="0">
                          <a:latin typeface="Times New Roman" panose="02020603050405020304" pitchFamily="18" charset="0"/>
                          <a:cs typeface="Times New Roman" panose="02020603050405020304" pitchFamily="18" charset="0"/>
                        </a:rPr>
                        <a:t>Linear Regression</a:t>
                      </a:r>
                    </a:p>
                  </a:txBody>
                  <a:tcPr/>
                </a:tc>
                <a:tc>
                  <a:txBody>
                    <a:bodyPr/>
                    <a:lstStyle/>
                    <a:p>
                      <a:pPr algn="ctr"/>
                      <a:r>
                        <a:rPr lang="en-US" sz="2400" dirty="0">
                          <a:latin typeface="Times New Roman" panose="02020603050405020304" pitchFamily="18" charset="0"/>
                          <a:cs typeface="Times New Roman" panose="02020603050405020304" pitchFamily="18" charset="0"/>
                        </a:rPr>
                        <a:t>15228</a:t>
                      </a:r>
                    </a:p>
                  </a:txBody>
                  <a:tcPr/>
                </a:tc>
                <a:tc>
                  <a:txBody>
                    <a:bodyPr/>
                    <a:lstStyle/>
                    <a:p>
                      <a:pPr algn="ctr"/>
                      <a:r>
                        <a:rPr lang="en-US" sz="2400" dirty="0">
                          <a:latin typeface="Times New Roman" panose="02020603050405020304" pitchFamily="18" charset="0"/>
                          <a:cs typeface="Times New Roman" panose="02020603050405020304" pitchFamily="18" charset="0"/>
                        </a:rPr>
                        <a:t>1692</a:t>
                      </a:r>
                    </a:p>
                  </a:txBody>
                  <a:tcPr/>
                </a:tc>
                <a:extLst>
                  <a:ext uri="{0D108BD9-81ED-4DB2-BD59-A6C34878D82A}">
                    <a16:rowId xmlns:a16="http://schemas.microsoft.com/office/drawing/2014/main" val="1258937070"/>
                  </a:ext>
                </a:extLst>
              </a:tr>
              <a:tr h="312931">
                <a:tc>
                  <a:txBody>
                    <a:bodyPr/>
                    <a:lstStyle/>
                    <a:p>
                      <a:pPr algn="ctr"/>
                      <a:r>
                        <a:rPr lang="en-US" sz="2400" dirty="0">
                          <a:latin typeface="Times New Roman" panose="02020603050405020304" pitchFamily="18" charset="0"/>
                          <a:cs typeface="Times New Roman" panose="02020603050405020304" pitchFamily="18" charset="0"/>
                        </a:rPr>
                        <a:t>LSTM</a:t>
                      </a:r>
                    </a:p>
                  </a:txBody>
                  <a:tcPr/>
                </a:tc>
                <a:tc>
                  <a:txBody>
                    <a:bodyPr/>
                    <a:lstStyle/>
                    <a:p>
                      <a:pPr algn="ctr"/>
                      <a:r>
                        <a:rPr lang="en-US" sz="2400" dirty="0">
                          <a:latin typeface="Times New Roman" panose="02020603050405020304" pitchFamily="18" charset="0"/>
                          <a:cs typeface="Times New Roman" panose="02020603050405020304" pitchFamily="18" charset="0"/>
                        </a:rPr>
                        <a:t>5076</a:t>
                      </a:r>
                    </a:p>
                  </a:txBody>
                  <a:tcPr/>
                </a:tc>
                <a:tc>
                  <a:txBody>
                    <a:bodyPr/>
                    <a:lstStyle/>
                    <a:p>
                      <a:pPr algn="ctr"/>
                      <a:r>
                        <a:rPr lang="en-US" sz="2400" dirty="0">
                          <a:latin typeface="Times New Roman" panose="02020603050405020304" pitchFamily="18" charset="0"/>
                          <a:cs typeface="Times New Roman" panose="02020603050405020304" pitchFamily="18" charset="0"/>
                        </a:rPr>
                        <a:t>564</a:t>
                      </a:r>
                    </a:p>
                  </a:txBody>
                  <a:tcPr/>
                </a:tc>
                <a:extLst>
                  <a:ext uri="{0D108BD9-81ED-4DB2-BD59-A6C34878D82A}">
                    <a16:rowId xmlns:a16="http://schemas.microsoft.com/office/drawing/2014/main" val="315392398"/>
                  </a:ext>
                </a:extLst>
              </a:tr>
            </a:tbl>
          </a:graphicData>
        </a:graphic>
      </p:graphicFrame>
    </p:spTree>
    <p:extLst>
      <p:ext uri="{BB962C8B-B14F-4D97-AF65-F5344CB8AC3E}">
        <p14:creationId xmlns:p14="http://schemas.microsoft.com/office/powerpoint/2010/main" val="31732123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594</Words>
  <Application>Microsoft Office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Calibri</vt:lpstr>
      <vt:lpstr>Calibri Light</vt:lpstr>
      <vt:lpstr>Cambria Math</vt:lpstr>
      <vt:lpstr>Crimson Roman</vt:lpstr>
      <vt:lpstr>Source Sans Pro</vt:lpstr>
      <vt:lpstr>Source Sans Pro Italic</vt:lpstr>
      <vt:lpstr>Source Sans Pro Regular</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Liam Kelly</cp:lastModifiedBy>
  <cp:revision>53</cp:revision>
  <dcterms:created xsi:type="dcterms:W3CDTF">2018-08-04T18:19:11Z</dcterms:created>
  <dcterms:modified xsi:type="dcterms:W3CDTF">2018-12-11T01:49:58Z</dcterms:modified>
</cp:coreProperties>
</file>