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4"/>
    <p:restoredTop sz="94666"/>
  </p:normalViewPr>
  <p:slideViewPr>
    <p:cSldViewPr snapToGrid="0" snapToObjects="1">
      <p:cViewPr varScale="1">
        <p:scale>
          <a:sx n="94" d="100"/>
          <a:sy n="94" d="100"/>
        </p:scale>
        <p:origin x="208"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Users/jl3455/Dropbox/Research/Bilevel%20Opt%202/Cost%20Comparis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l3455/Dropbox/Research/Bilevel%20Opt%202/Cost%20Comparis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l3455/Dropbox/Research/Bilevel%20Opt%202/Cost%20Comparis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l3455/Dropbox/Research/Bilevel%20Opt%202/Cost%20Comparis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System Cost</a:t>
            </a:r>
            <a:r>
              <a:rPr lang="zh-CN" altLang="en-US"/>
              <a:t>：</a:t>
            </a:r>
            <a:r>
              <a:rPr lang="en-US" altLang="zh-CN"/>
              <a:t>TS+DS</a:t>
            </a:r>
            <a:endParaRPr lang="en-US"/>
          </a:p>
        </c:rich>
      </c:tx>
      <c:layout>
        <c:manualLayout>
          <c:xMode val="edge"/>
          <c:yMode val="edge"/>
          <c:x val="0.359624890638670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Sheet1!$B$1:$D$1</c:f>
              <c:strCache>
                <c:ptCount val="3"/>
                <c:pt idx="0">
                  <c:v>Bilevel</c:v>
                </c:pt>
                <c:pt idx="1">
                  <c:v>Traditional</c:v>
                </c:pt>
                <c:pt idx="2">
                  <c:v>Traditional With Network</c:v>
                </c:pt>
              </c:strCache>
            </c:strRef>
          </c:cat>
          <c:val>
            <c:numRef>
              <c:f>Sheet1!$B$2:$D$2</c:f>
              <c:numCache>
                <c:formatCode>General</c:formatCode>
                <c:ptCount val="3"/>
                <c:pt idx="0">
                  <c:v>6925</c:v>
                </c:pt>
                <c:pt idx="1">
                  <c:v>6738</c:v>
                </c:pt>
                <c:pt idx="2">
                  <c:v>6831</c:v>
                </c:pt>
              </c:numCache>
            </c:numRef>
          </c:val>
          <c:extLst>
            <c:ext xmlns:c16="http://schemas.microsoft.com/office/drawing/2014/chart" uri="{C3380CC4-5D6E-409C-BE32-E72D297353CC}">
              <c16:uniqueId val="{00000000-47E4-D748-9790-F8C5F2B7FD6A}"/>
            </c:ext>
          </c:extLst>
        </c:ser>
        <c:dLbls>
          <c:showLegendKey val="0"/>
          <c:showVal val="0"/>
          <c:showCatName val="0"/>
          <c:showSerName val="0"/>
          <c:showPercent val="0"/>
          <c:showBubbleSize val="0"/>
        </c:dLbls>
        <c:gapWidth val="219"/>
        <c:overlap val="-27"/>
        <c:axId val="290002384"/>
        <c:axId val="288275632"/>
      </c:barChart>
      <c:catAx>
        <c:axId val="29000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275632"/>
        <c:crosses val="autoZero"/>
        <c:auto val="1"/>
        <c:lblAlgn val="ctr"/>
        <c:lblOffset val="100"/>
        <c:noMultiLvlLbl val="0"/>
      </c:catAx>
      <c:valAx>
        <c:axId val="288275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002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DS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Sheet1!$B$1:$D$1</c:f>
              <c:strCache>
                <c:ptCount val="3"/>
                <c:pt idx="0">
                  <c:v>Bilevel</c:v>
                </c:pt>
                <c:pt idx="1">
                  <c:v>Traditional</c:v>
                </c:pt>
                <c:pt idx="2">
                  <c:v>Traditional With Network</c:v>
                </c:pt>
              </c:strCache>
            </c:strRef>
          </c:cat>
          <c:val>
            <c:numRef>
              <c:f>Sheet1!$B$3:$D$3</c:f>
              <c:numCache>
                <c:formatCode>General</c:formatCode>
                <c:ptCount val="3"/>
                <c:pt idx="0">
                  <c:v>-3587</c:v>
                </c:pt>
                <c:pt idx="1">
                  <c:v>-3440</c:v>
                </c:pt>
                <c:pt idx="2">
                  <c:v>-3367</c:v>
                </c:pt>
              </c:numCache>
            </c:numRef>
          </c:val>
          <c:extLst>
            <c:ext xmlns:c16="http://schemas.microsoft.com/office/drawing/2014/chart" uri="{C3380CC4-5D6E-409C-BE32-E72D297353CC}">
              <c16:uniqueId val="{00000000-C38D-CD48-878C-98D7E4AF1322}"/>
            </c:ext>
          </c:extLst>
        </c:ser>
        <c:dLbls>
          <c:showLegendKey val="0"/>
          <c:showVal val="0"/>
          <c:showCatName val="0"/>
          <c:showSerName val="0"/>
          <c:showPercent val="0"/>
          <c:showBubbleSize val="0"/>
        </c:dLbls>
        <c:gapWidth val="219"/>
        <c:overlap val="-27"/>
        <c:axId val="289238608"/>
        <c:axId val="288920752"/>
      </c:barChart>
      <c:catAx>
        <c:axId val="28923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88920752"/>
        <c:crosses val="autoZero"/>
        <c:auto val="1"/>
        <c:lblAlgn val="ctr"/>
        <c:lblOffset val="100"/>
        <c:noMultiLvlLbl val="0"/>
      </c:catAx>
      <c:valAx>
        <c:axId val="28892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2386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DS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Sheet1!$B$34:$C$34</c:f>
              <c:strCache>
                <c:ptCount val="2"/>
                <c:pt idx="0">
                  <c:v>Bilevel</c:v>
                </c:pt>
                <c:pt idx="1">
                  <c:v>Traditional With Network</c:v>
                </c:pt>
              </c:strCache>
            </c:strRef>
          </c:cat>
          <c:val>
            <c:numRef>
              <c:f>Sheet1!$B$36:$C$36</c:f>
              <c:numCache>
                <c:formatCode>General</c:formatCode>
                <c:ptCount val="2"/>
                <c:pt idx="0">
                  <c:v>-3738</c:v>
                </c:pt>
                <c:pt idx="1">
                  <c:v>-3266</c:v>
                </c:pt>
              </c:numCache>
            </c:numRef>
          </c:val>
          <c:extLst>
            <c:ext xmlns:c16="http://schemas.microsoft.com/office/drawing/2014/chart" uri="{C3380CC4-5D6E-409C-BE32-E72D297353CC}">
              <c16:uniqueId val="{00000000-5FB6-B042-ADA1-2635918E0E0F}"/>
            </c:ext>
          </c:extLst>
        </c:ser>
        <c:dLbls>
          <c:showLegendKey val="0"/>
          <c:showVal val="0"/>
          <c:showCatName val="0"/>
          <c:showSerName val="0"/>
          <c:showPercent val="0"/>
          <c:showBubbleSize val="0"/>
        </c:dLbls>
        <c:gapWidth val="219"/>
        <c:overlap val="-27"/>
        <c:axId val="289238608"/>
        <c:axId val="288920752"/>
      </c:barChart>
      <c:catAx>
        <c:axId val="28923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88920752"/>
        <c:crosses val="autoZero"/>
        <c:auto val="1"/>
        <c:lblAlgn val="ctr"/>
        <c:lblOffset val="100"/>
        <c:noMultiLvlLbl val="0"/>
      </c:catAx>
      <c:valAx>
        <c:axId val="28892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92386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System Cost</a:t>
            </a:r>
            <a:r>
              <a:rPr lang="zh-CN" altLang="en-US"/>
              <a:t>：</a:t>
            </a:r>
            <a:r>
              <a:rPr lang="en-US" altLang="zh-CN"/>
              <a:t>TS+DS</a:t>
            </a:r>
            <a:endParaRPr lang="en-US"/>
          </a:p>
        </c:rich>
      </c:tx>
      <c:layout>
        <c:manualLayout>
          <c:xMode val="edge"/>
          <c:yMode val="edge"/>
          <c:x val="0.359624890638670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Sheet1!$B$34:$C$34</c:f>
              <c:strCache>
                <c:ptCount val="2"/>
                <c:pt idx="0">
                  <c:v>Bilevel</c:v>
                </c:pt>
                <c:pt idx="1">
                  <c:v>Traditional With Network</c:v>
                </c:pt>
              </c:strCache>
            </c:strRef>
          </c:cat>
          <c:val>
            <c:numRef>
              <c:f>Sheet1!$B$35:$C$35</c:f>
              <c:numCache>
                <c:formatCode>General</c:formatCode>
                <c:ptCount val="2"/>
                <c:pt idx="0">
                  <c:v>556</c:v>
                </c:pt>
                <c:pt idx="1">
                  <c:v>217</c:v>
                </c:pt>
              </c:numCache>
            </c:numRef>
          </c:val>
          <c:extLst>
            <c:ext xmlns:c16="http://schemas.microsoft.com/office/drawing/2014/chart" uri="{C3380CC4-5D6E-409C-BE32-E72D297353CC}">
              <c16:uniqueId val="{00000000-5230-5844-A46A-166391A6A6AE}"/>
            </c:ext>
          </c:extLst>
        </c:ser>
        <c:dLbls>
          <c:showLegendKey val="0"/>
          <c:showVal val="0"/>
          <c:showCatName val="0"/>
          <c:showSerName val="0"/>
          <c:showPercent val="0"/>
          <c:showBubbleSize val="0"/>
        </c:dLbls>
        <c:gapWidth val="219"/>
        <c:overlap val="-27"/>
        <c:axId val="290002384"/>
        <c:axId val="288275632"/>
      </c:barChart>
      <c:catAx>
        <c:axId val="29000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275632"/>
        <c:crosses val="autoZero"/>
        <c:auto val="1"/>
        <c:lblAlgn val="ctr"/>
        <c:lblOffset val="100"/>
        <c:noMultiLvlLbl val="0"/>
      </c:catAx>
      <c:valAx>
        <c:axId val="288275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002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78483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27969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670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1491042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8370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2309031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236769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160549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72264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E19C8-E6ED-4349-84CA-4090D441A66D}"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296698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E19C8-E6ED-4349-84CA-4090D441A66D}" type="datetimeFigureOut">
              <a:rPr lang="en-US" smtClean="0"/>
              <a:t>10/16/18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110388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E19C8-E6ED-4349-84CA-4090D441A66D}" type="datetimeFigureOut">
              <a:rPr lang="en-US" smtClean="0"/>
              <a:t>10/16/18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99842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E19C8-E6ED-4349-84CA-4090D441A66D}" type="datetimeFigureOut">
              <a:rPr lang="en-US" smtClean="0"/>
              <a:t>10/16/18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417157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E19C8-E6ED-4349-84CA-4090D441A66D}" type="datetimeFigureOut">
              <a:rPr lang="en-US" smtClean="0"/>
              <a:t>10/16/18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14014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E19C8-E6ED-4349-84CA-4090D441A66D}" type="datetimeFigureOut">
              <a:rPr lang="en-US" smtClean="0"/>
              <a:t>10/16/18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416235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3E19C8-E6ED-4349-84CA-4090D441A66D}" type="datetimeFigureOut">
              <a:rPr lang="en-US" smtClean="0"/>
              <a:t>10/16/18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21F9E-8601-704F-8625-956CA55C4E8D}" type="slidenum">
              <a:rPr lang="en-US" smtClean="0"/>
              <a:t>‹#›</a:t>
            </a:fld>
            <a:endParaRPr lang="en-US"/>
          </a:p>
        </p:txBody>
      </p:sp>
    </p:spTree>
    <p:extLst>
      <p:ext uri="{BB962C8B-B14F-4D97-AF65-F5344CB8AC3E}">
        <p14:creationId xmlns:p14="http://schemas.microsoft.com/office/powerpoint/2010/main" val="285482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3E19C8-E6ED-4349-84CA-4090D441A66D}" type="datetimeFigureOut">
              <a:rPr lang="en-US" smtClean="0"/>
              <a:t>10/16/18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A21F9E-8601-704F-8625-956CA55C4E8D}" type="slidenum">
              <a:rPr lang="en-US" smtClean="0"/>
              <a:t>‹#›</a:t>
            </a:fld>
            <a:endParaRPr lang="en-US"/>
          </a:p>
        </p:txBody>
      </p:sp>
    </p:spTree>
    <p:extLst>
      <p:ext uri="{BB962C8B-B14F-4D97-AF65-F5344CB8AC3E}">
        <p14:creationId xmlns:p14="http://schemas.microsoft.com/office/powerpoint/2010/main" val="401272489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4374-6DA2-4747-AB7C-F49BA61CC29D}"/>
              </a:ext>
            </a:extLst>
          </p:cNvPr>
          <p:cNvSpPr>
            <a:spLocks noGrp="1"/>
          </p:cNvSpPr>
          <p:nvPr>
            <p:ph type="ctrTitle"/>
          </p:nvPr>
        </p:nvSpPr>
        <p:spPr/>
        <p:txBody>
          <a:bodyPr>
            <a:normAutofit fontScale="90000"/>
          </a:bodyPr>
          <a:lstStyle/>
          <a:p>
            <a:r>
              <a:rPr lang="en-US" dirty="0"/>
              <a:t>Bilevel Optimization of Transmission and Distribution Systems</a:t>
            </a:r>
          </a:p>
        </p:txBody>
      </p:sp>
      <p:sp>
        <p:nvSpPr>
          <p:cNvPr id="3" name="Subtitle 2">
            <a:extLst>
              <a:ext uri="{FF2B5EF4-FFF2-40B4-BE49-F238E27FC236}">
                <a16:creationId xmlns:a16="http://schemas.microsoft.com/office/drawing/2014/main" id="{445CBA1A-0679-A449-9123-B1C2F485E9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997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C9C7-EBFC-A047-ABC9-ED04757857B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9FB8D8D-93C1-FE42-A3DF-0201BAB0CC19}"/>
              </a:ext>
            </a:extLst>
          </p:cNvPr>
          <p:cNvSpPr>
            <a:spLocks noGrp="1"/>
          </p:cNvSpPr>
          <p:nvPr>
            <p:ph idx="1"/>
          </p:nvPr>
        </p:nvSpPr>
        <p:spPr/>
        <p:txBody>
          <a:bodyPr/>
          <a:lstStyle/>
          <a:p>
            <a:r>
              <a:rPr lang="en-US" dirty="0"/>
              <a:t>Motivation: currently distribution system(DS) is a passive component is the optimization problem, we want to incorporate DS information in the problem, optimize the DS results. Will compare the performance of the bilevel optimization approach with the traditional ISO’s approach</a:t>
            </a:r>
          </a:p>
        </p:txBody>
      </p:sp>
    </p:spTree>
    <p:extLst>
      <p:ext uri="{BB962C8B-B14F-4D97-AF65-F5344CB8AC3E}">
        <p14:creationId xmlns:p14="http://schemas.microsoft.com/office/powerpoint/2010/main" val="389973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6426-C62A-BE4F-90DF-668BECA4C16F}"/>
              </a:ext>
            </a:extLst>
          </p:cNvPr>
          <p:cNvSpPr>
            <a:spLocks noGrp="1"/>
          </p:cNvSpPr>
          <p:nvPr>
            <p:ph type="title"/>
          </p:nvPr>
        </p:nvSpPr>
        <p:spPr/>
        <p:txBody>
          <a:bodyPr/>
          <a:lstStyle/>
          <a:p>
            <a:r>
              <a:rPr lang="en-US" dirty="0"/>
              <a:t>Current ISO’s Approach</a:t>
            </a:r>
          </a:p>
        </p:txBody>
      </p:sp>
      <p:sp>
        <p:nvSpPr>
          <p:cNvPr id="3" name="Content Placeholder 2">
            <a:extLst>
              <a:ext uri="{FF2B5EF4-FFF2-40B4-BE49-F238E27FC236}">
                <a16:creationId xmlns:a16="http://schemas.microsoft.com/office/drawing/2014/main" id="{D3C05473-6588-604F-BE7C-A652F7120330}"/>
              </a:ext>
            </a:extLst>
          </p:cNvPr>
          <p:cNvSpPr>
            <a:spLocks noGrp="1"/>
          </p:cNvSpPr>
          <p:nvPr>
            <p:ph idx="1"/>
          </p:nvPr>
        </p:nvSpPr>
        <p:spPr/>
        <p:txBody>
          <a:bodyPr/>
          <a:lstStyle/>
          <a:p>
            <a:r>
              <a:rPr lang="en-US" dirty="0"/>
              <a:t>Objective function: min(generation bids + reserve bids + DS demand bids + DS DR bids)</a:t>
            </a:r>
          </a:p>
          <a:p>
            <a:r>
              <a:rPr lang="en-US" dirty="0"/>
              <a:t>Variables: generation, reserve, demand, DR</a:t>
            </a:r>
          </a:p>
          <a:p>
            <a:r>
              <a:rPr lang="en-US" dirty="0"/>
              <a:t>Philosophy: minimize the total operation cost by having all the cost terms in one objective function, the decision of the individual DS is out of the DS’s control </a:t>
            </a:r>
          </a:p>
        </p:txBody>
      </p:sp>
    </p:spTree>
    <p:extLst>
      <p:ext uri="{BB962C8B-B14F-4D97-AF65-F5344CB8AC3E}">
        <p14:creationId xmlns:p14="http://schemas.microsoft.com/office/powerpoint/2010/main" val="135381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AB3B-4F58-014D-A3CA-1FF50B1418EB}"/>
              </a:ext>
            </a:extLst>
          </p:cNvPr>
          <p:cNvSpPr>
            <a:spLocks noGrp="1"/>
          </p:cNvSpPr>
          <p:nvPr>
            <p:ph type="title"/>
          </p:nvPr>
        </p:nvSpPr>
        <p:spPr/>
        <p:txBody>
          <a:bodyPr/>
          <a:lstStyle/>
          <a:p>
            <a:r>
              <a:rPr lang="en-US" dirty="0"/>
              <a:t>Bilevel Optimization Approach</a:t>
            </a:r>
          </a:p>
        </p:txBody>
      </p:sp>
      <p:sp>
        <p:nvSpPr>
          <p:cNvPr id="3" name="Content Placeholder 2">
            <a:extLst>
              <a:ext uri="{FF2B5EF4-FFF2-40B4-BE49-F238E27FC236}">
                <a16:creationId xmlns:a16="http://schemas.microsoft.com/office/drawing/2014/main" id="{587BEDBA-19F2-D94F-BD32-93E93C8003D2}"/>
              </a:ext>
            </a:extLst>
          </p:cNvPr>
          <p:cNvSpPr>
            <a:spLocks noGrp="1"/>
          </p:cNvSpPr>
          <p:nvPr>
            <p:ph idx="1"/>
          </p:nvPr>
        </p:nvSpPr>
        <p:spPr/>
        <p:txBody>
          <a:bodyPr/>
          <a:lstStyle/>
          <a:p>
            <a:r>
              <a:rPr lang="en-US" dirty="0"/>
              <a:t>Upper level </a:t>
            </a:r>
            <a:r>
              <a:rPr lang="en-US" dirty="0" err="1"/>
              <a:t>obj</a:t>
            </a:r>
            <a:r>
              <a:rPr lang="en-US" dirty="0"/>
              <a:t>: min(</a:t>
            </a:r>
            <a:r>
              <a:rPr lang="en-US" dirty="0" err="1"/>
              <a:t>generation&amp;reserve</a:t>
            </a:r>
            <a:r>
              <a:rPr lang="en-US" dirty="0"/>
              <a:t> bid + DS</a:t>
            </a:r>
          </a:p>
          <a:p>
            <a:pPr marL="0" indent="0">
              <a:buNone/>
            </a:pPr>
            <a:r>
              <a:rPr lang="en-US" dirty="0"/>
              <a:t>DR cost – DS import revenue)</a:t>
            </a:r>
          </a:p>
          <a:p>
            <a:r>
              <a:rPr lang="en-US" dirty="0"/>
              <a:t>Upper level variables: generation, import &amp; DR price</a:t>
            </a:r>
          </a:p>
          <a:p>
            <a:r>
              <a:rPr lang="en-US" dirty="0"/>
              <a:t>Lower level </a:t>
            </a:r>
            <a:r>
              <a:rPr lang="en-US" dirty="0" err="1"/>
              <a:t>obj</a:t>
            </a:r>
            <a:r>
              <a:rPr lang="en-US" dirty="0"/>
              <a:t>: min(DS demand bids + DS DR bids</a:t>
            </a:r>
          </a:p>
          <a:p>
            <a:pPr marL="0" indent="0">
              <a:buNone/>
            </a:pPr>
            <a:r>
              <a:rPr lang="en-US" dirty="0"/>
              <a:t>DS DR revenue + DS import cost)</a:t>
            </a:r>
          </a:p>
          <a:p>
            <a:r>
              <a:rPr lang="en-US" dirty="0"/>
              <a:t>Lower level variables: load, import &amp; DR quantity</a:t>
            </a:r>
          </a:p>
          <a:p>
            <a:r>
              <a:rPr lang="en-US" dirty="0"/>
              <a:t>Philosophy: leader(TS) decides DR and import price,</a:t>
            </a:r>
          </a:p>
          <a:p>
            <a:pPr marL="0" indent="0">
              <a:buNone/>
            </a:pPr>
            <a:r>
              <a:rPr lang="en-US" dirty="0"/>
              <a:t>Follower(DS) decides import &amp; DR quantity</a:t>
            </a:r>
          </a:p>
          <a:p>
            <a:pPr marL="0" indent="0">
              <a:buNone/>
            </a:pPr>
            <a:endParaRPr lang="en-US" dirty="0"/>
          </a:p>
          <a:p>
            <a:pPr marL="0" indent="0">
              <a:buNone/>
            </a:pPr>
            <a:endParaRPr lang="en-US" dirty="0"/>
          </a:p>
        </p:txBody>
      </p:sp>
      <p:sp>
        <p:nvSpPr>
          <p:cNvPr id="11" name="Rectangle 10">
            <a:extLst>
              <a:ext uri="{FF2B5EF4-FFF2-40B4-BE49-F238E27FC236}">
                <a16:creationId xmlns:a16="http://schemas.microsoft.com/office/drawing/2014/main" id="{E6017B5E-EF52-2844-A169-BF014883A8E7}"/>
              </a:ext>
            </a:extLst>
          </p:cNvPr>
          <p:cNvSpPr/>
          <p:nvPr/>
        </p:nvSpPr>
        <p:spPr>
          <a:xfrm>
            <a:off x="6748790" y="2160589"/>
            <a:ext cx="2773865" cy="12034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lgn="ctr"/>
            <a:endParaRPr lang="en-US" dirty="0">
              <a:solidFill>
                <a:schemeClr val="tx1"/>
              </a:solidFill>
            </a:endParaRPr>
          </a:p>
          <a:p>
            <a:pPr algn="ctr"/>
            <a:r>
              <a:rPr lang="en-US" dirty="0">
                <a:solidFill>
                  <a:schemeClr val="tx1"/>
                </a:solidFill>
              </a:rPr>
              <a:t>Upper Level: </a:t>
            </a:r>
          </a:p>
          <a:p>
            <a:pPr algn="ctr"/>
            <a:r>
              <a:rPr lang="en-US" dirty="0">
                <a:solidFill>
                  <a:schemeClr val="tx1"/>
                </a:solidFill>
              </a:rPr>
              <a:t>TS Unit Commitment</a:t>
            </a:r>
          </a:p>
        </p:txBody>
      </p:sp>
      <p:sp>
        <p:nvSpPr>
          <p:cNvPr id="12" name="Rectangle 11">
            <a:extLst>
              <a:ext uri="{FF2B5EF4-FFF2-40B4-BE49-F238E27FC236}">
                <a16:creationId xmlns:a16="http://schemas.microsoft.com/office/drawing/2014/main" id="{136B3008-3E94-204E-A7F9-134F233EECE8}"/>
              </a:ext>
            </a:extLst>
          </p:cNvPr>
          <p:cNvSpPr/>
          <p:nvPr/>
        </p:nvSpPr>
        <p:spPr>
          <a:xfrm>
            <a:off x="6748790" y="4542971"/>
            <a:ext cx="2773865" cy="12034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pPr algn="ctr"/>
            <a:endParaRPr lang="en-US" dirty="0">
              <a:solidFill>
                <a:srgbClr val="000000"/>
              </a:solidFill>
            </a:endParaRPr>
          </a:p>
          <a:p>
            <a:pPr algn="ctr"/>
            <a:r>
              <a:rPr lang="en-US" dirty="0">
                <a:solidFill>
                  <a:srgbClr val="000000"/>
                </a:solidFill>
              </a:rPr>
              <a:t>Lower Level: </a:t>
            </a:r>
          </a:p>
          <a:p>
            <a:pPr algn="ctr"/>
            <a:r>
              <a:rPr lang="en-US" dirty="0">
                <a:solidFill>
                  <a:srgbClr val="000000"/>
                </a:solidFill>
              </a:rPr>
              <a:t>DS Optimal Dispatch</a:t>
            </a:r>
          </a:p>
        </p:txBody>
      </p:sp>
      <p:sp>
        <p:nvSpPr>
          <p:cNvPr id="13" name="TextBox 12">
            <a:extLst>
              <a:ext uri="{FF2B5EF4-FFF2-40B4-BE49-F238E27FC236}">
                <a16:creationId xmlns:a16="http://schemas.microsoft.com/office/drawing/2014/main" id="{DAD441C7-4F2C-B64A-BEF2-6B8440FFC3CB}"/>
              </a:ext>
            </a:extLst>
          </p:cNvPr>
          <p:cNvSpPr txBox="1"/>
          <p:nvPr/>
        </p:nvSpPr>
        <p:spPr>
          <a:xfrm>
            <a:off x="9208582" y="3588995"/>
            <a:ext cx="562975" cy="276999"/>
          </a:xfrm>
          <a:prstGeom prst="rect">
            <a:avLst/>
          </a:prstGeom>
          <a:noFill/>
        </p:spPr>
        <p:txBody>
          <a:bodyPr wrap="none" rtlCol="0">
            <a:spAutoFit/>
          </a:bodyPr>
          <a:lstStyle/>
          <a:p>
            <a:r>
              <a:rPr lang="en-US" sz="1200" dirty="0"/>
              <a:t>DS DR</a:t>
            </a:r>
          </a:p>
        </p:txBody>
      </p:sp>
      <p:sp>
        <p:nvSpPr>
          <p:cNvPr id="14" name="TextBox 13">
            <a:extLst>
              <a:ext uri="{FF2B5EF4-FFF2-40B4-BE49-F238E27FC236}">
                <a16:creationId xmlns:a16="http://schemas.microsoft.com/office/drawing/2014/main" id="{BD8A2322-952C-F14E-A0EC-F239940E7C27}"/>
              </a:ext>
            </a:extLst>
          </p:cNvPr>
          <p:cNvSpPr txBox="1"/>
          <p:nvPr/>
        </p:nvSpPr>
        <p:spPr>
          <a:xfrm>
            <a:off x="8198082" y="3588995"/>
            <a:ext cx="609462" cy="461665"/>
          </a:xfrm>
          <a:prstGeom prst="rect">
            <a:avLst/>
          </a:prstGeom>
          <a:noFill/>
        </p:spPr>
        <p:txBody>
          <a:bodyPr wrap="none" rtlCol="0">
            <a:spAutoFit/>
          </a:bodyPr>
          <a:lstStyle/>
          <a:p>
            <a:r>
              <a:rPr lang="en-US" sz="1200" dirty="0"/>
              <a:t>DS  </a:t>
            </a:r>
          </a:p>
          <a:p>
            <a:r>
              <a:rPr lang="en-US" sz="1200" dirty="0"/>
              <a:t>import</a:t>
            </a:r>
          </a:p>
        </p:txBody>
      </p:sp>
      <p:sp>
        <p:nvSpPr>
          <p:cNvPr id="15" name="TextBox 14">
            <a:extLst>
              <a:ext uri="{FF2B5EF4-FFF2-40B4-BE49-F238E27FC236}">
                <a16:creationId xmlns:a16="http://schemas.microsoft.com/office/drawing/2014/main" id="{386A7A6A-D2A5-014A-A4FE-BCAEBE57AE94}"/>
              </a:ext>
            </a:extLst>
          </p:cNvPr>
          <p:cNvSpPr txBox="1"/>
          <p:nvPr/>
        </p:nvSpPr>
        <p:spPr>
          <a:xfrm>
            <a:off x="7096695" y="3588995"/>
            <a:ext cx="1074077" cy="646331"/>
          </a:xfrm>
          <a:prstGeom prst="rect">
            <a:avLst/>
          </a:prstGeom>
          <a:noFill/>
        </p:spPr>
        <p:txBody>
          <a:bodyPr wrap="none" rtlCol="0">
            <a:spAutoFit/>
          </a:bodyPr>
          <a:lstStyle/>
          <a:p>
            <a:r>
              <a:rPr lang="en-US" sz="1200" dirty="0"/>
              <a:t>DS DR, </a:t>
            </a:r>
          </a:p>
          <a:p>
            <a:r>
              <a:rPr lang="en-US" sz="1200" dirty="0"/>
              <a:t>import/export</a:t>
            </a:r>
          </a:p>
          <a:p>
            <a:r>
              <a:rPr lang="en-US" sz="1200" dirty="0"/>
              <a:t>price</a:t>
            </a:r>
          </a:p>
        </p:txBody>
      </p:sp>
      <p:cxnSp>
        <p:nvCxnSpPr>
          <p:cNvPr id="16" name="Straight Arrow Connector 15">
            <a:extLst>
              <a:ext uri="{FF2B5EF4-FFF2-40B4-BE49-F238E27FC236}">
                <a16:creationId xmlns:a16="http://schemas.microsoft.com/office/drawing/2014/main" id="{FB799A30-4B34-7545-B1F4-77B413DE980B}"/>
              </a:ext>
            </a:extLst>
          </p:cNvPr>
          <p:cNvCxnSpPr/>
          <p:nvPr/>
        </p:nvCxnSpPr>
        <p:spPr>
          <a:xfrm>
            <a:off x="7119306" y="3382334"/>
            <a:ext cx="0" cy="11606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6363841-AAFB-204B-B02C-9D67BBA2CAC0}"/>
              </a:ext>
            </a:extLst>
          </p:cNvPr>
          <p:cNvCxnSpPr/>
          <p:nvPr/>
        </p:nvCxnSpPr>
        <p:spPr>
          <a:xfrm flipV="1">
            <a:off x="9208582" y="3382334"/>
            <a:ext cx="0" cy="11606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FE54E97-CD40-E34E-87BB-9D0021B3D6E5}"/>
              </a:ext>
            </a:extLst>
          </p:cNvPr>
          <p:cNvCxnSpPr/>
          <p:nvPr/>
        </p:nvCxnSpPr>
        <p:spPr>
          <a:xfrm>
            <a:off x="8207038" y="3382334"/>
            <a:ext cx="0" cy="11606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79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83D-784C-2B4D-927B-B32BFD13CB4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7F03793-FBB5-4C44-8A8D-52500FD31679}"/>
              </a:ext>
            </a:extLst>
          </p:cNvPr>
          <p:cNvSpPr>
            <a:spLocks noGrp="1"/>
          </p:cNvSpPr>
          <p:nvPr>
            <p:ph idx="1"/>
          </p:nvPr>
        </p:nvSpPr>
        <p:spPr>
          <a:xfrm>
            <a:off x="677334" y="2160589"/>
            <a:ext cx="8596668" cy="3880773"/>
          </a:xfrm>
        </p:spPr>
        <p:txBody>
          <a:bodyPr/>
          <a:lstStyle/>
          <a:p>
            <a:pPr marL="0" indent="0">
              <a:buNone/>
            </a:pPr>
            <a:endParaRPr lang="en-US" dirty="0"/>
          </a:p>
        </p:txBody>
      </p:sp>
      <p:graphicFrame>
        <p:nvGraphicFramePr>
          <p:cNvPr id="4" name="Chart 3">
            <a:extLst>
              <a:ext uri="{FF2B5EF4-FFF2-40B4-BE49-F238E27FC236}">
                <a16:creationId xmlns:a16="http://schemas.microsoft.com/office/drawing/2014/main" id="{B49ED7C3-0CEB-0449-84B8-5E212E406A27}"/>
              </a:ext>
            </a:extLst>
          </p:cNvPr>
          <p:cNvGraphicFramePr/>
          <p:nvPr>
            <p:extLst>
              <p:ext uri="{D42A27DB-BD31-4B8C-83A1-F6EECF244321}">
                <p14:modId xmlns:p14="http://schemas.microsoft.com/office/powerpoint/2010/main" val="1280504161"/>
              </p:ext>
            </p:extLst>
          </p:nvPr>
        </p:nvGraphicFramePr>
        <p:xfrm>
          <a:off x="794084" y="2815388"/>
          <a:ext cx="3842084" cy="25747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2DE5B50-0C3C-0F4E-B25D-44B071686F67}"/>
              </a:ext>
            </a:extLst>
          </p:cNvPr>
          <p:cNvGraphicFramePr/>
          <p:nvPr>
            <p:extLst>
              <p:ext uri="{D42A27DB-BD31-4B8C-83A1-F6EECF244321}">
                <p14:modId xmlns:p14="http://schemas.microsoft.com/office/powerpoint/2010/main" val="121361727"/>
              </p:ext>
            </p:extLst>
          </p:nvPr>
        </p:nvGraphicFramePr>
        <p:xfrm>
          <a:off x="4833516" y="2815387"/>
          <a:ext cx="4243137" cy="265718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47721AA-0850-924A-BD64-2AA75EDB8176}"/>
              </a:ext>
            </a:extLst>
          </p:cNvPr>
          <p:cNvSpPr txBox="1"/>
          <p:nvPr/>
        </p:nvSpPr>
        <p:spPr>
          <a:xfrm>
            <a:off x="677334" y="6127372"/>
            <a:ext cx="5764720" cy="646331"/>
          </a:xfrm>
          <a:prstGeom prst="rect">
            <a:avLst/>
          </a:prstGeom>
          <a:noFill/>
        </p:spPr>
        <p:txBody>
          <a:bodyPr wrap="none" rtlCol="0">
            <a:spAutoFit/>
          </a:bodyPr>
          <a:lstStyle/>
          <a:p>
            <a:r>
              <a:rPr lang="en-US" dirty="0"/>
              <a:t>*DS cost for the traditional approach is posterior cost </a:t>
            </a:r>
          </a:p>
          <a:p>
            <a:r>
              <a:rPr lang="en-US" dirty="0"/>
              <a:t>with the LMP as the import and DR price.</a:t>
            </a:r>
          </a:p>
        </p:txBody>
      </p:sp>
    </p:spTree>
    <p:extLst>
      <p:ext uri="{BB962C8B-B14F-4D97-AF65-F5344CB8AC3E}">
        <p14:creationId xmlns:p14="http://schemas.microsoft.com/office/powerpoint/2010/main" val="388809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83D-784C-2B4D-927B-B32BFD13CB4F}"/>
              </a:ext>
            </a:extLst>
          </p:cNvPr>
          <p:cNvSpPr>
            <a:spLocks noGrp="1"/>
          </p:cNvSpPr>
          <p:nvPr>
            <p:ph type="title"/>
          </p:nvPr>
        </p:nvSpPr>
        <p:spPr/>
        <p:txBody>
          <a:bodyPr/>
          <a:lstStyle/>
          <a:p>
            <a:r>
              <a:rPr lang="en-US" dirty="0"/>
              <a:t>Results: environmental effects</a:t>
            </a:r>
          </a:p>
        </p:txBody>
      </p:sp>
      <p:graphicFrame>
        <p:nvGraphicFramePr>
          <p:cNvPr id="6" name="Content Placeholder 5">
            <a:extLst>
              <a:ext uri="{FF2B5EF4-FFF2-40B4-BE49-F238E27FC236}">
                <a16:creationId xmlns:a16="http://schemas.microsoft.com/office/drawing/2014/main" id="{99401E56-F262-8741-A236-BCB30D8B7A0D}"/>
              </a:ext>
            </a:extLst>
          </p:cNvPr>
          <p:cNvGraphicFramePr>
            <a:graphicFrameLocks noGrp="1"/>
          </p:cNvGraphicFramePr>
          <p:nvPr>
            <p:ph idx="1"/>
            <p:extLst>
              <p:ext uri="{D42A27DB-BD31-4B8C-83A1-F6EECF244321}">
                <p14:modId xmlns:p14="http://schemas.microsoft.com/office/powerpoint/2010/main" val="4136919349"/>
              </p:ext>
            </p:extLst>
          </p:nvPr>
        </p:nvGraphicFramePr>
        <p:xfrm>
          <a:off x="677862" y="2160588"/>
          <a:ext cx="8803020" cy="1925320"/>
        </p:xfrm>
        <a:graphic>
          <a:graphicData uri="http://schemas.openxmlformats.org/drawingml/2006/table">
            <a:tbl>
              <a:tblPr firstRow="1" bandRow="1">
                <a:tableStyleId>{5C22544A-7EE6-4342-B048-85BDC9FD1C3A}</a:tableStyleId>
              </a:tblPr>
              <a:tblGrid>
                <a:gridCol w="1467170">
                  <a:extLst>
                    <a:ext uri="{9D8B030D-6E8A-4147-A177-3AD203B41FA5}">
                      <a16:colId xmlns:a16="http://schemas.microsoft.com/office/drawing/2014/main" val="342296249"/>
                    </a:ext>
                  </a:extLst>
                </a:gridCol>
                <a:gridCol w="1467170">
                  <a:extLst>
                    <a:ext uri="{9D8B030D-6E8A-4147-A177-3AD203B41FA5}">
                      <a16:colId xmlns:a16="http://schemas.microsoft.com/office/drawing/2014/main" val="650627865"/>
                    </a:ext>
                  </a:extLst>
                </a:gridCol>
                <a:gridCol w="1467170">
                  <a:extLst>
                    <a:ext uri="{9D8B030D-6E8A-4147-A177-3AD203B41FA5}">
                      <a16:colId xmlns:a16="http://schemas.microsoft.com/office/drawing/2014/main" val="327083400"/>
                    </a:ext>
                  </a:extLst>
                </a:gridCol>
                <a:gridCol w="1467170">
                  <a:extLst>
                    <a:ext uri="{9D8B030D-6E8A-4147-A177-3AD203B41FA5}">
                      <a16:colId xmlns:a16="http://schemas.microsoft.com/office/drawing/2014/main" val="3549342350"/>
                    </a:ext>
                  </a:extLst>
                </a:gridCol>
                <a:gridCol w="1467170">
                  <a:extLst>
                    <a:ext uri="{9D8B030D-6E8A-4147-A177-3AD203B41FA5}">
                      <a16:colId xmlns:a16="http://schemas.microsoft.com/office/drawing/2014/main" val="963827621"/>
                    </a:ext>
                  </a:extLst>
                </a:gridCol>
                <a:gridCol w="1467170">
                  <a:extLst>
                    <a:ext uri="{9D8B030D-6E8A-4147-A177-3AD203B41FA5}">
                      <a16:colId xmlns:a16="http://schemas.microsoft.com/office/drawing/2014/main" val="1701526368"/>
                    </a:ext>
                  </a:extLst>
                </a:gridCol>
              </a:tblGrid>
              <a:tr h="370840">
                <a:tc>
                  <a:txBody>
                    <a:bodyPr/>
                    <a:lstStyle/>
                    <a:p>
                      <a:endParaRPr lang="en-US" dirty="0"/>
                    </a:p>
                  </a:txBody>
                  <a:tcPr/>
                </a:tc>
                <a:tc>
                  <a:txBody>
                    <a:bodyPr/>
                    <a:lstStyle/>
                    <a:p>
                      <a:r>
                        <a:rPr lang="en-US" dirty="0" err="1"/>
                        <a:t>Drup</a:t>
                      </a:r>
                      <a:r>
                        <a:rPr lang="en-US" dirty="0"/>
                        <a:t> (MW)</a:t>
                      </a:r>
                    </a:p>
                  </a:txBody>
                  <a:tcPr/>
                </a:tc>
                <a:tc>
                  <a:txBody>
                    <a:bodyPr/>
                    <a:lstStyle/>
                    <a:p>
                      <a:r>
                        <a:rPr lang="en-US" dirty="0" err="1"/>
                        <a:t>Drdn</a:t>
                      </a:r>
                      <a:r>
                        <a:rPr lang="en-US" dirty="0"/>
                        <a:t> (MW)</a:t>
                      </a:r>
                    </a:p>
                  </a:txBody>
                  <a:tcPr/>
                </a:tc>
                <a:tc>
                  <a:txBody>
                    <a:bodyPr/>
                    <a:lstStyle/>
                    <a:p>
                      <a:r>
                        <a:rPr lang="en-US" dirty="0"/>
                        <a:t>Reserve up (MW)</a:t>
                      </a:r>
                    </a:p>
                  </a:txBody>
                  <a:tcPr/>
                </a:tc>
                <a:tc>
                  <a:txBody>
                    <a:bodyPr/>
                    <a:lstStyle/>
                    <a:p>
                      <a:r>
                        <a:rPr lang="en-US" dirty="0"/>
                        <a:t>Reserve </a:t>
                      </a:r>
                      <a:r>
                        <a:rPr lang="en-US" dirty="0" err="1"/>
                        <a:t>dn</a:t>
                      </a:r>
                      <a:r>
                        <a:rPr lang="en-US" dirty="0"/>
                        <a:t> (MW)</a:t>
                      </a:r>
                    </a:p>
                  </a:txBody>
                  <a:tcPr/>
                </a:tc>
                <a:tc>
                  <a:txBody>
                    <a:bodyPr/>
                    <a:lstStyle/>
                    <a:p>
                      <a:r>
                        <a:rPr lang="en-US" dirty="0"/>
                        <a:t>DR price ($/MW)</a:t>
                      </a:r>
                    </a:p>
                  </a:txBody>
                  <a:tcPr/>
                </a:tc>
                <a:extLst>
                  <a:ext uri="{0D108BD9-81ED-4DB2-BD59-A6C34878D82A}">
                    <a16:rowId xmlns:a16="http://schemas.microsoft.com/office/drawing/2014/main" val="4000098558"/>
                  </a:ext>
                </a:extLst>
              </a:tr>
              <a:tr h="370840">
                <a:tc>
                  <a:txBody>
                    <a:bodyPr/>
                    <a:lstStyle/>
                    <a:p>
                      <a:r>
                        <a:rPr lang="en-US" dirty="0"/>
                        <a:t>Bilevel </a:t>
                      </a:r>
                    </a:p>
                  </a:txBody>
                  <a:tcPr/>
                </a:tc>
                <a:tc>
                  <a:txBody>
                    <a:bodyPr/>
                    <a:lstStyle/>
                    <a:p>
                      <a:r>
                        <a:rPr lang="en-US" dirty="0"/>
                        <a:t>63</a:t>
                      </a:r>
                    </a:p>
                  </a:txBody>
                  <a:tcPr/>
                </a:tc>
                <a:tc>
                  <a:txBody>
                    <a:bodyPr/>
                    <a:lstStyle/>
                    <a:p>
                      <a:r>
                        <a:rPr lang="en-US" dirty="0"/>
                        <a:t>63</a:t>
                      </a:r>
                    </a:p>
                  </a:txBody>
                  <a:tcPr/>
                </a:tc>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135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2.66</a:t>
                      </a:r>
                    </a:p>
                  </a:txBody>
                  <a:tcPr/>
                </a:tc>
                <a:extLst>
                  <a:ext uri="{0D108BD9-81ED-4DB2-BD59-A6C34878D82A}">
                    <a16:rowId xmlns:a16="http://schemas.microsoft.com/office/drawing/2014/main" val="444450866"/>
                  </a:ext>
                </a:extLst>
              </a:tr>
              <a:tr h="370840">
                <a:tc>
                  <a:txBody>
                    <a:bodyPr/>
                    <a:lstStyle/>
                    <a:p>
                      <a:r>
                        <a:rPr lang="en-US" dirty="0"/>
                        <a:t>Traditional with Network</a:t>
                      </a:r>
                    </a:p>
                  </a:txBody>
                  <a:tcPr/>
                </a:tc>
                <a:tc>
                  <a:txBody>
                    <a:bodyPr/>
                    <a:lstStyle/>
                    <a:p>
                      <a:r>
                        <a:rPr lang="en-US" dirty="0"/>
                        <a:t>102</a:t>
                      </a:r>
                    </a:p>
                  </a:txBody>
                  <a:tcPr/>
                </a:tc>
                <a:tc>
                  <a:txBody>
                    <a:bodyPr/>
                    <a:lstStyle/>
                    <a:p>
                      <a:r>
                        <a:rPr lang="en-US" dirty="0"/>
                        <a:t>63</a:t>
                      </a:r>
                    </a:p>
                  </a:txBody>
                  <a:tcPr/>
                </a:tc>
                <a:tc>
                  <a:txBody>
                    <a:bodyPr/>
                    <a:lstStyle/>
                    <a:p>
                      <a:r>
                        <a:rPr lang="en-US" dirty="0"/>
                        <a:t>5</a:t>
                      </a:r>
                    </a:p>
                  </a:txBody>
                  <a:tcPr/>
                </a:tc>
                <a:tc>
                  <a:txBody>
                    <a:bodyPr/>
                    <a:lstStyle/>
                    <a:p>
                      <a:r>
                        <a:rPr lang="en-US" dirty="0"/>
                        <a:t>96</a:t>
                      </a:r>
                    </a:p>
                  </a:txBody>
                  <a:tcPr/>
                </a:tc>
                <a:tc>
                  <a:txBody>
                    <a:bodyPr/>
                    <a:lstStyle/>
                    <a:p>
                      <a:r>
                        <a:rPr lang="en-US" dirty="0"/>
                        <a:t>3.52</a:t>
                      </a:r>
                    </a:p>
                  </a:txBody>
                  <a:tcPr/>
                </a:tc>
                <a:extLst>
                  <a:ext uri="{0D108BD9-81ED-4DB2-BD59-A6C34878D82A}">
                    <a16:rowId xmlns:a16="http://schemas.microsoft.com/office/drawing/2014/main" val="1284517397"/>
                  </a:ext>
                </a:extLst>
              </a:tr>
            </a:tbl>
          </a:graphicData>
        </a:graphic>
      </p:graphicFrame>
    </p:spTree>
    <p:extLst>
      <p:ext uri="{BB962C8B-B14F-4D97-AF65-F5344CB8AC3E}">
        <p14:creationId xmlns:p14="http://schemas.microsoft.com/office/powerpoint/2010/main" val="363601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0D0B-088F-8D4A-8FF4-C63D04FD4F36}"/>
              </a:ext>
            </a:extLst>
          </p:cNvPr>
          <p:cNvSpPr>
            <a:spLocks noGrp="1"/>
          </p:cNvSpPr>
          <p:nvPr>
            <p:ph type="title"/>
          </p:nvPr>
        </p:nvSpPr>
        <p:spPr/>
        <p:txBody>
          <a:bodyPr/>
          <a:lstStyle/>
          <a:p>
            <a:r>
              <a:rPr lang="en-US" dirty="0"/>
              <a:t>Results: 3 DS</a:t>
            </a:r>
          </a:p>
        </p:txBody>
      </p:sp>
      <p:sp>
        <p:nvSpPr>
          <p:cNvPr id="3" name="Content Placeholder 2">
            <a:extLst>
              <a:ext uri="{FF2B5EF4-FFF2-40B4-BE49-F238E27FC236}">
                <a16:creationId xmlns:a16="http://schemas.microsoft.com/office/drawing/2014/main" id="{2634C1B5-A9D6-AF42-B788-60EF1F62EF13}"/>
              </a:ext>
            </a:extLst>
          </p:cNvPr>
          <p:cNvSpPr>
            <a:spLocks noGrp="1"/>
          </p:cNvSpPr>
          <p:nvPr>
            <p:ph idx="1"/>
          </p:nvPr>
        </p:nvSpPr>
        <p:spPr/>
        <p:txBody>
          <a:bodyPr/>
          <a:lstStyle/>
          <a:p>
            <a:endParaRPr lang="en-US" dirty="0"/>
          </a:p>
        </p:txBody>
      </p:sp>
      <p:graphicFrame>
        <p:nvGraphicFramePr>
          <p:cNvPr id="6" name="Chart 5">
            <a:extLst>
              <a:ext uri="{FF2B5EF4-FFF2-40B4-BE49-F238E27FC236}">
                <a16:creationId xmlns:a16="http://schemas.microsoft.com/office/drawing/2014/main" id="{42DFC431-1FCB-6C46-ADC0-C8A14AE2A9B3}"/>
              </a:ext>
            </a:extLst>
          </p:cNvPr>
          <p:cNvGraphicFramePr/>
          <p:nvPr>
            <p:extLst>
              <p:ext uri="{D42A27DB-BD31-4B8C-83A1-F6EECF244321}">
                <p14:modId xmlns:p14="http://schemas.microsoft.com/office/powerpoint/2010/main" val="3814596732"/>
              </p:ext>
            </p:extLst>
          </p:nvPr>
        </p:nvGraphicFramePr>
        <p:xfrm>
          <a:off x="5555518" y="2695296"/>
          <a:ext cx="3071647" cy="26571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2E34672-0D65-7849-892D-88D06847A556}"/>
              </a:ext>
            </a:extLst>
          </p:cNvPr>
          <p:cNvGraphicFramePr/>
          <p:nvPr>
            <p:extLst>
              <p:ext uri="{D42A27DB-BD31-4B8C-83A1-F6EECF244321}">
                <p14:modId xmlns:p14="http://schemas.microsoft.com/office/powerpoint/2010/main" val="1583608217"/>
              </p:ext>
            </p:extLst>
          </p:nvPr>
        </p:nvGraphicFramePr>
        <p:xfrm>
          <a:off x="1074899" y="2736512"/>
          <a:ext cx="3985689" cy="25747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471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683D-784C-2B4D-927B-B32BFD13CB4F}"/>
              </a:ext>
            </a:extLst>
          </p:cNvPr>
          <p:cNvSpPr>
            <a:spLocks noGrp="1"/>
          </p:cNvSpPr>
          <p:nvPr>
            <p:ph type="title"/>
          </p:nvPr>
        </p:nvSpPr>
        <p:spPr/>
        <p:txBody>
          <a:bodyPr/>
          <a:lstStyle/>
          <a:p>
            <a:r>
              <a:rPr lang="en-US" dirty="0"/>
              <a:t>Results: environmental effects</a:t>
            </a:r>
          </a:p>
        </p:txBody>
      </p:sp>
      <p:graphicFrame>
        <p:nvGraphicFramePr>
          <p:cNvPr id="6" name="Content Placeholder 5">
            <a:extLst>
              <a:ext uri="{FF2B5EF4-FFF2-40B4-BE49-F238E27FC236}">
                <a16:creationId xmlns:a16="http://schemas.microsoft.com/office/drawing/2014/main" id="{99401E56-F262-8741-A236-BCB30D8B7A0D}"/>
              </a:ext>
            </a:extLst>
          </p:cNvPr>
          <p:cNvGraphicFramePr>
            <a:graphicFrameLocks noGrp="1"/>
          </p:cNvGraphicFramePr>
          <p:nvPr>
            <p:ph idx="1"/>
            <p:extLst>
              <p:ext uri="{D42A27DB-BD31-4B8C-83A1-F6EECF244321}">
                <p14:modId xmlns:p14="http://schemas.microsoft.com/office/powerpoint/2010/main" val="2125308794"/>
              </p:ext>
            </p:extLst>
          </p:nvPr>
        </p:nvGraphicFramePr>
        <p:xfrm>
          <a:off x="677862" y="2160588"/>
          <a:ext cx="8803020" cy="1925320"/>
        </p:xfrm>
        <a:graphic>
          <a:graphicData uri="http://schemas.openxmlformats.org/drawingml/2006/table">
            <a:tbl>
              <a:tblPr firstRow="1" bandRow="1">
                <a:tableStyleId>{5C22544A-7EE6-4342-B048-85BDC9FD1C3A}</a:tableStyleId>
              </a:tblPr>
              <a:tblGrid>
                <a:gridCol w="1467170">
                  <a:extLst>
                    <a:ext uri="{9D8B030D-6E8A-4147-A177-3AD203B41FA5}">
                      <a16:colId xmlns:a16="http://schemas.microsoft.com/office/drawing/2014/main" val="342296249"/>
                    </a:ext>
                  </a:extLst>
                </a:gridCol>
                <a:gridCol w="1467170">
                  <a:extLst>
                    <a:ext uri="{9D8B030D-6E8A-4147-A177-3AD203B41FA5}">
                      <a16:colId xmlns:a16="http://schemas.microsoft.com/office/drawing/2014/main" val="650627865"/>
                    </a:ext>
                  </a:extLst>
                </a:gridCol>
                <a:gridCol w="1467170">
                  <a:extLst>
                    <a:ext uri="{9D8B030D-6E8A-4147-A177-3AD203B41FA5}">
                      <a16:colId xmlns:a16="http://schemas.microsoft.com/office/drawing/2014/main" val="327083400"/>
                    </a:ext>
                  </a:extLst>
                </a:gridCol>
                <a:gridCol w="1467170">
                  <a:extLst>
                    <a:ext uri="{9D8B030D-6E8A-4147-A177-3AD203B41FA5}">
                      <a16:colId xmlns:a16="http://schemas.microsoft.com/office/drawing/2014/main" val="3549342350"/>
                    </a:ext>
                  </a:extLst>
                </a:gridCol>
                <a:gridCol w="1467170">
                  <a:extLst>
                    <a:ext uri="{9D8B030D-6E8A-4147-A177-3AD203B41FA5}">
                      <a16:colId xmlns:a16="http://schemas.microsoft.com/office/drawing/2014/main" val="963827621"/>
                    </a:ext>
                  </a:extLst>
                </a:gridCol>
                <a:gridCol w="1467170">
                  <a:extLst>
                    <a:ext uri="{9D8B030D-6E8A-4147-A177-3AD203B41FA5}">
                      <a16:colId xmlns:a16="http://schemas.microsoft.com/office/drawing/2014/main" val="1701526368"/>
                    </a:ext>
                  </a:extLst>
                </a:gridCol>
              </a:tblGrid>
              <a:tr h="370840">
                <a:tc>
                  <a:txBody>
                    <a:bodyPr/>
                    <a:lstStyle/>
                    <a:p>
                      <a:endParaRPr lang="en-US" dirty="0"/>
                    </a:p>
                  </a:txBody>
                  <a:tcPr/>
                </a:tc>
                <a:tc>
                  <a:txBody>
                    <a:bodyPr/>
                    <a:lstStyle/>
                    <a:p>
                      <a:r>
                        <a:rPr lang="en-US" dirty="0" err="1"/>
                        <a:t>Drup</a:t>
                      </a:r>
                      <a:r>
                        <a:rPr lang="en-US" dirty="0"/>
                        <a:t> (MW)</a:t>
                      </a:r>
                    </a:p>
                  </a:txBody>
                  <a:tcPr/>
                </a:tc>
                <a:tc>
                  <a:txBody>
                    <a:bodyPr/>
                    <a:lstStyle/>
                    <a:p>
                      <a:r>
                        <a:rPr lang="en-US" dirty="0" err="1"/>
                        <a:t>Drdn</a:t>
                      </a:r>
                      <a:r>
                        <a:rPr lang="en-US" dirty="0"/>
                        <a:t> (MW)</a:t>
                      </a:r>
                    </a:p>
                  </a:txBody>
                  <a:tcPr/>
                </a:tc>
                <a:tc>
                  <a:txBody>
                    <a:bodyPr/>
                    <a:lstStyle/>
                    <a:p>
                      <a:r>
                        <a:rPr lang="en-US" dirty="0"/>
                        <a:t>Reserve up (MW)</a:t>
                      </a:r>
                    </a:p>
                  </a:txBody>
                  <a:tcPr/>
                </a:tc>
                <a:tc>
                  <a:txBody>
                    <a:bodyPr/>
                    <a:lstStyle/>
                    <a:p>
                      <a:r>
                        <a:rPr lang="en-US" dirty="0"/>
                        <a:t>Reserve </a:t>
                      </a:r>
                      <a:r>
                        <a:rPr lang="en-US" dirty="0" err="1"/>
                        <a:t>dn</a:t>
                      </a:r>
                      <a:r>
                        <a:rPr lang="en-US" dirty="0"/>
                        <a:t> (MW)</a:t>
                      </a:r>
                    </a:p>
                  </a:txBody>
                  <a:tcPr/>
                </a:tc>
                <a:tc>
                  <a:txBody>
                    <a:bodyPr/>
                    <a:lstStyle/>
                    <a:p>
                      <a:r>
                        <a:rPr lang="en-US" dirty="0"/>
                        <a:t>DR price ($/MW)</a:t>
                      </a:r>
                    </a:p>
                  </a:txBody>
                  <a:tcPr/>
                </a:tc>
                <a:extLst>
                  <a:ext uri="{0D108BD9-81ED-4DB2-BD59-A6C34878D82A}">
                    <a16:rowId xmlns:a16="http://schemas.microsoft.com/office/drawing/2014/main" val="4000098558"/>
                  </a:ext>
                </a:extLst>
              </a:tr>
              <a:tr h="370840">
                <a:tc>
                  <a:txBody>
                    <a:bodyPr/>
                    <a:lstStyle/>
                    <a:p>
                      <a:r>
                        <a:rPr lang="en-US" dirty="0"/>
                        <a:t>Bilevel </a:t>
                      </a:r>
                    </a:p>
                  </a:txBody>
                  <a:tcPr/>
                </a:tc>
                <a:tc>
                  <a:txBody>
                    <a:bodyPr/>
                    <a:lstStyle/>
                    <a:p>
                      <a:r>
                        <a:rPr lang="en-US" dirty="0"/>
                        <a:t>68</a:t>
                      </a:r>
                    </a:p>
                  </a:txBody>
                  <a:tcPr/>
                </a:tc>
                <a:tc>
                  <a:txBody>
                    <a:bodyPr/>
                    <a:lstStyle/>
                    <a:p>
                      <a:r>
                        <a:rPr lang="en-US" dirty="0"/>
                        <a:t>68</a:t>
                      </a:r>
                    </a:p>
                  </a:txBody>
                  <a:tcPr/>
                </a:tc>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a:t>
                      </a:r>
                    </a:p>
                  </a:txBody>
                  <a:tcPr/>
                </a:tc>
                <a:extLst>
                  <a:ext uri="{0D108BD9-81ED-4DB2-BD59-A6C34878D82A}">
                    <a16:rowId xmlns:a16="http://schemas.microsoft.com/office/drawing/2014/main" val="444450866"/>
                  </a:ext>
                </a:extLst>
              </a:tr>
              <a:tr h="370840">
                <a:tc>
                  <a:txBody>
                    <a:bodyPr/>
                    <a:lstStyle/>
                    <a:p>
                      <a:r>
                        <a:rPr lang="en-US" dirty="0"/>
                        <a:t>Traditional with Network</a:t>
                      </a:r>
                    </a:p>
                  </a:txBody>
                  <a:tcPr/>
                </a:tc>
                <a:tc>
                  <a:txBody>
                    <a:bodyPr/>
                    <a:lstStyle/>
                    <a:p>
                      <a:r>
                        <a:rPr lang="en-US" dirty="0"/>
                        <a:t>180</a:t>
                      </a:r>
                    </a:p>
                  </a:txBody>
                  <a:tcPr/>
                </a:tc>
                <a:tc>
                  <a:txBody>
                    <a:bodyPr/>
                    <a:lstStyle/>
                    <a:p>
                      <a:r>
                        <a:rPr lang="en-US" dirty="0"/>
                        <a:t>68</a:t>
                      </a:r>
                    </a:p>
                  </a:txBody>
                  <a:tcPr/>
                </a:tc>
                <a:tc>
                  <a:txBody>
                    <a:bodyPr/>
                    <a:lstStyle/>
                    <a:p>
                      <a:r>
                        <a:rPr lang="en-US" dirty="0"/>
                        <a:t>0</a:t>
                      </a:r>
                    </a:p>
                  </a:txBody>
                  <a:tcPr/>
                </a:tc>
                <a:tc>
                  <a:txBody>
                    <a:bodyPr/>
                    <a:lstStyle/>
                    <a:p>
                      <a:r>
                        <a:rPr lang="en-US" dirty="0"/>
                        <a:t>17</a:t>
                      </a:r>
                    </a:p>
                  </a:txBody>
                  <a:tcPr/>
                </a:tc>
                <a:tc>
                  <a:txBody>
                    <a:bodyPr/>
                    <a:lstStyle/>
                    <a:p>
                      <a:r>
                        <a:rPr lang="en-US" dirty="0"/>
                        <a:t>3.66</a:t>
                      </a:r>
                    </a:p>
                  </a:txBody>
                  <a:tcPr/>
                </a:tc>
                <a:extLst>
                  <a:ext uri="{0D108BD9-81ED-4DB2-BD59-A6C34878D82A}">
                    <a16:rowId xmlns:a16="http://schemas.microsoft.com/office/drawing/2014/main" val="1284517397"/>
                  </a:ext>
                </a:extLst>
              </a:tr>
            </a:tbl>
          </a:graphicData>
        </a:graphic>
      </p:graphicFrame>
    </p:spTree>
    <p:extLst>
      <p:ext uri="{BB962C8B-B14F-4D97-AF65-F5344CB8AC3E}">
        <p14:creationId xmlns:p14="http://schemas.microsoft.com/office/powerpoint/2010/main" val="25045698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{E193EBE4-32FC-3942-9C6C-692D531171B4}tf10001060</Template>
  <TotalTime>14637</TotalTime>
  <Words>345</Words>
  <Application>Microsoft Macintosh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Bilevel Optimization of Transmission and Distribution Systems</vt:lpstr>
      <vt:lpstr>Motivation</vt:lpstr>
      <vt:lpstr>Current ISO’s Approach</vt:lpstr>
      <vt:lpstr>Bilevel Optimization Approach</vt:lpstr>
      <vt:lpstr>Results</vt:lpstr>
      <vt:lpstr>Results: environmental effects</vt:lpstr>
      <vt:lpstr>Results: 3 DS</vt:lpstr>
      <vt:lpstr>Results: environmental effects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Bilevel Optimization of Transmission and Distribution Systems</dc:title>
  <dc:creator>Microsoft Office User</dc:creator>
  <cp:lastModifiedBy>Microsoft Office User</cp:lastModifiedBy>
  <cp:revision>15</cp:revision>
  <dcterms:created xsi:type="dcterms:W3CDTF">2018-10-10T14:33:43Z</dcterms:created>
  <dcterms:modified xsi:type="dcterms:W3CDTF">2018-10-26T14:12:26Z</dcterms:modified>
</cp:coreProperties>
</file>