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23"/>
  </p:notesMasterIdLst>
  <p:sldIdLst>
    <p:sldId id="360" r:id="rId2"/>
    <p:sldId id="361" r:id="rId3"/>
    <p:sldId id="386" r:id="rId4"/>
    <p:sldId id="387" r:id="rId5"/>
    <p:sldId id="388" r:id="rId6"/>
    <p:sldId id="389" r:id="rId7"/>
    <p:sldId id="392" r:id="rId8"/>
    <p:sldId id="393" r:id="rId9"/>
    <p:sldId id="362" r:id="rId10"/>
    <p:sldId id="363" r:id="rId11"/>
    <p:sldId id="364" r:id="rId12"/>
    <p:sldId id="366" r:id="rId13"/>
    <p:sldId id="368" r:id="rId14"/>
    <p:sldId id="369" r:id="rId15"/>
    <p:sldId id="382" r:id="rId16"/>
    <p:sldId id="370" r:id="rId17"/>
    <p:sldId id="398" r:id="rId18"/>
    <p:sldId id="401" r:id="rId19"/>
    <p:sldId id="399" r:id="rId20"/>
    <p:sldId id="400" r:id="rId21"/>
    <p:sldId id="38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FFCC"/>
    <a:srgbClr val="FFCC66"/>
    <a:srgbClr val="0066FF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9110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3982D36-34C2-473C-8797-F038D2DE6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86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11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92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time.h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20;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, a[N];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generate a random seed according to system time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srand</a:t>
            </a:r>
            <a:r>
              <a:rPr lang="en-US" altLang="zh-CN" dirty="0" smtClean="0"/>
              <a:t>(time(NULL));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randomly generate N integer data</a:t>
            </a:r>
          </a:p>
          <a:p>
            <a:r>
              <a:rPr lang="en-US" altLang="zh-CN" dirty="0" smtClean="0"/>
              <a:t>	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++)</a:t>
            </a:r>
          </a:p>
          <a:p>
            <a:r>
              <a:rPr lang="en-US" altLang="zh-CN" dirty="0" smtClean="0"/>
              <a:t>		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rand() % 101;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output all elements of the array (before sorted)</a:t>
            </a:r>
          </a:p>
          <a:p>
            <a:r>
              <a:rPr lang="en-US" altLang="zh-CN" dirty="0" smtClean="0"/>
              <a:t>	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++)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",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// bubble sort</a:t>
            </a:r>
          </a:p>
          <a:p>
            <a:r>
              <a:rPr lang="en-US" altLang="zh-CN" dirty="0" smtClean="0"/>
              <a:t>	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 - 1;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++){</a:t>
            </a:r>
          </a:p>
          <a:p>
            <a:r>
              <a:rPr lang="en-US" altLang="zh-CN" dirty="0" smtClean="0"/>
              <a:t>		for (j = 0; j &lt; N -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- 1; j ++){</a:t>
            </a:r>
          </a:p>
          <a:p>
            <a:r>
              <a:rPr lang="en-US" altLang="zh-CN" dirty="0" smtClean="0"/>
              <a:t>			if (a[j] &gt; a[j +1])	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 = a[j];</a:t>
            </a:r>
          </a:p>
          <a:p>
            <a:r>
              <a:rPr lang="en-US" altLang="zh-CN" dirty="0" smtClean="0"/>
              <a:t>				a[j] = a[j +1];</a:t>
            </a:r>
          </a:p>
          <a:p>
            <a:r>
              <a:rPr lang="en-US" altLang="zh-CN" dirty="0" smtClean="0"/>
              <a:t>				a[j +1] = t;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output all elements of the array (after sorted)</a:t>
            </a:r>
          </a:p>
          <a:p>
            <a:r>
              <a:rPr lang="en-US" altLang="zh-CN" dirty="0" smtClean="0"/>
              <a:t>	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++)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",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smtClean="0"/>
              <a:t>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5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79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06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char a[5] = {'b', 'o', 'o', '</a:t>
            </a:r>
            <a:r>
              <a:rPr lang="en-US" altLang="zh-CN" dirty="0" err="1" smtClean="0"/>
              <a:t>k','s</a:t>
            </a:r>
            <a:r>
              <a:rPr lang="en-US" altLang="zh-CN" dirty="0" smtClean="0"/>
              <a:t>'};</a:t>
            </a:r>
          </a:p>
          <a:p>
            <a:r>
              <a:rPr lang="en-US" altLang="zh-CN" dirty="0" smtClean="0"/>
              <a:t>	char b[] = {'b', 'o', 'o', '</a:t>
            </a:r>
            <a:r>
              <a:rPr lang="en-US" altLang="zh-CN" dirty="0" err="1" smtClean="0"/>
              <a:t>k','s</a:t>
            </a:r>
            <a:r>
              <a:rPr lang="en-US" altLang="zh-CN" dirty="0" smtClean="0"/>
              <a:t>'};</a:t>
            </a:r>
          </a:p>
          <a:p>
            <a:r>
              <a:rPr lang="en-US" altLang="zh-CN" dirty="0" smtClean="0"/>
              <a:t>	char c[] = "I like C language.";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output array by its elements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("output array by its elements:\n");</a:t>
            </a:r>
          </a:p>
          <a:p>
            <a:r>
              <a:rPr lang="en-US" altLang="zh-CN" dirty="0" smtClean="0"/>
              <a:t>	for (i = 0; i &lt; 5; i ++)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 ", a[i]);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for (i = 0; i &lt; 5; i ++)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 ", b[i]);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for (i = 0; i &lt; 5; i ++)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 ", c[i]);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output array by its name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("output array by its name:\n");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a);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b);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c);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2D36-34C2-473C-8797-F038D2DE68F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69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4987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D1244-B8EC-4EF7-966E-F5ABE8BED3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26331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2331" y="457200"/>
            <a:ext cx="1419208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57200"/>
            <a:ext cx="6461143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500C-2B38-432B-A289-F407126E1F5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84558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8596" y="1428736"/>
            <a:ext cx="3921155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49" y="1428736"/>
            <a:ext cx="4070379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878A6-5266-4751-95F6-651EE6A026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954591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0035" y="1500175"/>
            <a:ext cx="8143932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0F7F0-92F1-41B2-B046-B591C9CC33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43174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2CEBF-BA9A-4E03-B994-C4692BC54AD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184503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788EA-E44C-4062-8982-A9A1698292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881703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00174"/>
            <a:ext cx="3889374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7" y="1500174"/>
            <a:ext cx="3927501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BB18-098E-4D48-B0B9-AB27999D37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51160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97E6-173D-4B78-A81E-F6C5C25C3F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259398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641A4-3644-4B10-85A4-DB2EEE4561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357380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6A5E-7E27-42C9-843E-3323C9C10C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364507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BA8AA-0DBA-4F0B-801E-678AA4C1DB6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459144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1" y="5000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0100" y="1357298"/>
            <a:ext cx="6858048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7691-5514-4288-AD15-E764007FFD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09915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ltGray">
          <a:xfrm>
            <a:off x="0" y="214313"/>
            <a:ext cx="9144000" cy="1154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white">
          <a:xfrm>
            <a:off x="676275" y="1881188"/>
            <a:ext cx="1112838" cy="497681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28750"/>
            <a:ext cx="82867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BF50CA1-356E-4723-858C-587FA70340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 b="0">
          <a:solidFill>
            <a:schemeClr val="tx1"/>
          </a:solidFill>
          <a:latin typeface="+mn-ea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+mn-ea"/>
          <a:ea typeface="+mn-ea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400" b="0">
          <a:solidFill>
            <a:srgbClr val="0000FF"/>
          </a:solidFill>
          <a:latin typeface="+mn-ea"/>
          <a:ea typeface="+mn-ea"/>
        </a:defRPr>
      </a:lvl3pPr>
      <a:lvl4pPr marL="1371600" indent="-195263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+mn-ea"/>
          <a:ea typeface="宋体" pitchFamily="2" charset="-122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+mn-ea"/>
          <a:ea typeface="宋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4  Array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7048872" cy="1752600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--</a:t>
            </a:r>
            <a:r>
              <a:rPr lang="en-US" altLang="zh-CN" dirty="0" smtClean="0"/>
              <a:t>To represent the </a:t>
            </a:r>
            <a:r>
              <a:rPr lang="en-US" altLang="zh-CN" b="0" dirty="0" smtClean="0"/>
              <a:t>complex data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00063" y="1357313"/>
            <a:ext cx="55721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 Language Programming</a:t>
            </a:r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declare two-dimensional array?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&lt;data type&gt; &lt;identity&gt;[&lt;constant expression 1&gt;][&lt;constant expression 2&gt;];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For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195736" y="3933056"/>
            <a:ext cx="3744416" cy="1791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rectangle[60][2];</a:t>
            </a:r>
          </a:p>
          <a:p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char months[12][20];  </a:t>
            </a:r>
          </a:p>
          <a:p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N=100,M=3;  </a:t>
            </a:r>
          </a:p>
          <a:p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double scores[N][M+1];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428750"/>
            <a:ext cx="8535292" cy="4786313"/>
          </a:xfrm>
        </p:spPr>
        <p:txBody>
          <a:bodyPr/>
          <a:lstStyle/>
          <a:p>
            <a:r>
              <a:rPr lang="en-US" altLang="zh-CN" dirty="0" smtClean="0"/>
              <a:t>How to access two-dimensional array?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&lt;array-name&gt;[&lt;row subscript&gt;][&lt;column subscript&gt;]</a:t>
            </a:r>
          </a:p>
          <a:p>
            <a:pPr lvl="1"/>
            <a:r>
              <a:rPr lang="en-US" altLang="zh-CN" dirty="0" smtClean="0"/>
              <a:t>For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03648" y="2996952"/>
            <a:ext cx="6984776" cy="3354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A[5][5];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A[0][0]=2;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A[0][1]=7;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A[1][0]=8;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A[1][1]=1;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A[2][1]=5;	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A[2][2]=4;	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sum=A[0][0]+ A[1][1]+ A[2][2];</a:t>
            </a:r>
          </a:p>
          <a:p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printf("%d %d %d %d\n", &amp;a[0][0], &amp;a[1][1], &amp;sum);</a:t>
            </a: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store two-dimensional array?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11560" y="2852936"/>
            <a:ext cx="3384376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B[3][4]; 	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i,j;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for(i=0;i&lt;3;i++)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     for(j=0;j&lt;4;j++)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          B[i][j]=(i+1)*(j+1);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8766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initialize two-dimensional array?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&lt;data type&gt; </a:t>
            </a:r>
            <a:r>
              <a:rPr lang="en-US" altLang="zh-CN" dirty="0"/>
              <a:t>&lt;identity</a:t>
            </a:r>
            <a:r>
              <a:rPr lang="en-US" altLang="zh-CN" dirty="0" smtClean="0"/>
              <a:t>&gt;[&lt;row count&gt;][&lt;column number&gt;]={&lt;expression 1&gt;,&lt;expression 2&gt;,...};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Several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63688" y="3861048"/>
            <a:ext cx="6048672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a=9;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B[3][3]={a+1,a+2,a+3,a+4,a+5,a+6,a+7,a+8,a+9};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A[5][4]={2,7,6,8,1,3,10,5,4};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A[][3]={2,7,6,8,1,3,10,5,4};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A[3][3]={{2,7,6},{8,1,3},{10,5,4}};</a:t>
            </a: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int A[3][3]={{2,7},{8,1},{10,5}};</a:t>
            </a:r>
          </a:p>
          <a:p>
            <a:endParaRPr lang="pt-BR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two-dimensional to multi-dimensional array</a:t>
            </a:r>
          </a:p>
          <a:p>
            <a:pPr lvl="1"/>
            <a:r>
              <a:rPr lang="fr-FR" altLang="zh-CN" dirty="0" smtClean="0"/>
              <a:t>int A[4][5][6]</a:t>
            </a:r>
          </a:p>
          <a:p>
            <a:pPr lvl="1"/>
            <a:r>
              <a:rPr lang="en-US" altLang="zh-CN" dirty="0" smtClean="0"/>
              <a:t>d</a:t>
            </a:r>
            <a:r>
              <a:rPr lang="fr-FR" altLang="zh-CN" dirty="0" smtClean="0"/>
              <a:t>ouble B[3][4][5][6]</a:t>
            </a:r>
          </a:p>
          <a:p>
            <a:pPr lvl="1"/>
            <a:endParaRPr lang="fr-F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8487"/>
            <a:ext cx="2880320" cy="280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55441"/>
            <a:ext cx="2500312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 bwMode="auto">
          <a:xfrm>
            <a:off x="4067944" y="4437112"/>
            <a:ext cx="792088" cy="64807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1" tIns="45716" rIns="91431" bIns="4571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1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 Narrow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4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example</a:t>
            </a:r>
            <a:endParaRPr lang="zh-CN" altLang="en-US" dirty="0"/>
          </a:p>
          <a:p>
            <a:pPr lvl="1"/>
            <a:r>
              <a:rPr lang="en-US" altLang="zh-CN" dirty="0" smtClean="0"/>
              <a:t>Calculate and output the maximum </a:t>
            </a:r>
            <a:r>
              <a:rPr lang="en-US" altLang="zh-CN" dirty="0"/>
              <a:t>and minimum values of </a:t>
            </a:r>
            <a:r>
              <a:rPr lang="en-US" altLang="zh-CN" dirty="0" smtClean="0"/>
              <a:t>two-dimensional array elements, and their subscripts.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36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Character array and 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One-dimensional character array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String constant</a:t>
            </a:r>
            <a:r>
              <a:rPr lang="en-US" altLang="zh-CN" dirty="0" smtClean="0"/>
              <a:t>: end by </a:t>
            </a:r>
            <a:r>
              <a:rPr lang="en-US" altLang="zh-CN" dirty="0" smtClean="0">
                <a:solidFill>
                  <a:srgbClr val="FF0000"/>
                </a:solidFill>
              </a:rPr>
              <a:t>'\0' </a:t>
            </a:r>
            <a:r>
              <a:rPr lang="en-US" altLang="zh-CN" dirty="0" smtClean="0"/>
              <a:t>character</a:t>
            </a:r>
          </a:p>
          <a:p>
            <a:pPr lvl="2"/>
            <a:r>
              <a:rPr lang="en-US" altLang="zh-CN" dirty="0"/>
              <a:t>"students", "I like C language."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Declare character array and initialize it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Input/output character array</a:t>
            </a:r>
          </a:p>
          <a:p>
            <a:pPr lvl="2"/>
            <a:r>
              <a:rPr lang="en-US" altLang="zh-CN" dirty="0" smtClean="0"/>
              <a:t>input/output array by its elements</a:t>
            </a:r>
          </a:p>
          <a:p>
            <a:pPr lvl="2"/>
            <a:r>
              <a:rPr lang="en-US" altLang="zh-CN" dirty="0" smtClean="0"/>
              <a:t>Input/output array by its name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547664" y="3429000"/>
            <a:ext cx="3766833" cy="187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char a[5] = {'b', 'o', 'o', 'k','s'};</a:t>
            </a:r>
          </a:p>
          <a:p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char b[] = {'b', 'o', 'o', 'k','s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'};</a:t>
            </a:r>
          </a:p>
          <a:p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c[6</a:t>
            </a:r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'o', 'o', 'k', 's', </a:t>
            </a:r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\0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'};</a:t>
            </a:r>
          </a:p>
          <a:p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char d[6]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000" b="0" smtClean="0">
                <a:latin typeface="Times New Roman" pitchFamily="18" charset="0"/>
                <a:cs typeface="Times New Roman" pitchFamily="18" charset="0"/>
              </a:rPr>
              <a:t>books“;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char e[] </a:t>
            </a:r>
            <a:r>
              <a:rPr lang="pt-BR" altLang="zh-CN" sz="2000" b="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广东金融学院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级</a:t>
            </a:r>
            <a:r>
              <a:rPr lang="pt-BR" altLang="zh-CN" sz="2000" b="0" dirty="0" smtClean="0">
                <a:latin typeface="Times New Roman" pitchFamily="18" charset="0"/>
                <a:cs typeface="Times New Roman" pitchFamily="18" charset="0"/>
              </a:rPr>
              <a:t>";</a:t>
            </a:r>
            <a:endParaRPr lang="pt-BR" altLang="zh-CN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Character array and 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Several examples</a:t>
            </a:r>
          </a:p>
          <a:p>
            <a:pPr lvl="1"/>
            <a:r>
              <a:rPr lang="en-US" altLang="zh-CN" dirty="0" smtClean="0"/>
              <a:t>1. input a string, then:</a:t>
            </a:r>
          </a:p>
          <a:p>
            <a:pPr lvl="2"/>
            <a:r>
              <a:rPr lang="en-US" altLang="zh-CN" dirty="0" smtClean="0"/>
              <a:t>Get the number of uppercase, lowercase, number and others</a:t>
            </a:r>
          </a:p>
          <a:p>
            <a:pPr lvl="2"/>
            <a:r>
              <a:rPr lang="en-US" altLang="zh-CN" dirty="0" smtClean="0"/>
              <a:t>Inverse an array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/>
              <a:t>Character array and 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Some string library </a:t>
            </a:r>
            <a:r>
              <a:rPr lang="en-US" altLang="zh-CN" dirty="0" smtClean="0"/>
              <a:t>function prototypes: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char[])</a:t>
            </a:r>
          </a:p>
          <a:p>
            <a:pPr lvl="1"/>
            <a:r>
              <a:rPr lang="en-US" altLang="zh-CN" dirty="0"/>
              <a:t>char* </a:t>
            </a:r>
            <a:r>
              <a:rPr lang="en-US" altLang="zh-CN" dirty="0" err="1"/>
              <a:t>strcpy</a:t>
            </a:r>
            <a:r>
              <a:rPr lang="en-US" altLang="zh-CN" dirty="0"/>
              <a:t>(char [], </a:t>
            </a:r>
            <a:r>
              <a:rPr lang="en-US" altLang="zh-CN" dirty="0" err="1"/>
              <a:t>const</a:t>
            </a:r>
            <a:r>
              <a:rPr lang="en-US" altLang="zh-CN" dirty="0"/>
              <a:t> char [])</a:t>
            </a:r>
          </a:p>
          <a:p>
            <a:pPr lvl="1"/>
            <a:r>
              <a:rPr lang="en-US" altLang="zh-CN" dirty="0"/>
              <a:t>char* </a:t>
            </a:r>
            <a:r>
              <a:rPr lang="en-US" altLang="zh-CN" dirty="0" err="1"/>
              <a:t>strcat</a:t>
            </a:r>
            <a:r>
              <a:rPr lang="en-US" altLang="zh-CN" dirty="0"/>
              <a:t>(char [], </a:t>
            </a:r>
            <a:r>
              <a:rPr lang="en-US" altLang="zh-CN" dirty="0" err="1"/>
              <a:t>const</a:t>
            </a:r>
            <a:r>
              <a:rPr lang="en-US" altLang="zh-CN" dirty="0"/>
              <a:t> char[])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[], </a:t>
            </a:r>
            <a:r>
              <a:rPr lang="en-US" altLang="zh-CN" dirty="0" err="1"/>
              <a:t>const</a:t>
            </a:r>
            <a:r>
              <a:rPr lang="en-US" altLang="zh-CN" dirty="0"/>
              <a:t> char [])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1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Array and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array elements </a:t>
            </a:r>
            <a:r>
              <a:rPr lang="en-US" altLang="zh-CN" dirty="0" smtClean="0"/>
              <a:t>as function argument</a:t>
            </a:r>
          </a:p>
          <a:p>
            <a:pPr lvl="1"/>
            <a:r>
              <a:rPr lang="en-US" altLang="zh-CN" dirty="0" smtClean="0"/>
              <a:t>Argument: &lt;data type&gt; variable</a:t>
            </a:r>
          </a:p>
          <a:p>
            <a:pPr lvl="1"/>
            <a:r>
              <a:rPr lang="en-US" altLang="zh-CN" dirty="0" smtClean="0"/>
              <a:t>Actual parameter: array-name[&lt;subscript&gt;]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one-dimensional array </a:t>
            </a:r>
            <a:r>
              <a:rPr lang="en-US" altLang="zh-CN" dirty="0" smtClean="0"/>
              <a:t>as function argument</a:t>
            </a:r>
          </a:p>
          <a:p>
            <a:pPr lvl="1"/>
            <a:r>
              <a:rPr lang="en-US" altLang="zh-CN" dirty="0" smtClean="0"/>
              <a:t>Argument: &lt;data type&gt; &lt;array-name&gt;[]</a:t>
            </a:r>
          </a:p>
          <a:p>
            <a:pPr lvl="1"/>
            <a:r>
              <a:rPr lang="en-US" altLang="zh-CN" dirty="0" smtClean="0"/>
              <a:t>Actual parameter: &lt;array-name&gt;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6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  <a:p>
            <a:r>
              <a:rPr lang="en-US" altLang="zh-CN" dirty="0" smtClean="0"/>
              <a:t>4.3 </a:t>
            </a:r>
            <a:r>
              <a:rPr lang="en-US" altLang="zh-CN" dirty="0"/>
              <a:t>Character </a:t>
            </a:r>
            <a:r>
              <a:rPr lang="en-US" altLang="zh-CN" dirty="0" smtClean="0"/>
              <a:t>array and string</a:t>
            </a:r>
            <a:endParaRPr lang="en-US" altLang="zh-CN" dirty="0"/>
          </a:p>
          <a:p>
            <a:r>
              <a:rPr lang="en-US" altLang="zh-CN" dirty="0" smtClean="0"/>
              <a:t>4.4 Array </a:t>
            </a:r>
            <a:r>
              <a:rPr lang="en-US" altLang="zh-CN" dirty="0"/>
              <a:t>and </a:t>
            </a:r>
            <a:r>
              <a:rPr lang="en-US" altLang="zh-CN" dirty="0" smtClean="0"/>
              <a:t>function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3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Array and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 </a:t>
            </a:r>
          </a:p>
          <a:p>
            <a:pPr lvl="1"/>
            <a:r>
              <a:rPr lang="en-US" altLang="zh-CN" dirty="0" smtClean="0"/>
              <a:t>The modularization of score statistic program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3131840" y="2708920"/>
            <a:ext cx="201622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6" rIns="91431" bIns="4571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1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 Narrow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0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One-dimensional array</a:t>
            </a:r>
          </a:p>
          <a:p>
            <a:r>
              <a:rPr lang="en-US" altLang="zh-CN" dirty="0" smtClean="0"/>
              <a:t>2. </a:t>
            </a:r>
            <a:r>
              <a:rPr lang="en-US" altLang="zh-CN" dirty="0"/>
              <a:t>Two-dimensional array</a:t>
            </a:r>
          </a:p>
          <a:p>
            <a:r>
              <a:rPr lang="en-US" altLang="zh-CN" dirty="0" smtClean="0"/>
              <a:t>3. </a:t>
            </a:r>
            <a:r>
              <a:rPr lang="en-US" altLang="zh-CN" dirty="0"/>
              <a:t>Character array and string</a:t>
            </a:r>
          </a:p>
          <a:p>
            <a:r>
              <a:rPr lang="en-US" altLang="zh-CN" dirty="0" smtClean="0"/>
              <a:t>4. </a:t>
            </a:r>
            <a:r>
              <a:rPr lang="en-US" altLang="zh-CN" dirty="0"/>
              <a:t>Array and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84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Makes possible the representation of a large number of homogeneous values.</a:t>
            </a:r>
          </a:p>
          <a:p>
            <a:r>
              <a:rPr lang="en-US" altLang="zh-CN" dirty="0" smtClean="0"/>
              <a:t>Array's feature</a:t>
            </a:r>
          </a:p>
          <a:p>
            <a:pPr lvl="1"/>
            <a:r>
              <a:rPr lang="en-US" altLang="zh-CN" dirty="0" smtClean="0"/>
              <a:t>The same type</a:t>
            </a:r>
          </a:p>
          <a:p>
            <a:pPr lvl="1"/>
            <a:r>
              <a:rPr lang="en-US" altLang="zh-CN" dirty="0" smtClean="0"/>
              <a:t>Limited numbers</a:t>
            </a:r>
          </a:p>
          <a:p>
            <a:pPr lvl="1"/>
            <a:r>
              <a:rPr lang="en-US" altLang="zh-CN" dirty="0" smtClean="0"/>
              <a:t>Store in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064A6-2057-4B29-8536-6B4091884CD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8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declare one-dimensional array?</a:t>
            </a:r>
          </a:p>
          <a:p>
            <a:pPr lvl="1"/>
            <a:r>
              <a:rPr lang="en-US" altLang="zh-CN" dirty="0" smtClean="0"/>
              <a:t>&lt;data type&gt; &lt;array-name&gt;[&lt;constant expression&gt;];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064A6-2057-4B29-8536-6B4091884CD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55576" y="2708920"/>
            <a:ext cx="3312368" cy="29854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 err="1" smtClean="0">
                <a:solidFill>
                  <a:srgbClr val="0000CC"/>
                </a:solidFill>
              </a:rPr>
              <a:t>const</a:t>
            </a:r>
            <a:r>
              <a:rPr lang="en-US" altLang="zh-CN" sz="2000" b="0" dirty="0" smtClean="0">
                <a:solidFill>
                  <a:srgbClr val="0000CC"/>
                </a:solidFill>
              </a:rPr>
              <a:t> </a:t>
            </a:r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N = 20 ;</a:t>
            </a:r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const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M = 40 ;</a:t>
            </a:r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const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MaxStringSize</a:t>
            </a:r>
            <a:r>
              <a:rPr lang="en-US" altLang="zh-CN" sz="2000" b="0" dirty="0"/>
              <a:t> = 80 ;</a:t>
            </a:r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const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MaxListSize</a:t>
            </a:r>
            <a:r>
              <a:rPr lang="en-US" altLang="zh-CN" sz="2000" b="0" dirty="0"/>
              <a:t> = 1000 ;</a:t>
            </a:r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 smtClean="0"/>
              <a:t> A[10] </a:t>
            </a:r>
            <a:r>
              <a:rPr lang="en-US" altLang="zh-CN" sz="2000" b="0" dirty="0"/>
              <a:t>;</a:t>
            </a:r>
          </a:p>
          <a:p>
            <a:r>
              <a:rPr lang="en-US" altLang="zh-CN" sz="2000" b="0" dirty="0">
                <a:solidFill>
                  <a:srgbClr val="0000CC"/>
                </a:solidFill>
              </a:rPr>
              <a:t>char</a:t>
            </a:r>
            <a:r>
              <a:rPr lang="en-US" altLang="zh-CN" sz="2000" b="0" dirty="0" smtClean="0"/>
              <a:t> B[</a:t>
            </a:r>
            <a:r>
              <a:rPr lang="en-US" altLang="zh-CN" sz="2000" b="0" dirty="0" err="1" smtClean="0"/>
              <a:t>MaxStringSize</a:t>
            </a:r>
            <a:r>
              <a:rPr lang="en-US" altLang="zh-CN" sz="2000" b="0" dirty="0" smtClean="0"/>
              <a:t>] </a:t>
            </a:r>
            <a:r>
              <a:rPr lang="en-US" altLang="zh-CN" sz="2000" b="0" dirty="0"/>
              <a:t>;</a:t>
            </a:r>
          </a:p>
          <a:p>
            <a:r>
              <a:rPr lang="en-US" altLang="zh-CN" sz="2000" b="0" dirty="0">
                <a:solidFill>
                  <a:srgbClr val="0000CC"/>
                </a:solidFill>
              </a:rPr>
              <a:t>double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C[M * N] </a:t>
            </a:r>
            <a:r>
              <a:rPr lang="en-US" altLang="zh-CN" sz="2000" b="0" dirty="0"/>
              <a:t>;</a:t>
            </a:r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 smtClean="0"/>
              <a:t> Values[</a:t>
            </a:r>
            <a:r>
              <a:rPr lang="en-US" altLang="zh-CN" sz="2000" b="0" dirty="0" err="1" smtClean="0"/>
              <a:t>MaxListSize</a:t>
            </a:r>
            <a:r>
              <a:rPr lang="en-US" altLang="zh-CN" sz="2000" b="0" dirty="0" smtClean="0"/>
              <a:t>] </a:t>
            </a:r>
            <a:r>
              <a:rPr lang="en-US" altLang="zh-CN" sz="2000" b="0" dirty="0"/>
              <a:t>;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69097" y="2591590"/>
            <a:ext cx="4814887" cy="4040188"/>
            <a:chOff x="2535" y="1046"/>
            <a:chExt cx="3033" cy="2545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535" y="1046"/>
              <a:ext cx="966" cy="2545"/>
              <a:chOff x="2187" y="1142"/>
              <a:chExt cx="966" cy="2545"/>
            </a:xfrm>
          </p:grpSpPr>
          <p:grpSp>
            <p:nvGrpSpPr>
              <p:cNvPr id="59" name="Group 9"/>
              <p:cNvGrpSpPr>
                <a:grpSpLocks/>
              </p:cNvGrpSpPr>
              <p:nvPr/>
            </p:nvGrpSpPr>
            <p:grpSpPr bwMode="auto">
              <a:xfrm>
                <a:off x="2573" y="1142"/>
                <a:ext cx="580" cy="2247"/>
                <a:chOff x="3960" y="9378"/>
                <a:chExt cx="1080" cy="4056"/>
              </a:xfrm>
            </p:grpSpPr>
            <p:sp>
              <p:nvSpPr>
                <p:cNvPr id="62" name="Line 10"/>
                <p:cNvSpPr>
                  <a:spLocks noChangeShapeType="1"/>
                </p:cNvSpPr>
                <p:nvPr/>
              </p:nvSpPr>
              <p:spPr bwMode="auto">
                <a:xfrm>
                  <a:off x="3960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11"/>
                <p:cNvSpPr>
                  <a:spLocks noChangeArrowheads="1"/>
                </p:cNvSpPr>
                <p:nvPr/>
              </p:nvSpPr>
              <p:spPr bwMode="auto">
                <a:xfrm>
                  <a:off x="3960" y="9378"/>
                  <a:ext cx="1080" cy="4056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4" name="Group 12"/>
                <p:cNvGrpSpPr>
                  <a:grpSpLocks/>
                </p:cNvGrpSpPr>
                <p:nvPr/>
              </p:nvGrpSpPr>
              <p:grpSpPr bwMode="auto">
                <a:xfrm>
                  <a:off x="3960" y="10020"/>
                  <a:ext cx="1080" cy="2808"/>
                  <a:chOff x="3240" y="6432"/>
                  <a:chExt cx="1080" cy="2808"/>
                </a:xfrm>
              </p:grpSpPr>
              <p:sp>
                <p:nvSpPr>
                  <p:cNvPr id="6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6588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21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69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524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836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8148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846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877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9084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643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056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6744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368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68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7992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8304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8616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8928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240" y="92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29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2187" y="1354"/>
                <a:ext cx="386" cy="1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kumimoji="0" lang="en-US" altLang="zh-CN" sz="1400"/>
                  <a:t>A[0]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A[1]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A[2]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A[3]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A[4]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A[5]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A[6]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A[7]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A[8]</a:t>
                </a:r>
              </a:p>
              <a:p>
                <a:pPr algn="r" eaLnBrk="0" hangingPunct="0">
                  <a:lnSpc>
                    <a:spcPct val="130000"/>
                  </a:lnSpc>
                </a:pPr>
                <a:r>
                  <a:rPr kumimoji="0" lang="en-US" altLang="zh-CN" sz="1400"/>
                  <a:t>A[9]</a:t>
                </a:r>
              </a:p>
            </p:txBody>
          </p:sp>
          <p:sp>
            <p:nvSpPr>
              <p:cNvPr id="61" name="Text Box 35"/>
              <p:cNvSpPr txBox="1">
                <a:spLocks noChangeArrowheads="1"/>
              </p:cNvSpPr>
              <p:nvPr/>
            </p:nvSpPr>
            <p:spPr bwMode="auto">
              <a:xfrm>
                <a:off x="2573" y="3428"/>
                <a:ext cx="58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kumimoji="0" lang="zh-CN" altLang="en-US" sz="1400" dirty="0"/>
                  <a:t>数组</a:t>
                </a:r>
                <a:r>
                  <a:rPr kumimoji="0" lang="en-US" altLang="zh-CN" sz="1400" dirty="0"/>
                  <a:t>A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4650" y="1056"/>
              <a:ext cx="918" cy="2535"/>
              <a:chOff x="3264" y="1152"/>
              <a:chExt cx="918" cy="2535"/>
            </a:xfrm>
          </p:grpSpPr>
          <p:grpSp>
            <p:nvGrpSpPr>
              <p:cNvPr id="33" name="Group 37"/>
              <p:cNvGrpSpPr>
                <a:grpSpLocks/>
              </p:cNvGrpSpPr>
              <p:nvPr/>
            </p:nvGrpSpPr>
            <p:grpSpPr bwMode="auto">
              <a:xfrm>
                <a:off x="3603" y="1152"/>
                <a:ext cx="579" cy="2247"/>
                <a:chOff x="5400" y="6276"/>
                <a:chExt cx="1080" cy="4056"/>
              </a:xfrm>
            </p:grpSpPr>
            <p:sp>
              <p:nvSpPr>
                <p:cNvPr id="36" name="Line 38"/>
                <p:cNvSpPr>
                  <a:spLocks noChangeShapeType="1"/>
                </p:cNvSpPr>
                <p:nvPr/>
              </p:nvSpPr>
              <p:spPr bwMode="auto">
                <a:xfrm>
                  <a:off x="5400" y="674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AutoShape 39"/>
                <p:cNvSpPr>
                  <a:spLocks noChangeArrowheads="1"/>
                </p:cNvSpPr>
                <p:nvPr/>
              </p:nvSpPr>
              <p:spPr bwMode="auto">
                <a:xfrm>
                  <a:off x="5400" y="6276"/>
                  <a:ext cx="1080" cy="4056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FFE1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40"/>
                <p:cNvSpPr>
                  <a:spLocks noChangeShapeType="1"/>
                </p:cNvSpPr>
                <p:nvPr/>
              </p:nvSpPr>
              <p:spPr bwMode="auto">
                <a:xfrm>
                  <a:off x="5400" y="705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41"/>
                <p:cNvSpPr>
                  <a:spLocks noChangeShapeType="1"/>
                </p:cNvSpPr>
                <p:nvPr/>
              </p:nvSpPr>
              <p:spPr bwMode="auto">
                <a:xfrm>
                  <a:off x="5400" y="768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42"/>
                <p:cNvSpPr>
                  <a:spLocks noChangeShapeType="1"/>
                </p:cNvSpPr>
                <p:nvPr/>
              </p:nvSpPr>
              <p:spPr bwMode="auto">
                <a:xfrm>
                  <a:off x="5400" y="736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43"/>
                <p:cNvSpPr>
                  <a:spLocks noChangeShapeType="1"/>
                </p:cNvSpPr>
                <p:nvPr/>
              </p:nvSpPr>
              <p:spPr bwMode="auto">
                <a:xfrm>
                  <a:off x="5400" y="799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>
                  <a:off x="5400" y="830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45"/>
                <p:cNvSpPr>
                  <a:spLocks noChangeShapeType="1"/>
                </p:cNvSpPr>
                <p:nvPr/>
              </p:nvSpPr>
              <p:spPr bwMode="auto">
                <a:xfrm>
                  <a:off x="5400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46"/>
                <p:cNvSpPr>
                  <a:spLocks noChangeShapeType="1"/>
                </p:cNvSpPr>
                <p:nvPr/>
              </p:nvSpPr>
              <p:spPr bwMode="auto">
                <a:xfrm>
                  <a:off x="5400" y="892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7"/>
                <p:cNvSpPr>
                  <a:spLocks noChangeShapeType="1"/>
                </p:cNvSpPr>
                <p:nvPr/>
              </p:nvSpPr>
              <p:spPr bwMode="auto">
                <a:xfrm>
                  <a:off x="5400" y="924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8"/>
                <p:cNvSpPr>
                  <a:spLocks noChangeShapeType="1"/>
                </p:cNvSpPr>
                <p:nvPr/>
              </p:nvSpPr>
              <p:spPr bwMode="auto">
                <a:xfrm>
                  <a:off x="5400" y="955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9"/>
                <p:cNvSpPr>
                  <a:spLocks noChangeShapeType="1"/>
                </p:cNvSpPr>
                <p:nvPr/>
              </p:nvSpPr>
              <p:spPr bwMode="auto">
                <a:xfrm>
                  <a:off x="5400" y="690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50"/>
                <p:cNvSpPr>
                  <a:spLocks noChangeShapeType="1"/>
                </p:cNvSpPr>
                <p:nvPr/>
              </p:nvSpPr>
              <p:spPr bwMode="auto">
                <a:xfrm>
                  <a:off x="5400" y="752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51"/>
                <p:cNvSpPr>
                  <a:spLocks noChangeShapeType="1"/>
                </p:cNvSpPr>
                <p:nvPr/>
              </p:nvSpPr>
              <p:spPr bwMode="auto">
                <a:xfrm>
                  <a:off x="5400" y="721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52"/>
                <p:cNvSpPr>
                  <a:spLocks noChangeShapeType="1"/>
                </p:cNvSpPr>
                <p:nvPr/>
              </p:nvSpPr>
              <p:spPr bwMode="auto">
                <a:xfrm>
                  <a:off x="5400" y="783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5400" y="814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4"/>
                <p:cNvSpPr>
                  <a:spLocks noChangeShapeType="1"/>
                </p:cNvSpPr>
                <p:nvPr/>
              </p:nvSpPr>
              <p:spPr bwMode="auto">
                <a:xfrm>
                  <a:off x="5400" y="846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55"/>
                <p:cNvSpPr>
                  <a:spLocks noChangeShapeType="1"/>
                </p:cNvSpPr>
                <p:nvPr/>
              </p:nvSpPr>
              <p:spPr bwMode="auto">
                <a:xfrm>
                  <a:off x="5400" y="877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56"/>
                <p:cNvSpPr>
                  <a:spLocks noChangeShapeType="1"/>
                </p:cNvSpPr>
                <p:nvPr/>
              </p:nvSpPr>
              <p:spPr bwMode="auto">
                <a:xfrm>
                  <a:off x="5400" y="90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7"/>
                <p:cNvSpPr>
                  <a:spLocks noChangeShapeType="1"/>
                </p:cNvSpPr>
                <p:nvPr/>
              </p:nvSpPr>
              <p:spPr bwMode="auto">
                <a:xfrm>
                  <a:off x="5400" y="939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8"/>
                <p:cNvSpPr>
                  <a:spLocks noChangeShapeType="1"/>
                </p:cNvSpPr>
                <p:nvPr/>
              </p:nvSpPr>
              <p:spPr bwMode="auto">
                <a:xfrm>
                  <a:off x="5400" y="970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9"/>
                <p:cNvSpPr>
                  <a:spLocks noChangeShapeType="1"/>
                </p:cNvSpPr>
                <p:nvPr/>
              </p:nvSpPr>
              <p:spPr bwMode="auto">
                <a:xfrm>
                  <a:off x="5400" y="674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60"/>
                <p:cNvSpPr>
                  <a:spLocks noChangeShapeType="1"/>
                </p:cNvSpPr>
                <p:nvPr/>
              </p:nvSpPr>
              <p:spPr bwMode="auto">
                <a:xfrm>
                  <a:off x="5400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3264" y="1267"/>
                <a:ext cx="338" cy="1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>
                  <a:lnSpc>
                    <a:spcPct val="210000"/>
                  </a:lnSpc>
                </a:pPr>
                <a:r>
                  <a:rPr kumimoji="0" lang="en-US" altLang="zh-CN" sz="1400" dirty="0"/>
                  <a:t>C[0]</a:t>
                </a:r>
              </a:p>
              <a:p>
                <a:pPr algn="r" eaLnBrk="0" hangingPunct="0">
                  <a:lnSpc>
                    <a:spcPct val="270000"/>
                  </a:lnSpc>
                </a:pPr>
                <a:r>
                  <a:rPr kumimoji="0" lang="en-US" altLang="zh-CN" sz="1400" dirty="0"/>
                  <a:t>C[1]</a:t>
                </a:r>
              </a:p>
              <a:p>
                <a:pPr algn="r" eaLnBrk="0" hangingPunct="0">
                  <a:lnSpc>
                    <a:spcPct val="250000"/>
                  </a:lnSpc>
                </a:pPr>
                <a:r>
                  <a:rPr kumimoji="0" lang="en-US" altLang="zh-CN" sz="1400" dirty="0"/>
                  <a:t>C[2]</a:t>
                </a:r>
              </a:p>
              <a:p>
                <a:pPr algn="r" eaLnBrk="0" hangingPunct="0">
                  <a:lnSpc>
                    <a:spcPct val="270000"/>
                  </a:lnSpc>
                </a:pPr>
                <a:r>
                  <a:rPr kumimoji="0" lang="en-US" altLang="zh-CN" sz="1400" dirty="0"/>
                  <a:t>C[3]</a:t>
                </a:r>
              </a:p>
              <a:p>
                <a:pPr algn="r" eaLnBrk="0" hangingPunct="0">
                  <a:lnSpc>
                    <a:spcPct val="250000"/>
                  </a:lnSpc>
                </a:pPr>
                <a:r>
                  <a:rPr kumimoji="0" lang="en-US" altLang="zh-CN" sz="1400" dirty="0"/>
                  <a:t>C[4]</a:t>
                </a:r>
              </a:p>
              <a:p>
                <a:pPr eaLnBrk="0" hangingPunct="0">
                  <a:lnSpc>
                    <a:spcPct val="250000"/>
                  </a:lnSpc>
                </a:pPr>
                <a:r>
                  <a:rPr kumimoji="0" lang="en-US" altLang="zh-CN" sz="1400" dirty="0"/>
                  <a:t>  </a:t>
                </a:r>
                <a:r>
                  <a:rPr kumimoji="0" lang="zh-CN" altLang="en-US" sz="1400" dirty="0"/>
                  <a:t>：</a:t>
                </a:r>
              </a:p>
              <a:p>
                <a:pPr algn="r" eaLnBrk="0" hangingPunct="0">
                  <a:lnSpc>
                    <a:spcPct val="250000"/>
                  </a:lnSpc>
                </a:pPr>
                <a:endParaRPr kumimoji="0" lang="en-US" altLang="zh-CN" sz="1400" dirty="0"/>
              </a:p>
            </p:txBody>
          </p:sp>
          <p:sp>
            <p:nvSpPr>
              <p:cNvPr id="35" name="Text Box 62"/>
              <p:cNvSpPr txBox="1">
                <a:spLocks noChangeArrowheads="1"/>
              </p:cNvSpPr>
              <p:nvPr/>
            </p:nvSpPr>
            <p:spPr bwMode="auto">
              <a:xfrm>
                <a:off x="3554" y="3428"/>
                <a:ext cx="58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kumimoji="0" lang="zh-CN" altLang="en-US" sz="1400" dirty="0"/>
                  <a:t>数组</a:t>
                </a:r>
                <a:r>
                  <a:rPr kumimoji="0" lang="en-US" altLang="zh-CN" sz="1400" dirty="0"/>
                  <a:t>C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592" y="1056"/>
              <a:ext cx="966" cy="2535"/>
              <a:chOff x="4464" y="1152"/>
              <a:chExt cx="966" cy="2535"/>
            </a:xfrm>
          </p:grpSpPr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4851" y="1152"/>
                <a:ext cx="579" cy="2247"/>
                <a:chOff x="8100" y="6279"/>
                <a:chExt cx="1080" cy="4056"/>
              </a:xfrm>
            </p:grpSpPr>
            <p:sp>
              <p:nvSpPr>
                <p:cNvPr id="14" name="Line 65"/>
                <p:cNvSpPr>
                  <a:spLocks noChangeShapeType="1"/>
                </p:cNvSpPr>
                <p:nvPr/>
              </p:nvSpPr>
              <p:spPr bwMode="auto">
                <a:xfrm>
                  <a:off x="8100" y="674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AutoShape 66"/>
                <p:cNvSpPr>
                  <a:spLocks noChangeArrowheads="1"/>
                </p:cNvSpPr>
                <p:nvPr/>
              </p:nvSpPr>
              <p:spPr bwMode="auto">
                <a:xfrm>
                  <a:off x="8100" y="6279"/>
                  <a:ext cx="1080" cy="4056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67"/>
                <p:cNvSpPr>
                  <a:spLocks noChangeShapeType="1"/>
                </p:cNvSpPr>
                <p:nvPr/>
              </p:nvSpPr>
              <p:spPr bwMode="auto">
                <a:xfrm>
                  <a:off x="8100" y="705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68"/>
                <p:cNvSpPr>
                  <a:spLocks noChangeShapeType="1"/>
                </p:cNvSpPr>
                <p:nvPr/>
              </p:nvSpPr>
              <p:spPr bwMode="auto">
                <a:xfrm>
                  <a:off x="8100" y="768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69"/>
                <p:cNvSpPr>
                  <a:spLocks noChangeShapeType="1"/>
                </p:cNvSpPr>
                <p:nvPr/>
              </p:nvSpPr>
              <p:spPr bwMode="auto">
                <a:xfrm>
                  <a:off x="8100" y="736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70"/>
                <p:cNvSpPr>
                  <a:spLocks noChangeShapeType="1"/>
                </p:cNvSpPr>
                <p:nvPr/>
              </p:nvSpPr>
              <p:spPr bwMode="auto">
                <a:xfrm>
                  <a:off x="8100" y="830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71"/>
                <p:cNvSpPr>
                  <a:spLocks noChangeShapeType="1"/>
                </p:cNvSpPr>
                <p:nvPr/>
              </p:nvSpPr>
              <p:spPr bwMode="auto">
                <a:xfrm>
                  <a:off x="8100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72"/>
                <p:cNvSpPr>
                  <a:spLocks noChangeShapeType="1"/>
                </p:cNvSpPr>
                <p:nvPr/>
              </p:nvSpPr>
              <p:spPr bwMode="auto">
                <a:xfrm>
                  <a:off x="8100" y="892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73"/>
                <p:cNvSpPr>
                  <a:spLocks noChangeShapeType="1"/>
                </p:cNvSpPr>
                <p:nvPr/>
              </p:nvSpPr>
              <p:spPr bwMode="auto">
                <a:xfrm>
                  <a:off x="8100" y="924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74"/>
                <p:cNvSpPr>
                  <a:spLocks noChangeShapeType="1"/>
                </p:cNvSpPr>
                <p:nvPr/>
              </p:nvSpPr>
              <p:spPr bwMode="auto">
                <a:xfrm>
                  <a:off x="8100" y="690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75"/>
                <p:cNvSpPr>
                  <a:spLocks noChangeShapeType="1"/>
                </p:cNvSpPr>
                <p:nvPr/>
              </p:nvSpPr>
              <p:spPr bwMode="auto">
                <a:xfrm>
                  <a:off x="8100" y="752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76"/>
                <p:cNvSpPr>
                  <a:spLocks noChangeShapeType="1"/>
                </p:cNvSpPr>
                <p:nvPr/>
              </p:nvSpPr>
              <p:spPr bwMode="auto">
                <a:xfrm>
                  <a:off x="8100" y="721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77"/>
                <p:cNvSpPr>
                  <a:spLocks noChangeShapeType="1"/>
                </p:cNvSpPr>
                <p:nvPr/>
              </p:nvSpPr>
              <p:spPr bwMode="auto">
                <a:xfrm>
                  <a:off x="8100" y="8460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8"/>
                <p:cNvSpPr>
                  <a:spLocks noChangeShapeType="1"/>
                </p:cNvSpPr>
                <p:nvPr/>
              </p:nvSpPr>
              <p:spPr bwMode="auto">
                <a:xfrm>
                  <a:off x="8100" y="877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79"/>
                <p:cNvSpPr>
                  <a:spLocks noChangeShapeType="1"/>
                </p:cNvSpPr>
                <p:nvPr/>
              </p:nvSpPr>
              <p:spPr bwMode="auto">
                <a:xfrm>
                  <a:off x="8100" y="908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80"/>
                <p:cNvSpPr>
                  <a:spLocks noChangeShapeType="1"/>
                </p:cNvSpPr>
                <p:nvPr/>
              </p:nvSpPr>
              <p:spPr bwMode="auto">
                <a:xfrm>
                  <a:off x="8100" y="939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81"/>
                <p:cNvSpPr>
                  <a:spLocks noChangeShapeType="1"/>
                </p:cNvSpPr>
                <p:nvPr/>
              </p:nvSpPr>
              <p:spPr bwMode="auto">
                <a:xfrm>
                  <a:off x="8100" y="674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8460" y="7836"/>
                  <a:ext cx="540" cy="46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/>
                <a:p>
                  <a:pPr algn="just" eaLnBrk="0" hangingPunct="0"/>
                  <a:r>
                    <a:rPr kumimoji="0" lang="en-US" altLang="zh-CN" sz="1000"/>
                    <a:t>…</a:t>
                  </a:r>
                </a:p>
              </p:txBody>
            </p:sp>
            <p:sp>
              <p:nvSpPr>
                <p:cNvPr id="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8280" y="9552"/>
                  <a:ext cx="720" cy="46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/>
                <a:p>
                  <a:pPr algn="just" eaLnBrk="0" hangingPunct="0"/>
                  <a:r>
                    <a:rPr kumimoji="0" lang="en-US" altLang="zh-CN" sz="1000"/>
                    <a:t>…</a:t>
                  </a:r>
                </a:p>
              </p:txBody>
            </p:sp>
          </p:grp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4464" y="1354"/>
                <a:ext cx="387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kumimoji="0" lang="en-US" altLang="zh-CN" sz="1000"/>
                  <a:t>B[0]</a:t>
                </a:r>
              </a:p>
              <a:p>
                <a:pPr algn="r" eaLnBrk="0" hangingPunct="0"/>
                <a:r>
                  <a:rPr kumimoji="0" lang="en-US" altLang="zh-CN" sz="1000"/>
                  <a:t> B[1]</a:t>
                </a:r>
              </a:p>
              <a:p>
                <a:pPr algn="r" eaLnBrk="0" hangingPunct="0"/>
                <a:r>
                  <a:rPr kumimoji="0" lang="en-US" altLang="zh-CN" sz="1000"/>
                  <a:t> B[2]</a:t>
                </a:r>
              </a:p>
              <a:p>
                <a:pPr algn="r" eaLnBrk="0" hangingPunct="0"/>
                <a:r>
                  <a:rPr kumimoji="0" lang="en-US" altLang="zh-CN" sz="1000"/>
                  <a:t>   </a:t>
                </a:r>
              </a:p>
              <a:p>
                <a:pPr eaLnBrk="0" hangingPunct="0"/>
                <a:r>
                  <a:rPr kumimoji="0" lang="en-US" altLang="zh-CN" sz="1000"/>
                  <a:t>  :</a:t>
                </a:r>
              </a:p>
              <a:p>
                <a:pPr eaLnBrk="0" hangingPunct="0"/>
                <a:r>
                  <a:rPr kumimoji="0" lang="en-US" altLang="zh-CN" sz="1000"/>
                  <a:t>  :</a:t>
                </a:r>
              </a:p>
              <a:p>
                <a:pPr algn="r" eaLnBrk="0" hangingPunct="0"/>
                <a:endParaRPr kumimoji="0" lang="en-US" altLang="zh-CN" sz="1000"/>
              </a:p>
              <a:p>
                <a:pPr algn="r" eaLnBrk="0" hangingPunct="0"/>
                <a:endParaRPr kumimoji="0" lang="en-US" altLang="zh-CN" sz="1000"/>
              </a:p>
              <a:p>
                <a:pPr algn="r" eaLnBrk="0" hangingPunct="0"/>
                <a:endParaRPr kumimoji="0" lang="en-US" altLang="zh-CN" sz="1000"/>
              </a:p>
              <a:p>
                <a:pPr algn="r" eaLnBrk="0" hangingPunct="0"/>
                <a:r>
                  <a:rPr kumimoji="0" lang="en-US" altLang="zh-CN" sz="1000"/>
                  <a:t>B[11]</a:t>
                </a:r>
              </a:p>
              <a:p>
                <a:pPr algn="r" eaLnBrk="0" hangingPunct="0"/>
                <a:r>
                  <a:rPr kumimoji="0" lang="en-US" altLang="zh-CN" sz="1000"/>
                  <a:t>B[12]</a:t>
                </a:r>
              </a:p>
              <a:p>
                <a:pPr algn="r" eaLnBrk="0" hangingPunct="0"/>
                <a:r>
                  <a:rPr kumimoji="0" lang="en-US" altLang="zh-CN" sz="1000"/>
                  <a:t>B[13]</a:t>
                </a:r>
              </a:p>
              <a:p>
                <a:pPr algn="r" eaLnBrk="0" hangingPunct="0"/>
                <a:r>
                  <a:rPr kumimoji="0" lang="en-US" altLang="zh-CN" sz="1000"/>
                  <a:t> </a:t>
                </a:r>
              </a:p>
              <a:p>
                <a:pPr eaLnBrk="0" hangingPunct="0"/>
                <a:r>
                  <a:rPr kumimoji="0" lang="en-US" altLang="zh-CN" sz="1000"/>
                  <a:t> :</a:t>
                </a:r>
              </a:p>
              <a:p>
                <a:pPr eaLnBrk="0" hangingPunct="0"/>
                <a:r>
                  <a:rPr kumimoji="0" lang="en-US" altLang="zh-CN" sz="1000"/>
                  <a:t> :</a:t>
                </a: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4851" y="3428"/>
                <a:ext cx="57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kumimoji="0" lang="zh-CN" altLang="en-US" sz="1400" dirty="0"/>
                  <a:t>数组</a:t>
                </a:r>
                <a:r>
                  <a:rPr kumimoji="0" lang="en-US" altLang="zh-CN" sz="1400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92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initialize one-dimensional array?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064A6-2057-4B29-8536-6B4091884CD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7584" y="2780928"/>
            <a:ext cx="7458706" cy="187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a[5] = { 1,  3,  5,  7,  9 };	</a:t>
            </a:r>
            <a:r>
              <a:rPr lang="en-US" altLang="zh-CN" sz="2000" b="0" dirty="0" smtClean="0"/>
              <a:t>	// all elements are assigned</a:t>
            </a:r>
            <a:endParaRPr lang="zh-CN" altLang="en-US" sz="2000" b="0" dirty="0"/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b1[5] = { 0 </a:t>
            </a:r>
            <a:r>
              <a:rPr lang="en-US" altLang="zh-CN" sz="2000" b="0" dirty="0" smtClean="0"/>
              <a:t>};			// all elements are initialized by 0</a:t>
            </a:r>
            <a:endParaRPr lang="en-US" altLang="zh-CN" sz="2000" b="0" dirty="0"/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b2[5] = { 1, 2, 3</a:t>
            </a:r>
            <a:r>
              <a:rPr lang="en-US" altLang="zh-CN" sz="2000" b="0" dirty="0" smtClean="0"/>
              <a:t>};			// </a:t>
            </a:r>
            <a:r>
              <a:rPr lang="en-US" altLang="zh-CN" sz="2000" b="0" dirty="0"/>
              <a:t>b2[3],  b2[4</a:t>
            </a:r>
            <a:r>
              <a:rPr lang="en-US" altLang="zh-CN" sz="2000" b="0" dirty="0" smtClean="0"/>
              <a:t>]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are a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assigned by 0</a:t>
            </a:r>
            <a:endParaRPr lang="en-US" altLang="zh-CN" sz="2000" b="0" dirty="0"/>
          </a:p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c</a:t>
            </a:r>
            <a:r>
              <a:rPr lang="en-US" altLang="zh-CN" sz="2000" b="0" dirty="0" smtClean="0"/>
              <a:t>[ ] </a:t>
            </a:r>
            <a:r>
              <a:rPr lang="en-US" altLang="zh-CN" sz="2000" b="0" dirty="0"/>
              <a:t>= { 1, 2, 3, 4, 5, 6, 7 </a:t>
            </a:r>
            <a:r>
              <a:rPr lang="en-US" altLang="zh-CN" sz="2000" b="0" dirty="0" smtClean="0"/>
              <a:t>};		// the size of array is decided by 7 </a:t>
            </a:r>
            <a:endParaRPr lang="en-US" altLang="zh-CN" sz="2000" b="0" dirty="0"/>
          </a:p>
          <a:p>
            <a:r>
              <a:rPr lang="en-US" altLang="zh-CN" sz="2000" b="0" dirty="0" err="1">
                <a:solidFill>
                  <a:srgbClr val="FF0000"/>
                </a:solidFill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</a:rPr>
              <a:t> d[5] = { 1, 2, 3, 4, 5, 6, 7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};		// error, too many data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4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access array elements(or members)?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064A6-2057-4B29-8536-6B4091884CD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9720" y="2132856"/>
            <a:ext cx="745870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0000CC"/>
                </a:solidFill>
              </a:rPr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 smtClean="0"/>
              <a:t>ary</a:t>
            </a:r>
            <a:r>
              <a:rPr lang="en-US" altLang="zh-CN" sz="2000" b="0" dirty="0" smtClean="0"/>
              <a:t>[10</a:t>
            </a:r>
            <a:r>
              <a:rPr lang="en-US" altLang="zh-CN" sz="2000" b="0" dirty="0"/>
              <a:t>], i = 3, j = 5;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162175" y="2661939"/>
            <a:ext cx="2622550" cy="3935413"/>
            <a:chOff x="1910" y="1504"/>
            <a:chExt cx="1652" cy="24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554" y="1554"/>
              <a:ext cx="1008" cy="2400"/>
              <a:chOff x="3216" y="1584"/>
              <a:chExt cx="1008" cy="2400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1008" cy="2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3216" y="278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3216" y="302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216" y="350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216" y="3744"/>
                <a:ext cx="10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910" y="1504"/>
              <a:ext cx="490" cy="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[ 0 ]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[ 1 ]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[ 2 ]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[ 3 ]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[ 4 ]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[ 5 ]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[ 6 ]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[ 7 ]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[ 8 ]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/>
                <a:t>ary</a:t>
              </a:r>
              <a:r>
                <a:rPr lang="en-US" altLang="zh-CN" sz="1600" b="1" dirty="0"/>
                <a:t> [ 9 ]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921250" y="2712739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1800" b="1" dirty="0" err="1"/>
              <a:t>ary</a:t>
            </a:r>
            <a:r>
              <a:rPr lang="en-US" altLang="zh-CN" sz="1800" b="1" dirty="0"/>
              <a:t> [ 0 ] = 10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768725" y="2788939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997450" y="3931939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1800" b="1" dirty="0" err="1"/>
              <a:t>ary</a:t>
            </a:r>
            <a:r>
              <a:rPr lang="en-US" altLang="zh-CN" sz="1800" b="1" dirty="0"/>
              <a:t> [ i ] = 2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3825875" y="3931939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997450" y="4632027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1800" b="1"/>
              <a:t>ary [ j ] = ary [ i ]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997450" y="5394027"/>
            <a:ext cx="162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1800" b="1"/>
              <a:t>ary [ 2+j ] = 31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787775" y="5455939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44925" y="4693939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997450" y="3486627"/>
            <a:ext cx="226405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altLang="zh-CN" sz="1800" dirty="0" err="1"/>
              <a:t>ary</a:t>
            </a:r>
            <a:r>
              <a:rPr lang="en-US" altLang="zh-CN" sz="1800" dirty="0"/>
              <a:t> [ </a:t>
            </a:r>
            <a:r>
              <a:rPr lang="en-US" altLang="zh-CN" sz="1800" dirty="0" err="1"/>
              <a:t>ary</a:t>
            </a:r>
            <a:r>
              <a:rPr lang="en-US" altLang="zh-CN" sz="1800" dirty="0"/>
              <a:t> [ i ] ] = </a:t>
            </a:r>
            <a:r>
              <a:rPr lang="en-US" altLang="zh-CN" sz="1800" dirty="0" err="1"/>
              <a:t>ary</a:t>
            </a:r>
            <a:r>
              <a:rPr lang="en-US" altLang="zh-CN" sz="1800" dirty="0"/>
              <a:t> [ 0 ]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768725" y="3548539"/>
            <a:ext cx="39335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602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example (N is a constant)</a:t>
            </a:r>
            <a:endParaRPr lang="en-US" altLang="zh-CN" dirty="0"/>
          </a:p>
          <a:p>
            <a:pPr lvl="2"/>
            <a:r>
              <a:rPr lang="en-US" altLang="zh-CN" dirty="0" smtClean="0"/>
              <a:t>Randomly generate N scores</a:t>
            </a:r>
          </a:p>
          <a:p>
            <a:pPr lvl="2"/>
            <a:r>
              <a:rPr lang="en-US" altLang="zh-CN" dirty="0" smtClean="0"/>
              <a:t>Minimal value</a:t>
            </a:r>
          </a:p>
          <a:p>
            <a:pPr lvl="2"/>
            <a:r>
              <a:rPr lang="en-US" altLang="zh-CN" dirty="0" smtClean="0"/>
              <a:t>Maximum value</a:t>
            </a:r>
            <a:endParaRPr lang="en-US" altLang="zh-CN" dirty="0"/>
          </a:p>
          <a:p>
            <a:pPr lvl="2"/>
            <a:r>
              <a:rPr lang="en-US" altLang="zh-CN" dirty="0" smtClean="0"/>
              <a:t>Mean value</a:t>
            </a:r>
            <a:endParaRPr lang="en-US" altLang="zh-CN" dirty="0"/>
          </a:p>
          <a:p>
            <a:pPr lvl="2"/>
            <a:r>
              <a:rPr lang="en-US" altLang="zh-CN" dirty="0" smtClean="0"/>
              <a:t>Summation</a:t>
            </a:r>
            <a:endParaRPr lang="en-US" altLang="zh-CN" dirty="0"/>
          </a:p>
          <a:p>
            <a:pPr lvl="2"/>
            <a:r>
              <a:rPr lang="en-US" altLang="zh-CN" dirty="0" smtClean="0"/>
              <a:t>Bubble sort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064A6-2057-4B29-8536-6B4091884CD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84799"/>
              </p:ext>
            </p:extLst>
          </p:nvPr>
        </p:nvGraphicFramePr>
        <p:xfrm>
          <a:off x="5292080" y="1412776"/>
          <a:ext cx="3635896" cy="520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4" imgW="4731900" imgH="6785114" progId="Visio.Drawing.11">
                  <p:embed/>
                </p:oleObj>
              </mc:Choice>
              <mc:Fallback>
                <p:oleObj name="Visio" r:id="rId4" imgW="4731900" imgH="67851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412776"/>
                        <a:ext cx="3635896" cy="5208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/>
              <a:t>One-dimensional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 smtClean="0"/>
              <a:t>All elements of array have the same data type</a:t>
            </a:r>
          </a:p>
          <a:p>
            <a:pPr lvl="1"/>
            <a:r>
              <a:rPr lang="en-US" altLang="zh-CN" dirty="0" smtClean="0"/>
              <a:t>The size of array cannot be changed after declared</a:t>
            </a:r>
          </a:p>
          <a:p>
            <a:pPr lvl="1"/>
            <a:r>
              <a:rPr lang="en-US" altLang="zh-CN" dirty="0" smtClean="0"/>
              <a:t>To access array elements by name and subscript (from 0 to length-1, length is the number of array elements), </a:t>
            </a:r>
          </a:p>
          <a:p>
            <a:pPr lvl="1"/>
            <a:r>
              <a:rPr lang="en-US" altLang="zh-CN" dirty="0" smtClean="0"/>
              <a:t>C language do not </a:t>
            </a:r>
            <a:r>
              <a:rPr lang="en-US" altLang="zh-CN" dirty="0"/>
              <a:t>checks </a:t>
            </a:r>
            <a:r>
              <a:rPr lang="en-US" altLang="zh-CN" dirty="0" smtClean="0"/>
              <a:t>the </a:t>
            </a:r>
            <a:r>
              <a:rPr lang="en-US" altLang="zh-CN" dirty="0"/>
              <a:t>validity of array subscript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064A6-2057-4B29-8536-6B4091884CD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1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Two-dimensional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describe the data as follows: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CEBF-BA9A-4E03-B994-C4692BC54AD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0669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6940" y="3140968"/>
                <a:ext cx="2337243" cy="1353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40" y="3140968"/>
                <a:ext cx="2337243" cy="13538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3843</TotalTime>
  <Words>958</Words>
  <Application>Microsoft Office PowerPoint</Application>
  <PresentationFormat>全屏显示(4:3)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Cactus</vt:lpstr>
      <vt:lpstr>Visio</vt:lpstr>
      <vt:lpstr>Chapter 4  Array</vt:lpstr>
      <vt:lpstr>Contents</vt:lpstr>
      <vt:lpstr>4.1 One-dimensional array</vt:lpstr>
      <vt:lpstr>4.1 One-dimensional array</vt:lpstr>
      <vt:lpstr>4.1 One-dimensional array</vt:lpstr>
      <vt:lpstr>4.1 One-dimensional array</vt:lpstr>
      <vt:lpstr>4.1 One-dimensional array</vt:lpstr>
      <vt:lpstr>4.1 One-dimensional array</vt:lpstr>
      <vt:lpstr>4.2 Two-dimensional array</vt:lpstr>
      <vt:lpstr>4.2 Two-dimensional array</vt:lpstr>
      <vt:lpstr>4.2 Two-dimensional array</vt:lpstr>
      <vt:lpstr>4.2 Two-dimensional array</vt:lpstr>
      <vt:lpstr>4.2 Two-dimensional array</vt:lpstr>
      <vt:lpstr>4.2 Two-dimensional array</vt:lpstr>
      <vt:lpstr>4.2 Two-dimensional array</vt:lpstr>
      <vt:lpstr>4.3 Character array and string</vt:lpstr>
      <vt:lpstr>4.3 Character array and string</vt:lpstr>
      <vt:lpstr>4.3 Character array and string</vt:lpstr>
      <vt:lpstr>4.4 Array and function</vt:lpstr>
      <vt:lpstr>4.4 Array and function</vt:lpstr>
      <vt:lpstr>Summary</vt:lpstr>
    </vt:vector>
  </TitlesOfParts>
  <Company>jia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函数</dc:title>
  <dc:creator>贾应智</dc:creator>
  <cp:lastModifiedBy>wr</cp:lastModifiedBy>
  <cp:revision>482</cp:revision>
  <dcterms:created xsi:type="dcterms:W3CDTF">2001-01-20T17:36:51Z</dcterms:created>
  <dcterms:modified xsi:type="dcterms:W3CDTF">2021-11-29T00:56:41Z</dcterms:modified>
</cp:coreProperties>
</file>