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sldIdLst>
    <p:sldId id="539" r:id="rId3"/>
    <p:sldId id="540" r:id="rId4"/>
    <p:sldId id="581" r:id="rId5"/>
    <p:sldId id="438" r:id="rId6"/>
    <p:sldId id="313" r:id="rId7"/>
    <p:sldId id="315" r:id="rId8"/>
    <p:sldId id="318" r:id="rId9"/>
    <p:sldId id="580" r:id="rId11"/>
    <p:sldId id="325" r:id="rId12"/>
    <p:sldId id="496" r:id="rId13"/>
    <p:sldId id="441" r:id="rId14"/>
    <p:sldId id="546" r:id="rId15"/>
    <p:sldId id="338" r:id="rId16"/>
    <p:sldId id="582" r:id="rId17"/>
    <p:sldId id="583" r:id="rId18"/>
    <p:sldId id="547" r:id="rId19"/>
    <p:sldId id="584" r:id="rId20"/>
    <p:sldId id="585" r:id="rId21"/>
    <p:sldId id="570" r:id="rId22"/>
    <p:sldId id="571" r:id="rId23"/>
    <p:sldId id="575" r:id="rId24"/>
    <p:sldId id="578" r:id="rId25"/>
    <p:sldId id="535" r:id="rId26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100" b="1" kern="1200">
        <a:solidFill>
          <a:srgbClr val="0000FF"/>
        </a:solidFill>
        <a:latin typeface="Arial Narrow" panose="020B060602020203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3A8"/>
    <a:srgbClr val="3276C8"/>
    <a:srgbClr val="FFFFCC"/>
    <a:srgbClr val="FFCC66"/>
    <a:srgbClr val="0000CC"/>
    <a:srgbClr val="FF0000"/>
    <a:srgbClr val="00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78689" autoAdjust="0"/>
  </p:normalViewPr>
  <p:slideViewPr>
    <p:cSldViewPr>
      <p:cViewPr varScale="1">
        <p:scale>
          <a:sx n="89" d="100"/>
          <a:sy n="89" d="100"/>
        </p:scale>
        <p:origin x="-2274" y="-102"/>
      </p:cViewPr>
      <p:guideLst>
        <p:guide orient="horz" pos="2101"/>
        <p:guide pos="290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0.xml"/><Relationship Id="rId8" Type="http://schemas.openxmlformats.org/officeDocument/2006/relationships/slide" Target="slides/slide19.xml"/><Relationship Id="rId7" Type="http://schemas.openxmlformats.org/officeDocument/2006/relationships/slide" Target="slides/slide15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4" Type="http://schemas.openxmlformats.org/officeDocument/2006/relationships/slide" Target="slides/slide9.xml"/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0" Type="http://schemas.openxmlformats.org/officeDocument/2006/relationships/slide" Target="slides/slide23.xml"/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690A73-E416-4412-88BD-0202CB6D5C3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4FA5667-F287-4246-A7A4-16585671A7CA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84E459E-4A70-40D7-BAC4-30C613E396C3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84E459E-4A70-40D7-BAC4-30C613E396C3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84E459E-4A70-40D7-BAC4-30C613E396C3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9E27EE3-F28B-4F13-94C5-7B937662B3B4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/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8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057400"/>
            <a:ext cx="7315200" cy="1600200"/>
          </a:xfrm>
        </p:spPr>
        <p:txBody>
          <a:bodyPr/>
          <a:lstStyle>
            <a:lvl1pPr>
              <a:defRPr sz="4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58069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BE80A-BE66-45D6-BF46-CAB2C0C4C4B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72331" y="457200"/>
            <a:ext cx="1419208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57200"/>
            <a:ext cx="6461143" cy="5430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BA4A-2B6B-437C-A101-62A47E0DFBE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8596" y="1428736"/>
            <a:ext cx="3921155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2149" y="1428736"/>
            <a:ext cx="4070379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3EE10-B21F-49B5-B12F-CBB25C8D1EE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00035" y="1500175"/>
            <a:ext cx="8143932" cy="457203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CEB9E-92EB-48DF-8D1E-2A02D9CAED9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DEFB-67CB-4B87-9AC5-0A0A03AA63D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1C7B7-3331-4DC8-961D-7AC543404D8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00174"/>
            <a:ext cx="3889374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7" y="1500174"/>
            <a:ext cx="3927501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1C20F-2B17-4C1B-9514-55855FF74AA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F121E-BEF4-49B9-84EE-1EBDBA8766E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9E9E6-F379-45E0-9C73-8BA8BF080002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0A14E-C0DD-4A2F-B900-A4F641F5111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B820-223D-4663-BBFE-310E13CE66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1" y="5000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0100" y="1357298"/>
            <a:ext cx="6858048" cy="4000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3EF4-C9F9-4375-AA15-AD5AFC51D81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0" y="214313"/>
            <a:ext cx="9144000" cy="1154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white">
          <a:xfrm>
            <a:off x="676275" y="1881188"/>
            <a:ext cx="1112838" cy="497681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57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28750"/>
            <a:ext cx="828675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57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78366" tIns="39183" rIns="78366" bIns="39183" numCol="1" anchor="t" anchorCtr="0" compatLnSpc="1"/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78366" tIns="39183" rIns="78366" bIns="39183" numCol="1" anchor="t" anchorCtr="0" compatLnSpc="1"/>
          <a:lstStyle>
            <a:lvl1pPr algn="ct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48400"/>
            <a:ext cx="717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78366" tIns="39183" rIns="78366" bIns="39183" numCol="1" anchor="t" anchorCtr="0" compatLnSpc="1"/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AB4423-A564-46E5-9D20-15F1134F573C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4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294005" indent="-294005" algn="l" defTabSz="78422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3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36905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A63A8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977900" indent="-193675" algn="l" defTabSz="784225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371600" indent="-195580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1764030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221230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678430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135630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592830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051050" y="41148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Zhangming</a:t>
            </a:r>
            <a:r>
              <a:rPr lang="en-US" altLang="zh-CN" dirty="0" smtClean="0"/>
              <a:t> Pan</a:t>
            </a:r>
            <a:endParaRPr lang="zh-CN" altLang="en-US" dirty="0" smtClean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00063" y="1357313"/>
            <a:ext cx="55721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Chapter 5</a:t>
            </a:r>
            <a:endPara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An example</a:t>
            </a:r>
            <a:endParaRPr lang="zh-CN" altLang="en-US" dirty="0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F8E795F-05BC-456A-9C23-7D901FEFBE0C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556792"/>
            <a:ext cx="6913563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#include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&lt;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&gt;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</a:rPr>
              <a:t>float </a:t>
            </a:r>
            <a:r>
              <a:rPr lang="en-US" altLang="zh-CN" sz="2400" b="0" dirty="0">
                <a:solidFill>
                  <a:schemeClr val="tx1"/>
                </a:solidFill>
              </a:rPr>
              <a:t>max(float x, float y) { 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function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difinition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</a:rPr>
              <a:t>return (x &gt;= y ? x : y);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}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void show(float </a:t>
            </a:r>
            <a:r>
              <a:rPr lang="en-US" altLang="zh-CN" sz="2400" b="0" dirty="0" err="1">
                <a:solidFill>
                  <a:schemeClr val="tx1"/>
                </a:solidFill>
              </a:rPr>
              <a:t>val</a:t>
            </a:r>
            <a:r>
              <a:rPr lang="en-US" altLang="zh-CN" sz="2400" b="0" dirty="0">
                <a:solidFill>
                  <a:schemeClr val="tx1"/>
                </a:solidFill>
              </a:rPr>
              <a:t>) {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("the result is %f\n",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val</a:t>
            </a:r>
            <a:r>
              <a:rPr lang="en-US" altLang="zh-CN" sz="2400" b="0" dirty="0">
                <a:solidFill>
                  <a:schemeClr val="tx1"/>
                </a:solidFill>
              </a:rPr>
              <a:t>)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}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void main() {    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main function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</a:rPr>
              <a:t>    	</a:t>
            </a:r>
            <a:r>
              <a:rPr lang="en-US" altLang="zh-CN" sz="2400" b="0" dirty="0">
                <a:solidFill>
                  <a:schemeClr val="tx1"/>
                </a:solidFill>
              </a:rPr>
              <a:t>float big;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big = max(12, 3);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// call function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show(big);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}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Function declaration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65BB8A9-5EC5-4529-975B-D4C318A5F053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539552" y="1428751"/>
            <a:ext cx="8104386" cy="473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/>
          <a:lstStyle>
            <a:lvl1pPr marL="294005" indent="-29400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36905" indent="-2444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2A63A8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977900" indent="-1936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371600" indent="-19558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764030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221230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678430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135630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592830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/>
              <a:t>Functions follow the rules </a:t>
            </a:r>
            <a:r>
              <a:rPr lang="en-US" altLang="zh-CN" b="0" dirty="0">
                <a:solidFill>
                  <a:srgbClr val="FF0000"/>
                </a:solidFill>
              </a:rPr>
              <a:t>defined firstly and used lately</a:t>
            </a:r>
            <a:endParaRPr lang="zh-CN" altLang="en-US" b="0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608" y="2567166"/>
            <a:ext cx="3455987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#include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&lt;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&gt;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rgbClr val="FF0000"/>
                </a:solidFill>
              </a:rPr>
              <a:t>float max(float x, float y) {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rgbClr val="FF0000"/>
                </a:solidFill>
              </a:rPr>
              <a:t>	return (x &gt;= y ? x : y);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rgbClr val="FF0000"/>
                </a:solidFill>
              </a:rPr>
              <a:t>}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void main() {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float big;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big = </a:t>
            </a:r>
            <a:r>
              <a:rPr lang="en-US" altLang="zh-CN" sz="2400" b="0" dirty="0">
                <a:solidFill>
                  <a:srgbClr val="FF0000"/>
                </a:solidFill>
              </a:rPr>
              <a:t>max(12, 3)</a:t>
            </a:r>
            <a:r>
              <a:rPr lang="en-US" altLang="zh-CN" sz="2400" b="0" dirty="0">
                <a:solidFill>
                  <a:schemeClr val="tx1"/>
                </a:solidFill>
              </a:rPr>
              <a:t>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("%f\n", big);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}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032" y="2197834"/>
            <a:ext cx="3527425" cy="41549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#include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&lt;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&gt;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 smtClean="0">
                <a:solidFill>
                  <a:srgbClr val="FF0000"/>
                </a:solidFill>
              </a:rPr>
              <a:t>float </a:t>
            </a:r>
            <a:r>
              <a:rPr lang="en-US" altLang="zh-CN" sz="2400" b="0" dirty="0">
                <a:solidFill>
                  <a:srgbClr val="FF0000"/>
                </a:solidFill>
              </a:rPr>
              <a:t>max(float, float);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void main() {  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</a:rPr>
              <a:t>float big;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big = </a:t>
            </a:r>
            <a:r>
              <a:rPr lang="en-US" altLang="zh-CN" sz="2400" b="0" dirty="0">
                <a:solidFill>
                  <a:srgbClr val="FF0000"/>
                </a:solidFill>
              </a:rPr>
              <a:t>max(12, 3)</a:t>
            </a:r>
            <a:r>
              <a:rPr lang="en-US" altLang="zh-CN" sz="2400" b="0" dirty="0">
                <a:solidFill>
                  <a:schemeClr val="tx1"/>
                </a:solidFill>
              </a:rPr>
              <a:t>;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</a:rPr>
              <a:t>("%f\n", big);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</a:rPr>
              <a:t>}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rgbClr val="FF0000"/>
                </a:solidFill>
              </a:rPr>
              <a:t>float max(float x, float y) { </a:t>
            </a:r>
            <a:endParaRPr lang="zh-CN" altLang="en-US" sz="24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srgbClr val="FF0000"/>
                </a:solidFill>
              </a:rPr>
              <a:t>	</a:t>
            </a:r>
            <a:r>
              <a:rPr lang="en-US" altLang="zh-CN" sz="2400" b="0" dirty="0">
                <a:solidFill>
                  <a:srgbClr val="FF0000"/>
                </a:solidFill>
              </a:rPr>
              <a:t>return (x &gt;= y ? x : y);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rgbClr val="FF0000"/>
                </a:solidFill>
              </a:rPr>
              <a:t>}</a:t>
            </a:r>
            <a:endParaRPr lang="en-US" altLang="zh-CN" sz="24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Function calling</a:t>
            </a:r>
            <a:endParaRPr lang="en-US" altLang="zh-CN" dirty="0">
              <a:sym typeface="+mn-ea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An example</a:t>
            </a:r>
            <a:endParaRPr lang="en-US" altLang="zh-CN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830FFCA-EDAE-4A8E-B25D-D8E6ACEF5F4B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2132856"/>
            <a:ext cx="5886400" cy="44504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y){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= x + y;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z;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main(){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30, b = 50, c;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 = add(a, b);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("%d+%d=%d\n", a, b, c);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Function calling</a:t>
            </a:r>
            <a:endParaRPr lang="en-US" altLang="zh-CN" dirty="0">
              <a:sym typeface="+mn-ea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462962" cy="4786313"/>
          </a:xfrm>
        </p:spPr>
        <p:txBody>
          <a:bodyPr/>
          <a:lstStyle/>
          <a:p>
            <a:pPr lvl="0"/>
            <a:r>
              <a:rPr lang="en-US" altLang="zh-CN" dirty="0" smtClean="0"/>
              <a:t>The arguments of a function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the definition of the function, we define formal arguments.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 calling the function, we use the actual arguments.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values of the actual arguments are passed to the formal arguments.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function arguments are </a:t>
            </a:r>
            <a:r>
              <a:rPr lang="en-US" altLang="zh-CN" dirty="0"/>
              <a:t>passed </a:t>
            </a:r>
            <a:r>
              <a:rPr lang="en-US" altLang="zh-CN" dirty="0" smtClean="0"/>
              <a:t> "</a:t>
            </a:r>
            <a:r>
              <a:rPr lang="en-US" altLang="zh-CN" dirty="0"/>
              <a:t>by </a:t>
            </a:r>
            <a:r>
              <a:rPr lang="en-US" altLang="zh-CN" dirty="0" smtClean="0"/>
              <a:t>value".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Function calling</a:t>
            </a:r>
            <a:endParaRPr lang="en-US" altLang="zh-CN" dirty="0">
              <a:sym typeface="+mn-ea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462962" cy="4786313"/>
          </a:xfrm>
        </p:spPr>
        <p:txBody>
          <a:bodyPr/>
          <a:lstStyle/>
          <a:p>
            <a:pPr lvl="0"/>
            <a:r>
              <a:rPr lang="en-US" altLang="zh-CN" dirty="0" smtClean="0"/>
              <a:t>The arguments of a function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arguments x, y are declared in function </a:t>
            </a:r>
            <a:r>
              <a:rPr lang="en-US" altLang="zh-CN" dirty="0" smtClean="0">
                <a:solidFill>
                  <a:srgbClr val="FF0000"/>
                </a:solidFill>
              </a:rPr>
              <a:t>add(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, no initial value, only while calling the function, execute the statement: </a:t>
            </a:r>
            <a:r>
              <a:rPr lang="en-US" altLang="zh-CN" dirty="0" smtClean="0">
                <a:solidFill>
                  <a:srgbClr val="FF0000"/>
                </a:solidFill>
              </a:rPr>
              <a:t>c=add(</a:t>
            </a:r>
            <a:r>
              <a:rPr lang="en-US" altLang="zh-CN" dirty="0" err="1" smtClean="0">
                <a:solidFill>
                  <a:srgbClr val="FF0000"/>
                </a:solidFill>
              </a:rPr>
              <a:t>a,b</a:t>
            </a:r>
            <a:r>
              <a:rPr lang="en-US" altLang="zh-CN" dirty="0" smtClean="0">
                <a:solidFill>
                  <a:srgbClr val="FF0000"/>
                </a:solidFill>
              </a:rPr>
              <a:t>); </a:t>
            </a:r>
            <a:r>
              <a:rPr lang="en-US" altLang="zh-CN" dirty="0" smtClean="0"/>
              <a:t>the values of a and b are assigned to x and y.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parameters a, b are declared in the caller. </a:t>
            </a:r>
            <a:r>
              <a:rPr lang="en-US" altLang="zh-CN" smtClean="0"/>
              <a:t>They </a:t>
            </a:r>
            <a:r>
              <a:rPr lang="en-US" altLang="zh-CN" dirty="0" smtClean="0"/>
              <a:t>must have its value before calling the function.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Function calling</a:t>
            </a:r>
            <a:endParaRPr lang="en-US" altLang="zh-CN" dirty="0">
              <a:sym typeface="+mn-ea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462962" cy="4786313"/>
          </a:xfrm>
        </p:spPr>
        <p:txBody>
          <a:bodyPr/>
          <a:lstStyle/>
          <a:p>
            <a:pPr lvl="0"/>
            <a:r>
              <a:rPr lang="en-US" altLang="zh-CN" dirty="0" smtClean="0"/>
              <a:t>Calling function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Calling function </a:t>
            </a:r>
            <a:r>
              <a:rPr lang="en-US" altLang="zh-CN" dirty="0" smtClean="0">
                <a:solidFill>
                  <a:srgbClr val="FF0000"/>
                </a:solidFill>
              </a:rPr>
              <a:t>as a statement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function-name(actual arguments);</a:t>
            </a:r>
            <a:endParaRPr lang="en-US" altLang="zh-CN" dirty="0" smtClean="0"/>
          </a:p>
          <a:p>
            <a:pPr lvl="1"/>
            <a:r>
              <a:rPr lang="en-US" altLang="zh-CN" dirty="0"/>
              <a:t>(2) Calling function as an operand in expression</a:t>
            </a:r>
            <a:endParaRPr lang="en-US" altLang="zh-CN" dirty="0"/>
          </a:p>
          <a:p>
            <a:pPr lvl="2"/>
            <a:r>
              <a:rPr lang="en-US" altLang="zh-CN" dirty="0"/>
              <a:t>double a = 4. + 2 . * sin(x);</a:t>
            </a:r>
            <a:endParaRPr lang="en-US" altLang="zh-CN" dirty="0"/>
          </a:p>
          <a:p>
            <a:pPr lvl="1"/>
            <a:r>
              <a:rPr lang="en-US" altLang="zh-CN" dirty="0"/>
              <a:t>(3) Call a function as an actual argument of another function</a:t>
            </a:r>
            <a:endParaRPr lang="en-US" altLang="zh-CN" dirty="0"/>
          </a:p>
          <a:p>
            <a:pPr lvl="2"/>
            <a:r>
              <a:rPr lang="en-US" altLang="zh-CN" dirty="0" err="1"/>
              <a:t>printf</a:t>
            </a:r>
            <a:r>
              <a:rPr lang="en-US" altLang="zh-CN" dirty="0"/>
              <a:t>("%lf\n", max(max(a, b), c);</a:t>
            </a:r>
            <a:endParaRPr lang="en-US" alt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Function calling</a:t>
            </a:r>
            <a:endParaRPr lang="en-US" altLang="zh-CN" dirty="0">
              <a:sym typeface="+mn-ea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286750" cy="4786313"/>
          </a:xfrm>
        </p:spPr>
        <p:txBody>
          <a:bodyPr/>
          <a:lstStyle/>
          <a:p>
            <a:r>
              <a:rPr lang="en-US" altLang="zh-CN" dirty="0" smtClean="0"/>
              <a:t>nesting function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 calling a function, another function is called.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nesting-function does </a:t>
            </a:r>
            <a:r>
              <a:rPr lang="en-US" altLang="zh-CN" dirty="0" smtClean="0">
                <a:solidFill>
                  <a:srgbClr val="FF0000"/>
                </a:solidFill>
              </a:rPr>
              <a:t>not mean nesting-definition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A1483F2-AF6D-40DB-A6D2-F2CA281A769A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3429000"/>
            <a:ext cx="676910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400" b="0" dirty="0" err="1">
                <a:solidFill>
                  <a:schemeClr val="tx1"/>
                </a:solidFill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</a:rPr>
              <a:t> square(</a:t>
            </a:r>
            <a:r>
              <a:rPr lang="en-US" altLang="zh-CN" sz="2400" b="0" dirty="0" err="1">
                <a:solidFill>
                  <a:schemeClr val="tx1"/>
                </a:solidFill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</a:rPr>
              <a:t> n){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 return n*n;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}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 err="1">
                <a:solidFill>
                  <a:schemeClr val="tx1"/>
                </a:solidFill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ssum</a:t>
            </a:r>
            <a:r>
              <a:rPr lang="en-US" altLang="zh-CN" sz="2400" b="0" dirty="0">
                <a:solidFill>
                  <a:schemeClr val="tx1"/>
                </a:solidFill>
              </a:rPr>
              <a:t>(</a:t>
            </a:r>
            <a:r>
              <a:rPr lang="en-US" altLang="zh-CN" sz="2400" b="0" dirty="0" err="1">
                <a:solidFill>
                  <a:schemeClr val="tx1"/>
                </a:solidFill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x,int</a:t>
            </a:r>
            <a:r>
              <a:rPr lang="en-US" altLang="zh-CN" sz="2400" b="0" dirty="0">
                <a:solidFill>
                  <a:schemeClr val="tx1"/>
                </a:solidFill>
              </a:rPr>
              <a:t> y){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return square(x)+square(y);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}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Scope </a:t>
            </a:r>
            <a:r>
              <a:rPr lang="en-US" altLang="zh-CN" dirty="0" smtClean="0"/>
              <a:t>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External variables</a:t>
            </a:r>
            <a:endParaRPr lang="en-US" altLang="zh-CN" dirty="0" smtClean="0"/>
          </a:p>
          <a:p>
            <a:r>
              <a:rPr lang="en-US" altLang="zh-CN" dirty="0" smtClean="0"/>
              <a:t>Auto variables</a:t>
            </a:r>
            <a:endParaRPr lang="en-US" altLang="zh-CN" dirty="0" smtClean="0"/>
          </a:p>
          <a:p>
            <a:r>
              <a:rPr lang="en-US" altLang="zh-CN" dirty="0" smtClean="0"/>
              <a:t>Register variables</a:t>
            </a:r>
            <a:endParaRPr lang="en-US" altLang="zh-CN" dirty="0" smtClean="0"/>
          </a:p>
          <a:p>
            <a:r>
              <a:rPr lang="en-US" altLang="zh-CN" dirty="0" smtClean="0"/>
              <a:t>Static variables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Scope </a:t>
            </a:r>
            <a:r>
              <a:rPr lang="en-US" altLang="zh-CN" dirty="0" smtClean="0"/>
              <a:t>rules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03648" y="2204864"/>
          <a:ext cx="6264696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41"/>
                <a:gridCol w="3869455"/>
              </a:tblGrid>
              <a:tr h="63007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Memory 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Program 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300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Static storage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300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Dynamic storage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3007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CPU register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Scope rules</a:t>
            </a:r>
            <a:endParaRPr lang="zh-CN" alt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defined in the function (including  main function)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 the formal arguments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 defined in the compound statement</a:t>
            </a:r>
            <a:endParaRPr lang="zh-CN" altLang="en-US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Contents 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Module programming</a:t>
            </a:r>
            <a:endParaRPr lang="zh-CN" altLang="en-US" dirty="0" smtClean="0"/>
          </a:p>
          <a:p>
            <a:r>
              <a:rPr lang="en-US" altLang="zh-CN" dirty="0" smtClean="0"/>
              <a:t>2. Function definition and declaration</a:t>
            </a:r>
            <a:endParaRPr lang="en-US" altLang="zh-CN" dirty="0"/>
          </a:p>
          <a:p>
            <a:r>
              <a:rPr lang="en-US" altLang="zh-CN" dirty="0" smtClean="0"/>
              <a:t>3. Function calling</a:t>
            </a:r>
            <a:endParaRPr lang="en-US" altLang="zh-CN" dirty="0"/>
          </a:p>
          <a:p>
            <a:r>
              <a:rPr lang="en-US" altLang="zh-CN" dirty="0" smtClean="0"/>
              <a:t>4. Scope rules</a:t>
            </a:r>
            <a:endParaRPr lang="en-US" altLang="zh-CN" dirty="0" smtClean="0"/>
          </a:p>
          <a:p>
            <a:r>
              <a:rPr lang="en-US" altLang="zh-CN" dirty="0" smtClean="0"/>
              <a:t>5. Examples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B43D5F2-773B-497A-8850-BCBA8D81B1D6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Scope rules</a:t>
            </a:r>
            <a:endParaRPr lang="zh-CN" altLang="en-US" dirty="0"/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External variable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Defined beyond the function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is initialized while defined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4. Scope rules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Static variable</a:t>
            </a:r>
            <a:endParaRPr lang="en-US" altLang="zh-CN" dirty="0" smtClean="0"/>
          </a:p>
          <a:p>
            <a:pPr lvl="1"/>
            <a:r>
              <a:rPr lang="en-US" altLang="zh-CN" dirty="0"/>
              <a:t>it </a:t>
            </a:r>
            <a:r>
              <a:rPr lang="en-US" altLang="zh-CN" dirty="0" smtClean="0"/>
              <a:t>is initialized </a:t>
            </a:r>
            <a:r>
              <a:rPr lang="en-US" altLang="zh-CN" dirty="0"/>
              <a:t>while </a:t>
            </a:r>
            <a:r>
              <a:rPr lang="en-US" altLang="zh-CN" dirty="0" smtClean="0"/>
              <a:t>defined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memory of static variable is not released before the program ends.</a:t>
            </a:r>
            <a:endParaRPr lang="en-US" altLang="zh-CN" dirty="0"/>
          </a:p>
          <a:p>
            <a:pPr lvl="1"/>
            <a:r>
              <a:rPr lang="en-US" altLang="zh-CN" dirty="0" smtClean="0"/>
              <a:t>an example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AE19B58-AE12-422B-ABB0-5F056167B0C3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1880" y="3429000"/>
            <a:ext cx="4572000" cy="3293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void fun() {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	static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n=0;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	n++;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</a:rPr>
              <a:t>("The called times are %d.\n", n);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void main(){  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i;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	for(i=1;i&lt;=3;i++)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		fun();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Examples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Prime number problem</a:t>
                </a:r>
                <a:endParaRPr lang="en-US" altLang="zh-CN" dirty="0"/>
              </a:p>
              <a:p>
                <a:r>
                  <a:rPr lang="en-US" altLang="zh-CN" dirty="0"/>
                  <a:t>Leap year problem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latin typeface="Cambria Math" panose="02040503050406030204"/>
                      </a:rPr>
                      <m:t>𝑥</m:t>
                    </m:r>
                    <m:r>
                      <a:rPr lang="en-US" altLang="zh-CN" i="1">
                        <a:latin typeface="Cambria Math" panose="02040503050406030204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/>
                          </a:rPr>
                          <m:t>7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/>
                      </a:rPr>
                      <m:t>+…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Summary </a:t>
            </a:r>
            <a:endParaRPr lang="zh-CN" altLang="en-US" dirty="0" smtClean="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(1) module </a:t>
            </a:r>
            <a:r>
              <a:rPr lang="en-US" altLang="zh-CN" dirty="0"/>
              <a:t>programming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(2) 3 steps</a:t>
            </a:r>
            <a:r>
              <a:rPr lang="en-US" altLang="zh-CN" dirty="0"/>
              <a:t>: </a:t>
            </a:r>
            <a:r>
              <a:rPr lang="en-US" altLang="zh-CN" dirty="0" smtClean="0"/>
              <a:t>definition</a:t>
            </a:r>
            <a:r>
              <a:rPr lang="en-US" altLang="zh-CN" dirty="0"/>
              <a:t> ,</a:t>
            </a:r>
            <a:r>
              <a:rPr lang="en-US" altLang="zh-CN" dirty="0" smtClean="0"/>
              <a:t> declaration and calling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(3) return statement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(4) actual parameter and formal argument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(5</a:t>
            </a:r>
            <a:r>
              <a:rPr lang="en-US" altLang="zh-CN" dirty="0"/>
              <a:t>) nesting function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(6) scope rules</a:t>
            </a:r>
            <a:endParaRPr lang="zh-CN" altLang="en-US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2894AD7-1D26-4D8A-924F-4EBB2CB95C25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Module </a:t>
            </a:r>
            <a:r>
              <a:rPr lang="en-US" altLang="zh-CN" dirty="0" smtClean="0"/>
              <a:t>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en-US" altLang="zh-CN" dirty="0"/>
              <a:t>Module </a:t>
            </a:r>
            <a:r>
              <a:rPr lang="en-US" altLang="zh-CN" dirty="0" smtClean="0"/>
              <a:t>programming</a:t>
            </a:r>
            <a:endParaRPr lang="en-US" altLang="zh-CN" dirty="0" smtClean="0"/>
          </a:p>
          <a:p>
            <a:r>
              <a:rPr lang="en-US" altLang="zh-CN" dirty="0" smtClean="0"/>
              <a:t>1.2 Function </a:t>
            </a:r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Module programming</a:t>
            </a:r>
            <a:endParaRPr lang="en-US" altLang="zh-CN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E324404-265F-4EB4-A8A3-268B966AFE53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3" name="Rectangle 9"/>
          <p:cNvSpPr txBox="1">
            <a:spLocks noChangeArrowheads="1"/>
          </p:cNvSpPr>
          <p:nvPr/>
        </p:nvSpPr>
        <p:spPr bwMode="auto">
          <a:xfrm>
            <a:off x="428308" y="1461769"/>
            <a:ext cx="828675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66" tIns="39183" rIns="78366" bIns="39183"/>
          <a:lstStyle>
            <a:lvl1pPr marL="294005" indent="-294005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 sz="32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slightly more comlex program (Grade Management)</a:t>
            </a:r>
            <a:endParaRPr lang="en-US" altLang="zh-CN" sz="32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700020" y="2204720"/>
          <a:ext cx="3843655" cy="447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" r:id="rId1" imgW="3783330" imgH="4634865" progId="Visio.Drawing.11">
                  <p:embed/>
                </p:oleObj>
              </mc:Choice>
              <mc:Fallback>
                <p:oleObj name="" r:id="rId1" imgW="3783330" imgH="4634865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020" y="2204720"/>
                        <a:ext cx="3843655" cy="447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Module programming</a:t>
            </a:r>
            <a:endParaRPr lang="en-US" altLang="zh-CN" dirty="0"/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607300" cy="4786313"/>
          </a:xfrm>
        </p:spPr>
        <p:txBody>
          <a:bodyPr/>
          <a:lstStyle/>
          <a:p>
            <a:r>
              <a:rPr lang="en-US" altLang="zh-CN" dirty="0" smtClean="0"/>
              <a:t>The structure of the module program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complex program can be divided into some small modules which are easier and more independent.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these modules are realized by some functions.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 functions are organized together by function calls.</a:t>
            </a:r>
            <a:endParaRPr lang="zh-CN" altLang="en-US" dirty="0" smtClean="0"/>
          </a:p>
          <a:p>
            <a:r>
              <a:rPr lang="en-US" altLang="zh-CN" dirty="0" smtClean="0"/>
              <a:t>How to execute C program?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 function "main()" is the start and end of the program.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solute problems in the function "main</a:t>
            </a:r>
            <a:r>
              <a:rPr lang="en-US" altLang="zh-CN" dirty="0"/>
              <a:t>()" by </a:t>
            </a:r>
            <a:r>
              <a:rPr lang="en-US" altLang="zh-CN" dirty="0" smtClean="0">
                <a:solidFill>
                  <a:srgbClr val="FF0000"/>
                </a:solidFill>
              </a:rPr>
              <a:t>calling </a:t>
            </a:r>
            <a:r>
              <a:rPr lang="en-US" altLang="zh-CN" dirty="0">
                <a:solidFill>
                  <a:srgbClr val="FF0000"/>
                </a:solidFill>
              </a:rPr>
              <a:t>other functions</a:t>
            </a:r>
            <a:r>
              <a:rPr lang="en-US" altLang="zh-CN" dirty="0"/>
              <a:t> .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630"/>
            <a:ext cx="855853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Calling relationship between functions</a:t>
            </a:r>
            <a:endParaRPr lang="en-US" altLang="zh-CN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altLang="zh-CN" dirty="0" smtClean="0"/>
              <a:t>f1(), f2(), f3() are called by main().</a:t>
            </a:r>
            <a:endParaRPr lang="zh-CN" altLang="en-US" dirty="0" smtClean="0"/>
          </a:p>
          <a:p>
            <a:r>
              <a:rPr lang="en-US" altLang="zh-CN" dirty="0" smtClean="0"/>
              <a:t>the function f3() is called by f1()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altLang="zh-CN" dirty="0" smtClean="0"/>
              <a:t>the function f4() is called by f2()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35338"/>
            <a:ext cx="5256212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Function classification</a:t>
            </a:r>
            <a:endParaRPr lang="zh-CN" altLang="en-US" dirty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library function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 functions defined in ANSI C library, for example, </a:t>
            </a:r>
            <a:r>
              <a:rPr lang="en-US" altLang="zh-CN" dirty="0" smtClean="0">
                <a:solidFill>
                  <a:srgbClr val="FF0000"/>
                </a:solidFill>
              </a:rPr>
              <a:t>sqrt()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scanf()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printf()</a:t>
            </a:r>
            <a:r>
              <a:rPr lang="en-US" altLang="zh-CN" dirty="0" smtClean="0"/>
              <a:t>, etc.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before using the library function, the function prototype must be import into the program by the format </a:t>
            </a:r>
            <a:r>
              <a:rPr lang="en-US" altLang="zh-CN" dirty="0" smtClean="0">
                <a:sym typeface="+mn-ea"/>
              </a:rPr>
              <a:t>#include &lt;...&gt; , for example: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dirty="0" smtClean="0"/>
              <a:t>2. user</a:t>
            </a:r>
            <a:r>
              <a:rPr lang="en-US" altLang="zh-CN" dirty="0" smtClean="0"/>
              <a:t>-defined function which is defined by the programmer.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4" y="214313"/>
            <a:ext cx="8607871" cy="1143000"/>
          </a:xfrm>
        </p:spPr>
        <p:txBody>
          <a:bodyPr/>
          <a:lstStyle/>
          <a:p>
            <a:r>
              <a:rPr lang="en-US" altLang="zh-CN" dirty="0"/>
              <a:t>2. Function definition and </a:t>
            </a:r>
            <a:r>
              <a:rPr lang="en-US" altLang="zh-CN" dirty="0" smtClean="0"/>
              <a:t>declaration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 Function definition</a:t>
            </a:r>
            <a:endParaRPr lang="en-US" altLang="zh-CN" dirty="0" smtClean="0"/>
          </a:p>
          <a:p>
            <a:r>
              <a:rPr lang="en-US" altLang="zh-CN" dirty="0" smtClean="0"/>
              <a:t>2.2 Function declaration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dirty="0" smtClean="0"/>
              <a:t>Function </a:t>
            </a:r>
            <a:r>
              <a:rPr lang="en-US" altLang="zh-CN" dirty="0"/>
              <a:t>definition</a:t>
            </a:r>
            <a:endParaRPr lang="en-US" altLang="zh-CN" dirty="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general form of a function definition</a:t>
            </a:r>
            <a:endParaRPr lang="en-US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A function is an object that has: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name, return type, return value(usually),  function body, arguments you call it with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115616" y="2132727"/>
            <a:ext cx="6884491" cy="2245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800" b="0" dirty="0" smtClean="0">
                <a:solidFill>
                  <a:schemeClr val="tx1"/>
                </a:solidFill>
              </a:rPr>
              <a:t>return-type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function-name(type-name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arg1, type-name arg2, …)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 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800" b="0" dirty="0" smtClean="0">
                <a:solidFill>
                  <a:schemeClr val="tx1"/>
                </a:solidFill>
              </a:rPr>
              <a:t>{ 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800" b="0" dirty="0">
                <a:solidFill>
                  <a:schemeClr val="tx1"/>
                </a:solidFill>
              </a:rPr>
              <a:t>         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function body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800" b="0" dirty="0">
                <a:solidFill>
                  <a:schemeClr val="tx1"/>
                </a:solidFill>
              </a:rPr>
              <a:t>}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Cact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ctus">
      <a:majorFont>
        <a:latin typeface="Arial Narrow"/>
        <a:ea typeface="黑体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31" tIns="45716" rIns="91431" bIns="45716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anose="020B060602020203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31" tIns="45716" rIns="91431" bIns="45716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anose="020B060602020203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2DB9E7"/>
        </a:accent6>
        <a:hlink>
          <a:srgbClr val="463FD7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0</TotalTime>
  <Words>4487</Words>
  <Application>WPS 演示</Application>
  <PresentationFormat>全屏显示(4:3)</PresentationFormat>
  <Paragraphs>266</Paragraphs>
  <Slides>23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Arial Narrow</vt:lpstr>
      <vt:lpstr>楷体_GB2312</vt:lpstr>
      <vt:lpstr>新宋体</vt:lpstr>
      <vt:lpstr>华文楷体</vt:lpstr>
      <vt:lpstr>黑体</vt:lpstr>
      <vt:lpstr>Times New Roman</vt:lpstr>
      <vt:lpstr>微软雅黑</vt:lpstr>
      <vt:lpstr>Arial Unicode MS</vt:lpstr>
      <vt:lpstr>Cambria Math</vt:lpstr>
      <vt:lpstr>楷体_GB2312</vt:lpstr>
      <vt:lpstr>Cactus</vt:lpstr>
      <vt:lpstr>Visio.Drawing.11</vt:lpstr>
      <vt:lpstr>Function</vt:lpstr>
      <vt:lpstr>Contents </vt:lpstr>
      <vt:lpstr>1. Module programming</vt:lpstr>
      <vt:lpstr>1.1 Module programming</vt:lpstr>
      <vt:lpstr>1.1 Module programming</vt:lpstr>
      <vt:lpstr>Calling relationship between functions</vt:lpstr>
      <vt:lpstr>1.2 Function classification</vt:lpstr>
      <vt:lpstr>2. Function definition and declaration</vt:lpstr>
      <vt:lpstr>2.1 Function definition</vt:lpstr>
      <vt:lpstr>An example</vt:lpstr>
      <vt:lpstr>2.2 Function declaration</vt:lpstr>
      <vt:lpstr>3. Function calling</vt:lpstr>
      <vt:lpstr>3. Function calling</vt:lpstr>
      <vt:lpstr>3. Function calling</vt:lpstr>
      <vt:lpstr>3. Function calling</vt:lpstr>
      <vt:lpstr>3. Function calling</vt:lpstr>
      <vt:lpstr>4. Scope rules</vt:lpstr>
      <vt:lpstr>4. Scope rules</vt:lpstr>
      <vt:lpstr>4. Scope rules</vt:lpstr>
      <vt:lpstr>4. Scope rules</vt:lpstr>
      <vt:lpstr>4. Scope rules</vt:lpstr>
      <vt:lpstr>5. Examples</vt:lpstr>
      <vt:lpstr>Summary </vt:lpstr>
    </vt:vector>
  </TitlesOfParts>
  <Company>jia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函数</dc:title>
  <dc:creator>贾应智</dc:creator>
  <cp:lastModifiedBy>潘章明</cp:lastModifiedBy>
  <cp:revision>686</cp:revision>
  <dcterms:created xsi:type="dcterms:W3CDTF">2001-01-20T17:36:00Z</dcterms:created>
  <dcterms:modified xsi:type="dcterms:W3CDTF">2023-11-15T13:55:05Z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BBE141EDD53349CFAA436400FA7F16EC_12</vt:lpwstr>
  </property>
</Properties>
</file>