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402" r:id="rId3"/>
    <p:sldId id="332" r:id="rId4"/>
    <p:sldId id="403" r:id="rId5"/>
    <p:sldId id="333" r:id="rId6"/>
    <p:sldId id="404" r:id="rId7"/>
    <p:sldId id="407" r:id="rId8"/>
    <p:sldId id="408" r:id="rId9"/>
    <p:sldId id="334" r:id="rId10"/>
    <p:sldId id="335" r:id="rId11"/>
    <p:sldId id="336" r:id="rId12"/>
    <p:sldId id="447" r:id="rId13"/>
    <p:sldId id="371" r:id="rId14"/>
    <p:sldId id="337" r:id="rId15"/>
    <p:sldId id="338" r:id="rId16"/>
    <p:sldId id="339" r:id="rId17"/>
    <p:sldId id="346" r:id="rId18"/>
    <p:sldId id="347" r:id="rId19"/>
    <p:sldId id="348" r:id="rId20"/>
    <p:sldId id="349" r:id="rId21"/>
    <p:sldId id="409" r:id="rId22"/>
    <p:sldId id="410" r:id="rId23"/>
    <p:sldId id="412" r:id="rId24"/>
    <p:sldId id="350" r:id="rId25"/>
    <p:sldId id="351" r:id="rId26"/>
    <p:sldId id="413" r:id="rId27"/>
    <p:sldId id="372" r:id="rId28"/>
    <p:sldId id="283" r:id="rId29"/>
    <p:sldId id="284" r:id="rId30"/>
    <p:sldId id="285" r:id="rId31"/>
    <p:sldId id="286" r:id="rId32"/>
    <p:sldId id="345" r:id="rId33"/>
    <p:sldId id="342" r:id="rId34"/>
    <p:sldId id="343" r:id="rId35"/>
    <p:sldId id="287" r:id="rId36"/>
    <p:sldId id="288" r:id="rId37"/>
    <p:sldId id="289" r:id="rId38"/>
    <p:sldId id="483" r:id="rId39"/>
    <p:sldId id="484" r:id="rId40"/>
    <p:sldId id="290" r:id="rId41"/>
    <p:sldId id="291" r:id="rId42"/>
    <p:sldId id="292" r:id="rId43"/>
    <p:sldId id="293" r:id="rId44"/>
    <p:sldId id="294" r:id="rId45"/>
    <p:sldId id="295" r:id="rId46"/>
    <p:sldId id="495" r:id="rId47"/>
    <p:sldId id="296" r:id="rId48"/>
    <p:sldId id="297" r:id="rId49"/>
    <p:sldId id="298" r:id="rId50"/>
    <p:sldId id="38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>
        <p:scale>
          <a:sx n="75" d="100"/>
          <a:sy n="75" d="100"/>
        </p:scale>
        <p:origin x="70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2020年10月16日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More SQL</a:t>
            </a:r>
            <a:br>
              <a:rPr lang="en-US" altLang="zh-CN" sz="5400" dirty="0">
                <a:ea typeface="宋体" panose="02010600030101010101" pitchFamily="2" charset="-122"/>
              </a:rPr>
            </a:br>
            <a:r>
              <a:rPr lang="zh-CN" altLang="en-US" sz="2800" dirty="0"/>
              <a:t>Grouping/Aggregation，</a:t>
            </a:r>
            <a:r>
              <a:rPr lang="en-US" altLang="zh-CN" sz="2800" dirty="0"/>
              <a:t>Modification</a:t>
            </a: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Sec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ea typeface="宋体" panose="02010600030101010101" pitchFamily="2" charset="-122"/>
              </a:rPr>
              <a:t> 6.4, 6.5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2020年10月16日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>
            <a:extLst>
              <a:ext uri="{FF2B5EF4-FFF2-40B4-BE49-F238E27FC236}">
                <a16:creationId xmlns:a16="http://schemas.microsoft.com/office/drawing/2014/main" id="{2A84C972-D3D6-4385-BBA8-77BF1AFC5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7F4B16F0-4586-4B76-B8A9-DB01CF35B07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B3B119C-E6A7-4460-9AC0-F3810FB01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NULL’s Ignored in Aggregation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9C9634B-3F05-4A15-8294-9D68190F1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NULL never contributes to a sum, average, or count, and can never be the minimum or maximum of a column.</a:t>
            </a:r>
          </a:p>
          <a:p>
            <a:r>
              <a:rPr lang="en-US" altLang="zh-CN" sz="2800" dirty="0"/>
              <a:t>But if there are no non-NULL values in a column, then the result of the aggregation is NULL.</a:t>
            </a:r>
          </a:p>
          <a:p>
            <a:pPr lvl="1"/>
            <a:r>
              <a:rPr lang="en-US" altLang="zh-CN" sz="2400" dirty="0">
                <a:solidFill>
                  <a:srgbClr val="3366FF"/>
                </a:solidFill>
              </a:rPr>
              <a:t>Exception</a:t>
            </a:r>
            <a:r>
              <a:rPr lang="en-US" altLang="zh-CN" sz="2400" dirty="0"/>
              <a:t>: COUNT of an empty set is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>
            <a:extLst>
              <a:ext uri="{FF2B5EF4-FFF2-40B4-BE49-F238E27FC236}">
                <a16:creationId xmlns:a16="http://schemas.microsoft.com/office/drawing/2014/main" id="{11A8BDD6-D7CA-4660-AEEE-0A4971A08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D625A24-2048-4971-8A42-90551C97C2A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C549F56-B76D-47FD-8175-70680F0B8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87800"/>
            <a:ext cx="4038600" cy="175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06AF032-03D7-4ABF-AF4E-5942BA9E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1628775"/>
            <a:ext cx="4038600" cy="175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0" hangingPunct="0"/>
            <a:endParaRPr lang="zh-CN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9C1A616-30BA-44D0-AAA9-A6540B87A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Effect of NULL’s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312507-084B-4694-BB2C-1EC0E91D7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1226" y="1633538"/>
            <a:ext cx="7800975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SELECT count(*)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WHERE beer = '</a:t>
            </a:r>
            <a:r>
              <a:rPr lang="en-US" altLang="zh-CN" dirty="0">
                <a:latin typeface="Courier New" panose="02070309020205020404" pitchFamily="49" charset="0"/>
              </a:rPr>
              <a:t>Bud</a:t>
            </a:r>
            <a:r>
              <a:rPr lang="zh-CN" altLang="en-US" dirty="0"/>
              <a:t>';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SELECT count(price)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FROM Sells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WHERE beer = '</a:t>
            </a:r>
            <a:r>
              <a:rPr lang="en-US" altLang="zh-CN" dirty="0">
                <a:latin typeface="Courier New" panose="02070309020205020404" pitchFamily="49" charset="0"/>
              </a:rPr>
              <a:t>Bud</a:t>
            </a:r>
            <a:r>
              <a:rPr lang="zh-CN" altLang="en-US" dirty="0"/>
              <a:t>';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DFC34B70-D03C-4E24-8C08-191BD8F4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1" y="1787526"/>
            <a:ext cx="2424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000"/>
              <a:t>The number of bars</a:t>
            </a:r>
          </a:p>
          <a:p>
            <a:pPr eaLnBrk="0" hangingPunct="0"/>
            <a:r>
              <a:rPr lang="zh-CN" altLang="en-US" sz="2000"/>
              <a:t>that sell </a:t>
            </a:r>
            <a:r>
              <a:rPr lang="en-US" altLang="zh-CN" sz="2000"/>
              <a:t>Bud</a:t>
            </a:r>
            <a:r>
              <a:rPr lang="zh-CN" altLang="en-US" sz="2000"/>
              <a:t>.</a:t>
            </a:r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FC5EC876-705E-498D-9C3A-9B0B7A8A9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9825" y="2162175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DC8142EA-3E17-4C64-984D-68440EB2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6" y="4070351"/>
            <a:ext cx="24241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000"/>
              <a:t>The number of bars</a:t>
            </a:r>
          </a:p>
          <a:p>
            <a:pPr eaLnBrk="0" hangingPunct="0"/>
            <a:r>
              <a:rPr lang="zh-CN" altLang="en-US" sz="2000"/>
              <a:t>that sell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Bud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000"/>
              <a:t>at a</a:t>
            </a:r>
          </a:p>
          <a:p>
            <a:pPr eaLnBrk="0" hangingPunct="0"/>
            <a:r>
              <a:rPr lang="zh-CN" altLang="en-US" sz="2000"/>
              <a:t>known price.</a:t>
            </a:r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DB689AD7-024C-4E2A-BD99-8DBCE13D8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521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>
            <a:extLst>
              <a:ext uri="{FF2B5EF4-FFF2-40B4-BE49-F238E27FC236}">
                <a16:creationId xmlns:a16="http://schemas.microsoft.com/office/drawing/2014/main" id="{BAA251BA-9180-48BC-BBFA-D560CC0A9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05FCE0D1-741D-4C73-8BBE-BC529F02759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61CAE8E-A807-4114-B521-6A374772B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D85D1E3-51D5-406F-817C-244FE4ACE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SELECT MIN(price)/MAX(price)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FROM Sells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WHERE beer = '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Bud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';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SELECT * FROM S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ells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WHERE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price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IS NULL;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>
            <a:extLst>
              <a:ext uri="{FF2B5EF4-FFF2-40B4-BE49-F238E27FC236}">
                <a16:creationId xmlns:a16="http://schemas.microsoft.com/office/drawing/2014/main" id="{A078D782-91F7-4A0A-91F5-7503509CA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1F037B1-2A6B-4EEE-98CD-27A538BAF90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A8EBB49-44DE-4B1B-8ED0-0747905F1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宋体" panose="02010600030101010101" pitchFamily="2" charset="-122"/>
              </a:rPr>
              <a:t>no non-NULL values or empty set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A93031B-D640-4C7B-844C-B0CEAB6BB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price/ AVG(price) / SUM(price) /MIN(price)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Sells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bar = 'HardRock'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beer='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'青岛';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A443ED59-74B4-4907-B4FA-1E0D019D9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CE001FEA-3D10-447C-869A-D2DE3C0DD25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3506FB4-20E1-454B-B8FE-611275B9A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Grouping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FAF93C5-9542-4DDF-A89A-0B536A266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67978"/>
            <a:ext cx="10515600" cy="4495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 may follow a SELECT-FROM-WHERE expression by </a:t>
            </a:r>
            <a:r>
              <a:rPr lang="en-US" altLang="zh-CN" sz="2800" dirty="0">
                <a:solidFill>
                  <a:srgbClr val="FF0066"/>
                </a:solidFill>
              </a:rPr>
              <a:t>GROUP BY </a:t>
            </a:r>
            <a:r>
              <a:rPr lang="en-US" altLang="zh-CN" sz="2800" dirty="0"/>
              <a:t>and a list of attributes.</a:t>
            </a:r>
          </a:p>
          <a:p>
            <a:r>
              <a:rPr lang="en-US" altLang="zh-CN" sz="2800" dirty="0"/>
              <a:t>The relation that results from the SELECT-FROM-WHERE is grouped according to the values of all those attributes, and </a:t>
            </a:r>
            <a:r>
              <a:rPr lang="en-US" altLang="zh-CN" sz="2800" i="1" u="sng" dirty="0"/>
              <a:t>any aggregation is applied only within each group</a:t>
            </a:r>
            <a:r>
              <a:rPr lang="en-US" altLang="zh-CN" sz="2800" u="sng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492C4B0F-D56B-498A-9488-5011C1B39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CFD52D5-6B04-4383-B19C-2E72EC267AB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9B9370D-B79E-48AD-AB29-15E1D59B8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Grouping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8E07F43-9D8B-48C4-A724-0BC6520E3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, find the average price for each beer: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beer, AVG(price)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GROUP BY beer;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0BF63A21-4455-4B93-936B-D19C864A9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5301CE4-727C-4549-A785-3D04196E5DE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68A3F10-C209-4FF2-B9B8-D95FBB1A5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Grouping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23C6E9-CDFC-4FFD-92A8-E6E67A1F1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11300"/>
            <a:ext cx="10147300" cy="441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 and </a:t>
            </a:r>
            <a:r>
              <a:rPr lang="zh-CN" altLang="en-US" sz="2800" dirty="0">
                <a:solidFill>
                  <a:srgbClr val="CC00CC"/>
                </a:solidFill>
              </a:rPr>
              <a:t>Frequents(drinker, bar)</a:t>
            </a:r>
            <a:r>
              <a:rPr lang="zh-CN" altLang="en-US" sz="2800" dirty="0"/>
              <a:t>, find for each drinker the average price of </a:t>
            </a:r>
            <a:r>
              <a:rPr lang="en-US" altLang="zh-CN" sz="2800" dirty="0">
                <a:latin typeface="Courier New" panose="02070309020205020404" pitchFamily="49" charset="0"/>
              </a:rPr>
              <a:t>Bud </a:t>
            </a:r>
            <a:r>
              <a:rPr lang="zh-CN" altLang="en-US" sz="2800" dirty="0"/>
              <a:t>at the bars they frequent:</a:t>
            </a:r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drinker, AVG(price)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FROM Frequents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Sells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beer = ‘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 AND F.bar = S.bar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GROUP BY drinker;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F6F97530-6C54-4A7C-9CF0-C1AB2A750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C0034F4-ACA7-4556-AC76-05D18E59042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F9B98D3-672F-4FD9-8EAB-4BCFB716C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 on SELECT Lists With Aggregation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2364B1-DCEB-4C48-A7DB-81335A24C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8224" y="1800225"/>
            <a:ext cx="10112375" cy="37465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If any aggregation is used, then each element of the SELECT list must be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Aggregated,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An attribute on the GROUP BY list.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945B0E9A-BDBB-46E2-AF5E-6F09EEFCC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B0E8B25-0FE9-45E7-88CF-5DD7DD68ADC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2C700B4-DD98-430E-BA6C-C73F02DFA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Illegal Query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FC95814-38C3-4D9A-B023-4ABE0C0BB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3300" y="1644178"/>
            <a:ext cx="10515600" cy="4343400"/>
          </a:xfrm>
        </p:spPr>
        <p:txBody>
          <a:bodyPr/>
          <a:lstStyle/>
          <a:p>
            <a:r>
              <a:rPr lang="zh-CN" altLang="en-US" dirty="0"/>
              <a:t>You might think you could find the bar that sells </a:t>
            </a:r>
            <a:r>
              <a:rPr lang="en-US" altLang="zh-CN" dirty="0">
                <a:latin typeface="Courier New" panose="02070309020205020404" pitchFamily="49" charset="0"/>
              </a:rPr>
              <a:t>Bud</a:t>
            </a:r>
            <a:r>
              <a:rPr lang="zh-CN" altLang="en-US" dirty="0"/>
              <a:t> the cheapest by: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bar, MIN(price)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WHERE beer = '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zh-CN" altLang="en-US" dirty="0"/>
              <a:t>But this query is illegal in SQL.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59332FE9-BC41-41A5-A765-802295F09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F52FAFE-FC3A-490B-84FA-CC6BFA41096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A12024D-6339-41AE-A25D-C6B302A7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HAVING </a:t>
            </a:r>
            <a:r>
              <a:rPr lang="en-US" altLang="zh-CN">
                <a:ea typeface="宋体" panose="02010600030101010101" pitchFamily="2" charset="-122"/>
              </a:rPr>
              <a:t>Clauses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C8C478A-C03A-432C-B6B9-690C5504D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HAVING &lt;condition&gt; may follow a GROUP BY clause.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If so, </a:t>
            </a:r>
            <a:r>
              <a:rPr lang="en-US" altLang="zh-CN" sz="2800" i="1" u="sng" dirty="0"/>
              <a:t>the condition applies to each group</a:t>
            </a:r>
            <a:r>
              <a:rPr lang="en-US" altLang="zh-CN" sz="2800" dirty="0"/>
              <a:t>, and groups not satisfying the condition are eliminated.</a:t>
            </a:r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>
            <a:extLst>
              <a:ext uri="{FF2B5EF4-FFF2-40B4-BE49-F238E27FC236}">
                <a16:creationId xmlns:a16="http://schemas.microsoft.com/office/drawing/2014/main" id="{647EA8EA-E0E8-48B5-AB1C-F21E91BDD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BB6947F-DA2A-457F-9FE2-79F20374ED2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AC33175-F30A-4FBB-9A26-C0668C4AF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0CE3050-846F-4795-9923-86A7FB265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, find the highest price.</a:t>
            </a:r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price 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price &gt;= ALL(SELECT price	                      			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Sells);</a:t>
            </a:r>
            <a:endParaRPr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14115156-4402-4D01-A8B4-1F716F435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09C763B-88AC-4BE6-95D0-74260ECA80F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56F072C-9530-4CB6-B2DC-E30FFFDAD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HAVING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0C6449D-C63D-4224-B267-F0C7FC652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From </a:t>
            </a:r>
            <a:r>
              <a:rPr lang="en-US" altLang="zh-CN" sz="2800" dirty="0">
                <a:solidFill>
                  <a:srgbClr val="CC00CC"/>
                </a:solidFill>
              </a:rPr>
              <a:t>Sells(bar, beer, price)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CC00CC"/>
                </a:solidFill>
              </a:rPr>
              <a:t>Beers(name, </a:t>
            </a:r>
            <a:r>
              <a:rPr lang="en-US" altLang="zh-CN" sz="2800" dirty="0" err="1">
                <a:solidFill>
                  <a:srgbClr val="CC00CC"/>
                </a:solidFill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  <a:r>
              <a:rPr lang="en-US" altLang="zh-CN" sz="2800" dirty="0"/>
              <a:t>, find the average price of those beers that are either served in at least three bars or are manufactured by </a:t>
            </a:r>
            <a:r>
              <a:rPr lang="zh-CN" altLang="en-US" sz="2800" dirty="0">
                <a:solidFill>
                  <a:srgbClr val="FF0066"/>
                </a:solidFill>
              </a:rPr>
              <a:t>嘉士伯啤酒集团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27ABBABF-A5C1-473B-B9CE-2B29C96CD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2BDA4AA-ECB6-4C52-A004-045395B8AEB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5ECC73B-64FA-455F-A4B5-75E4F3AAB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31427D-158C-434F-AE9B-AD31BBB1C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31469"/>
            <a:ext cx="10820400" cy="4495800"/>
          </a:xfrm>
        </p:spPr>
        <p:txBody>
          <a:bodyPr/>
          <a:lstStyle/>
          <a:p>
            <a:r>
              <a:rPr lang="zh-CN" altLang="en-US" sz="2800" dirty="0"/>
              <a:t>find the average price of each beer</a:t>
            </a:r>
          </a:p>
          <a:p>
            <a:r>
              <a:rPr lang="zh-CN" altLang="en-US" sz="2800" dirty="0"/>
              <a:t>those beers that are served in at least three bars</a:t>
            </a:r>
          </a:p>
          <a:p>
            <a:r>
              <a:rPr lang="zh-CN" altLang="en-US" sz="2800" dirty="0"/>
              <a:t>those beers that are manufactured by </a:t>
            </a:r>
            <a:r>
              <a:rPr lang="zh-CN" altLang="en-US" sz="2800" dirty="0">
                <a:solidFill>
                  <a:srgbClr val="FF0066"/>
                </a:solidFill>
              </a:rPr>
              <a:t>嘉士伯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endParaRPr lang="zh-CN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134A756C-B06D-463F-91B3-5666EF0BF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299" y="3323206"/>
            <a:ext cx="7110413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SELECT beer, AVG(price)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FROM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GROUP BY beer;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748161B-717F-4935-83AB-BA8A28963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299" y="3323206"/>
            <a:ext cx="7110413" cy="1798637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SELECT beer, AVG(price)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FROM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GROUP BY beer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HAVING COUNT(bar) &gt;= 3;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6B5C109B-AF06-4C98-884A-5AA39C201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299" y="3323206"/>
            <a:ext cx="7110413" cy="2677656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SELECT beer, AVG(price)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FROM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WHERE beer IN (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	SELECT name FROM Beers 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	WHERE manf = '嘉士伯啤酒集团')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GROUP BY beer;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3" grpId="0" bldLvl="0" animBg="1"/>
      <p:bldP spid="2355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3D4B1FBA-1D81-4104-95C5-75D4E0627C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ED1FCCD8-FEAE-4111-9740-FB866AD142B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3D8410B-76C9-4DEC-AFA8-7767AA1AF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A6589A3C-0560-41F7-AF65-DFD1EE9E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62" y="1394270"/>
            <a:ext cx="97946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beer, AVG(price) FROM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beer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HAVING COUNT(bar) &gt;= 3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zh-CN" alt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beer, AVG(price) FROM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beer IN (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name FROM Beers 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WHERE manf = '嘉士伯啤酒集团')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beer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5F9A17BE-8234-41B2-BC6F-519E42871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AD26F0B-D630-4E8A-AD53-895D93B8E42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3FCD5DA-D5E7-4ED8-A1BC-8DC60F204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4596F7-1E56-4675-A381-8716114E3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1401" y="1392238"/>
            <a:ext cx="8550275" cy="4495800"/>
          </a:xfrm>
        </p:spPr>
        <p:txBody>
          <a:bodyPr/>
          <a:lstStyle/>
          <a:p>
            <a:r>
              <a:rPr lang="zh-CN" altLang="en-US" sz="2800" dirty="0"/>
              <a:t>find the average price of each beer</a:t>
            </a:r>
          </a:p>
          <a:p>
            <a:r>
              <a:rPr lang="zh-CN" altLang="en-US" sz="2800" dirty="0"/>
              <a:t>those beers that are manufactured by </a:t>
            </a:r>
            <a:r>
              <a:rPr lang="zh-CN" altLang="en-US" sz="2800" dirty="0">
                <a:solidFill>
                  <a:srgbClr val="FF0066"/>
                </a:solidFill>
              </a:rPr>
              <a:t>嘉士伯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endParaRPr lang="zh-CN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A7295D9-2A5E-4BD6-851A-9379D7B8B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2889251"/>
            <a:ext cx="7380288" cy="3108543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SELECT beer, AVG(price)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FROM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GROUP BY beer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HAVING beer IN (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	SELECT name FROM Beers 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	WHERE manf = '嘉士伯啤酒集团'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C41EEA0E-3AAF-476F-85BA-33310F6EA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5AFF366-BDEB-4EFF-827B-10795B430E1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FB00720-96C5-40BC-96B1-8259732E9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69DBBEB-C0E2-4A62-9F35-8B60BE069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389" y="1663700"/>
            <a:ext cx="8753475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800" dirty="0">
                <a:latin typeface="Courier New" panose="02070309020205020404" pitchFamily="49" charset="0"/>
                <a:sym typeface="Arial" panose="020B0604020202020204" pitchFamily="34" charset="0"/>
              </a:rPr>
              <a:t>SELECT beer, AVG(price)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800" dirty="0">
                <a:latin typeface="Courier New" panose="02070309020205020404" pitchFamily="49" charset="0"/>
                <a:sym typeface="Arial" panose="020B0604020202020204" pitchFamily="34" charset="0"/>
              </a:rPr>
              <a:t>FROM Sells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800" dirty="0">
                <a:latin typeface="Courier New" panose="02070309020205020404" pitchFamily="49" charset="0"/>
                <a:sym typeface="Arial" panose="020B0604020202020204" pitchFamily="34" charset="0"/>
              </a:rPr>
              <a:t>GROUP BY beer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800" dirty="0">
                <a:latin typeface="Courier New" panose="02070309020205020404" pitchFamily="49" charset="0"/>
                <a:sym typeface="Arial" panose="020B0604020202020204" pitchFamily="34" charset="0"/>
              </a:rPr>
              <a:t>HAVING COUNT(bar) &gt;= 3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800" dirty="0">
                <a:latin typeface="Courier New" panose="02070309020205020404" pitchFamily="49" charset="0"/>
                <a:sym typeface="Arial" panose="020B0604020202020204" pitchFamily="34" charset="0"/>
              </a:rPr>
              <a:t>OR beer IN (SELECT name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800" dirty="0">
                <a:latin typeface="Courier New" panose="02070309020205020404" pitchFamily="49" charset="0"/>
                <a:sym typeface="Arial" panose="020B0604020202020204" pitchFamily="34" charset="0"/>
              </a:rPr>
              <a:t>		  FROM Beers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800" dirty="0">
                <a:latin typeface="Courier New" panose="02070309020205020404" pitchFamily="49" charset="0"/>
                <a:sym typeface="Arial" panose="020B0604020202020204" pitchFamily="34" charset="0"/>
              </a:rPr>
              <a:t>		  WHERE manf = '嘉士伯啤酒集团');</a:t>
            </a:r>
            <a:endParaRPr lang="zh-CN" altLang="en-US" sz="2800" dirty="0"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FDA564F-EC83-4704-B16C-C17A05276DCB}"/>
              </a:ext>
            </a:extLst>
          </p:cNvPr>
          <p:cNvGrpSpPr>
            <a:grpSpLocks/>
          </p:cNvGrpSpPr>
          <p:nvPr/>
        </p:nvGrpSpPr>
        <p:grpSpPr bwMode="auto">
          <a:xfrm>
            <a:off x="3797300" y="3587750"/>
            <a:ext cx="6573838" cy="1828800"/>
            <a:chOff x="0" y="0"/>
            <a:chExt cx="4141" cy="1152"/>
          </a:xfrm>
        </p:grpSpPr>
        <p:sp>
          <p:nvSpPr>
            <p:cNvPr id="26629" name="Rectangle 5">
              <a:extLst>
                <a:ext uri="{FF2B5EF4-FFF2-40B4-BE49-F238E27FC236}">
                  <a16:creationId xmlns:a16="http://schemas.microsoft.com/office/drawing/2014/main" id="{521479BF-E6DB-4B09-8FF2-2EE20647D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2880" cy="1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10D4A8A4-F9BF-4E69-897B-07C8B0409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0"/>
              <a:ext cx="102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Beers manu-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fac</a:t>
              </a:r>
              <a:r>
                <a:rPr lang="en-US" altLang="zh-CN" sz="2000">
                  <a:ea typeface="宋体" panose="02010600030101010101" pitchFamily="2" charset="-122"/>
                  <a:sym typeface="Arial" panose="020B0604020202020204" pitchFamily="34" charset="0"/>
                </a:rPr>
                <a:t>tured by</a:t>
              </a:r>
            </a:p>
            <a:p>
              <a:pPr eaLnBrk="0" hangingPunct="0"/>
              <a:r>
                <a:rPr lang="zh-CN" altLang="en-US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嘉士伯</a:t>
              </a:r>
              <a:r>
                <a:rPr lang="en-US" altLang="zh-CN" sz="2000">
                  <a:ea typeface="宋体" panose="02010600030101010101" pitchFamily="2" charset="-122"/>
                  <a:sym typeface="Arial" panose="020B0604020202020204" pitchFamily="34" charset="0"/>
                </a:rPr>
                <a:t>.</a:t>
              </a:r>
            </a:p>
          </p:txBody>
        </p:sp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5DBC4D59-3A30-4D91-A00C-0E42668F6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3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2" name="Group 8">
            <a:extLst>
              <a:ext uri="{FF2B5EF4-FFF2-40B4-BE49-F238E27FC236}">
                <a16:creationId xmlns:a16="http://schemas.microsoft.com/office/drawing/2014/main" id="{5FB342E5-5B6E-4753-8C4F-CF931D863E02}"/>
              </a:ext>
            </a:extLst>
          </p:cNvPr>
          <p:cNvGrpSpPr>
            <a:grpSpLocks/>
          </p:cNvGrpSpPr>
          <p:nvPr/>
        </p:nvGrpSpPr>
        <p:grpSpPr bwMode="auto">
          <a:xfrm>
            <a:off x="1776413" y="1270000"/>
            <a:ext cx="8678862" cy="4641850"/>
            <a:chOff x="0" y="0"/>
            <a:chExt cx="5467" cy="2924"/>
          </a:xfrm>
        </p:grpSpPr>
        <p:sp>
          <p:nvSpPr>
            <p:cNvPr id="26633" name="Rectangle 9">
              <a:extLst>
                <a:ext uri="{FF2B5EF4-FFF2-40B4-BE49-F238E27FC236}">
                  <a16:creationId xmlns:a16="http://schemas.microsoft.com/office/drawing/2014/main" id="{56B5F031-9C77-4A26-9325-DE429602D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2"/>
              <a:ext cx="4272" cy="16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90E853AF-46C6-4509-A0D7-232B9FCEB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0"/>
              <a:ext cx="206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Beer groups with at least</a:t>
              </a:r>
            </a:p>
            <a:p>
              <a:pPr eaLnBrk="0" hangingPunct="0"/>
              <a:r>
                <a:rPr lang="en-US" altLang="zh-CN" sz="2000" b="1">
                  <a:solidFill>
                    <a:srgbClr val="0070C0"/>
                  </a:solidFill>
                  <a:ea typeface="宋体" panose="02010600030101010101" pitchFamily="2" charset="-122"/>
                </a:rPr>
                <a:t>3 non-NULL </a:t>
              </a:r>
              <a:r>
                <a:rPr lang="en-US" altLang="zh-CN" sz="2000">
                  <a:ea typeface="宋体" panose="02010600030101010101" pitchFamily="2" charset="-122"/>
                </a:rPr>
                <a:t>bars and also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beer groups where the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manufacturer is </a:t>
              </a:r>
              <a:r>
                <a:rPr lang="zh-CN" altLang="en-US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嘉士伯</a:t>
              </a:r>
              <a:r>
                <a:rPr lang="en-US" altLang="zh-CN" sz="2000"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26635" name="Line 11">
              <a:extLst>
                <a:ext uri="{FF2B5EF4-FFF2-40B4-BE49-F238E27FC236}">
                  <a16:creationId xmlns:a16="http://schemas.microsoft.com/office/drawing/2014/main" id="{B1827325-28E1-46F2-BE04-DDF7F4749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86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>
            <a:extLst>
              <a:ext uri="{FF2B5EF4-FFF2-40B4-BE49-F238E27FC236}">
                <a16:creationId xmlns:a16="http://schemas.microsoft.com/office/drawing/2014/main" id="{C95B4AD3-F265-46A2-A38E-157A31613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B9F51C7-BE21-4CAE-85B7-5B4FB1789F6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9B85246-4070-4C38-B5A5-5A47EBFBA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Requirements on HAVING Conditions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8953B2D-0B0A-44AC-B850-DF92544C8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631478"/>
            <a:ext cx="9931400" cy="4114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Anything goes in a subquery.</a:t>
            </a:r>
          </a:p>
          <a:p>
            <a:pPr marL="609600" indent="-609600"/>
            <a:r>
              <a:rPr lang="en-US" altLang="zh-CN" sz="2800" dirty="0"/>
              <a:t>Outside subqueries, they may refer to attributes only if they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A grouping attribute,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Aggregated</a:t>
            </a:r>
          </a:p>
          <a:p>
            <a:pPr marL="609600" indent="-609600">
              <a:buNone/>
            </a:pPr>
            <a:r>
              <a:rPr lang="en-US" altLang="zh-CN" sz="2800" dirty="0"/>
              <a:t>	</a:t>
            </a:r>
            <a:r>
              <a:rPr lang="en-US" altLang="zh-CN" dirty="0"/>
              <a:t>(same condition as for SELECT clauses with aggregation).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B088973C-8A2D-4573-92A2-A449A888D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20E7128-8045-4901-906E-C3B4FD0A12F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AE30CCC-0ECB-4A1C-9E69-71B8B2724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>
                <a:ea typeface="宋体" panose="02010600030101010101" pitchFamily="2" charset="-122"/>
              </a:rPr>
              <a:t>: Having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04D88F9-FCAF-40EF-B81D-A9311354B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7100" y="1444625"/>
            <a:ext cx="10426700" cy="4419600"/>
          </a:xfrm>
        </p:spPr>
        <p:txBody>
          <a:bodyPr/>
          <a:lstStyle/>
          <a:p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 and </a:t>
            </a:r>
            <a:r>
              <a:rPr lang="zh-CN" altLang="en-US" sz="2800" dirty="0">
                <a:solidFill>
                  <a:srgbClr val="CC00CC"/>
                </a:solidFill>
              </a:rPr>
              <a:t>Frequents(drinker, bar)</a:t>
            </a:r>
            <a:r>
              <a:rPr lang="zh-CN" altLang="en-US" sz="2800" dirty="0"/>
              <a:t>, find for each drinker the average price of </a:t>
            </a:r>
            <a:r>
              <a:rPr lang="en-US" altLang="zh-CN" sz="2800" dirty="0">
                <a:latin typeface="Courier New" panose="02070309020205020404" pitchFamily="49" charset="0"/>
              </a:rPr>
              <a:t>Bud</a:t>
            </a:r>
            <a:r>
              <a:rPr lang="zh-CN" altLang="en-US" sz="2800" dirty="0">
                <a:latin typeface="Courier New" panose="02070309020205020404" pitchFamily="49" charset="0"/>
              </a:rPr>
              <a:t> </a:t>
            </a:r>
            <a:r>
              <a:rPr lang="zh-CN" altLang="en-US" sz="2800" dirty="0"/>
              <a:t>at the bars they frequent:</a:t>
            </a:r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001DED9A-79CA-4CFB-A9C0-F28E85BA6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1" y="3286125"/>
            <a:ext cx="6475413" cy="26797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90170" tIns="46990" rIns="90170" bIns="4699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SELECT drinker, AVG(price)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FROM Frequents,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WHERE beer = 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Bud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800" dirty="0">
                <a:latin typeface="Courier New" panose="02070309020205020404" pitchFamily="49" charset="0"/>
              </a:rPr>
              <a:t> AND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	Frequents.bar = Sells.bar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GROUP BY drinker;</a:t>
            </a:r>
          </a:p>
          <a:p>
            <a:pPr eaLnBrk="0" hangingPunct="0"/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5D2B7696-495E-4599-9F2A-7B583EF9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1" y="3286125"/>
            <a:ext cx="6689725" cy="26797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90170" tIns="46990" rIns="90170" bIns="4699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SELECT drinker, AVG(price)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FROM Frequents,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GROUP BY drinker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HAVING</a:t>
            </a:r>
            <a:r>
              <a:rPr lang="zh-CN" altLang="en-US" sz="2800" dirty="0">
                <a:latin typeface="Courier New" panose="02070309020205020404" pitchFamily="49" charset="0"/>
              </a:rPr>
              <a:t> beer = 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Bud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800" dirty="0">
                <a:latin typeface="Courier New" panose="02070309020205020404" pitchFamily="49" charset="0"/>
              </a:rPr>
              <a:t> AND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	Frequents.bar = Sells.bar;</a:t>
            </a:r>
          </a:p>
          <a:p>
            <a:pPr eaLnBrk="0" hangingPunct="0"/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4C8EE9F9-E5F7-4C3F-8898-5644CBB0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6" y="2971801"/>
            <a:ext cx="2749471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0000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Arial" panose="020B0604020202020204" pitchFamily="34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8678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>
            <a:extLst>
              <a:ext uri="{FF2B5EF4-FFF2-40B4-BE49-F238E27FC236}">
                <a16:creationId xmlns:a16="http://schemas.microsoft.com/office/drawing/2014/main" id="{E6BCC65B-E3EC-4308-981A-A9405DB21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89AA1242-C718-4268-A662-4B81C6F4697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3265F82-0538-4B9D-92F8-F250511E9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0172B12-8D7A-401D-9CA5-B507DFDDF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 dirty="0"/>
          </a:p>
          <a:p>
            <a:pPr algn="ctr">
              <a:buFont typeface="Wingdings" panose="05000000000000000000" pitchFamily="2" charset="2"/>
              <a:buNone/>
            </a:pPr>
            <a:endParaRPr lang="en-US" altLang="zh-CN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 dirty="0"/>
              <a:t>Any Questions?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24B05F9-56DC-466F-9523-8C29A2B5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375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Exercises 6.4.6, 6.4.7 @ P.289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84347C03-B036-4EAB-9559-C54087934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CABFC21A-00EB-4EA3-B570-E8B44922355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994BE98-2AEC-4022-8223-BAB66EDFA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Database Modifications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83CB995-7C58-4276-96C9-5A3AFFECE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FF0066"/>
                </a:solidFill>
              </a:rPr>
              <a:t>modification</a:t>
            </a:r>
            <a:r>
              <a:rPr lang="en-US" altLang="zh-CN" sz="2800" dirty="0"/>
              <a:t>  command does not return a result (as a query does), but changes the database in some way.</a:t>
            </a:r>
          </a:p>
          <a:p>
            <a:pPr marL="609600" indent="-609600"/>
            <a:r>
              <a:rPr lang="en-US" altLang="zh-CN" sz="2800" dirty="0"/>
              <a:t>Three kinds of modifications: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i="1" dirty="0">
                <a:solidFill>
                  <a:srgbClr val="33CC33"/>
                </a:solidFill>
              </a:rPr>
              <a:t>Insert</a:t>
            </a:r>
            <a:r>
              <a:rPr lang="en-US" altLang="zh-CN" sz="2400" dirty="0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i="1" dirty="0">
                <a:solidFill>
                  <a:srgbClr val="33CC33"/>
                </a:solidFill>
              </a:rPr>
              <a:t>Delete</a:t>
            </a:r>
            <a:r>
              <a:rPr lang="en-US" altLang="zh-CN" sz="2400" dirty="0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i="1" dirty="0">
                <a:solidFill>
                  <a:srgbClr val="33CC33"/>
                </a:solidFill>
              </a:rPr>
              <a:t>Update</a:t>
            </a:r>
            <a:r>
              <a:rPr lang="en-US" altLang="zh-CN" sz="2400" dirty="0"/>
              <a:t>  the value(s) of an existing tuple or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A915F2C1-1F8F-484C-A257-CFFD39EF0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5B01AD8-80AE-4FFE-BE5A-BBE76AED78B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D04E2C4-984F-4DBA-9429-66A087A98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19D4AC-D985-40C6-94CF-E4C10FE85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To insert a single tuple: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&lt;relation&gt;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VALUES ( &lt;list of values&gt;);</a:t>
            </a:r>
          </a:p>
          <a:p>
            <a:r>
              <a:rPr lang="zh-CN" altLang="en-US" dirty="0">
                <a:solidFill>
                  <a:srgbClr val="33CC33"/>
                </a:solidFill>
              </a:rPr>
              <a:t>Example</a:t>
            </a:r>
            <a:r>
              <a:rPr lang="zh-CN" altLang="en-US" dirty="0"/>
              <a:t>: add to </a:t>
            </a:r>
            <a:r>
              <a:rPr lang="zh-CN" altLang="en-US" dirty="0">
                <a:solidFill>
                  <a:srgbClr val="CC00CC"/>
                </a:solidFill>
              </a:rPr>
              <a:t>Likes(drinker, beer)</a:t>
            </a:r>
            <a:r>
              <a:rPr lang="zh-CN" altLang="en-US" dirty="0"/>
              <a:t> the fact that Sally likes Bud.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Likes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VALUES('Sally', 'Bud');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>
            <a:extLst>
              <a:ext uri="{FF2B5EF4-FFF2-40B4-BE49-F238E27FC236}">
                <a16:creationId xmlns:a16="http://schemas.microsoft.com/office/drawing/2014/main" id="{DFDFCC27-D375-4CDE-B67A-7D78691CC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C9390E32-B55A-4C36-A2F9-A4C776A6F99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4614C88-EACD-4993-A247-D5C309295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Aggregation Functions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543973-ECB7-4CBC-937E-2813400CB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81328"/>
            <a:ext cx="10058400" cy="46956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SUM, AVG, COUNT, MIN</a:t>
            </a:r>
            <a:r>
              <a:rPr lang="en-US" altLang="zh-CN" sz="2800" dirty="0"/>
              <a:t>, and </a:t>
            </a:r>
            <a:r>
              <a:rPr lang="en-US" altLang="zh-CN" sz="2800" b="1" dirty="0"/>
              <a:t>MAX</a:t>
            </a:r>
            <a:r>
              <a:rPr lang="en-US" altLang="zh-CN" sz="2800" dirty="0"/>
              <a:t> can be applied to a column in a SELECT clause to produce that aggregation on the column.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Also, </a:t>
            </a:r>
            <a:r>
              <a:rPr lang="en-US" altLang="zh-CN" sz="2800" b="1" dirty="0"/>
              <a:t>COUNT(*) </a:t>
            </a:r>
            <a:r>
              <a:rPr lang="en-US" altLang="zh-CN" sz="2800" dirty="0"/>
              <a:t>counts the number of tuples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76D76BB5-15AF-4AC7-8184-D2B1E2C34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C067BF57-B972-440E-82B8-3A74225C2C3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EF29FD0-5163-4238-BD4B-4C0EA507F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512" y="78469"/>
            <a:ext cx="84582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Specifying Attributes in INSERT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8D34FFA-38E1-4D67-9715-B4DA1550A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2712" y="1663700"/>
            <a:ext cx="10664588" cy="4114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We may add to the relation name a list of attributes.</a:t>
            </a:r>
          </a:p>
          <a:p>
            <a:pPr marL="609600" indent="-609600"/>
            <a:r>
              <a:rPr lang="en-US" altLang="zh-CN" sz="2800" dirty="0"/>
              <a:t>Two reasons to do so: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We forget the standard order of attributes for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We don’t have values for all attributes, and we want the system to fill in missing components with NULL or a default value.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0EC3290B-452F-4B02-ADEB-B6FBBB8AAD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0A072097-6494-4203-A4E8-28B1FD22FF9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DB14BC0-0776-49DC-AA7A-0C68E1E49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Specifying Attributes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4DD563-AB90-4120-A1BB-4D9A89EB7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51000"/>
            <a:ext cx="9118600" cy="4114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Another way to add the fact that </a:t>
            </a:r>
            <a:r>
              <a:rPr lang="en-US" altLang="zh-CN" sz="2800" dirty="0"/>
              <a:t>Tony</a:t>
            </a:r>
            <a:r>
              <a:rPr lang="zh-CN" altLang="en-US" sz="2800" dirty="0"/>
              <a:t> likes Bud to </a:t>
            </a:r>
            <a:r>
              <a:rPr lang="zh-CN" altLang="en-US" sz="2800" dirty="0">
                <a:solidFill>
                  <a:srgbClr val="CC00CC"/>
                </a:solidFill>
              </a:rPr>
              <a:t>Likes(drinker, beer)</a:t>
            </a:r>
            <a:r>
              <a:rPr lang="zh-CN" altLang="en-US" sz="2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Likes(beer, drinker)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VALUES('Bud', 'Tony');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2680E28E-DD62-44F8-86F1-41E56A4207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63E82FA7-C793-452C-90B9-FE503698361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272F8D1-144B-43FD-9347-43B14B6DC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Default Values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F88EA05-DCA7-4EB0-8CFE-5F1B543E7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 a </a:t>
            </a:r>
            <a:r>
              <a:rPr lang="en-US" altLang="zh-CN" sz="2800" dirty="0">
                <a:latin typeface="Courier New" panose="02070309020205020404" pitchFamily="49" charset="0"/>
              </a:rPr>
              <a:t>CREATE TABLE </a:t>
            </a:r>
            <a:r>
              <a:rPr lang="en-US" altLang="zh-CN" sz="2800" dirty="0"/>
              <a:t>statement, we can follow an attribute by </a:t>
            </a:r>
            <a:r>
              <a:rPr lang="en-US" altLang="zh-CN" sz="2800" dirty="0">
                <a:latin typeface="Courier New" panose="02070309020205020404" pitchFamily="49" charset="0"/>
              </a:rPr>
              <a:t>DEFAULT</a:t>
            </a:r>
            <a:r>
              <a:rPr lang="en-US" altLang="zh-CN" sz="2800" dirty="0"/>
              <a:t> and a value.</a:t>
            </a:r>
          </a:p>
          <a:p>
            <a:r>
              <a:rPr lang="en-US" altLang="zh-CN" sz="2800" dirty="0"/>
              <a:t>When an inserted tuple has no value for that attribute, the default will be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BBF9D2EF-52F7-4560-8351-4A75085C7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923C328-37FF-4AC3-92CC-A6B1853DA2B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E5C2DD5-C626-4D72-B324-F4C7E4025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Default Values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F6342AA-8865-4448-82CA-A66E91CD4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4582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Drinkers 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name CHAR(30) PRIMARY KEY,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addr CHAR(50)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'123 Sesame St.',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phone CHAR(16)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A9DE01DE-A9B9-40F1-BF7C-4B1E085CF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CEF6B56-BED4-4B9F-B1BF-C75B639CE04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3DA068A-93E3-48CF-BAD4-441304D65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Default Values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8C3E0B-BCA1-4713-8F92-5E8C5838D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Drinkers(name)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VALUES('Obama');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Resulting tuple: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79F16426-276E-4EF6-85AF-54A9AD627CE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038600"/>
            <a:ext cx="6781800" cy="1066800"/>
            <a:chOff x="0" y="0"/>
            <a:chExt cx="4272" cy="672"/>
          </a:xfrm>
        </p:grpSpPr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FD92850A-01C9-40AA-AF60-65200D12A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27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70" name="Line 6">
              <a:extLst>
                <a:ext uri="{FF2B5EF4-FFF2-40B4-BE49-F238E27FC236}">
                  <a16:creationId xmlns:a16="http://schemas.microsoft.com/office/drawing/2014/main" id="{BD1DBC35-677D-4F9B-B4F9-D5C3FE12E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4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7">
              <a:extLst>
                <a:ext uri="{FF2B5EF4-FFF2-40B4-BE49-F238E27FC236}">
                  <a16:creationId xmlns:a16="http://schemas.microsoft.com/office/drawing/2014/main" id="{3AFC356D-8363-4704-B86A-5E006E7E2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8">
              <a:extLst>
                <a:ext uri="{FF2B5EF4-FFF2-40B4-BE49-F238E27FC236}">
                  <a16:creationId xmlns:a16="http://schemas.microsoft.com/office/drawing/2014/main" id="{B8728DB4-B2FE-4B2B-A416-A7742B479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3" name="Rectangle 9">
            <a:extLst>
              <a:ext uri="{FF2B5EF4-FFF2-40B4-BE49-F238E27FC236}">
                <a16:creationId xmlns:a16="http://schemas.microsoft.com/office/drawing/2014/main" id="{965368A0-17AB-4874-9E44-C444EFF0C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675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 sz="3200">
                <a:ea typeface="宋体" panose="02010600030101010101" pitchFamily="2" charset="-122"/>
              </a:rPr>
              <a:t>Obama	123 Sesame St.	NULL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510E9076-29D2-4C5D-8E6C-CF3D3F740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038600"/>
            <a:ext cx="6632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 sz="3200">
                <a:solidFill>
                  <a:srgbClr val="CC00CC"/>
                </a:solidFill>
                <a:ea typeface="宋体" panose="02010600030101010101" pitchFamily="2" charset="-122"/>
              </a:rPr>
              <a:t>name	address		      phone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529288AB-8881-426E-8171-4EEB79E68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C70FC43-A009-4D56-B4F9-6AFC2DD9561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B1FA1C-963E-4BFD-9696-F9C205AE6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Many Tuples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2AC2445-DAF5-487F-A681-E50DA6061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2024" y="1567978"/>
            <a:ext cx="9998075" cy="449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We may insert the entire result of a query into a relation, using the form: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&lt;relation&gt; (...)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( &lt;subquery&gt; 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22667F39-A6D2-406C-89CB-DC45B8DCA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62A8E10B-6CB8-4909-97D3-72F50161E08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341ACB7-190B-4E6D-B8D0-F3EF947B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Insert a Subquery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5302A2A-C883-4970-8B72-B04DD32E97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67978"/>
            <a:ext cx="102489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Using </a:t>
            </a:r>
            <a:r>
              <a:rPr lang="zh-CN" altLang="en-US" dirty="0">
                <a:solidFill>
                  <a:srgbClr val="CC00CC"/>
                </a:solidFill>
              </a:rPr>
              <a:t>Frequents(drinker, bar)</a:t>
            </a:r>
            <a:r>
              <a:rPr lang="zh-CN" altLang="en-US" dirty="0"/>
              <a:t>, enter into the new relation </a:t>
            </a:r>
            <a:r>
              <a:rPr lang="zh-CN" altLang="en-US" dirty="0">
                <a:solidFill>
                  <a:srgbClr val="CC00CC"/>
                </a:solidFill>
              </a:rPr>
              <a:t>PotBuddies(name)</a:t>
            </a:r>
            <a:r>
              <a:rPr lang="zh-CN" altLang="en-US" dirty="0"/>
              <a:t> all of Charles Babbage</a:t>
            </a:r>
            <a:r>
              <a:rPr lang="en-US" altLang="zh-CN" dirty="0"/>
              <a:t>’</a:t>
            </a:r>
            <a:r>
              <a:rPr lang="zh-CN" altLang="en-US" dirty="0"/>
              <a:t>s </a:t>
            </a:r>
            <a:r>
              <a:rPr lang="en-US" altLang="zh-CN" dirty="0"/>
              <a:t>“</a:t>
            </a:r>
            <a:r>
              <a:rPr lang="zh-CN" altLang="en-US" dirty="0"/>
              <a:t>potential buddies</a:t>
            </a:r>
            <a:r>
              <a:rPr lang="en-US" altLang="zh-CN" dirty="0"/>
              <a:t>”</a:t>
            </a:r>
            <a:r>
              <a:rPr lang="zh-CN" altLang="en-US" dirty="0"/>
              <a:t>, i.e., those drinkers who frequent at least one bar that Charles Babbage also frequents.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972A08B2-3E75-44A1-AD56-907D58103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E1457F6A-4A38-4F8E-8581-124E19F9C42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E1BB5D2-6621-4076-893B-37C725C0E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E1F971-E092-49E1-A4E7-12EC8C210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PotBuddies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d2.drinker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Frequents d1, Frequents d2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d1.drinker = 'Charles Babbage'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 d2.drinker &lt;&gt; 'Charles Babbage'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	d1.bar = d2.bar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FC596CC-EA7D-4E8B-A863-9C6CC7126D37}"/>
              </a:ext>
            </a:extLst>
          </p:cNvPr>
          <p:cNvGrpSpPr>
            <a:grpSpLocks/>
          </p:cNvGrpSpPr>
          <p:nvPr/>
        </p:nvGrpSpPr>
        <p:grpSpPr bwMode="auto">
          <a:xfrm>
            <a:off x="1078150" y="315468"/>
            <a:ext cx="8056562" cy="4787900"/>
            <a:chOff x="-56" y="0"/>
            <a:chExt cx="5075" cy="3024"/>
          </a:xfrm>
        </p:grpSpPr>
        <p:sp>
          <p:nvSpPr>
            <p:cNvPr id="39941" name="Rectangle 5">
              <a:extLst>
                <a:ext uri="{FF2B5EF4-FFF2-40B4-BE49-F238E27FC236}">
                  <a16:creationId xmlns:a16="http://schemas.microsoft.com/office/drawing/2014/main" id="{30A30657-B725-4573-A564-0581A7D5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" y="1584"/>
              <a:ext cx="4881" cy="14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9942" name="Text Box 6">
              <a:extLst>
                <a:ext uri="{FF2B5EF4-FFF2-40B4-BE49-F238E27FC236}">
                  <a16:creationId xmlns:a16="http://schemas.microsoft.com/office/drawing/2014/main" id="{47B5094D-D1CB-40B3-8671-90352F904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0"/>
              <a:ext cx="1371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zh-CN" altLang="en-US" sz="2000"/>
                <a:t>Pairs of Drinker</a:t>
              </a:r>
            </a:p>
            <a:p>
              <a:pPr eaLnBrk="0" hangingPunct="0"/>
              <a:r>
                <a:rPr lang="zh-CN" altLang="en-US" sz="2000"/>
                <a:t>tuples where the</a:t>
              </a:r>
            </a:p>
            <a:p>
              <a:pPr eaLnBrk="0" hangingPunct="0"/>
              <a:r>
                <a:rPr lang="zh-CN" altLang="en-US" sz="2000"/>
                <a:t>first is for</a:t>
              </a:r>
              <a:r>
                <a:rPr lang="zh-CN" altLang="en-US" sz="2000">
                  <a:sym typeface="Arial" panose="020B0604020202020204" pitchFamily="34" charset="0"/>
                </a:rPr>
                <a:t> Charl</a:t>
              </a:r>
              <a:r>
                <a:rPr lang="en-US" altLang="zh-CN" sz="2000">
                  <a:sym typeface="Arial" panose="020B0604020202020204" pitchFamily="34" charset="0"/>
                </a:rPr>
                <a:t>es</a:t>
              </a:r>
              <a:endParaRPr lang="zh-CN" altLang="en-US" sz="2000">
                <a:sym typeface="Arial" panose="020B0604020202020204" pitchFamily="34" charset="0"/>
              </a:endParaRPr>
            </a:p>
            <a:p>
              <a:pPr eaLnBrk="0" hangingPunct="0"/>
              <a:r>
                <a:rPr lang="zh-CN" altLang="en-US" sz="2000">
                  <a:sym typeface="Arial" panose="020B0604020202020204" pitchFamily="34" charset="0"/>
                </a:rPr>
                <a:t>Babbage,</a:t>
              </a:r>
              <a:r>
                <a:rPr lang="zh-CN" altLang="en-US" sz="2000">
                  <a:ea typeface="宋体" panose="02010600030101010101" pitchFamily="2" charset="-122"/>
                  <a:sym typeface="Arial" panose="020B0604020202020204" pitchFamily="34" charset="0"/>
                </a:rPr>
                <a:t> </a:t>
              </a:r>
              <a:endParaRPr lang="zh-CN" altLang="en-US" sz="2000">
                <a:sym typeface="Arial" panose="020B0604020202020204" pitchFamily="34" charset="0"/>
              </a:endParaRPr>
            </a:p>
            <a:p>
              <a:pPr eaLnBrk="0" hangingPunct="0"/>
              <a:r>
                <a:rPr lang="zh-CN" altLang="en-US" sz="2000">
                  <a:sym typeface="Arial" panose="020B0604020202020204" pitchFamily="34" charset="0"/>
                </a:rPr>
                <a:t>the second is for</a:t>
              </a:r>
            </a:p>
            <a:p>
              <a:pPr eaLnBrk="0" hangingPunct="0"/>
              <a:r>
                <a:rPr lang="zh-CN" altLang="en-US" sz="2000"/>
                <a:t>someone else,</a:t>
              </a:r>
            </a:p>
            <a:p>
              <a:pPr eaLnBrk="0" hangingPunct="0"/>
              <a:r>
                <a:rPr lang="zh-CN" altLang="en-US" sz="2000"/>
                <a:t>and the bars are</a:t>
              </a:r>
            </a:p>
            <a:p>
              <a:pPr eaLnBrk="0" hangingPunct="0"/>
              <a:r>
                <a:rPr lang="zh-CN" altLang="en-US" sz="2000"/>
                <a:t>the same.</a:t>
              </a:r>
            </a:p>
          </p:txBody>
        </p:sp>
        <p:sp>
          <p:nvSpPr>
            <p:cNvPr id="39943" name="Line 7">
              <a:extLst>
                <a:ext uri="{FF2B5EF4-FFF2-40B4-BE49-F238E27FC236}">
                  <a16:creationId xmlns:a16="http://schemas.microsoft.com/office/drawing/2014/main" id="{6A209408-C99B-4E9B-AE7F-B35C8847F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768"/>
              <a:ext cx="72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0ADC6113-9D4C-466A-B000-72FB69DBAB5D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86868"/>
            <a:ext cx="3429000" cy="2622550"/>
            <a:chOff x="202" y="-72"/>
            <a:chExt cx="2160" cy="1652"/>
          </a:xfrm>
        </p:grpSpPr>
        <p:sp>
          <p:nvSpPr>
            <p:cNvPr id="39945" name="Rectangle 9">
              <a:extLst>
                <a:ext uri="{FF2B5EF4-FFF2-40B4-BE49-F238E27FC236}">
                  <a16:creationId xmlns:a16="http://schemas.microsoft.com/office/drawing/2014/main" id="{3DF16ABF-79C7-4BD4-91D7-EABF9E35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1244"/>
              <a:ext cx="2160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9946" name="Text Box 10">
              <a:extLst>
                <a:ext uri="{FF2B5EF4-FFF2-40B4-BE49-F238E27FC236}">
                  <a16:creationId xmlns:a16="http://schemas.microsoft.com/office/drawing/2014/main" id="{D2E4739F-CCEB-46DD-9F4F-BDB68F074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-72"/>
              <a:ext cx="8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The other</a:t>
              </a:r>
            </a:p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drinker</a:t>
              </a:r>
            </a:p>
          </p:txBody>
        </p:sp>
        <p:sp>
          <p:nvSpPr>
            <p:cNvPr id="39947" name="Line 11">
              <a:extLst>
                <a:ext uri="{FF2B5EF4-FFF2-40B4-BE49-F238E27FC236}">
                  <a16:creationId xmlns:a16="http://schemas.microsoft.com/office/drawing/2014/main" id="{D9F521FA-8CA9-4AE2-A454-32192BFBC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" y="370"/>
              <a:ext cx="370" cy="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2DF8EB73-487F-41D2-9945-1DCDD3AFCD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2757F85B-F53F-46E1-8798-425FA55FAD2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F140969-A7E2-445B-A9D2-527975BA0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Insert a Subquery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BD24F14-2991-4D35-B8BB-C9E741F9B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Relation </a:t>
            </a:r>
            <a:r>
              <a:rPr lang="zh-CN" altLang="en-US">
                <a:solidFill>
                  <a:srgbClr val="CC00CC"/>
                </a:solidFill>
              </a:rPr>
              <a:t>AvgPriceOfBeer(beer, avgPrice)</a:t>
            </a:r>
            <a:r>
              <a:rPr lang="zh-CN" altLang="en-US"/>
              <a:t> is used to store the average price of each beer.</a:t>
            </a:r>
          </a:p>
          <a:p>
            <a:r>
              <a:rPr lang="zh-CN" altLang="en-US"/>
              <a:t>Fill the ralation by means of insert a subquery operation.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875A646B-547C-4D88-9248-ECCE3361A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0FA25D6-26C3-4C50-AA8A-AEF2775AAB6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1778D28-DC10-48E5-9548-6E6C30166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38B8B66-DFA0-478C-BCE7-7CF63281E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5724" y="1403350"/>
            <a:ext cx="8550570" cy="47259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CREATE TABLE AvgPriceOfBeer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   beer 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 avgPrice float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INSERT INTO AvgPriceOfBeer (avgPrice, beer)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SELECT avg(price), beer 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GROUP BY beer;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>
            <a:extLst>
              <a:ext uri="{FF2B5EF4-FFF2-40B4-BE49-F238E27FC236}">
                <a16:creationId xmlns:a16="http://schemas.microsoft.com/office/drawing/2014/main" id="{52D0ABEC-2352-4D80-B758-52ECA41C8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BA80E92-F561-4469-A046-61EF4F04DA7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0B93EDB-2F6A-44FD-AF9D-47D49981D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Aggregation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ADF96B-030B-49E9-88FB-7A079B5C7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, find the highest price.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FROM Sells;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DEF371F9-C9A6-48AA-831A-B894DD21D0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2836761F-F4FE-41A8-8376-29B17FF3CF1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A085C87-88C4-4D38-BDEB-35E75989A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9824FA-0AD8-420C-B77D-28AC6ABB3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To delete tuples satisfying a condition from some 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&lt;relation&gt;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&lt;condition&gt;;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FA8C75CC-4E6E-446D-8272-A8BACD608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717AF640-4118-428A-A467-7CEC24CED95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90AAD7D-A847-4D84-988E-27EFCC7F6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Deletion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4BC23E6-8A0D-4084-BCDE-416F01E26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Delete from </a:t>
            </a:r>
            <a:r>
              <a:rPr lang="zh-CN" altLang="en-US" sz="2800" dirty="0">
                <a:solidFill>
                  <a:srgbClr val="CC00CC"/>
                </a:solidFill>
              </a:rPr>
              <a:t>Likes(drinker, beer)</a:t>
            </a:r>
            <a:r>
              <a:rPr lang="zh-CN" altLang="en-US" sz="2800" dirty="0"/>
              <a:t> the fact that Sally likes Bud: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Likes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drinker = 'Sally’ AND beer = 'Bud';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A09118FD-1A1F-4185-AF44-18209A931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A0EB252-85D6-469C-AB7C-7AC1E4D104A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82A78CC-7E16-4E86-97F7-1BC79A1E5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Delete all Tuples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03AC01F-DC13-4AA4-A6B3-2F2BA0F45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Make the relation Likes empty: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Likes;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Note no WHERE clause needed.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Be careful when using this operation.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9F79CF26-A0CC-48E6-AC8C-8DE9890FE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8C13427F-A930-47E5-A0CA-D2767E21B52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9896BDA-7C66-4678-A3A6-D0B73F4C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Delete Some Tuples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C7A6A11-7555-443F-AE90-E71A66E03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2200" y="1379538"/>
            <a:ext cx="10134600" cy="4572000"/>
          </a:xfrm>
        </p:spPr>
        <p:txBody>
          <a:bodyPr/>
          <a:lstStyle/>
          <a:p>
            <a:r>
              <a:rPr lang="en-US" altLang="zh-CN" dirty="0"/>
              <a:t>Delete from </a:t>
            </a:r>
            <a:r>
              <a:rPr lang="en-US" altLang="zh-CN" dirty="0">
                <a:solidFill>
                  <a:srgbClr val="CC00CC"/>
                </a:solidFill>
              </a:rPr>
              <a:t>Beers(name, </a:t>
            </a:r>
            <a:r>
              <a:rPr lang="en-US" altLang="zh-CN" dirty="0" err="1">
                <a:solidFill>
                  <a:srgbClr val="CC00CC"/>
                </a:solidFill>
              </a:rPr>
              <a:t>manf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  <a:r>
              <a:rPr lang="en-US" altLang="zh-CN" dirty="0"/>
              <a:t> all beers for which there is another beer by the same manufacturer.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Beers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EXISTS 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manf = b.manf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&lt;&gt; b.name);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B314854-7C7B-4109-80A3-C9402B61B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1" y="3562614"/>
            <a:ext cx="4743449" cy="16446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B54B154E-22B5-485F-9538-4F6649EBF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976" y="2692401"/>
            <a:ext cx="25384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Beers with the same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manufacturer and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a different name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from the name of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the beer represented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by tuple b.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711501D5-7693-4337-86F9-F3314088E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5550" y="3233738"/>
            <a:ext cx="121920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B0ACDF08-16B8-4776-A60E-DA3EC4657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F91442A-992E-42A6-9C82-E95E2E802CE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9C6242B-D149-4013-8D45-5D924D90A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Semantics of Deletion --- (1)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7A75B89-CB3F-472E-A81F-6CE98B969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7900" y="1644178"/>
            <a:ext cx="11049000" cy="4343400"/>
          </a:xfrm>
        </p:spPr>
        <p:txBody>
          <a:bodyPr/>
          <a:lstStyle/>
          <a:p>
            <a:r>
              <a:rPr lang="zh-CN" altLang="en-US" dirty="0"/>
              <a:t>Suppose </a:t>
            </a:r>
            <a:r>
              <a:rPr lang="zh-CN" altLang="en-US" dirty="0">
                <a:latin typeface="Courier New" panose="02070309020205020404" pitchFamily="49" charset="0"/>
              </a:rPr>
              <a:t>AB InBev </a:t>
            </a:r>
            <a:r>
              <a:rPr lang="zh-CN" altLang="en-US" sz="2800" dirty="0"/>
              <a:t>makes</a:t>
            </a:r>
            <a:r>
              <a:rPr lang="zh-CN" altLang="en-US" dirty="0"/>
              <a:t> only </a:t>
            </a:r>
            <a:r>
              <a:rPr lang="en-US" altLang="zh-CN" dirty="0">
                <a:latin typeface="Courier New" panose="02070309020205020404" pitchFamily="49" charset="0"/>
              </a:rPr>
              <a:t>Bud</a:t>
            </a:r>
            <a:r>
              <a:rPr lang="zh-CN" altLang="en-US" dirty="0"/>
              <a:t> and </a:t>
            </a:r>
            <a:r>
              <a:rPr lang="en-US" altLang="zh-CN" dirty="0">
                <a:latin typeface="Courier New" panose="02070309020205020404" pitchFamily="49" charset="0"/>
              </a:rPr>
              <a:t>Beck</a:t>
            </a:r>
            <a:r>
              <a:rPr lang="zh-CN" altLang="en-US" dirty="0"/>
              <a:t>.</a:t>
            </a:r>
          </a:p>
          <a:p>
            <a:r>
              <a:rPr lang="zh-CN" altLang="en-US" dirty="0"/>
              <a:t>Suppose we come to the tuple </a:t>
            </a:r>
            <a:r>
              <a:rPr lang="zh-CN" altLang="en-US" i="1" dirty="0"/>
              <a:t>b</a:t>
            </a:r>
            <a:r>
              <a:rPr lang="zh-CN" altLang="en-US" dirty="0"/>
              <a:t>  for </a:t>
            </a:r>
            <a:r>
              <a:rPr lang="en-US" altLang="zh-CN" dirty="0">
                <a:latin typeface="Courier New" panose="02070309020205020404" pitchFamily="49" charset="0"/>
              </a:rPr>
              <a:t>Bud</a:t>
            </a:r>
            <a:r>
              <a:rPr lang="zh-CN" altLang="en-US" dirty="0">
                <a:latin typeface="Courier New" panose="02070309020205020404" pitchFamily="49" charset="0"/>
              </a:rPr>
              <a:t>.</a:t>
            </a:r>
          </a:p>
          <a:p>
            <a:r>
              <a:rPr lang="zh-CN" altLang="en-US" dirty="0"/>
              <a:t>The subquery is nonempty, because of the </a:t>
            </a:r>
            <a:r>
              <a:rPr lang="en-US" altLang="zh-CN" dirty="0">
                <a:latin typeface="Courier New" panose="02070309020205020404" pitchFamily="49" charset="0"/>
              </a:rPr>
              <a:t>Beck</a:t>
            </a:r>
            <a:r>
              <a:rPr lang="en-US" altLang="zh-CN" dirty="0"/>
              <a:t> </a:t>
            </a:r>
            <a:r>
              <a:rPr lang="zh-CN" altLang="en-US" dirty="0"/>
              <a:t>tuple, so we delete </a:t>
            </a:r>
            <a:r>
              <a:rPr lang="en-US" altLang="zh-CN" dirty="0">
                <a:latin typeface="Courier New" panose="02070309020205020404" pitchFamily="49" charset="0"/>
              </a:rPr>
              <a:t>Bud</a:t>
            </a:r>
            <a:r>
              <a:rPr lang="zh-CN" altLang="en-US" dirty="0"/>
              <a:t>.</a:t>
            </a:r>
          </a:p>
          <a:p>
            <a:r>
              <a:rPr lang="zh-CN" altLang="en-US" dirty="0"/>
              <a:t>Now, when </a:t>
            </a:r>
            <a:r>
              <a:rPr lang="zh-CN" altLang="en-US" i="1" dirty="0"/>
              <a:t>b</a:t>
            </a:r>
            <a:r>
              <a:rPr lang="zh-CN" altLang="en-US" dirty="0"/>
              <a:t>  is the tuple for </a:t>
            </a:r>
            <a:r>
              <a:rPr lang="en-US" altLang="zh-CN" dirty="0">
                <a:latin typeface="Courier New" panose="02070309020205020404" pitchFamily="49" charset="0"/>
              </a:rPr>
              <a:t>Beck</a:t>
            </a:r>
            <a:r>
              <a:rPr lang="zh-CN" altLang="en-US" dirty="0"/>
              <a:t>, do we delete that tuple too?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68ADE0DE-2EAC-4A75-8576-F3DE66EB1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EE38D30-8221-4927-AB4D-EF1DF881F07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C521772-3B74-4A6F-874B-EDC6E06ED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Semantics of Deletion --- (2)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EE06638-CB60-45E8-970C-D5347FF20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CN" sz="2800" dirty="0">
                <a:solidFill>
                  <a:srgbClr val="33CC33"/>
                </a:solidFill>
              </a:rPr>
              <a:t>Answer</a:t>
            </a:r>
            <a:r>
              <a:rPr lang="en-US" altLang="zh-CN" sz="2800" dirty="0"/>
              <a:t>: we </a:t>
            </a:r>
            <a:r>
              <a:rPr lang="en-US" altLang="zh-CN" sz="2800" i="1" dirty="0"/>
              <a:t>do</a:t>
            </a:r>
            <a:r>
              <a:rPr lang="en-US" altLang="zh-CN" sz="2800" dirty="0"/>
              <a:t> delete </a:t>
            </a:r>
            <a:r>
              <a:rPr lang="en-US" altLang="zh-CN" sz="2800" dirty="0">
                <a:latin typeface="Courier New" panose="02070309020205020404" pitchFamily="49" charset="0"/>
              </a:rPr>
              <a:t>Beck</a:t>
            </a:r>
            <a:r>
              <a:rPr lang="zh-CN" altLang="en-US" sz="2800" dirty="0"/>
              <a:t> </a:t>
            </a:r>
            <a:r>
              <a:rPr lang="en-US" altLang="zh-CN" sz="2800" dirty="0"/>
              <a:t>as well.</a:t>
            </a:r>
          </a:p>
          <a:p>
            <a:pPr marL="609600" indent="-609600"/>
            <a:r>
              <a:rPr lang="en-US" altLang="zh-CN" sz="2800" dirty="0"/>
              <a:t>The reason is that deletion proceeds in two stages: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Mark all tuples for which the WHERE condition is satisfied.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Delete the marked tuples.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>
            <a:extLst>
              <a:ext uri="{FF2B5EF4-FFF2-40B4-BE49-F238E27FC236}">
                <a16:creationId xmlns:a16="http://schemas.microsoft.com/office/drawing/2014/main" id="{6D289A87-1F10-46C7-9E14-648983B3C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D0A5A8EB-9669-4693-BEAB-5022A63D0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MySQL</a:t>
            </a:r>
          </a:p>
          <a:p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DELETE FROM b1 USING Beers b1 </a:t>
            </a:r>
          </a:p>
          <a:p>
            <a:pPr marL="457200" lvl="1" indent="0">
              <a:buNone/>
            </a:pPr>
            <a:r>
              <a:rPr lang="zh-CN" altLang="en-US" dirty="0"/>
              <a:t>JOIN Beers b2  ON b1.manf = b2.manf  AND b1.name &lt;&gt; b2.name;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47B77091-C405-4959-875C-A92EDD604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631761F-1E33-40D3-987E-6D2CBC75C08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0B00CA4-1FAE-4DF0-86E3-6434FF870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Updates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AB9EBA8-785B-4E06-B003-EF7451530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To change certain attributes in certain tuples of a 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UPDATE &lt;relation&gt;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SET &lt;list of attribute assignments&gt;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WHERE &lt;condition on tuples&gt;;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>
            <a:extLst>
              <a:ext uri="{FF2B5EF4-FFF2-40B4-BE49-F238E27FC236}">
                <a16:creationId xmlns:a16="http://schemas.microsoft.com/office/drawing/2014/main" id="{2F1D228C-B6F1-4FA5-8497-5F4629974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F0C0B6F-7C1D-4AF4-9D0D-3ADA7AA796A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61CB21C-B484-4ECD-82EA-1D67D0A88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Update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A758F11-BC6A-43C8-9B02-167CCE00B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9249" y="1567978"/>
            <a:ext cx="9818451" cy="4495800"/>
          </a:xfrm>
        </p:spPr>
        <p:txBody>
          <a:bodyPr/>
          <a:lstStyle/>
          <a:p>
            <a:r>
              <a:rPr lang="zh-CN" altLang="en-US" dirty="0"/>
              <a:t>Change drinker Tim Berners-Lee's phone number to 555-1212: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Drinkers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SET phone = '555-1212'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WHERE name = 'Tim Berners-Lee';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B8C7C40D-1A77-40E0-B90D-1E718E3EF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C4B695CD-87B6-4667-B008-C0005F9566B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0E5457A-81BF-47EE-9E3D-2B7722BB1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71437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Update Several Tuples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0FEC973-A336-42FB-9B4B-9DAE9ECC2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$4 the maximum price for beer: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SET price = 4.00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WHERE price &gt; 4.00;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>
            <a:extLst>
              <a:ext uri="{FF2B5EF4-FFF2-40B4-BE49-F238E27FC236}">
                <a16:creationId xmlns:a16="http://schemas.microsoft.com/office/drawing/2014/main" id="{C72D0425-D733-4821-B96C-8C8516AF6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C9BB2F29-8BC0-4220-A7FC-D79DE1A88C6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C6B7842-D274-4DE1-B5B3-E95161C4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B32E595-E746-4722-8D74-698FF9310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, find the average price of </a:t>
            </a:r>
            <a:r>
              <a:rPr lang="en-US" altLang="zh-CN" sz="2800" dirty="0"/>
              <a:t>Bud</a:t>
            </a:r>
            <a:r>
              <a:rPr lang="zh-CN" altLang="en-US" sz="2800" dirty="0"/>
              <a:t>: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beer = 'Bud';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r>
              <a:rPr lang="en-US" altLang="zh-CN" dirty="0"/>
              <a:t>Exercises 6.5.1, 6.5.2 @ P.295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2020年10月16日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>
            <a:extLst>
              <a:ext uri="{FF2B5EF4-FFF2-40B4-BE49-F238E27FC236}">
                <a16:creationId xmlns:a16="http://schemas.microsoft.com/office/drawing/2014/main" id="{9AAB7696-852A-49F0-BF90-3071AE907F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01AA173-1CCD-4A91-83F6-F554820B355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F551FDE-BDE1-4040-A7A7-FCEE756D0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9C46786-0F09-40FD-8851-39F8C3C6C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, find the lowest price of 喜力.</a:t>
            </a:r>
          </a:p>
          <a:p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beer = '喜力';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7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charRg st="7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charRg st="7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9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>
                                            <p:txEl>
                                              <p:charRg st="9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>
                                            <p:txEl>
                                              <p:charRg st="9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>
            <a:extLst>
              <a:ext uri="{FF2B5EF4-FFF2-40B4-BE49-F238E27FC236}">
                <a16:creationId xmlns:a16="http://schemas.microsoft.com/office/drawing/2014/main" id="{7B058DB4-786E-4E82-9F5F-F142D5CB29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E0CEADB-DA1E-4AAA-ABAF-A62A72B9735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1CC4542-D36A-447B-9891-9E23490FD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B8FAC72-42A2-4393-85D5-8739A8BE2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From </a:t>
            </a:r>
            <a:r>
              <a:rPr lang="zh-CN" altLang="en-US" sz="2800" dirty="0">
                <a:solidFill>
                  <a:srgbClr val="CC00CC"/>
                </a:solidFill>
              </a:rPr>
              <a:t>Sells(bar, beer, price)</a:t>
            </a:r>
            <a:r>
              <a:rPr lang="zh-CN" altLang="en-US" sz="2800" dirty="0"/>
              <a:t>, find the lowest price of 喜力 and the bar which sells 喜力 with this price.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6D7CE54-569D-4A47-B5B5-11F205566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4" y="3294063"/>
            <a:ext cx="5832687" cy="2064668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90170" tIns="46990" rIns="90170" bIns="4699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3200" dirty="0">
                <a:latin typeface="Candara" panose="020E0502030303020204" pitchFamily="34" charset="0"/>
              </a:rPr>
              <a:t>SELECT bar, MIN(price)</a:t>
            </a:r>
          </a:p>
          <a:p>
            <a:pPr eaLnBrk="0" hangingPunct="0"/>
            <a:r>
              <a:rPr lang="zh-CN" altLang="en-US" sz="3200" dirty="0">
                <a:latin typeface="Candara" panose="020E0502030303020204" pitchFamily="34" charset="0"/>
              </a:rPr>
              <a:t>		FROM Sells</a:t>
            </a:r>
          </a:p>
          <a:p>
            <a:pPr eaLnBrk="0" hangingPunct="0"/>
            <a:r>
              <a:rPr lang="zh-CN" altLang="en-US" sz="3200" dirty="0">
                <a:latin typeface="Candara" panose="020E0502030303020204" pitchFamily="34" charset="0"/>
              </a:rPr>
              <a:t>		WHERE beer = '喜力';</a:t>
            </a:r>
          </a:p>
          <a:p>
            <a:pPr eaLnBrk="0" hangingPunct="0"/>
            <a:endParaRPr lang="zh-CN" alt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7AD7F67-CBEE-4C5C-824F-3327D7B1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6" y="2889251"/>
            <a:ext cx="2749471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0000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Arial" panose="020B0604020202020204" pitchFamily="34" charset="0"/>
              </a:rPr>
              <a:t>×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E11A36E-4ACB-4DC8-823E-6F18ECE7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269" y="3228976"/>
            <a:ext cx="6975475" cy="2947987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90170" tIns="46990" rIns="90170" bIns="4699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CC00CC"/>
              </a:buClr>
            </a:pPr>
            <a:r>
              <a:rPr lang="zh-CN" altLang="en-US" sz="3200" dirty="0">
                <a:latin typeface="Candara" panose="020E0502030303020204" pitchFamily="34" charset="0"/>
              </a:rPr>
              <a:t>SELECT bar, price FROM Sells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</a:pPr>
            <a:r>
              <a:rPr lang="zh-CN" altLang="en-US" sz="3200" dirty="0">
                <a:latin typeface="Candara" panose="020E0502030303020204" pitchFamily="34" charset="0"/>
              </a:rPr>
              <a:t>WHERE beer = '喜力' 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</a:pPr>
            <a:r>
              <a:rPr lang="zh-CN" altLang="en-US" sz="3200" dirty="0">
                <a:latin typeface="Candara" panose="020E0502030303020204" pitchFamily="34" charset="0"/>
                <a:sym typeface="Arial" panose="020B0604020202020204" pitchFamily="34" charset="0"/>
              </a:rPr>
              <a:t>AND </a:t>
            </a:r>
            <a:r>
              <a:rPr lang="zh-CN" altLang="en-US" sz="3200" dirty="0">
                <a:latin typeface="Candara" panose="020E0502030303020204" pitchFamily="34" charset="0"/>
              </a:rPr>
              <a:t>price = ( 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</a:pPr>
            <a:r>
              <a:rPr lang="zh-CN" altLang="en-US" sz="3200" dirty="0">
                <a:latin typeface="Candara" panose="020E0502030303020204" pitchFamily="34" charset="0"/>
              </a:rPr>
              <a:t>	SELECT MIN(price) FROM Sells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</a:pPr>
            <a:r>
              <a:rPr lang="zh-CN" altLang="en-US" sz="3200" dirty="0">
                <a:latin typeface="Candara" panose="020E0502030303020204" pitchFamily="34" charset="0"/>
              </a:rPr>
              <a:t>	WHERE beer = '喜力');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/>
      <p:bldP spid="92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>
            <a:extLst>
              <a:ext uri="{FF2B5EF4-FFF2-40B4-BE49-F238E27FC236}">
                <a16:creationId xmlns:a16="http://schemas.microsoft.com/office/drawing/2014/main" id="{F1F8AAE4-7EF4-404E-BBC3-7E7F36C8E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E88DE315-A87D-4FE7-A428-90A2734ED15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70E546F-0DCC-437E-9349-A6F9AAE1A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COUNT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C92C038-74E1-479C-8537-86B4337A6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How many bars in Shanghai?</a:t>
            </a:r>
          </a:p>
          <a:p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	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FROM Bars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WHERE addr LIKE '%上海%';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>
            <a:extLst>
              <a:ext uri="{FF2B5EF4-FFF2-40B4-BE49-F238E27FC236}">
                <a16:creationId xmlns:a16="http://schemas.microsoft.com/office/drawing/2014/main" id="{9390F52F-A0F9-4332-BFC0-E1D3D0D22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225EFD5-BBFC-45F3-9D35-632BF353F4F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761EAC3-F0F7-41AA-A3B1-5D652C2EB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Eliminating Duplicates in an Aggregation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944793-FFAB-4C34-B831-5BECC009A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60524"/>
            <a:ext cx="10756900" cy="4143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Use DISTINCT inside an aggregation.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33CC33"/>
                </a:solidFill>
              </a:rPr>
              <a:t>Example</a:t>
            </a:r>
            <a:r>
              <a:rPr lang="zh-CN" altLang="en-US" sz="2800" dirty="0"/>
              <a:t>: find the number of </a:t>
            </a:r>
            <a:r>
              <a:rPr lang="zh-CN" altLang="en-US" sz="2800" i="1" dirty="0">
                <a:solidFill>
                  <a:srgbClr val="FF0066"/>
                </a:solidFill>
              </a:rPr>
              <a:t>different</a:t>
            </a:r>
            <a:r>
              <a:rPr lang="zh-CN" altLang="en-US" sz="2800" dirty="0">
                <a:solidFill>
                  <a:srgbClr val="FF0066"/>
                </a:solidFill>
              </a:rPr>
              <a:t> </a:t>
            </a:r>
            <a:r>
              <a:rPr lang="zh-CN" altLang="en-US" sz="2800" dirty="0"/>
              <a:t>prices charged for </a:t>
            </a:r>
            <a:r>
              <a:rPr lang="en-US" altLang="zh-CN" sz="2800" dirty="0">
                <a:latin typeface="Courier New" panose="02070309020205020404" pitchFamily="49" charset="0"/>
              </a:rPr>
              <a:t>Bud</a:t>
            </a:r>
            <a:r>
              <a:rPr lang="zh-CN" altLang="en-US" sz="2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beer = 'Bud';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1683</Words>
  <Application>Microsoft Office PowerPoint</Application>
  <PresentationFormat>宽屏</PresentationFormat>
  <Paragraphs>382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Monotype Sorts</vt:lpstr>
      <vt:lpstr>阿里巴巴普惠体</vt:lpstr>
      <vt:lpstr>等线</vt:lpstr>
      <vt:lpstr>等线 Light</vt:lpstr>
      <vt:lpstr>黑体</vt:lpstr>
      <vt:lpstr>宋体</vt:lpstr>
      <vt:lpstr>微软雅黑</vt:lpstr>
      <vt:lpstr>Alibaba Sans</vt:lpstr>
      <vt:lpstr>Arial</vt:lpstr>
      <vt:lpstr>Candara</vt:lpstr>
      <vt:lpstr>Courier New</vt:lpstr>
      <vt:lpstr>Tahoma</vt:lpstr>
      <vt:lpstr>Times New Roman</vt:lpstr>
      <vt:lpstr>Wingdings</vt:lpstr>
      <vt:lpstr>Office 主题​​</vt:lpstr>
      <vt:lpstr>More SQL Grouping/Aggregation，Modification （ Sec. 6.4, 6.5）</vt:lpstr>
      <vt:lpstr>Example</vt:lpstr>
      <vt:lpstr>Aggregation Functions</vt:lpstr>
      <vt:lpstr>Example: Aggregation</vt:lpstr>
      <vt:lpstr>PowerPoint 演示文稿</vt:lpstr>
      <vt:lpstr>PowerPoint 演示文稿</vt:lpstr>
      <vt:lpstr>PowerPoint 演示文稿</vt:lpstr>
      <vt:lpstr>COUNT</vt:lpstr>
      <vt:lpstr>Eliminating Duplicates in an Aggregation</vt:lpstr>
      <vt:lpstr>NULL’s Ignored in Aggregation</vt:lpstr>
      <vt:lpstr>Example: Effect of NULL’s</vt:lpstr>
      <vt:lpstr>PowerPoint 演示文稿</vt:lpstr>
      <vt:lpstr>no non-NULL values or empty set</vt:lpstr>
      <vt:lpstr>Grouping</vt:lpstr>
      <vt:lpstr>Example: Grouping</vt:lpstr>
      <vt:lpstr>Example: Grouping</vt:lpstr>
      <vt:lpstr>Restriction on SELECT Lists With Aggregation</vt:lpstr>
      <vt:lpstr>Illegal Query Example</vt:lpstr>
      <vt:lpstr>HAVING Clauses</vt:lpstr>
      <vt:lpstr>Example: HAVING</vt:lpstr>
      <vt:lpstr>Solution</vt:lpstr>
      <vt:lpstr>Solution</vt:lpstr>
      <vt:lpstr>Solution</vt:lpstr>
      <vt:lpstr>Solution</vt:lpstr>
      <vt:lpstr>Requirements on HAVING Conditions</vt:lpstr>
      <vt:lpstr>Example: Having</vt:lpstr>
      <vt:lpstr>PowerPoint 演示文稿</vt:lpstr>
      <vt:lpstr>Database Modifications</vt:lpstr>
      <vt:lpstr>Insertion</vt:lpstr>
      <vt:lpstr>Specifying Attributes in INSERT</vt:lpstr>
      <vt:lpstr>Example: Specifying Attributes</vt:lpstr>
      <vt:lpstr>Adding Default Values</vt:lpstr>
      <vt:lpstr>Example: Default Values</vt:lpstr>
      <vt:lpstr>Example: Default Values</vt:lpstr>
      <vt:lpstr>Inserting Many Tuples</vt:lpstr>
      <vt:lpstr>Example: Insert a Subquery</vt:lpstr>
      <vt:lpstr>Solution</vt:lpstr>
      <vt:lpstr>Example: Insert a Subquery</vt:lpstr>
      <vt:lpstr>Solution</vt:lpstr>
      <vt:lpstr>Deletion</vt:lpstr>
      <vt:lpstr>Example: Deletion</vt:lpstr>
      <vt:lpstr>Example: Delete all Tuples</vt:lpstr>
      <vt:lpstr>Example: Delete Some Tuples</vt:lpstr>
      <vt:lpstr>Semantics of Deletion --- (1)</vt:lpstr>
      <vt:lpstr>Semantics of Deletion --- (2)</vt:lpstr>
      <vt:lpstr>PowerPoint 演示文稿</vt:lpstr>
      <vt:lpstr>Updates</vt:lpstr>
      <vt:lpstr>Example: Update</vt:lpstr>
      <vt:lpstr>Example: Update Several Tuples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96</cp:revision>
  <dcterms:created xsi:type="dcterms:W3CDTF">2020-08-25T08:13:37Z</dcterms:created>
  <dcterms:modified xsi:type="dcterms:W3CDTF">2020-10-16T01:38:49Z</dcterms:modified>
</cp:coreProperties>
</file>