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388" r:id="rId3"/>
    <p:sldId id="390" r:id="rId4"/>
    <p:sldId id="391" r:id="rId5"/>
    <p:sldId id="392" r:id="rId6"/>
    <p:sldId id="393" r:id="rId7"/>
    <p:sldId id="395" r:id="rId8"/>
    <p:sldId id="396" r:id="rId9"/>
    <p:sldId id="397" r:id="rId10"/>
    <p:sldId id="394" r:id="rId11"/>
    <p:sldId id="387"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78928" autoAdjust="0"/>
  </p:normalViewPr>
  <p:slideViewPr>
    <p:cSldViewPr snapToGrid="0">
      <p:cViewPr varScale="1">
        <p:scale>
          <a:sx n="78" d="100"/>
          <a:sy n="78" d="100"/>
        </p:scale>
        <p:origin x="536" y="6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5E6879-2BC7-47B9-8EF9-6751ED520D7D}" type="datetimeFigureOut">
              <a:rPr lang="zh-CN" altLang="en-US" smtClean="0"/>
              <a:t>2020/9/7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41885F-94B5-44CA-8707-816883AB4F93}" type="slidenum">
              <a:rPr lang="zh-CN" altLang="en-US" smtClean="0"/>
              <a:t>‹#›</a:t>
            </a:fld>
            <a:endParaRPr lang="zh-CN" altLang="en-US"/>
          </a:p>
        </p:txBody>
      </p:sp>
    </p:spTree>
    <p:extLst>
      <p:ext uri="{BB962C8B-B14F-4D97-AF65-F5344CB8AC3E}">
        <p14:creationId xmlns:p14="http://schemas.microsoft.com/office/powerpoint/2010/main" val="1910463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41885F-94B5-44CA-8707-816883AB4F93}" type="slidenum">
              <a:rPr lang="zh-CN" altLang="en-US" smtClean="0"/>
              <a:t>1</a:t>
            </a:fld>
            <a:endParaRPr lang="zh-CN" altLang="en-US"/>
          </a:p>
        </p:txBody>
      </p:sp>
    </p:spTree>
    <p:extLst>
      <p:ext uri="{BB962C8B-B14F-4D97-AF65-F5344CB8AC3E}">
        <p14:creationId xmlns:p14="http://schemas.microsoft.com/office/powerpoint/2010/main" val="3874622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41885F-94B5-44CA-8707-816883AB4F93}" type="slidenum">
              <a:rPr lang="zh-CN" altLang="en-US" smtClean="0"/>
              <a:t>11</a:t>
            </a:fld>
            <a:endParaRPr lang="zh-CN" altLang="en-US"/>
          </a:p>
        </p:txBody>
      </p:sp>
    </p:spTree>
    <p:extLst>
      <p:ext uri="{BB962C8B-B14F-4D97-AF65-F5344CB8AC3E}">
        <p14:creationId xmlns:p14="http://schemas.microsoft.com/office/powerpoint/2010/main" val="25043181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0B1F193D-0666-43C5-93C1-DE3E8AEA9DD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4816" y="6313999"/>
            <a:ext cx="3316584" cy="505364"/>
          </a:xfrm>
          <a:prstGeom prst="rect">
            <a:avLst/>
          </a:prstGeom>
        </p:spPr>
      </p:pic>
      <p:pic>
        <p:nvPicPr>
          <p:cNvPr id="11" name="图片 10">
            <a:extLst>
              <a:ext uri="{FF2B5EF4-FFF2-40B4-BE49-F238E27FC236}">
                <a16:creationId xmlns:a16="http://schemas.microsoft.com/office/drawing/2014/main" id="{2FD16297-F30D-47BE-AF5E-CA8F0AE4B19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0800000">
            <a:off x="0" y="4421323"/>
            <a:ext cx="2808303" cy="2430262"/>
          </a:xfrm>
          <a:prstGeom prst="rect">
            <a:avLst/>
          </a:prstGeom>
        </p:spPr>
      </p:pic>
      <p:pic>
        <p:nvPicPr>
          <p:cNvPr id="8" name="图片 7">
            <a:extLst>
              <a:ext uri="{FF2B5EF4-FFF2-40B4-BE49-F238E27FC236}">
                <a16:creationId xmlns:a16="http://schemas.microsoft.com/office/drawing/2014/main" id="{B7342765-D928-4C78-8DA3-E86C243D1CF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4696" y="38637"/>
            <a:ext cx="2343912" cy="717237"/>
          </a:xfrm>
          <a:prstGeom prst="rect">
            <a:avLst/>
          </a:prstGeom>
        </p:spPr>
      </p:pic>
      <p:sp>
        <p:nvSpPr>
          <p:cNvPr id="2" name="标题 1">
            <a:extLst>
              <a:ext uri="{FF2B5EF4-FFF2-40B4-BE49-F238E27FC236}">
                <a16:creationId xmlns:a16="http://schemas.microsoft.com/office/drawing/2014/main" id="{597E2E16-4E8D-422C-8570-2DC96B5A86ED}"/>
              </a:ext>
            </a:extLst>
          </p:cNvPr>
          <p:cNvSpPr>
            <a:spLocks noGrp="1"/>
          </p:cNvSpPr>
          <p:nvPr>
            <p:ph type="ctrTitle"/>
          </p:nvPr>
        </p:nvSpPr>
        <p:spPr>
          <a:xfrm>
            <a:off x="1524000" y="1122363"/>
            <a:ext cx="9144000" cy="2387600"/>
          </a:xfrm>
        </p:spPr>
        <p:txBody>
          <a:bodyPr anchor="b"/>
          <a:lstStyle>
            <a:lvl1pPr algn="ctr">
              <a:defRPr sz="6000" baseline="0">
                <a:latin typeface="Alibaba Sans" panose="020B0503020203040204" pitchFamily="34" charset="0"/>
                <a:ea typeface="阿里巴巴普惠体" panose="00020600040101010101" pitchFamily="18" charset="-122"/>
              </a:defRPr>
            </a:lvl1pPr>
          </a:lstStyle>
          <a:p>
            <a:r>
              <a:rPr lang="zh-CN" altLang="en-US" dirty="0"/>
              <a:t>单击此处编辑母版标题样式</a:t>
            </a:r>
          </a:p>
        </p:txBody>
      </p:sp>
      <p:sp>
        <p:nvSpPr>
          <p:cNvPr id="3" name="副标题 2">
            <a:extLst>
              <a:ext uri="{FF2B5EF4-FFF2-40B4-BE49-F238E27FC236}">
                <a16:creationId xmlns:a16="http://schemas.microsoft.com/office/drawing/2014/main" id="{56B181A2-B986-4F10-AABD-AC1A5C039C8C}"/>
              </a:ext>
            </a:extLst>
          </p:cNvPr>
          <p:cNvSpPr>
            <a:spLocks noGrp="1"/>
          </p:cNvSpPr>
          <p:nvPr>
            <p:ph type="subTitle" idx="1"/>
          </p:nvPr>
        </p:nvSpPr>
        <p:spPr>
          <a:xfrm>
            <a:off x="1524000" y="3602038"/>
            <a:ext cx="9144000" cy="1655762"/>
          </a:xfrm>
        </p:spPr>
        <p:txBody>
          <a:bodyPr/>
          <a:lstStyle>
            <a:lvl1pPr marL="0" indent="0" algn="ctr">
              <a:buNone/>
              <a:defRPr sz="2400" baseline="0">
                <a:latin typeface="Alibaba Sans" panose="020B0503020203040204" pitchFamily="34" charset="0"/>
                <a:ea typeface="阿里巴巴普惠体" panose="00020600040101010101" pitchFamily="18"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9BA78861-9033-446F-982C-70D5C09391FD}"/>
              </a:ext>
            </a:extLst>
          </p:cNvPr>
          <p:cNvSpPr>
            <a:spLocks noGrp="1"/>
          </p:cNvSpPr>
          <p:nvPr>
            <p:ph type="dt" sz="half" idx="10"/>
          </p:nvPr>
        </p:nvSpPr>
        <p:spPr>
          <a:xfrm>
            <a:off x="5072665" y="4429919"/>
            <a:ext cx="2046669" cy="365125"/>
          </a:xfrm>
        </p:spPr>
        <p:txBody>
          <a:bodyPr/>
          <a:lstStyle/>
          <a:p>
            <a:fld id="{D96DDB58-3424-44ED-ABC0-B0BB1175750B}" type="datetime2">
              <a:rPr lang="zh-CN" altLang="en-US" smtClean="0"/>
              <a:t>2020年9月7日</a:t>
            </a:fld>
            <a:endParaRPr lang="zh-CN" altLang="en-US"/>
          </a:p>
        </p:txBody>
      </p:sp>
    </p:spTree>
    <p:extLst>
      <p:ext uri="{BB962C8B-B14F-4D97-AF65-F5344CB8AC3E}">
        <p14:creationId xmlns:p14="http://schemas.microsoft.com/office/powerpoint/2010/main" val="460630059"/>
      </p:ext>
    </p:extLst>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31704A-247D-42E2-8275-34FED0A2758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B3F00C4-BED1-4FF5-8C70-CFB0D015018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6855374-EE4B-4381-8A3F-9FD99AD02430}"/>
              </a:ext>
            </a:extLst>
          </p:cNvPr>
          <p:cNvSpPr>
            <a:spLocks noGrp="1"/>
          </p:cNvSpPr>
          <p:nvPr>
            <p:ph type="dt" sz="half" idx="10"/>
          </p:nvPr>
        </p:nvSpPr>
        <p:spPr/>
        <p:txBody>
          <a:bodyPr/>
          <a:lstStyle/>
          <a:p>
            <a:fld id="{DC0BA521-E49B-47AA-9204-2D905B3E8449}" type="datetime1">
              <a:rPr lang="zh-CN" altLang="en-US" smtClean="0"/>
              <a:t>2020/9/7</a:t>
            </a:fld>
            <a:endParaRPr lang="zh-CN" altLang="en-US"/>
          </a:p>
        </p:txBody>
      </p:sp>
      <p:sp>
        <p:nvSpPr>
          <p:cNvPr id="5" name="页脚占位符 4">
            <a:extLst>
              <a:ext uri="{FF2B5EF4-FFF2-40B4-BE49-F238E27FC236}">
                <a16:creationId xmlns:a16="http://schemas.microsoft.com/office/drawing/2014/main" id="{168CAF79-DF0A-46E1-A347-15173CEB8E5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38753E7-4540-4777-B6F2-AF23039F2576}"/>
              </a:ext>
            </a:extLst>
          </p:cNvPr>
          <p:cNvSpPr>
            <a:spLocks noGrp="1"/>
          </p:cNvSpPr>
          <p:nvPr>
            <p:ph type="sldNum" sz="quarter" idx="12"/>
          </p:nvPr>
        </p:nvSpPr>
        <p:spPr/>
        <p:txBody>
          <a:bodyPr/>
          <a:lstStyle/>
          <a:p>
            <a:fld id="{FE673DF7-B377-4C9F-990C-2692878016CD}" type="slidenum">
              <a:rPr lang="zh-CN" altLang="en-US" smtClean="0"/>
              <a:t>‹#›</a:t>
            </a:fld>
            <a:endParaRPr lang="zh-CN" altLang="en-US"/>
          </a:p>
        </p:txBody>
      </p:sp>
    </p:spTree>
    <p:extLst>
      <p:ext uri="{BB962C8B-B14F-4D97-AF65-F5344CB8AC3E}">
        <p14:creationId xmlns:p14="http://schemas.microsoft.com/office/powerpoint/2010/main" val="1861487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11E24A7-634B-4441-9A6B-03190AC500C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4E76922-462E-470C-AA57-6058597DB9B5}"/>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F217D51-5D45-42E1-A019-2F9B775F77E8}"/>
              </a:ext>
            </a:extLst>
          </p:cNvPr>
          <p:cNvSpPr>
            <a:spLocks noGrp="1"/>
          </p:cNvSpPr>
          <p:nvPr>
            <p:ph type="dt" sz="half" idx="10"/>
          </p:nvPr>
        </p:nvSpPr>
        <p:spPr/>
        <p:txBody>
          <a:bodyPr/>
          <a:lstStyle/>
          <a:p>
            <a:fld id="{D636BB68-C84D-44C2-B4C6-B1A1B02DBB70}" type="datetime1">
              <a:rPr lang="zh-CN" altLang="en-US" smtClean="0"/>
              <a:t>2020/9/7</a:t>
            </a:fld>
            <a:endParaRPr lang="zh-CN" altLang="en-US"/>
          </a:p>
        </p:txBody>
      </p:sp>
      <p:sp>
        <p:nvSpPr>
          <p:cNvPr id="5" name="页脚占位符 4">
            <a:extLst>
              <a:ext uri="{FF2B5EF4-FFF2-40B4-BE49-F238E27FC236}">
                <a16:creationId xmlns:a16="http://schemas.microsoft.com/office/drawing/2014/main" id="{414C60F8-A3A1-464E-BBD9-9FABD66A3B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81B4B6-3A5F-410D-A050-88305E8604AD}"/>
              </a:ext>
            </a:extLst>
          </p:cNvPr>
          <p:cNvSpPr>
            <a:spLocks noGrp="1"/>
          </p:cNvSpPr>
          <p:nvPr>
            <p:ph type="sldNum" sz="quarter" idx="12"/>
          </p:nvPr>
        </p:nvSpPr>
        <p:spPr/>
        <p:txBody>
          <a:bodyPr/>
          <a:lstStyle/>
          <a:p>
            <a:fld id="{FE673DF7-B377-4C9F-990C-2692878016CD}" type="slidenum">
              <a:rPr lang="zh-CN" altLang="en-US" smtClean="0"/>
              <a:t>‹#›</a:t>
            </a:fld>
            <a:endParaRPr lang="zh-CN" altLang="en-US"/>
          </a:p>
        </p:txBody>
      </p:sp>
    </p:spTree>
    <p:extLst>
      <p:ext uri="{BB962C8B-B14F-4D97-AF65-F5344CB8AC3E}">
        <p14:creationId xmlns:p14="http://schemas.microsoft.com/office/powerpoint/2010/main" val="2335756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51CFDD2B-2BBF-47BF-B7BD-9DD4834A0A2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69497" y="4982354"/>
            <a:ext cx="2568606" cy="2568606"/>
          </a:xfrm>
          <a:prstGeom prst="rect">
            <a:avLst/>
          </a:prstGeom>
        </p:spPr>
      </p:pic>
      <p:pic>
        <p:nvPicPr>
          <p:cNvPr id="7" name="图片 6">
            <a:extLst>
              <a:ext uri="{FF2B5EF4-FFF2-40B4-BE49-F238E27FC236}">
                <a16:creationId xmlns:a16="http://schemas.microsoft.com/office/drawing/2014/main" id="{BD2FB354-2CC9-4608-8E85-F136FF991B12}"/>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r="66045"/>
          <a:stretch/>
        </p:blipFill>
        <p:spPr>
          <a:xfrm>
            <a:off x="11201400" y="89437"/>
            <a:ext cx="977900" cy="881280"/>
          </a:xfrm>
          <a:prstGeom prst="rect">
            <a:avLst/>
          </a:prstGeom>
        </p:spPr>
      </p:pic>
      <p:pic>
        <p:nvPicPr>
          <p:cNvPr id="8" name="图片 7">
            <a:extLst>
              <a:ext uri="{FF2B5EF4-FFF2-40B4-BE49-F238E27FC236}">
                <a16:creationId xmlns:a16="http://schemas.microsoft.com/office/drawing/2014/main" id="{C551B02C-44C7-4504-9DFE-DB704AE68515}"/>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8288" y="6325347"/>
            <a:ext cx="3240000" cy="493695"/>
          </a:xfrm>
          <a:prstGeom prst="rect">
            <a:avLst/>
          </a:prstGeom>
        </p:spPr>
      </p:pic>
      <p:sp>
        <p:nvSpPr>
          <p:cNvPr id="2" name="标题 1">
            <a:extLst>
              <a:ext uri="{FF2B5EF4-FFF2-40B4-BE49-F238E27FC236}">
                <a16:creationId xmlns:a16="http://schemas.microsoft.com/office/drawing/2014/main" id="{540B7D73-6756-4B3A-8F72-CC514E21A824}"/>
              </a:ext>
            </a:extLst>
          </p:cNvPr>
          <p:cNvSpPr>
            <a:spLocks noGrp="1"/>
          </p:cNvSpPr>
          <p:nvPr>
            <p:ph type="title"/>
          </p:nvPr>
        </p:nvSpPr>
        <p:spPr>
          <a:xfrm>
            <a:off x="838200" y="201168"/>
            <a:ext cx="10515600" cy="1016182"/>
          </a:xfrm>
        </p:spPr>
        <p:txBody>
          <a:bodyPr>
            <a:normAutofit/>
          </a:bodyPr>
          <a:lstStyle>
            <a:lvl1pPr>
              <a:defRPr sz="3600" baseline="0">
                <a:latin typeface="Alibaba Sans" panose="020B0503020203040204" pitchFamily="34" charset="0"/>
                <a:ea typeface="阿里巴巴普惠体" panose="00020600040101010101" pitchFamily="18"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AA9B46A9-11EB-4014-A9D3-11C54BE124E2}"/>
              </a:ext>
            </a:extLst>
          </p:cNvPr>
          <p:cNvSpPr>
            <a:spLocks noGrp="1"/>
          </p:cNvSpPr>
          <p:nvPr>
            <p:ph idx="1"/>
          </p:nvPr>
        </p:nvSpPr>
        <p:spPr>
          <a:xfrm>
            <a:off x="838200" y="1481328"/>
            <a:ext cx="10515600" cy="4695635"/>
          </a:xfrm>
        </p:spPr>
        <p:txBody>
          <a:bodyPr/>
          <a:lstStyle>
            <a:lvl1pPr marL="228600" indent="-252000">
              <a:lnSpc>
                <a:spcPct val="125000"/>
              </a:lnSpc>
              <a:buClr>
                <a:schemeClr val="accent1">
                  <a:lumMod val="75000"/>
                </a:schemeClr>
              </a:buClr>
              <a:buFontTx/>
              <a:buBlip>
                <a:blip r:embed="rId6"/>
              </a:buBlip>
              <a:defRPr sz="2400" baseline="0">
                <a:latin typeface="Alibaba Sans" panose="020B0503020203040204" pitchFamily="34" charset="0"/>
                <a:ea typeface="阿里巴巴普惠体" panose="00020600040101010101" pitchFamily="18" charset="-122"/>
              </a:defRPr>
            </a:lvl1pPr>
            <a:lvl2pPr marL="685800" indent="-252000">
              <a:lnSpc>
                <a:spcPct val="125000"/>
              </a:lnSpc>
              <a:buClr>
                <a:schemeClr val="accent1">
                  <a:lumMod val="75000"/>
                </a:schemeClr>
              </a:buClr>
              <a:buFontTx/>
              <a:buBlip>
                <a:blip r:embed="rId6"/>
              </a:buBlip>
              <a:defRPr sz="2200" baseline="0">
                <a:latin typeface="Alibaba Sans" panose="020B0503020203040204" pitchFamily="34" charset="0"/>
                <a:ea typeface="阿里巴巴普惠体" panose="00020600040101010101" pitchFamily="18" charset="-122"/>
              </a:defRPr>
            </a:lvl2pPr>
            <a:lvl3pPr marL="1143000" indent="-252000">
              <a:lnSpc>
                <a:spcPct val="125000"/>
              </a:lnSpc>
              <a:buClr>
                <a:schemeClr val="accent1">
                  <a:lumMod val="75000"/>
                </a:schemeClr>
              </a:buClr>
              <a:buFontTx/>
              <a:buBlip>
                <a:blip r:embed="rId6"/>
              </a:buBlip>
              <a:defRPr sz="1800" baseline="0">
                <a:latin typeface="Alibaba Sans" panose="020B0503020203040204" pitchFamily="34" charset="0"/>
                <a:ea typeface="阿里巴巴普惠体" panose="00020600040101010101" pitchFamily="18" charset="-122"/>
              </a:defRPr>
            </a:lvl3pPr>
            <a:lvl4pPr marL="1600200" indent="-252000">
              <a:lnSpc>
                <a:spcPct val="125000"/>
              </a:lnSpc>
              <a:buClr>
                <a:schemeClr val="accent1">
                  <a:lumMod val="75000"/>
                </a:schemeClr>
              </a:buClr>
              <a:buFontTx/>
              <a:buBlip>
                <a:blip r:embed="rId6"/>
              </a:buBlip>
              <a:defRPr sz="1600" baseline="0">
                <a:latin typeface="Alibaba Sans" panose="020B0503020203040204" pitchFamily="34" charset="0"/>
                <a:ea typeface="阿里巴巴普惠体" panose="00020600040101010101" pitchFamily="18" charset="-122"/>
              </a:defRPr>
            </a:lvl4pPr>
            <a:lvl5pPr marL="2057400" indent="-252000">
              <a:lnSpc>
                <a:spcPct val="125000"/>
              </a:lnSpc>
              <a:buClr>
                <a:schemeClr val="accent1">
                  <a:lumMod val="75000"/>
                </a:schemeClr>
              </a:buClr>
              <a:buFontTx/>
              <a:buBlip>
                <a:blip r:embed="rId6"/>
              </a:buBlip>
              <a:defRPr sz="1600" baseline="0">
                <a:latin typeface="Alibaba Sans" panose="020B0503020203040204" pitchFamily="34" charset="0"/>
                <a:ea typeface="阿里巴巴普惠体" panose="00020600040101010101" pitchFamily="18"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A225C453-9838-4C9D-86C1-8873CDFD2A4D}"/>
              </a:ext>
            </a:extLst>
          </p:cNvPr>
          <p:cNvSpPr>
            <a:spLocks noGrp="1"/>
          </p:cNvSpPr>
          <p:nvPr>
            <p:ph type="dt" sz="half" idx="10"/>
          </p:nvPr>
        </p:nvSpPr>
        <p:spPr>
          <a:xfrm>
            <a:off x="7577184" y="6414406"/>
            <a:ext cx="1530096" cy="365125"/>
          </a:xfrm>
        </p:spPr>
        <p:txBody>
          <a:bodyPr/>
          <a:lstStyle/>
          <a:p>
            <a:fld id="{728344AA-C0EA-4DAE-9184-4F05780F5082}" type="datetime1">
              <a:rPr lang="zh-CN" altLang="en-US" smtClean="0"/>
              <a:t>2020/9/7</a:t>
            </a:fld>
            <a:endParaRPr lang="zh-CN" altLang="en-US"/>
          </a:p>
        </p:txBody>
      </p:sp>
      <p:sp>
        <p:nvSpPr>
          <p:cNvPr id="6" name="灯片编号占位符 5">
            <a:extLst>
              <a:ext uri="{FF2B5EF4-FFF2-40B4-BE49-F238E27FC236}">
                <a16:creationId xmlns:a16="http://schemas.microsoft.com/office/drawing/2014/main" id="{A4EDCD4C-D65F-4E80-BEED-F7482A251976}"/>
              </a:ext>
            </a:extLst>
          </p:cNvPr>
          <p:cNvSpPr>
            <a:spLocks noGrp="1"/>
          </p:cNvSpPr>
          <p:nvPr>
            <p:ph type="sldNum" sz="quarter" idx="12"/>
          </p:nvPr>
        </p:nvSpPr>
        <p:spPr>
          <a:xfrm>
            <a:off x="9134712" y="6414406"/>
            <a:ext cx="637032" cy="365125"/>
          </a:xfrm>
        </p:spPr>
        <p:txBody>
          <a:bodyPr/>
          <a:lstStyle/>
          <a:p>
            <a:fld id="{FE673DF7-B377-4C9F-990C-2692878016CD}" type="slidenum">
              <a:rPr lang="zh-CN" altLang="en-US" smtClean="0"/>
              <a:t>‹#›</a:t>
            </a:fld>
            <a:endParaRPr lang="zh-CN" altLang="en-US"/>
          </a:p>
        </p:txBody>
      </p:sp>
      <p:cxnSp>
        <p:nvCxnSpPr>
          <p:cNvPr id="10" name="直接连接符 6">
            <a:extLst>
              <a:ext uri="{FF2B5EF4-FFF2-40B4-BE49-F238E27FC236}">
                <a16:creationId xmlns:a16="http://schemas.microsoft.com/office/drawing/2014/main" id="{F0701E9B-20DC-4799-AA1D-73A34042D945}"/>
              </a:ext>
            </a:extLst>
          </p:cNvPr>
          <p:cNvCxnSpPr/>
          <p:nvPr userDrawn="1"/>
        </p:nvCxnSpPr>
        <p:spPr>
          <a:xfrm flipH="1">
            <a:off x="-1" y="1217349"/>
            <a:ext cx="12204000" cy="0"/>
          </a:xfrm>
          <a:prstGeom prst="line">
            <a:avLst/>
          </a:prstGeom>
          <a:ln w="12700"/>
        </p:spPr>
        <p:style>
          <a:lnRef idx="1">
            <a:schemeClr val="accent5"/>
          </a:lnRef>
          <a:fillRef idx="0">
            <a:schemeClr val="accent5"/>
          </a:fillRef>
          <a:effectRef idx="0">
            <a:schemeClr val="accent5"/>
          </a:effectRef>
          <a:fontRef idx="minor">
            <a:schemeClr val="tx1"/>
          </a:fontRef>
        </p:style>
      </p:cxnSp>
      <p:sp>
        <p:nvSpPr>
          <p:cNvPr id="11" name="矩形 6">
            <a:extLst>
              <a:ext uri="{FF2B5EF4-FFF2-40B4-BE49-F238E27FC236}">
                <a16:creationId xmlns:a16="http://schemas.microsoft.com/office/drawing/2014/main" id="{A53BF01A-7637-4062-AFA1-36C083BA1706}"/>
              </a:ext>
            </a:extLst>
          </p:cNvPr>
          <p:cNvSpPr/>
          <p:nvPr userDrawn="1">
            <p:custDataLst>
              <p:tags r:id="rId1"/>
            </p:custDataLst>
          </p:nvPr>
        </p:nvSpPr>
        <p:spPr>
          <a:xfrm>
            <a:off x="-9525" y="0"/>
            <a:ext cx="430149" cy="121734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sz="1350" noProof="1">
              <a:latin typeface="黑体" panose="02010609060101010101" pitchFamily="49" charset="-122"/>
            </a:endParaRPr>
          </a:p>
        </p:txBody>
      </p:sp>
    </p:spTree>
    <p:extLst>
      <p:ext uri="{BB962C8B-B14F-4D97-AF65-F5344CB8AC3E}">
        <p14:creationId xmlns:p14="http://schemas.microsoft.com/office/powerpoint/2010/main" val="2478963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6DA572-440F-453F-8B1D-D17FEC24655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72B1CD9-BB65-43D1-B3B3-D355AE2326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DAC09284-7347-4E0C-869F-9C2062D83BD0}"/>
              </a:ext>
            </a:extLst>
          </p:cNvPr>
          <p:cNvSpPr>
            <a:spLocks noGrp="1"/>
          </p:cNvSpPr>
          <p:nvPr>
            <p:ph type="dt" sz="half" idx="10"/>
          </p:nvPr>
        </p:nvSpPr>
        <p:spPr/>
        <p:txBody>
          <a:bodyPr/>
          <a:lstStyle/>
          <a:p>
            <a:fld id="{B468A4D4-78D4-421C-8164-411AD38F89FE}" type="datetime1">
              <a:rPr lang="zh-CN" altLang="en-US" smtClean="0"/>
              <a:t>2020/9/7</a:t>
            </a:fld>
            <a:endParaRPr lang="zh-CN" altLang="en-US"/>
          </a:p>
        </p:txBody>
      </p:sp>
      <p:sp>
        <p:nvSpPr>
          <p:cNvPr id="5" name="页脚占位符 4">
            <a:extLst>
              <a:ext uri="{FF2B5EF4-FFF2-40B4-BE49-F238E27FC236}">
                <a16:creationId xmlns:a16="http://schemas.microsoft.com/office/drawing/2014/main" id="{14E5F8A1-E5D5-44FA-A6E9-EDE47A4EC3A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A6E54C8-294D-49FD-904D-A7E516B9F79D}"/>
              </a:ext>
            </a:extLst>
          </p:cNvPr>
          <p:cNvSpPr>
            <a:spLocks noGrp="1"/>
          </p:cNvSpPr>
          <p:nvPr>
            <p:ph type="sldNum" sz="quarter" idx="12"/>
          </p:nvPr>
        </p:nvSpPr>
        <p:spPr/>
        <p:txBody>
          <a:bodyPr/>
          <a:lstStyle/>
          <a:p>
            <a:fld id="{FE673DF7-B377-4C9F-990C-2692878016CD}" type="slidenum">
              <a:rPr lang="zh-CN" altLang="en-US" smtClean="0"/>
              <a:t>‹#›</a:t>
            </a:fld>
            <a:endParaRPr lang="zh-CN" altLang="en-US"/>
          </a:p>
        </p:txBody>
      </p:sp>
    </p:spTree>
    <p:extLst>
      <p:ext uri="{BB962C8B-B14F-4D97-AF65-F5344CB8AC3E}">
        <p14:creationId xmlns:p14="http://schemas.microsoft.com/office/powerpoint/2010/main" val="2456520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B33FC6-BC81-475A-B188-BCA1835B372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56F2438-1DFC-4D41-B23E-7F24773F0DE4}"/>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C915192-816F-4235-9A8A-4DFD4E457801}"/>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4F9DADD-9D81-4744-8497-2D96D9202419}"/>
              </a:ext>
            </a:extLst>
          </p:cNvPr>
          <p:cNvSpPr>
            <a:spLocks noGrp="1"/>
          </p:cNvSpPr>
          <p:nvPr>
            <p:ph type="dt" sz="half" idx="10"/>
          </p:nvPr>
        </p:nvSpPr>
        <p:spPr/>
        <p:txBody>
          <a:bodyPr/>
          <a:lstStyle/>
          <a:p>
            <a:fld id="{24CB535E-AE50-47CB-B737-4066173EE400}" type="datetime1">
              <a:rPr lang="zh-CN" altLang="en-US" smtClean="0"/>
              <a:t>2020/9/7</a:t>
            </a:fld>
            <a:endParaRPr lang="zh-CN" altLang="en-US"/>
          </a:p>
        </p:txBody>
      </p:sp>
      <p:sp>
        <p:nvSpPr>
          <p:cNvPr id="6" name="页脚占位符 5">
            <a:extLst>
              <a:ext uri="{FF2B5EF4-FFF2-40B4-BE49-F238E27FC236}">
                <a16:creationId xmlns:a16="http://schemas.microsoft.com/office/drawing/2014/main" id="{A7EBB0D9-28D0-40E3-8851-A36236416A2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98F173E-7C14-478D-9035-945619F43C11}"/>
              </a:ext>
            </a:extLst>
          </p:cNvPr>
          <p:cNvSpPr>
            <a:spLocks noGrp="1"/>
          </p:cNvSpPr>
          <p:nvPr>
            <p:ph type="sldNum" sz="quarter" idx="12"/>
          </p:nvPr>
        </p:nvSpPr>
        <p:spPr/>
        <p:txBody>
          <a:bodyPr/>
          <a:lstStyle/>
          <a:p>
            <a:fld id="{FE673DF7-B377-4C9F-990C-2692878016CD}" type="slidenum">
              <a:rPr lang="zh-CN" altLang="en-US" smtClean="0"/>
              <a:t>‹#›</a:t>
            </a:fld>
            <a:endParaRPr lang="zh-CN" altLang="en-US"/>
          </a:p>
        </p:txBody>
      </p:sp>
    </p:spTree>
    <p:extLst>
      <p:ext uri="{BB962C8B-B14F-4D97-AF65-F5344CB8AC3E}">
        <p14:creationId xmlns:p14="http://schemas.microsoft.com/office/powerpoint/2010/main" val="4115193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B25A5B-39B7-430C-A492-16059E8B945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ECC061C-A530-4A96-855B-4D487622DD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BC49459-E1E5-4BEE-B8E6-50E58EDB0170}"/>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88DAECA2-22C2-4059-A312-9E382DABEE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8E8B91C-BC29-4E24-A289-921E827EEC9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88A5D839-6AEF-4943-9C1D-2D961EECC344}"/>
              </a:ext>
            </a:extLst>
          </p:cNvPr>
          <p:cNvSpPr>
            <a:spLocks noGrp="1"/>
          </p:cNvSpPr>
          <p:nvPr>
            <p:ph type="dt" sz="half" idx="10"/>
          </p:nvPr>
        </p:nvSpPr>
        <p:spPr/>
        <p:txBody>
          <a:bodyPr/>
          <a:lstStyle/>
          <a:p>
            <a:fld id="{6DFFE1F1-5120-4BA3-A7D9-AA5142FD8EFD}" type="datetime1">
              <a:rPr lang="zh-CN" altLang="en-US" smtClean="0"/>
              <a:t>2020/9/7</a:t>
            </a:fld>
            <a:endParaRPr lang="zh-CN" altLang="en-US"/>
          </a:p>
        </p:txBody>
      </p:sp>
      <p:sp>
        <p:nvSpPr>
          <p:cNvPr id="8" name="页脚占位符 7">
            <a:extLst>
              <a:ext uri="{FF2B5EF4-FFF2-40B4-BE49-F238E27FC236}">
                <a16:creationId xmlns:a16="http://schemas.microsoft.com/office/drawing/2014/main" id="{8AE1FF4C-2192-420F-896B-5CFDE94E014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DB466D4-A0D6-4C79-B703-6C873B17724A}"/>
              </a:ext>
            </a:extLst>
          </p:cNvPr>
          <p:cNvSpPr>
            <a:spLocks noGrp="1"/>
          </p:cNvSpPr>
          <p:nvPr>
            <p:ph type="sldNum" sz="quarter" idx="12"/>
          </p:nvPr>
        </p:nvSpPr>
        <p:spPr/>
        <p:txBody>
          <a:bodyPr/>
          <a:lstStyle/>
          <a:p>
            <a:fld id="{FE673DF7-B377-4C9F-990C-2692878016CD}" type="slidenum">
              <a:rPr lang="zh-CN" altLang="en-US" smtClean="0"/>
              <a:t>‹#›</a:t>
            </a:fld>
            <a:endParaRPr lang="zh-CN" altLang="en-US"/>
          </a:p>
        </p:txBody>
      </p:sp>
    </p:spTree>
    <p:extLst>
      <p:ext uri="{BB962C8B-B14F-4D97-AF65-F5344CB8AC3E}">
        <p14:creationId xmlns:p14="http://schemas.microsoft.com/office/powerpoint/2010/main" val="1451566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0021D1-35C6-4B94-A695-D072645BC81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3A15D50-3EC5-41EC-87DC-711982375CD2}"/>
              </a:ext>
            </a:extLst>
          </p:cNvPr>
          <p:cNvSpPr>
            <a:spLocks noGrp="1"/>
          </p:cNvSpPr>
          <p:nvPr>
            <p:ph type="dt" sz="half" idx="10"/>
          </p:nvPr>
        </p:nvSpPr>
        <p:spPr/>
        <p:txBody>
          <a:bodyPr/>
          <a:lstStyle/>
          <a:p>
            <a:fld id="{5BD9F3E0-DA1D-4058-8347-E3AD56214BAE}" type="datetime1">
              <a:rPr lang="zh-CN" altLang="en-US" smtClean="0"/>
              <a:t>2020/9/7</a:t>
            </a:fld>
            <a:endParaRPr lang="zh-CN" altLang="en-US"/>
          </a:p>
        </p:txBody>
      </p:sp>
      <p:sp>
        <p:nvSpPr>
          <p:cNvPr id="4" name="页脚占位符 3">
            <a:extLst>
              <a:ext uri="{FF2B5EF4-FFF2-40B4-BE49-F238E27FC236}">
                <a16:creationId xmlns:a16="http://schemas.microsoft.com/office/drawing/2014/main" id="{0D5D2527-F48B-4ED5-919D-AA42FFFED4B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75EAF2C-BDBA-4634-8AF9-DD38A6B31036}"/>
              </a:ext>
            </a:extLst>
          </p:cNvPr>
          <p:cNvSpPr>
            <a:spLocks noGrp="1"/>
          </p:cNvSpPr>
          <p:nvPr>
            <p:ph type="sldNum" sz="quarter" idx="12"/>
          </p:nvPr>
        </p:nvSpPr>
        <p:spPr/>
        <p:txBody>
          <a:bodyPr/>
          <a:lstStyle/>
          <a:p>
            <a:fld id="{FE673DF7-B377-4C9F-990C-2692878016CD}" type="slidenum">
              <a:rPr lang="zh-CN" altLang="en-US" smtClean="0"/>
              <a:t>‹#›</a:t>
            </a:fld>
            <a:endParaRPr lang="zh-CN" altLang="en-US"/>
          </a:p>
        </p:txBody>
      </p:sp>
    </p:spTree>
    <p:extLst>
      <p:ext uri="{BB962C8B-B14F-4D97-AF65-F5344CB8AC3E}">
        <p14:creationId xmlns:p14="http://schemas.microsoft.com/office/powerpoint/2010/main" val="1483958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35278F4-990C-4682-9FE4-18DE0B53B96D}"/>
              </a:ext>
            </a:extLst>
          </p:cNvPr>
          <p:cNvSpPr>
            <a:spLocks noGrp="1"/>
          </p:cNvSpPr>
          <p:nvPr>
            <p:ph type="dt" sz="half" idx="10"/>
          </p:nvPr>
        </p:nvSpPr>
        <p:spPr/>
        <p:txBody>
          <a:bodyPr/>
          <a:lstStyle/>
          <a:p>
            <a:fld id="{0D50BC0C-3D6A-4E38-8AA1-42CE10F6D40A}" type="datetime1">
              <a:rPr lang="zh-CN" altLang="en-US" smtClean="0"/>
              <a:t>2020/9/7</a:t>
            </a:fld>
            <a:endParaRPr lang="zh-CN" altLang="en-US"/>
          </a:p>
        </p:txBody>
      </p:sp>
      <p:sp>
        <p:nvSpPr>
          <p:cNvPr id="3" name="页脚占位符 2">
            <a:extLst>
              <a:ext uri="{FF2B5EF4-FFF2-40B4-BE49-F238E27FC236}">
                <a16:creationId xmlns:a16="http://schemas.microsoft.com/office/drawing/2014/main" id="{7BD87BF2-B5CA-4297-A84B-BF0A7EFB2AB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EC445B5-35B7-4195-988D-CFD09B03C67F}"/>
              </a:ext>
            </a:extLst>
          </p:cNvPr>
          <p:cNvSpPr>
            <a:spLocks noGrp="1"/>
          </p:cNvSpPr>
          <p:nvPr>
            <p:ph type="sldNum" sz="quarter" idx="12"/>
          </p:nvPr>
        </p:nvSpPr>
        <p:spPr/>
        <p:txBody>
          <a:bodyPr/>
          <a:lstStyle/>
          <a:p>
            <a:fld id="{FE673DF7-B377-4C9F-990C-2692878016CD}" type="slidenum">
              <a:rPr lang="zh-CN" altLang="en-US" smtClean="0"/>
              <a:t>‹#›</a:t>
            </a:fld>
            <a:endParaRPr lang="zh-CN" altLang="en-US"/>
          </a:p>
        </p:txBody>
      </p:sp>
    </p:spTree>
    <p:extLst>
      <p:ext uri="{BB962C8B-B14F-4D97-AF65-F5344CB8AC3E}">
        <p14:creationId xmlns:p14="http://schemas.microsoft.com/office/powerpoint/2010/main" val="78405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8FEE70-DACA-4C0C-BC2C-174419EF1B4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5A1CE96-0164-421E-A8D7-9E62C466AF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DFBE967-2B95-4F8C-81B3-7235B6A3BA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00DB059-91A2-4C0F-8FA5-F4E31D0A8708}"/>
              </a:ext>
            </a:extLst>
          </p:cNvPr>
          <p:cNvSpPr>
            <a:spLocks noGrp="1"/>
          </p:cNvSpPr>
          <p:nvPr>
            <p:ph type="dt" sz="half" idx="10"/>
          </p:nvPr>
        </p:nvSpPr>
        <p:spPr/>
        <p:txBody>
          <a:bodyPr/>
          <a:lstStyle/>
          <a:p>
            <a:fld id="{C5D96D9D-1008-425C-9306-E38606E880E1}" type="datetime1">
              <a:rPr lang="zh-CN" altLang="en-US" smtClean="0"/>
              <a:t>2020/9/7</a:t>
            </a:fld>
            <a:endParaRPr lang="zh-CN" altLang="en-US"/>
          </a:p>
        </p:txBody>
      </p:sp>
      <p:sp>
        <p:nvSpPr>
          <p:cNvPr id="6" name="页脚占位符 5">
            <a:extLst>
              <a:ext uri="{FF2B5EF4-FFF2-40B4-BE49-F238E27FC236}">
                <a16:creationId xmlns:a16="http://schemas.microsoft.com/office/drawing/2014/main" id="{33286B5A-B6E0-41CA-B4C1-4000F0AC3DB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0C1F0EF-50FD-4762-BCF8-5DD6693470C1}"/>
              </a:ext>
            </a:extLst>
          </p:cNvPr>
          <p:cNvSpPr>
            <a:spLocks noGrp="1"/>
          </p:cNvSpPr>
          <p:nvPr>
            <p:ph type="sldNum" sz="quarter" idx="12"/>
          </p:nvPr>
        </p:nvSpPr>
        <p:spPr/>
        <p:txBody>
          <a:bodyPr/>
          <a:lstStyle/>
          <a:p>
            <a:fld id="{FE673DF7-B377-4C9F-990C-2692878016CD}" type="slidenum">
              <a:rPr lang="zh-CN" altLang="en-US" smtClean="0"/>
              <a:t>‹#›</a:t>
            </a:fld>
            <a:endParaRPr lang="zh-CN" altLang="en-US"/>
          </a:p>
        </p:txBody>
      </p:sp>
    </p:spTree>
    <p:extLst>
      <p:ext uri="{BB962C8B-B14F-4D97-AF65-F5344CB8AC3E}">
        <p14:creationId xmlns:p14="http://schemas.microsoft.com/office/powerpoint/2010/main" val="3118299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BE82A3-5152-4130-AA33-72F78286E38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77B59A1-BC19-4805-88B5-A6C760C35F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D5B95FB-C256-49B9-8E75-5FB958E3C6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E82A3EF-24AA-4AB1-8DBD-8EE9800952C4}"/>
              </a:ext>
            </a:extLst>
          </p:cNvPr>
          <p:cNvSpPr>
            <a:spLocks noGrp="1"/>
          </p:cNvSpPr>
          <p:nvPr>
            <p:ph type="dt" sz="half" idx="10"/>
          </p:nvPr>
        </p:nvSpPr>
        <p:spPr/>
        <p:txBody>
          <a:bodyPr/>
          <a:lstStyle/>
          <a:p>
            <a:fld id="{D8896BA1-5D99-494D-8E9B-FF2EF74B7073}" type="datetime1">
              <a:rPr lang="zh-CN" altLang="en-US" smtClean="0"/>
              <a:t>2020/9/7</a:t>
            </a:fld>
            <a:endParaRPr lang="zh-CN" altLang="en-US"/>
          </a:p>
        </p:txBody>
      </p:sp>
      <p:sp>
        <p:nvSpPr>
          <p:cNvPr id="6" name="页脚占位符 5">
            <a:extLst>
              <a:ext uri="{FF2B5EF4-FFF2-40B4-BE49-F238E27FC236}">
                <a16:creationId xmlns:a16="http://schemas.microsoft.com/office/drawing/2014/main" id="{C6F01FAF-EAF9-440F-8030-0EF64E5DEB8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AF1FB49-F82C-4ED2-BF47-7BDDD74683FA}"/>
              </a:ext>
            </a:extLst>
          </p:cNvPr>
          <p:cNvSpPr>
            <a:spLocks noGrp="1"/>
          </p:cNvSpPr>
          <p:nvPr>
            <p:ph type="sldNum" sz="quarter" idx="12"/>
          </p:nvPr>
        </p:nvSpPr>
        <p:spPr/>
        <p:txBody>
          <a:bodyPr/>
          <a:lstStyle/>
          <a:p>
            <a:fld id="{FE673DF7-B377-4C9F-990C-2692878016CD}" type="slidenum">
              <a:rPr lang="zh-CN" altLang="en-US" smtClean="0"/>
              <a:t>‹#›</a:t>
            </a:fld>
            <a:endParaRPr lang="zh-CN" altLang="en-US"/>
          </a:p>
        </p:txBody>
      </p:sp>
    </p:spTree>
    <p:extLst>
      <p:ext uri="{BB962C8B-B14F-4D97-AF65-F5344CB8AC3E}">
        <p14:creationId xmlns:p14="http://schemas.microsoft.com/office/powerpoint/2010/main" val="403830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B280A33-83F7-455D-B55B-E3E124F383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CFA66A4D-072E-4108-A4A1-33F5094F47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2F03FD4-DF96-4E86-863B-34CD03DAC8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0DA523-E7F8-4C98-817B-E250FB32A53D}" type="datetime1">
              <a:rPr lang="zh-CN" altLang="en-US" smtClean="0"/>
              <a:t>2020/9/7</a:t>
            </a:fld>
            <a:endParaRPr lang="zh-CN" altLang="en-US"/>
          </a:p>
        </p:txBody>
      </p:sp>
      <p:sp>
        <p:nvSpPr>
          <p:cNvPr id="5" name="页脚占位符 4">
            <a:extLst>
              <a:ext uri="{FF2B5EF4-FFF2-40B4-BE49-F238E27FC236}">
                <a16:creationId xmlns:a16="http://schemas.microsoft.com/office/drawing/2014/main" id="{BDE86698-B033-4521-B03C-05F16D3D48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828EE8C-A2F5-420F-B0FC-74AB4736A1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673DF7-B377-4C9F-990C-2692878016CD}" type="slidenum">
              <a:rPr lang="zh-CN" altLang="en-US" smtClean="0"/>
              <a:t>‹#›</a:t>
            </a:fld>
            <a:endParaRPr lang="zh-CN" altLang="en-US"/>
          </a:p>
        </p:txBody>
      </p:sp>
    </p:spTree>
    <p:extLst>
      <p:ext uri="{BB962C8B-B14F-4D97-AF65-F5344CB8AC3E}">
        <p14:creationId xmlns:p14="http://schemas.microsoft.com/office/powerpoint/2010/main" val="5179854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ljlilzu.github.io/"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91927B-6D1B-4315-BC36-6B2D92ED801B}"/>
              </a:ext>
            </a:extLst>
          </p:cNvPr>
          <p:cNvSpPr>
            <a:spLocks noGrp="1"/>
          </p:cNvSpPr>
          <p:nvPr>
            <p:ph type="ctrTitle"/>
          </p:nvPr>
        </p:nvSpPr>
        <p:spPr>
          <a:xfrm>
            <a:off x="1524000" y="863159"/>
            <a:ext cx="9144000" cy="2387600"/>
          </a:xfrm>
        </p:spPr>
        <p:txBody>
          <a:bodyPr>
            <a:normAutofit fontScale="90000"/>
          </a:bodyPr>
          <a:lstStyle/>
          <a:p>
            <a:pPr>
              <a:lnSpc>
                <a:spcPct val="150000"/>
              </a:lnSpc>
            </a:pPr>
            <a:r>
              <a:rPr lang="zh-CN" altLang="en-US" sz="4900" dirty="0">
                <a:ea typeface="黑体" panose="02010609060101010101" pitchFamily="49" charset="-122"/>
              </a:rPr>
              <a:t>数据库系统原理</a:t>
            </a:r>
            <a:br>
              <a:rPr lang="en-US" altLang="zh-CN" sz="5400" dirty="0">
                <a:ea typeface="黑体" panose="02010609060101010101" pitchFamily="49" charset="-122"/>
              </a:rPr>
            </a:br>
            <a:r>
              <a:rPr lang="zh-CN" altLang="en-US" sz="3600" dirty="0">
                <a:ea typeface="黑体" panose="02010609060101010101" pitchFamily="49" charset="-122"/>
              </a:rPr>
              <a:t>（</a:t>
            </a:r>
            <a:r>
              <a:rPr lang="en-US" altLang="zh-CN" sz="3600" dirty="0">
                <a:ea typeface="宋体" panose="02010600030101010101" pitchFamily="2" charset="-122"/>
              </a:rPr>
              <a:t> The Principle of Database System </a:t>
            </a:r>
            <a:r>
              <a:rPr lang="zh-CN" altLang="en-US" sz="3600" dirty="0">
                <a:ea typeface="黑体" panose="02010609060101010101" pitchFamily="49" charset="-122"/>
              </a:rPr>
              <a:t>）</a:t>
            </a:r>
            <a:br>
              <a:rPr lang="zh-CN" altLang="en-US" sz="5400" dirty="0">
                <a:ea typeface="黑体" panose="02010609060101010101" pitchFamily="49" charset="-122"/>
              </a:rPr>
            </a:br>
            <a:r>
              <a:rPr lang="en-US" altLang="zh-CN" sz="2200" dirty="0">
                <a:ea typeface="黑体" panose="02010609060101010101" pitchFamily="49" charset="-122"/>
              </a:rPr>
              <a:t>(2020 </a:t>
            </a:r>
            <a:r>
              <a:rPr lang="zh-CN" altLang="en-US" sz="2200" dirty="0">
                <a:ea typeface="黑体" panose="02010609060101010101" pitchFamily="49" charset="-122"/>
              </a:rPr>
              <a:t>秋</a:t>
            </a:r>
            <a:r>
              <a:rPr lang="en-US" altLang="zh-CN" sz="2200" dirty="0">
                <a:ea typeface="黑体" panose="02010609060101010101" pitchFamily="49" charset="-122"/>
              </a:rPr>
              <a:t>)</a:t>
            </a:r>
            <a:endParaRPr lang="zh-CN" altLang="en-US" sz="4800" dirty="0"/>
          </a:p>
        </p:txBody>
      </p:sp>
      <p:sp>
        <p:nvSpPr>
          <p:cNvPr id="3" name="副标题 2">
            <a:extLst>
              <a:ext uri="{FF2B5EF4-FFF2-40B4-BE49-F238E27FC236}">
                <a16:creationId xmlns:a16="http://schemas.microsoft.com/office/drawing/2014/main" id="{C95C673D-5EC2-46DB-8536-43F6A717ACE9}"/>
              </a:ext>
            </a:extLst>
          </p:cNvPr>
          <p:cNvSpPr>
            <a:spLocks noGrp="1"/>
          </p:cNvSpPr>
          <p:nvPr>
            <p:ph type="subTitle" idx="1"/>
          </p:nvPr>
        </p:nvSpPr>
        <p:spPr>
          <a:xfrm>
            <a:off x="1524000" y="3602037"/>
            <a:ext cx="9144000" cy="2265803"/>
          </a:xfrm>
        </p:spPr>
        <p:txBody>
          <a:bodyPr>
            <a:normAutofit fontScale="92500" lnSpcReduction="20000"/>
          </a:bodyPr>
          <a:lstStyle/>
          <a:p>
            <a:pPr>
              <a:lnSpc>
                <a:spcPct val="160000"/>
              </a:lnSpc>
            </a:pPr>
            <a:r>
              <a:rPr lang="zh-CN" altLang="en-US" dirty="0">
                <a:latin typeface="微软雅黑" panose="020B0503020204020204" pitchFamily="34" charset="-122"/>
                <a:ea typeface="微软雅黑" panose="020B0503020204020204" pitchFamily="34" charset="-122"/>
              </a:rPr>
              <a:t>李龙杰</a:t>
            </a:r>
            <a:endParaRPr lang="en-US" altLang="zh-CN" dirty="0">
              <a:latin typeface="微软雅黑" panose="020B0503020204020204" pitchFamily="34" charset="-122"/>
              <a:ea typeface="微软雅黑" panose="020B0503020204020204" pitchFamily="34" charset="-122"/>
            </a:endParaRPr>
          </a:p>
          <a:p>
            <a:pPr>
              <a:lnSpc>
                <a:spcPct val="160000"/>
              </a:lnSpc>
            </a:pPr>
            <a:r>
              <a:rPr lang="zh-CN" altLang="en-US" dirty="0">
                <a:latin typeface="微软雅黑" panose="020B0503020204020204" pitchFamily="34" charset="-122"/>
                <a:ea typeface="微软雅黑" panose="020B0503020204020204" pitchFamily="34" charset="-122"/>
              </a:rPr>
              <a:t>兰州大学 信息科学与工程学院</a:t>
            </a:r>
            <a:endParaRPr lang="en-US" altLang="zh-CN" dirty="0">
              <a:latin typeface="微软雅黑" panose="020B0503020204020204" pitchFamily="34" charset="-122"/>
              <a:ea typeface="微软雅黑" panose="020B0503020204020204" pitchFamily="34" charset="-122"/>
            </a:endParaRPr>
          </a:p>
          <a:p>
            <a:pPr>
              <a:lnSpc>
                <a:spcPct val="160000"/>
              </a:lnSpc>
            </a:pPr>
            <a:r>
              <a:rPr lang="en-US" altLang="zh-CN" sz="2000" dirty="0">
                <a:latin typeface="微软雅黑" panose="020B0503020204020204" pitchFamily="34" charset="-122"/>
                <a:ea typeface="微软雅黑" panose="020B0503020204020204" pitchFamily="34" charset="-122"/>
              </a:rPr>
              <a:t>ljli@lzu.edu.cn</a:t>
            </a:r>
          </a:p>
          <a:p>
            <a:pPr>
              <a:lnSpc>
                <a:spcPct val="160000"/>
              </a:lnSpc>
            </a:pPr>
            <a:r>
              <a:rPr lang="en-US" altLang="zh-CN" sz="2000" dirty="0">
                <a:latin typeface="微软雅黑" panose="020B0503020204020204" pitchFamily="34" charset="-122"/>
                <a:ea typeface="微软雅黑" panose="020B0503020204020204" pitchFamily="34" charset="-122"/>
              </a:rPr>
              <a:t>https://ljlilzu.github.io/</a:t>
            </a:r>
            <a:endParaRPr lang="zh-CN" altLang="en-US" sz="2000" dirty="0">
              <a:latin typeface="微软雅黑" panose="020B0503020204020204" pitchFamily="34" charset="-122"/>
              <a:ea typeface="微软雅黑" panose="020B0503020204020204" pitchFamily="34" charset="-122"/>
            </a:endParaRPr>
          </a:p>
          <a:p>
            <a:endParaRPr lang="zh-CN" altLang="en-US" dirty="0"/>
          </a:p>
        </p:txBody>
      </p:sp>
      <p:sp>
        <p:nvSpPr>
          <p:cNvPr id="9" name="日期占位符 8">
            <a:extLst>
              <a:ext uri="{FF2B5EF4-FFF2-40B4-BE49-F238E27FC236}">
                <a16:creationId xmlns:a16="http://schemas.microsoft.com/office/drawing/2014/main" id="{5B296560-35D4-495F-8C8B-DB95B38413A1}"/>
              </a:ext>
            </a:extLst>
          </p:cNvPr>
          <p:cNvSpPr>
            <a:spLocks noGrp="1"/>
          </p:cNvSpPr>
          <p:nvPr>
            <p:ph type="dt" sz="half" idx="10"/>
          </p:nvPr>
        </p:nvSpPr>
        <p:spPr>
          <a:xfrm>
            <a:off x="5546391" y="6384063"/>
            <a:ext cx="2046669" cy="365125"/>
          </a:xfrm>
        </p:spPr>
        <p:txBody>
          <a:bodyPr/>
          <a:lstStyle/>
          <a:p>
            <a:fld id="{12D4A9E8-3A00-470F-8F7D-3C0BFD86293F}" type="datetime2">
              <a:rPr lang="zh-CN" altLang="en-US" smtClean="0"/>
              <a:t>2020年9月7日</a:t>
            </a:fld>
            <a:endParaRPr lang="zh-CN" altLang="en-US" dirty="0"/>
          </a:p>
        </p:txBody>
      </p:sp>
      <p:cxnSp>
        <p:nvCxnSpPr>
          <p:cNvPr id="12" name="直接连接符 11">
            <a:extLst>
              <a:ext uri="{FF2B5EF4-FFF2-40B4-BE49-F238E27FC236}">
                <a16:creationId xmlns:a16="http://schemas.microsoft.com/office/drawing/2014/main" id="{705A3FD2-E90E-4998-B374-7B01BF4160A6}"/>
              </a:ext>
            </a:extLst>
          </p:cNvPr>
          <p:cNvCxnSpPr/>
          <p:nvPr/>
        </p:nvCxnSpPr>
        <p:spPr>
          <a:xfrm>
            <a:off x="-16832" y="3475037"/>
            <a:ext cx="3600000" cy="0"/>
          </a:xfrm>
          <a:prstGeom prst="line">
            <a:avLst/>
          </a:prstGeom>
          <a:ln w="12700"/>
        </p:spPr>
        <p:style>
          <a:lnRef idx="1">
            <a:schemeClr val="accent3"/>
          </a:lnRef>
          <a:fillRef idx="0">
            <a:schemeClr val="accent3"/>
          </a:fillRef>
          <a:effectRef idx="0">
            <a:schemeClr val="accent3"/>
          </a:effectRef>
          <a:fontRef idx="minor">
            <a:schemeClr val="tx1"/>
          </a:fontRef>
        </p:style>
      </p:cxnSp>
      <p:cxnSp>
        <p:nvCxnSpPr>
          <p:cNvPr id="14" name="直接连接符 13">
            <a:extLst>
              <a:ext uri="{FF2B5EF4-FFF2-40B4-BE49-F238E27FC236}">
                <a16:creationId xmlns:a16="http://schemas.microsoft.com/office/drawing/2014/main" id="{333851FC-BB4D-4E84-AFD5-41E34E5D7372}"/>
              </a:ext>
            </a:extLst>
          </p:cNvPr>
          <p:cNvCxnSpPr/>
          <p:nvPr/>
        </p:nvCxnSpPr>
        <p:spPr>
          <a:xfrm>
            <a:off x="8597900" y="3475037"/>
            <a:ext cx="3600000" cy="0"/>
          </a:xfrm>
          <a:prstGeom prst="line">
            <a:avLst/>
          </a:prstGeom>
          <a:ln w="12700"/>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395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AA6FF1-FC6C-495A-A4CE-7B1B135161E4}"/>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58FC55A5-F2A9-47CE-8D8E-89C8C90E0567}"/>
              </a:ext>
            </a:extLst>
          </p:cNvPr>
          <p:cNvSpPr>
            <a:spLocks noGrp="1"/>
          </p:cNvSpPr>
          <p:nvPr>
            <p:ph idx="1"/>
          </p:nvPr>
        </p:nvSpPr>
        <p:spPr/>
        <p:txBody>
          <a:bodyPr/>
          <a:lstStyle/>
          <a:p>
            <a:endParaRPr lang="zh-CN" altLang="en-US"/>
          </a:p>
        </p:txBody>
      </p:sp>
      <p:sp>
        <p:nvSpPr>
          <p:cNvPr id="4" name="日期占位符 3">
            <a:extLst>
              <a:ext uri="{FF2B5EF4-FFF2-40B4-BE49-F238E27FC236}">
                <a16:creationId xmlns:a16="http://schemas.microsoft.com/office/drawing/2014/main" id="{35AEDE75-89E9-4DA2-A084-598A6E8345C5}"/>
              </a:ext>
            </a:extLst>
          </p:cNvPr>
          <p:cNvSpPr>
            <a:spLocks noGrp="1"/>
          </p:cNvSpPr>
          <p:nvPr>
            <p:ph type="dt" sz="half" idx="10"/>
          </p:nvPr>
        </p:nvSpPr>
        <p:spPr/>
        <p:txBody>
          <a:bodyPr/>
          <a:lstStyle/>
          <a:p>
            <a:fld id="{728344AA-C0EA-4DAE-9184-4F05780F5082}" type="datetime1">
              <a:rPr lang="zh-CN" altLang="en-US" smtClean="0"/>
              <a:t>2020/9/7</a:t>
            </a:fld>
            <a:endParaRPr lang="zh-CN" altLang="en-US"/>
          </a:p>
        </p:txBody>
      </p:sp>
      <p:sp>
        <p:nvSpPr>
          <p:cNvPr id="5" name="灯片编号占位符 4">
            <a:extLst>
              <a:ext uri="{FF2B5EF4-FFF2-40B4-BE49-F238E27FC236}">
                <a16:creationId xmlns:a16="http://schemas.microsoft.com/office/drawing/2014/main" id="{FD9D92B5-C2EE-45EE-BF89-42E478FD5616}"/>
              </a:ext>
            </a:extLst>
          </p:cNvPr>
          <p:cNvSpPr>
            <a:spLocks noGrp="1"/>
          </p:cNvSpPr>
          <p:nvPr>
            <p:ph type="sldNum" sz="quarter" idx="12"/>
          </p:nvPr>
        </p:nvSpPr>
        <p:spPr/>
        <p:txBody>
          <a:bodyPr/>
          <a:lstStyle/>
          <a:p>
            <a:fld id="{FE673DF7-B377-4C9F-990C-2692878016CD}" type="slidenum">
              <a:rPr lang="zh-CN" altLang="en-US" smtClean="0"/>
              <a:t>10</a:t>
            </a:fld>
            <a:endParaRPr lang="zh-CN" altLang="en-US"/>
          </a:p>
        </p:txBody>
      </p:sp>
      <p:pic>
        <p:nvPicPr>
          <p:cNvPr id="6" name="内容占位符 3">
            <a:extLst>
              <a:ext uri="{FF2B5EF4-FFF2-40B4-BE49-F238E27FC236}">
                <a16:creationId xmlns:a16="http://schemas.microsoft.com/office/drawing/2014/main" id="{7D0ABEC4-AC0D-4465-9CCB-D92DC61ADC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951334" y="1749235"/>
            <a:ext cx="3625850" cy="3627437"/>
          </a:xfrm>
          <a:prstGeom prst="rect">
            <a:avLst/>
          </a:prstGeom>
        </p:spPr>
      </p:pic>
    </p:spTree>
    <p:extLst>
      <p:ext uri="{BB962C8B-B14F-4D97-AF65-F5344CB8AC3E}">
        <p14:creationId xmlns:p14="http://schemas.microsoft.com/office/powerpoint/2010/main" val="1594515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1FED3CA0-5A49-4C7C-A45D-73943C45A865}"/>
              </a:ext>
            </a:extLst>
          </p:cNvPr>
          <p:cNvSpPr>
            <a:spLocks noGrp="1"/>
          </p:cNvSpPr>
          <p:nvPr>
            <p:ph type="ctrTitle"/>
          </p:nvPr>
        </p:nvSpPr>
        <p:spPr>
          <a:xfrm>
            <a:off x="1524000" y="1865376"/>
            <a:ext cx="9144000" cy="1563624"/>
          </a:xfrm>
        </p:spPr>
        <p:txBody>
          <a:bodyPr/>
          <a:lstStyle/>
          <a:p>
            <a:r>
              <a:rPr lang="en-US" altLang="zh-CN" dirty="0"/>
              <a:t>Any Questions? </a:t>
            </a:r>
          </a:p>
        </p:txBody>
      </p:sp>
      <p:sp>
        <p:nvSpPr>
          <p:cNvPr id="7" name="副标题 6">
            <a:extLst>
              <a:ext uri="{FF2B5EF4-FFF2-40B4-BE49-F238E27FC236}">
                <a16:creationId xmlns:a16="http://schemas.microsoft.com/office/drawing/2014/main" id="{6F4DDA5F-92C5-4D00-9118-5178CD284D97}"/>
              </a:ext>
            </a:extLst>
          </p:cNvPr>
          <p:cNvSpPr>
            <a:spLocks noGrp="1"/>
          </p:cNvSpPr>
          <p:nvPr>
            <p:ph type="subTitle" idx="1"/>
          </p:nvPr>
        </p:nvSpPr>
        <p:spPr>
          <a:xfrm>
            <a:off x="1524000" y="3621024"/>
            <a:ext cx="9144000" cy="2286000"/>
          </a:xfrm>
        </p:spPr>
        <p:txBody>
          <a:bodyPr>
            <a:normAutofit/>
          </a:bodyPr>
          <a:lstStyle/>
          <a:p>
            <a:endParaRPr lang="zh-CN" altLang="en-US" dirty="0"/>
          </a:p>
          <a:p>
            <a:endParaRPr lang="zh-CN" altLang="en-US" dirty="0"/>
          </a:p>
        </p:txBody>
      </p:sp>
      <p:sp>
        <p:nvSpPr>
          <p:cNvPr id="5" name="灯片编号占位符 4">
            <a:extLst>
              <a:ext uri="{FF2B5EF4-FFF2-40B4-BE49-F238E27FC236}">
                <a16:creationId xmlns:a16="http://schemas.microsoft.com/office/drawing/2014/main" id="{2CA5E269-C683-4CA5-9DA1-A80DAC461E78}"/>
              </a:ext>
            </a:extLst>
          </p:cNvPr>
          <p:cNvSpPr>
            <a:spLocks noGrp="1"/>
          </p:cNvSpPr>
          <p:nvPr>
            <p:ph type="sldNum" sz="quarter" idx="4294967295"/>
          </p:nvPr>
        </p:nvSpPr>
        <p:spPr>
          <a:xfrm>
            <a:off x="11555413" y="6415088"/>
            <a:ext cx="636587" cy="365125"/>
          </a:xfrm>
        </p:spPr>
        <p:txBody>
          <a:bodyPr/>
          <a:lstStyle/>
          <a:p>
            <a:fld id="{FE673DF7-B377-4C9F-990C-2692878016CD}" type="slidenum">
              <a:rPr lang="zh-CN" altLang="en-US" smtClean="0"/>
              <a:t>11</a:t>
            </a:fld>
            <a:endParaRPr lang="zh-CN" altLang="en-US"/>
          </a:p>
        </p:txBody>
      </p:sp>
      <p:sp>
        <p:nvSpPr>
          <p:cNvPr id="8" name="日期占位符 8">
            <a:extLst>
              <a:ext uri="{FF2B5EF4-FFF2-40B4-BE49-F238E27FC236}">
                <a16:creationId xmlns:a16="http://schemas.microsoft.com/office/drawing/2014/main" id="{AB7B00E5-902A-436B-B33E-44D379F28B95}"/>
              </a:ext>
            </a:extLst>
          </p:cNvPr>
          <p:cNvSpPr txBox="1">
            <a:spLocks/>
          </p:cNvSpPr>
          <p:nvPr/>
        </p:nvSpPr>
        <p:spPr>
          <a:xfrm>
            <a:off x="5546391" y="6384063"/>
            <a:ext cx="2046669" cy="365125"/>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2D4A9E8-3A00-470F-8F7D-3C0BFD86293F}" type="datetime2">
              <a:rPr lang="zh-CN" altLang="en-US" smtClean="0"/>
              <a:pPr/>
              <a:t>2020年9月7日</a:t>
            </a:fld>
            <a:endParaRPr lang="zh-CN" altLang="en-US" dirty="0"/>
          </a:p>
        </p:txBody>
      </p:sp>
    </p:spTree>
    <p:extLst>
      <p:ext uri="{BB962C8B-B14F-4D97-AF65-F5344CB8AC3E}">
        <p14:creationId xmlns:p14="http://schemas.microsoft.com/office/powerpoint/2010/main" val="3875123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F9677D-7E47-4D9E-817D-111EDEAB0894}"/>
              </a:ext>
            </a:extLst>
          </p:cNvPr>
          <p:cNvSpPr>
            <a:spLocks noGrp="1"/>
          </p:cNvSpPr>
          <p:nvPr>
            <p:ph type="title"/>
          </p:nvPr>
        </p:nvSpPr>
        <p:spPr/>
        <p:txBody>
          <a:bodyPr/>
          <a:lstStyle/>
          <a:p>
            <a:r>
              <a:rPr lang="en-US" altLang="zh-CN" dirty="0"/>
              <a:t>Books</a:t>
            </a:r>
            <a:endParaRPr lang="zh-CN" altLang="en-US" dirty="0"/>
          </a:p>
        </p:txBody>
      </p:sp>
      <p:sp>
        <p:nvSpPr>
          <p:cNvPr id="3" name="内容占位符 2">
            <a:extLst>
              <a:ext uri="{FF2B5EF4-FFF2-40B4-BE49-F238E27FC236}">
                <a16:creationId xmlns:a16="http://schemas.microsoft.com/office/drawing/2014/main" id="{251AABA6-5794-414A-99F8-075628D67A6D}"/>
              </a:ext>
            </a:extLst>
          </p:cNvPr>
          <p:cNvSpPr>
            <a:spLocks noGrp="1"/>
          </p:cNvSpPr>
          <p:nvPr>
            <p:ph idx="1"/>
          </p:nvPr>
        </p:nvSpPr>
        <p:spPr>
          <a:xfrm>
            <a:off x="838200" y="1481328"/>
            <a:ext cx="8763000" cy="4695635"/>
          </a:xfrm>
        </p:spPr>
        <p:txBody>
          <a:bodyPr/>
          <a:lstStyle/>
          <a:p>
            <a:pPr>
              <a:buSzTx/>
            </a:pPr>
            <a:r>
              <a:rPr lang="en-US" altLang="zh-CN" dirty="0"/>
              <a:t>Textbook</a:t>
            </a:r>
          </a:p>
          <a:p>
            <a:pPr lvl="1">
              <a:buSzTx/>
            </a:pPr>
            <a:r>
              <a:rPr lang="zh-CN" altLang="en-US" dirty="0">
                <a:solidFill>
                  <a:srgbClr val="993300"/>
                </a:solidFill>
              </a:rPr>
              <a:t>数据库系统基础教程</a:t>
            </a:r>
            <a:br>
              <a:rPr lang="en-US" altLang="zh-CN" dirty="0">
                <a:solidFill>
                  <a:srgbClr val="993300"/>
                </a:solidFill>
              </a:rPr>
            </a:br>
            <a:r>
              <a:rPr lang="zh-CN" altLang="en-US" dirty="0">
                <a:solidFill>
                  <a:srgbClr val="993300"/>
                </a:solidFill>
              </a:rPr>
              <a:t>（A </a:t>
            </a:r>
            <a:r>
              <a:rPr lang="en-US" altLang="zh-CN" dirty="0">
                <a:solidFill>
                  <a:srgbClr val="993300"/>
                </a:solidFill>
              </a:rPr>
              <a:t>First Course in Database Systems</a:t>
            </a:r>
            <a:r>
              <a:rPr lang="zh-CN" altLang="en-US" dirty="0">
                <a:solidFill>
                  <a:srgbClr val="993300"/>
                </a:solidFill>
              </a:rPr>
              <a:t>，</a:t>
            </a:r>
            <a:r>
              <a:rPr lang="en-US" altLang="zh-CN" dirty="0">
                <a:solidFill>
                  <a:srgbClr val="993300"/>
                </a:solidFill>
              </a:rPr>
              <a:t>3</a:t>
            </a:r>
            <a:r>
              <a:rPr lang="en-US" altLang="zh-CN" baseline="30000" dirty="0">
                <a:solidFill>
                  <a:srgbClr val="993300"/>
                </a:solidFill>
              </a:rPr>
              <a:t>rd</a:t>
            </a:r>
            <a:r>
              <a:rPr lang="en-US" altLang="zh-CN" dirty="0">
                <a:solidFill>
                  <a:srgbClr val="993300"/>
                </a:solidFill>
              </a:rPr>
              <a:t> Edition</a:t>
            </a:r>
            <a:r>
              <a:rPr lang="zh-CN" altLang="en-US" dirty="0">
                <a:solidFill>
                  <a:srgbClr val="993300"/>
                </a:solidFill>
              </a:rPr>
              <a:t> ）</a:t>
            </a:r>
            <a:br>
              <a:rPr lang="zh-CN" altLang="en-US" dirty="0"/>
            </a:br>
            <a:r>
              <a:rPr lang="zh-CN" altLang="en-US" dirty="0"/>
              <a:t>Jeffrey D.Ullman, Jennifer Widom</a:t>
            </a:r>
            <a:endParaRPr lang="en-US" altLang="zh-CN" dirty="0"/>
          </a:p>
          <a:p>
            <a:pPr>
              <a:buSzTx/>
            </a:pPr>
            <a:r>
              <a:rPr lang="en-US" altLang="zh-CN" dirty="0"/>
              <a:t>Reference Books</a:t>
            </a:r>
          </a:p>
          <a:p>
            <a:pPr lvl="1">
              <a:buSzTx/>
            </a:pPr>
            <a:r>
              <a:rPr lang="zh-CN" altLang="en-US" dirty="0">
                <a:solidFill>
                  <a:srgbClr val="993300"/>
                </a:solidFill>
              </a:rPr>
              <a:t>数据库系统概论（第五版）</a:t>
            </a:r>
            <a:r>
              <a:rPr lang="zh-CN" altLang="en-US" dirty="0"/>
              <a:t> 王珊，萨师煊</a:t>
            </a:r>
          </a:p>
          <a:p>
            <a:endParaRPr lang="zh-CN" altLang="en-US" dirty="0"/>
          </a:p>
        </p:txBody>
      </p:sp>
      <p:sp>
        <p:nvSpPr>
          <p:cNvPr id="4" name="日期占位符 3">
            <a:extLst>
              <a:ext uri="{FF2B5EF4-FFF2-40B4-BE49-F238E27FC236}">
                <a16:creationId xmlns:a16="http://schemas.microsoft.com/office/drawing/2014/main" id="{65F4FC09-8835-4F1E-B984-4070E40721D9}"/>
              </a:ext>
            </a:extLst>
          </p:cNvPr>
          <p:cNvSpPr>
            <a:spLocks noGrp="1"/>
          </p:cNvSpPr>
          <p:nvPr>
            <p:ph type="dt" sz="half" idx="10"/>
          </p:nvPr>
        </p:nvSpPr>
        <p:spPr/>
        <p:txBody>
          <a:bodyPr/>
          <a:lstStyle/>
          <a:p>
            <a:fld id="{728344AA-C0EA-4DAE-9184-4F05780F5082}" type="datetime1">
              <a:rPr lang="zh-CN" altLang="en-US" smtClean="0"/>
              <a:t>2020/9/7</a:t>
            </a:fld>
            <a:endParaRPr lang="zh-CN" altLang="en-US"/>
          </a:p>
        </p:txBody>
      </p:sp>
      <p:sp>
        <p:nvSpPr>
          <p:cNvPr id="5" name="灯片编号占位符 4">
            <a:extLst>
              <a:ext uri="{FF2B5EF4-FFF2-40B4-BE49-F238E27FC236}">
                <a16:creationId xmlns:a16="http://schemas.microsoft.com/office/drawing/2014/main" id="{BDF37154-38EA-4A67-A441-6ECA2F5EDC3A}"/>
              </a:ext>
            </a:extLst>
          </p:cNvPr>
          <p:cNvSpPr>
            <a:spLocks noGrp="1"/>
          </p:cNvSpPr>
          <p:nvPr>
            <p:ph type="sldNum" sz="quarter" idx="12"/>
          </p:nvPr>
        </p:nvSpPr>
        <p:spPr/>
        <p:txBody>
          <a:bodyPr/>
          <a:lstStyle/>
          <a:p>
            <a:fld id="{FE673DF7-B377-4C9F-990C-2692878016CD}" type="slidenum">
              <a:rPr lang="zh-CN" altLang="en-US" smtClean="0"/>
              <a:t>2</a:t>
            </a:fld>
            <a:endParaRPr lang="zh-CN" altLang="en-US"/>
          </a:p>
        </p:txBody>
      </p:sp>
      <p:pic>
        <p:nvPicPr>
          <p:cNvPr id="1026" name="Picture 2" descr="https://img13.360buyimg.com/n1/s200x200_jfs/t11797/73/878142261/40525/81043b8e/59fa6fa8N7ddb4ab5.jpg">
            <a:extLst>
              <a:ext uri="{FF2B5EF4-FFF2-40B4-BE49-F238E27FC236}">
                <a16:creationId xmlns:a16="http://schemas.microsoft.com/office/drawing/2014/main" id="{6F4FFA2D-7315-4A19-8EA4-2E79AA24CB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0203" y="1528422"/>
            <a:ext cx="1968422" cy="1968422"/>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1">
            <a:extLst>
              <a:ext uri="{FF2B5EF4-FFF2-40B4-BE49-F238E27FC236}">
                <a16:creationId xmlns:a16="http://schemas.microsoft.com/office/drawing/2014/main" id="{9002CE96-E2E5-4211-BBC1-715B89A56D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0605" y="1528422"/>
            <a:ext cx="142875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2">
            <a:extLst>
              <a:ext uri="{FF2B5EF4-FFF2-40B4-BE49-F238E27FC236}">
                <a16:creationId xmlns:a16="http://schemas.microsoft.com/office/drawing/2014/main" id="{0BB6FB6B-03E2-40B4-8747-63153DEA9F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1118" r="11064"/>
          <a:stretch>
            <a:fillRect/>
          </a:stretch>
        </p:blipFill>
        <p:spPr bwMode="auto">
          <a:xfrm>
            <a:off x="8650605" y="3829145"/>
            <a:ext cx="1428750"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3022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D1C4AB-0EAB-488F-BA2E-6F19252467E2}"/>
              </a:ext>
            </a:extLst>
          </p:cNvPr>
          <p:cNvSpPr>
            <a:spLocks noGrp="1"/>
          </p:cNvSpPr>
          <p:nvPr>
            <p:ph type="title"/>
          </p:nvPr>
        </p:nvSpPr>
        <p:spPr/>
        <p:txBody>
          <a:bodyPr/>
          <a:lstStyle/>
          <a:p>
            <a:r>
              <a:rPr lang="en-US" altLang="zh-CN" dirty="0">
                <a:ea typeface="宋体" panose="02010600030101010101" pitchFamily="2" charset="-122"/>
              </a:rPr>
              <a:t>Content</a:t>
            </a:r>
            <a:r>
              <a:rPr lang="zh-CN" altLang="en-US" dirty="0">
                <a:ea typeface="宋体" panose="02010600030101010101" pitchFamily="2" charset="-122"/>
              </a:rPr>
              <a:t>s of this course</a:t>
            </a:r>
            <a:endParaRPr lang="zh-CN" altLang="en-US" dirty="0"/>
          </a:p>
        </p:txBody>
      </p:sp>
      <p:sp>
        <p:nvSpPr>
          <p:cNvPr id="3" name="内容占位符 2">
            <a:extLst>
              <a:ext uri="{FF2B5EF4-FFF2-40B4-BE49-F238E27FC236}">
                <a16:creationId xmlns:a16="http://schemas.microsoft.com/office/drawing/2014/main" id="{616112A8-A66D-4596-A372-734C8A8E4DC1}"/>
              </a:ext>
            </a:extLst>
          </p:cNvPr>
          <p:cNvSpPr>
            <a:spLocks noGrp="1"/>
          </p:cNvSpPr>
          <p:nvPr>
            <p:ph idx="1"/>
          </p:nvPr>
        </p:nvSpPr>
        <p:spPr>
          <a:xfrm>
            <a:off x="838200" y="1481328"/>
            <a:ext cx="4819650" cy="4695635"/>
          </a:xfrm>
        </p:spPr>
        <p:txBody>
          <a:bodyPr>
            <a:normAutofit/>
          </a:bodyPr>
          <a:lstStyle/>
          <a:p>
            <a:pPr>
              <a:lnSpc>
                <a:spcPct val="120000"/>
              </a:lnSpc>
              <a:buSzTx/>
              <a:buFont typeface="Wingdings" panose="05000000000000000000" pitchFamily="2" charset="2"/>
              <a:buNone/>
              <a:defRPr/>
            </a:pPr>
            <a:r>
              <a:rPr lang="en-US" altLang="zh-CN" noProof="1"/>
              <a:t>1</a:t>
            </a:r>
            <a:r>
              <a:rPr lang="en-US" altLang="zh-CN" sz="2800" noProof="1"/>
              <a:t>. </a:t>
            </a:r>
            <a:r>
              <a:rPr lang="en-US" altLang="zh-CN" sz="2800" noProof="1">
                <a:sym typeface="+mn-ea"/>
              </a:rPr>
              <a:t>Database</a:t>
            </a:r>
            <a:r>
              <a:rPr lang="en-US" altLang="zh-CN" sz="2800" noProof="1"/>
              <a:t> b</a:t>
            </a:r>
            <a:r>
              <a:rPr lang="en-US" altLang="zh-CN" sz="2800" noProof="1">
                <a:sym typeface="+mn-ea"/>
              </a:rPr>
              <a:t>asic concepts</a:t>
            </a:r>
          </a:p>
          <a:p>
            <a:pPr marL="0" indent="0">
              <a:lnSpc>
                <a:spcPct val="120000"/>
              </a:lnSpc>
              <a:buSzTx/>
              <a:buNone/>
              <a:defRPr/>
            </a:pPr>
            <a:r>
              <a:rPr lang="en-US" altLang="zh-CN" sz="2800" noProof="1"/>
              <a:t>2. </a:t>
            </a:r>
            <a:r>
              <a:rPr lang="en-US" altLang="zh-CN" sz="2800" noProof="1">
                <a:sym typeface="+mn-ea"/>
              </a:rPr>
              <a:t>Relational algebra</a:t>
            </a:r>
          </a:p>
          <a:p>
            <a:pPr marL="0" indent="0">
              <a:lnSpc>
                <a:spcPct val="120000"/>
              </a:lnSpc>
              <a:buSzTx/>
              <a:buNone/>
              <a:defRPr/>
            </a:pPr>
            <a:r>
              <a:rPr lang="en-US" altLang="zh-CN" sz="2800" noProof="1">
                <a:sym typeface="+mn-ea"/>
              </a:rPr>
              <a:t>3. Relational models</a:t>
            </a:r>
          </a:p>
          <a:p>
            <a:pPr marL="0" indent="0">
              <a:lnSpc>
                <a:spcPct val="120000"/>
              </a:lnSpc>
              <a:buSzTx/>
              <a:buNone/>
              <a:defRPr/>
            </a:pPr>
            <a:r>
              <a:rPr lang="en-US" altLang="zh-CN" sz="2800" noProof="1">
                <a:sym typeface="+mn-ea"/>
              </a:rPr>
              <a:t>4. Database programming</a:t>
            </a:r>
          </a:p>
          <a:p>
            <a:pPr marL="0" indent="0">
              <a:lnSpc>
                <a:spcPct val="120000"/>
              </a:lnSpc>
              <a:buSzTx/>
              <a:buNone/>
              <a:defRPr/>
            </a:pPr>
            <a:r>
              <a:rPr lang="en-US" altLang="zh-CN" sz="2800" noProof="1">
                <a:sym typeface="+mn-ea"/>
              </a:rPr>
              <a:t>   </a:t>
            </a:r>
            <a:r>
              <a:rPr lang="en-US" altLang="zh-CN" noProof="1">
                <a:sym typeface="+mn-ea"/>
              </a:rPr>
              <a:t> -- SQL</a:t>
            </a:r>
          </a:p>
          <a:p>
            <a:pPr marL="0" indent="0">
              <a:lnSpc>
                <a:spcPct val="120000"/>
              </a:lnSpc>
              <a:buSzTx/>
              <a:buNone/>
              <a:defRPr/>
            </a:pPr>
            <a:r>
              <a:rPr lang="en-US" altLang="zh-CN" noProof="1">
                <a:sym typeface="+mn-ea"/>
              </a:rPr>
              <a:t>    -- Transaction</a:t>
            </a:r>
          </a:p>
        </p:txBody>
      </p:sp>
      <p:sp>
        <p:nvSpPr>
          <p:cNvPr id="4" name="日期占位符 3">
            <a:extLst>
              <a:ext uri="{FF2B5EF4-FFF2-40B4-BE49-F238E27FC236}">
                <a16:creationId xmlns:a16="http://schemas.microsoft.com/office/drawing/2014/main" id="{C6D01669-0C8A-4825-9C7F-DD2979FF22D6}"/>
              </a:ext>
            </a:extLst>
          </p:cNvPr>
          <p:cNvSpPr>
            <a:spLocks noGrp="1"/>
          </p:cNvSpPr>
          <p:nvPr>
            <p:ph type="dt" sz="half" idx="10"/>
          </p:nvPr>
        </p:nvSpPr>
        <p:spPr/>
        <p:txBody>
          <a:bodyPr/>
          <a:lstStyle/>
          <a:p>
            <a:fld id="{728344AA-C0EA-4DAE-9184-4F05780F5082}" type="datetime1">
              <a:rPr lang="zh-CN" altLang="en-US" smtClean="0"/>
              <a:t>2020/9/7</a:t>
            </a:fld>
            <a:endParaRPr lang="zh-CN" altLang="en-US"/>
          </a:p>
        </p:txBody>
      </p:sp>
      <p:sp>
        <p:nvSpPr>
          <p:cNvPr id="5" name="灯片编号占位符 4">
            <a:extLst>
              <a:ext uri="{FF2B5EF4-FFF2-40B4-BE49-F238E27FC236}">
                <a16:creationId xmlns:a16="http://schemas.microsoft.com/office/drawing/2014/main" id="{470DD9D2-8CF8-48B7-A277-E6B21F888800}"/>
              </a:ext>
            </a:extLst>
          </p:cNvPr>
          <p:cNvSpPr>
            <a:spLocks noGrp="1"/>
          </p:cNvSpPr>
          <p:nvPr>
            <p:ph type="sldNum" sz="quarter" idx="12"/>
          </p:nvPr>
        </p:nvSpPr>
        <p:spPr/>
        <p:txBody>
          <a:bodyPr/>
          <a:lstStyle/>
          <a:p>
            <a:fld id="{FE673DF7-B377-4C9F-990C-2692878016CD}" type="slidenum">
              <a:rPr lang="zh-CN" altLang="en-US" smtClean="0"/>
              <a:t>3</a:t>
            </a:fld>
            <a:endParaRPr lang="zh-CN" altLang="en-US"/>
          </a:p>
        </p:txBody>
      </p:sp>
      <p:sp>
        <p:nvSpPr>
          <p:cNvPr id="6" name="内容占位符 2">
            <a:extLst>
              <a:ext uri="{FF2B5EF4-FFF2-40B4-BE49-F238E27FC236}">
                <a16:creationId xmlns:a16="http://schemas.microsoft.com/office/drawing/2014/main" id="{155C8A4B-197C-45B5-B91A-D82264C2639A}"/>
              </a:ext>
            </a:extLst>
          </p:cNvPr>
          <p:cNvSpPr txBox="1">
            <a:spLocks/>
          </p:cNvSpPr>
          <p:nvPr/>
        </p:nvSpPr>
        <p:spPr>
          <a:xfrm>
            <a:off x="6803754" y="1481328"/>
            <a:ext cx="4717686" cy="4695635"/>
          </a:xfrm>
          <a:prstGeom prst="rect">
            <a:avLst/>
          </a:prstGeom>
        </p:spPr>
        <p:txBody>
          <a:bodyPr vert="horz" lIns="91440" tIns="45720" rIns="91440" bIns="45720" rtlCol="0">
            <a:normAutofit/>
          </a:bodyPr>
          <a:lstStyle>
            <a:lvl1pPr marL="228600" indent="-252000" algn="l" defTabSz="914400" rtl="0" eaLnBrk="1" latinLnBrk="0" hangingPunct="1">
              <a:lnSpc>
                <a:spcPct val="125000"/>
              </a:lnSpc>
              <a:spcBef>
                <a:spcPts val="1000"/>
              </a:spcBef>
              <a:buClr>
                <a:schemeClr val="accent1">
                  <a:lumMod val="75000"/>
                </a:schemeClr>
              </a:buClr>
              <a:buFontTx/>
              <a:buBlip>
                <a:blip r:embed="rId2"/>
              </a:buBlip>
              <a:defRPr sz="2400" kern="1200" baseline="0">
                <a:solidFill>
                  <a:schemeClr val="tx1"/>
                </a:solidFill>
                <a:latin typeface="Alibaba Sans" panose="020B0503020203040204" pitchFamily="34" charset="0"/>
                <a:ea typeface="阿里巴巴普惠体" panose="00020600040101010101" pitchFamily="18" charset="-122"/>
                <a:cs typeface="+mn-cs"/>
              </a:defRPr>
            </a:lvl1pPr>
            <a:lvl2pPr marL="685800" indent="-252000" algn="l" defTabSz="914400" rtl="0" eaLnBrk="1" latinLnBrk="0" hangingPunct="1">
              <a:lnSpc>
                <a:spcPct val="125000"/>
              </a:lnSpc>
              <a:spcBef>
                <a:spcPts val="500"/>
              </a:spcBef>
              <a:buClr>
                <a:schemeClr val="accent1">
                  <a:lumMod val="75000"/>
                </a:schemeClr>
              </a:buClr>
              <a:buFontTx/>
              <a:buBlip>
                <a:blip r:embed="rId2"/>
              </a:buBlip>
              <a:defRPr sz="2200" kern="1200" baseline="0">
                <a:solidFill>
                  <a:schemeClr val="tx1"/>
                </a:solidFill>
                <a:latin typeface="Alibaba Sans" panose="020B0503020203040204" pitchFamily="34" charset="0"/>
                <a:ea typeface="阿里巴巴普惠体" panose="00020600040101010101" pitchFamily="18" charset="-122"/>
                <a:cs typeface="+mn-cs"/>
              </a:defRPr>
            </a:lvl2pPr>
            <a:lvl3pPr marL="1143000" indent="-252000" algn="l" defTabSz="914400" rtl="0" eaLnBrk="1" latinLnBrk="0" hangingPunct="1">
              <a:lnSpc>
                <a:spcPct val="125000"/>
              </a:lnSpc>
              <a:spcBef>
                <a:spcPts val="500"/>
              </a:spcBef>
              <a:buClr>
                <a:schemeClr val="accent1">
                  <a:lumMod val="75000"/>
                </a:schemeClr>
              </a:buClr>
              <a:buFontTx/>
              <a:buBlip>
                <a:blip r:embed="rId2"/>
              </a:buBlip>
              <a:defRPr sz="1800" kern="1200" baseline="0">
                <a:solidFill>
                  <a:schemeClr val="tx1"/>
                </a:solidFill>
                <a:latin typeface="Alibaba Sans" panose="020B0503020203040204" pitchFamily="34" charset="0"/>
                <a:ea typeface="阿里巴巴普惠体" panose="00020600040101010101" pitchFamily="18" charset="-122"/>
                <a:cs typeface="+mn-cs"/>
              </a:defRPr>
            </a:lvl3pPr>
            <a:lvl4pPr marL="1600200" indent="-252000" algn="l" defTabSz="914400" rtl="0" eaLnBrk="1" latinLnBrk="0" hangingPunct="1">
              <a:lnSpc>
                <a:spcPct val="125000"/>
              </a:lnSpc>
              <a:spcBef>
                <a:spcPts val="500"/>
              </a:spcBef>
              <a:buClr>
                <a:schemeClr val="accent1">
                  <a:lumMod val="75000"/>
                </a:schemeClr>
              </a:buClr>
              <a:buFontTx/>
              <a:buBlip>
                <a:blip r:embed="rId2"/>
              </a:buBlip>
              <a:defRPr sz="1600" kern="1200" baseline="0">
                <a:solidFill>
                  <a:schemeClr val="tx1"/>
                </a:solidFill>
                <a:latin typeface="Alibaba Sans" panose="020B0503020203040204" pitchFamily="34" charset="0"/>
                <a:ea typeface="阿里巴巴普惠体" panose="00020600040101010101" pitchFamily="18" charset="-122"/>
                <a:cs typeface="+mn-cs"/>
              </a:defRPr>
            </a:lvl4pPr>
            <a:lvl5pPr marL="2057400" indent="-252000" algn="l" defTabSz="914400" rtl="0" eaLnBrk="1" latinLnBrk="0" hangingPunct="1">
              <a:lnSpc>
                <a:spcPct val="125000"/>
              </a:lnSpc>
              <a:spcBef>
                <a:spcPts val="500"/>
              </a:spcBef>
              <a:buClr>
                <a:schemeClr val="accent1">
                  <a:lumMod val="75000"/>
                </a:schemeClr>
              </a:buClr>
              <a:buFontTx/>
              <a:buBlip>
                <a:blip r:embed="rId2"/>
              </a:buBlip>
              <a:defRPr sz="1600" kern="1200" baseline="0">
                <a:solidFill>
                  <a:schemeClr val="tx1"/>
                </a:solidFill>
                <a:latin typeface="Alibaba Sans" panose="020B0503020203040204" pitchFamily="34" charset="0"/>
                <a:ea typeface="阿里巴巴普惠体" panose="00020600040101010101" pitchFamily="18"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Tx/>
              <a:buNone/>
              <a:defRPr/>
            </a:pPr>
            <a:r>
              <a:rPr lang="en-US" altLang="zh-CN" sz="2800" noProof="1">
                <a:sym typeface="+mn-ea"/>
              </a:rPr>
              <a:t>5. Database design</a:t>
            </a:r>
          </a:p>
          <a:p>
            <a:pPr marL="0" indent="0">
              <a:lnSpc>
                <a:spcPct val="120000"/>
              </a:lnSpc>
              <a:buFontTx/>
              <a:buNone/>
              <a:defRPr/>
            </a:pPr>
            <a:r>
              <a:rPr lang="en-US" altLang="zh-CN" noProof="1"/>
              <a:t>     -- Functional Dependecies</a:t>
            </a:r>
          </a:p>
          <a:p>
            <a:pPr marL="0" indent="0">
              <a:lnSpc>
                <a:spcPct val="120000"/>
              </a:lnSpc>
              <a:buFontTx/>
              <a:buNone/>
              <a:defRPr/>
            </a:pPr>
            <a:r>
              <a:rPr lang="en-US" altLang="zh-CN" noProof="1"/>
              <a:t>     -- Norm Form</a:t>
            </a:r>
          </a:p>
          <a:p>
            <a:pPr marL="0" indent="0">
              <a:lnSpc>
                <a:spcPct val="120000"/>
              </a:lnSpc>
              <a:buFontTx/>
              <a:buNone/>
              <a:defRPr/>
            </a:pPr>
            <a:r>
              <a:rPr lang="en-US" altLang="zh-CN" noProof="1"/>
              <a:t>     -- ER Model</a:t>
            </a:r>
          </a:p>
          <a:p>
            <a:pPr marL="0" indent="0">
              <a:lnSpc>
                <a:spcPct val="120000"/>
              </a:lnSpc>
              <a:buNone/>
              <a:defRPr/>
            </a:pPr>
            <a:r>
              <a:rPr lang="en-US" altLang="zh-CN" sz="2800" noProof="1"/>
              <a:t>6. New Techniques</a:t>
            </a:r>
          </a:p>
          <a:p>
            <a:pPr marL="0" indent="0">
              <a:lnSpc>
                <a:spcPct val="120000"/>
              </a:lnSpc>
              <a:buNone/>
              <a:defRPr/>
            </a:pPr>
            <a:r>
              <a:rPr lang="en-US" altLang="zh-CN" noProof="1"/>
              <a:t>     -- NoSQL</a:t>
            </a:r>
          </a:p>
          <a:p>
            <a:pPr marL="0" indent="0">
              <a:lnSpc>
                <a:spcPct val="120000"/>
              </a:lnSpc>
              <a:buNone/>
              <a:defRPr/>
            </a:pPr>
            <a:r>
              <a:rPr lang="en-US" altLang="zh-CN" noProof="1"/>
              <a:t>     -- Data Analysis</a:t>
            </a:r>
            <a:endParaRPr lang="en-US" altLang="zh-CN" sz="2800" noProof="1"/>
          </a:p>
        </p:txBody>
      </p:sp>
    </p:spTree>
    <p:extLst>
      <p:ext uri="{BB962C8B-B14F-4D97-AF65-F5344CB8AC3E}">
        <p14:creationId xmlns:p14="http://schemas.microsoft.com/office/powerpoint/2010/main" val="2034811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BEFAA0-1B24-401F-B2AD-2E8178D08DFA}"/>
              </a:ext>
            </a:extLst>
          </p:cNvPr>
          <p:cNvSpPr>
            <a:spLocks noGrp="1"/>
          </p:cNvSpPr>
          <p:nvPr>
            <p:ph type="title"/>
          </p:nvPr>
        </p:nvSpPr>
        <p:spPr/>
        <p:txBody>
          <a:bodyPr/>
          <a:lstStyle/>
          <a:p>
            <a:r>
              <a:rPr lang="en-US" altLang="zh-CN" dirty="0">
                <a:ea typeface="宋体" panose="02010600030101010101" pitchFamily="2" charset="-122"/>
              </a:rPr>
              <a:t>Grading</a:t>
            </a:r>
            <a:endParaRPr lang="zh-CN" altLang="en-US" dirty="0"/>
          </a:p>
        </p:txBody>
      </p:sp>
      <p:sp>
        <p:nvSpPr>
          <p:cNvPr id="3" name="内容占位符 2">
            <a:extLst>
              <a:ext uri="{FF2B5EF4-FFF2-40B4-BE49-F238E27FC236}">
                <a16:creationId xmlns:a16="http://schemas.microsoft.com/office/drawing/2014/main" id="{DDF22EAF-C246-407A-9D31-A19B4E9919D7}"/>
              </a:ext>
            </a:extLst>
          </p:cNvPr>
          <p:cNvSpPr>
            <a:spLocks noGrp="1"/>
          </p:cNvSpPr>
          <p:nvPr>
            <p:ph idx="1"/>
          </p:nvPr>
        </p:nvSpPr>
        <p:spPr/>
        <p:txBody>
          <a:bodyPr>
            <a:normAutofit/>
          </a:bodyPr>
          <a:lstStyle/>
          <a:p>
            <a:pPr>
              <a:lnSpc>
                <a:spcPct val="130000"/>
              </a:lnSpc>
            </a:pPr>
            <a:r>
              <a:rPr lang="en-US" altLang="zh-CN" sz="2800" dirty="0"/>
              <a:t>Attendance</a:t>
            </a:r>
            <a:r>
              <a:rPr lang="zh-CN" altLang="en-US" sz="2800" dirty="0"/>
              <a:t>：10%</a:t>
            </a:r>
            <a:endParaRPr lang="en-US" altLang="zh-CN" sz="2800" dirty="0"/>
          </a:p>
          <a:p>
            <a:pPr>
              <a:lnSpc>
                <a:spcPct val="130000"/>
              </a:lnSpc>
            </a:pPr>
            <a:r>
              <a:rPr lang="en-US" altLang="zh-CN" sz="2800" dirty="0"/>
              <a:t>Homework: 40%</a:t>
            </a:r>
          </a:p>
          <a:p>
            <a:pPr>
              <a:lnSpc>
                <a:spcPct val="130000"/>
              </a:lnSpc>
            </a:pPr>
            <a:r>
              <a:rPr lang="en-US" altLang="zh-CN" sz="2800" dirty="0"/>
              <a:t>Final examination: 50%</a:t>
            </a:r>
            <a:endParaRPr lang="zh-CN" altLang="en-US" sz="2800" dirty="0"/>
          </a:p>
        </p:txBody>
      </p:sp>
      <p:sp>
        <p:nvSpPr>
          <p:cNvPr id="4" name="日期占位符 3">
            <a:extLst>
              <a:ext uri="{FF2B5EF4-FFF2-40B4-BE49-F238E27FC236}">
                <a16:creationId xmlns:a16="http://schemas.microsoft.com/office/drawing/2014/main" id="{C6421D31-65DB-46D0-B8C9-96AC1A557F68}"/>
              </a:ext>
            </a:extLst>
          </p:cNvPr>
          <p:cNvSpPr>
            <a:spLocks noGrp="1"/>
          </p:cNvSpPr>
          <p:nvPr>
            <p:ph type="dt" sz="half" idx="10"/>
          </p:nvPr>
        </p:nvSpPr>
        <p:spPr/>
        <p:txBody>
          <a:bodyPr/>
          <a:lstStyle/>
          <a:p>
            <a:fld id="{728344AA-C0EA-4DAE-9184-4F05780F5082}" type="datetime1">
              <a:rPr lang="zh-CN" altLang="en-US" smtClean="0"/>
              <a:t>2020/9/7</a:t>
            </a:fld>
            <a:endParaRPr lang="zh-CN" altLang="en-US"/>
          </a:p>
        </p:txBody>
      </p:sp>
      <p:sp>
        <p:nvSpPr>
          <p:cNvPr id="5" name="灯片编号占位符 4">
            <a:extLst>
              <a:ext uri="{FF2B5EF4-FFF2-40B4-BE49-F238E27FC236}">
                <a16:creationId xmlns:a16="http://schemas.microsoft.com/office/drawing/2014/main" id="{E3A0139D-49C0-48E4-A0AA-D48530BB736E}"/>
              </a:ext>
            </a:extLst>
          </p:cNvPr>
          <p:cNvSpPr>
            <a:spLocks noGrp="1"/>
          </p:cNvSpPr>
          <p:nvPr>
            <p:ph type="sldNum" sz="quarter" idx="12"/>
          </p:nvPr>
        </p:nvSpPr>
        <p:spPr/>
        <p:txBody>
          <a:bodyPr/>
          <a:lstStyle/>
          <a:p>
            <a:fld id="{FE673DF7-B377-4C9F-990C-2692878016CD}" type="slidenum">
              <a:rPr lang="zh-CN" altLang="en-US" smtClean="0"/>
              <a:t>4</a:t>
            </a:fld>
            <a:endParaRPr lang="zh-CN" altLang="en-US"/>
          </a:p>
        </p:txBody>
      </p:sp>
    </p:spTree>
    <p:extLst>
      <p:ext uri="{BB962C8B-B14F-4D97-AF65-F5344CB8AC3E}">
        <p14:creationId xmlns:p14="http://schemas.microsoft.com/office/powerpoint/2010/main" val="3548057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BD09AC-69E0-4598-8995-BE636810930A}"/>
              </a:ext>
            </a:extLst>
          </p:cNvPr>
          <p:cNvSpPr>
            <a:spLocks noGrp="1"/>
          </p:cNvSpPr>
          <p:nvPr>
            <p:ph type="title"/>
          </p:nvPr>
        </p:nvSpPr>
        <p:spPr/>
        <p:txBody>
          <a:bodyPr/>
          <a:lstStyle/>
          <a:p>
            <a:r>
              <a:rPr lang="zh-CN" altLang="en-US" dirty="0"/>
              <a:t>课程目标</a:t>
            </a:r>
          </a:p>
        </p:txBody>
      </p:sp>
      <p:sp>
        <p:nvSpPr>
          <p:cNvPr id="3" name="内容占位符 2">
            <a:extLst>
              <a:ext uri="{FF2B5EF4-FFF2-40B4-BE49-F238E27FC236}">
                <a16:creationId xmlns:a16="http://schemas.microsoft.com/office/drawing/2014/main" id="{933C2815-6690-460F-A5CE-9C9C1F1E5D82}"/>
              </a:ext>
            </a:extLst>
          </p:cNvPr>
          <p:cNvSpPr>
            <a:spLocks noGrp="1"/>
          </p:cNvSpPr>
          <p:nvPr>
            <p:ph idx="1"/>
          </p:nvPr>
        </p:nvSpPr>
        <p:spPr/>
        <p:txBody>
          <a:bodyPr/>
          <a:lstStyle/>
          <a:p>
            <a:pPr>
              <a:spcAft>
                <a:spcPts val="1200"/>
              </a:spcAft>
            </a:pPr>
            <a:r>
              <a:rPr lang="zh-CN" altLang="zh-CN" b="1" dirty="0">
                <a:latin typeface="+mn-ea"/>
              </a:rPr>
              <a:t>课程目标</a:t>
            </a:r>
            <a:r>
              <a:rPr lang="en-US" altLang="zh-CN" b="1" dirty="0">
                <a:latin typeface="+mn-ea"/>
              </a:rPr>
              <a:t>1</a:t>
            </a:r>
            <a:r>
              <a:rPr lang="zh-CN" altLang="zh-CN" dirty="0">
                <a:latin typeface="+mn-ea"/>
              </a:rPr>
              <a:t>：掌握数据库的基础理论、基本技术、基本方法，能够使用</a:t>
            </a:r>
            <a:r>
              <a:rPr lang="en-US" altLang="zh-CN" dirty="0">
                <a:latin typeface="+mn-ea"/>
              </a:rPr>
              <a:t>SQL</a:t>
            </a:r>
            <a:r>
              <a:rPr lang="zh-CN" altLang="zh-CN" dirty="0">
                <a:latin typeface="+mn-ea"/>
              </a:rPr>
              <a:t>语言进行数据库操作。</a:t>
            </a:r>
          </a:p>
          <a:p>
            <a:pPr>
              <a:spcAft>
                <a:spcPts val="1200"/>
              </a:spcAft>
            </a:pPr>
            <a:r>
              <a:rPr lang="zh-CN" altLang="zh-CN" b="1" dirty="0">
                <a:latin typeface="+mn-ea"/>
              </a:rPr>
              <a:t>课程目标</a:t>
            </a:r>
            <a:r>
              <a:rPr lang="en-US" altLang="zh-CN" b="1" dirty="0">
                <a:latin typeface="+mn-ea"/>
              </a:rPr>
              <a:t>2</a:t>
            </a:r>
            <a:r>
              <a:rPr lang="zh-CN" altLang="zh-CN" dirty="0">
                <a:latin typeface="+mn-ea"/>
              </a:rPr>
              <a:t>：</a:t>
            </a:r>
            <a:r>
              <a:rPr lang="zh-CN" altLang="en-US" dirty="0">
                <a:latin typeface="+mn-ea"/>
              </a:rPr>
              <a:t>能够使用</a:t>
            </a:r>
            <a:r>
              <a:rPr lang="en-US" altLang="zh-CN" dirty="0">
                <a:latin typeface="+mn-ea"/>
              </a:rPr>
              <a:t>ER</a:t>
            </a:r>
            <a:r>
              <a:rPr lang="zh-CN" altLang="en-US" dirty="0">
                <a:latin typeface="+mn-ea"/>
              </a:rPr>
              <a:t>模型和数据库规范化理论进行关系型数据库的设计与实现。</a:t>
            </a:r>
            <a:endParaRPr lang="zh-CN" altLang="zh-CN" dirty="0">
              <a:latin typeface="+mn-ea"/>
            </a:endParaRPr>
          </a:p>
          <a:p>
            <a:pPr>
              <a:spcAft>
                <a:spcPts val="1200"/>
              </a:spcAft>
            </a:pPr>
            <a:r>
              <a:rPr lang="zh-CN" altLang="zh-CN" b="1" dirty="0">
                <a:latin typeface="+mn-ea"/>
              </a:rPr>
              <a:t>课程目标</a:t>
            </a:r>
            <a:r>
              <a:rPr lang="en-US" altLang="zh-CN" b="1" dirty="0">
                <a:latin typeface="+mn-ea"/>
              </a:rPr>
              <a:t>3</a:t>
            </a:r>
            <a:r>
              <a:rPr lang="zh-CN" altLang="zh-CN" dirty="0">
                <a:latin typeface="+mn-ea"/>
              </a:rPr>
              <a:t>：</a:t>
            </a:r>
            <a:r>
              <a:rPr lang="zh-CN" altLang="en-US" dirty="0">
                <a:latin typeface="+mn-ea"/>
              </a:rPr>
              <a:t>能够利用数据库系统的原理与方法初步对不同的数据库设计方案进行分析、对比和评价。</a:t>
            </a:r>
            <a:endParaRPr lang="zh-CN" altLang="en-US" dirty="0"/>
          </a:p>
        </p:txBody>
      </p:sp>
      <p:sp>
        <p:nvSpPr>
          <p:cNvPr id="4" name="日期占位符 3">
            <a:extLst>
              <a:ext uri="{FF2B5EF4-FFF2-40B4-BE49-F238E27FC236}">
                <a16:creationId xmlns:a16="http://schemas.microsoft.com/office/drawing/2014/main" id="{45FBA257-AC8E-4E29-919D-FF3CEF8FB117}"/>
              </a:ext>
            </a:extLst>
          </p:cNvPr>
          <p:cNvSpPr>
            <a:spLocks noGrp="1"/>
          </p:cNvSpPr>
          <p:nvPr>
            <p:ph type="dt" sz="half" idx="10"/>
          </p:nvPr>
        </p:nvSpPr>
        <p:spPr/>
        <p:txBody>
          <a:bodyPr/>
          <a:lstStyle/>
          <a:p>
            <a:fld id="{728344AA-C0EA-4DAE-9184-4F05780F5082}" type="datetime1">
              <a:rPr lang="zh-CN" altLang="en-US" smtClean="0"/>
              <a:t>2020/9/7</a:t>
            </a:fld>
            <a:endParaRPr lang="zh-CN" altLang="en-US"/>
          </a:p>
        </p:txBody>
      </p:sp>
      <p:sp>
        <p:nvSpPr>
          <p:cNvPr id="5" name="灯片编号占位符 4">
            <a:extLst>
              <a:ext uri="{FF2B5EF4-FFF2-40B4-BE49-F238E27FC236}">
                <a16:creationId xmlns:a16="http://schemas.microsoft.com/office/drawing/2014/main" id="{3AD053DC-7491-4029-903D-7CF422CB425F}"/>
              </a:ext>
            </a:extLst>
          </p:cNvPr>
          <p:cNvSpPr>
            <a:spLocks noGrp="1"/>
          </p:cNvSpPr>
          <p:nvPr>
            <p:ph type="sldNum" sz="quarter" idx="12"/>
          </p:nvPr>
        </p:nvSpPr>
        <p:spPr/>
        <p:txBody>
          <a:bodyPr/>
          <a:lstStyle/>
          <a:p>
            <a:fld id="{FE673DF7-B377-4C9F-990C-2692878016CD}" type="slidenum">
              <a:rPr lang="zh-CN" altLang="en-US" smtClean="0"/>
              <a:t>5</a:t>
            </a:fld>
            <a:endParaRPr lang="zh-CN" altLang="en-US"/>
          </a:p>
        </p:txBody>
      </p:sp>
    </p:spTree>
    <p:extLst>
      <p:ext uri="{BB962C8B-B14F-4D97-AF65-F5344CB8AC3E}">
        <p14:creationId xmlns:p14="http://schemas.microsoft.com/office/powerpoint/2010/main" val="1999520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FB06DE-ADFB-4A68-B3A0-F958F88B7C18}"/>
              </a:ext>
            </a:extLst>
          </p:cNvPr>
          <p:cNvSpPr>
            <a:spLocks noGrp="1"/>
          </p:cNvSpPr>
          <p:nvPr>
            <p:ph type="title"/>
          </p:nvPr>
        </p:nvSpPr>
        <p:spPr/>
        <p:txBody>
          <a:bodyPr/>
          <a:lstStyle/>
          <a:p>
            <a:r>
              <a:rPr lang="zh-CN" altLang="en-US" dirty="0"/>
              <a:t>课程目标与毕业要求指标点的对应关系</a:t>
            </a:r>
          </a:p>
        </p:txBody>
      </p:sp>
      <p:sp>
        <p:nvSpPr>
          <p:cNvPr id="3" name="内容占位符 2">
            <a:extLst>
              <a:ext uri="{FF2B5EF4-FFF2-40B4-BE49-F238E27FC236}">
                <a16:creationId xmlns:a16="http://schemas.microsoft.com/office/drawing/2014/main" id="{897B3B21-4949-4AEF-BA2C-02225C73FF89}"/>
              </a:ext>
            </a:extLst>
          </p:cNvPr>
          <p:cNvSpPr>
            <a:spLocks noGrp="1"/>
          </p:cNvSpPr>
          <p:nvPr>
            <p:ph idx="1"/>
          </p:nvPr>
        </p:nvSpPr>
        <p:spPr/>
        <p:txBody>
          <a:bodyPr/>
          <a:lstStyle/>
          <a:p>
            <a:endParaRPr lang="zh-CN" altLang="en-US"/>
          </a:p>
        </p:txBody>
      </p:sp>
      <p:sp>
        <p:nvSpPr>
          <p:cNvPr id="4" name="日期占位符 3">
            <a:extLst>
              <a:ext uri="{FF2B5EF4-FFF2-40B4-BE49-F238E27FC236}">
                <a16:creationId xmlns:a16="http://schemas.microsoft.com/office/drawing/2014/main" id="{5852F1CF-5813-4024-AF6B-FCCF0011CD48}"/>
              </a:ext>
            </a:extLst>
          </p:cNvPr>
          <p:cNvSpPr>
            <a:spLocks noGrp="1"/>
          </p:cNvSpPr>
          <p:nvPr>
            <p:ph type="dt" sz="half" idx="10"/>
          </p:nvPr>
        </p:nvSpPr>
        <p:spPr/>
        <p:txBody>
          <a:bodyPr/>
          <a:lstStyle/>
          <a:p>
            <a:fld id="{728344AA-C0EA-4DAE-9184-4F05780F5082}" type="datetime1">
              <a:rPr lang="zh-CN" altLang="en-US" smtClean="0"/>
              <a:t>2020/9/7</a:t>
            </a:fld>
            <a:endParaRPr lang="zh-CN" altLang="en-US"/>
          </a:p>
        </p:txBody>
      </p:sp>
      <p:sp>
        <p:nvSpPr>
          <p:cNvPr id="5" name="灯片编号占位符 4">
            <a:extLst>
              <a:ext uri="{FF2B5EF4-FFF2-40B4-BE49-F238E27FC236}">
                <a16:creationId xmlns:a16="http://schemas.microsoft.com/office/drawing/2014/main" id="{3D875B03-1EAF-415C-A40A-D6F62BDDB048}"/>
              </a:ext>
            </a:extLst>
          </p:cNvPr>
          <p:cNvSpPr>
            <a:spLocks noGrp="1"/>
          </p:cNvSpPr>
          <p:nvPr>
            <p:ph type="sldNum" sz="quarter" idx="12"/>
          </p:nvPr>
        </p:nvSpPr>
        <p:spPr/>
        <p:txBody>
          <a:bodyPr/>
          <a:lstStyle/>
          <a:p>
            <a:fld id="{FE673DF7-B377-4C9F-990C-2692878016CD}" type="slidenum">
              <a:rPr lang="zh-CN" altLang="en-US" smtClean="0"/>
              <a:t>6</a:t>
            </a:fld>
            <a:endParaRPr lang="zh-CN" altLang="en-US"/>
          </a:p>
        </p:txBody>
      </p:sp>
      <p:graphicFrame>
        <p:nvGraphicFramePr>
          <p:cNvPr id="6" name="内容占位符 3">
            <a:extLst>
              <a:ext uri="{FF2B5EF4-FFF2-40B4-BE49-F238E27FC236}">
                <a16:creationId xmlns:a16="http://schemas.microsoft.com/office/drawing/2014/main" id="{A7E752DA-CD2A-44D8-8113-CD58DBCBA084}"/>
              </a:ext>
            </a:extLst>
          </p:cNvPr>
          <p:cNvGraphicFramePr>
            <a:graphicFrameLocks/>
          </p:cNvGraphicFramePr>
          <p:nvPr>
            <p:extLst>
              <p:ext uri="{D42A27DB-BD31-4B8C-83A1-F6EECF244321}">
                <p14:modId xmlns:p14="http://schemas.microsoft.com/office/powerpoint/2010/main" val="4147745832"/>
              </p:ext>
            </p:extLst>
          </p:nvPr>
        </p:nvGraphicFramePr>
        <p:xfrm>
          <a:off x="341716" y="1313861"/>
          <a:ext cx="11648355" cy="4815764"/>
        </p:xfrm>
        <a:graphic>
          <a:graphicData uri="http://schemas.openxmlformats.org/drawingml/2006/table">
            <a:tbl>
              <a:tblPr firstRow="1" firstCol="1" bandRow="1">
                <a:tableStyleId>{5C22544A-7EE6-4342-B048-85BDC9FD1C3A}</a:tableStyleId>
              </a:tblPr>
              <a:tblGrid>
                <a:gridCol w="859848">
                  <a:extLst>
                    <a:ext uri="{9D8B030D-6E8A-4147-A177-3AD203B41FA5}">
                      <a16:colId xmlns:a16="http://schemas.microsoft.com/office/drawing/2014/main" val="37983841"/>
                    </a:ext>
                  </a:extLst>
                </a:gridCol>
                <a:gridCol w="1402313">
                  <a:extLst>
                    <a:ext uri="{9D8B030D-6E8A-4147-A177-3AD203B41FA5}">
                      <a16:colId xmlns:a16="http://schemas.microsoft.com/office/drawing/2014/main" val="3576976056"/>
                    </a:ext>
                  </a:extLst>
                </a:gridCol>
                <a:gridCol w="4951353">
                  <a:extLst>
                    <a:ext uri="{9D8B030D-6E8A-4147-A177-3AD203B41FA5}">
                      <a16:colId xmlns:a16="http://schemas.microsoft.com/office/drawing/2014/main" val="3123568492"/>
                    </a:ext>
                  </a:extLst>
                </a:gridCol>
                <a:gridCol w="4434841">
                  <a:extLst>
                    <a:ext uri="{9D8B030D-6E8A-4147-A177-3AD203B41FA5}">
                      <a16:colId xmlns:a16="http://schemas.microsoft.com/office/drawing/2014/main" val="2969180961"/>
                    </a:ext>
                  </a:extLst>
                </a:gridCol>
              </a:tblGrid>
              <a:tr h="350688">
                <a:tc>
                  <a:txBody>
                    <a:bodyPr/>
                    <a:lstStyle/>
                    <a:p>
                      <a:pPr algn="ctr">
                        <a:lnSpc>
                          <a:spcPct val="150000"/>
                        </a:lnSpc>
                        <a:spcAft>
                          <a:spcPts val="0"/>
                        </a:spcAft>
                      </a:pPr>
                      <a:r>
                        <a:rPr lang="zh-CN" sz="1800" kern="100" dirty="0">
                          <a:effectLst/>
                        </a:rPr>
                        <a:t>序号</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800" kern="100" dirty="0">
                          <a:effectLst/>
                        </a:rPr>
                        <a:t>毕业</a:t>
                      </a:r>
                      <a:endParaRPr lang="en-US" altLang="zh-CN" sz="1800" kern="100" dirty="0">
                        <a:effectLst/>
                      </a:endParaRPr>
                    </a:p>
                    <a:p>
                      <a:pPr algn="ctr">
                        <a:lnSpc>
                          <a:spcPct val="150000"/>
                        </a:lnSpc>
                        <a:spcAft>
                          <a:spcPts val="0"/>
                        </a:spcAft>
                      </a:pPr>
                      <a:r>
                        <a:rPr lang="zh-CN" sz="1800" kern="100" dirty="0">
                          <a:effectLst/>
                        </a:rPr>
                        <a:t>要求 </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800" kern="100">
                          <a:effectLst/>
                        </a:rPr>
                        <a:t>毕业要求指标点</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800" kern="100">
                          <a:effectLst/>
                        </a:rPr>
                        <a:t>课程目标</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15414232"/>
                  </a:ext>
                </a:extLst>
              </a:tr>
              <a:tr h="1551837">
                <a:tc>
                  <a:txBody>
                    <a:bodyPr/>
                    <a:lstStyle/>
                    <a:p>
                      <a:pPr algn="ctr">
                        <a:spcAft>
                          <a:spcPts val="0"/>
                        </a:spcAft>
                      </a:pPr>
                      <a:r>
                        <a:rPr lang="en-US" sz="1800" kern="100" dirty="0">
                          <a:effectLst/>
                        </a:rPr>
                        <a:t>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2000" kern="100" dirty="0">
                          <a:effectLst/>
                        </a:rPr>
                        <a:t>1.</a:t>
                      </a:r>
                      <a:r>
                        <a:rPr lang="zh-CN" sz="2000" kern="100" dirty="0">
                          <a:effectLst/>
                        </a:rPr>
                        <a:t>工程知识</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2000" b="1" kern="100" dirty="0">
                          <a:effectLst/>
                        </a:rPr>
                        <a:t>指标点</a:t>
                      </a:r>
                      <a:r>
                        <a:rPr lang="en-US" sz="2000" b="1" kern="100" dirty="0">
                          <a:effectLst/>
                        </a:rPr>
                        <a:t> 1-5</a:t>
                      </a:r>
                      <a:endParaRPr lang="zh-CN" sz="2000" b="1" kern="100" dirty="0">
                        <a:effectLst/>
                      </a:endParaRPr>
                    </a:p>
                    <a:p>
                      <a:pPr algn="l">
                        <a:spcAft>
                          <a:spcPts val="0"/>
                        </a:spcAft>
                      </a:pPr>
                      <a:r>
                        <a:rPr lang="zh-CN" sz="2000" kern="100" dirty="0">
                          <a:effectLst/>
                        </a:rPr>
                        <a:t>具备系统思维，能够运用专业知识推演、分析复杂计算机系统中的软硬件问题，能够对解决方案进行比较与综合</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0" marR="0" lvl="0" indent="0" algn="l" defTabSz="914400" eaLnBrk="0" fontAlgn="base" latinLnBrk="0" hangingPunct="0">
                        <a:lnSpc>
                          <a:spcPct val="100000"/>
                        </a:lnSpc>
                        <a:spcBef>
                          <a:spcPct val="0"/>
                        </a:spcBef>
                        <a:spcAft>
                          <a:spcPts val="0"/>
                        </a:spcAft>
                        <a:buClrTx/>
                        <a:buSzTx/>
                        <a:buFont typeface="Arial" panose="020B0604020202020204" pitchFamily="34" charset="0"/>
                        <a:buNone/>
                        <a:tabLst/>
                        <a:defRPr/>
                      </a:pPr>
                      <a:r>
                        <a:rPr lang="zh-CN" altLang="zh-CN" sz="2000" b="1" dirty="0">
                          <a:latin typeface="+mn-ea"/>
                          <a:ea typeface="+mn-ea"/>
                        </a:rPr>
                        <a:t>课程目标</a:t>
                      </a:r>
                      <a:r>
                        <a:rPr lang="en-US" altLang="zh-CN" sz="2000" b="1" dirty="0">
                          <a:latin typeface="+mn-ea"/>
                          <a:ea typeface="+mn-ea"/>
                        </a:rPr>
                        <a:t>1</a:t>
                      </a:r>
                      <a:r>
                        <a:rPr lang="zh-CN" altLang="zh-CN" sz="2000" dirty="0">
                          <a:latin typeface="+mn-ea"/>
                          <a:ea typeface="+mn-ea"/>
                        </a:rPr>
                        <a:t>：掌握数据库的基础理论、基本技术、基本方法，能够使用</a:t>
                      </a:r>
                      <a:r>
                        <a:rPr lang="en-US" altLang="zh-CN" sz="2000" dirty="0">
                          <a:latin typeface="+mn-ea"/>
                          <a:ea typeface="+mn-ea"/>
                        </a:rPr>
                        <a:t>SQL</a:t>
                      </a:r>
                      <a:r>
                        <a:rPr lang="zh-CN" altLang="zh-CN" sz="2000" dirty="0">
                          <a:latin typeface="+mn-ea"/>
                          <a:ea typeface="+mn-ea"/>
                        </a:rPr>
                        <a:t>语言进行数据库操作。</a:t>
                      </a:r>
                    </a:p>
                    <a:p>
                      <a:pPr algn="l">
                        <a:spcAft>
                          <a:spcPts val="0"/>
                        </a:spcAft>
                      </a:pPr>
                      <a:endParaRPr lang="zh-CN" sz="2000" kern="100" dirty="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606643221"/>
                  </a:ext>
                </a:extLst>
              </a:tr>
              <a:tr h="1241470">
                <a:tc>
                  <a:txBody>
                    <a:bodyPr/>
                    <a:lstStyle/>
                    <a:p>
                      <a:pPr algn="ctr">
                        <a:spcAft>
                          <a:spcPts val="0"/>
                        </a:spcAft>
                      </a:pPr>
                      <a:r>
                        <a:rPr lang="en-US" sz="1800" kern="100">
                          <a:effectLst/>
                        </a:rPr>
                        <a:t>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2000" kern="100" dirty="0">
                          <a:effectLst/>
                        </a:rPr>
                        <a:t>2.</a:t>
                      </a:r>
                      <a:r>
                        <a:rPr lang="zh-CN" sz="2000" kern="100" dirty="0">
                          <a:effectLst/>
                        </a:rPr>
                        <a:t>问题分析</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2000" b="1" kern="100" dirty="0">
                          <a:effectLst/>
                        </a:rPr>
                        <a:t>指标点</a:t>
                      </a:r>
                      <a:r>
                        <a:rPr lang="en-US" sz="2000" b="1" kern="100" dirty="0">
                          <a:effectLst/>
                        </a:rPr>
                        <a:t> 2-2</a:t>
                      </a:r>
                      <a:endParaRPr lang="zh-CN" sz="2000" b="1" kern="100" dirty="0">
                        <a:effectLst/>
                      </a:endParaRPr>
                    </a:p>
                    <a:p>
                      <a:pPr algn="l">
                        <a:spcAft>
                          <a:spcPts val="0"/>
                        </a:spcAft>
                      </a:pPr>
                      <a:r>
                        <a:rPr lang="zh-CN" sz="2000" kern="100" dirty="0">
                          <a:effectLst/>
                        </a:rPr>
                        <a:t>能够基于计算科学原理和数学模型方法对专业领域的复杂工程问题进行表达和建模</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spcAft>
                          <a:spcPts val="1200"/>
                        </a:spcAft>
                      </a:pPr>
                      <a:r>
                        <a:rPr lang="zh-CN" altLang="zh-CN" sz="2000" b="1" dirty="0">
                          <a:latin typeface="+mn-ea"/>
                          <a:ea typeface="+mn-ea"/>
                        </a:rPr>
                        <a:t>课程目标</a:t>
                      </a:r>
                      <a:r>
                        <a:rPr lang="en-US" altLang="zh-CN" sz="2000" b="1" dirty="0">
                          <a:latin typeface="+mn-ea"/>
                          <a:ea typeface="+mn-ea"/>
                        </a:rPr>
                        <a:t>2</a:t>
                      </a:r>
                      <a:r>
                        <a:rPr lang="zh-CN" altLang="zh-CN" sz="2000" dirty="0">
                          <a:latin typeface="+mn-ea"/>
                          <a:ea typeface="+mn-ea"/>
                        </a:rPr>
                        <a:t>：</a:t>
                      </a:r>
                      <a:r>
                        <a:rPr lang="zh-CN" altLang="en-US" sz="2000" dirty="0">
                          <a:latin typeface="+mn-ea"/>
                          <a:ea typeface="+mn-ea"/>
                        </a:rPr>
                        <a:t>能够使用</a:t>
                      </a:r>
                      <a:r>
                        <a:rPr lang="en-US" altLang="zh-CN" sz="2000" dirty="0">
                          <a:latin typeface="+mn-ea"/>
                          <a:ea typeface="+mn-ea"/>
                        </a:rPr>
                        <a:t>ER</a:t>
                      </a:r>
                      <a:r>
                        <a:rPr lang="zh-CN" altLang="en-US" sz="2000" dirty="0">
                          <a:latin typeface="+mn-ea"/>
                          <a:ea typeface="+mn-ea"/>
                        </a:rPr>
                        <a:t>模型和数据库规范化理论进行关系型数据库的设计与实现。</a:t>
                      </a:r>
                      <a:endParaRPr lang="zh-CN" altLang="zh-CN" sz="2000" dirty="0">
                        <a:latin typeface="+mn-ea"/>
                        <a:ea typeface="+mn-ea"/>
                      </a:endParaRPr>
                    </a:p>
                  </a:txBody>
                  <a:tcPr marL="68580" marR="68580" marT="0" marB="0" anchor="ctr"/>
                </a:tc>
                <a:extLst>
                  <a:ext uri="{0D108BD9-81ED-4DB2-BD59-A6C34878D82A}">
                    <a16:rowId xmlns:a16="http://schemas.microsoft.com/office/drawing/2014/main" val="794966716"/>
                  </a:ext>
                </a:extLst>
              </a:tr>
              <a:tr h="1241470">
                <a:tc>
                  <a:txBody>
                    <a:bodyPr/>
                    <a:lstStyle/>
                    <a:p>
                      <a:pPr algn="ctr">
                        <a:spcAft>
                          <a:spcPts val="0"/>
                        </a:spcAft>
                      </a:pPr>
                      <a:r>
                        <a:rPr lang="en-US" sz="1800" kern="100">
                          <a:effectLst/>
                        </a:rPr>
                        <a:t>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2000" kern="100">
                          <a:effectLst/>
                        </a:rPr>
                        <a:t>4.</a:t>
                      </a:r>
                      <a:r>
                        <a:rPr lang="zh-CN" sz="2000" kern="100">
                          <a:effectLst/>
                        </a:rPr>
                        <a:t>研究</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2000" b="1" kern="100" dirty="0">
                          <a:effectLst/>
                        </a:rPr>
                        <a:t>指标点</a:t>
                      </a:r>
                      <a:r>
                        <a:rPr lang="en-US" sz="2000" b="1" kern="100" dirty="0">
                          <a:effectLst/>
                        </a:rPr>
                        <a:t> 4-1</a:t>
                      </a:r>
                      <a:endParaRPr lang="zh-CN" sz="2000" b="1" kern="100" dirty="0">
                        <a:effectLst/>
                      </a:endParaRPr>
                    </a:p>
                    <a:p>
                      <a:pPr algn="l">
                        <a:spcAft>
                          <a:spcPts val="0"/>
                        </a:spcAft>
                      </a:pPr>
                      <a:r>
                        <a:rPr lang="zh-CN" sz="2000" kern="100" dirty="0">
                          <a:effectLst/>
                        </a:rPr>
                        <a:t>能够基于计算机科学的基本原理和方法，对复杂工程问题的解决方案进行调研和分析。</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0" marR="0" lvl="0" indent="0" algn="l" defTabSz="914400" eaLnBrk="0" fontAlgn="base" latinLnBrk="0" hangingPunct="0">
                        <a:lnSpc>
                          <a:spcPct val="100000"/>
                        </a:lnSpc>
                        <a:spcBef>
                          <a:spcPct val="0"/>
                        </a:spcBef>
                        <a:spcAft>
                          <a:spcPts val="0"/>
                        </a:spcAft>
                        <a:buClrTx/>
                        <a:buSzTx/>
                        <a:buFont typeface="Arial" panose="020B0604020202020204" pitchFamily="34" charset="0"/>
                        <a:buNone/>
                        <a:tabLst/>
                        <a:defRPr/>
                      </a:pPr>
                      <a:r>
                        <a:rPr lang="zh-CN" altLang="zh-CN" sz="2000" b="1" dirty="0">
                          <a:latin typeface="+mn-ea"/>
                          <a:ea typeface="+mn-ea"/>
                        </a:rPr>
                        <a:t>课程目标</a:t>
                      </a:r>
                      <a:r>
                        <a:rPr lang="en-US" altLang="zh-CN" sz="2000" b="1" dirty="0">
                          <a:latin typeface="+mn-ea"/>
                          <a:ea typeface="+mn-ea"/>
                        </a:rPr>
                        <a:t>3</a:t>
                      </a:r>
                      <a:r>
                        <a:rPr lang="zh-CN" altLang="zh-CN" sz="2000" dirty="0">
                          <a:latin typeface="+mn-ea"/>
                          <a:ea typeface="+mn-ea"/>
                        </a:rPr>
                        <a:t>：</a:t>
                      </a:r>
                      <a:r>
                        <a:rPr lang="zh-CN" altLang="en-US" sz="2000" dirty="0">
                          <a:latin typeface="+mn-ea"/>
                        </a:rPr>
                        <a:t>能够利用数据库系统的原理与方法初步对不同的数据库设计方案进行分析、对比和评价。</a:t>
                      </a:r>
                      <a:endParaRPr lang="zh-CN" altLang="zh-CN" sz="2000" dirty="0">
                        <a:latin typeface="+mn-ea"/>
                        <a:ea typeface="+mn-ea"/>
                      </a:endParaRPr>
                    </a:p>
                  </a:txBody>
                  <a:tcPr marL="68580" marR="68580" marT="0" marB="0" anchor="ctr"/>
                </a:tc>
                <a:extLst>
                  <a:ext uri="{0D108BD9-81ED-4DB2-BD59-A6C34878D82A}">
                    <a16:rowId xmlns:a16="http://schemas.microsoft.com/office/drawing/2014/main" val="1538233439"/>
                  </a:ext>
                </a:extLst>
              </a:tr>
            </a:tbl>
          </a:graphicData>
        </a:graphic>
      </p:graphicFrame>
    </p:spTree>
    <p:extLst>
      <p:ext uri="{BB962C8B-B14F-4D97-AF65-F5344CB8AC3E}">
        <p14:creationId xmlns:p14="http://schemas.microsoft.com/office/powerpoint/2010/main" val="427655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DDC30D-2994-45FE-8030-71ACBDD472E6}"/>
              </a:ext>
            </a:extLst>
          </p:cNvPr>
          <p:cNvSpPr>
            <a:spLocks noGrp="1"/>
          </p:cNvSpPr>
          <p:nvPr>
            <p:ph type="title"/>
          </p:nvPr>
        </p:nvSpPr>
        <p:spPr/>
        <p:txBody>
          <a:bodyPr/>
          <a:lstStyle/>
          <a:p>
            <a:r>
              <a:rPr lang="zh-CN" altLang="en-US" dirty="0"/>
              <a:t>实验课课程目标</a:t>
            </a:r>
          </a:p>
        </p:txBody>
      </p:sp>
      <p:sp>
        <p:nvSpPr>
          <p:cNvPr id="3" name="内容占位符 2">
            <a:extLst>
              <a:ext uri="{FF2B5EF4-FFF2-40B4-BE49-F238E27FC236}">
                <a16:creationId xmlns:a16="http://schemas.microsoft.com/office/drawing/2014/main" id="{39E0420D-817C-4164-9381-4B3F0FBF600E}"/>
              </a:ext>
            </a:extLst>
          </p:cNvPr>
          <p:cNvSpPr>
            <a:spLocks noGrp="1"/>
          </p:cNvSpPr>
          <p:nvPr>
            <p:ph idx="1"/>
          </p:nvPr>
        </p:nvSpPr>
        <p:spPr/>
        <p:txBody>
          <a:bodyPr/>
          <a:lstStyle/>
          <a:p>
            <a:r>
              <a:rPr lang="zh-CN" altLang="zh-CN" b="1" dirty="0"/>
              <a:t>课程目标</a:t>
            </a:r>
            <a:r>
              <a:rPr lang="en-US" altLang="zh-CN" b="1" dirty="0"/>
              <a:t>1</a:t>
            </a:r>
            <a:r>
              <a:rPr lang="zh-CN" altLang="zh-CN" dirty="0"/>
              <a:t>：能够使用</a:t>
            </a:r>
            <a:r>
              <a:rPr lang="en-US" altLang="zh-CN" dirty="0"/>
              <a:t>SQL</a:t>
            </a:r>
            <a:r>
              <a:rPr lang="zh-CN" altLang="zh-CN" dirty="0"/>
              <a:t>语言进行数据定义、数据操纵与数据控制，能够使用常见的数据库管理系统对数据库进行管理。</a:t>
            </a:r>
          </a:p>
          <a:p>
            <a:r>
              <a:rPr lang="zh-CN" altLang="zh-CN" b="1" dirty="0"/>
              <a:t>课程目标</a:t>
            </a:r>
            <a:r>
              <a:rPr lang="en-US" altLang="zh-CN" b="1" dirty="0"/>
              <a:t>2</a:t>
            </a:r>
            <a:r>
              <a:rPr lang="zh-CN" altLang="zh-CN" dirty="0"/>
              <a:t>：掌握数据库应用系统的设计过程和方法，能够使用</a:t>
            </a:r>
            <a:r>
              <a:rPr lang="en-US" altLang="zh-CN" dirty="0"/>
              <a:t>ER</a:t>
            </a:r>
            <a:r>
              <a:rPr lang="zh-CN" altLang="zh-CN" dirty="0"/>
              <a:t>模型进行数据库建模，并能生产相应的数据库。</a:t>
            </a:r>
          </a:p>
          <a:p>
            <a:r>
              <a:rPr lang="zh-CN" altLang="zh-CN" b="1" dirty="0"/>
              <a:t>课程目标</a:t>
            </a:r>
            <a:r>
              <a:rPr lang="en-US" altLang="zh-CN" b="1" dirty="0"/>
              <a:t>3</a:t>
            </a:r>
            <a:r>
              <a:rPr lang="zh-CN" altLang="zh-CN" dirty="0"/>
              <a:t>：能够根据问题的要求设计实验方案，选择合适的系统平台完成实验并对实验结果进行分析。</a:t>
            </a:r>
          </a:p>
          <a:p>
            <a:r>
              <a:rPr lang="zh-CN" altLang="zh-CN" b="1" dirty="0"/>
              <a:t>课程目标</a:t>
            </a:r>
            <a:r>
              <a:rPr lang="en-US" altLang="zh-CN" b="1" dirty="0"/>
              <a:t>4</a:t>
            </a:r>
            <a:r>
              <a:rPr lang="zh-CN" altLang="zh-CN" dirty="0"/>
              <a:t>：能够在实验中与老师进行有效沟通，能够条理清晰地阐述自己的解决方案，能够准确地完成实验报告。</a:t>
            </a:r>
            <a:endParaRPr lang="zh-CN" altLang="en-US" dirty="0"/>
          </a:p>
        </p:txBody>
      </p:sp>
      <p:sp>
        <p:nvSpPr>
          <p:cNvPr id="4" name="日期占位符 3">
            <a:extLst>
              <a:ext uri="{FF2B5EF4-FFF2-40B4-BE49-F238E27FC236}">
                <a16:creationId xmlns:a16="http://schemas.microsoft.com/office/drawing/2014/main" id="{59794C4C-840E-4B9E-AFA7-F7DF3EF18833}"/>
              </a:ext>
            </a:extLst>
          </p:cNvPr>
          <p:cNvSpPr>
            <a:spLocks noGrp="1"/>
          </p:cNvSpPr>
          <p:nvPr>
            <p:ph type="dt" sz="half" idx="10"/>
          </p:nvPr>
        </p:nvSpPr>
        <p:spPr/>
        <p:txBody>
          <a:bodyPr/>
          <a:lstStyle/>
          <a:p>
            <a:fld id="{728344AA-C0EA-4DAE-9184-4F05780F5082}" type="datetime1">
              <a:rPr lang="zh-CN" altLang="en-US" smtClean="0"/>
              <a:t>2020/9/7</a:t>
            </a:fld>
            <a:endParaRPr lang="zh-CN" altLang="en-US"/>
          </a:p>
        </p:txBody>
      </p:sp>
      <p:sp>
        <p:nvSpPr>
          <p:cNvPr id="5" name="灯片编号占位符 4">
            <a:extLst>
              <a:ext uri="{FF2B5EF4-FFF2-40B4-BE49-F238E27FC236}">
                <a16:creationId xmlns:a16="http://schemas.microsoft.com/office/drawing/2014/main" id="{F289E435-50F2-4AFF-83D2-729A4BA8A829}"/>
              </a:ext>
            </a:extLst>
          </p:cNvPr>
          <p:cNvSpPr>
            <a:spLocks noGrp="1"/>
          </p:cNvSpPr>
          <p:nvPr>
            <p:ph type="sldNum" sz="quarter" idx="12"/>
          </p:nvPr>
        </p:nvSpPr>
        <p:spPr/>
        <p:txBody>
          <a:bodyPr/>
          <a:lstStyle/>
          <a:p>
            <a:fld id="{FE673DF7-B377-4C9F-990C-2692878016CD}" type="slidenum">
              <a:rPr lang="zh-CN" altLang="en-US" smtClean="0"/>
              <a:t>7</a:t>
            </a:fld>
            <a:endParaRPr lang="zh-CN" altLang="en-US"/>
          </a:p>
        </p:txBody>
      </p:sp>
    </p:spTree>
    <p:extLst>
      <p:ext uri="{BB962C8B-B14F-4D97-AF65-F5344CB8AC3E}">
        <p14:creationId xmlns:p14="http://schemas.microsoft.com/office/powerpoint/2010/main" val="1214394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FB06DE-ADFB-4A68-B3A0-F958F88B7C18}"/>
              </a:ext>
            </a:extLst>
          </p:cNvPr>
          <p:cNvSpPr>
            <a:spLocks noGrp="1"/>
          </p:cNvSpPr>
          <p:nvPr>
            <p:ph type="title"/>
          </p:nvPr>
        </p:nvSpPr>
        <p:spPr/>
        <p:txBody>
          <a:bodyPr/>
          <a:lstStyle/>
          <a:p>
            <a:r>
              <a:rPr lang="zh-CN" altLang="en-US" dirty="0"/>
              <a:t>课程目标与毕业要求指标点的对应关系</a:t>
            </a:r>
          </a:p>
        </p:txBody>
      </p:sp>
      <p:sp>
        <p:nvSpPr>
          <p:cNvPr id="3" name="内容占位符 2">
            <a:extLst>
              <a:ext uri="{FF2B5EF4-FFF2-40B4-BE49-F238E27FC236}">
                <a16:creationId xmlns:a16="http://schemas.microsoft.com/office/drawing/2014/main" id="{897B3B21-4949-4AEF-BA2C-02225C73FF89}"/>
              </a:ext>
            </a:extLst>
          </p:cNvPr>
          <p:cNvSpPr>
            <a:spLocks noGrp="1"/>
          </p:cNvSpPr>
          <p:nvPr>
            <p:ph idx="1"/>
          </p:nvPr>
        </p:nvSpPr>
        <p:spPr/>
        <p:txBody>
          <a:bodyPr/>
          <a:lstStyle/>
          <a:p>
            <a:endParaRPr lang="zh-CN" altLang="en-US"/>
          </a:p>
        </p:txBody>
      </p:sp>
      <p:sp>
        <p:nvSpPr>
          <p:cNvPr id="4" name="日期占位符 3">
            <a:extLst>
              <a:ext uri="{FF2B5EF4-FFF2-40B4-BE49-F238E27FC236}">
                <a16:creationId xmlns:a16="http://schemas.microsoft.com/office/drawing/2014/main" id="{5852F1CF-5813-4024-AF6B-FCCF0011CD48}"/>
              </a:ext>
            </a:extLst>
          </p:cNvPr>
          <p:cNvSpPr>
            <a:spLocks noGrp="1"/>
          </p:cNvSpPr>
          <p:nvPr>
            <p:ph type="dt" sz="half" idx="10"/>
          </p:nvPr>
        </p:nvSpPr>
        <p:spPr/>
        <p:txBody>
          <a:bodyPr/>
          <a:lstStyle/>
          <a:p>
            <a:fld id="{728344AA-C0EA-4DAE-9184-4F05780F5082}" type="datetime1">
              <a:rPr lang="zh-CN" altLang="en-US" smtClean="0"/>
              <a:t>2020/9/7</a:t>
            </a:fld>
            <a:endParaRPr lang="zh-CN" altLang="en-US"/>
          </a:p>
        </p:txBody>
      </p:sp>
      <p:sp>
        <p:nvSpPr>
          <p:cNvPr id="5" name="灯片编号占位符 4">
            <a:extLst>
              <a:ext uri="{FF2B5EF4-FFF2-40B4-BE49-F238E27FC236}">
                <a16:creationId xmlns:a16="http://schemas.microsoft.com/office/drawing/2014/main" id="{3D875B03-1EAF-415C-A40A-D6F62BDDB048}"/>
              </a:ext>
            </a:extLst>
          </p:cNvPr>
          <p:cNvSpPr>
            <a:spLocks noGrp="1"/>
          </p:cNvSpPr>
          <p:nvPr>
            <p:ph type="sldNum" sz="quarter" idx="12"/>
          </p:nvPr>
        </p:nvSpPr>
        <p:spPr/>
        <p:txBody>
          <a:bodyPr/>
          <a:lstStyle/>
          <a:p>
            <a:fld id="{FE673DF7-B377-4C9F-990C-2692878016CD}" type="slidenum">
              <a:rPr lang="zh-CN" altLang="en-US" smtClean="0"/>
              <a:t>8</a:t>
            </a:fld>
            <a:endParaRPr lang="zh-CN" altLang="en-US"/>
          </a:p>
        </p:txBody>
      </p:sp>
      <p:graphicFrame>
        <p:nvGraphicFramePr>
          <p:cNvPr id="6" name="内容占位符 3">
            <a:extLst>
              <a:ext uri="{FF2B5EF4-FFF2-40B4-BE49-F238E27FC236}">
                <a16:creationId xmlns:a16="http://schemas.microsoft.com/office/drawing/2014/main" id="{A7E752DA-CD2A-44D8-8113-CD58DBCBA084}"/>
              </a:ext>
            </a:extLst>
          </p:cNvPr>
          <p:cNvGraphicFramePr>
            <a:graphicFrameLocks/>
          </p:cNvGraphicFramePr>
          <p:nvPr>
            <p:extLst>
              <p:ext uri="{D42A27DB-BD31-4B8C-83A1-F6EECF244321}">
                <p14:modId xmlns:p14="http://schemas.microsoft.com/office/powerpoint/2010/main" val="2968672822"/>
              </p:ext>
            </p:extLst>
          </p:nvPr>
        </p:nvGraphicFramePr>
        <p:xfrm>
          <a:off x="341717" y="1313861"/>
          <a:ext cx="11648355" cy="5403095"/>
        </p:xfrm>
        <a:graphic>
          <a:graphicData uri="http://schemas.openxmlformats.org/drawingml/2006/table">
            <a:tbl>
              <a:tblPr firstRow="1" firstCol="1" bandRow="1">
                <a:tableStyleId>{5C22544A-7EE6-4342-B048-85BDC9FD1C3A}</a:tableStyleId>
              </a:tblPr>
              <a:tblGrid>
                <a:gridCol w="859848">
                  <a:extLst>
                    <a:ext uri="{9D8B030D-6E8A-4147-A177-3AD203B41FA5}">
                      <a16:colId xmlns:a16="http://schemas.microsoft.com/office/drawing/2014/main" val="37983841"/>
                    </a:ext>
                  </a:extLst>
                </a:gridCol>
                <a:gridCol w="1575925">
                  <a:extLst>
                    <a:ext uri="{9D8B030D-6E8A-4147-A177-3AD203B41FA5}">
                      <a16:colId xmlns:a16="http://schemas.microsoft.com/office/drawing/2014/main" val="3576976056"/>
                    </a:ext>
                  </a:extLst>
                </a:gridCol>
                <a:gridCol w="7143750">
                  <a:extLst>
                    <a:ext uri="{9D8B030D-6E8A-4147-A177-3AD203B41FA5}">
                      <a16:colId xmlns:a16="http://schemas.microsoft.com/office/drawing/2014/main" val="3123568492"/>
                    </a:ext>
                  </a:extLst>
                </a:gridCol>
                <a:gridCol w="2068832">
                  <a:extLst>
                    <a:ext uri="{9D8B030D-6E8A-4147-A177-3AD203B41FA5}">
                      <a16:colId xmlns:a16="http://schemas.microsoft.com/office/drawing/2014/main" val="2969180961"/>
                    </a:ext>
                  </a:extLst>
                </a:gridCol>
              </a:tblGrid>
              <a:tr h="350688">
                <a:tc>
                  <a:txBody>
                    <a:bodyPr/>
                    <a:lstStyle/>
                    <a:p>
                      <a:pPr algn="ctr">
                        <a:lnSpc>
                          <a:spcPct val="150000"/>
                        </a:lnSpc>
                        <a:spcAft>
                          <a:spcPts val="0"/>
                        </a:spcAft>
                      </a:pPr>
                      <a:r>
                        <a:rPr lang="zh-CN" sz="1800" kern="100" dirty="0">
                          <a:effectLst/>
                        </a:rPr>
                        <a:t>序号</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800" kern="100" dirty="0">
                          <a:effectLst/>
                        </a:rPr>
                        <a:t>毕业</a:t>
                      </a:r>
                      <a:endParaRPr lang="en-US" altLang="zh-CN" sz="1800" kern="100" dirty="0">
                        <a:effectLst/>
                      </a:endParaRPr>
                    </a:p>
                    <a:p>
                      <a:pPr algn="ctr">
                        <a:lnSpc>
                          <a:spcPct val="150000"/>
                        </a:lnSpc>
                        <a:spcAft>
                          <a:spcPts val="0"/>
                        </a:spcAft>
                      </a:pPr>
                      <a:r>
                        <a:rPr lang="zh-CN" sz="1800" kern="100" dirty="0">
                          <a:effectLst/>
                        </a:rPr>
                        <a:t>要求 </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800" kern="100">
                          <a:effectLst/>
                        </a:rPr>
                        <a:t>毕业要求指标点</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800" kern="100">
                          <a:effectLst/>
                        </a:rPr>
                        <a:t>课程目标</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15414232"/>
                  </a:ext>
                </a:extLst>
              </a:tr>
              <a:tr h="1155527">
                <a:tc>
                  <a:txBody>
                    <a:bodyPr/>
                    <a:lstStyle/>
                    <a:p>
                      <a:pPr algn="ctr">
                        <a:spcAft>
                          <a:spcPts val="0"/>
                        </a:spcAft>
                      </a:pPr>
                      <a:r>
                        <a:rPr lang="en-US" sz="1800" kern="100" dirty="0">
                          <a:effectLst/>
                        </a:rPr>
                        <a:t>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14400" rtl="0" eaLnBrk="1" latinLnBrk="0" hangingPunct="1">
                        <a:spcAft>
                          <a:spcPts val="0"/>
                        </a:spcAft>
                      </a:pPr>
                      <a:r>
                        <a:rPr lang="en-US" sz="2000" kern="100" dirty="0">
                          <a:solidFill>
                            <a:schemeClr val="dk1"/>
                          </a:solidFill>
                          <a:effectLst/>
                          <a:latin typeface="+mn-lt"/>
                          <a:ea typeface="+mn-ea"/>
                          <a:cs typeface="+mn-cs"/>
                        </a:rPr>
                        <a:t>3.</a:t>
                      </a:r>
                      <a:r>
                        <a:rPr lang="zh-CN" altLang="en-US" sz="2000" kern="100" dirty="0">
                          <a:solidFill>
                            <a:schemeClr val="dk1"/>
                          </a:solidFill>
                          <a:effectLst/>
                          <a:latin typeface="+mn-lt"/>
                          <a:ea typeface="+mn-ea"/>
                          <a:cs typeface="+mn-cs"/>
                        </a:rPr>
                        <a:t>设计</a:t>
                      </a:r>
                      <a:r>
                        <a:rPr lang="en-US" sz="2000" kern="100" dirty="0">
                          <a:solidFill>
                            <a:schemeClr val="dk1"/>
                          </a:solidFill>
                          <a:effectLst/>
                          <a:latin typeface="+mn-lt"/>
                          <a:ea typeface="+mn-ea"/>
                          <a:cs typeface="+mn-cs"/>
                        </a:rPr>
                        <a:t>/</a:t>
                      </a:r>
                      <a:r>
                        <a:rPr lang="zh-CN" altLang="en-US" sz="2000" kern="100" dirty="0">
                          <a:solidFill>
                            <a:schemeClr val="dk1"/>
                          </a:solidFill>
                          <a:effectLst/>
                          <a:latin typeface="+mn-lt"/>
                          <a:ea typeface="+mn-ea"/>
                          <a:cs typeface="+mn-cs"/>
                        </a:rPr>
                        <a:t>开发解决方案</a:t>
                      </a:r>
                    </a:p>
                  </a:txBody>
                  <a:tcPr marL="68580" marR="68580" marT="0" marB="0" anchor="ctr"/>
                </a:tc>
                <a:tc>
                  <a:txBody>
                    <a:bodyPr/>
                    <a:lstStyle/>
                    <a:p>
                      <a:pPr marL="0" algn="l" defTabSz="914400" rtl="0" eaLnBrk="1" latinLnBrk="0" hangingPunct="1">
                        <a:spcAft>
                          <a:spcPts val="0"/>
                        </a:spcAft>
                      </a:pPr>
                      <a:r>
                        <a:rPr lang="zh-CN" altLang="en-US" sz="2000" kern="100" dirty="0">
                          <a:solidFill>
                            <a:schemeClr val="dk1"/>
                          </a:solidFill>
                          <a:effectLst/>
                          <a:latin typeface="+mn-lt"/>
                          <a:ea typeface="+mn-ea"/>
                          <a:cs typeface="+mn-cs"/>
                        </a:rPr>
                        <a:t>指标点</a:t>
                      </a:r>
                      <a:r>
                        <a:rPr lang="en-US" sz="2000" kern="100" dirty="0">
                          <a:solidFill>
                            <a:schemeClr val="dk1"/>
                          </a:solidFill>
                          <a:effectLst/>
                          <a:latin typeface="+mn-lt"/>
                          <a:ea typeface="+mn-ea"/>
                          <a:cs typeface="+mn-cs"/>
                        </a:rPr>
                        <a:t> 3-3</a:t>
                      </a:r>
                      <a:endParaRPr lang="zh-CN" altLang="en-US" sz="2000" kern="100" dirty="0">
                        <a:solidFill>
                          <a:schemeClr val="dk1"/>
                        </a:solidFill>
                        <a:effectLst/>
                        <a:latin typeface="+mn-lt"/>
                        <a:ea typeface="+mn-ea"/>
                        <a:cs typeface="+mn-cs"/>
                      </a:endParaRPr>
                    </a:p>
                    <a:p>
                      <a:pPr marL="0" algn="l" defTabSz="914400" rtl="0" eaLnBrk="1" latinLnBrk="0" hangingPunct="1">
                        <a:spcAft>
                          <a:spcPts val="0"/>
                        </a:spcAft>
                      </a:pPr>
                      <a:r>
                        <a:rPr lang="zh-CN" altLang="en-US" sz="2000" kern="100" dirty="0">
                          <a:solidFill>
                            <a:schemeClr val="dk1"/>
                          </a:solidFill>
                          <a:effectLst/>
                          <a:latin typeface="+mn-lt"/>
                          <a:ea typeface="+mn-ea"/>
                          <a:cs typeface="+mn-cs"/>
                        </a:rPr>
                        <a:t>能够完成计算机中软硬件的总体设计，并体现创新意识</a:t>
                      </a:r>
                    </a:p>
                  </a:txBody>
                  <a:tcPr marL="68580" marR="68580" marT="0" marB="0" anchor="ctr"/>
                </a:tc>
                <a:tc>
                  <a:txBody>
                    <a:bodyPr/>
                    <a:lstStyle/>
                    <a:p>
                      <a:pPr marL="0" algn="l" defTabSz="914400" rtl="0" eaLnBrk="1" latinLnBrk="0" hangingPunct="1">
                        <a:spcAft>
                          <a:spcPts val="0"/>
                        </a:spcAft>
                      </a:pPr>
                      <a:r>
                        <a:rPr lang="zh-CN" altLang="en-US" sz="2000" kern="100" dirty="0">
                          <a:solidFill>
                            <a:schemeClr val="dk1"/>
                          </a:solidFill>
                          <a:effectLst/>
                          <a:latin typeface="+mn-lt"/>
                          <a:ea typeface="+mn-ea"/>
                          <a:cs typeface="+mn-cs"/>
                        </a:rPr>
                        <a:t>课程目标 </a:t>
                      </a:r>
                      <a:r>
                        <a:rPr lang="en-US" sz="2000" kern="100" dirty="0">
                          <a:solidFill>
                            <a:schemeClr val="dk1"/>
                          </a:solidFill>
                          <a:effectLst/>
                          <a:latin typeface="+mn-lt"/>
                          <a:ea typeface="+mn-ea"/>
                          <a:cs typeface="+mn-cs"/>
                        </a:rPr>
                        <a:t>2</a:t>
                      </a:r>
                      <a:endParaRPr lang="zh-CN" altLang="en-US" sz="2000"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606643221"/>
                  </a:ext>
                </a:extLst>
              </a:tr>
              <a:tr h="1155527">
                <a:tc>
                  <a:txBody>
                    <a:bodyPr/>
                    <a:lstStyle/>
                    <a:p>
                      <a:pPr algn="ctr">
                        <a:spcAft>
                          <a:spcPts val="0"/>
                        </a:spcAft>
                      </a:pPr>
                      <a:r>
                        <a:rPr lang="en-US" sz="1800" kern="100" dirty="0">
                          <a:effectLst/>
                        </a:rPr>
                        <a:t>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14400" rtl="0" eaLnBrk="1" latinLnBrk="0" hangingPunct="1">
                        <a:spcAft>
                          <a:spcPts val="0"/>
                        </a:spcAft>
                      </a:pPr>
                      <a:r>
                        <a:rPr lang="en-US" sz="2000" kern="100">
                          <a:solidFill>
                            <a:schemeClr val="dk1"/>
                          </a:solidFill>
                          <a:effectLst/>
                          <a:latin typeface="+mn-lt"/>
                          <a:ea typeface="+mn-ea"/>
                          <a:cs typeface="+mn-cs"/>
                        </a:rPr>
                        <a:t>4.</a:t>
                      </a:r>
                      <a:r>
                        <a:rPr lang="zh-CN" altLang="en-US" sz="2000" kern="100">
                          <a:solidFill>
                            <a:schemeClr val="dk1"/>
                          </a:solidFill>
                          <a:effectLst/>
                          <a:latin typeface="+mn-lt"/>
                          <a:ea typeface="+mn-ea"/>
                          <a:cs typeface="+mn-cs"/>
                        </a:rPr>
                        <a:t>研究</a:t>
                      </a:r>
                    </a:p>
                  </a:txBody>
                  <a:tcPr marL="68580" marR="68580" marT="0" marB="0" anchor="ctr"/>
                </a:tc>
                <a:tc>
                  <a:txBody>
                    <a:bodyPr/>
                    <a:lstStyle/>
                    <a:p>
                      <a:pPr marL="0" algn="l" defTabSz="914400" rtl="0" eaLnBrk="1" latinLnBrk="0" hangingPunct="1">
                        <a:spcAft>
                          <a:spcPts val="0"/>
                        </a:spcAft>
                      </a:pPr>
                      <a:r>
                        <a:rPr lang="zh-CN" altLang="en-US" sz="2000" kern="100" dirty="0">
                          <a:solidFill>
                            <a:schemeClr val="dk1"/>
                          </a:solidFill>
                          <a:effectLst/>
                          <a:latin typeface="+mn-lt"/>
                          <a:ea typeface="+mn-ea"/>
                          <a:cs typeface="+mn-cs"/>
                        </a:rPr>
                        <a:t>指标点</a:t>
                      </a:r>
                      <a:r>
                        <a:rPr lang="en-US" sz="2000" kern="100" dirty="0">
                          <a:solidFill>
                            <a:schemeClr val="dk1"/>
                          </a:solidFill>
                          <a:effectLst/>
                          <a:latin typeface="+mn-lt"/>
                          <a:ea typeface="+mn-ea"/>
                          <a:cs typeface="+mn-cs"/>
                        </a:rPr>
                        <a:t> 4-2</a:t>
                      </a:r>
                      <a:endParaRPr lang="zh-CN" altLang="en-US" sz="2000" kern="100" dirty="0">
                        <a:solidFill>
                          <a:schemeClr val="dk1"/>
                        </a:solidFill>
                        <a:effectLst/>
                        <a:latin typeface="+mn-lt"/>
                        <a:ea typeface="+mn-ea"/>
                        <a:cs typeface="+mn-cs"/>
                      </a:endParaRPr>
                    </a:p>
                    <a:p>
                      <a:pPr marL="0" algn="l" defTabSz="914400" rtl="0" eaLnBrk="1" latinLnBrk="0" hangingPunct="1">
                        <a:spcAft>
                          <a:spcPts val="0"/>
                        </a:spcAft>
                      </a:pPr>
                      <a:r>
                        <a:rPr lang="zh-CN" altLang="en-US" sz="2000" kern="100" dirty="0">
                          <a:solidFill>
                            <a:schemeClr val="dk1"/>
                          </a:solidFill>
                          <a:effectLst/>
                          <a:latin typeface="+mn-lt"/>
                          <a:ea typeface="+mn-ea"/>
                          <a:cs typeface="+mn-cs"/>
                        </a:rPr>
                        <a:t>设计实验方案，选择合适的软硬件平台和数据集，构建实验环境，按照实验操作规程完成实验，并收集结果数据</a:t>
                      </a:r>
                    </a:p>
                  </a:txBody>
                  <a:tcPr marL="68580" marR="68580" marT="0" marB="0" anchor="ctr"/>
                </a:tc>
                <a:tc>
                  <a:txBody>
                    <a:bodyPr/>
                    <a:lstStyle/>
                    <a:p>
                      <a:pPr marL="0" algn="l" defTabSz="914400" rtl="0" eaLnBrk="1" latinLnBrk="0" hangingPunct="1">
                        <a:spcAft>
                          <a:spcPts val="0"/>
                        </a:spcAft>
                      </a:pPr>
                      <a:r>
                        <a:rPr lang="zh-CN" altLang="en-US" sz="2000" kern="100">
                          <a:solidFill>
                            <a:schemeClr val="dk1"/>
                          </a:solidFill>
                          <a:effectLst/>
                          <a:latin typeface="+mn-lt"/>
                          <a:ea typeface="+mn-ea"/>
                          <a:cs typeface="+mn-cs"/>
                        </a:rPr>
                        <a:t>课程目标 </a:t>
                      </a:r>
                      <a:r>
                        <a:rPr lang="en-US" sz="2000" kern="100">
                          <a:solidFill>
                            <a:schemeClr val="dk1"/>
                          </a:solidFill>
                          <a:effectLst/>
                          <a:latin typeface="+mn-lt"/>
                          <a:ea typeface="+mn-ea"/>
                          <a:cs typeface="+mn-cs"/>
                        </a:rPr>
                        <a:t>3</a:t>
                      </a:r>
                      <a:endParaRPr lang="zh-CN" altLang="en-US" sz="2000" kern="10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794966716"/>
                  </a:ext>
                </a:extLst>
              </a:tr>
              <a:tr h="1155527">
                <a:tc>
                  <a:txBody>
                    <a:bodyPr/>
                    <a:lstStyle/>
                    <a:p>
                      <a:pPr algn="ctr">
                        <a:spcAft>
                          <a:spcPts val="0"/>
                        </a:spcAft>
                      </a:pPr>
                      <a:r>
                        <a:rPr lang="en-US" sz="1800" kern="100" dirty="0">
                          <a:effectLst/>
                        </a:rPr>
                        <a:t>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14400" rtl="0" eaLnBrk="1" latinLnBrk="0" hangingPunct="1">
                        <a:spcAft>
                          <a:spcPts val="0"/>
                        </a:spcAft>
                      </a:pPr>
                      <a:r>
                        <a:rPr lang="en-US" sz="2000" kern="100">
                          <a:solidFill>
                            <a:schemeClr val="dk1"/>
                          </a:solidFill>
                          <a:effectLst/>
                          <a:latin typeface="+mn-lt"/>
                          <a:ea typeface="+mn-ea"/>
                          <a:cs typeface="+mn-cs"/>
                        </a:rPr>
                        <a:t>5.</a:t>
                      </a:r>
                      <a:r>
                        <a:rPr lang="zh-CN" altLang="en-US" sz="2000" kern="100">
                          <a:solidFill>
                            <a:schemeClr val="dk1"/>
                          </a:solidFill>
                          <a:effectLst/>
                          <a:latin typeface="+mn-lt"/>
                          <a:ea typeface="+mn-ea"/>
                          <a:cs typeface="+mn-cs"/>
                        </a:rPr>
                        <a:t>使用现代工具</a:t>
                      </a:r>
                    </a:p>
                  </a:txBody>
                  <a:tcPr marL="68580" marR="68580" marT="0" marB="0" anchor="ctr"/>
                </a:tc>
                <a:tc>
                  <a:txBody>
                    <a:bodyPr/>
                    <a:lstStyle/>
                    <a:p>
                      <a:pPr marL="0" algn="l" defTabSz="914400" rtl="0" eaLnBrk="1" latinLnBrk="0" hangingPunct="1">
                        <a:spcAft>
                          <a:spcPts val="0"/>
                        </a:spcAft>
                      </a:pPr>
                      <a:r>
                        <a:rPr lang="zh-CN" altLang="en-US" sz="2000" kern="100" dirty="0">
                          <a:solidFill>
                            <a:schemeClr val="dk1"/>
                          </a:solidFill>
                          <a:effectLst/>
                          <a:latin typeface="+mn-lt"/>
                          <a:ea typeface="+mn-ea"/>
                          <a:cs typeface="+mn-cs"/>
                        </a:rPr>
                        <a:t>指标点</a:t>
                      </a:r>
                      <a:r>
                        <a:rPr lang="en-US" sz="2000" kern="100" dirty="0">
                          <a:solidFill>
                            <a:schemeClr val="dk1"/>
                          </a:solidFill>
                          <a:effectLst/>
                          <a:latin typeface="+mn-lt"/>
                          <a:ea typeface="+mn-ea"/>
                          <a:cs typeface="+mn-cs"/>
                        </a:rPr>
                        <a:t> 5-3</a:t>
                      </a:r>
                      <a:endParaRPr lang="zh-CN" altLang="en-US" sz="2000" kern="100" dirty="0">
                        <a:solidFill>
                          <a:schemeClr val="dk1"/>
                        </a:solidFill>
                        <a:effectLst/>
                        <a:latin typeface="+mn-lt"/>
                        <a:ea typeface="+mn-ea"/>
                        <a:cs typeface="+mn-cs"/>
                      </a:endParaRPr>
                    </a:p>
                    <a:p>
                      <a:pPr marL="0" algn="l" defTabSz="914400" rtl="0" eaLnBrk="1" latinLnBrk="0" hangingPunct="1">
                        <a:spcAft>
                          <a:spcPts val="0"/>
                        </a:spcAft>
                      </a:pPr>
                      <a:r>
                        <a:rPr lang="zh-CN" altLang="en-US" sz="2000" kern="100" dirty="0">
                          <a:solidFill>
                            <a:schemeClr val="dk1"/>
                          </a:solidFill>
                          <a:effectLst/>
                          <a:latin typeface="+mn-lt"/>
                          <a:ea typeface="+mn-ea"/>
                          <a:cs typeface="+mn-cs"/>
                        </a:rPr>
                        <a:t>能够选择恰当的技术手段、开发工具和数据资源，对复杂工程问题进行分析、计算与设计</a:t>
                      </a:r>
                    </a:p>
                  </a:txBody>
                  <a:tcPr marL="68580" marR="68580" marT="0" marB="0" anchor="ctr"/>
                </a:tc>
                <a:tc>
                  <a:txBody>
                    <a:bodyPr/>
                    <a:lstStyle/>
                    <a:p>
                      <a:pPr marL="0" algn="l" defTabSz="914400" rtl="0" eaLnBrk="1" latinLnBrk="0" hangingPunct="1">
                        <a:spcAft>
                          <a:spcPts val="0"/>
                        </a:spcAft>
                      </a:pPr>
                      <a:r>
                        <a:rPr lang="zh-CN" altLang="en-US" sz="2000" kern="100">
                          <a:solidFill>
                            <a:schemeClr val="dk1"/>
                          </a:solidFill>
                          <a:effectLst/>
                          <a:latin typeface="+mn-lt"/>
                          <a:ea typeface="+mn-ea"/>
                          <a:cs typeface="+mn-cs"/>
                        </a:rPr>
                        <a:t>课程目标</a:t>
                      </a:r>
                      <a:r>
                        <a:rPr lang="en-US" sz="2000" kern="100">
                          <a:solidFill>
                            <a:schemeClr val="dk1"/>
                          </a:solidFill>
                          <a:effectLst/>
                          <a:latin typeface="+mn-lt"/>
                          <a:ea typeface="+mn-ea"/>
                          <a:cs typeface="+mn-cs"/>
                        </a:rPr>
                        <a:t>1</a:t>
                      </a:r>
                      <a:endParaRPr lang="zh-CN" altLang="en-US" sz="2000" kern="10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538233439"/>
                  </a:ext>
                </a:extLst>
              </a:tr>
              <a:tr h="1155527">
                <a:tc>
                  <a:txBody>
                    <a:bodyPr/>
                    <a:lstStyle/>
                    <a:p>
                      <a:pPr algn="ctr">
                        <a:spcAft>
                          <a:spcPts val="0"/>
                        </a:spcAf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14400" rtl="0" eaLnBrk="1" latinLnBrk="0" hangingPunct="1">
                        <a:spcAft>
                          <a:spcPts val="0"/>
                        </a:spcAft>
                      </a:pPr>
                      <a:r>
                        <a:rPr lang="en-US" sz="2000" kern="100">
                          <a:solidFill>
                            <a:schemeClr val="dk1"/>
                          </a:solidFill>
                          <a:effectLst/>
                          <a:latin typeface="+mn-lt"/>
                          <a:ea typeface="+mn-ea"/>
                          <a:cs typeface="+mn-cs"/>
                        </a:rPr>
                        <a:t>10.</a:t>
                      </a:r>
                      <a:r>
                        <a:rPr lang="zh-CN" altLang="en-US" sz="2000" kern="100">
                          <a:solidFill>
                            <a:schemeClr val="dk1"/>
                          </a:solidFill>
                          <a:effectLst/>
                          <a:latin typeface="+mn-lt"/>
                          <a:ea typeface="+mn-ea"/>
                          <a:cs typeface="+mn-cs"/>
                        </a:rPr>
                        <a:t>沟通</a:t>
                      </a:r>
                    </a:p>
                  </a:txBody>
                  <a:tcPr marL="68580" marR="68580" marT="0" marB="0" anchor="ctr"/>
                </a:tc>
                <a:tc>
                  <a:txBody>
                    <a:bodyPr/>
                    <a:lstStyle/>
                    <a:p>
                      <a:pPr marL="0" algn="l" defTabSz="914400" rtl="0" eaLnBrk="1" latinLnBrk="0" hangingPunct="1">
                        <a:spcAft>
                          <a:spcPts val="0"/>
                        </a:spcAft>
                      </a:pPr>
                      <a:r>
                        <a:rPr lang="zh-CN" altLang="en-US" sz="2000" kern="100" dirty="0">
                          <a:solidFill>
                            <a:schemeClr val="dk1"/>
                          </a:solidFill>
                          <a:effectLst/>
                          <a:latin typeface="+mn-lt"/>
                          <a:ea typeface="+mn-ea"/>
                          <a:cs typeface="+mn-cs"/>
                        </a:rPr>
                        <a:t>指标点</a:t>
                      </a:r>
                      <a:r>
                        <a:rPr lang="en-US" sz="2000" kern="100" dirty="0">
                          <a:solidFill>
                            <a:schemeClr val="dk1"/>
                          </a:solidFill>
                          <a:effectLst/>
                          <a:latin typeface="+mn-lt"/>
                          <a:ea typeface="+mn-ea"/>
                          <a:cs typeface="+mn-cs"/>
                        </a:rPr>
                        <a:t> 10-1</a:t>
                      </a:r>
                      <a:endParaRPr lang="zh-CN" altLang="en-US" sz="2000" kern="100" dirty="0">
                        <a:solidFill>
                          <a:schemeClr val="dk1"/>
                        </a:solidFill>
                        <a:effectLst/>
                        <a:latin typeface="+mn-lt"/>
                        <a:ea typeface="+mn-ea"/>
                        <a:cs typeface="+mn-cs"/>
                      </a:endParaRPr>
                    </a:p>
                    <a:p>
                      <a:pPr marL="0" algn="l" defTabSz="914400" rtl="0" eaLnBrk="1" latinLnBrk="0" hangingPunct="1">
                        <a:spcAft>
                          <a:spcPts val="0"/>
                        </a:spcAft>
                      </a:pPr>
                      <a:r>
                        <a:rPr lang="zh-CN" altLang="en-US" sz="2000" kern="100" dirty="0">
                          <a:solidFill>
                            <a:schemeClr val="dk1"/>
                          </a:solidFill>
                          <a:effectLst/>
                          <a:latin typeface="+mn-lt"/>
                          <a:ea typeface="+mn-ea"/>
                          <a:cs typeface="+mn-cs"/>
                        </a:rPr>
                        <a:t>能就专业问题进行有效的口头和书面表达，包括介绍、解释、质疑、辩论等，理解与业界同行和社会公众交流的差异性</a:t>
                      </a:r>
                    </a:p>
                  </a:txBody>
                  <a:tcPr marL="68580" marR="68580" marT="0" marB="0" anchor="ctr"/>
                </a:tc>
                <a:tc>
                  <a:txBody>
                    <a:bodyPr/>
                    <a:lstStyle/>
                    <a:p>
                      <a:pPr marL="0" algn="l" defTabSz="914400" rtl="0" eaLnBrk="1" latinLnBrk="0" hangingPunct="1">
                        <a:spcAft>
                          <a:spcPts val="0"/>
                        </a:spcAft>
                      </a:pPr>
                      <a:r>
                        <a:rPr lang="zh-CN" altLang="en-US" sz="2000" kern="100" dirty="0">
                          <a:solidFill>
                            <a:schemeClr val="dk1"/>
                          </a:solidFill>
                          <a:effectLst/>
                          <a:latin typeface="+mn-lt"/>
                          <a:ea typeface="+mn-ea"/>
                          <a:cs typeface="+mn-cs"/>
                        </a:rPr>
                        <a:t>课程目标</a:t>
                      </a:r>
                      <a:r>
                        <a:rPr lang="en-US" sz="2000" kern="100" dirty="0">
                          <a:solidFill>
                            <a:schemeClr val="dk1"/>
                          </a:solidFill>
                          <a:effectLst/>
                          <a:latin typeface="+mn-lt"/>
                          <a:ea typeface="+mn-ea"/>
                          <a:cs typeface="+mn-cs"/>
                        </a:rPr>
                        <a:t>4 </a:t>
                      </a:r>
                      <a:endParaRPr lang="zh-CN" altLang="en-US" sz="2000"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2286275787"/>
                  </a:ext>
                </a:extLst>
              </a:tr>
            </a:tbl>
          </a:graphicData>
        </a:graphic>
      </p:graphicFrame>
    </p:spTree>
    <p:extLst>
      <p:ext uri="{BB962C8B-B14F-4D97-AF65-F5344CB8AC3E}">
        <p14:creationId xmlns:p14="http://schemas.microsoft.com/office/powerpoint/2010/main" val="3659203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6112EA-83B4-459E-9B59-C1D4B115E3A6}"/>
              </a:ext>
            </a:extLst>
          </p:cNvPr>
          <p:cNvSpPr>
            <a:spLocks noGrp="1"/>
          </p:cNvSpPr>
          <p:nvPr>
            <p:ph type="title"/>
          </p:nvPr>
        </p:nvSpPr>
        <p:spPr/>
        <p:txBody>
          <a:bodyPr/>
          <a:lstStyle/>
          <a:p>
            <a:r>
              <a:rPr lang="zh-CN" altLang="en-US" dirty="0"/>
              <a:t>资料下载</a:t>
            </a:r>
          </a:p>
        </p:txBody>
      </p:sp>
      <p:sp>
        <p:nvSpPr>
          <p:cNvPr id="3" name="内容占位符 2">
            <a:extLst>
              <a:ext uri="{FF2B5EF4-FFF2-40B4-BE49-F238E27FC236}">
                <a16:creationId xmlns:a16="http://schemas.microsoft.com/office/drawing/2014/main" id="{FA954F31-738F-445B-ADC7-8EE8BDDA0CB6}"/>
              </a:ext>
            </a:extLst>
          </p:cNvPr>
          <p:cNvSpPr>
            <a:spLocks noGrp="1"/>
          </p:cNvSpPr>
          <p:nvPr>
            <p:ph idx="1"/>
          </p:nvPr>
        </p:nvSpPr>
        <p:spPr/>
        <p:txBody>
          <a:bodyPr/>
          <a:lstStyle/>
          <a:p>
            <a:r>
              <a:rPr lang="en-US" altLang="zh-CN" dirty="0">
                <a:hlinkClick r:id="rId2"/>
              </a:rPr>
              <a:t>https://ljlilzu.github.io/</a:t>
            </a:r>
            <a:endParaRPr lang="en-US" altLang="zh-CN" dirty="0"/>
          </a:p>
          <a:p>
            <a:endParaRPr lang="en-US" altLang="zh-CN" dirty="0"/>
          </a:p>
          <a:p>
            <a:endParaRPr lang="zh-CN" altLang="en-US" dirty="0"/>
          </a:p>
        </p:txBody>
      </p:sp>
      <p:sp>
        <p:nvSpPr>
          <p:cNvPr id="4" name="日期占位符 3">
            <a:extLst>
              <a:ext uri="{FF2B5EF4-FFF2-40B4-BE49-F238E27FC236}">
                <a16:creationId xmlns:a16="http://schemas.microsoft.com/office/drawing/2014/main" id="{8F9525CA-6CE8-4D8E-B158-9A15C9195F96}"/>
              </a:ext>
            </a:extLst>
          </p:cNvPr>
          <p:cNvSpPr>
            <a:spLocks noGrp="1"/>
          </p:cNvSpPr>
          <p:nvPr>
            <p:ph type="dt" sz="half" idx="10"/>
          </p:nvPr>
        </p:nvSpPr>
        <p:spPr/>
        <p:txBody>
          <a:bodyPr/>
          <a:lstStyle/>
          <a:p>
            <a:fld id="{728344AA-C0EA-4DAE-9184-4F05780F5082}" type="datetime1">
              <a:rPr lang="zh-CN" altLang="en-US" smtClean="0"/>
              <a:t>2020/9/7</a:t>
            </a:fld>
            <a:endParaRPr lang="zh-CN" altLang="en-US"/>
          </a:p>
        </p:txBody>
      </p:sp>
      <p:sp>
        <p:nvSpPr>
          <p:cNvPr id="5" name="灯片编号占位符 4">
            <a:extLst>
              <a:ext uri="{FF2B5EF4-FFF2-40B4-BE49-F238E27FC236}">
                <a16:creationId xmlns:a16="http://schemas.microsoft.com/office/drawing/2014/main" id="{AEF73188-0E7C-4B0F-8521-F5DC0A3FE617}"/>
              </a:ext>
            </a:extLst>
          </p:cNvPr>
          <p:cNvSpPr>
            <a:spLocks noGrp="1"/>
          </p:cNvSpPr>
          <p:nvPr>
            <p:ph type="sldNum" sz="quarter" idx="12"/>
          </p:nvPr>
        </p:nvSpPr>
        <p:spPr/>
        <p:txBody>
          <a:bodyPr/>
          <a:lstStyle/>
          <a:p>
            <a:fld id="{FE673DF7-B377-4C9F-990C-2692878016CD}" type="slidenum">
              <a:rPr lang="zh-CN" altLang="en-US" smtClean="0"/>
              <a:t>9</a:t>
            </a:fld>
            <a:endParaRPr lang="zh-CN" altLang="en-US"/>
          </a:p>
        </p:txBody>
      </p:sp>
      <p:pic>
        <p:nvPicPr>
          <p:cNvPr id="7" name="图片 6">
            <a:extLst>
              <a:ext uri="{FF2B5EF4-FFF2-40B4-BE49-F238E27FC236}">
                <a16:creationId xmlns:a16="http://schemas.microsoft.com/office/drawing/2014/main" id="{A1BF588D-3FCC-4DD3-93BD-0ADEAEDB7D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3409" y="2565102"/>
            <a:ext cx="6353775" cy="2528086"/>
          </a:xfrm>
          <a:prstGeom prst="rect">
            <a:avLst/>
          </a:prstGeom>
        </p:spPr>
      </p:pic>
    </p:spTree>
    <p:extLst>
      <p:ext uri="{BB962C8B-B14F-4D97-AF65-F5344CB8AC3E}">
        <p14:creationId xmlns:p14="http://schemas.microsoft.com/office/powerpoint/2010/main" val="42826959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ID" val="custom0_3*i*5"/>
  <p:tag name="KSO_WM_TEMPLATE_CATEGORY" val="custom"/>
  <p:tag name="KSO_WM_TEMPLATE_INDEX" val="0"/>
  <p:tag name="KSO_WM_UNIT_LAYERLEVEL" val="1"/>
  <p:tag name="KSO_WM_TAG_VERSION" val="1.0"/>
  <p:tag name="KSO_WM_BEAUTIFY_FLAG" val="#wm#"/>
  <p:tag name="KSO_WM_UNIT_TYPE" val="i"/>
  <p:tag name="KSO_WM_UNIT_INDEX" val="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1198</TotalTime>
  <Words>701</Words>
  <Application>Microsoft Office PowerPoint</Application>
  <PresentationFormat>宽屏</PresentationFormat>
  <Paragraphs>110</Paragraphs>
  <Slides>11</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等线</vt:lpstr>
      <vt:lpstr>等线 Light</vt:lpstr>
      <vt:lpstr>黑体</vt:lpstr>
      <vt:lpstr>微软雅黑</vt:lpstr>
      <vt:lpstr>Alibaba Sans</vt:lpstr>
      <vt:lpstr>Arial</vt:lpstr>
      <vt:lpstr>Calibri</vt:lpstr>
      <vt:lpstr>Wingdings</vt:lpstr>
      <vt:lpstr>Office 主题​​</vt:lpstr>
      <vt:lpstr>数据库系统原理 （ The Principle of Database System ） (2020 秋)</vt:lpstr>
      <vt:lpstr>Books</vt:lpstr>
      <vt:lpstr>Contents of this course</vt:lpstr>
      <vt:lpstr>Grading</vt:lpstr>
      <vt:lpstr>课程目标</vt:lpstr>
      <vt:lpstr>课程目标与毕业要求指标点的对应关系</vt:lpstr>
      <vt:lpstr>实验课课程目标</vt:lpstr>
      <vt:lpstr>课程目标与毕业要求指标点的对应关系</vt:lpstr>
      <vt:lpstr>资料下载</vt:lpstr>
      <vt:lpstr>PowerPoint 演示文稿</vt:lpstr>
      <vt:lpstr>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Loong</dc:creator>
  <cp:lastModifiedBy>Li Longjie</cp:lastModifiedBy>
  <cp:revision>86</cp:revision>
  <dcterms:created xsi:type="dcterms:W3CDTF">2020-08-25T08:13:37Z</dcterms:created>
  <dcterms:modified xsi:type="dcterms:W3CDTF">2020-09-07T12:57:24Z</dcterms:modified>
</cp:coreProperties>
</file>