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97" r:id="rId3"/>
    <p:sldId id="407" r:id="rId4"/>
    <p:sldId id="398" r:id="rId5"/>
    <p:sldId id="406" r:id="rId6"/>
    <p:sldId id="399" r:id="rId7"/>
    <p:sldId id="400" r:id="rId8"/>
    <p:sldId id="408" r:id="rId9"/>
    <p:sldId id="409" r:id="rId10"/>
    <p:sldId id="410" r:id="rId11"/>
    <p:sldId id="401" r:id="rId12"/>
    <p:sldId id="402" r:id="rId13"/>
    <p:sldId id="403" r:id="rId14"/>
    <p:sldId id="404" r:id="rId15"/>
    <p:sldId id="405" r:id="rId16"/>
    <p:sldId id="411" r:id="rId17"/>
    <p:sldId id="412" r:id="rId18"/>
    <p:sldId id="38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84" d="100"/>
          <a:sy n="84" d="100"/>
        </p:scale>
        <p:origin x="91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Hard and fast rule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精确的标准；固定规则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35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0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Insulated </a:t>
            </a:r>
            <a:r>
              <a:rPr lang="zh-CN" altLang="en-US" dirty="0"/>
              <a:t>隔绝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1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noProof="1"/>
              <a:t>“mgmt.”</a:t>
            </a:r>
            <a:r>
              <a:rPr lang="zh-CN" altLang="en-US" sz="1200" noProof="1"/>
              <a:t> </a:t>
            </a:r>
            <a:r>
              <a:rPr lang="en-US" altLang="zh-CN" sz="1200" noProof="1"/>
              <a:t>short for management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2020年9月7日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>
                <a:latin typeface="Tahoma" panose="020B0604030504040204" pitchFamily="34" charset="0"/>
              </a:rPr>
              <a:t>Introduction to Database</a:t>
            </a:r>
            <a:br>
              <a:rPr lang="en-US" altLang="zh-CN" sz="5400" dirty="0">
                <a:ea typeface="黑体" panose="02010609060101010101" pitchFamily="49" charset="-122"/>
              </a:rPr>
            </a:br>
            <a:r>
              <a:rPr lang="zh-CN" altLang="en-US" sz="3600" dirty="0">
                <a:ea typeface="黑体" panose="02010609060101010101" pitchFamily="49" charset="-122"/>
              </a:rPr>
              <a:t>（</a:t>
            </a:r>
            <a:r>
              <a:rPr lang="en-US" altLang="zh-CN" sz="3600" dirty="0">
                <a:ea typeface="宋体" panose="02010600030101010101" pitchFamily="2" charset="-122"/>
              </a:rPr>
              <a:t> Chapter 1</a:t>
            </a:r>
            <a:r>
              <a:rPr lang="zh-CN" altLang="en-US" sz="36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2020年9月7日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79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E3E90-01B6-4C7D-9B37-63A04807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Independence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F9410-33AB-4240-B86D-B2E94E12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Tx/>
              <a:defRPr/>
            </a:pPr>
            <a:r>
              <a:rPr lang="en-US" altLang="x-none" sz="2800" i="1" u="sng" noProof="1">
                <a:solidFill>
                  <a:schemeClr val="accent2"/>
                </a:solidFill>
                <a:sym typeface="+mn-ea"/>
              </a:rPr>
              <a:t>Logical data independence</a:t>
            </a:r>
            <a:r>
              <a:rPr lang="en-US" altLang="zh-CN" sz="2800" noProof="1">
                <a:solidFill>
                  <a:schemeClr val="accent2"/>
                </a:solidFill>
                <a:sym typeface="+mn-ea"/>
              </a:rPr>
              <a:t>: </a:t>
            </a:r>
            <a:r>
              <a:rPr lang="en-US" altLang="zh-CN" sz="2800" noProof="1"/>
              <a:t>   </a:t>
            </a:r>
          </a:p>
          <a:p>
            <a:pPr marL="0" indent="0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noProof="1"/>
              <a:t>    </a:t>
            </a:r>
            <a:r>
              <a:rPr lang="en-US" altLang="zh-CN" noProof="1"/>
              <a:t>It is a form of database management that keeps data separated from all programs that make use of it. </a:t>
            </a:r>
          </a:p>
          <a:p>
            <a:pPr marL="0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1"/>
              <a:t>     As a cornerstone for the idea of a DBMS, this independence ensures that the data cannot be redefined or reorganized by any of the programs that make use of it. </a:t>
            </a:r>
          </a:p>
          <a:p>
            <a:pPr marL="0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endParaRPr lang="en-US" altLang="zh-CN" noProof="1"/>
          </a:p>
          <a:p>
            <a:pPr>
              <a:lnSpc>
                <a:spcPct val="90000"/>
              </a:lnSpc>
              <a:buSzTx/>
              <a:defRPr/>
            </a:pPr>
            <a:r>
              <a:rPr lang="en-US" altLang="x-none" sz="2800" i="1" u="sng" noProof="1">
                <a:solidFill>
                  <a:schemeClr val="accent2"/>
                </a:solidFill>
                <a:sym typeface="+mn-ea"/>
              </a:rPr>
              <a:t>Physical data independence</a:t>
            </a:r>
            <a:r>
              <a:rPr lang="en-US" altLang="zh-CN" sz="2800" noProof="1">
                <a:solidFill>
                  <a:schemeClr val="accent2"/>
                </a:solidFill>
                <a:sym typeface="+mn-ea"/>
              </a:rPr>
              <a:t>:</a:t>
            </a:r>
          </a:p>
          <a:p>
            <a:pPr marL="0" indent="0">
              <a:lnSpc>
                <a:spcPct val="9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noProof="1"/>
              <a:t>   </a:t>
            </a:r>
            <a:r>
              <a:rPr lang="en-US" altLang="zh-CN" noProof="1"/>
              <a:t>In this manner, the data remains accessible, but it is also stable and cannot be corrupted by the applications.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0A727-054E-447F-A8D7-01F7CF23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82F3AB-28B3-4CFB-83DA-486977ED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89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C743-4B92-4139-8858-3FA9AC63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Interesting Stuff About Databases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7324E-52A2-4FCE-B597-F6D15F30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It used to be about boring stuff: employee records, bank records, etc.</a:t>
            </a:r>
          </a:p>
          <a:p>
            <a:pPr>
              <a:lnSpc>
                <a:spcPct val="90000"/>
              </a:lnSpc>
            </a:pP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Today, the field covers all the largest sources of data, with many new ideas.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Web search.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Data mining.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Scientific and medical databases.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Integrating information.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Big Data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0A38C-668C-46FC-B836-B74CE621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42370-C854-460C-A688-FF3A4A98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8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41F2-D08A-4161-B869-41B7DCE7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1E251-2A23-477F-BC71-24C01704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You may not notice it, but </a:t>
            </a:r>
            <a:r>
              <a:rPr lang="en-US" altLang="zh-CN" sz="2800" dirty="0"/>
              <a:t>there are databases behind the scenes serving up the information you request.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F0E8B-9968-4C97-8949-D4899D99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5E336-BEBF-4611-A264-D9221A09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6147">
            <a:extLst>
              <a:ext uri="{FF2B5EF4-FFF2-40B4-BE49-F238E27FC236}">
                <a16:creationId xmlns:a16="http://schemas.microsoft.com/office/drawing/2014/main" id="{B927C4DE-D40F-4640-954D-4F0246F0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4668520"/>
            <a:ext cx="9239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148">
            <a:extLst>
              <a:ext uri="{FF2B5EF4-FFF2-40B4-BE49-F238E27FC236}">
                <a16:creationId xmlns:a16="http://schemas.microsoft.com/office/drawing/2014/main" id="{F525ABF2-27B0-4723-B311-96FA7B7B4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93" y="3127058"/>
            <a:ext cx="979487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6149">
            <a:extLst>
              <a:ext uri="{FF2B5EF4-FFF2-40B4-BE49-F238E27FC236}">
                <a16:creationId xmlns:a16="http://schemas.microsoft.com/office/drawing/2014/main" id="{B9FF42C0-A307-47AC-96DC-969937834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15" y="4585970"/>
            <a:ext cx="1584325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6152">
            <a:extLst>
              <a:ext uri="{FF2B5EF4-FFF2-40B4-BE49-F238E27FC236}">
                <a16:creationId xmlns:a16="http://schemas.microsoft.com/office/drawing/2014/main" id="{2805DC37-BE22-4910-A988-4E8680885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18" y="3093720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153">
            <a:extLst>
              <a:ext uri="{FF2B5EF4-FFF2-40B4-BE49-F238E27FC236}">
                <a16:creationId xmlns:a16="http://schemas.microsoft.com/office/drawing/2014/main" id="{509D18E9-35FE-46C3-8E12-C23249D1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748" y="3128645"/>
            <a:ext cx="9525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6155">
            <a:extLst>
              <a:ext uri="{FF2B5EF4-FFF2-40B4-BE49-F238E27FC236}">
                <a16:creationId xmlns:a16="http://schemas.microsoft.com/office/drawing/2014/main" id="{5524123F-D779-43F9-99F8-0A31391DC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1" r="38646" b="9914"/>
          <a:stretch>
            <a:fillRect/>
          </a:stretch>
        </p:blipFill>
        <p:spPr bwMode="auto">
          <a:xfrm>
            <a:off x="3590925" y="4660583"/>
            <a:ext cx="808038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" descr="bd_logo1">
            <a:extLst>
              <a:ext uri="{FF2B5EF4-FFF2-40B4-BE49-F238E27FC236}">
                <a16:creationId xmlns:a16="http://schemas.microsoft.com/office/drawing/2014/main" id="{62FFB3E6-0E26-4852-B1F7-A60EEF1C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98" y="4611370"/>
            <a:ext cx="16398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">
            <a:extLst>
              <a:ext uri="{FF2B5EF4-FFF2-40B4-BE49-F238E27FC236}">
                <a16:creationId xmlns:a16="http://schemas.microsoft.com/office/drawing/2014/main" id="{F968B613-AE8B-456E-90FA-C0135A80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40" y="3111183"/>
            <a:ext cx="92551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3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91660-C924-4DDC-A45E-459B0920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Current </a:t>
            </a:r>
            <a:r>
              <a:rPr lang="zh-CN" altLang="en-US" dirty="0">
                <a:ea typeface="宋体" panose="02010600030101010101" pitchFamily="2" charset="-122"/>
              </a:rPr>
              <a:t>DBMS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723EE-07F1-4280-8B5C-2FA697ACA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Tx/>
              <a:defRPr/>
            </a:pPr>
            <a:r>
              <a:rPr lang="zh-CN" altLang="en-US" sz="2800" noProof="1"/>
              <a:t>A major part of the software industry:</a:t>
            </a:r>
          </a:p>
          <a:p>
            <a:pPr lvl="1">
              <a:buSzTx/>
              <a:defRPr/>
            </a:pPr>
            <a:r>
              <a:rPr lang="zh-CN" altLang="en-US" sz="2400" noProof="1">
                <a:sym typeface="+mn-ea"/>
              </a:rPr>
              <a:t>Oracle</a:t>
            </a:r>
            <a:r>
              <a:rPr lang="en-US" altLang="zh-CN" sz="2400" noProof="1">
                <a:sym typeface="+mn-ea"/>
              </a:rPr>
              <a:t>: </a:t>
            </a:r>
            <a:r>
              <a:rPr lang="zh-CN" altLang="en-US" sz="2400" noProof="1"/>
              <a:t>Oracle </a:t>
            </a:r>
            <a:r>
              <a:rPr lang="en-US" altLang="zh-CN" sz="2400" noProof="1"/>
              <a:t>databse, MySQL</a:t>
            </a:r>
            <a:r>
              <a:rPr lang="zh-CN" altLang="en-US" sz="2400" noProof="1"/>
              <a:t> </a:t>
            </a:r>
          </a:p>
          <a:p>
            <a:pPr lvl="1">
              <a:buSzTx/>
              <a:defRPr/>
            </a:pPr>
            <a:r>
              <a:rPr lang="zh-CN" altLang="en-US" sz="2400" noProof="1">
                <a:ea typeface="宋体" panose="02010600030101010101" pitchFamily="2" charset="-122"/>
              </a:rPr>
              <a:t>IBM: DB2</a:t>
            </a:r>
          </a:p>
          <a:p>
            <a:pPr lvl="1">
              <a:buSzTx/>
              <a:defRPr/>
            </a:pPr>
            <a:r>
              <a:rPr lang="zh-CN" altLang="en-US" sz="2400" noProof="1">
                <a:ea typeface="宋体" panose="02010600030101010101" pitchFamily="2" charset="-122"/>
              </a:rPr>
              <a:t>MicroSoft: SQL Server</a:t>
            </a:r>
            <a:r>
              <a:rPr lang="en-US" altLang="zh-CN" sz="2400" noProof="1">
                <a:ea typeface="宋体" panose="02010600030101010101" pitchFamily="2" charset="-122"/>
              </a:rPr>
              <a:t>, Access</a:t>
            </a:r>
            <a:endParaRPr lang="zh-CN" altLang="en-US" sz="2400" noProof="1">
              <a:ea typeface="宋体" panose="02010600030101010101" pitchFamily="2" charset="-122"/>
            </a:endParaRPr>
          </a:p>
          <a:p>
            <a:pPr lvl="1">
              <a:buSzTx/>
              <a:defRPr/>
            </a:pPr>
            <a:r>
              <a:rPr lang="zh-CN" altLang="en-US" sz="2400" noProof="1">
                <a:ea typeface="宋体" panose="02010600030101010101" pitchFamily="2" charset="-122"/>
              </a:rPr>
              <a:t>华为</a:t>
            </a:r>
            <a:r>
              <a:rPr lang="en-US" altLang="zh-CN" sz="2400" noProof="1">
                <a:ea typeface="宋体" panose="02010600030101010101" pitchFamily="2" charset="-122"/>
              </a:rPr>
              <a:t>GaussDB</a:t>
            </a:r>
            <a:r>
              <a:rPr lang="zh-CN" altLang="en-US" sz="2400" noProof="1">
                <a:ea typeface="宋体" panose="02010600030101010101" pitchFamily="2" charset="-122"/>
              </a:rPr>
              <a:t>，阿里</a:t>
            </a:r>
            <a:r>
              <a:rPr lang="en-US" altLang="zh-CN" sz="2400" noProof="1">
                <a:ea typeface="宋体" panose="02010600030101010101" pitchFamily="2" charset="-122"/>
              </a:rPr>
              <a:t>OceanBase</a:t>
            </a:r>
            <a:r>
              <a:rPr lang="zh-CN" altLang="en-US" sz="2400" noProof="1">
                <a:ea typeface="宋体" panose="02010600030101010101" pitchFamily="2" charset="-122"/>
              </a:rPr>
              <a:t>、</a:t>
            </a:r>
            <a:r>
              <a:rPr lang="en-US" altLang="zh-CN" sz="2400" noProof="1">
                <a:ea typeface="宋体" panose="02010600030101010101" pitchFamily="2" charset="-122"/>
              </a:rPr>
              <a:t>PolarDB</a:t>
            </a:r>
            <a:r>
              <a:rPr lang="zh-CN" altLang="en-US" sz="2400" noProof="1">
                <a:ea typeface="宋体" panose="02010600030101010101" pitchFamily="2" charset="-122"/>
              </a:rPr>
              <a:t>，人大金仓，达梦，神州</a:t>
            </a:r>
            <a:r>
              <a:rPr lang="zh-CN" altLang="en-US" sz="2400" noProof="1">
                <a:ea typeface="宋体" panose="02010600030101010101" pitchFamily="2" charset="-122"/>
                <a:sym typeface="+mn-ea"/>
              </a:rPr>
              <a:t>通用</a:t>
            </a:r>
            <a:endParaRPr lang="zh-CN" altLang="en-US" sz="2400" noProof="1">
              <a:ea typeface="宋体" panose="02010600030101010101" pitchFamily="2" charset="-122"/>
            </a:endParaRPr>
          </a:p>
          <a:p>
            <a:pPr>
              <a:buSzTx/>
              <a:defRPr/>
            </a:pPr>
            <a:r>
              <a:rPr lang="zh-CN" altLang="en-US" sz="2800" noProof="1"/>
              <a:t>Open Source coming on strong</a:t>
            </a:r>
          </a:p>
          <a:p>
            <a:pPr lvl="1">
              <a:buSzTx/>
              <a:defRPr/>
            </a:pPr>
            <a:r>
              <a:rPr lang="zh-CN" altLang="en-US" sz="2400" noProof="1">
                <a:ea typeface="宋体" panose="02010600030101010101" pitchFamily="2" charset="-122"/>
              </a:rPr>
              <a:t>PostgreSQL, BerkeleyDB, MariaDB, ...</a:t>
            </a:r>
          </a:p>
          <a:p>
            <a:pPr>
              <a:buSzTx/>
              <a:defRPr/>
            </a:pPr>
            <a:r>
              <a:rPr lang="zh-CN" altLang="en-US" sz="2800" noProof="1"/>
              <a:t>NoSQL (Not Only SQL)</a:t>
            </a:r>
          </a:p>
          <a:p>
            <a:pPr lvl="1">
              <a:buSzTx/>
              <a:defRPr/>
            </a:pPr>
            <a:r>
              <a:rPr lang="zh-CN" altLang="en-US" sz="2400" noProof="1">
                <a:ea typeface="宋体" panose="02010600030101010101" pitchFamily="2" charset="-122"/>
              </a:rPr>
              <a:t>MongoDB, CouchDB, HBase, Cassandra, Hypertable, ...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18BD0-37E3-473A-8494-2A4D367F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A7E4B-3FB9-415D-B505-60C8DDF4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1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B4412-B8F6-48C7-9CA1-EDE2C3D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Study Databases?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66BBB-B9B5-4C1C-82E3-3A93EE94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626090" cy="469563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SzTx/>
            </a:pPr>
            <a:r>
              <a:rPr lang="zh-CN" altLang="en-US" sz="2800" noProof="1"/>
              <a:t>Need for DBMS has exploded in the last years</a:t>
            </a:r>
          </a:p>
          <a:p>
            <a:pPr lvl="1">
              <a:lnSpc>
                <a:spcPct val="150000"/>
              </a:lnSpc>
              <a:buSzTx/>
            </a:pPr>
            <a:r>
              <a:rPr lang="zh-CN" altLang="en-US" sz="2800" noProof="1">
                <a:solidFill>
                  <a:srgbClr val="FF0066"/>
                </a:solidFill>
              </a:rPr>
              <a:t>Corporate</a:t>
            </a:r>
            <a:r>
              <a:rPr lang="zh-CN" altLang="en-US" sz="2800" noProof="1"/>
              <a:t>: “customer relationship mgmt”,  “supply chain mgmt”,  "data warehouses", etc.</a:t>
            </a:r>
          </a:p>
          <a:p>
            <a:pPr lvl="1">
              <a:lnSpc>
                <a:spcPct val="150000"/>
              </a:lnSpc>
              <a:buSzTx/>
            </a:pPr>
            <a:r>
              <a:rPr lang="zh-CN" altLang="en-US" sz="2800" noProof="1">
                <a:solidFill>
                  <a:srgbClr val="FF0066"/>
                </a:solidFill>
              </a:rPr>
              <a:t>Scientific</a:t>
            </a:r>
            <a:r>
              <a:rPr lang="zh-CN" altLang="en-US" sz="2800" noProof="1"/>
              <a:t>: digital libraries, Human Genome project, physical sensors, grid physics network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800" noProof="1"/>
              <a:t>Database administrators are paid well</a:t>
            </a:r>
          </a:p>
          <a:p>
            <a:pPr>
              <a:lnSpc>
                <a:spcPct val="150000"/>
              </a:lnSpc>
              <a:buSzTx/>
            </a:pPr>
            <a:r>
              <a:rPr lang="zh-CN" altLang="en-US" sz="2800" noProof="1"/>
              <a:t>Databases are everywhere (i.e. lots of job opportunities</a:t>
            </a:r>
            <a:r>
              <a:rPr lang="en-US" altLang="zh-CN" sz="2800" noProof="1"/>
              <a:t>)</a:t>
            </a:r>
            <a:endParaRPr lang="zh-CN" altLang="en-US" sz="2800" noProof="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CF6FC-06B4-4D1B-9F14-31888C13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60A7A0-2409-4D5C-9B57-5AB244F4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6" name="对象 8197">
            <a:extLst>
              <a:ext uri="{FF2B5EF4-FFF2-40B4-BE49-F238E27FC236}">
                <a16:creationId xmlns:a16="http://schemas.microsoft.com/office/drawing/2014/main" id="{9D51E0CD-9AEC-4D69-9488-EBC514E33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889161"/>
              </p:ext>
            </p:extLst>
          </p:nvPr>
        </p:nvGraphicFramePr>
        <p:xfrm>
          <a:off x="9134712" y="-97155"/>
          <a:ext cx="1798637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4" imgW="2978794" imgH="3659072" progId="">
                  <p:embed/>
                </p:oleObj>
              </mc:Choice>
              <mc:Fallback>
                <p:oleObj r:id="rId4" imgW="2978794" imgH="3659072" progId="">
                  <p:embed/>
                  <p:pic>
                    <p:nvPicPr>
                      <p:cNvPr id="22533" name="对象 8197">
                        <a:extLst>
                          <a:ext uri="{FF2B5EF4-FFF2-40B4-BE49-F238E27FC236}">
                            <a16:creationId xmlns:a16="http://schemas.microsoft.com/office/drawing/2014/main" id="{890EB056-F04A-46E6-A087-9D4CBDD801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712" y="-97155"/>
                        <a:ext cx="1798637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89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2C62-3F10-45F0-9897-56A253F3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What</a:t>
            </a:r>
            <a:r>
              <a:rPr lang="en-US" altLang="zh-CN" dirty="0"/>
              <a:t>’</a:t>
            </a:r>
            <a:r>
              <a:rPr lang="zh-CN" altLang="en-US" dirty="0"/>
              <a:t>s the intellectual content</a:t>
            </a:r>
            <a:r>
              <a:rPr lang="zh-CN" altLang="en-US" dirty="0">
                <a:ea typeface="宋体" panose="02010600030101010101" pitchFamily="2" charset="-122"/>
              </a:rPr>
              <a:t> of DBMS</a:t>
            </a:r>
            <a:r>
              <a:rPr lang="zh-CN" altLang="en-US" dirty="0"/>
              <a:t>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DAC36-00A8-4C05-BF70-8BEF7290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66"/>
                </a:solidFill>
              </a:rPr>
              <a:t>representing information</a:t>
            </a:r>
          </a:p>
          <a:p>
            <a:pPr marL="452438" lvl="1"/>
            <a:r>
              <a:rPr lang="zh-CN" altLang="en-US" dirty="0"/>
              <a:t>data modeling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languages and systems for querying data</a:t>
            </a:r>
          </a:p>
          <a:p>
            <a:pPr marL="452438" lvl="1"/>
            <a:r>
              <a:rPr lang="zh-CN" altLang="en-US" dirty="0"/>
              <a:t>complex queries with real </a:t>
            </a:r>
            <a:r>
              <a:rPr lang="zh-CN" altLang="en-US" i="1" dirty="0"/>
              <a:t>semantics </a:t>
            </a:r>
            <a:r>
              <a:rPr lang="zh-CN" altLang="en-US" dirty="0"/>
              <a:t>over massive data sets</a:t>
            </a:r>
          </a:p>
          <a:p>
            <a:r>
              <a:rPr lang="zh-CN" altLang="en-US" i="1" dirty="0">
                <a:solidFill>
                  <a:srgbClr val="FF0066"/>
                </a:solidFill>
              </a:rPr>
              <a:t>concurrency control</a:t>
            </a:r>
            <a:r>
              <a:rPr lang="zh-CN" altLang="en-US" dirty="0">
                <a:solidFill>
                  <a:srgbClr val="FF0066"/>
                </a:solidFill>
              </a:rPr>
              <a:t>  for data manipulation</a:t>
            </a:r>
          </a:p>
          <a:p>
            <a:pPr marL="452438" lvl="1"/>
            <a:r>
              <a:rPr lang="zh-CN" altLang="en-US" dirty="0"/>
              <a:t>controlling concurrent access </a:t>
            </a:r>
          </a:p>
          <a:p>
            <a:pPr marL="452438" lvl="1"/>
            <a:r>
              <a:rPr lang="zh-CN" altLang="en-US" dirty="0"/>
              <a:t>ensuring </a:t>
            </a:r>
            <a:r>
              <a:rPr lang="zh-CN" altLang="en-US" i="1" dirty="0"/>
              <a:t>transactional semantics</a:t>
            </a:r>
            <a:endParaRPr lang="zh-CN" altLang="en-US" i="1" dirty="0">
              <a:solidFill>
                <a:schemeClr val="folHlink"/>
              </a:solidFill>
            </a:endParaRPr>
          </a:p>
          <a:p>
            <a:r>
              <a:rPr lang="zh-CN" altLang="en-US" dirty="0">
                <a:solidFill>
                  <a:srgbClr val="FF0066"/>
                </a:solidFill>
              </a:rPr>
              <a:t>reliable data storage</a:t>
            </a:r>
          </a:p>
          <a:p>
            <a:pPr marL="452438" lvl="1"/>
            <a:r>
              <a:rPr lang="zh-CN" altLang="en-US" dirty="0"/>
              <a:t>maintain data semantics even if you pull the plu</a:t>
            </a:r>
            <a:r>
              <a:rPr lang="zh-CN" altLang="en-US" dirty="0">
                <a:ea typeface="宋体" panose="02010600030101010101" pitchFamily="2" charset="-122"/>
              </a:rPr>
              <a:t>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43B44-5B0E-4ACB-BAEC-5F0B7C0F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DDBD1-35C7-4CC3-B892-E4640951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9219" descr="j0158315">
            <a:extLst>
              <a:ext uri="{FF2B5EF4-FFF2-40B4-BE49-F238E27FC236}">
                <a16:creationId xmlns:a16="http://schemas.microsoft.com/office/drawing/2014/main" id="{C0F53DB0-E5B6-495A-A5A2-7719C48D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20" y="1341120"/>
            <a:ext cx="1679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52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FF20-A1AA-42B8-8465-9117DC8E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a DBMS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D59AD-1641-43BB-82E7-3D90DE79C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7829"/>
            <a:ext cx="6170613" cy="46956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sz="2800" dirty="0"/>
              <a:t>A typical DBMS has a layered architecture.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sz="2800" dirty="0"/>
              <a:t>The figure does not show the concurrency control and recovery components.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zh-CN" sz="2800" dirty="0"/>
              <a:t>Each database system has its own variations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010DA-8526-4B24-9F6F-450FD0AD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8E728-9445-47AA-9273-DBB22472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6" name="组合 16390">
            <a:extLst>
              <a:ext uri="{FF2B5EF4-FFF2-40B4-BE49-F238E27FC236}">
                <a16:creationId xmlns:a16="http://schemas.microsoft.com/office/drawing/2014/main" id="{698E00E9-7880-4C3D-87EC-8490979451A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125663"/>
            <a:ext cx="3276600" cy="4017962"/>
            <a:chOff x="0" y="0"/>
            <a:chExt cx="2064" cy="2531"/>
          </a:xfrm>
        </p:grpSpPr>
        <p:sp>
          <p:nvSpPr>
            <p:cNvPr id="7" name="矩形 16391">
              <a:extLst>
                <a:ext uri="{FF2B5EF4-FFF2-40B4-BE49-F238E27FC236}">
                  <a16:creationId xmlns:a16="http://schemas.microsoft.com/office/drawing/2014/main" id="{E7741849-747E-4BA6-B980-A0B650BD8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0"/>
              <a:ext cx="148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Query Optimization</a:t>
              </a:r>
            </a:p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and Execution</a:t>
              </a:r>
            </a:p>
          </p:txBody>
        </p:sp>
        <p:sp>
          <p:nvSpPr>
            <p:cNvPr id="8" name="矩形 16392">
              <a:extLst>
                <a:ext uri="{FF2B5EF4-FFF2-40B4-BE49-F238E27FC236}">
                  <a16:creationId xmlns:a16="http://schemas.microsoft.com/office/drawing/2014/main" id="{FD2D8151-C197-4D55-B8A5-25C043B42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" y="523"/>
              <a:ext cx="15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Relational Operators</a:t>
              </a:r>
            </a:p>
          </p:txBody>
        </p:sp>
        <p:sp>
          <p:nvSpPr>
            <p:cNvPr id="9" name="矩形 16393">
              <a:extLst>
                <a:ext uri="{FF2B5EF4-FFF2-40B4-BE49-F238E27FC236}">
                  <a16:creationId xmlns:a16="http://schemas.microsoft.com/office/drawing/2014/main" id="{C1264FAD-9EBF-4482-81CC-FF8B0222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844"/>
              <a:ext cx="18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Files and Access Methods</a:t>
              </a:r>
            </a:p>
          </p:txBody>
        </p:sp>
        <p:sp>
          <p:nvSpPr>
            <p:cNvPr id="10" name="矩形 16394">
              <a:extLst>
                <a:ext uri="{FF2B5EF4-FFF2-40B4-BE49-F238E27FC236}">
                  <a16:creationId xmlns:a16="http://schemas.microsoft.com/office/drawing/2014/main" id="{2E329551-F36E-462E-BD25-37CCB9D2C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" y="1211"/>
              <a:ext cx="14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Buffer Management</a:t>
              </a:r>
            </a:p>
          </p:txBody>
        </p:sp>
        <p:sp>
          <p:nvSpPr>
            <p:cNvPr id="11" name="矩形 16395">
              <a:extLst>
                <a:ext uri="{FF2B5EF4-FFF2-40B4-BE49-F238E27FC236}">
                  <a16:creationId xmlns:a16="http://schemas.microsoft.com/office/drawing/2014/main" id="{759BF008-FF37-4286-9394-0C0A59CA6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" y="1542"/>
              <a:ext cx="18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000">
                  <a:ea typeface="宋体" panose="02010600030101010101" pitchFamily="2" charset="-122"/>
                </a:rPr>
                <a:t>Disk Space Management</a:t>
              </a:r>
            </a:p>
          </p:txBody>
        </p:sp>
        <p:sp>
          <p:nvSpPr>
            <p:cNvPr id="12" name="矩形 16396">
              <a:extLst>
                <a:ext uri="{FF2B5EF4-FFF2-40B4-BE49-F238E27FC236}">
                  <a16:creationId xmlns:a16="http://schemas.microsoft.com/office/drawing/2014/main" id="{45A9DFAD-B08E-468E-9D9F-C42F4DFEB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" y="4"/>
              <a:ext cx="2030" cy="1809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直接连接符 16397">
              <a:extLst>
                <a:ext uri="{FF2B5EF4-FFF2-40B4-BE49-F238E27FC236}">
                  <a16:creationId xmlns:a16="http://schemas.microsoft.com/office/drawing/2014/main" id="{C0FBABE0-BA15-4731-8938-348C575FB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85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16398">
              <a:extLst>
                <a:ext uri="{FF2B5EF4-FFF2-40B4-BE49-F238E27FC236}">
                  <a16:creationId xmlns:a16="http://schemas.microsoft.com/office/drawing/2014/main" id="{5A8465F1-B991-4611-975D-CBB34DF66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21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16399">
              <a:extLst>
                <a:ext uri="{FF2B5EF4-FFF2-40B4-BE49-F238E27FC236}">
                  <a16:creationId xmlns:a16="http://schemas.microsoft.com/office/drawing/2014/main" id="{C17B02EC-EF84-44CE-9DFA-277B15E70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09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16400">
              <a:extLst>
                <a:ext uri="{FF2B5EF4-FFF2-40B4-BE49-F238E27FC236}">
                  <a16:creationId xmlns:a16="http://schemas.microsoft.com/office/drawing/2014/main" id="{0061C09C-F455-468C-B101-91CA181EA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493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椭圆 16401">
              <a:extLst>
                <a:ext uri="{FF2B5EF4-FFF2-40B4-BE49-F238E27FC236}">
                  <a16:creationId xmlns:a16="http://schemas.microsoft.com/office/drawing/2014/main" id="{6401836D-9FCE-472D-AAB1-05D1AB9F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125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直接连接符 16402">
              <a:extLst>
                <a:ext uri="{FF2B5EF4-FFF2-40B4-BE49-F238E27FC236}">
                  <a16:creationId xmlns:a16="http://schemas.microsoft.com/office/drawing/2014/main" id="{A2B5F263-A411-4C3D-954A-CDA78F0C9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2158"/>
              <a:ext cx="2" cy="36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直接连接符 16403">
              <a:extLst>
                <a:ext uri="{FF2B5EF4-FFF2-40B4-BE49-F238E27FC236}">
                  <a16:creationId xmlns:a16="http://schemas.microsoft.com/office/drawing/2014/main" id="{09745AD7-BDFD-4F82-86B3-0D458AF48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75"/>
              <a:ext cx="0" cy="3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椭圆 16404">
              <a:extLst>
                <a:ext uri="{FF2B5EF4-FFF2-40B4-BE49-F238E27FC236}">
                  <a16:creationId xmlns:a16="http://schemas.microsoft.com/office/drawing/2014/main" id="{4E734A41-F7B8-4606-ACAC-7AC3F2DE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461"/>
              <a:ext cx="656" cy="70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16405">
              <a:extLst>
                <a:ext uri="{FF2B5EF4-FFF2-40B4-BE49-F238E27FC236}">
                  <a16:creationId xmlns:a16="http://schemas.microsoft.com/office/drawing/2014/main" id="{496853DC-DB5A-4A7D-BD1B-F09742DF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" y="2246"/>
              <a:ext cx="2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22" name="直接连接符 16406">
              <a:extLst>
                <a:ext uri="{FF2B5EF4-FFF2-40B4-BE49-F238E27FC236}">
                  <a16:creationId xmlns:a16="http://schemas.microsoft.com/office/drawing/2014/main" id="{66DBDC8A-C7EC-465B-8BBF-A6423D8D2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9"/>
              <a:ext cx="0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矩形 16410">
            <a:extLst>
              <a:ext uri="{FF2B5EF4-FFF2-40B4-BE49-F238E27FC236}">
                <a16:creationId xmlns:a16="http://schemas.microsoft.com/office/drawing/2014/main" id="{76CAAB01-2C12-43F7-92C4-7E7D435B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986609"/>
            <a:ext cx="2448450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These layers must consider concurrency</a:t>
            </a:r>
          </a:p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control and recovery</a:t>
            </a:r>
          </a:p>
        </p:txBody>
      </p:sp>
      <p:sp>
        <p:nvSpPr>
          <p:cNvPr id="24" name="任意多边形 16411">
            <a:extLst>
              <a:ext uri="{FF2B5EF4-FFF2-40B4-BE49-F238E27FC236}">
                <a16:creationId xmlns:a16="http://schemas.microsoft.com/office/drawing/2014/main" id="{B89EDD6F-2997-4443-AD11-09128BB1E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600" y="1487488"/>
            <a:ext cx="457200" cy="1447800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21600 w 21600"/>
              <a:gd name="T5" fmla="*/ 21600 h 21600"/>
              <a:gd name="T6" fmla="*/ 32400 w 21600"/>
              <a:gd name="T7" fmla="*/ 0 h 21600"/>
              <a:gd name="T8" fmla="*/ 43200 w 21600"/>
              <a:gd name="T9" fmla="*/ 21600 h 21600"/>
              <a:gd name="T10" fmla="*/ 42648 w 21600"/>
              <a:gd name="T11" fmla="*/ 28436 h 21600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21600" y="21600"/>
                </a:moveTo>
                <a:cubicBezTo>
                  <a:pt x="21600" y="9671"/>
                  <a:pt x="26435" y="0"/>
                  <a:pt x="32400" y="0"/>
                </a:cubicBezTo>
                <a:cubicBezTo>
                  <a:pt x="38365" y="0"/>
                  <a:pt x="43200" y="9671"/>
                  <a:pt x="43200" y="21600"/>
                </a:cubicBezTo>
                <a:cubicBezTo>
                  <a:pt x="43200" y="23991"/>
                  <a:pt x="43006" y="26290"/>
                  <a:pt x="42648" y="28436"/>
                </a:cubicBez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任意多边形 16412">
            <a:extLst>
              <a:ext uri="{FF2B5EF4-FFF2-40B4-BE49-F238E27FC236}">
                <a16:creationId xmlns:a16="http://schemas.microsoft.com/office/drawing/2014/main" id="{3486E166-F62D-411B-88B9-8BDC66BE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013" y="2895600"/>
            <a:ext cx="457200" cy="1447800"/>
          </a:xfrm>
          <a:custGeom>
            <a:avLst/>
            <a:gdLst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21600 h 21600"/>
              <a:gd name="T6" fmla="*/ 21600 w 21600"/>
              <a:gd name="T7" fmla="*/ 0 h 21600"/>
              <a:gd name="T8" fmla="*/ 0 w 21600"/>
              <a:gd name="T9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0" y="21600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直接连接符 16413">
            <a:extLst>
              <a:ext uri="{FF2B5EF4-FFF2-40B4-BE49-F238E27FC236}">
                <a16:creationId xmlns:a16="http://schemas.microsoft.com/office/drawing/2014/main" id="{EFEAA832-7DC5-4B52-B3A9-4D8D35F002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49000" y="4343400"/>
            <a:ext cx="228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61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D7AF-4E28-4AA5-AC10-35EF5CD1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Advantages of a DBMS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82FDE-5A10-4808-9B6E-31CE59B7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Data independence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Efficient data access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Data integrity &amp; security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Data administration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Concurrent access, crash recovery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Reduced application development time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0701C1-490E-43B4-932D-95689989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DE645B-C755-460B-9DE3-F126FA89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4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024"/>
            <a:ext cx="9144000" cy="2286000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sz="3200" dirty="0"/>
              <a:t>Homework: review Chapter 1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2020年9月7日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2EA-83B4-459E-9B59-C1D4B115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DB?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54F31-738F-445B-ADC7-8EE8BDDA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Tx/>
            </a:pPr>
            <a:r>
              <a:rPr lang="" altLang="zh-CN" sz="2800" i="1" u="sng" noProof="1">
                <a:solidFill>
                  <a:schemeClr val="accent2"/>
                </a:solidFill>
              </a:rPr>
              <a:t>Database </a:t>
            </a:r>
            <a:r>
              <a:rPr lang="" altLang="zh-CN" sz="2800" i="1" u="sng" noProof="1">
                <a:solidFill>
                  <a:schemeClr val="accent2"/>
                </a:solidFill>
                <a:sym typeface="+mn-ea"/>
              </a:rPr>
              <a:t>(DB)</a:t>
            </a:r>
            <a:r>
              <a:rPr lang="" altLang="zh-CN" sz="2800" i="1" noProof="1">
                <a:solidFill>
                  <a:schemeClr val="accent2"/>
                </a:solidFill>
                <a:sym typeface="+mn-ea"/>
              </a:rPr>
              <a:t> </a:t>
            </a:r>
            <a:r>
              <a:rPr lang="" altLang="zh-CN" sz="2800" noProof="1"/>
              <a:t>:                                                                                </a:t>
            </a:r>
          </a:p>
          <a:p>
            <a:pPr marL="0" indent="0">
              <a:buNone/>
            </a:pPr>
            <a:r>
              <a:rPr lang="" altLang="zh-CN" sz="2800" noProof="1"/>
              <a:t>     </a:t>
            </a:r>
            <a:r>
              <a:rPr lang="en-US" altLang="" sz="2800" noProof="1"/>
              <a:t>In general, </a:t>
            </a:r>
            <a:r>
              <a:rPr lang="" altLang="zh-CN" sz="2800" noProof="1"/>
              <a:t>very large, integrated collection of data.</a:t>
            </a:r>
          </a:p>
          <a:p>
            <a:pPr>
              <a:buSzTx/>
            </a:pPr>
            <a:r>
              <a:rPr lang="" altLang="zh-CN" sz="2800" i="1" u="sng" noProof="1">
                <a:solidFill>
                  <a:schemeClr val="accent2"/>
                </a:solidFill>
                <a:sym typeface="方正书宋_GBK" charset="-122"/>
              </a:rPr>
              <a:t>Models</a:t>
            </a:r>
            <a:r>
              <a:rPr lang="" altLang="zh-CN" sz="2800" noProof="1">
                <a:sym typeface="方正书宋_GBK" charset="-122"/>
              </a:rPr>
              <a:t> a real-world enterprise</a:t>
            </a:r>
            <a:endParaRPr lang="" altLang="zh-CN" sz="2800" noProof="1"/>
          </a:p>
          <a:p>
            <a:pPr lvl="1">
              <a:buSzTx/>
            </a:pPr>
            <a:r>
              <a:rPr lang="" altLang="zh-CN" sz="2400" noProof="1">
                <a:sym typeface="方正书宋_GBK" charset="-122"/>
              </a:rPr>
              <a:t> </a:t>
            </a:r>
            <a:r>
              <a:rPr lang="" altLang="zh-CN" sz="2400" noProof="1">
                <a:solidFill>
                  <a:srgbClr val="004080"/>
                </a:solidFill>
                <a:sym typeface="方正书宋_GBK" charset="-122"/>
              </a:rPr>
              <a:t>Entities</a:t>
            </a:r>
            <a:r>
              <a:rPr lang="" altLang="zh-CN" sz="2400" noProof="1">
                <a:sym typeface="方正书宋_GBK" charset="-122"/>
              </a:rPr>
              <a:t> (e.g., </a:t>
            </a:r>
            <a:r>
              <a:rPr lang="" altLang="zh-CN" sz="2400" noProof="1">
                <a:solidFill>
                  <a:srgbClr val="004080"/>
                </a:solidFill>
                <a:sym typeface="方正书宋_GBK" charset="-122"/>
              </a:rPr>
              <a:t>teams</a:t>
            </a:r>
            <a:r>
              <a:rPr lang="" altLang="zh-CN" sz="2400" noProof="1">
                <a:sym typeface="方正书宋_GBK" charset="-122"/>
              </a:rPr>
              <a:t>, </a:t>
            </a:r>
            <a:r>
              <a:rPr lang="" altLang="zh-CN" sz="2400" noProof="1">
                <a:solidFill>
                  <a:srgbClr val="004080"/>
                </a:solidFill>
                <a:sym typeface="方正书宋_GBK" charset="-122"/>
              </a:rPr>
              <a:t>games</a:t>
            </a:r>
            <a:r>
              <a:rPr lang="" altLang="zh-CN" sz="2400" noProof="1">
                <a:sym typeface="方正书宋_GBK" charset="-122"/>
              </a:rPr>
              <a:t>)</a:t>
            </a:r>
            <a:endParaRPr lang="" altLang="zh-CN" sz="2400" noProof="1"/>
          </a:p>
          <a:p>
            <a:pPr lvl="1">
              <a:buSzTx/>
            </a:pPr>
            <a:r>
              <a:rPr lang="" altLang="zh-CN" sz="2400" noProof="1">
                <a:sym typeface="方正书宋_GBK" charset="-122"/>
              </a:rPr>
              <a:t> </a:t>
            </a:r>
            <a:r>
              <a:rPr lang="" altLang="zh-CN" sz="2400" noProof="1">
                <a:solidFill>
                  <a:srgbClr val="004080"/>
                </a:solidFill>
                <a:sym typeface="方正书宋_GBK" charset="-122"/>
              </a:rPr>
              <a:t>Relationships                                             </a:t>
            </a:r>
            <a:r>
              <a:rPr lang="" altLang="zh-CN" sz="2400" noProof="1">
                <a:sym typeface="方正书宋_GBK" charset="-122"/>
              </a:rPr>
              <a:t>	</a:t>
            </a:r>
          </a:p>
          <a:p>
            <a:pPr marL="914400" lvl="2" indent="0">
              <a:buNone/>
            </a:pPr>
            <a:r>
              <a:rPr lang="" altLang="zh-CN" sz="2000" noProof="1">
                <a:sym typeface="方正书宋_GBK" charset="-122"/>
              </a:rPr>
              <a:t>(e.g., </a:t>
            </a:r>
            <a:r>
              <a:rPr lang="" altLang="zh-CN" sz="2000" noProof="1">
                <a:solidFill>
                  <a:srgbClr val="004080"/>
                </a:solidFill>
                <a:sym typeface="方正书宋_GBK" charset="-122"/>
              </a:rPr>
              <a:t>The Forty-Niners </a:t>
            </a:r>
            <a:r>
              <a:rPr lang="" altLang="zh-CN" sz="2000" i="1" noProof="1">
                <a:solidFill>
                  <a:srgbClr val="FF0066"/>
                </a:solidFill>
                <a:sym typeface="方正书宋_GBK" charset="-122"/>
              </a:rPr>
              <a:t>are playing in</a:t>
            </a:r>
            <a:r>
              <a:rPr lang="" altLang="zh-CN" sz="2000" i="1" noProof="1">
                <a:solidFill>
                  <a:schemeClr val="folHlink"/>
                </a:solidFill>
                <a:sym typeface="方正书宋_GBK" charset="-122"/>
              </a:rPr>
              <a:t> </a:t>
            </a:r>
            <a:r>
              <a:rPr lang="" altLang="zh-CN" sz="2000" noProof="1">
                <a:solidFill>
                  <a:srgbClr val="004080"/>
                </a:solidFill>
                <a:sym typeface="方正书宋_GBK" charset="-122"/>
              </a:rPr>
              <a:t>The Superbowl</a:t>
            </a:r>
            <a:r>
              <a:rPr lang="" altLang="zh-CN" sz="2000" noProof="1">
                <a:sym typeface="方正书宋_GBK" charset="-122"/>
              </a:rPr>
              <a:t>)</a:t>
            </a:r>
            <a:r>
              <a:rPr lang="" altLang="en-US" sz="2000" noProof="1">
                <a:solidFill>
                  <a:schemeClr val="accent2"/>
                </a:solidFill>
              </a:rPr>
              <a:t> </a:t>
            </a:r>
          </a:p>
          <a:p>
            <a:pPr lvl="1">
              <a:buSzTx/>
            </a:pPr>
            <a:r>
              <a:rPr lang="" altLang="en-US" sz="2400" noProof="1"/>
              <a:t>Database today are essential to every business.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25CA-6CE8-4D8E-B158-9A15C919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F73188-0E7C-4B0F-8521-F5DC0A3F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0EB2C11C-7961-4CE9-A4B9-1F66BEF9C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819"/>
              </p:ext>
            </p:extLst>
          </p:nvPr>
        </p:nvGraphicFramePr>
        <p:xfrm>
          <a:off x="10579736" y="1584198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4" imgW="1700871" imgH="3659054" progId="">
                  <p:embed/>
                </p:oleObj>
              </mc:Choice>
              <mc:Fallback>
                <p:oleObj r:id="rId4" imgW="1700871" imgH="3659054" progId="">
                  <p:embed/>
                  <p:pic>
                    <p:nvPicPr>
                      <p:cNvPr id="15363" name="对象 4099">
                        <a:extLst>
                          <a:ext uri="{FF2B5EF4-FFF2-40B4-BE49-F238E27FC236}">
                            <a16:creationId xmlns:a16="http://schemas.microsoft.com/office/drawing/2014/main" id="{6F6436BB-1E80-4D1D-B5EA-7C58A6B7ED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736" y="1584198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6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33455-673D-4EED-91C7-82E6130D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454FA-99E1-45DD-AFB7-B9FC6324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数据库定义</a:t>
            </a:r>
            <a:endParaRPr lang="en-US" altLang="zh-CN" dirty="0"/>
          </a:p>
          <a:p>
            <a:pPr lvl="1"/>
            <a:r>
              <a:rPr lang="zh-CN" altLang="en-US" sz="2000" kern="0" dirty="0"/>
              <a:t>数据库</a:t>
            </a:r>
            <a:r>
              <a:rPr lang="en-US" altLang="zh-CN" sz="2000" kern="0" dirty="0"/>
              <a:t>(Database, DB)</a:t>
            </a:r>
            <a:r>
              <a:rPr lang="zh-CN" altLang="en-US" sz="2000" kern="0" dirty="0"/>
              <a:t>是</a:t>
            </a:r>
            <a:r>
              <a:rPr lang="zh-CN" altLang="en-US" sz="2000" u="sng" kern="0" dirty="0"/>
              <a:t>长期</a:t>
            </a:r>
            <a:r>
              <a:rPr lang="zh-CN" altLang="en-US" sz="2000" kern="0" dirty="0"/>
              <a:t>储存在计算机内、有</a:t>
            </a:r>
            <a:r>
              <a:rPr lang="zh-CN" altLang="en-US" sz="2000" u="sng" kern="0" dirty="0"/>
              <a:t>组织</a:t>
            </a:r>
            <a:r>
              <a:rPr lang="zh-CN" altLang="en-US" sz="2000" kern="0" dirty="0"/>
              <a:t>的、可</a:t>
            </a:r>
            <a:r>
              <a:rPr lang="zh-CN" altLang="en-US" sz="2000" u="sng" kern="0" dirty="0"/>
              <a:t>共享</a:t>
            </a:r>
            <a:r>
              <a:rPr lang="zh-CN" altLang="en-US" sz="2000" kern="0" dirty="0"/>
              <a:t>的</a:t>
            </a:r>
            <a:r>
              <a:rPr lang="zh-CN" altLang="en-US" sz="2000" u="sng" kern="0" dirty="0"/>
              <a:t>大量</a:t>
            </a:r>
            <a:r>
              <a:rPr lang="zh-CN" altLang="en-US" sz="2000" kern="0" dirty="0"/>
              <a:t>数据集合</a:t>
            </a:r>
          </a:p>
          <a:p>
            <a:r>
              <a:rPr lang="zh-CN" altLang="en-US" dirty="0"/>
              <a:t>数据库特点</a:t>
            </a:r>
            <a:endParaRPr lang="en-US" altLang="zh-CN" dirty="0"/>
          </a:p>
          <a:p>
            <a:pPr lvl="1"/>
            <a:r>
              <a:rPr lang="zh-CN" altLang="en-US" dirty="0"/>
              <a:t>数据按一定的数据模型组织、描述和储存</a:t>
            </a:r>
          </a:p>
          <a:p>
            <a:pPr lvl="1"/>
            <a:r>
              <a:rPr lang="zh-CN" altLang="en-US" dirty="0"/>
              <a:t>可为各种用户共享</a:t>
            </a:r>
          </a:p>
          <a:p>
            <a:pPr lvl="1"/>
            <a:r>
              <a:rPr lang="zh-CN" altLang="en-US" dirty="0"/>
              <a:t>冗余度较小</a:t>
            </a:r>
          </a:p>
          <a:p>
            <a:pPr lvl="1"/>
            <a:r>
              <a:rPr lang="zh-CN" altLang="en-US" dirty="0"/>
              <a:t>数据独立性较高</a:t>
            </a:r>
          </a:p>
          <a:p>
            <a:pPr lvl="1"/>
            <a:r>
              <a:rPr lang="zh-CN" altLang="en-US" dirty="0"/>
              <a:t>易扩展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C5B00-FB8A-47D8-A8B6-CB967522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5F1E5-9253-4879-9318-8D091794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ECA1C-A443-489C-85BA-AE4372F5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What Is a D</a:t>
            </a:r>
            <a:r>
              <a:rPr lang="zh-CN" altLang="en-US" dirty="0">
                <a:ea typeface="宋体" panose="02010600030101010101" pitchFamily="2" charset="-122"/>
              </a:rPr>
              <a:t>B</a:t>
            </a:r>
            <a:r>
              <a:rPr lang="zh-CN" altLang="en-US" dirty="0"/>
              <a:t>? 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A34B4B-6D66-4767-AD76-76017B67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noProof="1">
                <a:sym typeface="+mn-ea"/>
              </a:rPr>
              <a:t>A database is basically a container that holds several types of objects and data in an organized fashion.</a:t>
            </a:r>
            <a:endParaRPr lang="en-US" altLang="en-US" noProof="1"/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noProof="1">
                <a:sym typeface="+mn-ea"/>
              </a:rPr>
              <a:t>Generally, one database is used for a particular application or purpose, though this is not a hard and fast rule.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noProof="1">
                <a:sym typeface="+mn-ea"/>
              </a:rPr>
              <a:t>For example, some systems have one database for all the enterprise applications required to run a business.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en-US" noProof="1">
                <a:sym typeface="+mn-ea"/>
              </a:rPr>
              <a:t>On the other hand, one application could access more than one database.</a:t>
            </a:r>
            <a:endParaRPr lang="en-US" altLang="zh-CN" noProof="1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94C5C-84E4-4574-B530-93516EC9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2BED41-1129-401F-99F6-9E79526B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68C658-EBAC-4EFF-AFF5-8500E844B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67" y="2556156"/>
            <a:ext cx="8381977" cy="31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19A98-67EA-4D24-B716-0EB2CF06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C4D55-2037-4DA5-8C31-FD92F162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555" y="1468060"/>
            <a:ext cx="5681353" cy="4695635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(Data)</a:t>
            </a:r>
            <a:r>
              <a:rPr lang="zh-CN" altLang="en-US" dirty="0"/>
              <a:t>是数据库中存储的基本对象</a:t>
            </a:r>
          </a:p>
          <a:p>
            <a:r>
              <a:rPr lang="zh-CN" altLang="en-US" dirty="0"/>
              <a:t>数据的定义：描述事物的符号记录</a:t>
            </a:r>
          </a:p>
          <a:p>
            <a:r>
              <a:rPr lang="zh-CN" altLang="en-US" dirty="0"/>
              <a:t>数据的种类：文字、图形、图象、声音</a:t>
            </a:r>
          </a:p>
          <a:p>
            <a:r>
              <a:rPr lang="zh-CN" altLang="en-US" dirty="0"/>
              <a:t>数据的特点：数据与其语义是不可分的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6C0FF-577F-48BA-BCA4-A75AB946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266EAC-A9F7-4ACC-A4B9-D80B6D5A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F5EE3791-0683-439C-AF0E-250628B05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37876"/>
              </p:ext>
            </p:extLst>
          </p:nvPr>
        </p:nvGraphicFramePr>
        <p:xfrm>
          <a:off x="2168323" y="1079489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4" imgW="1700871" imgH="3659054" progId="">
                  <p:embed/>
                </p:oleObj>
              </mc:Choice>
              <mc:Fallback>
                <p:oleObj r:id="rId4" imgW="1700871" imgH="3659054" progId="">
                  <p:embed/>
                  <p:pic>
                    <p:nvPicPr>
                      <p:cNvPr id="6" name="对象 4099">
                        <a:extLst>
                          <a:ext uri="{FF2B5EF4-FFF2-40B4-BE49-F238E27FC236}">
                            <a16:creationId xmlns:a16="http://schemas.microsoft.com/office/drawing/2014/main" id="{0EB2C11C-7961-4CE9-A4B9-1F66BEF9C6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323" y="1079489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1D9044A-2365-4FCB-ACEF-2CB4CE0B7029}"/>
              </a:ext>
            </a:extLst>
          </p:cNvPr>
          <p:cNvSpPr txBox="1">
            <a:spLocks/>
          </p:cNvSpPr>
          <p:nvPr/>
        </p:nvSpPr>
        <p:spPr>
          <a:xfrm>
            <a:off x="586394" y="3179618"/>
            <a:ext cx="7500704" cy="469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数据实例</a:t>
            </a:r>
          </a:p>
          <a:p>
            <a:pPr lvl="1"/>
            <a:r>
              <a:rPr lang="zh-CN" altLang="en-US" dirty="0"/>
              <a:t>（李明，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92</a:t>
            </a:r>
            <a:r>
              <a:rPr lang="zh-CN" altLang="en-US" dirty="0"/>
              <a:t>， </a:t>
            </a:r>
            <a:r>
              <a:rPr lang="en-US" altLang="zh-CN" dirty="0"/>
              <a:t>26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数据的形式不能完全表达其内容</a:t>
            </a:r>
          </a:p>
          <a:p>
            <a:pPr lvl="1"/>
            <a:r>
              <a:rPr lang="zh-CN" altLang="en-US" dirty="0"/>
              <a:t>数据的解释</a:t>
            </a:r>
          </a:p>
          <a:p>
            <a:pPr lvl="1"/>
            <a:r>
              <a:rPr lang="zh-CN" altLang="en-US" dirty="0"/>
              <a:t>语义：学生姓名、名次、平均成绩、总人数）</a:t>
            </a:r>
          </a:p>
          <a:p>
            <a:pPr lvl="1"/>
            <a:r>
              <a:rPr lang="zh-CN" altLang="en-US" dirty="0"/>
              <a:t>解释：李明班级排名第</a:t>
            </a:r>
            <a:r>
              <a:rPr lang="en-US" altLang="zh-CN" dirty="0"/>
              <a:t>5</a:t>
            </a:r>
            <a:r>
              <a:rPr lang="zh-CN" altLang="en-US" dirty="0"/>
              <a:t>，平均成绩</a:t>
            </a:r>
            <a:r>
              <a:rPr lang="en-US" altLang="zh-CN" dirty="0"/>
              <a:t>92</a:t>
            </a:r>
            <a:r>
              <a:rPr lang="zh-CN" altLang="en-US" dirty="0"/>
              <a:t>，全班共</a:t>
            </a:r>
            <a:r>
              <a:rPr lang="en-US" altLang="zh-CN" dirty="0"/>
              <a:t>26</a:t>
            </a:r>
            <a:r>
              <a:rPr lang="zh-CN" altLang="en-US" dirty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15966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86402-A108-46BA-B699-8D34C3F2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What Is a D</a:t>
            </a:r>
            <a:r>
              <a:rPr lang="zh-CN" altLang="en-US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MS</a:t>
            </a:r>
            <a:r>
              <a:rPr lang="zh-CN" altLang="en-US" dirty="0"/>
              <a:t>?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83957-51D2-4300-AEC0-49B9273C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SzTx/>
              <a:defRPr/>
            </a:pPr>
            <a:r>
              <a:rPr lang="en-US" altLang="x-none" sz="2800" i="1" u="sng" noProof="1">
                <a:solidFill>
                  <a:schemeClr val="accent2"/>
                </a:solidFill>
                <a:sym typeface="+mn-ea"/>
              </a:rPr>
              <a:t>Database Management System (DBMS)</a:t>
            </a:r>
          </a:p>
          <a:p>
            <a:pPr marL="0" indent="0">
              <a:buSzTx/>
              <a:buFont typeface="Wingdings" panose="05000000000000000000" pitchFamily="2" charset="2"/>
              <a:buNone/>
              <a:defRPr/>
            </a:pPr>
            <a:r>
              <a:rPr lang="en-US" altLang="x-none" sz="2600" noProof="1">
                <a:sym typeface="+mn-ea"/>
              </a:rPr>
              <a:t>     A DBMS is a system software designed to </a:t>
            </a:r>
            <a:r>
              <a:rPr lang="en-US" altLang="x-none" sz="2600" noProof="1">
                <a:solidFill>
                  <a:srgbClr val="FF0000"/>
                </a:solidFill>
                <a:sym typeface="+mn-ea"/>
              </a:rPr>
              <a:t>store, manage, </a:t>
            </a:r>
            <a:br>
              <a:rPr lang="en-US" altLang="x-none" sz="2600" noProof="1">
                <a:solidFill>
                  <a:srgbClr val="FF0000"/>
                </a:solidFill>
                <a:sym typeface="+mn-ea"/>
              </a:rPr>
            </a:br>
            <a:r>
              <a:rPr lang="en-US" altLang="x-none" sz="2600" noProof="1">
                <a:solidFill>
                  <a:srgbClr val="FF0000"/>
                </a:solidFill>
                <a:sym typeface="+mn-ea"/>
              </a:rPr>
              <a:t>     and facilitate access to </a:t>
            </a:r>
            <a:r>
              <a:rPr lang="en-US" altLang="x-none" sz="2600" noProof="1">
                <a:sym typeface="+mn-ea"/>
              </a:rPr>
              <a:t>databases.</a:t>
            </a:r>
          </a:p>
          <a:p>
            <a:pPr>
              <a:buSzTx/>
              <a:defRPr/>
            </a:pPr>
            <a:r>
              <a:rPr lang="en-US" altLang="x-none" sz="2800" i="1" u="sng" noProof="1">
                <a:solidFill>
                  <a:schemeClr val="accent2"/>
                </a:solidFill>
                <a:sym typeface="+mn-ea"/>
              </a:rPr>
              <a:t>DBMS is exp</a:t>
            </a:r>
            <a:r>
              <a:rPr lang="en-US" altLang="zh-CN" sz="2800" i="1" u="sng" noProof="1">
                <a:solidFill>
                  <a:schemeClr val="accent2"/>
                </a:solidFill>
                <a:sym typeface="+mn-ea"/>
              </a:rPr>
              <a:t>ec</a:t>
            </a:r>
            <a:r>
              <a:rPr lang="en-US" altLang="x-none" sz="2800" i="1" u="sng" noProof="1">
                <a:solidFill>
                  <a:schemeClr val="accent2"/>
                </a:solidFill>
                <a:sym typeface="+mn-ea"/>
              </a:rPr>
              <a:t>ted to:</a:t>
            </a:r>
          </a:p>
          <a:p>
            <a:pPr lvl="1">
              <a:buSzTx/>
              <a:defRPr/>
            </a:pPr>
            <a:r>
              <a:rPr lang="en-US" altLang="x-none" sz="2600" noProof="1"/>
              <a:t>Allow users to </a:t>
            </a:r>
            <a:r>
              <a:rPr lang="en-US" altLang="x-none" sz="2600" i="1" noProof="1">
                <a:solidFill>
                  <a:srgbClr val="FF0000"/>
                </a:solidFill>
              </a:rPr>
              <a:t>create</a:t>
            </a:r>
            <a:r>
              <a:rPr lang="en-US" altLang="x-none" sz="2600" noProof="1"/>
              <a:t> new databases.</a:t>
            </a:r>
          </a:p>
          <a:p>
            <a:pPr lvl="1">
              <a:buSzTx/>
              <a:defRPr/>
            </a:pPr>
            <a:r>
              <a:rPr lang="en-US" altLang="x-none" sz="2600" noProof="1"/>
              <a:t>Give users the ability to </a:t>
            </a:r>
            <a:r>
              <a:rPr lang="en-US" altLang="x-none" sz="2600" i="1" noProof="1">
                <a:solidFill>
                  <a:srgbClr val="FF0000"/>
                </a:solidFill>
              </a:rPr>
              <a:t>query</a:t>
            </a:r>
            <a:r>
              <a:rPr lang="en-US" altLang="x-none" sz="2600" noProof="1"/>
              <a:t> the data and modify the data.</a:t>
            </a:r>
          </a:p>
          <a:p>
            <a:pPr lvl="1">
              <a:buSzTx/>
              <a:defRPr/>
            </a:pPr>
            <a:r>
              <a:rPr lang="en-US" altLang="x-none" sz="2600" noProof="1"/>
              <a:t>Support the stor</a:t>
            </a:r>
            <a:r>
              <a:rPr lang="en-US" altLang="zh-CN" sz="2600" noProof="1"/>
              <a:t>a</a:t>
            </a:r>
            <a:r>
              <a:rPr lang="en-US" altLang="x-none" sz="2600" noProof="1"/>
              <a:t>ge of very large amounts of data.</a:t>
            </a:r>
          </a:p>
          <a:p>
            <a:pPr lvl="1">
              <a:buSzTx/>
              <a:defRPr/>
            </a:pPr>
            <a:r>
              <a:rPr lang="en-US" altLang="x-none" sz="2600" noProof="1"/>
              <a:t>Enable the recovery of the database in the face of failures, errors of many kinds, etc.</a:t>
            </a:r>
          </a:p>
          <a:p>
            <a:pPr lvl="1">
              <a:buSzTx/>
              <a:defRPr/>
            </a:pPr>
            <a:r>
              <a:rPr lang="en-US" altLang="x-none" sz="2600" noProof="1"/>
              <a:t>Control access to data from many users at once.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30119-C7AC-4E47-9638-EA68ABA1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AF57D6-74B0-446B-BD60-B0326F26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DD3A3685-9C54-44C7-991E-D346F3026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708500"/>
              </p:ext>
            </p:extLst>
          </p:nvPr>
        </p:nvGraphicFramePr>
        <p:xfrm>
          <a:off x="10709910" y="136779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3" imgW="1700871" imgH="3659054" progId="">
                  <p:embed/>
                </p:oleObj>
              </mc:Choice>
              <mc:Fallback>
                <p:oleObj r:id="rId3" imgW="1700871" imgH="3659054" progId="">
                  <p:embed/>
                  <p:pic>
                    <p:nvPicPr>
                      <p:cNvPr id="17411" name="对象 4099">
                        <a:extLst>
                          <a:ext uri="{FF2B5EF4-FFF2-40B4-BE49-F238E27FC236}">
                            <a16:creationId xmlns:a16="http://schemas.microsoft.com/office/drawing/2014/main" id="{67ED58FB-6D45-4E91-BB31-841C14C928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910" y="136779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4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72BF2-5CED-4EC4-B1FA-B1C8038E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What Is a D</a:t>
            </a:r>
            <a:r>
              <a:rPr lang="zh-CN" altLang="en-US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/>
              <a:t>?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88A1C-AEF9-4E11-BA98-9741AE49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i="1" u="sng" noProof="1">
                <a:solidFill>
                  <a:schemeClr val="accent2"/>
                </a:solidFill>
                <a:sym typeface="+mn-ea"/>
              </a:rPr>
              <a:t>Database System (DBS)</a:t>
            </a:r>
          </a:p>
          <a:p>
            <a:pPr lvl="1"/>
            <a:r>
              <a:rPr lang="en-US" altLang="zh-CN" sz="2400" noProof="1"/>
              <a:t>A computer system running one or more database services, contains database, DBMS (and development tools), application system, and DBA.</a:t>
            </a:r>
          </a:p>
          <a:p>
            <a:pPr lvl="1"/>
            <a:endParaRPr lang="en-US" altLang="zh-CN" sz="2400" noProof="1"/>
          </a:p>
          <a:p>
            <a:pPr lvl="1"/>
            <a:r>
              <a:rPr lang="en-US" altLang="zh-CN" sz="2400" noProof="1"/>
              <a:t>DBA: database administrator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CD4A7-F487-45C9-9C9B-16FF0016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B1814-D111-484B-B784-0C2EE8A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4AE59713-DB27-42F8-82D3-42DBD0805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464140"/>
              </p:ext>
            </p:extLst>
          </p:nvPr>
        </p:nvGraphicFramePr>
        <p:xfrm>
          <a:off x="10709910" y="1367790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3" imgW="1700871" imgH="3659054" progId="">
                  <p:embed/>
                </p:oleObj>
              </mc:Choice>
              <mc:Fallback>
                <p:oleObj r:id="rId3" imgW="1700871" imgH="3659054" progId="">
                  <p:embed/>
                  <p:pic>
                    <p:nvPicPr>
                      <p:cNvPr id="6" name="对象 4099">
                        <a:extLst>
                          <a:ext uri="{FF2B5EF4-FFF2-40B4-BE49-F238E27FC236}">
                            <a16:creationId xmlns:a16="http://schemas.microsoft.com/office/drawing/2014/main" id="{DD3A3685-9C54-44C7-991E-D346F30265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9910" y="1367790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B23D87-598A-4EFB-9990-D5C44523F716}"/>
              </a:ext>
            </a:extLst>
          </p:cNvPr>
          <p:cNvGrpSpPr/>
          <p:nvPr/>
        </p:nvGrpSpPr>
        <p:grpSpPr>
          <a:xfrm>
            <a:off x="5197430" y="1910768"/>
            <a:ext cx="5791200" cy="4495800"/>
            <a:chOff x="1828800" y="1447800"/>
            <a:chExt cx="5791200" cy="44958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56DCC55F-BE86-42B2-806E-AC98EBFC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1447800"/>
              <a:ext cx="7620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用户</a:t>
              </a: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A3D0054E-B76F-4EA0-AF6F-E8489FACD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447800"/>
              <a:ext cx="7620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用户</a:t>
              </a:r>
            </a:p>
          </p:txBody>
        </p:sp>
        <p:sp>
          <p:nvSpPr>
            <p:cNvPr id="30" name="Rectangle 9">
              <a:extLst>
                <a:ext uri="{FF2B5EF4-FFF2-40B4-BE49-F238E27FC236}">
                  <a16:creationId xmlns:a16="http://schemas.microsoft.com/office/drawing/2014/main" id="{0C50D5AA-E7BE-4EF2-B887-A027410A1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447800"/>
              <a:ext cx="7620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用户</a:t>
              </a:r>
            </a:p>
          </p:txBody>
        </p:sp>
        <p:sp>
          <p:nvSpPr>
            <p:cNvPr id="31" name="AutoShape 10">
              <a:extLst>
                <a:ext uri="{FF2B5EF4-FFF2-40B4-BE49-F238E27FC236}">
                  <a16:creationId xmlns:a16="http://schemas.microsoft.com/office/drawing/2014/main" id="{8915B79A-6B73-4D85-9621-020202FAE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2286000"/>
              <a:ext cx="1676400" cy="457200"/>
            </a:xfrm>
            <a:prstGeom prst="hexagon">
              <a:avLst>
                <a:gd name="adj" fmla="val 91667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应用系统</a:t>
              </a:r>
            </a:p>
          </p:txBody>
        </p:sp>
        <p:sp>
          <p:nvSpPr>
            <p:cNvPr id="32" name="AutoShape 12">
              <a:extLst>
                <a:ext uri="{FF2B5EF4-FFF2-40B4-BE49-F238E27FC236}">
                  <a16:creationId xmlns:a16="http://schemas.microsoft.com/office/drawing/2014/main" id="{5051FE59-931D-4A4C-A47D-670649C5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048000"/>
              <a:ext cx="2209800" cy="457200"/>
            </a:xfrm>
            <a:prstGeom prst="hexagon">
              <a:avLst>
                <a:gd name="adj" fmla="val 120833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应用开发工具</a:t>
              </a:r>
            </a:p>
          </p:txBody>
        </p:sp>
        <p:sp>
          <p:nvSpPr>
            <p:cNvPr id="33" name="AutoShape 13">
              <a:extLst>
                <a:ext uri="{FF2B5EF4-FFF2-40B4-BE49-F238E27FC236}">
                  <a16:creationId xmlns:a16="http://schemas.microsoft.com/office/drawing/2014/main" id="{3FA42695-87FA-405A-A514-2D41D089D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810000"/>
              <a:ext cx="2590800" cy="457200"/>
            </a:xfrm>
            <a:prstGeom prst="hexagon">
              <a:avLst>
                <a:gd name="adj" fmla="val 141667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数据库管理系统</a:t>
              </a:r>
            </a:p>
          </p:txBody>
        </p:sp>
        <p:sp>
          <p:nvSpPr>
            <p:cNvPr id="34" name="AutoShape 14">
              <a:extLst>
                <a:ext uri="{FF2B5EF4-FFF2-40B4-BE49-F238E27FC236}">
                  <a16:creationId xmlns:a16="http://schemas.microsoft.com/office/drawing/2014/main" id="{CC95C8BA-5F75-4868-858C-66AC9CBB2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572000"/>
              <a:ext cx="2590800" cy="457200"/>
            </a:xfrm>
            <a:prstGeom prst="hexagon">
              <a:avLst>
                <a:gd name="adj" fmla="val 141667"/>
                <a:gd name="vf" fmla="val 11547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操作系统</a:t>
              </a:r>
            </a:p>
          </p:txBody>
        </p:sp>
        <p:sp>
          <p:nvSpPr>
            <p:cNvPr id="35" name="AutoShape 15">
              <a:extLst>
                <a:ext uri="{FF2B5EF4-FFF2-40B4-BE49-F238E27FC236}">
                  <a16:creationId xmlns:a16="http://schemas.microsoft.com/office/drawing/2014/main" id="{469FC9AE-41DE-42D3-802B-CAF1A654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5334000"/>
              <a:ext cx="1828800" cy="609600"/>
            </a:xfrm>
            <a:prstGeom prst="flowChartMagneticDisk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数据库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E1D1FE07-87E6-45D3-B8C3-E863E4505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886200"/>
              <a:ext cx="1600200" cy="4572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数据库管理员</a:t>
              </a:r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A98DE88C-2FC6-4F0B-9EAC-B11482CFC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0" y="4038600"/>
              <a:ext cx="6858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8ABBA5D4-EEAE-4CDD-9AA7-9698D7A3F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5562600"/>
              <a:ext cx="152400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3ECC7007-B783-4765-AEF1-369AA6413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4343400"/>
              <a:ext cx="0" cy="12192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364D1456-95FD-44EB-8CC1-796256BC6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0292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69D503D0-5A65-4FEF-8977-26CCCCFE5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2672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2">
              <a:extLst>
                <a:ext uri="{FF2B5EF4-FFF2-40B4-BE49-F238E27FC236}">
                  <a16:creationId xmlns:a16="http://schemas.microsoft.com/office/drawing/2014/main" id="{69B2C996-C233-41A0-9DFD-5E827604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5052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FEE63929-9387-4F22-9D05-EA038CDAD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743200"/>
              <a:ext cx="0" cy="3048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95773AAE-8113-4B91-B46B-68BD927AC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600" y="1905000"/>
              <a:ext cx="1219200" cy="4572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5">
              <a:extLst>
                <a:ext uri="{FF2B5EF4-FFF2-40B4-BE49-F238E27FC236}">
                  <a16:creationId xmlns:a16="http://schemas.microsoft.com/office/drawing/2014/main" id="{FD61A653-BF0F-40C0-A822-95EA9CFF9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8200" y="1905000"/>
              <a:ext cx="1143000" cy="4572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9828078B-F07E-4B05-AE00-97FAD5901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1905000"/>
              <a:ext cx="0" cy="381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959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B98F-D069-4546-B0A8-1B0475CD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Levels of Abstraction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5BDE9-D049-466A-9508-F0BB4A46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6774320" cy="469563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rgbClr val="FF0066"/>
                </a:solidFill>
              </a:rPr>
              <a:t>Views </a:t>
            </a:r>
            <a:r>
              <a:rPr lang="en-US" altLang="zh-CN" sz="2800" dirty="0"/>
              <a:t>describe how users see the data.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                    </a:t>
            </a:r>
          </a:p>
          <a:p>
            <a:r>
              <a:rPr lang="en-US" altLang="zh-CN" sz="2800" dirty="0">
                <a:solidFill>
                  <a:srgbClr val="FF0066"/>
                </a:solidFill>
              </a:rPr>
              <a:t>Conceptual schema </a:t>
            </a:r>
            <a:r>
              <a:rPr lang="en-US" altLang="zh-CN" sz="2800" dirty="0"/>
              <a:t>defines logical structure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  <a:p>
            <a:r>
              <a:rPr lang="en-US" altLang="zh-CN" sz="2800" dirty="0">
                <a:solidFill>
                  <a:srgbClr val="FF0066"/>
                </a:solidFill>
              </a:rPr>
              <a:t>Physical schema </a:t>
            </a:r>
            <a:r>
              <a:rPr lang="en-US" altLang="zh-CN" sz="2800" dirty="0"/>
              <a:t>describes the files and indexes used.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00117-7732-464F-B287-A013E5DC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CB6B13-3A7E-4703-A935-344F621E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6" name="组合 11271">
            <a:extLst>
              <a:ext uri="{FF2B5EF4-FFF2-40B4-BE49-F238E27FC236}">
                <a16:creationId xmlns:a16="http://schemas.microsoft.com/office/drawing/2014/main" id="{76021A7D-E683-48C3-8B37-A666854A8583}"/>
              </a:ext>
            </a:extLst>
          </p:cNvPr>
          <p:cNvGrpSpPr>
            <a:grpSpLocks/>
          </p:cNvGrpSpPr>
          <p:nvPr/>
        </p:nvGrpSpPr>
        <p:grpSpPr bwMode="auto">
          <a:xfrm>
            <a:off x="7998282" y="2671445"/>
            <a:ext cx="3714750" cy="3279775"/>
            <a:chOff x="0" y="0"/>
            <a:chExt cx="2340" cy="2066"/>
          </a:xfrm>
        </p:grpSpPr>
        <p:sp>
          <p:nvSpPr>
            <p:cNvPr id="7" name="椭圆 11272">
              <a:extLst>
                <a:ext uri="{FF2B5EF4-FFF2-40B4-BE49-F238E27FC236}">
                  <a16:creationId xmlns:a16="http://schemas.microsoft.com/office/drawing/2014/main" id="{9CD9AE10-9A30-4A08-80B5-A774FA467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362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11273">
              <a:extLst>
                <a:ext uri="{FF2B5EF4-FFF2-40B4-BE49-F238E27FC236}">
                  <a16:creationId xmlns:a16="http://schemas.microsoft.com/office/drawing/2014/main" id="{2EB2B27E-CD9A-4F4A-A6D5-A87C8DDAA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1423"/>
              <a:ext cx="2" cy="60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椭圆 11274">
              <a:extLst>
                <a:ext uri="{FF2B5EF4-FFF2-40B4-BE49-F238E27FC236}">
                  <a16:creationId xmlns:a16="http://schemas.microsoft.com/office/drawing/2014/main" id="{D3F2D45E-0C1E-454E-B480-F41CE043E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938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11275">
              <a:extLst>
                <a:ext uri="{FF2B5EF4-FFF2-40B4-BE49-F238E27FC236}">
                  <a16:creationId xmlns:a16="http://schemas.microsoft.com/office/drawing/2014/main" id="{CACF59D1-A32C-4F24-9472-810A9999C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450"/>
              <a:ext cx="0" cy="5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矩形 11276">
              <a:extLst>
                <a:ext uri="{FF2B5EF4-FFF2-40B4-BE49-F238E27FC236}">
                  <a16:creationId xmlns:a16="http://schemas.microsoft.com/office/drawing/2014/main" id="{B90040E0-4EDF-4DE1-9DAD-2310A854A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960"/>
              <a:ext cx="15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Physical Schema</a:t>
              </a:r>
            </a:p>
          </p:txBody>
        </p:sp>
        <p:sp>
          <p:nvSpPr>
            <p:cNvPr id="12" name="矩形 11277">
              <a:extLst>
                <a:ext uri="{FF2B5EF4-FFF2-40B4-BE49-F238E27FC236}">
                  <a16:creationId xmlns:a16="http://schemas.microsoft.com/office/drawing/2014/main" id="{AB051C3D-89E1-47DF-AF0F-7CE6C5DA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" y="528"/>
              <a:ext cx="179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Conceptual Schema</a:t>
              </a:r>
            </a:p>
          </p:txBody>
        </p:sp>
        <p:sp>
          <p:nvSpPr>
            <p:cNvPr id="13" name="矩形 11278">
              <a:extLst>
                <a:ext uri="{FF2B5EF4-FFF2-40B4-BE49-F238E27FC236}">
                  <a16:creationId xmlns:a16="http://schemas.microsoft.com/office/drawing/2014/main" id="{CA376975-CA61-4C95-871F-756CB7473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1</a:t>
              </a:r>
            </a:p>
          </p:txBody>
        </p:sp>
        <p:sp>
          <p:nvSpPr>
            <p:cNvPr id="14" name="矩形 11279">
              <a:extLst>
                <a:ext uri="{FF2B5EF4-FFF2-40B4-BE49-F238E27FC236}">
                  <a16:creationId xmlns:a16="http://schemas.microsoft.com/office/drawing/2014/main" id="{4BB71FAF-B561-4902-8DDC-710707561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2</a:t>
              </a:r>
            </a:p>
          </p:txBody>
        </p:sp>
        <p:sp>
          <p:nvSpPr>
            <p:cNvPr id="15" name="矩形 11280">
              <a:extLst>
                <a:ext uri="{FF2B5EF4-FFF2-40B4-BE49-F238E27FC236}">
                  <a16:creationId xmlns:a16="http://schemas.microsoft.com/office/drawing/2014/main" id="{4F8E012E-C9D3-44B3-957F-4B35666D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3</a:t>
              </a:r>
            </a:p>
          </p:txBody>
        </p:sp>
        <p:sp>
          <p:nvSpPr>
            <p:cNvPr id="16" name="矩形 11281">
              <a:extLst>
                <a:ext uri="{FF2B5EF4-FFF2-40B4-BE49-F238E27FC236}">
                  <a16:creationId xmlns:a16="http://schemas.microsoft.com/office/drawing/2014/main" id="{A15A6449-0BAB-49F8-8249-6C03F9C2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1282">
              <a:extLst>
                <a:ext uri="{FF2B5EF4-FFF2-40B4-BE49-F238E27FC236}">
                  <a16:creationId xmlns:a16="http://schemas.microsoft.com/office/drawing/2014/main" id="{1531291A-50C8-4D14-BE85-4603AA17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1283">
              <a:extLst>
                <a:ext uri="{FF2B5EF4-FFF2-40B4-BE49-F238E27FC236}">
                  <a16:creationId xmlns:a16="http://schemas.microsoft.com/office/drawing/2014/main" id="{8396A5EC-27C0-402F-8C0E-54993500F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1284">
              <a:extLst>
                <a:ext uri="{FF2B5EF4-FFF2-40B4-BE49-F238E27FC236}">
                  <a16:creationId xmlns:a16="http://schemas.microsoft.com/office/drawing/2014/main" id="{17CFF70D-E18F-4A19-A0B6-AB5F93127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546"/>
              <a:ext cx="1760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1285">
              <a:extLst>
                <a:ext uri="{FF2B5EF4-FFF2-40B4-BE49-F238E27FC236}">
                  <a16:creationId xmlns:a16="http://schemas.microsoft.com/office/drawing/2014/main" id="{8AB2FCE5-0A1D-4731-A756-D377064D1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978"/>
              <a:ext cx="1472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接连接符 11286">
              <a:extLst>
                <a:ext uri="{FF2B5EF4-FFF2-40B4-BE49-F238E27FC236}">
                  <a16:creationId xmlns:a16="http://schemas.microsoft.com/office/drawing/2014/main" id="{72D10D3E-D5CC-4787-AC87-AC00F5BD3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" y="250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11287">
              <a:extLst>
                <a:ext uri="{FF2B5EF4-FFF2-40B4-BE49-F238E27FC236}">
                  <a16:creationId xmlns:a16="http://schemas.microsoft.com/office/drawing/2014/main" id="{F07A5B80-4CA3-4429-A04E-0D2E8CED5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250"/>
              <a:ext cx="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直接连接符 11288">
              <a:extLst>
                <a:ext uri="{FF2B5EF4-FFF2-40B4-BE49-F238E27FC236}">
                  <a16:creationId xmlns:a16="http://schemas.microsoft.com/office/drawing/2014/main" id="{4236E93A-6988-4C3D-BC03-DBF2C824F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4" y="250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直接连接符 11289">
              <a:extLst>
                <a:ext uri="{FF2B5EF4-FFF2-40B4-BE49-F238E27FC236}">
                  <a16:creationId xmlns:a16="http://schemas.microsoft.com/office/drawing/2014/main" id="{15899E85-7D45-4F2E-A293-3757EE285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778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直接连接符 11290">
              <a:extLst>
                <a:ext uri="{FF2B5EF4-FFF2-40B4-BE49-F238E27FC236}">
                  <a16:creationId xmlns:a16="http://schemas.microsoft.com/office/drawing/2014/main" id="{680E5655-6E88-40DB-A64F-A8E768A57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1210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1291">
              <a:extLst>
                <a:ext uri="{FF2B5EF4-FFF2-40B4-BE49-F238E27FC236}">
                  <a16:creationId xmlns:a16="http://schemas.microsoft.com/office/drawing/2014/main" id="{B8951A51-E8AB-47D5-B662-56ABD35EE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1546"/>
              <a:ext cx="4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</a:pPr>
              <a:r>
                <a:rPr lang="en-US" altLang="zh-CN" sz="3200" b="1" dirty="0">
                  <a:solidFill>
                    <a:srgbClr val="CF0E30"/>
                  </a:solidFill>
                  <a:ea typeface="宋体" panose="02010600030101010101" pitchFamily="2" charset="-122"/>
                </a:rPr>
                <a:t>DB</a:t>
              </a:r>
            </a:p>
          </p:txBody>
        </p:sp>
      </p:grpSp>
      <p:pic>
        <p:nvPicPr>
          <p:cNvPr id="27" name="图片 11292">
            <a:extLst>
              <a:ext uri="{FF2B5EF4-FFF2-40B4-BE49-F238E27FC236}">
                <a16:creationId xmlns:a16="http://schemas.microsoft.com/office/drawing/2014/main" id="{A24B634E-24A3-43D1-943B-033D9A069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32" y="1328420"/>
            <a:ext cx="11144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11293">
            <a:extLst>
              <a:ext uri="{FF2B5EF4-FFF2-40B4-BE49-F238E27FC236}">
                <a16:creationId xmlns:a16="http://schemas.microsoft.com/office/drawing/2014/main" id="{BD13C250-A340-4F71-B26B-9AB8AC5D0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2" y="1404620"/>
            <a:ext cx="900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11294">
            <a:extLst>
              <a:ext uri="{FF2B5EF4-FFF2-40B4-BE49-F238E27FC236}">
                <a16:creationId xmlns:a16="http://schemas.microsoft.com/office/drawing/2014/main" id="{1E96A4B5-5443-4048-8A2C-76584335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732" y="1404620"/>
            <a:ext cx="1385888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11295">
            <a:extLst>
              <a:ext uri="{FF2B5EF4-FFF2-40B4-BE49-F238E27FC236}">
                <a16:creationId xmlns:a16="http://schemas.microsoft.com/office/drawing/2014/main" id="{6464ED0A-8314-44A5-BAA3-DCBD2F36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332" y="718820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rgbClr val="CF0E30"/>
                </a:solidFill>
                <a:ea typeface="宋体" panose="02010600030101010101" pitchFamily="2" charset="-122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39932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21CDA-9F8E-43B4-85E0-ACC0FC57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Independence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BE977-2EA2-454D-93AB-103B6F8A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6899910" cy="4695635"/>
          </a:xfrm>
        </p:spPr>
        <p:txBody>
          <a:bodyPr/>
          <a:lstStyle/>
          <a:p>
            <a:r>
              <a:rPr lang="en-US" altLang="zh-CN" dirty="0"/>
              <a:t>Applications insulated from how data is structured and stored.</a:t>
            </a:r>
          </a:p>
          <a:p>
            <a:r>
              <a:rPr lang="en-US" altLang="zh-CN" i="1" u="sng" dirty="0">
                <a:solidFill>
                  <a:schemeClr val="accent2"/>
                </a:solidFill>
              </a:rPr>
              <a:t>Logical data independence</a:t>
            </a:r>
            <a:r>
              <a:rPr lang="en-US" altLang="zh-CN" dirty="0">
                <a:solidFill>
                  <a:schemeClr val="accent2"/>
                </a:solidFill>
              </a:rPr>
              <a:t>:  </a:t>
            </a:r>
            <a:r>
              <a:rPr lang="en-US" altLang="zh-CN" dirty="0"/>
              <a:t>Protection from changes in </a:t>
            </a:r>
            <a:r>
              <a:rPr lang="en-US" altLang="zh-CN" i="1" dirty="0"/>
              <a:t>logical </a:t>
            </a:r>
            <a:r>
              <a:rPr lang="en-US" altLang="zh-CN" dirty="0"/>
              <a:t>structure of data.</a:t>
            </a:r>
          </a:p>
          <a:p>
            <a:r>
              <a:rPr lang="en-US" altLang="zh-CN" i="1" u="sng" dirty="0">
                <a:solidFill>
                  <a:schemeClr val="accent2"/>
                </a:solidFill>
              </a:rPr>
              <a:t>Physical data independence</a:t>
            </a:r>
            <a:r>
              <a:rPr lang="en-US" altLang="zh-CN" dirty="0">
                <a:solidFill>
                  <a:schemeClr val="accent2"/>
                </a:solidFill>
              </a:rPr>
              <a:t>:   </a:t>
            </a:r>
            <a:r>
              <a:rPr lang="en-US" altLang="zh-CN" dirty="0"/>
              <a:t>Protection from changes in </a:t>
            </a:r>
            <a:r>
              <a:rPr lang="en-US" altLang="zh-CN" i="1" dirty="0"/>
              <a:t>physical</a:t>
            </a:r>
            <a:r>
              <a:rPr lang="en-US" altLang="zh-CN" dirty="0"/>
              <a:t> structure of data.</a:t>
            </a:r>
          </a:p>
          <a:p>
            <a:r>
              <a:rPr lang="en-US" altLang="zh-CN" dirty="0">
                <a:solidFill>
                  <a:srgbClr val="FF0066"/>
                </a:solidFill>
              </a:rPr>
              <a:t>Q: Why are these particularly important for DBMS? 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AF841-9246-46B5-A19C-8700C20C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361740-2268-47B3-BB2E-046E2103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6" name="组合 12293">
            <a:extLst>
              <a:ext uri="{FF2B5EF4-FFF2-40B4-BE49-F238E27FC236}">
                <a16:creationId xmlns:a16="http://schemas.microsoft.com/office/drawing/2014/main" id="{DA35CBAF-62B4-488D-997E-0AA059DD8B68}"/>
              </a:ext>
            </a:extLst>
          </p:cNvPr>
          <p:cNvGrpSpPr>
            <a:grpSpLocks/>
          </p:cNvGrpSpPr>
          <p:nvPr/>
        </p:nvGrpSpPr>
        <p:grpSpPr bwMode="auto">
          <a:xfrm>
            <a:off x="7783830" y="1743075"/>
            <a:ext cx="3714750" cy="3532188"/>
            <a:chOff x="0" y="0"/>
            <a:chExt cx="2340" cy="2066"/>
          </a:xfrm>
        </p:grpSpPr>
        <p:sp>
          <p:nvSpPr>
            <p:cNvPr id="7" name="椭圆 12294">
              <a:extLst>
                <a:ext uri="{FF2B5EF4-FFF2-40B4-BE49-F238E27FC236}">
                  <a16:creationId xmlns:a16="http://schemas.microsoft.com/office/drawing/2014/main" id="{8C3F0ABE-7F2D-4209-A6DC-D5E0C843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362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12295">
              <a:extLst>
                <a:ext uri="{FF2B5EF4-FFF2-40B4-BE49-F238E27FC236}">
                  <a16:creationId xmlns:a16="http://schemas.microsoft.com/office/drawing/2014/main" id="{06E52C9A-4C94-4002-BDD9-C5D10DC8A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1423"/>
              <a:ext cx="2" cy="60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椭圆 12296">
              <a:extLst>
                <a:ext uri="{FF2B5EF4-FFF2-40B4-BE49-F238E27FC236}">
                  <a16:creationId xmlns:a16="http://schemas.microsoft.com/office/drawing/2014/main" id="{ED0B5D9A-31E3-4178-813A-C120F2BE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938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12297">
              <a:extLst>
                <a:ext uri="{FF2B5EF4-FFF2-40B4-BE49-F238E27FC236}">
                  <a16:creationId xmlns:a16="http://schemas.microsoft.com/office/drawing/2014/main" id="{FAA45D61-E35B-4F45-91BC-AF6FCD4B7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1450"/>
              <a:ext cx="0" cy="52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矩形 12298">
              <a:extLst>
                <a:ext uri="{FF2B5EF4-FFF2-40B4-BE49-F238E27FC236}">
                  <a16:creationId xmlns:a16="http://schemas.microsoft.com/office/drawing/2014/main" id="{CF81E5AB-3747-4CB0-90EA-50F81ACCE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960"/>
              <a:ext cx="15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Physical Schema</a:t>
              </a:r>
            </a:p>
          </p:txBody>
        </p:sp>
        <p:sp>
          <p:nvSpPr>
            <p:cNvPr id="12" name="矩形 12299">
              <a:extLst>
                <a:ext uri="{FF2B5EF4-FFF2-40B4-BE49-F238E27FC236}">
                  <a16:creationId xmlns:a16="http://schemas.microsoft.com/office/drawing/2014/main" id="{9E9F8685-4AA4-40C7-826C-D08A6FB3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" y="528"/>
              <a:ext cx="179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Conceptual Schema</a:t>
              </a:r>
            </a:p>
          </p:txBody>
        </p:sp>
        <p:sp>
          <p:nvSpPr>
            <p:cNvPr id="13" name="矩形 12300">
              <a:extLst>
                <a:ext uri="{FF2B5EF4-FFF2-40B4-BE49-F238E27FC236}">
                  <a16:creationId xmlns:a16="http://schemas.microsoft.com/office/drawing/2014/main" id="{4235A1AA-5458-4EDD-9222-6A97AA9B2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1</a:t>
              </a:r>
            </a:p>
          </p:txBody>
        </p:sp>
        <p:sp>
          <p:nvSpPr>
            <p:cNvPr id="14" name="矩形 12301">
              <a:extLst>
                <a:ext uri="{FF2B5EF4-FFF2-40B4-BE49-F238E27FC236}">
                  <a16:creationId xmlns:a16="http://schemas.microsoft.com/office/drawing/2014/main" id="{6681B1C7-B689-4F6F-9C10-19D78554A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2</a:t>
              </a:r>
            </a:p>
          </p:txBody>
        </p:sp>
        <p:sp>
          <p:nvSpPr>
            <p:cNvPr id="15" name="矩形 12302">
              <a:extLst>
                <a:ext uri="{FF2B5EF4-FFF2-40B4-BE49-F238E27FC236}">
                  <a16:creationId xmlns:a16="http://schemas.microsoft.com/office/drawing/2014/main" id="{B25B622C-691D-487B-95A4-473EF5A28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0"/>
              <a:ext cx="7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en-US" altLang="zh-CN" sz="2200">
                  <a:solidFill>
                    <a:schemeClr val="tx2"/>
                  </a:solidFill>
                  <a:ea typeface="宋体" panose="02010600030101010101" pitchFamily="2" charset="-122"/>
                </a:rPr>
                <a:t>View 3</a:t>
              </a:r>
            </a:p>
          </p:txBody>
        </p:sp>
        <p:sp>
          <p:nvSpPr>
            <p:cNvPr id="16" name="矩形 12303">
              <a:extLst>
                <a:ext uri="{FF2B5EF4-FFF2-40B4-BE49-F238E27FC236}">
                  <a16:creationId xmlns:a16="http://schemas.microsoft.com/office/drawing/2014/main" id="{6B076C9C-8E23-488B-88FF-A941D3801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2304">
              <a:extLst>
                <a:ext uri="{FF2B5EF4-FFF2-40B4-BE49-F238E27FC236}">
                  <a16:creationId xmlns:a16="http://schemas.microsoft.com/office/drawing/2014/main" id="{C063A673-80CD-44D0-8CF3-400F409E4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矩形 12305">
              <a:extLst>
                <a:ext uri="{FF2B5EF4-FFF2-40B4-BE49-F238E27FC236}">
                  <a16:creationId xmlns:a16="http://schemas.microsoft.com/office/drawing/2014/main" id="{67AEBC3E-6EA6-4B67-8592-166FFE87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8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2306">
              <a:extLst>
                <a:ext uri="{FF2B5EF4-FFF2-40B4-BE49-F238E27FC236}">
                  <a16:creationId xmlns:a16="http://schemas.microsoft.com/office/drawing/2014/main" id="{09C468A3-3EDC-4BDB-91C1-5F56D17F2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" y="546"/>
              <a:ext cx="1760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2307">
              <a:extLst>
                <a:ext uri="{FF2B5EF4-FFF2-40B4-BE49-F238E27FC236}">
                  <a16:creationId xmlns:a16="http://schemas.microsoft.com/office/drawing/2014/main" id="{124D091E-0281-4C4E-BF31-03E8B9A4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" y="978"/>
              <a:ext cx="1472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>
                <a:buFont typeface="Arial" panose="020B0604020202020204" pitchFamily="34" charset="0"/>
                <a:buNone/>
              </a:pPr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接连接符 12308">
              <a:extLst>
                <a:ext uri="{FF2B5EF4-FFF2-40B4-BE49-F238E27FC236}">
                  <a16:creationId xmlns:a16="http://schemas.microsoft.com/office/drawing/2014/main" id="{A572FEC5-9140-45AE-85C5-9180FB866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" y="250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12309">
              <a:extLst>
                <a:ext uri="{FF2B5EF4-FFF2-40B4-BE49-F238E27FC236}">
                  <a16:creationId xmlns:a16="http://schemas.microsoft.com/office/drawing/2014/main" id="{C6379FA3-EF23-48EC-BC2C-CE5D2A34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250"/>
              <a:ext cx="0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直接连接符 12310">
              <a:extLst>
                <a:ext uri="{FF2B5EF4-FFF2-40B4-BE49-F238E27FC236}">
                  <a16:creationId xmlns:a16="http://schemas.microsoft.com/office/drawing/2014/main" id="{16982F31-B5A9-4090-80AA-BC838BA13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4" y="250"/>
              <a:ext cx="336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直接连接符 12311">
              <a:extLst>
                <a:ext uri="{FF2B5EF4-FFF2-40B4-BE49-F238E27FC236}">
                  <a16:creationId xmlns:a16="http://schemas.microsoft.com/office/drawing/2014/main" id="{42830AEE-59B3-44F8-AA4A-9957FDC0F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778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直接连接符 12312">
              <a:extLst>
                <a:ext uri="{FF2B5EF4-FFF2-40B4-BE49-F238E27FC236}">
                  <a16:creationId xmlns:a16="http://schemas.microsoft.com/office/drawing/2014/main" id="{9F3F6D9B-3EEF-4A44-842A-A698E46E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1210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2313">
              <a:extLst>
                <a:ext uri="{FF2B5EF4-FFF2-40B4-BE49-F238E27FC236}">
                  <a16:creationId xmlns:a16="http://schemas.microsoft.com/office/drawing/2014/main" id="{5B637DE0-0FD6-4547-B5DA-5D7E2C2A6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1546"/>
              <a:ext cx="4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rgbClr val="CF0E30"/>
                  </a:solidFill>
                  <a:ea typeface="宋体" panose="02010600030101010101" pitchFamily="2" charset="-122"/>
                </a:rPr>
                <a:t>DB</a:t>
              </a:r>
            </a:p>
          </p:txBody>
        </p:sp>
      </p:grpSp>
      <p:sp>
        <p:nvSpPr>
          <p:cNvPr id="27" name="燕尾形箭头 12291">
            <a:extLst>
              <a:ext uri="{FF2B5EF4-FFF2-40B4-BE49-F238E27FC236}">
                <a16:creationId xmlns:a16="http://schemas.microsoft.com/office/drawing/2014/main" id="{18604D6A-94CB-43CC-AEC3-C67AE457B1C9}"/>
              </a:ext>
            </a:extLst>
          </p:cNvPr>
          <p:cNvSpPr>
            <a:spLocks noChangeArrowheads="1"/>
          </p:cNvSpPr>
          <p:nvPr/>
        </p:nvSpPr>
        <p:spPr bwMode="auto">
          <a:xfrm rot="21130508">
            <a:off x="7134689" y="2307420"/>
            <a:ext cx="1410270" cy="304800"/>
          </a:xfrm>
          <a:prstGeom prst="notchedRightArrow">
            <a:avLst>
              <a:gd name="adj1" fmla="val 50000"/>
              <a:gd name="adj2" fmla="val 10387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燕尾形箭头 12292">
            <a:extLst>
              <a:ext uri="{FF2B5EF4-FFF2-40B4-BE49-F238E27FC236}">
                <a16:creationId xmlns:a16="http://schemas.microsoft.com/office/drawing/2014/main" id="{40F580B2-A3F6-4CB0-B9EF-CEEEE7FE11C8}"/>
              </a:ext>
            </a:extLst>
          </p:cNvPr>
          <p:cNvSpPr>
            <a:spLocks noChangeArrowheads="1"/>
          </p:cNvSpPr>
          <p:nvPr/>
        </p:nvSpPr>
        <p:spPr bwMode="auto">
          <a:xfrm rot="20586866">
            <a:off x="7531463" y="3347022"/>
            <a:ext cx="1752600" cy="304800"/>
          </a:xfrm>
          <a:prstGeom prst="notchedRightArrow">
            <a:avLst>
              <a:gd name="adj1" fmla="val 50000"/>
              <a:gd name="adj2" fmla="val 14375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panose="020B0604020202020204" pitchFamily="34" charset="0"/>
              <a:buNone/>
            </a:pP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969</Words>
  <Application>Microsoft Office PowerPoint</Application>
  <PresentationFormat>宽屏</PresentationFormat>
  <Paragraphs>197</Paragraphs>
  <Slides>18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阿里巴巴普惠体</vt:lpstr>
      <vt:lpstr>等线</vt:lpstr>
      <vt:lpstr>等线 Light</vt:lpstr>
      <vt:lpstr>方正书宋_GBK</vt:lpstr>
      <vt:lpstr>黑体</vt:lpstr>
      <vt:lpstr>宋体</vt:lpstr>
      <vt:lpstr>微软雅黑</vt:lpstr>
      <vt:lpstr>Alibaba Sans</vt:lpstr>
      <vt:lpstr>Arial</vt:lpstr>
      <vt:lpstr>Tahoma</vt:lpstr>
      <vt:lpstr>Times New Roman</vt:lpstr>
      <vt:lpstr>Wingdings</vt:lpstr>
      <vt:lpstr>Office 主题​​</vt:lpstr>
      <vt:lpstr>Introduction to Database （ Chapter 1）</vt:lpstr>
      <vt:lpstr>What Is a DB?</vt:lpstr>
      <vt:lpstr>Database</vt:lpstr>
      <vt:lpstr>What Is a DB? (cont.)</vt:lpstr>
      <vt:lpstr>什么是数据</vt:lpstr>
      <vt:lpstr>What Is a DBMS? </vt:lpstr>
      <vt:lpstr>What Is a DBS? </vt:lpstr>
      <vt:lpstr>Levels of Abstraction</vt:lpstr>
      <vt:lpstr>Data Independence</vt:lpstr>
      <vt:lpstr>Data Independence</vt:lpstr>
      <vt:lpstr>Interesting Stuff About Databases</vt:lpstr>
      <vt:lpstr>More about database</vt:lpstr>
      <vt:lpstr>Current DBMS</vt:lpstr>
      <vt:lpstr>Why Study Databases?</vt:lpstr>
      <vt:lpstr>What’s the intellectual content of DBMS?</vt:lpstr>
      <vt:lpstr>Structure of a DBMS</vt:lpstr>
      <vt:lpstr>Advantages of a DBMS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91</cp:revision>
  <dcterms:created xsi:type="dcterms:W3CDTF">2020-08-25T08:13:37Z</dcterms:created>
  <dcterms:modified xsi:type="dcterms:W3CDTF">2020-09-07T10:39:46Z</dcterms:modified>
</cp:coreProperties>
</file>