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387" r:id="rId25"/>
    <p:sldId id="419" r:id="rId26"/>
    <p:sldId id="420" r:id="rId27"/>
    <p:sldId id="421" r:id="rId28"/>
    <p:sldId id="422" r:id="rId29"/>
    <p:sldId id="423" r:id="rId30"/>
    <p:sldId id="424" r:id="rId31"/>
    <p:sldId id="42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8928" autoAdjust="0"/>
  </p:normalViewPr>
  <p:slideViewPr>
    <p:cSldViewPr snapToGrid="0">
      <p:cViewPr varScale="1">
        <p:scale>
          <a:sx n="78" d="100"/>
          <a:sy n="78" d="100"/>
        </p:scale>
        <p:origin x="536" y="-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6879-2BC7-47B9-8EF9-6751ED520D7D}" type="datetimeFigureOut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1885F-94B5-44CA-8707-816883AB4F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46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4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1885F-94B5-44CA-8707-816883AB4F9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1F193D-0666-43C5-93C1-DE3E8AEA9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816" y="6313999"/>
            <a:ext cx="3316584" cy="5053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D16297-F30D-47BE-AF5E-CA8F0AE4B1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4421323"/>
            <a:ext cx="2808303" cy="24302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342765-D928-4C78-8DA3-E86C243D1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6" y="38637"/>
            <a:ext cx="2343912" cy="7172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7E2E16-4E8D-422C-8570-2DC96B5A8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B181A2-B986-4F10-AABD-AC1A5C039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78861-9033-446F-982C-70D5C09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72665" y="4429919"/>
            <a:ext cx="2046669" cy="365125"/>
          </a:xfrm>
        </p:spPr>
        <p:txBody>
          <a:bodyPr/>
          <a:lstStyle/>
          <a:p>
            <a:fld id="{D96DDB58-3424-44ED-ABC0-B0BB1175750B}" type="datetime2">
              <a:rPr lang="zh-CN" altLang="en-US" smtClean="0"/>
              <a:t>2020年9月6日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630059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1704A-247D-42E2-8275-34FED0A2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3F00C4-BED1-4FF5-8C70-CFB0D0150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55374-EE4B-4381-8A3F-9FD99AD0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A521-E49B-47AA-9204-2D905B3E8449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CAF79-DF0A-46E1-A347-15173CEB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753E7-4540-4777-B6F2-AF23039F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8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1E24A7-634B-4441-9A6B-03190AC50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E76922-462E-470C-AA57-6058597DB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17D51-5D45-42E1-A019-2F9B775F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BB68-C84D-44C2-B4C6-B1A1B02DBB70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4C60F8-A3A1-464E-BBD9-9FABD66A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1B4B6-3A5F-410D-A050-88305E8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1CFDD2B-2BBF-47BF-B7BD-9DD4834A0A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97" y="4982354"/>
            <a:ext cx="2568606" cy="2568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2FB354-2CC9-4608-8E85-F136FF991B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045"/>
          <a:stretch/>
        </p:blipFill>
        <p:spPr>
          <a:xfrm>
            <a:off x="11201400" y="89437"/>
            <a:ext cx="977900" cy="8812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1B02C-44C7-4504-9DFE-DB704AE685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" y="6325347"/>
            <a:ext cx="3240000" cy="4936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0B7D73-6756-4B3A-8F72-CC514E21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168"/>
            <a:ext cx="10515600" cy="1016182"/>
          </a:xfrm>
        </p:spPr>
        <p:txBody>
          <a:bodyPr>
            <a:normAutofit/>
          </a:bodyPr>
          <a:lstStyle>
            <a:lvl1pPr>
              <a:defRPr sz="3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B46A9-11EB-4014-A9D3-11C54BE12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/>
          <a:lstStyle>
            <a:lvl1pPr marL="2286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4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1pPr>
            <a:lvl2pPr marL="6858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22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2pPr>
            <a:lvl3pPr marL="11430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8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3pPr>
            <a:lvl4pPr marL="16002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4pPr>
            <a:lvl5pPr marL="2057400" indent="-252000">
              <a:lnSpc>
                <a:spcPct val="125000"/>
              </a:lnSpc>
              <a:buClr>
                <a:schemeClr val="accent1">
                  <a:lumMod val="75000"/>
                </a:schemeClr>
              </a:buClr>
              <a:buFontTx/>
              <a:buBlip>
                <a:blip r:embed="rId6"/>
              </a:buBlip>
              <a:defRPr sz="1600" baseline="0">
                <a:latin typeface="Alibaba Sans" panose="020B0503020203040204" pitchFamily="34" charset="0"/>
                <a:ea typeface="阿里巴巴普惠体" panose="00020600040101010101" pitchFamily="18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5C453-9838-4C9D-86C1-8873CDFD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7184" y="6414406"/>
            <a:ext cx="1530096" cy="365125"/>
          </a:xfrm>
        </p:spPr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DCD4C-D65F-4E80-BEED-F7482A25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4712" y="6414406"/>
            <a:ext cx="637032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6">
            <a:extLst>
              <a:ext uri="{FF2B5EF4-FFF2-40B4-BE49-F238E27FC236}">
                <a16:creationId xmlns:a16="http://schemas.microsoft.com/office/drawing/2014/main" id="{F0701E9B-20DC-4799-AA1D-73A34042D945}"/>
              </a:ext>
            </a:extLst>
          </p:cNvPr>
          <p:cNvCxnSpPr/>
          <p:nvPr userDrawn="1"/>
        </p:nvCxnSpPr>
        <p:spPr>
          <a:xfrm flipH="1">
            <a:off x="-1" y="1217349"/>
            <a:ext cx="12204000" cy="0"/>
          </a:xfrm>
          <a:prstGeom prst="line">
            <a:avLst/>
          </a:prstGeom>
          <a:ln w="127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矩形 6">
            <a:extLst>
              <a:ext uri="{FF2B5EF4-FFF2-40B4-BE49-F238E27FC236}">
                <a16:creationId xmlns:a16="http://schemas.microsoft.com/office/drawing/2014/main" id="{A53BF01A-7637-4062-AFA1-36C083BA170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9525" y="0"/>
            <a:ext cx="430149" cy="12173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1350" noProof="1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96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A572-440F-453F-8B1D-D17FEC24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2B1CD9-BB65-43D1-B3B3-D355AE232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09284-7347-4E0C-869F-9C2062D8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A4D4-78D4-421C-8164-411AD38F89FE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5F8A1-E5D5-44FA-A6E9-EDE47A4E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E54C8-294D-49FD-904D-A7E516B9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2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33FC6-BC81-475A-B188-BCA1835B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F2438-1DFC-4D41-B23E-7F24773F0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915192-816F-4235-9A8A-4DFD4E457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9DADD-9D81-4744-8497-2D96D920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535E-AE50-47CB-B737-4066173EE400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BB0D9-28D0-40E3-8851-A3623641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8F173E-7C14-478D-9035-945619F4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19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25A5B-39B7-430C-A492-16059E8B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CC061C-A530-4A96-855B-4D487622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49459-E1E5-4BEE-B8E6-50E58EDB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DAECA2-22C2-4059-A312-9E382DABE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E8B91C-BC29-4E24-A289-921E827EE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A5D839-6AEF-4943-9C1D-2D961EEC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1F1-5120-4BA3-A7D9-AA5142FD8EFD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1FF4C-2192-420F-896B-5CFDE94E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B466D4-A0D6-4C79-B703-6C873B17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6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21D1-35C6-4B94-A695-D072645B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A15D50-3EC5-41EC-87DC-71198237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F3E0-DA1D-4058-8347-E3AD56214BAE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5D2527-F48B-4ED5-919D-AA42FFFE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5EAF2C-BDBA-4634-8AF9-DD38A6B3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5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5278F4-990C-4682-9FE4-18DE0B53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BC0C-3D6A-4E38-8AA1-42CE10F6D40A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D87BF2-B5CA-4297-A84B-BF0A7EFB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C445B5-35B7-4195-988D-CFD09B03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FEE70-DACA-4C0C-BC2C-174419EF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1CE96-0164-421E-A8D7-9E62C466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FBE967-2B95-4F8C-81B3-7235B6A3B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0DB059-91A2-4C0F-8FA5-F4E31D0A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6D9D-1008-425C-9306-E38606E880E1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86B5A-B6E0-41CA-B4C1-4000F0AC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1F0EF-50FD-4762-BCF8-5DD66934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9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E82A3-5152-4130-AA33-72F78286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7B59A1-BC19-4805-88B5-A6C760C35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B95FB-C256-49B9-8E75-5FB958E3C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82A3EF-24AA-4AB1-8DBD-8EE98009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6BA1-5D99-494D-8E9B-FF2EF74B7073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01FAF-EAF9-440F-8030-0EF64E5D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1FB49-F82C-4ED2-BF47-7BDDD746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3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280A33-83F7-455D-B55B-E3E124F3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66A4D-072E-4108-A4A1-33F5094F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03FD4-DF96-4E86-863B-34CD03DAC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DA523-E7F8-4C98-817B-E250FB32A53D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86698-B033-4521-B03C-05F16D3D4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EE8C-A2F5-420F-B0FC-74AB4736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73DF7-B377-4C9F-990C-269287801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8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1927B-6D1B-4315-BC36-6B2D92ED8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3159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900" dirty="0"/>
              <a:t>Relational Model </a:t>
            </a:r>
            <a:br>
              <a:rPr lang="en-US" altLang="zh-CN" sz="6600" dirty="0"/>
            </a:br>
            <a:r>
              <a:rPr lang="en-US" altLang="zh-CN" sz="3100" dirty="0"/>
              <a:t>SQL Data Definition</a:t>
            </a:r>
            <a:r>
              <a:rPr lang="zh-CN" altLang="en-US" sz="3100" dirty="0"/>
              <a:t>，</a:t>
            </a:r>
            <a:r>
              <a:rPr lang="en-US" altLang="zh-CN" sz="3100" dirty="0"/>
              <a:t>Constraint</a:t>
            </a:r>
            <a:br>
              <a:rPr lang="en-US" altLang="zh-CN" sz="5400" dirty="0">
                <a:ea typeface="黑体" panose="02010609060101010101" pitchFamily="49" charset="-122"/>
              </a:rPr>
            </a:br>
            <a:r>
              <a:rPr lang="zh-CN" altLang="en-US" sz="2200" dirty="0">
                <a:ea typeface="黑体" panose="02010609060101010101" pitchFamily="49" charset="-122"/>
              </a:rPr>
              <a:t>（</a:t>
            </a:r>
            <a:r>
              <a:rPr lang="en-US" altLang="zh-CN" sz="2200" dirty="0"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latin typeface="Tahoma" panose="020B0604030504040204" pitchFamily="34" charset="0"/>
                <a:ea typeface="黑体" panose="02010609060101010101" pitchFamily="49" charset="-122"/>
              </a:rPr>
              <a:t>Section 2.1--2.</a:t>
            </a:r>
            <a:r>
              <a:rPr lang="en-US" altLang="zh-CN" sz="2200" dirty="0">
                <a:latin typeface="Tahoma" panose="020B060403050404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2200" dirty="0">
                <a:ea typeface="黑体" panose="02010609060101010101" pitchFamily="49" charset="-122"/>
              </a:rPr>
              <a:t>）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C673D-5EC2-46DB-8536-43F6A717A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658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李龙杰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兰州大学 信息科学与工程学院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ljli@lzu.edu.cn</a:t>
            </a:r>
          </a:p>
          <a:p>
            <a:pPr>
              <a:lnSpc>
                <a:spcPct val="16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https://ljlilzu.github.io/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5B296560-35D4-495F-8C8B-DB95B384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6391" y="6384063"/>
            <a:ext cx="2046669" cy="365125"/>
          </a:xfrm>
        </p:spPr>
        <p:txBody>
          <a:bodyPr/>
          <a:lstStyle/>
          <a:p>
            <a:fld id="{12D4A9E8-3A00-470F-8F7D-3C0BFD86293F}" type="datetime2">
              <a:rPr lang="zh-CN" altLang="en-US" smtClean="0"/>
              <a:t>2020年9月6日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5A3FD2-E90E-4998-B374-7B01BF4160A6}"/>
              </a:ext>
            </a:extLst>
          </p:cNvPr>
          <p:cNvCxnSpPr/>
          <p:nvPr/>
        </p:nvCxnSpPr>
        <p:spPr>
          <a:xfrm>
            <a:off x="-16832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3851FC-BB4D-4E84-AFD5-41E34E5D7372}"/>
              </a:ext>
            </a:extLst>
          </p:cNvPr>
          <p:cNvCxnSpPr/>
          <p:nvPr/>
        </p:nvCxnSpPr>
        <p:spPr>
          <a:xfrm>
            <a:off x="8597900" y="3475037"/>
            <a:ext cx="36000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B325-BF5A-4378-B5D9-3985B88E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(Declaring) a Database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81989-63DD-4655-82BE-E88D71489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Simplest form 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/>
              <a:t>		</a:t>
            </a:r>
            <a:r>
              <a:rPr lang="en-US" altLang="zh-CN" sz="3200" dirty="0">
                <a:latin typeface="Courier New" panose="02070309020205020404" pitchFamily="49" charset="0"/>
              </a:rPr>
              <a:t>CREATE DATABASE &lt;</a:t>
            </a:r>
            <a:r>
              <a:rPr lang="en-US" altLang="zh-CN" sz="3200" dirty="0" err="1">
                <a:latin typeface="Courier New" panose="02070309020205020404" pitchFamily="49" charset="0"/>
              </a:rPr>
              <a:t>db_name</a:t>
            </a:r>
            <a:r>
              <a:rPr lang="en-US" altLang="zh-CN" sz="3200" dirty="0">
                <a:latin typeface="Courier New" panose="02070309020205020404" pitchFamily="49" charset="0"/>
              </a:rPr>
              <a:t>&gt;</a:t>
            </a:r>
            <a:r>
              <a:rPr lang="en-US" altLang="zh-CN" sz="32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3200" dirty="0"/>
              <a:t>To delete a relation: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/>
              <a:t>		</a:t>
            </a:r>
            <a:r>
              <a:rPr lang="en-US" altLang="zh-CN" sz="3200" dirty="0">
                <a:latin typeface="Courier New" panose="02070309020205020404" pitchFamily="49" charset="0"/>
              </a:rPr>
              <a:t>DROP DATABASE &lt;</a:t>
            </a:r>
            <a:r>
              <a:rPr lang="en-US" altLang="zh-CN" sz="3200" dirty="0" err="1">
                <a:latin typeface="Courier New" panose="02070309020205020404" pitchFamily="49" charset="0"/>
              </a:rPr>
              <a:t>db_name</a:t>
            </a:r>
            <a:r>
              <a:rPr lang="en-US" altLang="zh-CN" sz="3200" dirty="0">
                <a:latin typeface="Courier New" panose="02070309020205020404" pitchFamily="49" charset="0"/>
              </a:rPr>
              <a:t>&gt;</a:t>
            </a:r>
            <a:r>
              <a:rPr lang="en-US" altLang="zh-CN" sz="32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9E68AE-695B-4155-A4E8-43267E81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BE2E01-5C6E-42CD-9339-9C85EDD5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52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A00E9-473C-4758-BFC4-06A39C32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(Declaring) a Relation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59429-1DB2-48D1-8058-B246D5B69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Simplest form 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>
                <a:latin typeface="Courier New" panose="02070309020205020404" pitchFamily="49" charset="0"/>
              </a:rPr>
              <a:t>CREATE TABLE &lt;</a:t>
            </a:r>
            <a:r>
              <a:rPr lang="en-US" altLang="zh-CN" dirty="0" err="1">
                <a:latin typeface="Courier New" panose="02070309020205020404" pitchFamily="49" charset="0"/>
              </a:rPr>
              <a:t>table_name</a:t>
            </a:r>
            <a:r>
              <a:rPr lang="en-US" altLang="zh-CN" dirty="0">
                <a:latin typeface="Courier New" panose="02070309020205020404" pitchFamily="49" charset="0"/>
              </a:rPr>
              <a:t>&gt;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	&lt;list of elements&gt;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);</a:t>
            </a:r>
          </a:p>
          <a:p>
            <a:r>
              <a:rPr lang="en-US" altLang="zh-CN" dirty="0"/>
              <a:t>To delete a relation: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>
                <a:latin typeface="Courier New" panose="02070309020205020404" pitchFamily="49" charset="0"/>
              </a:rPr>
              <a:t>DROP TABLE &lt;</a:t>
            </a:r>
            <a:r>
              <a:rPr lang="en-US" altLang="zh-CN" dirty="0" err="1">
                <a:latin typeface="Courier New" panose="02070309020205020404" pitchFamily="49" charset="0"/>
              </a:rPr>
              <a:t>table_name</a:t>
            </a:r>
            <a:r>
              <a:rPr lang="en-US" altLang="zh-CN" dirty="0">
                <a:latin typeface="Courier New" panose="02070309020205020404" pitchFamily="49" charset="0"/>
              </a:rPr>
              <a:t>&gt;;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BCBA24-7EC7-4556-A545-52F832A72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8ABF0D-057C-4F6B-B32B-491D9EE9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145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E7468-6CE2-40E7-BA9D-A4C34A00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Elements of Table Declarations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3603C5-208D-434D-9455-9A297DE31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70" y="1481328"/>
            <a:ext cx="11635740" cy="46956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Most basic element: an </a:t>
            </a:r>
            <a:r>
              <a:rPr lang="en-US" altLang="zh-CN" sz="2800" i="1" u="sng" dirty="0">
                <a:solidFill>
                  <a:srgbClr val="0033CC"/>
                </a:solidFill>
              </a:rPr>
              <a:t>attribute</a:t>
            </a:r>
            <a:r>
              <a:rPr lang="en-US" altLang="zh-CN" sz="2800" dirty="0"/>
              <a:t> and its </a:t>
            </a:r>
            <a:r>
              <a:rPr lang="en-US" altLang="zh-CN" sz="2800" i="1" u="sng" dirty="0">
                <a:solidFill>
                  <a:srgbClr val="0033CC"/>
                </a:solidFill>
              </a:rPr>
              <a:t>type</a:t>
            </a:r>
            <a:r>
              <a:rPr lang="en-US" altLang="zh-CN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The most common types are: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INT or INTEGER (synonyms).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REAL or FLOAT (synonyms).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CHAR(</a:t>
            </a:r>
            <a:r>
              <a:rPr lang="en-US" altLang="zh-CN" sz="2400" i="1" dirty="0">
                <a:latin typeface="Courier New" panose="02070309020205020404" pitchFamily="49" charset="0"/>
              </a:rPr>
              <a:t>n</a:t>
            </a:r>
            <a:r>
              <a:rPr lang="en-US" altLang="zh-CN" sz="2400" dirty="0">
                <a:latin typeface="Courier New" panose="02070309020205020404" pitchFamily="49" charset="0"/>
              </a:rPr>
              <a:t>) = fixed-length string of </a:t>
            </a:r>
            <a:r>
              <a:rPr lang="en-US" altLang="zh-CN" sz="2400" i="1" dirty="0">
                <a:latin typeface="Courier New" panose="02070309020205020404" pitchFamily="49" charset="0"/>
              </a:rPr>
              <a:t>n</a:t>
            </a:r>
            <a:r>
              <a:rPr lang="en-US" altLang="zh-CN" sz="2400" dirty="0">
                <a:latin typeface="Courier New" panose="02070309020205020404" pitchFamily="49" charset="0"/>
              </a:rPr>
              <a:t> characters.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VARCHAR(</a:t>
            </a:r>
            <a:r>
              <a:rPr lang="en-US" altLang="zh-CN" sz="2400" i="1" dirty="0">
                <a:latin typeface="Courier New" panose="02070309020205020404" pitchFamily="49" charset="0"/>
              </a:rPr>
              <a:t>n</a:t>
            </a:r>
            <a:r>
              <a:rPr lang="en-US" altLang="zh-CN" sz="2400" dirty="0">
                <a:latin typeface="Courier New" panose="02070309020205020404" pitchFamily="49" charset="0"/>
              </a:rPr>
              <a:t>) = variable-length string of up to </a:t>
            </a:r>
            <a:r>
              <a:rPr lang="en-US" altLang="zh-CN" sz="2400" i="1" dirty="0">
                <a:latin typeface="Courier New" panose="02070309020205020404" pitchFamily="49" charset="0"/>
              </a:rPr>
              <a:t>n </a:t>
            </a:r>
            <a:r>
              <a:rPr lang="en-US" altLang="zh-CN" sz="2400" dirty="0">
                <a:latin typeface="Courier New" panose="02070309020205020404" pitchFamily="49" charset="0"/>
              </a:rPr>
              <a:t>characters</a:t>
            </a:r>
            <a:r>
              <a:rPr lang="en-US" altLang="zh-CN" sz="2400" dirty="0"/>
              <a:t>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8A502-6250-4CA7-9473-F32A8502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1FE3B6-18CE-49D4-9A76-87061B45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0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290D4-05EE-4156-A910-B21C5812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33CC33"/>
                </a:solidFill>
                <a:sym typeface="方正书宋_GBK" charset="-122"/>
              </a:rPr>
              <a:t>Example:</a:t>
            </a:r>
            <a:r>
              <a:rPr lang="en-US" altLang="zh-CN" dirty="0">
                <a:sym typeface="方正书宋_GBK" charset="-122"/>
              </a:rPr>
              <a:t> </a:t>
            </a:r>
            <a:r>
              <a:rPr lang="en-US" altLang="zh-CN" dirty="0"/>
              <a:t> Create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17C12-240B-4C43-9B15-C59EAC57D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837"/>
            <a:ext cx="10515600" cy="46956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CREATE TABLE Sells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(	bar	  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	beer  VARCHAR(20),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	price REAL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06650-3728-40AE-AAAA-F2F8D3BF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7CAE68-7F69-43A9-9455-CA3A50CA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D81D75E-EA74-490A-AB22-AC2C95C7DB07}"/>
              </a:ext>
            </a:extLst>
          </p:cNvPr>
          <p:cNvSpPr txBox="1">
            <a:spLocks/>
          </p:cNvSpPr>
          <p:nvPr/>
        </p:nvSpPr>
        <p:spPr>
          <a:xfrm>
            <a:off x="5627913" y="1600049"/>
            <a:ext cx="5451764" cy="4695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52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1pPr>
            <a:lvl2pPr marL="6858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2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2pPr>
            <a:lvl3pPr marL="11430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3pPr>
            <a:lvl4pPr marL="16002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16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4pPr>
            <a:lvl5pPr marL="20574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16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CREATE TABLE Book_Info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(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</a:rPr>
              <a:t>Book_ID  SMALLINT 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</a:rPr>
              <a:t>Book_Name  VARCHAR(20) 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</a:rPr>
              <a:t>Description  VARCHAR(30) 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</a:rPr>
              <a:t>Price  </a:t>
            </a:r>
            <a:r>
              <a:rPr lang="en-US" altLang="zh-CN" sz="2400" dirty="0">
                <a:latin typeface="Courier New" panose="02070309020205020404" pitchFamily="49" charset="0"/>
              </a:rPr>
              <a:t>FLOAT</a:t>
            </a:r>
            <a:r>
              <a:rPr lang="zh-CN" altLang="en-US" sz="2400" dirty="0">
                <a:latin typeface="Courier New" panose="02070309020205020404" pitchFamily="49" charset="0"/>
              </a:rPr>
              <a:t>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Courier New" panose="02070309020205020404" pitchFamily="49" charset="0"/>
              </a:rPr>
              <a:t>Author_ID  INT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E272AB-A33B-497B-9937-83242B736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51323"/>
            <a:ext cx="3098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SQL is case insensitive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44449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9C22C-5FBD-4381-B605-5239D4EB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492A6-00DC-4CE7-8599-12234F42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i="1" u="sng" dirty="0">
                <a:solidFill>
                  <a:schemeClr val="accent2"/>
                </a:solidFill>
              </a:rPr>
              <a:t>Integers </a:t>
            </a:r>
            <a:r>
              <a:rPr lang="en-US" altLang="zh-CN" sz="2800" dirty="0"/>
              <a:t>and </a:t>
            </a:r>
            <a:r>
              <a:rPr lang="en-US" altLang="zh-CN" sz="2800" i="1" u="sng" dirty="0">
                <a:solidFill>
                  <a:schemeClr val="accent2"/>
                </a:solidFill>
              </a:rPr>
              <a:t>reals</a:t>
            </a:r>
            <a:r>
              <a:rPr lang="en-US" altLang="zh-CN" sz="2800" dirty="0"/>
              <a:t> are represented as you would expect.</a:t>
            </a:r>
          </a:p>
          <a:p>
            <a:r>
              <a:rPr lang="en-US" altLang="zh-CN" sz="2800" i="1" u="sng" dirty="0">
                <a:solidFill>
                  <a:schemeClr val="accent2"/>
                </a:solidFill>
              </a:rPr>
              <a:t>Strings</a:t>
            </a:r>
            <a:r>
              <a:rPr lang="en-US" altLang="zh-CN" sz="2800" dirty="0"/>
              <a:t> are too, except they require single quotes.</a:t>
            </a:r>
          </a:p>
          <a:p>
            <a:pPr marL="452438" lvl="1"/>
            <a:r>
              <a:rPr lang="en-US" altLang="zh-CN" sz="2400" dirty="0"/>
              <a:t>Two single quotes = real quote, e.g., </a:t>
            </a:r>
            <a:r>
              <a:rPr lang="zh-CN" altLang="en-US" sz="2400" dirty="0">
                <a:latin typeface="Courier New" panose="02070309020205020404" pitchFamily="49" charset="0"/>
              </a:rPr>
              <a:t>'</a:t>
            </a:r>
            <a:r>
              <a:rPr lang="en-US" altLang="zh-CN" sz="2400" dirty="0">
                <a:latin typeface="Courier New" panose="02070309020205020404" pitchFamily="49" charset="0"/>
              </a:rPr>
              <a:t>Joe</a:t>
            </a:r>
            <a:r>
              <a:rPr lang="zh-CN" altLang="en-US" sz="2400" dirty="0">
                <a:latin typeface="Courier New" panose="02070309020205020404" pitchFamily="49" charset="0"/>
              </a:rPr>
              <a:t>''</a:t>
            </a:r>
            <a:r>
              <a:rPr lang="en-US" altLang="zh-CN" sz="2400" dirty="0">
                <a:latin typeface="Courier New" panose="02070309020205020404" pitchFamily="49" charset="0"/>
              </a:rPr>
              <a:t>s Bar</a:t>
            </a:r>
            <a:r>
              <a:rPr lang="zh-CN" altLang="en-US" sz="2400" dirty="0">
                <a:latin typeface="Courier New" panose="02070309020205020404" pitchFamily="49" charset="0"/>
              </a:rPr>
              <a:t>'</a:t>
            </a:r>
            <a:r>
              <a:rPr lang="en-US" altLang="zh-CN" sz="2400" dirty="0"/>
              <a:t>.</a:t>
            </a:r>
          </a:p>
          <a:p>
            <a:r>
              <a:rPr lang="en-US" altLang="zh-CN" sz="2800" dirty="0"/>
              <a:t>Any value can be NULL.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AF6F1-A354-4F8F-836E-BB85E06B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AF81E7-F9BA-4B0B-8410-E75A7DAD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3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98F13-7B1F-4BF4-99F4-55AD354A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Dates and Times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4A5B7-0AC8-4DE9-B94F-57273D357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u="sng" dirty="0">
                <a:solidFill>
                  <a:schemeClr val="accent2"/>
                </a:solidFill>
              </a:rPr>
              <a:t>DATE</a:t>
            </a:r>
            <a:r>
              <a:rPr lang="en-US" altLang="zh-CN" dirty="0"/>
              <a:t> and </a:t>
            </a:r>
            <a:r>
              <a:rPr lang="en-US" altLang="zh-CN" i="1" u="sng" dirty="0">
                <a:solidFill>
                  <a:schemeClr val="accent2"/>
                </a:solidFill>
              </a:rPr>
              <a:t>TIME</a:t>
            </a:r>
            <a:r>
              <a:rPr lang="en-US" altLang="zh-CN" dirty="0"/>
              <a:t> are types in SQL.</a:t>
            </a:r>
          </a:p>
          <a:p>
            <a:r>
              <a:rPr lang="en-US" altLang="zh-CN" dirty="0"/>
              <a:t>The form of a </a:t>
            </a:r>
            <a:r>
              <a:rPr lang="en-US" altLang="zh-CN" i="1" u="sng" dirty="0">
                <a:solidFill>
                  <a:schemeClr val="accent2"/>
                </a:solidFill>
              </a:rPr>
              <a:t>date</a:t>
            </a:r>
            <a:r>
              <a:rPr lang="en-US" altLang="zh-CN" dirty="0"/>
              <a:t> value is: DATE ‘</a:t>
            </a:r>
            <a:r>
              <a:rPr lang="en-US" altLang="zh-CN" dirty="0" err="1"/>
              <a:t>yyyy</a:t>
            </a:r>
            <a:r>
              <a:rPr lang="en-US" altLang="zh-CN" dirty="0"/>
              <a:t>-mm-dd’</a:t>
            </a:r>
          </a:p>
          <a:p>
            <a:pPr lvl="1"/>
            <a:r>
              <a:rPr lang="en-US" altLang="zh-CN" sz="2400" dirty="0">
                <a:solidFill>
                  <a:srgbClr val="33CC33"/>
                </a:solidFill>
              </a:rPr>
              <a:t>Example: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ourier New" panose="02070309020205020404" pitchFamily="49" charset="0"/>
              </a:rPr>
              <a:t>DATE </a:t>
            </a:r>
            <a:r>
              <a:rPr lang="zh-CN" altLang="en-US" sz="2400" dirty="0">
                <a:latin typeface="Courier New" panose="02070309020205020404" pitchFamily="49" charset="0"/>
              </a:rPr>
              <a:t>'</a:t>
            </a:r>
            <a:r>
              <a:rPr lang="en-US" altLang="zh-CN" sz="2400" dirty="0">
                <a:latin typeface="Courier New" panose="02070309020205020404" pitchFamily="49" charset="0"/>
              </a:rPr>
              <a:t>2007-09-30</a:t>
            </a:r>
            <a:r>
              <a:rPr lang="zh-CN" altLang="en-US" sz="2400" dirty="0">
                <a:latin typeface="Courier New" panose="02070309020205020404" pitchFamily="49" charset="0"/>
              </a:rPr>
              <a:t>'</a:t>
            </a:r>
            <a:r>
              <a:rPr lang="en-US" altLang="zh-CN" sz="2400" dirty="0"/>
              <a:t> for Sept. 30, 2007.</a:t>
            </a:r>
          </a:p>
          <a:p>
            <a:pPr lvl="1"/>
            <a:endParaRPr lang="en-US" altLang="zh-CN" sz="2400" dirty="0"/>
          </a:p>
          <a:p>
            <a:r>
              <a:rPr lang="en-US" altLang="zh-CN" dirty="0"/>
              <a:t>The form of a </a:t>
            </a:r>
            <a:r>
              <a:rPr lang="en-US" altLang="zh-CN" i="1" u="sng" dirty="0">
                <a:solidFill>
                  <a:schemeClr val="accent2"/>
                </a:solidFill>
              </a:rPr>
              <a:t>time</a:t>
            </a:r>
            <a:r>
              <a:rPr lang="en-US" altLang="zh-CN" dirty="0"/>
              <a:t> value is: TIME ‘</a:t>
            </a:r>
            <a:r>
              <a:rPr lang="en-US" altLang="zh-CN" dirty="0" err="1"/>
              <a:t>hh:mm:ss</a:t>
            </a:r>
            <a:r>
              <a:rPr lang="en-US" altLang="zh-CN" dirty="0"/>
              <a:t>’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with an optional </a:t>
            </a:r>
            <a:r>
              <a:rPr lang="en-US" altLang="zh-CN" i="1" u="sng" dirty="0">
                <a:solidFill>
                  <a:schemeClr val="accent2"/>
                </a:solidFill>
              </a:rPr>
              <a:t>decimal</a:t>
            </a:r>
            <a:r>
              <a:rPr lang="en-US" altLang="zh-CN" dirty="0">
                <a:solidFill>
                  <a:srgbClr val="993300"/>
                </a:solidFill>
              </a:rPr>
              <a:t> point</a:t>
            </a:r>
            <a:r>
              <a:rPr lang="en-US" altLang="zh-CN" dirty="0"/>
              <a:t> and fractions of a second following.</a:t>
            </a:r>
          </a:p>
          <a:p>
            <a:pPr lvl="1"/>
            <a:r>
              <a:rPr lang="en-US" altLang="zh-CN" sz="2400" dirty="0">
                <a:solidFill>
                  <a:srgbClr val="33CC33"/>
                </a:solidFill>
              </a:rPr>
              <a:t>Example</a:t>
            </a:r>
            <a:r>
              <a:rPr lang="en-US" altLang="zh-CN" sz="2400" dirty="0"/>
              <a:t>: </a:t>
            </a:r>
            <a:r>
              <a:rPr lang="en-US" altLang="zh-CN" sz="2400" dirty="0">
                <a:latin typeface="Courier New" panose="02070309020205020404" pitchFamily="49" charset="0"/>
              </a:rPr>
              <a:t>TIME </a:t>
            </a:r>
            <a:r>
              <a:rPr lang="zh-CN" altLang="en-US" sz="2400" dirty="0">
                <a:latin typeface="Courier New" panose="02070309020205020404" pitchFamily="49" charset="0"/>
              </a:rPr>
              <a:t>'</a:t>
            </a:r>
            <a:r>
              <a:rPr lang="en-US" altLang="zh-CN" sz="2400" dirty="0">
                <a:latin typeface="Courier New" panose="02070309020205020404" pitchFamily="49" charset="0"/>
              </a:rPr>
              <a:t>15:30:02.5</a:t>
            </a:r>
            <a:r>
              <a:rPr lang="zh-CN" altLang="en-US" sz="2400" dirty="0">
                <a:latin typeface="Courier New" panose="02070309020205020404" pitchFamily="49" charset="0"/>
              </a:rPr>
              <a:t>'</a:t>
            </a:r>
            <a:r>
              <a:rPr lang="en-US" altLang="zh-CN" sz="2400" dirty="0"/>
              <a:t> = two and a half seconds after 3:30PM.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0C201-44DA-40DD-BBFB-F5764024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EABE6-254F-4A6A-B873-D769B955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5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5246B-8CEE-4CE1-AA5F-4A159CA2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Declaring </a:t>
            </a:r>
            <a:r>
              <a:rPr lang="en-US" altLang="zh-CN" sz="2800" i="1" u="sng" dirty="0">
                <a:solidFill>
                  <a:schemeClr val="accent2"/>
                </a:solidFill>
              </a:rPr>
              <a:t>Keys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64861-2679-4038-9641-737287E8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An attribute or list of attributes may be declared </a:t>
            </a:r>
            <a:r>
              <a:rPr lang="en-US" altLang="zh-CN" sz="2800" dirty="0">
                <a:solidFill>
                  <a:srgbClr val="993300"/>
                </a:solidFill>
              </a:rPr>
              <a:t>PRIMARY KEY</a:t>
            </a:r>
            <a:r>
              <a:rPr lang="en-US" altLang="zh-CN" sz="2800" dirty="0"/>
              <a:t> or </a:t>
            </a:r>
            <a:r>
              <a:rPr lang="en-US" altLang="zh-CN" sz="2800" dirty="0">
                <a:solidFill>
                  <a:srgbClr val="993300"/>
                </a:solidFill>
              </a:rPr>
              <a:t>UNIQUE</a:t>
            </a:r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Either says that no two tuples of the relation may agree in all the attribute(s)  on the list.</a:t>
            </a:r>
          </a:p>
          <a:p>
            <a:r>
              <a:rPr lang="en-US" altLang="zh-CN" sz="2800" dirty="0"/>
              <a:t>There are a few distinctions to be mentioned later.</a:t>
            </a:r>
          </a:p>
          <a:p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70F3C-02E8-4A67-BBC5-D1B9A444C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673ACC-552A-4650-AD65-67D77F90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75D53-F3BB-4FB5-945F-C3A43A3E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Declaring </a:t>
            </a:r>
            <a:r>
              <a:rPr lang="en-US" altLang="zh-CN" i="1" u="sng" dirty="0">
                <a:solidFill>
                  <a:schemeClr val="accent2"/>
                </a:solidFill>
              </a:rPr>
              <a:t>Single-Attribute Keys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374A4-F996-4005-A650-BFF2ECD46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Place </a:t>
            </a:r>
            <a:r>
              <a:rPr lang="en-US" altLang="zh-CN" dirty="0">
                <a:solidFill>
                  <a:srgbClr val="0033CC"/>
                </a:solidFill>
              </a:rPr>
              <a:t>PRIMARY KEY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0033CC"/>
                </a:solidFill>
              </a:rPr>
              <a:t>UNIQUE </a:t>
            </a:r>
            <a:r>
              <a:rPr lang="en-US" altLang="zh-CN" dirty="0"/>
              <a:t>after the type in the declaration of the attribute.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33CC33"/>
                </a:solidFill>
                <a:sym typeface="方正书宋_GBK" charset="-122"/>
              </a:rPr>
              <a:t>   Example:</a:t>
            </a:r>
            <a:r>
              <a:rPr lang="en-US" altLang="zh-CN" dirty="0">
                <a:sym typeface="方正书宋_GBK" charset="-122"/>
              </a:rPr>
              <a:t> </a:t>
            </a:r>
            <a:r>
              <a:rPr lang="en-US" altLang="zh-CN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Courier New" panose="02070309020205020404" pitchFamily="49" charset="0"/>
              </a:rPr>
              <a:t>CREATE TABLE Beers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(</a:t>
            </a:r>
          </a:p>
          <a:p>
            <a:pPr lvl="2">
              <a:buNone/>
            </a:pPr>
            <a:r>
              <a:rPr lang="en-US" altLang="zh-CN" sz="2400" dirty="0">
                <a:latin typeface="Courier New" panose="02070309020205020404" pitchFamily="49" charset="0"/>
              </a:rPr>
              <a:t>name  CHAR(20) </a:t>
            </a:r>
            <a:r>
              <a:rPr lang="en-US" altLang="zh-CN" sz="2400" dirty="0">
                <a:solidFill>
                  <a:srgbClr val="FF0000"/>
                </a:solidFill>
                <a:latin typeface="Courier New" panose="02070309020205020404" pitchFamily="49" charset="0"/>
              </a:rPr>
              <a:t>UNIQUE</a:t>
            </a:r>
            <a:r>
              <a:rPr lang="en-US" altLang="zh-CN" sz="2400" dirty="0">
                <a:latin typeface="Courier New" panose="02070309020205020404" pitchFamily="49" charset="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</a:t>
            </a:r>
            <a:r>
              <a:rPr lang="en-US" altLang="zh-CN" dirty="0" err="1">
                <a:latin typeface="Courier New" panose="02070309020205020404" pitchFamily="49" charset="0"/>
              </a:rPr>
              <a:t>manf</a:t>
            </a:r>
            <a:r>
              <a:rPr lang="en-US" altLang="zh-CN" dirty="0">
                <a:latin typeface="Courier New" panose="02070309020205020404" pitchFamily="49" charset="0"/>
              </a:rPr>
              <a:t>	 CHAR(20)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);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B706F-BF54-467E-999E-8A9E5EF3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2BB411-ED8B-4AB1-A8CD-BD2F4464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571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F59D6-8074-4AC7-A6C3-AD0C90B7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Declaring </a:t>
            </a:r>
            <a:r>
              <a:rPr lang="en-US" altLang="zh-CN" i="1" u="sng" dirty="0">
                <a:solidFill>
                  <a:schemeClr val="accent2"/>
                </a:solidFill>
              </a:rPr>
              <a:t>Multi-attribute Keys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68813-9B53-4DFC-B14C-5D5A1719C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A key declaration can also be another element in the list of elements of a </a:t>
            </a:r>
            <a:r>
              <a:rPr lang="en-US" altLang="zh-CN" sz="2000" dirty="0">
                <a:solidFill>
                  <a:srgbClr val="FF0000"/>
                </a:solidFill>
              </a:rPr>
              <a:t>CREATE TABLE</a:t>
            </a:r>
            <a:r>
              <a:rPr lang="en-US" altLang="zh-CN" sz="2800" dirty="0"/>
              <a:t> statement.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This form </a:t>
            </a:r>
            <a:r>
              <a:rPr lang="en-US" altLang="zh-CN" i="1" u="sng" dirty="0">
                <a:solidFill>
                  <a:schemeClr val="accent2"/>
                </a:solidFill>
              </a:rPr>
              <a:t>is </a:t>
            </a:r>
            <a:r>
              <a:rPr lang="en-US" altLang="zh-CN" sz="2800" dirty="0"/>
              <a:t>essential if the key consists of more than one attribute.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/>
              <a:t>May be used even for one-attribute keys.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C49A44-9C2E-4297-93B6-F07A8E54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580133-87AE-42FA-B1D7-1271F049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01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1171D-C078-40BD-A414-0C357DA4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Multi-attribute Key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0C0D2-9BAC-4280-BAB1-6705B9097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bar and beer together are the key for Sells: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</a:t>
            </a:r>
            <a:r>
              <a:rPr lang="en-US" altLang="zh-CN" dirty="0">
                <a:latin typeface="Courier New" panose="02070309020205020404" pitchFamily="49" charset="0"/>
              </a:rPr>
              <a:t>CREATE TABLE Sells (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	bar		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	beer		VARCHAR(20),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	price		REAL,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	PRIMARY KEY (bar, beer)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5CFCB-E92F-4196-850F-0378DE08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D24C59-BCA3-4B76-90C5-82A1E4DE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68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112EA-83B4-459E-9B59-C1D4B115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Data Model?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54F31-738F-445B-ADC7-8EE8BDDA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9380220" cy="469563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sz="11200" dirty="0"/>
              <a:t>A </a:t>
            </a:r>
            <a:r>
              <a:rPr lang="en-US" altLang="zh-CN" sz="11200" i="1" u="sng" dirty="0">
                <a:solidFill>
                  <a:schemeClr val="accent2"/>
                </a:solidFill>
              </a:rPr>
              <a:t>data model</a:t>
            </a:r>
            <a:r>
              <a:rPr lang="en-US" altLang="zh-CN" sz="11200" i="1" dirty="0">
                <a:solidFill>
                  <a:schemeClr val="accent2"/>
                </a:solidFill>
              </a:rPr>
              <a:t> </a:t>
            </a:r>
            <a:r>
              <a:rPr lang="en-US" altLang="zh-CN" sz="11200" dirty="0">
                <a:solidFill>
                  <a:schemeClr val="accent2"/>
                </a:solidFill>
              </a:rPr>
              <a:t> </a:t>
            </a:r>
            <a:r>
              <a:rPr lang="en-US" altLang="zh-CN" sz="11200" dirty="0"/>
              <a:t>is a collection of concepts for describing data.</a:t>
            </a:r>
          </a:p>
          <a:p>
            <a:pPr>
              <a:buFont typeface="Monotype Sorts" pitchFamily="2" charset="2"/>
              <a:buNone/>
            </a:pPr>
            <a:r>
              <a:rPr lang="en-US" altLang="zh-CN" sz="9600" dirty="0">
                <a:sym typeface="方正书宋_GBK" charset="-122"/>
              </a:rPr>
              <a:t>    1. </a:t>
            </a:r>
            <a:r>
              <a:rPr lang="en-US" altLang="zh-CN" sz="9600" dirty="0">
                <a:solidFill>
                  <a:srgbClr val="3366FF"/>
                </a:solidFill>
                <a:sym typeface="方正书宋_GBK" charset="-122"/>
              </a:rPr>
              <a:t>Data Structure </a:t>
            </a:r>
          </a:p>
          <a:p>
            <a:pPr>
              <a:buFont typeface="Monotype Sorts" pitchFamily="2" charset="2"/>
              <a:buNone/>
            </a:pPr>
            <a:r>
              <a:rPr lang="en-US" altLang="zh-CN" sz="9600" dirty="0">
                <a:sym typeface="方正书宋_GBK" charset="-122"/>
              </a:rPr>
              <a:t>		</a:t>
            </a:r>
            <a:r>
              <a:rPr lang="zh-CN" altLang="en-US" sz="9600" dirty="0">
                <a:sym typeface="方正书宋_GBK" charset="-122"/>
              </a:rPr>
              <a:t>relational model</a:t>
            </a:r>
            <a:r>
              <a:rPr lang="en-US" altLang="zh-CN" sz="9600" dirty="0">
                <a:sym typeface="方正书宋_GBK" charset="-122"/>
              </a:rPr>
              <a:t>: </a:t>
            </a:r>
            <a:r>
              <a:rPr lang="zh-CN" altLang="en-US" sz="9600" dirty="0">
                <a:solidFill>
                  <a:srgbClr val="FF0000"/>
                </a:solidFill>
                <a:sym typeface="方正书宋_GBK" charset="-122"/>
              </a:rPr>
              <a:t>tables</a:t>
            </a:r>
            <a:r>
              <a:rPr lang="zh-CN" altLang="en-US" sz="9600" dirty="0">
                <a:sym typeface="方正书宋_GBK" charset="-122"/>
              </a:rPr>
              <a:t>;     </a:t>
            </a:r>
            <a:endParaRPr lang="zh-CN" altLang="en-US" sz="9600" dirty="0"/>
          </a:p>
          <a:p>
            <a:pPr>
              <a:buFont typeface="Monotype Sorts" pitchFamily="2" charset="2"/>
              <a:buNone/>
            </a:pPr>
            <a:r>
              <a:rPr lang="zh-CN" altLang="en-US" sz="9600" dirty="0">
                <a:sym typeface="方正书宋_GBK" charset="-122"/>
              </a:rPr>
              <a:t>         </a:t>
            </a:r>
            <a:r>
              <a:rPr lang="en-US" altLang="zh-CN" sz="9600" dirty="0">
                <a:sym typeface="方正书宋_GBK" charset="-122"/>
              </a:rPr>
              <a:t>	</a:t>
            </a:r>
            <a:r>
              <a:rPr lang="zh-CN" altLang="en-US" sz="9600" dirty="0">
                <a:sym typeface="方正书宋_GBK" charset="-122"/>
              </a:rPr>
              <a:t>semistructured model</a:t>
            </a:r>
            <a:r>
              <a:rPr lang="en-US" altLang="zh-CN" sz="9600" dirty="0">
                <a:sym typeface="方正书宋_GBK" charset="-122"/>
              </a:rPr>
              <a:t>:</a:t>
            </a:r>
            <a:r>
              <a:rPr lang="zh-CN" altLang="en-US" sz="9600" dirty="0">
                <a:sym typeface="方正书宋_GBK" charset="-122"/>
              </a:rPr>
              <a:t> trees/graphs.</a:t>
            </a:r>
            <a:endParaRPr lang="zh-CN" altLang="en-US" sz="9600" dirty="0"/>
          </a:p>
          <a:p>
            <a:pPr>
              <a:buFont typeface="Monotype Sorts" pitchFamily="2" charset="2"/>
              <a:buNone/>
            </a:pPr>
            <a:r>
              <a:rPr lang="en-US" altLang="zh-CN" sz="9600" dirty="0">
                <a:sym typeface="方正书宋_GBK" charset="-122"/>
              </a:rPr>
              <a:t>    2. </a:t>
            </a:r>
            <a:r>
              <a:rPr lang="en-US" altLang="zh-CN" sz="9600" dirty="0">
                <a:solidFill>
                  <a:srgbClr val="3366FF"/>
                </a:solidFill>
                <a:sym typeface="方正书宋_GBK" charset="-122"/>
              </a:rPr>
              <a:t>Data Operations </a:t>
            </a:r>
            <a:endParaRPr lang="en-US" altLang="zh-CN" sz="9600" dirty="0">
              <a:solidFill>
                <a:srgbClr val="3366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9600" dirty="0">
                <a:sym typeface="方正书宋_GBK" charset="-122"/>
              </a:rPr>
              <a:t>    3. </a:t>
            </a:r>
            <a:r>
              <a:rPr lang="en-US" altLang="zh-CN" sz="9600" dirty="0">
                <a:solidFill>
                  <a:srgbClr val="3366FF"/>
                </a:solidFill>
                <a:sym typeface="方正书宋_GBK" charset="-122"/>
              </a:rPr>
              <a:t>Constraints</a:t>
            </a:r>
            <a:endParaRPr lang="en-US" altLang="zh-CN" sz="9600" dirty="0">
              <a:solidFill>
                <a:srgbClr val="3366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9600" dirty="0">
                <a:sym typeface="方正书宋_GBK" charset="-122"/>
              </a:rPr>
              <a:t>      </a:t>
            </a:r>
            <a:r>
              <a:rPr lang="zh-CN" altLang="en-US" sz="9600" dirty="0">
                <a:latin typeface="Tahoma" panose="020B0604030504040204" pitchFamily="34" charset="0"/>
                <a:ea typeface="宋体" panose="02010600030101010101" pitchFamily="2" charset="-122"/>
                <a:sym typeface="方正书宋_GBK" charset="-122"/>
              </a:rPr>
              <a:t> see P.17 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525CA-6CE8-4D8E-B158-9A15C919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F73188-0E7C-4B0F-8521-F5DC0A3F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6" name="对象 4099">
            <a:extLst>
              <a:ext uri="{FF2B5EF4-FFF2-40B4-BE49-F238E27FC236}">
                <a16:creationId xmlns:a16="http://schemas.microsoft.com/office/drawing/2014/main" id="{0EB2C11C-7961-4CE9-A4B9-1F66BEF9C6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5819"/>
              </p:ext>
            </p:extLst>
          </p:nvPr>
        </p:nvGraphicFramePr>
        <p:xfrm>
          <a:off x="10579736" y="1584198"/>
          <a:ext cx="9318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r:id="rId4" imgW="1700871" imgH="3659054" progId="">
                  <p:embed/>
                </p:oleObj>
              </mc:Choice>
              <mc:Fallback>
                <p:oleObj r:id="rId4" imgW="1700871" imgH="3659054" progId="">
                  <p:embed/>
                  <p:pic>
                    <p:nvPicPr>
                      <p:cNvPr id="15363" name="对象 4099">
                        <a:extLst>
                          <a:ext uri="{FF2B5EF4-FFF2-40B4-BE49-F238E27FC236}">
                            <a16:creationId xmlns:a16="http://schemas.microsoft.com/office/drawing/2014/main" id="{6F6436BB-1E80-4D1D-B5EA-7C58A6B7ED2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9736" y="1584198"/>
                        <a:ext cx="93186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695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833CD-82DF-4CD2-B3F8-063BC0F8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CC"/>
                </a:solidFill>
              </a:rPr>
              <a:t>PRIMARY KEY</a:t>
            </a:r>
            <a:r>
              <a:rPr lang="en-US" altLang="zh-CN" dirty="0"/>
              <a:t> vs. </a:t>
            </a:r>
            <a:r>
              <a:rPr lang="en-US" altLang="zh-CN" dirty="0">
                <a:solidFill>
                  <a:srgbClr val="0033CC"/>
                </a:solidFill>
              </a:rPr>
              <a:t>UNIQUE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E9C3F7-7714-49A8-A6C9-D20B8AC0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120000"/>
              </a:lnSpc>
              <a:buFont typeface="Monotype Sorts" pitchFamily="2" charset="2"/>
              <a:buAutoNum type="arabicPeriod"/>
            </a:pPr>
            <a:r>
              <a:rPr lang="en-US" altLang="zh-CN" sz="2800" dirty="0"/>
              <a:t>There can be only one </a:t>
            </a:r>
            <a:r>
              <a:rPr lang="en-US" altLang="zh-CN" sz="2800" dirty="0">
                <a:solidFill>
                  <a:srgbClr val="0033CC"/>
                </a:solidFill>
              </a:rPr>
              <a:t>PRIMARY KEY</a:t>
            </a:r>
            <a:r>
              <a:rPr lang="en-US" altLang="zh-CN" sz="2800" dirty="0"/>
              <a:t> for a relation, but several </a:t>
            </a:r>
            <a:r>
              <a:rPr lang="en-US" altLang="zh-CN" sz="2800" dirty="0">
                <a:solidFill>
                  <a:srgbClr val="0033CC"/>
                </a:solidFill>
              </a:rPr>
              <a:t>UNIQUE </a:t>
            </a:r>
            <a:r>
              <a:rPr lang="en-US" altLang="zh-CN" sz="2800" dirty="0"/>
              <a:t>attributes.</a:t>
            </a:r>
          </a:p>
          <a:p>
            <a:pPr marL="609600" indent="-609600">
              <a:lnSpc>
                <a:spcPct val="120000"/>
              </a:lnSpc>
              <a:buFont typeface="Monotype Sorts" pitchFamily="2" charset="2"/>
              <a:buAutoNum type="arabicPeriod"/>
            </a:pPr>
            <a:r>
              <a:rPr lang="en-US" altLang="zh-CN" sz="2800" dirty="0"/>
              <a:t>No attribute of a </a:t>
            </a:r>
            <a:r>
              <a:rPr lang="en-US" altLang="zh-CN" sz="2800" dirty="0">
                <a:solidFill>
                  <a:srgbClr val="0033CC"/>
                </a:solidFill>
              </a:rPr>
              <a:t>PRIMARY KEY </a:t>
            </a:r>
            <a:r>
              <a:rPr lang="en-US" altLang="zh-CN" sz="2800" dirty="0"/>
              <a:t>can ever be </a:t>
            </a:r>
            <a:r>
              <a:rPr lang="en-US" altLang="zh-CN" sz="2800" dirty="0">
                <a:solidFill>
                  <a:srgbClr val="0033CC"/>
                </a:solidFill>
              </a:rPr>
              <a:t>NULL </a:t>
            </a:r>
            <a:r>
              <a:rPr lang="en-US" altLang="zh-CN" sz="2800" dirty="0"/>
              <a:t>in any tuple.  But attributes declared </a:t>
            </a:r>
            <a:r>
              <a:rPr lang="en-US" altLang="zh-CN" sz="2800" dirty="0">
                <a:solidFill>
                  <a:srgbClr val="0033CC"/>
                </a:solidFill>
              </a:rPr>
              <a:t>UNIQUE </a:t>
            </a:r>
            <a:r>
              <a:rPr lang="en-US" altLang="zh-CN" sz="2800" dirty="0"/>
              <a:t>may have </a:t>
            </a:r>
            <a:r>
              <a:rPr lang="en-US" altLang="zh-CN" sz="2800" dirty="0">
                <a:solidFill>
                  <a:srgbClr val="0033CC"/>
                </a:solidFill>
              </a:rPr>
              <a:t>NULL’s</a:t>
            </a:r>
            <a:r>
              <a:rPr lang="en-US" altLang="zh-CN" sz="2800" dirty="0"/>
              <a:t>, and there may be several tuples with </a:t>
            </a:r>
            <a:r>
              <a:rPr lang="en-US" altLang="zh-CN" sz="2800" dirty="0">
                <a:solidFill>
                  <a:srgbClr val="0033CC"/>
                </a:solidFill>
              </a:rPr>
              <a:t>NULL</a:t>
            </a:r>
            <a:r>
              <a:rPr lang="en-US" altLang="zh-CN" sz="2800" dirty="0"/>
              <a:t>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9AF5C-8A86-4179-9BD2-B8DD9B67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096533-680F-4EDB-83AA-65AA737A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47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9E681-8B4E-430A-A819-757AF947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Modifying Relation Scheme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1A8CE-2AF7-4E42-8F0B-4DD35E2B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buSzTx/>
              <a:defRPr/>
            </a:pPr>
            <a:r>
              <a:rPr lang="x-none" altLang="en-US" noProof="1"/>
              <a:t>Delete relation R: </a:t>
            </a:r>
          </a:p>
          <a:p>
            <a:pPr marL="0" indent="0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x-none" altLang="en-US" noProof="1">
                <a:solidFill>
                  <a:srgbClr val="FF0000"/>
                </a:solidFill>
              </a:rPr>
              <a:t>        DROP TABLE R;</a:t>
            </a:r>
          </a:p>
          <a:p>
            <a:pPr marL="0" indent="0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x-none" altLang="en-US" noProof="1"/>
              <a:t>e.g </a:t>
            </a:r>
          </a:p>
          <a:p>
            <a:pPr marL="0" indent="0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x-none" altLang="en-US" noProof="1"/>
              <a:t>       DROP TABLE Book_Info_MO;</a:t>
            </a:r>
          </a:p>
          <a:p>
            <a:pPr>
              <a:lnSpc>
                <a:spcPct val="120000"/>
              </a:lnSpc>
              <a:buSzTx/>
              <a:defRPr/>
            </a:pPr>
            <a:r>
              <a:rPr lang="x-none" altLang="en-US" noProof="1"/>
              <a:t>Modify an existing relation</a:t>
            </a:r>
          </a:p>
          <a:p>
            <a:pPr marL="0" indent="0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x-none" altLang="en-US" noProof="1"/>
              <a:t>    </a:t>
            </a:r>
            <a:r>
              <a:rPr lang="x-none" altLang="en-US" noProof="1">
                <a:solidFill>
                  <a:srgbClr val="FF0000"/>
                </a:solidFill>
              </a:rPr>
              <a:t>ALTER TABLE </a:t>
            </a:r>
            <a:r>
              <a:rPr lang="en-US" altLang="zh-CN" noProof="1">
                <a:solidFill>
                  <a:srgbClr val="FF0000"/>
                </a:solidFill>
              </a:rPr>
              <a:t>table</a:t>
            </a:r>
            <a:r>
              <a:rPr lang="x-none" altLang="en-US" noProof="1">
                <a:solidFill>
                  <a:srgbClr val="FF0000"/>
                </a:solidFill>
              </a:rPr>
              <a:t>name ...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D08CB-688E-467F-AD8A-07506B3E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51DB3E-21F9-4468-BE16-7B6BE7B8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42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A4E4B-B473-45FC-BFDD-E558CC29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2"/>
                </a:solidFill>
              </a:rPr>
              <a:t>Modifying Relation Scheme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5CA6B-2A98-45B6-9DF4-4BBF9890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20000"/>
              </a:lnSpc>
              <a:buSzTx/>
              <a:defRPr/>
            </a:pPr>
            <a:r>
              <a:rPr lang="en-US" altLang="x-none" sz="4000" i="1" noProof="1">
                <a:solidFill>
                  <a:srgbClr val="33CC33"/>
                </a:solidFill>
                <a:sym typeface="+mn-ea"/>
              </a:rPr>
              <a:t>Example:</a:t>
            </a:r>
            <a:r>
              <a:rPr lang="en-US" altLang="x-none" sz="4000" noProof="1">
                <a:sym typeface="+mn-ea"/>
              </a:rPr>
              <a:t> </a:t>
            </a:r>
            <a:r>
              <a:rPr lang="x-none" altLang="en-US" sz="2800" noProof="1"/>
              <a:t>Add an attribute discount to relation Sells</a:t>
            </a:r>
          </a:p>
          <a:p>
            <a:pPr marL="457200" lvl="1" indent="0">
              <a:lnSpc>
                <a:spcPct val="120000"/>
              </a:lnSpc>
              <a:buSzTx/>
              <a:buFont typeface="Wingdings" panose="05000000000000000000" pitchFamily="2" charset="2"/>
              <a:buNone/>
              <a:defRPr/>
            </a:pPr>
            <a:r>
              <a:rPr lang="x-none" altLang="en-US" sz="2800" noProof="1"/>
              <a:t> </a:t>
            </a:r>
            <a:r>
              <a:rPr lang="en-US" altLang="en-US" sz="2800" noProof="1"/>
              <a:t>	</a:t>
            </a:r>
            <a:r>
              <a:rPr lang="x-none" altLang="en-US" sz="3200" noProof="1"/>
              <a:t> </a:t>
            </a:r>
            <a:r>
              <a:rPr lang="x-none" altLang="en-US" sz="3200" noProof="1">
                <a:latin typeface="Courier New" pitchFamily="49" charset="0"/>
                <a:cs typeface="Courier New" pitchFamily="49" charset="0"/>
              </a:rPr>
              <a:t>ALTER TABLE Sells ADD discou</a:t>
            </a:r>
            <a:r>
              <a:rPr lang="en-US" altLang="zh-CN" sz="3200" noProof="1">
                <a:latin typeface="Courier New" pitchFamily="49" charset="0"/>
                <a:cs typeface="Courier New" pitchFamily="49" charset="0"/>
              </a:rPr>
              <a:t>n</a:t>
            </a:r>
            <a:r>
              <a:rPr lang="x-none" altLang="en-US" sz="3200" noProof="1">
                <a:latin typeface="Courier New" pitchFamily="49" charset="0"/>
                <a:cs typeface="Courier New" pitchFamily="49" charset="0"/>
              </a:rPr>
              <a:t>t float;</a:t>
            </a:r>
          </a:p>
          <a:p>
            <a:pPr lvl="1">
              <a:lnSpc>
                <a:spcPct val="120000"/>
              </a:lnSpc>
              <a:buSzTx/>
              <a:defRPr/>
            </a:pPr>
            <a:r>
              <a:rPr lang="x-none" altLang="en-US" sz="2800" noProof="1"/>
              <a:t>Drop the discount attribute from Sells</a:t>
            </a:r>
          </a:p>
          <a:p>
            <a:pPr marL="457200" lvl="1" indent="0">
              <a:lnSpc>
                <a:spcPct val="120000"/>
              </a:lnSpc>
              <a:buSzTx/>
              <a:buFont typeface="Arial" panose="020B0606020202030204" pitchFamily="34" charset="0"/>
              <a:buNone/>
              <a:defRPr/>
            </a:pPr>
            <a:r>
              <a:rPr lang="x-none" altLang="en-US" sz="2800" noProof="1"/>
              <a:t>   </a:t>
            </a:r>
            <a:r>
              <a:rPr lang="en-US" altLang="en-US" sz="2800" noProof="1"/>
              <a:t>  </a:t>
            </a:r>
            <a:r>
              <a:rPr lang="x-none" altLang="en-US" sz="3200" noProof="1">
                <a:latin typeface="Courier New" pitchFamily="49" charset="0"/>
                <a:cs typeface="Courier New" pitchFamily="49" charset="0"/>
              </a:rPr>
              <a:t>ALTER TABLE Sells DROP discount;</a:t>
            </a:r>
          </a:p>
          <a:p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42171-DC75-4F02-BFAE-3DCBEEF1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9DF6A9-5416-4FB1-8660-F86C0323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E4F20-6039-4FEB-BB44-DDA007AF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Default Values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D6AA7-F8DD-4D4D-9F03-DEA2D797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i="1" dirty="0">
                <a:solidFill>
                  <a:srgbClr val="33CC33"/>
                </a:solidFill>
                <a:sym typeface="方正书宋_GBK" charset="-122"/>
              </a:rPr>
              <a:t>Example:</a:t>
            </a:r>
            <a:r>
              <a:rPr lang="en-US" altLang="zh-CN" sz="3200" dirty="0">
                <a:sym typeface="方正书宋_GBK" charset="-122"/>
              </a:rPr>
              <a:t> </a:t>
            </a:r>
            <a:endParaRPr lang="zh-CN" altLang="en-US" sz="3200" dirty="0"/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Add an attribute discount to relation Sells: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     </a:t>
            </a:r>
            <a:r>
              <a:rPr lang="zh-CN" altLang="en-US" sz="3200" dirty="0">
                <a:latin typeface="Courier New" panose="02070309020205020404" pitchFamily="49" charset="0"/>
              </a:rPr>
              <a:t>ALTER TABLE Sells </a:t>
            </a:r>
            <a:endParaRPr lang="en-US" altLang="zh-CN" sz="3200" dirty="0">
              <a:latin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Courier New" panose="02070309020205020404" pitchFamily="49" charset="0"/>
              </a:rPr>
              <a:t>	</a:t>
            </a:r>
            <a:r>
              <a:rPr lang="zh-CN" altLang="en-US" sz="3200" dirty="0">
                <a:latin typeface="Courier New" panose="02070309020205020404" pitchFamily="49" charset="0"/>
              </a:rPr>
              <a:t>ADD discout float </a:t>
            </a:r>
            <a:r>
              <a:rPr lang="en-US" altLang="zh-CN" sz="3200" dirty="0">
                <a:solidFill>
                  <a:srgbClr val="FF0066"/>
                </a:solidFill>
                <a:latin typeface="Courier New" panose="02070309020205020404" pitchFamily="49" charset="0"/>
              </a:rPr>
              <a:t>DEFAULT</a:t>
            </a:r>
            <a:r>
              <a:rPr lang="zh-CN" altLang="en-US" sz="3200" dirty="0">
                <a:latin typeface="Courier New" panose="02070309020205020404" pitchFamily="49" charset="0"/>
              </a:rPr>
              <a:t> 0.0;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CF413E-1725-4200-A9C1-EE906CF0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921D11-40DD-42A0-9C83-017CBF0F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03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FED3CA0-5A49-4C7C-A45D-73943C45A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376"/>
            <a:ext cx="9144000" cy="1563624"/>
          </a:xfrm>
        </p:spPr>
        <p:txBody>
          <a:bodyPr/>
          <a:lstStyle/>
          <a:p>
            <a:r>
              <a:rPr lang="en-US" altLang="zh-CN" dirty="0"/>
              <a:t>Any Questions? 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F4DDA5F-92C5-4D00-9118-5178CD284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1024"/>
            <a:ext cx="9144000" cy="2286000"/>
          </a:xfrm>
        </p:spPr>
        <p:txBody>
          <a:bodyPr>
            <a:normAutofit/>
          </a:bodyPr>
          <a:lstStyle/>
          <a:p>
            <a:endParaRPr lang="zh-CN" altLang="en-US" dirty="0"/>
          </a:p>
          <a:p>
            <a:pPr eaLnBrk="0" hangingPunct="0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Homework:</a:t>
            </a:r>
          </a:p>
          <a:p>
            <a:pPr eaLnBrk="0" hangingPunct="0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Sec. 2.2, 2.3 (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阅读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</a:p>
          <a:p>
            <a:pPr eaLnBrk="0" hangingPunct="0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Exercise 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2.3.1, 2.3.2  @ P.36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-37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A5E269-C683-4CA5-9DA1-A80DAC461E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55413" y="6415088"/>
            <a:ext cx="636587" cy="365125"/>
          </a:xfrm>
        </p:spPr>
        <p:txBody>
          <a:bodyPr/>
          <a:lstStyle/>
          <a:p>
            <a:fld id="{FE673DF7-B377-4C9F-990C-2692878016CD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8" name="日期占位符 8">
            <a:extLst>
              <a:ext uri="{FF2B5EF4-FFF2-40B4-BE49-F238E27FC236}">
                <a16:creationId xmlns:a16="http://schemas.microsoft.com/office/drawing/2014/main" id="{AB7B00E5-902A-436B-B33E-44D379F28B95}"/>
              </a:ext>
            </a:extLst>
          </p:cNvPr>
          <p:cNvSpPr txBox="1">
            <a:spLocks/>
          </p:cNvSpPr>
          <p:nvPr/>
        </p:nvSpPr>
        <p:spPr>
          <a:xfrm>
            <a:off x="5546391" y="6384063"/>
            <a:ext cx="2046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2D4A9E8-3A00-470F-8F7D-3C0BFD86293F}" type="datetime2">
              <a:rPr lang="zh-CN" altLang="en-US" smtClean="0"/>
              <a:pPr/>
              <a:t>2020年9月6日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1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C2417-DB7A-4BEC-8B16-CBB5A680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Semistructured</a:t>
            </a:r>
            <a:r>
              <a:rPr lang="en-US" altLang="zh-CN" dirty="0">
                <a:ea typeface="宋体" panose="02010600030101010101" pitchFamily="2" charset="-122"/>
              </a:rPr>
              <a:t>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51E21-5D51-464E-AED7-F1A143DE7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Another data model, based on trees.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33CC33"/>
                </a:solidFill>
              </a:rPr>
              <a:t>Motivation</a:t>
            </a:r>
            <a:r>
              <a:rPr lang="en-US" altLang="zh-CN" sz="2800" dirty="0"/>
              <a:t>: flexible representation of data.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33CC33"/>
                </a:solidFill>
              </a:rPr>
              <a:t>Motivation</a:t>
            </a:r>
            <a:r>
              <a:rPr lang="en-US" altLang="zh-CN" sz="2800" dirty="0"/>
              <a:t>: sharing of </a:t>
            </a:r>
            <a:r>
              <a:rPr lang="en-US" altLang="zh-CN" sz="2800" i="1" dirty="0">
                <a:solidFill>
                  <a:srgbClr val="FF0066"/>
                </a:solidFill>
              </a:rPr>
              <a:t>documents</a:t>
            </a:r>
            <a:r>
              <a:rPr lang="en-US" altLang="zh-CN" sz="2800" dirty="0"/>
              <a:t> among systems and databases.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321D4-4FAD-4ADB-AE13-3A0684E1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B0389E-D4E6-45F1-944B-14A83491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807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7D557-DC10-4216-8FAB-7464DCEF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XML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08652-0A0F-47AE-AE30-EFED35DF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/>
              <a:t>XML = </a:t>
            </a:r>
            <a:r>
              <a:rPr lang="en-US" altLang="zh-CN" sz="2800" i="1" dirty="0" err="1">
                <a:solidFill>
                  <a:srgbClr val="FF0066"/>
                </a:solidFill>
              </a:rPr>
              <a:t>eX</a:t>
            </a:r>
            <a:r>
              <a:rPr lang="zh-CN" altLang="en-US" sz="2800" i="1" dirty="0">
                <a:solidFill>
                  <a:srgbClr val="FF0066"/>
                </a:solidFill>
              </a:rPr>
              <a:t>tensible Markup Language</a:t>
            </a:r>
            <a:r>
              <a:rPr lang="zh-CN" altLang="en-US" sz="2800" dirty="0"/>
              <a:t>.</a:t>
            </a:r>
          </a:p>
          <a:p>
            <a:pPr>
              <a:lnSpc>
                <a:spcPct val="110000"/>
              </a:lnSpc>
            </a:pPr>
            <a:r>
              <a:rPr lang="zh-CN" altLang="en-US" sz="2800" dirty="0"/>
              <a:t>While HTML uses tags for formatting (e.g., “italic”), XML uses tags for semantics (e.g., “this is an address”).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33CC33"/>
                </a:solidFill>
              </a:rPr>
              <a:t>Key idea</a:t>
            </a:r>
            <a:r>
              <a:rPr lang="zh-CN" altLang="en-US" sz="2800" dirty="0"/>
              <a:t>: create tag sets for a domain (e.g., </a:t>
            </a:r>
            <a:r>
              <a:rPr lang="en-US" altLang="zh-CN" sz="2800" dirty="0"/>
              <a:t>movies</a:t>
            </a:r>
            <a:r>
              <a:rPr lang="zh-CN" altLang="en-US" sz="2800" dirty="0"/>
              <a:t>), and translate all data into properly tagged XML documents.</a:t>
            </a:r>
          </a:p>
          <a:p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42671-A761-4E1B-B455-F8D542E7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4BDF37-E9DA-4A93-9D2E-51F03912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36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43B13-C8A9-48EE-B163-D1133166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XML Documents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C36F7-645C-4778-A5EA-65F3C2E5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Start the document with a </a:t>
            </a:r>
            <a:r>
              <a:rPr lang="en-US" altLang="zh-CN" sz="2800" i="1" dirty="0">
                <a:solidFill>
                  <a:srgbClr val="FF0066"/>
                </a:solidFill>
              </a:rPr>
              <a:t>declaration</a:t>
            </a:r>
            <a:r>
              <a:rPr lang="en-US" altLang="zh-CN" sz="2800" dirty="0"/>
              <a:t>, surrounded by &lt;?xml … ?&gt; .</a:t>
            </a:r>
          </a:p>
          <a:p>
            <a:r>
              <a:rPr lang="en-US" altLang="zh-CN" sz="2800" dirty="0"/>
              <a:t>Typical: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&lt;?xml version = “1.0” encoding = “utf-8” ?&gt;</a:t>
            </a:r>
          </a:p>
          <a:p>
            <a:r>
              <a:rPr lang="en-US" altLang="zh-CN" sz="2800" dirty="0"/>
              <a:t>Balance of document is a </a:t>
            </a:r>
            <a:r>
              <a:rPr lang="en-US" altLang="zh-CN" sz="2800" i="1" dirty="0">
                <a:solidFill>
                  <a:srgbClr val="33CC33"/>
                </a:solidFill>
              </a:rPr>
              <a:t>root tag</a:t>
            </a:r>
            <a:r>
              <a:rPr lang="en-US" altLang="zh-CN" sz="2800" dirty="0"/>
              <a:t> surrounding nested tags.</a:t>
            </a:r>
          </a:p>
          <a:p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6EFFB-FCB8-4173-86F1-53097FEE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BB794D-4D35-4F42-8D32-E9C65342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883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E3C42-9CEC-4C6D-A084-72F80A0D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Tags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D2354-844C-4A14-B3C7-0AF626E71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Tags, as in HTML, are normally matched pairs, as &lt;FOO&gt; … &lt;/FOO&gt;.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/>
              <a:t>Optional single tag &lt;FOO/&gt;.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Tags may be nested arbitrarily.</a:t>
            </a:r>
          </a:p>
          <a:p>
            <a:pPr>
              <a:lnSpc>
                <a:spcPct val="120000"/>
              </a:lnSpc>
            </a:pPr>
            <a:r>
              <a:rPr lang="en-US" altLang="zh-CN" sz="2800" dirty="0"/>
              <a:t>XML tags are </a:t>
            </a:r>
            <a:r>
              <a:rPr lang="en-US" altLang="zh-CN" sz="2800" i="1" dirty="0">
                <a:solidFill>
                  <a:srgbClr val="FF0066"/>
                </a:solidFill>
              </a:rPr>
              <a:t>case sensitive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C77F5-00AC-4470-BD55-9FF0CD52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492762-BB57-4A45-93D4-28B83F3E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361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1C315-D814-42B8-A347-B7F6C955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Example: an XML Document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28757-D341-4E0C-B744-F7860F93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BF00A-A5DC-48E6-9A37-A36A3245C1B3}"/>
              </a:ext>
            </a:extLst>
          </p:cNvPr>
          <p:cNvSpPr txBox="1">
            <a:spLocks/>
          </p:cNvSpPr>
          <p:nvPr/>
        </p:nvSpPr>
        <p:spPr>
          <a:xfrm>
            <a:off x="7753350" y="6316980"/>
            <a:ext cx="1905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586FCFA-80EC-46C3-8CC4-B4BBA655065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B2700DF-81B5-46EF-8CD8-0D56639B6AE4}"/>
              </a:ext>
            </a:extLst>
          </p:cNvPr>
          <p:cNvSpPr txBox="1">
            <a:spLocks noChangeArrowheads="1"/>
          </p:cNvSpPr>
          <p:nvPr/>
        </p:nvSpPr>
        <p:spPr>
          <a:xfrm>
            <a:off x="1857375" y="1702118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52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1pPr>
            <a:lvl2pPr marL="6858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2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2pPr>
            <a:lvl3pPr marL="11430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3pPr>
            <a:lvl4pPr marL="16002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16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4pPr>
            <a:lvl5pPr marL="20574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16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&lt;?xml version = “1.0” encoding = “utf-8” ?&gt;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&lt;BARS&gt;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&lt;BAR&gt;&lt;NAME&gt;Joe’s Bar&lt;/NAME&gt;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	&lt;BEER&gt;&lt;NAME&gt;Bud&lt;/NAME&gt;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		&lt;PRICE&gt;2.50&lt;/PRICE&gt;&lt;/BEER&gt;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	&lt;BEER&gt;&lt;NAME&gt;Miller&lt;/NAME&gt;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		&lt;PRICE&gt;3.00&lt;/PRICE&gt;&lt;/BEER&gt;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&lt;/BAR&gt;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	&lt;BAR&gt; …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&lt;/BARS&gt;</a:t>
            </a:r>
            <a:endParaRPr lang="en-US" altLang="zh-CN" dirty="0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B5174906-9711-41BC-B130-D7BBFD992260}"/>
              </a:ext>
            </a:extLst>
          </p:cNvPr>
          <p:cNvGrpSpPr>
            <a:grpSpLocks/>
          </p:cNvGrpSpPr>
          <p:nvPr/>
        </p:nvGrpSpPr>
        <p:grpSpPr bwMode="auto">
          <a:xfrm>
            <a:off x="1885950" y="2075180"/>
            <a:ext cx="1371600" cy="3657600"/>
            <a:chOff x="0" y="0"/>
            <a:chExt cx="864" cy="2304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93FAF3A6-90C9-40E1-8A9D-1543E35E9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16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60C904D5-5B54-467A-9993-E6D880371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064"/>
              <a:ext cx="816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6A915FD4-BEA9-48A2-9C2B-03E5C95234A9}"/>
              </a:ext>
            </a:extLst>
          </p:cNvPr>
          <p:cNvGrpSpPr>
            <a:grpSpLocks/>
          </p:cNvGrpSpPr>
          <p:nvPr/>
        </p:nvGrpSpPr>
        <p:grpSpPr bwMode="auto">
          <a:xfrm>
            <a:off x="2266950" y="2532380"/>
            <a:ext cx="1143000" cy="2362200"/>
            <a:chOff x="0" y="0"/>
            <a:chExt cx="720" cy="1488"/>
          </a:xfrm>
        </p:grpSpPr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A12364C7-F465-4704-AE79-BAB06460B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72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8CCA1610-350F-428E-9273-9D4588439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1296"/>
              <a:ext cx="672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14" name="Group 10">
            <a:extLst>
              <a:ext uri="{FF2B5EF4-FFF2-40B4-BE49-F238E27FC236}">
                <a16:creationId xmlns:a16="http://schemas.microsoft.com/office/drawing/2014/main" id="{01626456-7C18-4ADC-ABDC-4A8DF99EB0D6}"/>
              </a:ext>
            </a:extLst>
          </p:cNvPr>
          <p:cNvGrpSpPr>
            <a:grpSpLocks/>
          </p:cNvGrpSpPr>
          <p:nvPr/>
        </p:nvGrpSpPr>
        <p:grpSpPr bwMode="auto">
          <a:xfrm>
            <a:off x="3333750" y="1617980"/>
            <a:ext cx="6662738" cy="1219200"/>
            <a:chOff x="0" y="0"/>
            <a:chExt cx="4197" cy="768"/>
          </a:xfrm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0C68E1F3-38F1-41C7-BA40-F3B1D76CB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2352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AD500F52-9197-4514-B9E7-80C7BB34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0"/>
              <a:ext cx="93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ea typeface="宋体" panose="02010600030101010101" pitchFamily="2" charset="-122"/>
                </a:rPr>
                <a:t>A NAME</a:t>
              </a: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ea typeface="宋体" panose="02010600030101010101" pitchFamily="2" charset="-122"/>
                </a:rPr>
                <a:t>subobject</a:t>
              </a:r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F85DA5C5-9099-4B05-A2FD-B48655EE6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288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05ED9751-355F-4066-B2A8-B016C2A9573B}"/>
              </a:ext>
            </a:extLst>
          </p:cNvPr>
          <p:cNvGrpSpPr>
            <a:grpSpLocks/>
          </p:cNvGrpSpPr>
          <p:nvPr/>
        </p:nvGrpSpPr>
        <p:grpSpPr bwMode="auto">
          <a:xfrm>
            <a:off x="2876550" y="2913380"/>
            <a:ext cx="7104063" cy="1846263"/>
            <a:chOff x="0" y="0"/>
            <a:chExt cx="4475" cy="1163"/>
          </a:xfrm>
        </p:grpSpPr>
        <p:sp>
          <p:nvSpPr>
            <p:cNvPr id="19" name="Rectangle 15">
              <a:extLst>
                <a:ext uri="{FF2B5EF4-FFF2-40B4-BE49-F238E27FC236}">
                  <a16:creationId xmlns:a16="http://schemas.microsoft.com/office/drawing/2014/main" id="{5F890BA1-FA8B-42D9-B878-6AB0CA619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408" cy="480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38D276B2-49B8-4910-95E2-133A2780E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645"/>
              <a:ext cx="93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ea typeface="宋体" panose="02010600030101010101" pitchFamily="2" charset="-122"/>
                </a:rPr>
                <a:t>A BEER</a:t>
              </a: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ea typeface="宋体" panose="02010600030101010101" pitchFamily="2" charset="-122"/>
                </a:rPr>
                <a:t>subobject</a:t>
              </a: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24B0BCB8-34D1-4228-868F-4F225A23A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8" y="24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627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1EBBD-E71B-4DDC-BFC1-E2E29D1E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2"/>
                </a:solidFill>
                <a:sym typeface="方正书宋_GBK" charset="-122"/>
              </a:rPr>
              <a:t>Relational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979AB-CF85-467C-81B5-5848DA4D9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eaLnBrk="0" hangingPunct="0">
              <a:lnSpc>
                <a:spcPct val="90000"/>
              </a:lnSpc>
              <a:spcBef>
                <a:spcPct val="20000"/>
              </a:spcBef>
              <a:buClr>
                <a:srgbClr val="CC00CC"/>
              </a:buClr>
              <a:buSzPct val="100000"/>
              <a:buFont typeface="Arial" panose="020B0606020202030204" pitchFamily="34" charset="0"/>
              <a:buBlip>
                <a:blip r:embed="rId2"/>
              </a:buBlip>
              <a:defRPr/>
            </a:pPr>
            <a:r>
              <a:rPr lang="en-US" altLang="zh-CN" sz="2800" dirty="0">
                <a:sym typeface="+mn-ea"/>
              </a:rPr>
              <a:t>The </a:t>
            </a:r>
            <a:r>
              <a:rPr lang="en-US" altLang="zh-CN" sz="2800" i="1" u="sng" dirty="0">
                <a:solidFill>
                  <a:schemeClr val="accent2"/>
                </a:solidFill>
                <a:sym typeface="+mn-ea"/>
              </a:rPr>
              <a:t>relational model of data </a:t>
            </a:r>
            <a:r>
              <a:rPr lang="en-US" altLang="zh-CN" sz="2800" dirty="0">
                <a:sym typeface="+mn-ea"/>
              </a:rPr>
              <a:t>is the most widely used model today.</a:t>
            </a:r>
          </a:p>
          <a:p>
            <a:pPr marL="628650" lvl="1" indent="-457200" eaLnBrk="0" hangingPunct="0">
              <a:lnSpc>
                <a:spcPct val="120000"/>
              </a:lnSpc>
              <a:spcBef>
                <a:spcPct val="20000"/>
              </a:spcBef>
              <a:buClr>
                <a:srgbClr val="CC00CC"/>
              </a:buClr>
              <a:buSzPct val="100000"/>
              <a:buFont typeface="Arial" panose="020B0606020202030204" pitchFamily="34" charset="0"/>
              <a:buChar char="•"/>
              <a:defRPr/>
            </a:pPr>
            <a:r>
              <a:rPr lang="en-US" altLang="zh-CN" sz="2800" dirty="0">
                <a:sym typeface="+mn-ea"/>
              </a:rPr>
              <a:t>Main concept:  </a:t>
            </a:r>
            <a:r>
              <a:rPr lang="en-US" altLang="zh-CN" sz="2800" i="1" u="sng" dirty="0">
                <a:solidFill>
                  <a:schemeClr val="accent2"/>
                </a:solidFill>
                <a:sym typeface="+mn-ea"/>
              </a:rPr>
              <a:t>relation</a:t>
            </a:r>
            <a:r>
              <a:rPr lang="en-US" altLang="zh-CN" sz="2800" dirty="0">
                <a:sym typeface="+mn-ea"/>
              </a:rPr>
              <a:t>, basically a table with rows and columns.</a:t>
            </a:r>
          </a:p>
          <a:p>
            <a:pPr marL="628650" lvl="1" indent="-457200" eaLnBrk="0" hangingPunct="0">
              <a:lnSpc>
                <a:spcPct val="120000"/>
              </a:lnSpc>
              <a:spcBef>
                <a:spcPct val="20000"/>
              </a:spcBef>
              <a:buClr>
                <a:srgbClr val="CC00CC"/>
              </a:buClr>
              <a:buSzPct val="100000"/>
              <a:buFont typeface="Arial" panose="020B0606020202030204" pitchFamily="34" charset="0"/>
              <a:buChar char="•"/>
              <a:defRPr/>
            </a:pPr>
            <a:r>
              <a:rPr lang="en-US" altLang="zh-CN" sz="2800" dirty="0">
                <a:sym typeface="+mn-ea"/>
              </a:rPr>
              <a:t>Every relation has a </a:t>
            </a:r>
            <a:r>
              <a:rPr lang="en-US" altLang="zh-CN" sz="2800" i="1" u="sng" dirty="0">
                <a:solidFill>
                  <a:srgbClr val="FC0128"/>
                </a:solidFill>
                <a:sym typeface="+mn-ea"/>
              </a:rPr>
              <a:t>schema</a:t>
            </a:r>
            <a:r>
              <a:rPr lang="en-US" altLang="zh-CN" sz="2800" dirty="0">
                <a:sym typeface="+mn-ea"/>
              </a:rPr>
              <a:t>, which describes the columns, or fields.</a:t>
            </a:r>
          </a:p>
          <a:p>
            <a:pPr lvl="1">
              <a:lnSpc>
                <a:spcPct val="90000"/>
              </a:lnSpc>
              <a:buFont typeface="Arial" panose="020B0606020202030204" pitchFamily="34" charset="0"/>
              <a:buNone/>
              <a:defRPr/>
            </a:pPr>
            <a:endParaRPr lang="zh-CN" altLang="en-US" sz="2800" dirty="0">
              <a:sym typeface="+mn-ea"/>
            </a:endParaRPr>
          </a:p>
          <a:p>
            <a:pPr lvl="1">
              <a:lnSpc>
                <a:spcPct val="90000"/>
              </a:lnSpc>
              <a:buFont typeface="Arial" panose="020B0606020202030204" pitchFamily="34" charset="0"/>
              <a:buNone/>
              <a:defRPr/>
            </a:pPr>
            <a:r>
              <a:rPr lang="en-US" altLang="zh-CN" sz="2800" dirty="0">
                <a:sym typeface="方正书宋_GBK" charset="-122"/>
              </a:rPr>
              <a:t>	(schema = data structure )</a:t>
            </a:r>
            <a:endParaRPr lang="zh-CN" altLang="en-US" sz="2800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C996A-B890-40DA-968B-2C3D1DD4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FEDFE1-B9C7-4865-8FC1-857D6075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E4403D-2B6E-41DD-80C7-796F53E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6" t="7944" r="13141" b="78554"/>
          <a:stretch>
            <a:fillRect/>
          </a:stretch>
        </p:blipFill>
        <p:spPr bwMode="auto">
          <a:xfrm>
            <a:off x="3181763" y="3306128"/>
            <a:ext cx="5925517" cy="228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32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2335A-911B-4022-A568-0267D5AC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Attributes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C8AB5-FF79-40C5-B64A-1B3E2276D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Like HTML, the opening tag in XML can have </a:t>
            </a:r>
            <a:r>
              <a:rPr lang="en-US" altLang="zh-CN" sz="2800" dirty="0" err="1">
                <a:solidFill>
                  <a:srgbClr val="993300"/>
                </a:solidFill>
              </a:rPr>
              <a:t>atttribute</a:t>
            </a:r>
            <a:r>
              <a:rPr lang="en-US" altLang="zh-CN" sz="2800" dirty="0">
                <a:solidFill>
                  <a:srgbClr val="993300"/>
                </a:solidFill>
              </a:rPr>
              <a:t> = value</a:t>
            </a:r>
            <a:r>
              <a:rPr lang="en-US" altLang="zh-CN" sz="2800" dirty="0"/>
              <a:t> pairs.</a:t>
            </a:r>
          </a:p>
          <a:p>
            <a:r>
              <a:rPr lang="en-US" altLang="zh-CN" sz="2800" dirty="0"/>
              <a:t>Attributes also allow linking among elements (discussed later).</a:t>
            </a:r>
          </a:p>
          <a:p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42002-1724-411A-A619-5062F024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9F7D56-74E8-4D60-AEFB-B60CFC8E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5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5CED6-078C-478F-9888-C7B990F1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Bars, Using Attributes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7C25BB-1A19-49B9-BBB9-FD0C35ACA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B2A39C-458D-4979-A6DB-19082334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1E919C-6631-4B15-8A31-52675CD5CAEF}"/>
              </a:ext>
            </a:extLst>
          </p:cNvPr>
          <p:cNvSpPr txBox="1">
            <a:spLocks noChangeArrowheads="1"/>
          </p:cNvSpPr>
          <p:nvPr/>
        </p:nvSpPr>
        <p:spPr>
          <a:xfrm>
            <a:off x="2005965" y="1633538"/>
            <a:ext cx="7772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52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4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1pPr>
            <a:lvl2pPr marL="6858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22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2pPr>
            <a:lvl3pPr marL="11430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18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3pPr>
            <a:lvl4pPr marL="16002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16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4pPr>
            <a:lvl5pPr marL="2057400" indent="-252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Tx/>
              <a:buBlip>
                <a:blip r:embed="rId2"/>
              </a:buBlip>
              <a:defRPr sz="1600" kern="1200" baseline="0">
                <a:solidFill>
                  <a:schemeClr val="tx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&lt;?xml version = “1.0” encoding = “utf-8” ?&gt;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&lt;BARS&gt;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&lt;BAR name = “Joe’s Bar”&gt;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&lt;BEER name = “Bud” price = 2.50 /&gt;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	&lt;BEER name = “Miller” price = 3.00 /&gt;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&lt;/BAR&gt;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&lt;BAR&gt; …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&lt;/BARS&gt;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B987DADB-77B7-4794-A65B-D9C32CCBEA28}"/>
              </a:ext>
            </a:extLst>
          </p:cNvPr>
          <p:cNvGrpSpPr>
            <a:grpSpLocks/>
          </p:cNvGrpSpPr>
          <p:nvPr/>
        </p:nvGrpSpPr>
        <p:grpSpPr bwMode="auto">
          <a:xfrm>
            <a:off x="5314315" y="3153342"/>
            <a:ext cx="3308350" cy="2897188"/>
            <a:chOff x="0" y="0"/>
            <a:chExt cx="2084" cy="1825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78061BB1-3083-4FA8-B464-E00B51844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0"/>
              <a:ext cx="480" cy="768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6431BB02-EB35-460E-800C-7B188B730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077"/>
              <a:ext cx="208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ea typeface="宋体" panose="02010600030101010101" pitchFamily="2" charset="-122"/>
                </a:rPr>
                <a:t>Notice Beer elements</a:t>
              </a: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ea typeface="宋体" panose="02010600030101010101" pitchFamily="2" charset="-122"/>
                </a:rPr>
                <a:t>have only opening tags</a:t>
              </a: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ea typeface="宋体" panose="02010600030101010101" pitchFamily="2" charset="-122"/>
                </a:rPr>
                <a:t>with attributes.</a:t>
              </a:r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DA7FCAE8-6197-4E74-92B5-798B76D247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768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8B46711E-1C74-4A3D-A87B-AD0AE15F7425}"/>
              </a:ext>
            </a:extLst>
          </p:cNvPr>
          <p:cNvGrpSpPr>
            <a:grpSpLocks/>
          </p:cNvGrpSpPr>
          <p:nvPr/>
        </p:nvGrpSpPr>
        <p:grpSpPr bwMode="auto">
          <a:xfrm>
            <a:off x="2883624" y="2735036"/>
            <a:ext cx="3892550" cy="3278188"/>
            <a:chOff x="0" y="0"/>
            <a:chExt cx="2452" cy="2065"/>
          </a:xfrm>
        </p:grpSpPr>
        <p:sp>
          <p:nvSpPr>
            <p:cNvPr id="12" name="AutoShape 9">
              <a:extLst>
                <a:ext uri="{FF2B5EF4-FFF2-40B4-BE49-F238E27FC236}">
                  <a16:creationId xmlns:a16="http://schemas.microsoft.com/office/drawing/2014/main" id="{82FB52A2-EE94-4FDA-8D08-CD92B8AA09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0" y="0"/>
              <a:ext cx="1296" cy="1008"/>
            </a:xfrm>
            <a:prstGeom prst="parallelogram">
              <a:avLst>
                <a:gd name="adj" fmla="val 52423"/>
              </a:avLst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3F9280B0-6E6C-446E-BD33-3B9F05B07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384"/>
              <a:ext cx="720" cy="67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BFEB5F1F-2826-4874-A1E9-FF2FB7C63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1317"/>
              <a:ext cx="960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ea typeface="宋体" panose="02010600030101010101" pitchFamily="2" charset="-122"/>
                </a:rPr>
                <a:t>name and</a:t>
              </a: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ea typeface="宋体" panose="02010600030101010101" pitchFamily="2" charset="-122"/>
                </a:rPr>
                <a:t>price are</a:t>
              </a: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>
                  <a:ea typeface="宋体" panose="02010600030101010101" pitchFamily="2" charset="-122"/>
                </a:rPr>
                <a:t>attributes</a:t>
              </a: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40B4E1D9-0C28-4C73-BEA6-43E3C2E752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4" y="10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B115AF5A-1DBE-4A72-A17F-A5DD44E726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056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356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51DCF-93B2-41D8-A7AA-46AF6688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A Relation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dirty="0"/>
              <a:t> is a Table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7C35A-2CAD-48EB-BC01-0ACECBDDC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255E7-60B0-4426-A2CD-9D4430AD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5E5BD8-27FE-4AE9-AA13-A7381E51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6274DF6-A905-4F65-9A31-234E647B9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56" t="23899" r="6875" b="8601"/>
          <a:stretch/>
        </p:blipFill>
        <p:spPr>
          <a:xfrm>
            <a:off x="1931670" y="1565910"/>
            <a:ext cx="7440930" cy="424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0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F35DC-9441-4F7C-AFE4-95852CDB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Schemas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DAB59-D8B5-4004-945A-4994FAB6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SzTx/>
              <a:defRPr/>
            </a:pPr>
            <a:r>
              <a:rPr lang="en-US" altLang="x-none" sz="2800" noProof="1"/>
              <a:t> A schema is a way to organize the tables and objects within the database. </a:t>
            </a:r>
          </a:p>
          <a:p>
            <a:pPr>
              <a:buSzTx/>
              <a:defRPr/>
            </a:pPr>
            <a:r>
              <a:rPr lang="en-US" altLang="x-none" sz="2800" i="1" noProof="1">
                <a:solidFill>
                  <a:srgbClr val="FF0066"/>
                </a:solidFill>
              </a:rPr>
              <a:t> Relation schema </a:t>
            </a:r>
            <a:r>
              <a:rPr lang="en-US" altLang="x-none" sz="2800" noProof="1">
                <a:sym typeface="+mn-ea"/>
              </a:rPr>
              <a:t>=</a:t>
            </a:r>
            <a:r>
              <a:rPr lang="en-US" altLang="x-none" noProof="1">
                <a:sym typeface="+mn-ea"/>
              </a:rPr>
              <a:t>relation name and attribute's name list</a:t>
            </a:r>
          </a:p>
          <a:p>
            <a:pPr marL="457200" lvl="1" indent="0">
              <a:buSzTx/>
              <a:buFont typeface="Wingdings" panose="05000000000000000000" pitchFamily="2" charset="2"/>
              <a:buNone/>
              <a:defRPr/>
            </a:pPr>
            <a:r>
              <a:rPr lang="en-US" altLang="x-none" i="1" noProof="1">
                <a:solidFill>
                  <a:srgbClr val="33CC33"/>
                </a:solidFill>
                <a:sym typeface="+mn-ea"/>
              </a:rPr>
              <a:t>Example:</a:t>
            </a:r>
            <a:r>
              <a:rPr lang="en-US" altLang="x-none" noProof="1">
                <a:sym typeface="+mn-ea"/>
              </a:rPr>
              <a:t> </a:t>
            </a:r>
          </a:p>
          <a:p>
            <a:pPr marL="457200" lvl="1" indent="0">
              <a:buSzTx/>
              <a:buFont typeface="Wingdings" panose="05000000000000000000" pitchFamily="2" charset="2"/>
              <a:buNone/>
              <a:defRPr/>
            </a:pPr>
            <a:r>
              <a:rPr lang="en-US" altLang="x-none" noProof="1">
                <a:solidFill>
                  <a:srgbClr val="CC00CC"/>
                </a:solidFill>
                <a:sym typeface="+mn-ea"/>
              </a:rPr>
              <a:t>Beers(</a:t>
            </a:r>
            <a:r>
              <a:rPr lang="en-US" altLang="x-none" u="sng" noProof="1">
                <a:solidFill>
                  <a:srgbClr val="CC00CC"/>
                </a:solidFill>
                <a:sym typeface="+mn-ea"/>
              </a:rPr>
              <a:t>name</a:t>
            </a:r>
            <a:r>
              <a:rPr lang="en-US" altLang="x-none" noProof="1">
                <a:solidFill>
                  <a:srgbClr val="FF0000"/>
                </a:solidFill>
                <a:sym typeface="+mn-ea"/>
              </a:rPr>
              <a:t>, </a:t>
            </a:r>
            <a:r>
              <a:rPr lang="en-US" altLang="x-none" noProof="1">
                <a:solidFill>
                  <a:srgbClr val="CC00CC"/>
                </a:solidFill>
                <a:sym typeface="+mn-ea"/>
              </a:rPr>
              <a:t>manf)</a:t>
            </a:r>
            <a:r>
              <a:rPr lang="en-US" altLang="x-none" noProof="1">
                <a:sym typeface="+mn-ea"/>
              </a:rPr>
              <a:t>         </a:t>
            </a:r>
            <a:r>
              <a:rPr lang="en-US" altLang="x-none" noProof="1">
                <a:solidFill>
                  <a:srgbClr val="CC00CC"/>
                </a:solidFill>
                <a:sym typeface="+mn-ea"/>
              </a:rPr>
              <a:t> Movies(</a:t>
            </a:r>
            <a:r>
              <a:rPr lang="en-US" altLang="x-none" u="sng" noProof="1">
                <a:solidFill>
                  <a:srgbClr val="CC00CC"/>
                </a:solidFill>
                <a:sym typeface="+mn-ea"/>
              </a:rPr>
              <a:t>title</a:t>
            </a:r>
            <a:r>
              <a:rPr lang="en-US" altLang="x-none" noProof="1">
                <a:solidFill>
                  <a:srgbClr val="CC00CC"/>
                </a:solidFill>
                <a:sym typeface="+mn-ea"/>
              </a:rPr>
              <a:t>, year, length, genre)</a:t>
            </a:r>
          </a:p>
          <a:p>
            <a:pPr marL="457200" lvl="1">
              <a:buSzTx/>
              <a:buFont typeface="Wingdings" panose="05000000000000000000" pitchFamily="2" charset="2"/>
              <a:buNone/>
              <a:defRPr/>
            </a:pPr>
            <a:r>
              <a:rPr lang="en-US" altLang="x-none" noProof="1">
                <a:solidFill>
                  <a:srgbClr val="CC00CC"/>
                </a:solidFill>
                <a:sym typeface="+mn-ea"/>
              </a:rPr>
              <a:t>	</a:t>
            </a:r>
            <a:r>
              <a:rPr lang="en-US" altLang="x-none" noProof="1">
                <a:sym typeface="+mn-ea"/>
              </a:rPr>
              <a:t>or</a:t>
            </a:r>
          </a:p>
          <a:p>
            <a:pPr marL="457200" lvl="1">
              <a:buSzTx/>
              <a:buFont typeface="Wingdings" panose="05000000000000000000" pitchFamily="2" charset="2"/>
              <a:buNone/>
              <a:defRPr/>
            </a:pPr>
            <a:r>
              <a:rPr lang="en-US" altLang="x-none" noProof="1">
                <a:solidFill>
                  <a:srgbClr val="CC00CC"/>
                </a:solidFill>
                <a:sym typeface="+mn-ea"/>
              </a:rPr>
              <a:t>    Movies(</a:t>
            </a:r>
            <a:r>
              <a:rPr lang="en-US" altLang="x-none" u="sng" noProof="1">
                <a:solidFill>
                  <a:srgbClr val="CC00CC"/>
                </a:solidFill>
                <a:sym typeface="+mn-ea"/>
              </a:rPr>
              <a:t>title: string</a:t>
            </a:r>
            <a:r>
              <a:rPr lang="en-US" altLang="x-none" noProof="1">
                <a:solidFill>
                  <a:srgbClr val="CC00CC"/>
                </a:solidFill>
                <a:sym typeface="+mn-ea"/>
              </a:rPr>
              <a:t>, year: integer, length: integer, genre: string)</a:t>
            </a:r>
          </a:p>
          <a:p>
            <a:pPr marL="457200" lvl="1">
              <a:buSzTx/>
              <a:buFont typeface="Wingdings" panose="05000000000000000000" pitchFamily="2" charset="2"/>
              <a:buNone/>
              <a:defRPr/>
            </a:pPr>
            <a:r>
              <a:rPr lang="en-US" altLang="x-none" b="1" i="1" noProof="1">
                <a:sym typeface="+mn-ea"/>
              </a:rPr>
              <a:t>   Note</a:t>
            </a:r>
            <a:r>
              <a:rPr lang="en-US" altLang="x-none" noProof="1">
                <a:sym typeface="+mn-ea"/>
              </a:rPr>
              <a:t>: attributes in a relation schema are a set.</a:t>
            </a:r>
            <a:endParaRPr lang="en-US" altLang="x-none" sz="2000" noProof="1">
              <a:sym typeface="+mn-ea"/>
            </a:endParaRPr>
          </a:p>
          <a:p>
            <a:pPr>
              <a:buSzTx/>
              <a:defRPr/>
            </a:pPr>
            <a:r>
              <a:rPr lang="en-US" altLang="x-none" sz="2800" noProof="1"/>
              <a:t> </a:t>
            </a:r>
            <a:r>
              <a:rPr lang="en-US" altLang="x-none" sz="2800" i="1" noProof="1">
                <a:solidFill>
                  <a:schemeClr val="accent2"/>
                </a:solidFill>
                <a:sym typeface="+mn-ea"/>
              </a:rPr>
              <a:t>Database</a:t>
            </a:r>
            <a:r>
              <a:rPr lang="en-US" altLang="x-none" sz="2800" noProof="1">
                <a:sym typeface="+mn-ea"/>
              </a:rPr>
              <a:t> = collection of relations.</a:t>
            </a:r>
          </a:p>
          <a:p>
            <a:pPr>
              <a:buSzTx/>
              <a:defRPr/>
            </a:pPr>
            <a:r>
              <a:rPr lang="en-US" altLang="x-none" sz="2800" i="1" noProof="1">
                <a:solidFill>
                  <a:schemeClr val="accent2"/>
                </a:solidFill>
                <a:sym typeface="+mn-ea"/>
              </a:rPr>
              <a:t> Database schema </a:t>
            </a:r>
            <a:r>
              <a:rPr lang="en-US" altLang="x-none" sz="2800" noProof="1">
                <a:sym typeface="+mn-ea"/>
              </a:rPr>
              <a:t>=</a:t>
            </a:r>
            <a:r>
              <a:rPr lang="en-US" altLang="x-none" noProof="1"/>
              <a:t> </a:t>
            </a:r>
            <a:r>
              <a:rPr lang="en-US" altLang="x-none" sz="2800" noProof="1"/>
              <a:t>set of all relation schemas in the database.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7C81A-4B13-49C7-AA3E-82216204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D1FEE6-A4C0-4F36-952D-4242C657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08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1CAC8-56C9-4F35-B779-01299268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Relations?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4CBAF-A992-460D-AE18-402FEFC1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Very simple model.</a:t>
            </a:r>
          </a:p>
          <a:p>
            <a:r>
              <a:rPr lang="en-US" altLang="zh-CN" sz="2800" i="1" dirty="0">
                <a:solidFill>
                  <a:srgbClr val="FF0066"/>
                </a:solidFill>
              </a:rPr>
              <a:t>Often</a:t>
            </a:r>
            <a:r>
              <a:rPr lang="en-US" altLang="zh-CN" sz="3200" i="1" dirty="0">
                <a:solidFill>
                  <a:srgbClr val="33CC33"/>
                </a:solidFill>
              </a:rPr>
              <a:t> </a:t>
            </a:r>
            <a:r>
              <a:rPr lang="en-US" altLang="zh-CN" sz="3200" i="1" dirty="0"/>
              <a:t> </a:t>
            </a:r>
            <a:r>
              <a:rPr lang="en-US" altLang="zh-CN" sz="3200" dirty="0"/>
              <a:t>matches how we think about data.</a:t>
            </a:r>
          </a:p>
          <a:p>
            <a:r>
              <a:rPr lang="en-US" altLang="zh-CN" sz="3200" dirty="0"/>
              <a:t>Abstract model that underlies SQL, the most important database language today.</a:t>
            </a:r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87BAE-8E55-4087-9479-76948C24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B2EA8F-17E2-4ED8-AEFF-205A9AD2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3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8ABA6-B468-47D2-B7A2-007DCD63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Running </a:t>
            </a:r>
            <a:r>
              <a:rPr lang="en-US" altLang="zh-CN" i="1" dirty="0">
                <a:solidFill>
                  <a:srgbClr val="33CC33"/>
                </a:solidFill>
                <a:sym typeface="方正书宋_GBK" charset="-122"/>
              </a:rPr>
              <a:t>Example</a:t>
            </a:r>
            <a:r>
              <a:rPr lang="en-US" altLang="zh-CN" dirty="0">
                <a:sym typeface="方正书宋_GBK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6E935-753A-47B2-9EEA-516561992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CC00CC"/>
                </a:solidFill>
              </a:rPr>
              <a:t>		Beers(</a:t>
            </a:r>
            <a:r>
              <a:rPr lang="en-US" altLang="zh-CN" sz="2800" u="sng" dirty="0">
                <a:solidFill>
                  <a:srgbClr val="CC00CC"/>
                </a:solidFill>
              </a:rPr>
              <a:t>name</a:t>
            </a:r>
            <a:r>
              <a:rPr lang="en-US" altLang="zh-CN" sz="2800" dirty="0">
                <a:solidFill>
                  <a:srgbClr val="CC00CC"/>
                </a:solidFill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</a:rPr>
              <a:t>manf</a:t>
            </a:r>
            <a:r>
              <a:rPr lang="en-US" altLang="zh-CN" sz="2800" dirty="0">
                <a:solidFill>
                  <a:srgbClr val="CC00CC"/>
                </a:solidFill>
              </a:rPr>
              <a:t>)</a:t>
            </a:r>
          </a:p>
          <a:p>
            <a:pP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CC00CC"/>
                </a:solidFill>
              </a:rPr>
              <a:t>		Bars(</a:t>
            </a:r>
            <a:r>
              <a:rPr lang="en-US" altLang="zh-CN" sz="2800" u="sng" dirty="0">
                <a:solidFill>
                  <a:srgbClr val="CC00CC"/>
                </a:solidFill>
              </a:rPr>
              <a:t>name</a:t>
            </a:r>
            <a:r>
              <a:rPr lang="en-US" altLang="zh-CN" sz="2800" dirty="0">
                <a:solidFill>
                  <a:srgbClr val="CC00CC"/>
                </a:solidFill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</a:rPr>
              <a:t>addr</a:t>
            </a:r>
            <a:r>
              <a:rPr lang="en-US" altLang="zh-CN" sz="2800" dirty="0">
                <a:solidFill>
                  <a:srgbClr val="CC00CC"/>
                </a:solidFill>
              </a:rPr>
              <a:t>, license)</a:t>
            </a:r>
          </a:p>
          <a:p>
            <a:pP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CC00CC"/>
                </a:solidFill>
              </a:rPr>
              <a:t>		Drinkers(</a:t>
            </a:r>
            <a:r>
              <a:rPr lang="en-US" altLang="zh-CN" sz="2800" u="sng" dirty="0">
                <a:solidFill>
                  <a:srgbClr val="CC00CC"/>
                </a:solidFill>
              </a:rPr>
              <a:t>name</a:t>
            </a:r>
            <a:r>
              <a:rPr lang="en-US" altLang="zh-CN" sz="2800" dirty="0">
                <a:solidFill>
                  <a:srgbClr val="CC00CC"/>
                </a:solidFill>
              </a:rPr>
              <a:t>, </a:t>
            </a:r>
            <a:r>
              <a:rPr lang="en-US" altLang="zh-CN" sz="2800" dirty="0" err="1">
                <a:solidFill>
                  <a:srgbClr val="CC00CC"/>
                </a:solidFill>
              </a:rPr>
              <a:t>addr</a:t>
            </a:r>
            <a:r>
              <a:rPr lang="en-US" altLang="zh-CN" sz="2800" dirty="0">
                <a:solidFill>
                  <a:srgbClr val="CC00CC"/>
                </a:solidFill>
              </a:rPr>
              <a:t>, phone)</a:t>
            </a:r>
          </a:p>
          <a:p>
            <a:pP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CC00CC"/>
                </a:solidFill>
              </a:rPr>
              <a:t>		Likes(</a:t>
            </a:r>
            <a:r>
              <a:rPr lang="en-US" altLang="zh-CN" sz="2800" u="sng" dirty="0">
                <a:solidFill>
                  <a:srgbClr val="CC00CC"/>
                </a:solidFill>
              </a:rPr>
              <a:t>drinker</a:t>
            </a:r>
            <a:r>
              <a:rPr lang="en-US" altLang="zh-CN" sz="2800" dirty="0">
                <a:solidFill>
                  <a:srgbClr val="CC00CC"/>
                </a:solidFill>
              </a:rPr>
              <a:t>, </a:t>
            </a:r>
            <a:r>
              <a:rPr lang="en-US" altLang="zh-CN" sz="2800" u="sng" dirty="0">
                <a:solidFill>
                  <a:srgbClr val="CC00CC"/>
                </a:solidFill>
              </a:rPr>
              <a:t>beer</a:t>
            </a:r>
            <a:r>
              <a:rPr lang="en-US" altLang="zh-CN" sz="2800" dirty="0">
                <a:solidFill>
                  <a:srgbClr val="CC00CC"/>
                </a:solidFill>
              </a:rPr>
              <a:t>)</a:t>
            </a:r>
          </a:p>
          <a:p>
            <a:pP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CC00CC"/>
                </a:solidFill>
              </a:rPr>
              <a:t>		Sells(</a:t>
            </a:r>
            <a:r>
              <a:rPr lang="en-US" altLang="zh-CN" sz="2800" u="sng" dirty="0">
                <a:solidFill>
                  <a:srgbClr val="CC00CC"/>
                </a:solidFill>
              </a:rPr>
              <a:t>bar</a:t>
            </a:r>
            <a:r>
              <a:rPr lang="en-US" altLang="zh-CN" sz="2800" dirty="0">
                <a:solidFill>
                  <a:srgbClr val="CC00CC"/>
                </a:solidFill>
              </a:rPr>
              <a:t>, </a:t>
            </a:r>
            <a:r>
              <a:rPr lang="en-US" altLang="zh-CN" sz="2800" u="sng" dirty="0">
                <a:solidFill>
                  <a:srgbClr val="CC00CC"/>
                </a:solidFill>
              </a:rPr>
              <a:t>beer</a:t>
            </a:r>
            <a:r>
              <a:rPr lang="en-US" altLang="zh-CN" sz="2800" dirty="0">
                <a:solidFill>
                  <a:srgbClr val="CC00CC"/>
                </a:solidFill>
              </a:rPr>
              <a:t>, price)</a:t>
            </a:r>
          </a:p>
          <a:p>
            <a:pP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CC00CC"/>
                </a:solidFill>
              </a:rPr>
              <a:t>		Frequents(</a:t>
            </a:r>
            <a:r>
              <a:rPr lang="en-US" altLang="zh-CN" sz="2800" u="sng" dirty="0">
                <a:solidFill>
                  <a:srgbClr val="CC00CC"/>
                </a:solidFill>
              </a:rPr>
              <a:t>drinker</a:t>
            </a:r>
            <a:r>
              <a:rPr lang="en-US" altLang="zh-CN" sz="2800" dirty="0">
                <a:solidFill>
                  <a:srgbClr val="CC00CC"/>
                </a:solidFill>
              </a:rPr>
              <a:t>, </a:t>
            </a:r>
            <a:r>
              <a:rPr lang="en-US" altLang="zh-CN" sz="2800" u="sng" dirty="0">
                <a:solidFill>
                  <a:srgbClr val="CC00CC"/>
                </a:solidFill>
              </a:rPr>
              <a:t>bar</a:t>
            </a:r>
            <a:r>
              <a:rPr lang="en-US" altLang="zh-CN" sz="2800" dirty="0">
                <a:solidFill>
                  <a:srgbClr val="CC00CC"/>
                </a:solidFill>
              </a:rPr>
              <a:t>)</a:t>
            </a:r>
          </a:p>
          <a:p>
            <a:pPr>
              <a:buSzTx/>
              <a:defRPr/>
            </a:pPr>
            <a:r>
              <a:rPr lang="en-US" altLang="zh-CN" dirty="0"/>
              <a:t>Underline = </a:t>
            </a:r>
            <a:r>
              <a:rPr lang="en-US" altLang="zh-CN" i="1" dirty="0">
                <a:solidFill>
                  <a:srgbClr val="FF0066"/>
                </a:solidFill>
              </a:rPr>
              <a:t>key</a:t>
            </a:r>
            <a:r>
              <a:rPr lang="en-US" altLang="zh-CN" dirty="0"/>
              <a:t>  (tuples cannot have the same value in all key attributes).</a:t>
            </a:r>
          </a:p>
          <a:p>
            <a:pPr>
              <a:defRPr/>
            </a:pPr>
            <a:r>
              <a:rPr lang="en-US" altLang="zh-CN" dirty="0"/>
              <a:t>Excellent example of a constraint.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0F638-49A9-42D2-9260-BD4E320C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4F8B2B-3A24-40DC-9D36-54F40896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54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FF8BF-0C03-4C2E-B579-2E184F9B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1F1D7-FE45-41FC-806C-373F97D76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SQL: </a:t>
            </a:r>
            <a:r>
              <a:rPr lang="zh-CN" altLang="en-US" dirty="0"/>
              <a:t>Structured Query Language</a:t>
            </a:r>
          </a:p>
          <a:p>
            <a:r>
              <a:rPr lang="zh-CN" altLang="en-US" dirty="0"/>
              <a:t>SQL is primarily a query language, for getting information from a database.</a:t>
            </a:r>
          </a:p>
          <a:p>
            <a:r>
              <a:rPr lang="zh-CN" altLang="en-US" dirty="0"/>
              <a:t>But SQL also includes a </a:t>
            </a:r>
            <a:r>
              <a:rPr lang="zh-CN" altLang="en-US" i="1" dirty="0">
                <a:solidFill>
                  <a:srgbClr val="FF0066"/>
                </a:solidFill>
              </a:rPr>
              <a:t>data-definition</a:t>
            </a:r>
            <a:r>
              <a:rPr lang="zh-CN" altLang="en-US" dirty="0"/>
              <a:t> component for describing database schemas.</a:t>
            </a:r>
            <a:endParaRPr lang="en-US" altLang="zh-CN" dirty="0"/>
          </a:p>
          <a:p>
            <a:r>
              <a:rPr lang="en-US" altLang="zh-CN" dirty="0"/>
              <a:t>Most commercial database management systems implement something similar, but not identical to, the standard.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A9695-56A3-4BDF-A1DC-024F41E2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0AEB8E-E661-43C1-8337-CFDDDDB8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93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D4E4D-29F4-4423-80FE-6F09A908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F3682-302A-4535-B720-092C88676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SQL statements have three categories:</a:t>
            </a:r>
          </a:p>
          <a:p>
            <a:pPr lvl="1"/>
            <a:r>
              <a:rPr lang="zh-CN" altLang="en-US" sz="2400" dirty="0"/>
              <a:t>Data Definition Language (DDL) statements</a:t>
            </a:r>
          </a:p>
          <a:p>
            <a:pPr lvl="1"/>
            <a:r>
              <a:rPr lang="zh-CN" altLang="en-US" sz="2400" dirty="0"/>
              <a:t>Data Manipulation Language (DML) statements </a:t>
            </a:r>
          </a:p>
          <a:p>
            <a:pPr lvl="1"/>
            <a:r>
              <a:rPr lang="zh-CN" altLang="en-US" sz="2400" dirty="0"/>
              <a:t>Data Control Language (DCL) statements</a:t>
            </a:r>
          </a:p>
          <a:p>
            <a:r>
              <a:rPr lang="en-US" altLang="zh-CN" sz="2800" dirty="0"/>
              <a:t>Most commercial database management systems implement something similar, but not identical to, the standard.</a:t>
            </a:r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85F6D-D90B-4677-B4C4-102C87B2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44AA-C0EA-4DAE-9184-4F05780F5082}" type="datetime1">
              <a:rPr lang="zh-CN" altLang="en-US" smtClean="0"/>
              <a:t>2020/9/6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A7665F-FBAB-4E8B-8981-0CACA4AD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73DF7-B377-4C9F-990C-2692878016C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542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1592</Words>
  <Application>Microsoft Office PowerPoint</Application>
  <PresentationFormat>宽屏</PresentationFormat>
  <Paragraphs>266</Paragraphs>
  <Slides>31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Alibaba Sans</vt:lpstr>
      <vt:lpstr>Monotype Sorts</vt:lpstr>
      <vt:lpstr>等线</vt:lpstr>
      <vt:lpstr>等线 Light</vt:lpstr>
      <vt:lpstr>黑体</vt:lpstr>
      <vt:lpstr>微软雅黑</vt:lpstr>
      <vt:lpstr>Arial</vt:lpstr>
      <vt:lpstr>Courier New</vt:lpstr>
      <vt:lpstr>Tahoma</vt:lpstr>
      <vt:lpstr>Wingdings</vt:lpstr>
      <vt:lpstr>Office 主题​​</vt:lpstr>
      <vt:lpstr>Relational Model  SQL Data Definition，Constraint （ Section 2.1--2.3）</vt:lpstr>
      <vt:lpstr>What is a Data Model?</vt:lpstr>
      <vt:lpstr>Relational model</vt:lpstr>
      <vt:lpstr>A Relation  is a Table</vt:lpstr>
      <vt:lpstr>Schemas </vt:lpstr>
      <vt:lpstr>Why Relations?</vt:lpstr>
      <vt:lpstr>Our Running Example </vt:lpstr>
      <vt:lpstr>SQL</vt:lpstr>
      <vt:lpstr>SQL</vt:lpstr>
      <vt:lpstr>Creating (Declaring) a Database</vt:lpstr>
      <vt:lpstr>Creating (Declaring) a Relation</vt:lpstr>
      <vt:lpstr>Elements of Table Declarations</vt:lpstr>
      <vt:lpstr>Example:  Create Table</vt:lpstr>
      <vt:lpstr>SQL Values</vt:lpstr>
      <vt:lpstr>Dates and Times</vt:lpstr>
      <vt:lpstr>Declaring Keys</vt:lpstr>
      <vt:lpstr>Declaring Single-Attribute Keys</vt:lpstr>
      <vt:lpstr>Declaring Multi-attribute Keys</vt:lpstr>
      <vt:lpstr>Example: Multi-attribute Key</vt:lpstr>
      <vt:lpstr>PRIMARY KEY vs. UNIQUE</vt:lpstr>
      <vt:lpstr>Modifying Relation Scheme</vt:lpstr>
      <vt:lpstr>Modifying Relation Scheme</vt:lpstr>
      <vt:lpstr>Default Values</vt:lpstr>
      <vt:lpstr>Any Questions? </vt:lpstr>
      <vt:lpstr>Semistructured Data</vt:lpstr>
      <vt:lpstr>XML</vt:lpstr>
      <vt:lpstr>XML Documents</vt:lpstr>
      <vt:lpstr>Tags</vt:lpstr>
      <vt:lpstr>Example: an XML Document</vt:lpstr>
      <vt:lpstr>Attributes</vt:lpstr>
      <vt:lpstr>Bars, Using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Loong</dc:creator>
  <cp:lastModifiedBy>Li Longjie</cp:lastModifiedBy>
  <cp:revision>97</cp:revision>
  <dcterms:created xsi:type="dcterms:W3CDTF">2020-08-25T08:13:37Z</dcterms:created>
  <dcterms:modified xsi:type="dcterms:W3CDTF">2020-09-06T15:41:33Z</dcterms:modified>
</cp:coreProperties>
</file>