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  <p:sldMasterId id="2147483678" r:id="rId3"/>
  </p:sldMasterIdLst>
  <p:notesMasterIdLst>
    <p:notesMasterId r:id="rId21"/>
  </p:notesMasterIdLst>
  <p:sldIdLst>
    <p:sldId id="476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39" r:id="rId15"/>
    <p:sldId id="340" r:id="rId16"/>
    <p:sldId id="341" r:id="rId17"/>
    <p:sldId id="342" r:id="rId18"/>
    <p:sldId id="343" r:id="rId19"/>
    <p:sldId id="344" r:id="rId20"/>
  </p:sldIdLst>
  <p:sldSz cx="6858000" cy="51435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00505000000020004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7D5D59-F833-483E-9651-6CE5F192CEB2}">
  <a:tblStyle styleId="{037D5D59-F833-483E-9651-6CE5F192CE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D0C803-95ED-4B60-A8A1-B894A53D23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22" d="100"/>
          <a:sy n="122" d="100"/>
        </p:scale>
        <p:origin x="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61ba807bb2_2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8" name="Google Shape;1018;g61ba807bb2_2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61ba807bb2_2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g61ba807bb2_2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61ba807bb2_2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g61ba807bb2_2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61ba807bb2_2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9" name="Google Shape;1079;g61ba807bb2_2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61ba807bb2_2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g61ba807bb2_2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61ba807bb2_2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g61ba807bb2_2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61ba807bb2_2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5" name="Google Shape;1155;g61ba807bb2_2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1ba807bb2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2" name="Google Shape;1162;g61ba807bb2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61ba807bb2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8" name="Google Shape;898;g61ba807bb2_2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61ba807bb2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61ba807bb2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61ba807bb2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2" name="Google Shape;932;g61ba807bb2_2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1ba807bb2_2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g61ba807bb2_2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61ba807bb2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3" name="Google Shape;953;g61ba807bb2_2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61ba807bb2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g61ba807bb2_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61ba807bb2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6" name="Google Shape;976;g61ba807bb2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ba807bb2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1" name="Google Shape;991;g61ba807bb2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1" b="30857"/>
          <a:stretch/>
        </p:blipFill>
        <p:spPr>
          <a:xfrm>
            <a:off x="0" y="-2"/>
            <a:ext cx="6858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>
            <a:spLocks noGrp="1"/>
          </p:cNvSpPr>
          <p:nvPr>
            <p:ph type="ctrTitle"/>
          </p:nvPr>
        </p:nvSpPr>
        <p:spPr>
          <a:xfrm>
            <a:off x="2227631" y="3107350"/>
            <a:ext cx="4344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2227631" y="3906852"/>
            <a:ext cx="434452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3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1" r="38544"/>
          <a:stretch/>
        </p:blipFill>
        <p:spPr>
          <a:xfrm>
            <a:off x="0" y="0"/>
            <a:ext cx="157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/>
          <p:nvPr/>
        </p:nvSpPr>
        <p:spPr>
          <a:xfrm flipH="1">
            <a:off x="1571400" y="0"/>
            <a:ext cx="52866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152906" y="1626750"/>
            <a:ext cx="128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2155969" y="275339"/>
            <a:ext cx="4171500" cy="4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1432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22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3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3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3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400300" marR="0" lvl="6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3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2743200" marR="0" lvl="7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3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086100" marR="0" lvl="8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35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0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0" r="38544"/>
          <a:stretch/>
        </p:blipFill>
        <p:spPr>
          <a:xfrm>
            <a:off x="0" y="0"/>
            <a:ext cx="1571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/>
          <p:nvPr/>
        </p:nvSpPr>
        <p:spPr>
          <a:xfrm flipH="1">
            <a:off x="1571400" y="0"/>
            <a:ext cx="52866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152906" y="1626750"/>
            <a:ext cx="128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35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1908169" y="297367"/>
            <a:ext cx="223605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4003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27432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0861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2"/>
          </p:nvPr>
        </p:nvSpPr>
        <p:spPr>
          <a:xfrm>
            <a:off x="4278957" y="297367"/>
            <a:ext cx="2236050" cy="4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6858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0574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4003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27432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0861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0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59" b="30859"/>
          <a:stretch/>
        </p:blipFill>
        <p:spPr>
          <a:xfrm>
            <a:off x="0" y="-2"/>
            <a:ext cx="6858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>
            <a:spLocks noGrp="1"/>
          </p:cNvSpPr>
          <p:nvPr>
            <p:ph type="ctrTitle"/>
          </p:nvPr>
        </p:nvSpPr>
        <p:spPr>
          <a:xfrm>
            <a:off x="2227631" y="3107350"/>
            <a:ext cx="43445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36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ubTitle" idx="1"/>
          </p:nvPr>
        </p:nvSpPr>
        <p:spPr>
          <a:xfrm>
            <a:off x="2227631" y="3906852"/>
            <a:ext cx="4344525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18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2155969" y="484600"/>
            <a:ext cx="41715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152906" y="1626750"/>
            <a:ext cx="128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80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2155969" y="484600"/>
            <a:ext cx="41715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81806" y="146024"/>
            <a:ext cx="13554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72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152906" y="1626750"/>
            <a:ext cx="1284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06A9D4-98E4-48A0-9176-7260F03BBFB1}"/>
              </a:ext>
            </a:extLst>
          </p:cNvPr>
          <p:cNvSpPr/>
          <p:nvPr/>
        </p:nvSpPr>
        <p:spPr>
          <a:xfrm>
            <a:off x="1224455" y="1842469"/>
            <a:ext cx="4981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/>
                </a:solidFill>
              </a:rPr>
              <a:t>Queries Optimizing</a:t>
            </a:r>
          </a:p>
        </p:txBody>
      </p:sp>
    </p:spTree>
    <p:extLst>
      <p:ext uri="{BB962C8B-B14F-4D97-AF65-F5344CB8AC3E}">
        <p14:creationId xmlns:p14="http://schemas.microsoft.com/office/powerpoint/2010/main" val="414994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12"/>
          <p:cNvSpPr txBox="1">
            <a:spLocks noGrp="1"/>
          </p:cNvSpPr>
          <p:nvPr>
            <p:ph type="ctrTitle" idx="4294967295"/>
          </p:nvPr>
        </p:nvSpPr>
        <p:spPr>
          <a:xfrm>
            <a:off x="732971" y="6071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dirty="0">
                <a:solidFill>
                  <a:srgbClr val="666666"/>
                </a:solidFill>
              </a:rPr>
              <a:t>Logical Optimization</a:t>
            </a:r>
            <a:endParaRPr sz="2100" dirty="0">
              <a:solidFill>
                <a:srgbClr val="666666"/>
              </a:solidFill>
            </a:endParaRPr>
          </a:p>
        </p:txBody>
      </p:sp>
      <p:sp>
        <p:nvSpPr>
          <p:cNvPr id="1022" name="Google Shape;1022;p112"/>
          <p:cNvSpPr txBox="1"/>
          <p:nvPr/>
        </p:nvSpPr>
        <p:spPr>
          <a:xfrm>
            <a:off x="732971" y="1475932"/>
            <a:ext cx="5386066" cy="26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69069" indent="-169069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800" dirty="0">
                <a:solidFill>
                  <a:srgbClr val="666666"/>
                </a:solidFill>
              </a:rPr>
              <a:t>Heuristically, we want selections and projections to occur as early as possible in the plan </a:t>
            </a:r>
            <a:endParaRPr dirty="0">
              <a:solidFill>
                <a:srgbClr val="666666"/>
              </a:solidFill>
            </a:endParaRPr>
          </a:p>
          <a:p>
            <a:pPr marL="346472" lvl="1" indent="-177403">
              <a:spcBef>
                <a:spcPts val="450"/>
              </a:spcBef>
              <a:buClr>
                <a:srgbClr val="666666"/>
              </a:buClr>
              <a:buSzPts val="1400"/>
              <a:buFont typeface="Arial"/>
              <a:buChar char="•"/>
            </a:pPr>
            <a:r>
              <a:rPr lang="en" dirty="0">
                <a:solidFill>
                  <a:srgbClr val="666666"/>
                </a:solidFill>
              </a:rPr>
              <a:t>Terminology: “push down </a:t>
            </a:r>
            <a:r>
              <a:rPr lang="en" b="1" dirty="0">
                <a:solidFill>
                  <a:srgbClr val="666666"/>
                </a:solidFill>
              </a:rPr>
              <a:t>selections</a:t>
            </a:r>
            <a:r>
              <a:rPr lang="en" dirty="0">
                <a:solidFill>
                  <a:srgbClr val="666666"/>
                </a:solidFill>
              </a:rPr>
              <a:t> and </a:t>
            </a:r>
            <a:r>
              <a:rPr lang="en" b="1" dirty="0">
                <a:solidFill>
                  <a:srgbClr val="666666"/>
                </a:solidFill>
              </a:rPr>
              <a:t>projections”</a:t>
            </a:r>
            <a:endParaRPr dirty="0">
              <a:solidFill>
                <a:srgbClr val="666666"/>
              </a:solidFill>
            </a:endParaRPr>
          </a:p>
          <a:p>
            <a:pPr marL="169069" indent="-92869">
              <a:spcBef>
                <a:spcPts val="450"/>
              </a:spcBef>
              <a:buSzPts val="1600"/>
            </a:pPr>
            <a:endParaRPr sz="1800" b="1" dirty="0">
              <a:solidFill>
                <a:srgbClr val="666666"/>
              </a:solidFill>
            </a:endParaRPr>
          </a:p>
          <a:p>
            <a:pPr marL="169069" indent="-169069">
              <a:spcBef>
                <a:spcPts val="450"/>
              </a:spcBef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800" b="1" dirty="0">
                <a:solidFill>
                  <a:srgbClr val="666666"/>
                </a:solidFill>
              </a:rPr>
              <a:t>Intuition:</a:t>
            </a:r>
            <a:r>
              <a:rPr lang="en" sz="1800" dirty="0">
                <a:solidFill>
                  <a:srgbClr val="666666"/>
                </a:solidFill>
              </a:rPr>
              <a:t> We will usually have fewer tuples in a plan.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14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dirty="0">
                <a:solidFill>
                  <a:srgbClr val="666666"/>
                </a:solidFill>
              </a:rPr>
              <a:t>Translating to RA</a:t>
            </a:r>
            <a:endParaRPr sz="2100" dirty="0">
              <a:solidFill>
                <a:srgbClr val="666666"/>
              </a:solidFill>
            </a:endParaRPr>
          </a:p>
        </p:txBody>
      </p:sp>
      <p:grpSp>
        <p:nvGrpSpPr>
          <p:cNvPr id="1033" name="Google Shape;1033;p114"/>
          <p:cNvGrpSpPr/>
          <p:nvPr/>
        </p:nvGrpSpPr>
        <p:grpSpPr>
          <a:xfrm>
            <a:off x="4873434" y="1808998"/>
            <a:ext cx="1396462" cy="1619198"/>
            <a:chOff x="7700382" y="1690688"/>
            <a:chExt cx="3182819" cy="3690478"/>
          </a:xfrm>
        </p:grpSpPr>
        <p:sp>
          <p:nvSpPr>
            <p:cNvPr id="1034" name="Google Shape;1034;p114"/>
            <p:cNvSpPr/>
            <p:nvPr/>
          </p:nvSpPr>
          <p:spPr>
            <a:xfrm rot="-5400000">
              <a:off x="9524378" y="2941294"/>
              <a:ext cx="320961" cy="639292"/>
            </a:xfrm>
            <a:prstGeom prst="flowChartCollat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375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114"/>
            <p:cNvSpPr txBox="1"/>
            <p:nvPr/>
          </p:nvSpPr>
          <p:spPr>
            <a:xfrm>
              <a:off x="9131133" y="1690688"/>
              <a:ext cx="1131000" cy="542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" sz="1050"/>
                <a:t> </a:t>
              </a:r>
              <a:endParaRPr sz="1050"/>
            </a:p>
          </p:txBody>
        </p:sp>
        <p:sp>
          <p:nvSpPr>
            <p:cNvPr id="1036" name="Google Shape;1036;p114"/>
            <p:cNvSpPr txBox="1"/>
            <p:nvPr/>
          </p:nvSpPr>
          <p:spPr>
            <a:xfrm>
              <a:off x="7700382" y="4933866"/>
              <a:ext cx="1200300" cy="4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" sz="825">
                  <a:latin typeface="Calibri"/>
                  <a:ea typeface="Calibri"/>
                  <a:cs typeface="Calibri"/>
                  <a:sym typeface="Calibri"/>
                </a:rPr>
                <a:t>R(A,B)</a:t>
              </a:r>
              <a:endParaRPr sz="1050"/>
            </a:p>
          </p:txBody>
        </p:sp>
        <p:sp>
          <p:nvSpPr>
            <p:cNvPr id="1037" name="Google Shape;1037;p114"/>
            <p:cNvSpPr txBox="1"/>
            <p:nvPr/>
          </p:nvSpPr>
          <p:spPr>
            <a:xfrm>
              <a:off x="9152560" y="4933866"/>
              <a:ext cx="1119300" cy="4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" sz="825">
                  <a:latin typeface="Calibri"/>
                  <a:ea typeface="Calibri"/>
                  <a:cs typeface="Calibri"/>
                  <a:sym typeface="Calibri"/>
                </a:rPr>
                <a:t>S(B,C)</a:t>
              </a:r>
              <a:endParaRPr sz="1050"/>
            </a:p>
          </p:txBody>
        </p:sp>
        <p:cxnSp>
          <p:nvCxnSpPr>
            <p:cNvPr id="1038" name="Google Shape;1038;p114"/>
            <p:cNvCxnSpPr/>
            <p:nvPr/>
          </p:nvCxnSpPr>
          <p:spPr>
            <a:xfrm rot="-5400000">
              <a:off x="8297252" y="4489416"/>
              <a:ext cx="519900" cy="3690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39" name="Google Shape;1039;p114"/>
            <p:cNvCxnSpPr/>
            <p:nvPr/>
          </p:nvCxnSpPr>
          <p:spPr>
            <a:xfrm rot="5400000" flipH="1">
              <a:off x="9072313" y="4547316"/>
              <a:ext cx="519900" cy="253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40" name="Google Shape;1040;p114"/>
            <p:cNvCxnSpPr>
              <a:stCxn id="1041" idx="1"/>
            </p:cNvCxnSpPr>
            <p:nvPr/>
          </p:nvCxnSpPr>
          <p:spPr>
            <a:xfrm rot="10800000" flipH="1">
              <a:off x="8996111" y="3501255"/>
              <a:ext cx="462600" cy="6969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042" name="Google Shape;1042;p114"/>
            <p:cNvSpPr txBox="1"/>
            <p:nvPr/>
          </p:nvSpPr>
          <p:spPr>
            <a:xfrm>
              <a:off x="9763901" y="3958134"/>
              <a:ext cx="1119300" cy="4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" sz="825">
                  <a:latin typeface="Calibri"/>
                  <a:ea typeface="Calibri"/>
                  <a:cs typeface="Calibri"/>
                  <a:sym typeface="Calibri"/>
                </a:rPr>
                <a:t>T(C,D)</a:t>
              </a:r>
              <a:endParaRPr sz="1050"/>
            </a:p>
          </p:txBody>
        </p:sp>
        <p:cxnSp>
          <p:nvCxnSpPr>
            <p:cNvPr id="1043" name="Google Shape;1043;p114"/>
            <p:cNvCxnSpPr/>
            <p:nvPr/>
          </p:nvCxnSpPr>
          <p:spPr>
            <a:xfrm rot="10800000">
              <a:off x="9966949" y="3501415"/>
              <a:ext cx="304800" cy="4239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041" name="Google Shape;1041;p114"/>
            <p:cNvSpPr/>
            <p:nvPr/>
          </p:nvSpPr>
          <p:spPr>
            <a:xfrm rot="-5400000">
              <a:off x="8835630" y="3878509"/>
              <a:ext cx="320961" cy="639292"/>
            </a:xfrm>
            <a:prstGeom prst="flowChartCollat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375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14"/>
            <p:cNvSpPr txBox="1"/>
            <p:nvPr/>
          </p:nvSpPr>
          <p:spPr>
            <a:xfrm>
              <a:off x="8996109" y="2340519"/>
              <a:ext cx="1401000" cy="4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" sz="825">
                  <a:latin typeface="Noto Sans Symbols"/>
                  <a:ea typeface="Noto Sans Symbols"/>
                  <a:cs typeface="Noto Sans Symbols"/>
                  <a:sym typeface="Noto Sans Symbols"/>
                </a:rPr>
                <a:t>σ</a:t>
              </a:r>
              <a:r>
                <a:rPr lang="en" sz="825" baseline="-25000">
                  <a:latin typeface="Noto Sans Symbols"/>
                  <a:ea typeface="Noto Sans Symbols"/>
                  <a:cs typeface="Noto Sans Symbols"/>
                  <a:sym typeface="Noto Sans Symbols"/>
                </a:rPr>
                <a:t>Α&lt; 10</a:t>
              </a:r>
              <a:endParaRPr sz="825" baseline="-25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114"/>
            <p:cNvCxnSpPr>
              <a:endCxn id="1044" idx="2"/>
            </p:cNvCxnSpPr>
            <p:nvPr/>
          </p:nvCxnSpPr>
          <p:spPr>
            <a:xfrm rot="10800000">
              <a:off x="9696609" y="2787819"/>
              <a:ext cx="0" cy="3129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46" name="Google Shape;1046;p114"/>
            <p:cNvCxnSpPr/>
            <p:nvPr/>
          </p:nvCxnSpPr>
          <p:spPr>
            <a:xfrm rot="10800000">
              <a:off x="9712156" y="2216658"/>
              <a:ext cx="0" cy="2751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1047" name="Google Shape;1047;p114"/>
          <p:cNvSpPr txBox="1"/>
          <p:nvPr/>
        </p:nvSpPr>
        <p:spPr>
          <a:xfrm>
            <a:off x="1552353" y="3634722"/>
            <a:ext cx="2190874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69" r="-2039" b="-26089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1048" name="Google Shape;1048;p114"/>
          <p:cNvSpPr/>
          <p:nvPr/>
        </p:nvSpPr>
        <p:spPr>
          <a:xfrm>
            <a:off x="1360898" y="1986435"/>
            <a:ext cx="2382329" cy="1245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SELECT</a:t>
            </a:r>
            <a:r>
              <a:rPr lang="en" dirty="0"/>
              <a:t> R.A,S.D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FROM </a:t>
            </a:r>
            <a:r>
              <a:rPr lang="en" dirty="0"/>
              <a:t>R,S,T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WHERE</a:t>
            </a:r>
            <a:r>
              <a:rPr lang="en" dirty="0"/>
              <a:t> R.B = S.B</a:t>
            </a:r>
            <a:endParaRPr dirty="0"/>
          </a:p>
          <a:p>
            <a:pPr>
              <a:buSzPts val="1200"/>
            </a:pPr>
            <a:r>
              <a:rPr lang="en" dirty="0"/>
              <a:t>  AND S.C = T.C</a:t>
            </a:r>
            <a:endParaRPr dirty="0"/>
          </a:p>
          <a:p>
            <a:pPr>
              <a:buSzPts val="1200"/>
            </a:pPr>
            <a:r>
              <a:rPr lang="en" dirty="0"/>
              <a:t>  AND R.A &lt; 10;</a:t>
            </a:r>
            <a:endParaRPr dirty="0"/>
          </a:p>
        </p:txBody>
      </p:sp>
      <p:sp>
        <p:nvSpPr>
          <p:cNvPr id="1049" name="Google Shape;1049;p114"/>
          <p:cNvSpPr/>
          <p:nvPr/>
        </p:nvSpPr>
        <p:spPr>
          <a:xfrm>
            <a:off x="1360967" y="1493875"/>
            <a:ext cx="2382329" cy="3980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" dirty="0">
                <a:solidFill>
                  <a:schemeClr val="accent2"/>
                </a:solidFill>
              </a:rPr>
              <a:t>R(A,B)  S(B,C)  T(C,D)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50" name="Google Shape;1050;p114"/>
          <p:cNvSpPr/>
          <p:nvPr/>
        </p:nvSpPr>
        <p:spPr>
          <a:xfrm>
            <a:off x="2878311" y="3253985"/>
            <a:ext cx="224550" cy="2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051" name="Google Shape;1051;p114"/>
          <p:cNvSpPr/>
          <p:nvPr/>
        </p:nvSpPr>
        <p:spPr>
          <a:xfrm rot="-7623223">
            <a:off x="4512045" y="2967475"/>
            <a:ext cx="224417" cy="5121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5"/>
          <p:cNvSpPr txBox="1">
            <a:spLocks noGrp="1"/>
          </p:cNvSpPr>
          <p:nvPr>
            <p:ph type="ctrTitle" idx="4294967295"/>
          </p:nvPr>
        </p:nvSpPr>
        <p:spPr>
          <a:xfrm>
            <a:off x="1137009" y="498957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dirty="0">
                <a:solidFill>
                  <a:srgbClr val="666666"/>
                </a:solidFill>
              </a:rPr>
              <a:t>Optimizing RA Plan</a:t>
            </a:r>
            <a:endParaRPr sz="2100" dirty="0">
              <a:solidFill>
                <a:srgbClr val="666666"/>
              </a:solidFill>
            </a:endParaRPr>
          </a:p>
        </p:txBody>
      </p:sp>
      <p:sp>
        <p:nvSpPr>
          <p:cNvPr id="1057" name="Google Shape;1057;p115"/>
          <p:cNvSpPr/>
          <p:nvPr/>
        </p:nvSpPr>
        <p:spPr>
          <a:xfrm rot="-5400000">
            <a:off x="5673893" y="2357760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115"/>
          <p:cNvSpPr txBox="1"/>
          <p:nvPr/>
        </p:nvSpPr>
        <p:spPr>
          <a:xfrm>
            <a:off x="5501349" y="1809032"/>
            <a:ext cx="496350" cy="213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1059" name="Google Shape;1059;p115"/>
          <p:cNvSpPr txBox="1"/>
          <p:nvPr/>
        </p:nvSpPr>
        <p:spPr>
          <a:xfrm>
            <a:off x="4873579" y="3232040"/>
            <a:ext cx="526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R(A,B)</a:t>
            </a:r>
            <a:endParaRPr sz="1050"/>
          </a:p>
        </p:txBody>
      </p:sp>
      <p:sp>
        <p:nvSpPr>
          <p:cNvPr id="1060" name="Google Shape;1060;p115"/>
          <p:cNvSpPr txBox="1"/>
          <p:nvPr/>
        </p:nvSpPr>
        <p:spPr>
          <a:xfrm>
            <a:off x="5510750" y="3232040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S(B,C)</a:t>
            </a:r>
            <a:endParaRPr sz="1050"/>
          </a:p>
        </p:txBody>
      </p:sp>
      <p:cxnSp>
        <p:nvCxnSpPr>
          <p:cNvPr id="1061" name="Google Shape;1061;p115"/>
          <p:cNvCxnSpPr/>
          <p:nvPr/>
        </p:nvCxnSpPr>
        <p:spPr>
          <a:xfrm rot="-5400000">
            <a:off x="5135498" y="3036965"/>
            <a:ext cx="228150" cy="162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2" name="Google Shape;1062;p115"/>
          <p:cNvCxnSpPr/>
          <p:nvPr/>
        </p:nvCxnSpPr>
        <p:spPr>
          <a:xfrm rot="5400000" flipH="1">
            <a:off x="5475497" y="3062390"/>
            <a:ext cx="228150" cy="1111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3" name="Google Shape;1063;p115"/>
          <p:cNvCxnSpPr>
            <a:stCxn id="1064" idx="1"/>
          </p:cNvCxnSpPr>
          <p:nvPr/>
        </p:nvCxnSpPr>
        <p:spPr>
          <a:xfrm rot="10800000" flipH="1">
            <a:off x="5442106" y="2603457"/>
            <a:ext cx="202950" cy="3057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5" name="Google Shape;1065;p115"/>
          <p:cNvSpPr txBox="1"/>
          <p:nvPr/>
        </p:nvSpPr>
        <p:spPr>
          <a:xfrm>
            <a:off x="5778989" y="2803918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T(C,D)</a:t>
            </a:r>
            <a:endParaRPr sz="1050"/>
          </a:p>
        </p:txBody>
      </p:sp>
      <p:cxnSp>
        <p:nvCxnSpPr>
          <p:cNvPr id="1066" name="Google Shape;1066;p115"/>
          <p:cNvCxnSpPr/>
          <p:nvPr/>
        </p:nvCxnSpPr>
        <p:spPr>
          <a:xfrm rot="10800000">
            <a:off x="5867942" y="2603443"/>
            <a:ext cx="133875" cy="1860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115"/>
          <p:cNvSpPr/>
          <p:nvPr/>
        </p:nvSpPr>
        <p:spPr>
          <a:xfrm rot="-5400000">
            <a:off x="5371692" y="2768981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115"/>
          <p:cNvSpPr txBox="1"/>
          <p:nvPr/>
        </p:nvSpPr>
        <p:spPr>
          <a:xfrm>
            <a:off x="5442105" y="2094158"/>
            <a:ext cx="614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" sz="825" baseline="-25000">
                <a:latin typeface="Noto Sans Symbols"/>
                <a:ea typeface="Noto Sans Symbols"/>
                <a:cs typeface="Noto Sans Symbols"/>
                <a:sym typeface="Noto Sans Symbols"/>
              </a:rPr>
              <a:t>Α&lt; 10</a:t>
            </a:r>
            <a:endParaRPr sz="825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8" name="Google Shape;1068;p115"/>
          <p:cNvCxnSpPr>
            <a:endCxn id="1067" idx="2"/>
          </p:cNvCxnSpPr>
          <p:nvPr/>
        </p:nvCxnSpPr>
        <p:spPr>
          <a:xfrm rot="10800000">
            <a:off x="5749455" y="2290358"/>
            <a:ext cx="0" cy="1372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9" name="Google Shape;1069;p115"/>
          <p:cNvCxnSpPr/>
          <p:nvPr/>
        </p:nvCxnSpPr>
        <p:spPr>
          <a:xfrm rot="10800000">
            <a:off x="5756285" y="2039692"/>
            <a:ext cx="0" cy="120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4" name="Google Shape;1074;p115"/>
          <p:cNvSpPr/>
          <p:nvPr/>
        </p:nvSpPr>
        <p:spPr>
          <a:xfrm rot="-7623223">
            <a:off x="4512041" y="2967475"/>
            <a:ext cx="224417" cy="5121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075" name="Google Shape;1075;p115"/>
          <p:cNvSpPr txBox="1"/>
          <p:nvPr/>
        </p:nvSpPr>
        <p:spPr>
          <a:xfrm>
            <a:off x="4036780" y="1180044"/>
            <a:ext cx="1742209" cy="534486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200" dirty="0"/>
              <a:t>Push down selection on A so it occurs earlier </a:t>
            </a:r>
            <a:endParaRPr sz="1200" b="1" dirty="0"/>
          </a:p>
        </p:txBody>
      </p:sp>
      <p:sp>
        <p:nvSpPr>
          <p:cNvPr id="1076" name="Google Shape;1076;p115"/>
          <p:cNvSpPr/>
          <p:nvPr/>
        </p:nvSpPr>
        <p:spPr>
          <a:xfrm rot="2188999">
            <a:off x="5228002" y="2354436"/>
            <a:ext cx="160069" cy="586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27" name="Google Shape;1047;p114">
            <a:extLst>
              <a:ext uri="{FF2B5EF4-FFF2-40B4-BE49-F238E27FC236}">
                <a16:creationId xmlns:a16="http://schemas.microsoft.com/office/drawing/2014/main" id="{D31AFD97-2C71-4162-9E02-FB9A4F66188F}"/>
              </a:ext>
            </a:extLst>
          </p:cNvPr>
          <p:cNvSpPr txBox="1"/>
          <p:nvPr/>
        </p:nvSpPr>
        <p:spPr>
          <a:xfrm>
            <a:off x="1552353" y="3634722"/>
            <a:ext cx="2190874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69" r="-2039" b="-26089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28" name="Google Shape;1048;p114">
            <a:extLst>
              <a:ext uri="{FF2B5EF4-FFF2-40B4-BE49-F238E27FC236}">
                <a16:creationId xmlns:a16="http://schemas.microsoft.com/office/drawing/2014/main" id="{586DB97D-91D4-44EA-9FAF-B65805003567}"/>
              </a:ext>
            </a:extLst>
          </p:cNvPr>
          <p:cNvSpPr/>
          <p:nvPr/>
        </p:nvSpPr>
        <p:spPr>
          <a:xfrm>
            <a:off x="1360898" y="1986435"/>
            <a:ext cx="2382329" cy="1245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SELECT</a:t>
            </a:r>
            <a:r>
              <a:rPr lang="en" dirty="0"/>
              <a:t> R.A,S.D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FROM </a:t>
            </a:r>
            <a:r>
              <a:rPr lang="en" dirty="0"/>
              <a:t>R,S,T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WHERE</a:t>
            </a:r>
            <a:r>
              <a:rPr lang="en" dirty="0"/>
              <a:t> R.B = S.B</a:t>
            </a:r>
            <a:endParaRPr dirty="0"/>
          </a:p>
          <a:p>
            <a:pPr>
              <a:buSzPts val="1200"/>
            </a:pPr>
            <a:r>
              <a:rPr lang="en" dirty="0"/>
              <a:t>  AND S.C = T.C</a:t>
            </a:r>
            <a:endParaRPr dirty="0"/>
          </a:p>
          <a:p>
            <a:pPr>
              <a:buSzPts val="1200"/>
            </a:pPr>
            <a:r>
              <a:rPr lang="en" dirty="0"/>
              <a:t>  AND R.A &lt; 10;</a:t>
            </a:r>
            <a:endParaRPr dirty="0"/>
          </a:p>
        </p:txBody>
      </p:sp>
      <p:sp>
        <p:nvSpPr>
          <p:cNvPr id="29" name="Google Shape;1049;p114">
            <a:extLst>
              <a:ext uri="{FF2B5EF4-FFF2-40B4-BE49-F238E27FC236}">
                <a16:creationId xmlns:a16="http://schemas.microsoft.com/office/drawing/2014/main" id="{BF5CFC64-7BB5-4785-9E38-6F0794B76ECE}"/>
              </a:ext>
            </a:extLst>
          </p:cNvPr>
          <p:cNvSpPr/>
          <p:nvPr/>
        </p:nvSpPr>
        <p:spPr>
          <a:xfrm>
            <a:off x="1360967" y="1493875"/>
            <a:ext cx="2382329" cy="3980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" dirty="0">
                <a:solidFill>
                  <a:schemeClr val="accent2"/>
                </a:solidFill>
              </a:rPr>
              <a:t>R(A,B)  S(B,C)  T(C,D)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" name="Google Shape;1050;p114">
            <a:extLst>
              <a:ext uri="{FF2B5EF4-FFF2-40B4-BE49-F238E27FC236}">
                <a16:creationId xmlns:a16="http://schemas.microsoft.com/office/drawing/2014/main" id="{41D7074C-23FE-499F-AA5C-E5E421A9D450}"/>
              </a:ext>
            </a:extLst>
          </p:cNvPr>
          <p:cNvSpPr/>
          <p:nvPr/>
        </p:nvSpPr>
        <p:spPr>
          <a:xfrm>
            <a:off x="2878311" y="3253985"/>
            <a:ext cx="224550" cy="2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16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Optimizing RA Plan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1082" name="Google Shape;1082;p116"/>
          <p:cNvSpPr/>
          <p:nvPr/>
        </p:nvSpPr>
        <p:spPr>
          <a:xfrm rot="-5400000">
            <a:off x="5673892" y="2357760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116"/>
          <p:cNvSpPr txBox="1"/>
          <p:nvPr/>
        </p:nvSpPr>
        <p:spPr>
          <a:xfrm>
            <a:off x="5501709" y="2059724"/>
            <a:ext cx="496350" cy="213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1084" name="Google Shape;1084;p116"/>
          <p:cNvSpPr txBox="1"/>
          <p:nvPr/>
        </p:nvSpPr>
        <p:spPr>
          <a:xfrm>
            <a:off x="4890786" y="3491570"/>
            <a:ext cx="526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R(A,B)</a:t>
            </a:r>
            <a:endParaRPr sz="1050"/>
          </a:p>
        </p:txBody>
      </p:sp>
      <p:sp>
        <p:nvSpPr>
          <p:cNvPr id="1085" name="Google Shape;1085;p116"/>
          <p:cNvSpPr txBox="1"/>
          <p:nvPr/>
        </p:nvSpPr>
        <p:spPr>
          <a:xfrm>
            <a:off x="5510750" y="3232040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S(B,C)</a:t>
            </a:r>
            <a:endParaRPr sz="1050"/>
          </a:p>
        </p:txBody>
      </p:sp>
      <p:cxnSp>
        <p:nvCxnSpPr>
          <p:cNvPr id="1086" name="Google Shape;1086;p116"/>
          <p:cNvCxnSpPr/>
          <p:nvPr/>
        </p:nvCxnSpPr>
        <p:spPr>
          <a:xfrm rot="-5400000">
            <a:off x="5135497" y="3036965"/>
            <a:ext cx="228150" cy="162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7" name="Google Shape;1087;p116"/>
          <p:cNvCxnSpPr/>
          <p:nvPr/>
        </p:nvCxnSpPr>
        <p:spPr>
          <a:xfrm rot="5400000" flipH="1">
            <a:off x="5475496" y="3062390"/>
            <a:ext cx="228150" cy="1111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8" name="Google Shape;1088;p116"/>
          <p:cNvCxnSpPr>
            <a:stCxn id="1089" idx="1"/>
          </p:cNvCxnSpPr>
          <p:nvPr/>
        </p:nvCxnSpPr>
        <p:spPr>
          <a:xfrm rot="10800000" flipH="1">
            <a:off x="5442104" y="2603457"/>
            <a:ext cx="202950" cy="3057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0" name="Google Shape;1090;p116"/>
          <p:cNvSpPr txBox="1"/>
          <p:nvPr/>
        </p:nvSpPr>
        <p:spPr>
          <a:xfrm>
            <a:off x="5778988" y="2803918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T(C,D)</a:t>
            </a:r>
            <a:endParaRPr sz="1050"/>
          </a:p>
        </p:txBody>
      </p:sp>
      <p:cxnSp>
        <p:nvCxnSpPr>
          <p:cNvPr id="1091" name="Google Shape;1091;p116"/>
          <p:cNvCxnSpPr/>
          <p:nvPr/>
        </p:nvCxnSpPr>
        <p:spPr>
          <a:xfrm rot="10800000">
            <a:off x="5867941" y="2603443"/>
            <a:ext cx="133875" cy="1860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9" name="Google Shape;1089;p116"/>
          <p:cNvSpPr/>
          <p:nvPr/>
        </p:nvSpPr>
        <p:spPr>
          <a:xfrm rot="-5400000">
            <a:off x="5371691" y="2768981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2" name="Google Shape;1092;p116"/>
          <p:cNvCxnSpPr/>
          <p:nvPr/>
        </p:nvCxnSpPr>
        <p:spPr>
          <a:xfrm rot="10800000">
            <a:off x="5756644" y="2290384"/>
            <a:ext cx="0" cy="120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7" name="Google Shape;1097;p116"/>
          <p:cNvSpPr/>
          <p:nvPr/>
        </p:nvSpPr>
        <p:spPr>
          <a:xfrm rot="-7623223">
            <a:off x="4512040" y="2967475"/>
            <a:ext cx="224417" cy="5121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098" name="Google Shape;1098;p116"/>
          <p:cNvSpPr txBox="1"/>
          <p:nvPr/>
        </p:nvSpPr>
        <p:spPr>
          <a:xfrm>
            <a:off x="4142347" y="1465014"/>
            <a:ext cx="1725593" cy="456805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100" dirty="0"/>
              <a:t>Push down selection on A so it occurs earlier </a:t>
            </a:r>
            <a:endParaRPr sz="1100" b="1" dirty="0"/>
          </a:p>
        </p:txBody>
      </p:sp>
      <p:sp>
        <p:nvSpPr>
          <p:cNvPr id="1099" name="Google Shape;1099;p116"/>
          <p:cNvSpPr txBox="1"/>
          <p:nvPr/>
        </p:nvSpPr>
        <p:spPr>
          <a:xfrm>
            <a:off x="4846692" y="3133295"/>
            <a:ext cx="614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" sz="825" baseline="-25000">
                <a:latin typeface="Noto Sans Symbols"/>
                <a:ea typeface="Noto Sans Symbols"/>
                <a:cs typeface="Noto Sans Symbols"/>
                <a:sym typeface="Noto Sans Symbols"/>
              </a:rPr>
              <a:t>Α&lt; 10</a:t>
            </a:r>
            <a:endParaRPr sz="825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0" name="Google Shape;1100;p116"/>
          <p:cNvCxnSpPr/>
          <p:nvPr/>
        </p:nvCxnSpPr>
        <p:spPr>
          <a:xfrm rot="10800000">
            <a:off x="5154080" y="3356033"/>
            <a:ext cx="0" cy="110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047;p114">
            <a:extLst>
              <a:ext uri="{FF2B5EF4-FFF2-40B4-BE49-F238E27FC236}">
                <a16:creationId xmlns:a16="http://schemas.microsoft.com/office/drawing/2014/main" id="{90BCA007-9FF1-435C-B0EC-1F2215A1FE28}"/>
              </a:ext>
            </a:extLst>
          </p:cNvPr>
          <p:cNvSpPr txBox="1"/>
          <p:nvPr/>
        </p:nvSpPr>
        <p:spPr>
          <a:xfrm>
            <a:off x="1552353" y="3634722"/>
            <a:ext cx="2190874" cy="29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69" r="-2039" b="-26089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23" name="Google Shape;1048;p114">
            <a:extLst>
              <a:ext uri="{FF2B5EF4-FFF2-40B4-BE49-F238E27FC236}">
                <a16:creationId xmlns:a16="http://schemas.microsoft.com/office/drawing/2014/main" id="{878036AD-2A73-4F3D-8949-283CFB386306}"/>
              </a:ext>
            </a:extLst>
          </p:cNvPr>
          <p:cNvSpPr/>
          <p:nvPr/>
        </p:nvSpPr>
        <p:spPr>
          <a:xfrm>
            <a:off x="1360898" y="1986435"/>
            <a:ext cx="2382329" cy="1245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SELECT</a:t>
            </a:r>
            <a:r>
              <a:rPr lang="en" dirty="0"/>
              <a:t> R.A,S.D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FROM </a:t>
            </a:r>
            <a:r>
              <a:rPr lang="en" dirty="0"/>
              <a:t>R,S,T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WHERE</a:t>
            </a:r>
            <a:r>
              <a:rPr lang="en" dirty="0"/>
              <a:t> R.B = S.B</a:t>
            </a:r>
            <a:endParaRPr dirty="0"/>
          </a:p>
          <a:p>
            <a:pPr>
              <a:buSzPts val="1200"/>
            </a:pPr>
            <a:r>
              <a:rPr lang="en" dirty="0"/>
              <a:t>  AND S.C = T.C</a:t>
            </a:r>
            <a:endParaRPr dirty="0"/>
          </a:p>
          <a:p>
            <a:pPr>
              <a:buSzPts val="1200"/>
            </a:pPr>
            <a:r>
              <a:rPr lang="en" dirty="0"/>
              <a:t>  AND R.A &lt; 10;</a:t>
            </a:r>
            <a:endParaRPr dirty="0"/>
          </a:p>
        </p:txBody>
      </p:sp>
      <p:sp>
        <p:nvSpPr>
          <p:cNvPr id="24" name="Google Shape;1049;p114">
            <a:extLst>
              <a:ext uri="{FF2B5EF4-FFF2-40B4-BE49-F238E27FC236}">
                <a16:creationId xmlns:a16="http://schemas.microsoft.com/office/drawing/2014/main" id="{12D45B3C-BA5A-4EA4-8B2C-255E469C2F4B}"/>
              </a:ext>
            </a:extLst>
          </p:cNvPr>
          <p:cNvSpPr/>
          <p:nvPr/>
        </p:nvSpPr>
        <p:spPr>
          <a:xfrm>
            <a:off x="1360967" y="1493875"/>
            <a:ext cx="2382329" cy="3980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" dirty="0">
                <a:solidFill>
                  <a:schemeClr val="accent2"/>
                </a:solidFill>
              </a:rPr>
              <a:t>R(A,B)  S(B,C)  T(C,D)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5" name="Google Shape;1050;p114">
            <a:extLst>
              <a:ext uri="{FF2B5EF4-FFF2-40B4-BE49-F238E27FC236}">
                <a16:creationId xmlns:a16="http://schemas.microsoft.com/office/drawing/2014/main" id="{5A0E1C5D-66BD-48E9-8580-E3B66AD2A1C2}"/>
              </a:ext>
            </a:extLst>
          </p:cNvPr>
          <p:cNvSpPr/>
          <p:nvPr/>
        </p:nvSpPr>
        <p:spPr>
          <a:xfrm>
            <a:off x="2878311" y="3253985"/>
            <a:ext cx="224550" cy="2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7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Optimizing RA Plan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1106" name="Google Shape;1106;p117"/>
          <p:cNvSpPr/>
          <p:nvPr/>
        </p:nvSpPr>
        <p:spPr>
          <a:xfrm rot="-5400000">
            <a:off x="5673895" y="2357760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117"/>
          <p:cNvSpPr txBox="1"/>
          <p:nvPr/>
        </p:nvSpPr>
        <p:spPr>
          <a:xfrm>
            <a:off x="5501712" y="2059724"/>
            <a:ext cx="496350" cy="213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1108" name="Google Shape;1108;p117"/>
          <p:cNvSpPr txBox="1"/>
          <p:nvPr/>
        </p:nvSpPr>
        <p:spPr>
          <a:xfrm>
            <a:off x="4890789" y="3491570"/>
            <a:ext cx="526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R(A,B)</a:t>
            </a:r>
            <a:endParaRPr sz="1050"/>
          </a:p>
        </p:txBody>
      </p:sp>
      <p:sp>
        <p:nvSpPr>
          <p:cNvPr id="1109" name="Google Shape;1109;p117"/>
          <p:cNvSpPr txBox="1"/>
          <p:nvPr/>
        </p:nvSpPr>
        <p:spPr>
          <a:xfrm>
            <a:off x="5510753" y="3232040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S(B,C)</a:t>
            </a:r>
            <a:endParaRPr sz="1050"/>
          </a:p>
        </p:txBody>
      </p:sp>
      <p:cxnSp>
        <p:nvCxnSpPr>
          <p:cNvPr id="1110" name="Google Shape;1110;p117"/>
          <p:cNvCxnSpPr/>
          <p:nvPr/>
        </p:nvCxnSpPr>
        <p:spPr>
          <a:xfrm rot="-5400000">
            <a:off x="5135500" y="3036965"/>
            <a:ext cx="228150" cy="162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1" name="Google Shape;1111;p117"/>
          <p:cNvCxnSpPr/>
          <p:nvPr/>
        </p:nvCxnSpPr>
        <p:spPr>
          <a:xfrm rot="5400000" flipH="1">
            <a:off x="5475499" y="3062390"/>
            <a:ext cx="228150" cy="1111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2" name="Google Shape;1112;p117"/>
          <p:cNvCxnSpPr>
            <a:stCxn id="1113" idx="1"/>
          </p:cNvCxnSpPr>
          <p:nvPr/>
        </p:nvCxnSpPr>
        <p:spPr>
          <a:xfrm rot="10800000" flipH="1">
            <a:off x="5442107" y="2603457"/>
            <a:ext cx="202950" cy="3057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4" name="Google Shape;1114;p117"/>
          <p:cNvSpPr txBox="1"/>
          <p:nvPr/>
        </p:nvSpPr>
        <p:spPr>
          <a:xfrm>
            <a:off x="5778991" y="2803918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T(C,D)</a:t>
            </a:r>
            <a:endParaRPr sz="1050"/>
          </a:p>
        </p:txBody>
      </p:sp>
      <p:cxnSp>
        <p:nvCxnSpPr>
          <p:cNvPr id="1115" name="Google Shape;1115;p117"/>
          <p:cNvCxnSpPr/>
          <p:nvPr/>
        </p:nvCxnSpPr>
        <p:spPr>
          <a:xfrm rot="10800000">
            <a:off x="5867944" y="2603443"/>
            <a:ext cx="133875" cy="1860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3" name="Google Shape;1113;p117"/>
          <p:cNvSpPr/>
          <p:nvPr/>
        </p:nvSpPr>
        <p:spPr>
          <a:xfrm rot="-5400000">
            <a:off x="5371694" y="2768981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6" name="Google Shape;1116;p117"/>
          <p:cNvCxnSpPr/>
          <p:nvPr/>
        </p:nvCxnSpPr>
        <p:spPr>
          <a:xfrm rot="10800000">
            <a:off x="5756647" y="2290384"/>
            <a:ext cx="0" cy="120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7" name="Google Shape;1117;p117"/>
          <p:cNvSpPr txBox="1"/>
          <p:nvPr/>
        </p:nvSpPr>
        <p:spPr>
          <a:xfrm>
            <a:off x="1947275" y="3337010"/>
            <a:ext cx="1795950" cy="208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269" b="-26089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1118" name="Google Shape;1118;p117"/>
          <p:cNvSpPr/>
          <p:nvPr/>
        </p:nvSpPr>
        <p:spPr>
          <a:xfrm>
            <a:off x="1947275" y="1986435"/>
            <a:ext cx="1428300" cy="7618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200"/>
            </a:pPr>
            <a:r>
              <a:rPr lang="en" sz="900">
                <a:solidFill>
                  <a:schemeClr val="accent2"/>
                </a:solidFill>
              </a:rPr>
              <a:t>SELECT</a:t>
            </a:r>
            <a:r>
              <a:rPr lang="en" sz="900"/>
              <a:t> R.A,S.D</a:t>
            </a:r>
            <a:endParaRPr sz="1050"/>
          </a:p>
          <a:p>
            <a:pPr>
              <a:buSzPts val="1200"/>
            </a:pPr>
            <a:r>
              <a:rPr lang="en" sz="900">
                <a:solidFill>
                  <a:schemeClr val="accent2"/>
                </a:solidFill>
              </a:rPr>
              <a:t>FROM </a:t>
            </a:r>
            <a:r>
              <a:rPr lang="en" sz="900"/>
              <a:t>R,S,T</a:t>
            </a:r>
            <a:endParaRPr sz="1050"/>
          </a:p>
          <a:p>
            <a:pPr>
              <a:buSzPts val="1200"/>
            </a:pPr>
            <a:r>
              <a:rPr lang="en" sz="900">
                <a:solidFill>
                  <a:schemeClr val="accent2"/>
                </a:solidFill>
              </a:rPr>
              <a:t>WHERE</a:t>
            </a:r>
            <a:r>
              <a:rPr lang="en" sz="900"/>
              <a:t> R.B = S.B</a:t>
            </a:r>
            <a:endParaRPr sz="1050"/>
          </a:p>
          <a:p>
            <a:pPr>
              <a:buSzPts val="1200"/>
            </a:pPr>
            <a:r>
              <a:rPr lang="en" sz="900"/>
              <a:t>  AND S.C = T.C</a:t>
            </a:r>
            <a:endParaRPr sz="1050"/>
          </a:p>
          <a:p>
            <a:pPr>
              <a:buSzPts val="1200"/>
            </a:pPr>
            <a:r>
              <a:rPr lang="en" sz="900"/>
              <a:t>  AND R.A &lt; 10;</a:t>
            </a:r>
            <a:endParaRPr sz="1050"/>
          </a:p>
        </p:txBody>
      </p:sp>
      <p:sp>
        <p:nvSpPr>
          <p:cNvPr id="1119" name="Google Shape;1119;p117"/>
          <p:cNvSpPr/>
          <p:nvPr/>
        </p:nvSpPr>
        <p:spPr>
          <a:xfrm>
            <a:off x="1943519" y="1724306"/>
            <a:ext cx="1432125" cy="18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" sz="825">
                <a:solidFill>
                  <a:schemeClr val="accent2"/>
                </a:solidFill>
              </a:rPr>
              <a:t>R(A,B)  S(B,C)  T(C,D)</a:t>
            </a:r>
            <a:endParaRPr sz="825">
              <a:solidFill>
                <a:schemeClr val="accent2"/>
              </a:solidFill>
            </a:endParaRPr>
          </a:p>
        </p:txBody>
      </p:sp>
      <p:sp>
        <p:nvSpPr>
          <p:cNvPr id="1120" name="Google Shape;1120;p117"/>
          <p:cNvSpPr/>
          <p:nvPr/>
        </p:nvSpPr>
        <p:spPr>
          <a:xfrm>
            <a:off x="2878310" y="2908889"/>
            <a:ext cx="224550" cy="2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121" name="Google Shape;1121;p117"/>
          <p:cNvSpPr/>
          <p:nvPr/>
        </p:nvSpPr>
        <p:spPr>
          <a:xfrm rot="-7623223">
            <a:off x="4512043" y="2967475"/>
            <a:ext cx="224417" cy="5121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122" name="Google Shape;1122;p117"/>
          <p:cNvSpPr txBox="1"/>
          <p:nvPr/>
        </p:nvSpPr>
        <p:spPr>
          <a:xfrm>
            <a:off x="4142351" y="1465015"/>
            <a:ext cx="1220175" cy="48465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900"/>
              <a:t>Push down projection so it occurs earlier </a:t>
            </a:r>
            <a:endParaRPr sz="900" b="1"/>
          </a:p>
        </p:txBody>
      </p:sp>
      <p:sp>
        <p:nvSpPr>
          <p:cNvPr id="1123" name="Google Shape;1123;p117"/>
          <p:cNvSpPr/>
          <p:nvPr/>
        </p:nvSpPr>
        <p:spPr>
          <a:xfrm rot="2046868">
            <a:off x="5306274" y="2239616"/>
            <a:ext cx="160070" cy="58654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BD187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124" name="Google Shape;1124;p117"/>
          <p:cNvSpPr txBox="1"/>
          <p:nvPr/>
        </p:nvSpPr>
        <p:spPr>
          <a:xfrm>
            <a:off x="4846695" y="3133295"/>
            <a:ext cx="614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" sz="825" baseline="-25000">
                <a:latin typeface="Noto Sans Symbols"/>
                <a:ea typeface="Noto Sans Symbols"/>
                <a:cs typeface="Noto Sans Symbols"/>
                <a:sym typeface="Noto Sans Symbols"/>
              </a:rPr>
              <a:t>Α &lt; 10</a:t>
            </a:r>
            <a:endParaRPr sz="825" baseline="-25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5" name="Google Shape;1125;p117"/>
          <p:cNvCxnSpPr/>
          <p:nvPr/>
        </p:nvCxnSpPr>
        <p:spPr>
          <a:xfrm rot="10800000">
            <a:off x="5154083" y="3356033"/>
            <a:ext cx="0" cy="110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18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Optimizing RA Plan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1131" name="Google Shape;1131;p118"/>
          <p:cNvSpPr/>
          <p:nvPr/>
        </p:nvSpPr>
        <p:spPr>
          <a:xfrm rot="-5400000">
            <a:off x="5814142" y="2183511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118"/>
          <p:cNvSpPr txBox="1"/>
          <p:nvPr/>
        </p:nvSpPr>
        <p:spPr>
          <a:xfrm>
            <a:off x="5641959" y="1885476"/>
            <a:ext cx="496350" cy="2139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1133" name="Google Shape;1133;p118"/>
          <p:cNvSpPr txBox="1"/>
          <p:nvPr/>
        </p:nvSpPr>
        <p:spPr>
          <a:xfrm>
            <a:off x="4993206" y="3649359"/>
            <a:ext cx="5265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R(A,B)</a:t>
            </a:r>
            <a:endParaRPr sz="1050"/>
          </a:p>
        </p:txBody>
      </p:sp>
      <p:sp>
        <p:nvSpPr>
          <p:cNvPr id="1134" name="Google Shape;1134;p118"/>
          <p:cNvSpPr txBox="1"/>
          <p:nvPr/>
        </p:nvSpPr>
        <p:spPr>
          <a:xfrm>
            <a:off x="5613170" y="3389829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S(B,C)</a:t>
            </a:r>
            <a:endParaRPr sz="1050"/>
          </a:p>
        </p:txBody>
      </p:sp>
      <p:cxnSp>
        <p:nvCxnSpPr>
          <p:cNvPr id="1135" name="Google Shape;1135;p118"/>
          <p:cNvCxnSpPr/>
          <p:nvPr/>
        </p:nvCxnSpPr>
        <p:spPr>
          <a:xfrm rot="-5400000">
            <a:off x="5237917" y="3194755"/>
            <a:ext cx="228150" cy="162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6" name="Google Shape;1136;p118"/>
          <p:cNvCxnSpPr/>
          <p:nvPr/>
        </p:nvCxnSpPr>
        <p:spPr>
          <a:xfrm rot="5400000" flipH="1">
            <a:off x="5577917" y="3220179"/>
            <a:ext cx="228150" cy="1111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7" name="Google Shape;1137;p118"/>
          <p:cNvCxnSpPr/>
          <p:nvPr/>
        </p:nvCxnSpPr>
        <p:spPr>
          <a:xfrm rot="10800000" flipH="1">
            <a:off x="5582354" y="2429208"/>
            <a:ext cx="202950" cy="3057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8" name="Google Shape;1138;p118"/>
          <p:cNvSpPr txBox="1"/>
          <p:nvPr/>
        </p:nvSpPr>
        <p:spPr>
          <a:xfrm>
            <a:off x="5919237" y="2629670"/>
            <a:ext cx="491175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Calibri"/>
                <a:ea typeface="Calibri"/>
                <a:cs typeface="Calibri"/>
                <a:sym typeface="Calibri"/>
              </a:rPr>
              <a:t>T(C,D)</a:t>
            </a:r>
            <a:endParaRPr sz="1050"/>
          </a:p>
        </p:txBody>
      </p:sp>
      <p:cxnSp>
        <p:nvCxnSpPr>
          <p:cNvPr id="1139" name="Google Shape;1139;p118"/>
          <p:cNvCxnSpPr/>
          <p:nvPr/>
        </p:nvCxnSpPr>
        <p:spPr>
          <a:xfrm rot="10800000">
            <a:off x="6008191" y="2429195"/>
            <a:ext cx="133875" cy="1860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0" name="Google Shape;1140;p118"/>
          <p:cNvSpPr/>
          <p:nvPr/>
        </p:nvSpPr>
        <p:spPr>
          <a:xfrm rot="-5400000">
            <a:off x="5474112" y="2926771"/>
            <a:ext cx="140828" cy="280502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75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1" name="Google Shape;1141;p118"/>
          <p:cNvCxnSpPr/>
          <p:nvPr/>
        </p:nvCxnSpPr>
        <p:spPr>
          <a:xfrm rot="10800000">
            <a:off x="5896894" y="2116136"/>
            <a:ext cx="0" cy="120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6" name="Google Shape;1146;p118"/>
          <p:cNvSpPr/>
          <p:nvPr/>
        </p:nvSpPr>
        <p:spPr>
          <a:xfrm rot="-6963072">
            <a:off x="4807440" y="2855197"/>
            <a:ext cx="224399" cy="5121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147" name="Google Shape;1147;p118"/>
          <p:cNvSpPr txBox="1"/>
          <p:nvPr/>
        </p:nvSpPr>
        <p:spPr>
          <a:xfrm>
            <a:off x="3919434" y="1414633"/>
            <a:ext cx="1543327" cy="346275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We eliminate B earlier!</a:t>
            </a:r>
            <a:endParaRPr sz="1050" b="1"/>
          </a:p>
        </p:txBody>
      </p:sp>
      <p:cxnSp>
        <p:nvCxnSpPr>
          <p:cNvPr id="1148" name="Google Shape;1148;p118"/>
          <p:cNvCxnSpPr/>
          <p:nvPr/>
        </p:nvCxnSpPr>
        <p:spPr>
          <a:xfrm rot="10800000">
            <a:off x="5256501" y="3513823"/>
            <a:ext cx="0" cy="110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9" name="Google Shape;1149;p118"/>
          <p:cNvSpPr txBox="1"/>
          <p:nvPr/>
        </p:nvSpPr>
        <p:spPr>
          <a:xfrm>
            <a:off x="5274755" y="2683348"/>
            <a:ext cx="496350" cy="2139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cxnSp>
        <p:nvCxnSpPr>
          <p:cNvPr id="1150" name="Google Shape;1150;p118"/>
          <p:cNvCxnSpPr/>
          <p:nvPr/>
        </p:nvCxnSpPr>
        <p:spPr>
          <a:xfrm rot="10800000">
            <a:off x="5529690" y="2914007"/>
            <a:ext cx="0" cy="1208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1" name="Google Shape;1151;p118"/>
          <p:cNvSpPr txBox="1"/>
          <p:nvPr/>
        </p:nvSpPr>
        <p:spPr>
          <a:xfrm>
            <a:off x="3919434" y="1938446"/>
            <a:ext cx="1543327" cy="48465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In general, when is an attribute not needed…?</a:t>
            </a:r>
            <a:endParaRPr sz="1050" b="1"/>
          </a:p>
        </p:txBody>
      </p:sp>
      <p:sp>
        <p:nvSpPr>
          <p:cNvPr id="1152" name="Google Shape;1152;p118"/>
          <p:cNvSpPr txBox="1"/>
          <p:nvPr/>
        </p:nvSpPr>
        <p:spPr>
          <a:xfrm>
            <a:off x="4967670" y="3324601"/>
            <a:ext cx="6147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825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" sz="825" baseline="-25000">
                <a:latin typeface="Noto Sans Symbols"/>
                <a:ea typeface="Noto Sans Symbols"/>
                <a:cs typeface="Noto Sans Symbols"/>
                <a:sym typeface="Noto Sans Symbols"/>
              </a:rPr>
              <a:t>Α &lt; 10</a:t>
            </a:r>
            <a:endParaRPr sz="825" baseline="-2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47;p114">
            <a:extLst>
              <a:ext uri="{FF2B5EF4-FFF2-40B4-BE49-F238E27FC236}">
                <a16:creationId xmlns:a16="http://schemas.microsoft.com/office/drawing/2014/main" id="{09611C33-ECED-4BAA-AC70-575EA6A2233E}"/>
              </a:ext>
            </a:extLst>
          </p:cNvPr>
          <p:cNvSpPr txBox="1"/>
          <p:nvPr/>
        </p:nvSpPr>
        <p:spPr>
          <a:xfrm>
            <a:off x="1552353" y="3634722"/>
            <a:ext cx="2190874" cy="29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69" r="-2039" b="-26089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26" name="Google Shape;1048;p114">
            <a:extLst>
              <a:ext uri="{FF2B5EF4-FFF2-40B4-BE49-F238E27FC236}">
                <a16:creationId xmlns:a16="http://schemas.microsoft.com/office/drawing/2014/main" id="{EEDD5683-C546-4CEC-BCAC-F60763450629}"/>
              </a:ext>
            </a:extLst>
          </p:cNvPr>
          <p:cNvSpPr/>
          <p:nvPr/>
        </p:nvSpPr>
        <p:spPr>
          <a:xfrm>
            <a:off x="1360898" y="1986435"/>
            <a:ext cx="2382329" cy="1245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SELECT</a:t>
            </a:r>
            <a:r>
              <a:rPr lang="en" dirty="0"/>
              <a:t> R.A,S.D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FROM </a:t>
            </a:r>
            <a:r>
              <a:rPr lang="en" dirty="0"/>
              <a:t>R,S,T</a:t>
            </a:r>
            <a:endParaRPr dirty="0"/>
          </a:p>
          <a:p>
            <a:pPr>
              <a:buSzPts val="1200"/>
            </a:pPr>
            <a:r>
              <a:rPr lang="en" dirty="0">
                <a:solidFill>
                  <a:schemeClr val="accent2"/>
                </a:solidFill>
              </a:rPr>
              <a:t>WHERE</a:t>
            </a:r>
            <a:r>
              <a:rPr lang="en" dirty="0"/>
              <a:t> R.B = S.B</a:t>
            </a:r>
            <a:endParaRPr dirty="0"/>
          </a:p>
          <a:p>
            <a:pPr>
              <a:buSzPts val="1200"/>
            </a:pPr>
            <a:r>
              <a:rPr lang="en" dirty="0"/>
              <a:t>  AND S.C = T.C</a:t>
            </a:r>
            <a:endParaRPr dirty="0"/>
          </a:p>
          <a:p>
            <a:pPr>
              <a:buSzPts val="1200"/>
            </a:pPr>
            <a:r>
              <a:rPr lang="en" dirty="0"/>
              <a:t>  AND R.A &lt; 10;</a:t>
            </a:r>
            <a:endParaRPr dirty="0"/>
          </a:p>
        </p:txBody>
      </p:sp>
      <p:sp>
        <p:nvSpPr>
          <p:cNvPr id="27" name="Google Shape;1049;p114">
            <a:extLst>
              <a:ext uri="{FF2B5EF4-FFF2-40B4-BE49-F238E27FC236}">
                <a16:creationId xmlns:a16="http://schemas.microsoft.com/office/drawing/2014/main" id="{33BB0573-D2CA-4862-9C95-AA32778946BE}"/>
              </a:ext>
            </a:extLst>
          </p:cNvPr>
          <p:cNvSpPr/>
          <p:nvPr/>
        </p:nvSpPr>
        <p:spPr>
          <a:xfrm>
            <a:off x="1360967" y="1493875"/>
            <a:ext cx="2382329" cy="39809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" dirty="0">
                <a:solidFill>
                  <a:schemeClr val="accent2"/>
                </a:solidFill>
              </a:rPr>
              <a:t>R(A,B)  S(B,C)  T(C,D)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" name="Google Shape;1050;p114">
            <a:extLst>
              <a:ext uri="{FF2B5EF4-FFF2-40B4-BE49-F238E27FC236}">
                <a16:creationId xmlns:a16="http://schemas.microsoft.com/office/drawing/2014/main" id="{DADC3C41-25C0-4099-A7A6-4838EFE7CD43}"/>
              </a:ext>
            </a:extLst>
          </p:cNvPr>
          <p:cNvSpPr/>
          <p:nvPr/>
        </p:nvSpPr>
        <p:spPr>
          <a:xfrm>
            <a:off x="2878311" y="3253985"/>
            <a:ext cx="224550" cy="29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9"/>
          <p:cNvSpPr txBox="1">
            <a:spLocks noGrp="1"/>
          </p:cNvSpPr>
          <p:nvPr>
            <p:ph type="ctrTitle" idx="4294967295"/>
          </p:nvPr>
        </p:nvSpPr>
        <p:spPr>
          <a:xfrm>
            <a:off x="860562" y="622166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dirty="0">
                <a:solidFill>
                  <a:srgbClr val="666666"/>
                </a:solidFill>
              </a:rPr>
              <a:t>Basic RA </a:t>
            </a:r>
            <a:r>
              <a:rPr lang="en-US" altLang="zh-CN" sz="2100" dirty="0">
                <a:solidFill>
                  <a:srgbClr val="666666"/>
                </a:solidFill>
              </a:rPr>
              <a:t>strategies</a:t>
            </a:r>
            <a:endParaRPr sz="2100" dirty="0">
              <a:solidFill>
                <a:srgbClr val="666666"/>
              </a:solidFill>
            </a:endParaRPr>
          </a:p>
        </p:txBody>
      </p:sp>
      <p:sp>
        <p:nvSpPr>
          <p:cNvPr id="1158" name="Google Shape;1158;p119"/>
          <p:cNvSpPr txBox="1"/>
          <p:nvPr/>
        </p:nvSpPr>
        <p:spPr>
          <a:xfrm>
            <a:off x="595423" y="1313396"/>
            <a:ext cx="5826642" cy="244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endParaRPr sz="1200" dirty="0">
              <a:solidFill>
                <a:srgbClr val="666666"/>
              </a:solidFill>
            </a:endParaRPr>
          </a:p>
          <a:p>
            <a:pPr marL="346472" lvl="1" indent="-186928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600" dirty="0">
                <a:solidFill>
                  <a:srgbClr val="666666"/>
                </a:solidFill>
              </a:rPr>
              <a:t>Push </a:t>
            </a:r>
            <a:r>
              <a:rPr lang="en" sz="1600" b="1" dirty="0">
                <a:solidFill>
                  <a:srgbClr val="666666"/>
                </a:solidFill>
              </a:rPr>
              <a:t>projection</a:t>
            </a:r>
            <a:r>
              <a:rPr lang="en" sz="1600" dirty="0">
                <a:solidFill>
                  <a:srgbClr val="666666"/>
                </a:solidFill>
              </a:rPr>
              <a:t> through </a:t>
            </a:r>
            <a:r>
              <a:rPr lang="en" sz="1600" b="1" dirty="0">
                <a:solidFill>
                  <a:srgbClr val="666666"/>
                </a:solidFill>
              </a:rPr>
              <a:t>(1) selection</a:t>
            </a:r>
            <a:r>
              <a:rPr lang="en" sz="1600" dirty="0">
                <a:solidFill>
                  <a:srgbClr val="666666"/>
                </a:solidFill>
              </a:rPr>
              <a:t>, </a:t>
            </a:r>
            <a:r>
              <a:rPr lang="en" sz="1600" b="1" dirty="0">
                <a:solidFill>
                  <a:srgbClr val="666666"/>
                </a:solidFill>
              </a:rPr>
              <a:t>(2) join</a:t>
            </a:r>
            <a:endParaRPr sz="1600" b="1" dirty="0">
              <a:solidFill>
                <a:srgbClr val="666666"/>
              </a:solidFill>
            </a:endParaRPr>
          </a:p>
          <a:p>
            <a:pPr marL="346472"/>
            <a:endParaRPr sz="1600" b="1" dirty="0">
              <a:solidFill>
                <a:srgbClr val="666666"/>
              </a:solidFill>
            </a:endParaRPr>
          </a:p>
          <a:p>
            <a:pPr marL="346472" lvl="1" indent="-186928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600" dirty="0">
                <a:solidFill>
                  <a:srgbClr val="666666"/>
                </a:solidFill>
              </a:rPr>
              <a:t>Push </a:t>
            </a:r>
            <a:r>
              <a:rPr lang="en" sz="1600" b="1" dirty="0">
                <a:solidFill>
                  <a:srgbClr val="666666"/>
                </a:solidFill>
              </a:rPr>
              <a:t>selection </a:t>
            </a:r>
            <a:r>
              <a:rPr lang="en" sz="1600" dirty="0">
                <a:solidFill>
                  <a:srgbClr val="666666"/>
                </a:solidFill>
              </a:rPr>
              <a:t>through </a:t>
            </a:r>
            <a:r>
              <a:rPr lang="en" sz="1600" b="1" dirty="0">
                <a:solidFill>
                  <a:srgbClr val="666666"/>
                </a:solidFill>
              </a:rPr>
              <a:t>(3) selection, (4) projection, (5) join</a:t>
            </a:r>
            <a:endParaRPr sz="1600" b="1" dirty="0">
              <a:solidFill>
                <a:srgbClr val="666666"/>
              </a:solidFill>
            </a:endParaRPr>
          </a:p>
          <a:p>
            <a:pPr marL="346472"/>
            <a:endParaRPr sz="1600" b="1" dirty="0">
              <a:solidFill>
                <a:srgbClr val="666666"/>
              </a:solidFill>
            </a:endParaRPr>
          </a:p>
          <a:p>
            <a:pPr marL="346472" lvl="1" indent="-186928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600" i="1" dirty="0">
                <a:solidFill>
                  <a:srgbClr val="666666"/>
                </a:solidFill>
              </a:rPr>
              <a:t>Also: </a:t>
            </a:r>
            <a:r>
              <a:rPr lang="en" sz="1600" dirty="0">
                <a:solidFill>
                  <a:srgbClr val="666666"/>
                </a:solidFill>
              </a:rPr>
              <a:t>Joins can be re-ordered!</a:t>
            </a:r>
            <a:endParaRPr sz="1600" dirty="0">
              <a:solidFill>
                <a:srgbClr val="666666"/>
              </a:solidFill>
            </a:endParaRPr>
          </a:p>
          <a:p>
            <a:pPr marL="346472" lvl="1" indent="-110728">
              <a:buSzPts val="1400"/>
            </a:pPr>
            <a:endParaRPr sz="1200" b="1" i="1" dirty="0">
              <a:solidFill>
                <a:srgbClr val="666666"/>
              </a:solidFill>
            </a:endParaRPr>
          </a:p>
          <a:p>
            <a:pPr marL="346472" lvl="1" indent="-110728">
              <a:buSzPts val="1400"/>
            </a:pPr>
            <a:endParaRPr sz="1200" b="1" i="1" dirty="0">
              <a:solidFill>
                <a:srgbClr val="666666"/>
              </a:solidFill>
            </a:endParaRPr>
          </a:p>
          <a:p>
            <a:r>
              <a:rPr lang="en" sz="1600" dirty="0">
                <a:solidFill>
                  <a:srgbClr val="666666"/>
                </a:solidFill>
              </a:rPr>
              <a:t>⇒ Note that this is not an exhaustive set of operations</a:t>
            </a:r>
            <a:endParaRPr sz="1200" dirty="0">
              <a:solidFill>
                <a:srgbClr val="666666"/>
              </a:solidFill>
            </a:endParaRPr>
          </a:p>
          <a:p>
            <a:pPr marL="346472"/>
            <a:r>
              <a:rPr lang="en" sz="1200" dirty="0">
                <a:solidFill>
                  <a:srgbClr val="666666"/>
                </a:solidFill>
              </a:rPr>
              <a:t>This covers </a:t>
            </a:r>
            <a:r>
              <a:rPr lang="en" sz="1200" i="1" dirty="0">
                <a:solidFill>
                  <a:srgbClr val="666666"/>
                </a:solidFill>
              </a:rPr>
              <a:t>local re-writes; global re-writes possible but much harder</a:t>
            </a:r>
            <a:endParaRPr sz="1200" dirty="0">
              <a:solidFill>
                <a:srgbClr val="666666"/>
              </a:solidFill>
            </a:endParaRPr>
          </a:p>
        </p:txBody>
      </p:sp>
      <p:sp>
        <p:nvSpPr>
          <p:cNvPr id="1159" name="Google Shape;1159;p119"/>
          <p:cNvSpPr txBox="1"/>
          <p:nvPr/>
        </p:nvSpPr>
        <p:spPr>
          <a:xfrm>
            <a:off x="1104760" y="4059775"/>
            <a:ext cx="4945166" cy="68766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600"/>
              <a:t>This simple set of tools allows us to greatly improve the execution time of queries by optimizing RA plans!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20"/>
          <p:cNvSpPr txBox="1">
            <a:spLocks noGrp="1"/>
          </p:cNvSpPr>
          <p:nvPr>
            <p:ph type="ctrTitle" idx="4294967295"/>
          </p:nvPr>
        </p:nvSpPr>
        <p:spPr>
          <a:xfrm>
            <a:off x="679808" y="633726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dirty="0">
                <a:solidFill>
                  <a:srgbClr val="666666"/>
                </a:solidFill>
              </a:rPr>
              <a:t>Takeaways</a:t>
            </a:r>
            <a:endParaRPr sz="2100" dirty="0">
              <a:solidFill>
                <a:srgbClr val="666666"/>
              </a:solidFill>
            </a:endParaRPr>
          </a:p>
        </p:txBody>
      </p:sp>
      <p:sp>
        <p:nvSpPr>
          <p:cNvPr id="1166" name="Google Shape;1166;p120"/>
          <p:cNvSpPr txBox="1"/>
          <p:nvPr/>
        </p:nvSpPr>
        <p:spPr>
          <a:xfrm>
            <a:off x="457200" y="1571719"/>
            <a:ext cx="5938284" cy="244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69069" indent="-169069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800" dirty="0">
                <a:solidFill>
                  <a:srgbClr val="666666"/>
                </a:solidFill>
              </a:rPr>
              <a:t>This process is called logical optimization</a:t>
            </a:r>
            <a:endParaRPr dirty="0">
              <a:solidFill>
                <a:srgbClr val="666666"/>
              </a:solidFill>
            </a:endParaRPr>
          </a:p>
          <a:p>
            <a:pPr marL="169069" indent="-92869">
              <a:buSzPts val="1600"/>
            </a:pPr>
            <a:endParaRPr sz="1800" dirty="0">
              <a:solidFill>
                <a:srgbClr val="666666"/>
              </a:solidFill>
            </a:endParaRPr>
          </a:p>
          <a:p>
            <a:pPr marL="169069" indent="-169069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800" dirty="0">
                <a:solidFill>
                  <a:srgbClr val="666666"/>
                </a:solidFill>
              </a:rPr>
              <a:t>Many equivalent plans used to search for “good plans”</a:t>
            </a:r>
            <a:endParaRPr dirty="0">
              <a:solidFill>
                <a:srgbClr val="666666"/>
              </a:solidFill>
            </a:endParaRPr>
          </a:p>
          <a:p>
            <a:pPr marL="169069" indent="-92869">
              <a:buSzPts val="1600"/>
            </a:pPr>
            <a:endParaRPr sz="1800" dirty="0">
              <a:solidFill>
                <a:srgbClr val="666666"/>
              </a:solidFill>
            </a:endParaRPr>
          </a:p>
          <a:p>
            <a:pPr marL="169069" indent="-169069">
              <a:buClr>
                <a:srgbClr val="666666"/>
              </a:buClr>
              <a:buSzPts val="1600"/>
              <a:buFont typeface="Arial"/>
              <a:buChar char="•"/>
            </a:pPr>
            <a:r>
              <a:rPr lang="en" sz="1800" dirty="0">
                <a:solidFill>
                  <a:srgbClr val="666666"/>
                </a:solidFill>
              </a:rPr>
              <a:t>Relational algebra is a simple and elegant abstraction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4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RDBMS Architecture</a:t>
            </a:r>
            <a:endParaRPr sz="2100">
              <a:solidFill>
                <a:srgbClr val="666666"/>
              </a:solidFill>
            </a:endParaRPr>
          </a:p>
        </p:txBody>
      </p:sp>
      <p:pic>
        <p:nvPicPr>
          <p:cNvPr id="901" name="Google Shape;901;p104"/>
          <p:cNvPicPr preferRelativeResize="0"/>
          <p:nvPr/>
        </p:nvPicPr>
        <p:blipFill rotWithShape="1">
          <a:blip r:embed="rId3">
            <a:alphaModFix/>
          </a:blip>
          <a:srcRect l="29716" r="29716"/>
          <a:stretch/>
        </p:blipFill>
        <p:spPr>
          <a:xfrm>
            <a:off x="0" y="642938"/>
            <a:ext cx="1564969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04"/>
          <p:cNvSpPr txBox="1"/>
          <p:nvPr/>
        </p:nvSpPr>
        <p:spPr>
          <a:xfrm>
            <a:off x="1747078" y="1868238"/>
            <a:ext cx="461385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600"/>
            </a:pPr>
            <a:r>
              <a:rPr lang="en" sz="1600" dirty="0"/>
              <a:t>How does a SQL engine work ?</a:t>
            </a:r>
            <a:endParaRPr sz="1600" dirty="0"/>
          </a:p>
        </p:txBody>
      </p:sp>
      <p:sp>
        <p:nvSpPr>
          <p:cNvPr id="903" name="Google Shape;903;p104"/>
          <p:cNvSpPr/>
          <p:nvPr/>
        </p:nvSpPr>
        <p:spPr>
          <a:xfrm>
            <a:off x="2436659" y="2549932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04" name="Google Shape;904;p104"/>
          <p:cNvSpPr/>
          <p:nvPr/>
        </p:nvSpPr>
        <p:spPr>
          <a:xfrm>
            <a:off x="1747078" y="2356377"/>
            <a:ext cx="626850" cy="5978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dk1"/>
                </a:solidFill>
              </a:rPr>
              <a:t>SQL Query</a:t>
            </a:r>
            <a:endParaRPr dirty="0"/>
          </a:p>
        </p:txBody>
      </p:sp>
      <p:sp>
        <p:nvSpPr>
          <p:cNvPr id="905" name="Google Shape;905;p104"/>
          <p:cNvSpPr/>
          <p:nvPr/>
        </p:nvSpPr>
        <p:spPr>
          <a:xfrm>
            <a:off x="2752195" y="2356376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1100">
                <a:solidFill>
                  <a:schemeClr val="dk1"/>
                </a:solidFill>
              </a:rPr>
              <a:t>Relational Algebra (RA) Plan</a:t>
            </a:r>
            <a:endParaRPr/>
          </a:p>
        </p:txBody>
      </p:sp>
      <p:sp>
        <p:nvSpPr>
          <p:cNvPr id="906" name="Google Shape;906;p104"/>
          <p:cNvSpPr/>
          <p:nvPr/>
        </p:nvSpPr>
        <p:spPr>
          <a:xfrm>
            <a:off x="3755222" y="2549931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07" name="Google Shape;907;p104"/>
          <p:cNvSpPr/>
          <p:nvPr/>
        </p:nvSpPr>
        <p:spPr>
          <a:xfrm>
            <a:off x="4070758" y="2356377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D1E0A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1100" i="1">
                <a:solidFill>
                  <a:schemeClr val="dk1"/>
                </a:solidFill>
              </a:rPr>
              <a:t>Optimized</a:t>
            </a:r>
            <a:r>
              <a:rPr lang="en" sz="1100">
                <a:solidFill>
                  <a:schemeClr val="dk1"/>
                </a:solidFill>
              </a:rPr>
              <a:t> RA Plan</a:t>
            </a:r>
            <a:endParaRPr/>
          </a:p>
        </p:txBody>
      </p:sp>
      <p:sp>
        <p:nvSpPr>
          <p:cNvPr id="908" name="Google Shape;908;p104"/>
          <p:cNvSpPr/>
          <p:nvPr/>
        </p:nvSpPr>
        <p:spPr>
          <a:xfrm>
            <a:off x="5073785" y="2549931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09" name="Google Shape;909;p104"/>
          <p:cNvSpPr/>
          <p:nvPr/>
        </p:nvSpPr>
        <p:spPr>
          <a:xfrm>
            <a:off x="5389321" y="2356376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ADCCE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1100">
                <a:solidFill>
                  <a:schemeClr val="dk1"/>
                </a:solidFill>
              </a:rPr>
              <a:t>Execution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10" name="Google Shape;910;p104"/>
          <p:cNvSpPr txBox="1"/>
          <p:nvPr/>
        </p:nvSpPr>
        <p:spPr>
          <a:xfrm>
            <a:off x="1747078" y="3177605"/>
            <a:ext cx="798300" cy="45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00" dirty="0"/>
              <a:t>Declarative query (from user)</a:t>
            </a:r>
            <a:endParaRPr sz="1200" dirty="0"/>
          </a:p>
        </p:txBody>
      </p:sp>
      <p:sp>
        <p:nvSpPr>
          <p:cNvPr id="911" name="Google Shape;911;p104"/>
          <p:cNvSpPr txBox="1"/>
          <p:nvPr/>
        </p:nvSpPr>
        <p:spPr>
          <a:xfrm>
            <a:off x="2752195" y="3177604"/>
            <a:ext cx="1084500" cy="45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00" dirty="0"/>
              <a:t>Translate to relational algebra expression</a:t>
            </a:r>
            <a:endParaRPr sz="1000" dirty="0"/>
          </a:p>
        </p:txBody>
      </p:sp>
      <p:sp>
        <p:nvSpPr>
          <p:cNvPr id="912" name="Google Shape;912;p104"/>
          <p:cNvSpPr txBox="1"/>
          <p:nvPr/>
        </p:nvSpPr>
        <p:spPr>
          <a:xfrm>
            <a:off x="4070756" y="3177600"/>
            <a:ext cx="1113300" cy="59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00" i="1"/>
              <a:t>Find logically equivalent- but more </a:t>
            </a:r>
            <a:r>
              <a:rPr lang="en" sz="1000" b="1" i="1"/>
              <a:t>cost-efficient</a:t>
            </a:r>
            <a:r>
              <a:rPr lang="en" sz="1000" i="1"/>
              <a:t>- RA expression</a:t>
            </a:r>
            <a:endParaRPr sz="1000" i="1"/>
          </a:p>
        </p:txBody>
      </p:sp>
      <p:sp>
        <p:nvSpPr>
          <p:cNvPr id="913" name="Google Shape;913;p104"/>
          <p:cNvSpPr txBox="1"/>
          <p:nvPr/>
        </p:nvSpPr>
        <p:spPr>
          <a:xfrm>
            <a:off x="5389321" y="3177604"/>
            <a:ext cx="1084500" cy="45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00"/>
              <a:t>Execute each operator of the optimized plan!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5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RDBMS Architecture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919" name="Google Shape;919;p105"/>
          <p:cNvSpPr txBox="1"/>
          <p:nvPr/>
        </p:nvSpPr>
        <p:spPr>
          <a:xfrm>
            <a:off x="1747081" y="1868238"/>
            <a:ext cx="461385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400"/>
            </a:pPr>
            <a:r>
              <a:rPr lang="en" sz="1600" dirty="0"/>
              <a:t>How does a SQL engine work ?</a:t>
            </a:r>
            <a:endParaRPr sz="1600" dirty="0"/>
          </a:p>
        </p:txBody>
      </p:sp>
      <p:sp>
        <p:nvSpPr>
          <p:cNvPr id="920" name="Google Shape;920;p105"/>
          <p:cNvSpPr/>
          <p:nvPr/>
        </p:nvSpPr>
        <p:spPr>
          <a:xfrm>
            <a:off x="2436662" y="2549932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21" name="Google Shape;921;p105"/>
          <p:cNvSpPr/>
          <p:nvPr/>
        </p:nvSpPr>
        <p:spPr>
          <a:xfrm>
            <a:off x="1747081" y="2356377"/>
            <a:ext cx="626850" cy="5978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SQL Query</a:t>
            </a:r>
            <a:endParaRPr sz="1050"/>
          </a:p>
        </p:txBody>
      </p:sp>
      <p:sp>
        <p:nvSpPr>
          <p:cNvPr id="922" name="Google Shape;922;p105"/>
          <p:cNvSpPr/>
          <p:nvPr/>
        </p:nvSpPr>
        <p:spPr>
          <a:xfrm>
            <a:off x="2752198" y="2356376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1100" dirty="0">
                <a:solidFill>
                  <a:schemeClr val="dk1"/>
                </a:solidFill>
              </a:rPr>
              <a:t>Relational Algebra (RA) Plan</a:t>
            </a:r>
            <a:endParaRPr sz="1100" dirty="0"/>
          </a:p>
        </p:txBody>
      </p:sp>
      <p:sp>
        <p:nvSpPr>
          <p:cNvPr id="923" name="Google Shape;923;p105"/>
          <p:cNvSpPr/>
          <p:nvPr/>
        </p:nvSpPr>
        <p:spPr>
          <a:xfrm>
            <a:off x="3755225" y="2549931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24" name="Google Shape;924;p105"/>
          <p:cNvSpPr/>
          <p:nvPr/>
        </p:nvSpPr>
        <p:spPr>
          <a:xfrm>
            <a:off x="4070761" y="2356377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D1E0A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900" i="1">
                <a:solidFill>
                  <a:schemeClr val="dk1"/>
                </a:solidFill>
              </a:rPr>
              <a:t>Optimized</a:t>
            </a:r>
            <a:r>
              <a:rPr lang="en" sz="900">
                <a:solidFill>
                  <a:schemeClr val="dk1"/>
                </a:solidFill>
              </a:rPr>
              <a:t> RA Plan</a:t>
            </a:r>
            <a:endParaRPr sz="1050"/>
          </a:p>
        </p:txBody>
      </p:sp>
      <p:sp>
        <p:nvSpPr>
          <p:cNvPr id="925" name="Google Shape;925;p105"/>
          <p:cNvSpPr/>
          <p:nvPr/>
        </p:nvSpPr>
        <p:spPr>
          <a:xfrm>
            <a:off x="5073788" y="2549931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26" name="Google Shape;926;p105"/>
          <p:cNvSpPr/>
          <p:nvPr/>
        </p:nvSpPr>
        <p:spPr>
          <a:xfrm>
            <a:off x="5389324" y="2356376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ADCCE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Execution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27" name="Google Shape;927;p105"/>
          <p:cNvSpPr/>
          <p:nvPr/>
        </p:nvSpPr>
        <p:spPr>
          <a:xfrm>
            <a:off x="1598718" y="2183077"/>
            <a:ext cx="800325" cy="9216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928" name="Google Shape;928;p105"/>
          <p:cNvSpPr/>
          <p:nvPr/>
        </p:nvSpPr>
        <p:spPr>
          <a:xfrm>
            <a:off x="3755225" y="2192132"/>
            <a:ext cx="2718675" cy="9216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100">
              <a:solidFill>
                <a:schemeClr val="lt1"/>
              </a:solidFill>
            </a:endParaRPr>
          </a:p>
        </p:txBody>
      </p:sp>
      <p:sp>
        <p:nvSpPr>
          <p:cNvPr id="929" name="Google Shape;929;p105"/>
          <p:cNvSpPr txBox="1"/>
          <p:nvPr/>
        </p:nvSpPr>
        <p:spPr>
          <a:xfrm>
            <a:off x="2142265" y="3311953"/>
            <a:ext cx="4218666" cy="523447"/>
          </a:xfrm>
          <a:prstGeom prst="rect">
            <a:avLst/>
          </a:prstGeom>
          <a:solidFill>
            <a:srgbClr val="E7EFD7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200" dirty="0"/>
              <a:t>Relational Algebra allows us to translate declarative (SQL) queries into precise and optimizable expressions!</a:t>
            </a:r>
            <a:endParaRPr sz="1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6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b="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Relational Algebra (RA)</a:t>
            </a:r>
            <a:endParaRPr b="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5" name="Google Shape;935;p106"/>
          <p:cNvPicPr preferRelativeResize="0"/>
          <p:nvPr/>
        </p:nvPicPr>
        <p:blipFill rotWithShape="1">
          <a:blip r:embed="rId3">
            <a:alphaModFix/>
          </a:blip>
          <a:srcRect l="29716" r="29716"/>
          <a:stretch/>
        </p:blipFill>
        <p:spPr>
          <a:xfrm>
            <a:off x="0" y="642938"/>
            <a:ext cx="1564969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06"/>
          <p:cNvSpPr/>
          <p:nvPr/>
        </p:nvSpPr>
        <p:spPr>
          <a:xfrm>
            <a:off x="1743075" y="1821898"/>
            <a:ext cx="1685925" cy="804462"/>
          </a:xfrm>
          <a:prstGeom prst="roundRect">
            <a:avLst>
              <a:gd name="adj" fmla="val 16667"/>
            </a:avLst>
          </a:prstGeom>
          <a:solidFill>
            <a:srgbClr val="FBE4D4">
              <a:alpha val="49800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509">
              <a:solidFill>
                <a:schemeClr val="lt1"/>
              </a:solidFill>
            </a:endParaRPr>
          </a:p>
        </p:txBody>
      </p:sp>
      <p:sp>
        <p:nvSpPr>
          <p:cNvPr id="936" name="Google Shape;936;p106"/>
          <p:cNvSpPr txBox="1"/>
          <p:nvPr/>
        </p:nvSpPr>
        <p:spPr>
          <a:xfrm>
            <a:off x="1752301" y="1571625"/>
            <a:ext cx="4613850" cy="303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600" u="sng" dirty="0">
                <a:solidFill>
                  <a:srgbClr val="666666"/>
                </a:solidFill>
              </a:rPr>
              <a:t>Five </a:t>
            </a:r>
            <a:r>
              <a:rPr lang="en" sz="1600" b="1" u="sng" dirty="0">
                <a:solidFill>
                  <a:srgbClr val="666666"/>
                </a:solidFill>
              </a:rPr>
              <a:t>basic </a:t>
            </a:r>
            <a:r>
              <a:rPr lang="en" sz="1600" u="sng" dirty="0">
                <a:solidFill>
                  <a:srgbClr val="666666"/>
                </a:solidFill>
              </a:rPr>
              <a:t>operators:</a:t>
            </a:r>
            <a:endParaRPr sz="1200" dirty="0">
              <a:solidFill>
                <a:srgbClr val="666666"/>
              </a:solidFill>
            </a:endParaRPr>
          </a:p>
          <a:p>
            <a:pPr marL="169069" lvl="1" indent="-169069">
              <a:spcBef>
                <a:spcPts val="450"/>
              </a:spcBef>
              <a:buSzPts val="1400"/>
              <a:buFont typeface="Arial"/>
              <a:buAutoNum type="arabicPeriod"/>
            </a:pPr>
            <a:r>
              <a:rPr lang="en" sz="1200" dirty="0"/>
              <a:t>Selection:</a:t>
            </a:r>
            <a:r>
              <a:rPr lang="en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 σ</a:t>
            </a:r>
            <a:endParaRPr sz="1200" dirty="0"/>
          </a:p>
          <a:p>
            <a:pPr marL="169069" lvl="1" indent="-169069">
              <a:spcBef>
                <a:spcPts val="450"/>
              </a:spcBef>
              <a:buSzPts val="1400"/>
              <a:buFont typeface="Arial"/>
              <a:buAutoNum type="arabicPeriod"/>
            </a:pPr>
            <a:r>
              <a:rPr lang="en" sz="1200" dirty="0"/>
              <a:t>Projection: </a:t>
            </a:r>
            <a:r>
              <a:rPr lang="el-GR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" sz="1200" dirty="0"/>
              <a:t> </a:t>
            </a:r>
            <a:endParaRPr sz="1200" dirty="0"/>
          </a:p>
          <a:p>
            <a:pPr marL="169069" lvl="1" indent="-169069">
              <a:spcBef>
                <a:spcPts val="450"/>
              </a:spcBef>
              <a:buSzPts val="1400"/>
              <a:buFont typeface="Arial"/>
              <a:buAutoNum type="arabicPeriod"/>
            </a:pPr>
            <a:r>
              <a:rPr lang="en" sz="1200" dirty="0"/>
              <a:t>Cartesian Product: ×</a:t>
            </a:r>
            <a:endParaRPr sz="1200" dirty="0"/>
          </a:p>
          <a:p>
            <a:pPr marL="169069" lvl="1" indent="-169069">
              <a:spcBef>
                <a:spcPts val="450"/>
              </a:spcBef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200" dirty="0">
                <a:solidFill>
                  <a:srgbClr val="666666"/>
                </a:solidFill>
              </a:rPr>
              <a:t>Union: ∪</a:t>
            </a:r>
            <a:endParaRPr sz="1200" dirty="0">
              <a:solidFill>
                <a:srgbClr val="666666"/>
              </a:solidFill>
            </a:endParaRPr>
          </a:p>
          <a:p>
            <a:pPr marL="169069" lvl="1" indent="-169069">
              <a:spcBef>
                <a:spcPts val="450"/>
              </a:spcBef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200" dirty="0">
                <a:solidFill>
                  <a:srgbClr val="666666"/>
                </a:solidFill>
              </a:rPr>
              <a:t>Difference: -</a:t>
            </a:r>
            <a:endParaRPr sz="1200" dirty="0">
              <a:solidFill>
                <a:srgbClr val="666666"/>
              </a:solidFill>
            </a:endParaRPr>
          </a:p>
          <a:p>
            <a:pPr>
              <a:spcBef>
                <a:spcPts val="450"/>
              </a:spcBef>
            </a:pPr>
            <a:r>
              <a:rPr lang="en" sz="1600" u="sng" dirty="0">
                <a:solidFill>
                  <a:srgbClr val="666666"/>
                </a:solidFill>
              </a:rPr>
              <a:t>Derived or auxiliary operators:</a:t>
            </a:r>
            <a:endParaRPr sz="1200" dirty="0">
              <a:solidFill>
                <a:srgbClr val="666666"/>
              </a:solidFill>
            </a:endParaRPr>
          </a:p>
          <a:p>
            <a:pPr marL="214313" lvl="1" indent="-214313">
              <a:spcBef>
                <a:spcPts val="450"/>
              </a:spcBef>
              <a:buClr>
                <a:srgbClr val="666666"/>
              </a:buClr>
              <a:buSzPts val="1400"/>
              <a:buFont typeface="Arial"/>
              <a:buChar char="•"/>
            </a:pPr>
            <a:r>
              <a:rPr lang="en" sz="1200" dirty="0">
                <a:solidFill>
                  <a:srgbClr val="666666"/>
                </a:solidFill>
              </a:rPr>
              <a:t>Intersection</a:t>
            </a:r>
            <a:endParaRPr sz="1200" dirty="0">
              <a:solidFill>
                <a:srgbClr val="666666"/>
              </a:solidFill>
            </a:endParaRPr>
          </a:p>
          <a:p>
            <a:pPr marL="214313" lvl="1" indent="-214313">
              <a:spcBef>
                <a:spcPts val="450"/>
              </a:spcBef>
              <a:buSzPts val="1400"/>
              <a:buFont typeface="Arial"/>
              <a:buChar char="•"/>
            </a:pPr>
            <a:r>
              <a:rPr lang="en" sz="1200" dirty="0"/>
              <a:t>Joins:             </a:t>
            </a:r>
            <a:endParaRPr sz="1200" dirty="0"/>
          </a:p>
          <a:p>
            <a:pPr marL="214313" lvl="1" indent="-214313">
              <a:spcBef>
                <a:spcPts val="450"/>
              </a:spcBef>
              <a:buSzPts val="1400"/>
              <a:buFont typeface="Arial"/>
              <a:buChar char="•"/>
            </a:pPr>
            <a:r>
              <a:rPr lang="en" sz="1200" dirty="0"/>
              <a:t>Renaming:</a:t>
            </a:r>
            <a:r>
              <a:rPr lang="en" sz="1200" dirty="0">
                <a:latin typeface="Noto Sans Symbols"/>
                <a:ea typeface="Noto Sans Symbols"/>
                <a:cs typeface="Noto Sans Symbols"/>
                <a:sym typeface="Noto Sans Symbols"/>
              </a:rPr>
              <a:t> ρ</a:t>
            </a:r>
            <a:r>
              <a:rPr lang="en" sz="1200" dirty="0"/>
              <a:t> </a:t>
            </a:r>
            <a:endParaRPr sz="1200" dirty="0"/>
          </a:p>
          <a:p>
            <a:pPr>
              <a:spcBef>
                <a:spcPts val="450"/>
              </a:spcBef>
            </a:pPr>
            <a:endParaRPr sz="1200" dirty="0">
              <a:solidFill>
                <a:srgbClr val="666666"/>
              </a:solidFill>
            </a:endParaRPr>
          </a:p>
        </p:txBody>
      </p:sp>
      <p:sp>
        <p:nvSpPr>
          <p:cNvPr id="938" name="Google Shape;938;p106"/>
          <p:cNvSpPr/>
          <p:nvPr/>
        </p:nvSpPr>
        <p:spPr>
          <a:xfrm>
            <a:off x="1771146" y="3418963"/>
            <a:ext cx="1100250" cy="454725"/>
          </a:xfrm>
          <a:prstGeom prst="roundRect">
            <a:avLst>
              <a:gd name="adj" fmla="val 16667"/>
            </a:avLst>
          </a:prstGeom>
          <a:solidFill>
            <a:srgbClr val="FBE4D4">
              <a:alpha val="49800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509">
              <a:solidFill>
                <a:schemeClr val="lt1"/>
              </a:solidFill>
            </a:endParaRPr>
          </a:p>
        </p:txBody>
      </p:sp>
      <p:sp>
        <p:nvSpPr>
          <p:cNvPr id="939" name="Google Shape;939;p106"/>
          <p:cNvSpPr/>
          <p:nvPr/>
        </p:nvSpPr>
        <p:spPr>
          <a:xfrm rot="-5400000">
            <a:off x="2530150" y="3734106"/>
            <a:ext cx="103347" cy="109399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07"/>
          <p:cNvSpPr txBox="1">
            <a:spLocks noGrp="1"/>
          </p:cNvSpPr>
          <p:nvPr>
            <p:ph type="ctrTitle" idx="4294967295"/>
          </p:nvPr>
        </p:nvSpPr>
        <p:spPr>
          <a:xfrm>
            <a:off x="525635" y="533119"/>
            <a:ext cx="6151611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3200" dirty="0">
                <a:solidFill>
                  <a:srgbClr val="666666"/>
                </a:solidFill>
              </a:rPr>
              <a:t>Converting SFW Query to RA</a:t>
            </a:r>
            <a:endParaRPr sz="3200" dirty="0">
              <a:solidFill>
                <a:srgbClr val="666666"/>
              </a:solidFill>
            </a:endParaRPr>
          </a:p>
        </p:txBody>
      </p:sp>
      <p:sp>
        <p:nvSpPr>
          <p:cNvPr id="946" name="Google Shape;946;p107"/>
          <p:cNvSpPr/>
          <p:nvPr/>
        </p:nvSpPr>
        <p:spPr>
          <a:xfrm>
            <a:off x="848624" y="2232574"/>
            <a:ext cx="3207698" cy="10388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200"/>
            </a:pPr>
            <a:r>
              <a:rPr lang="en" sz="1600" dirty="0">
                <a:solidFill>
                  <a:schemeClr val="accent2"/>
                </a:solidFill>
              </a:rPr>
              <a:t>SELECT DISTINCT</a:t>
            </a:r>
            <a:r>
              <a:rPr lang="en" sz="1600" dirty="0"/>
              <a:t>  gpa, address</a:t>
            </a:r>
            <a:endParaRPr sz="2000" dirty="0"/>
          </a:p>
          <a:p>
            <a:pPr>
              <a:buSzPts val="1200"/>
            </a:pPr>
            <a:r>
              <a:rPr lang="en" sz="1600" dirty="0">
                <a:solidFill>
                  <a:schemeClr val="accent2"/>
                </a:solidFill>
              </a:rPr>
              <a:t>FROM</a:t>
            </a:r>
            <a:r>
              <a:rPr lang="en" sz="1600" dirty="0"/>
              <a:t> Students S, People P</a:t>
            </a:r>
            <a:endParaRPr sz="2000" dirty="0"/>
          </a:p>
          <a:p>
            <a:pPr>
              <a:buSzPts val="1200"/>
            </a:pPr>
            <a:r>
              <a:rPr lang="en" sz="1600" dirty="0">
                <a:solidFill>
                  <a:schemeClr val="accent2"/>
                </a:solidFill>
              </a:rPr>
              <a:t>WHERE</a:t>
            </a:r>
            <a:r>
              <a:rPr lang="en" sz="1600" dirty="0"/>
              <a:t> gpa &gt; 3.5 </a:t>
            </a:r>
          </a:p>
          <a:p>
            <a:pPr>
              <a:buSzPts val="1200"/>
            </a:pPr>
            <a:r>
              <a:rPr lang="en" sz="1600" dirty="0">
                <a:solidFill>
                  <a:schemeClr val="accent2"/>
                </a:solidFill>
              </a:rPr>
              <a:t>AND</a:t>
            </a:r>
            <a:r>
              <a:rPr lang="en" sz="1600" dirty="0"/>
              <a:t> sname = </a:t>
            </a:r>
            <a:r>
              <a:rPr lang="en-US" altLang="zh-CN" sz="1600" dirty="0"/>
              <a:t>s</a:t>
            </a:r>
            <a:r>
              <a:rPr lang="en" sz="1600" dirty="0"/>
              <a:t>name;</a:t>
            </a:r>
            <a:endParaRPr dirty="0"/>
          </a:p>
        </p:txBody>
      </p:sp>
      <p:sp>
        <p:nvSpPr>
          <p:cNvPr id="947" name="Google Shape;947;p107"/>
          <p:cNvSpPr txBox="1"/>
          <p:nvPr/>
        </p:nvSpPr>
        <p:spPr>
          <a:xfrm>
            <a:off x="899773" y="3462083"/>
            <a:ext cx="3156547" cy="557024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600" dirty="0"/>
              <a:t>How do we represent this query in RA?</a:t>
            </a:r>
            <a:endParaRPr sz="2000" dirty="0"/>
          </a:p>
        </p:txBody>
      </p:sp>
      <p:sp>
        <p:nvSpPr>
          <p:cNvPr id="948" name="Google Shape;948;p107"/>
          <p:cNvSpPr txBox="1"/>
          <p:nvPr/>
        </p:nvSpPr>
        <p:spPr>
          <a:xfrm>
            <a:off x="4202933" y="2645985"/>
            <a:ext cx="2340000" cy="2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39" r="-2079" b="-26318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/>
              <a:t> </a:t>
            </a:r>
            <a:endParaRPr/>
          </a:p>
        </p:txBody>
      </p:sp>
      <p:sp>
        <p:nvSpPr>
          <p:cNvPr id="949" name="Google Shape;949;p107"/>
          <p:cNvSpPr/>
          <p:nvPr/>
        </p:nvSpPr>
        <p:spPr>
          <a:xfrm>
            <a:off x="3943788" y="2677177"/>
            <a:ext cx="282150" cy="1721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600">
              <a:solidFill>
                <a:schemeClr val="dk1"/>
              </a:solidFill>
            </a:endParaRPr>
          </a:p>
        </p:txBody>
      </p:sp>
      <p:sp>
        <p:nvSpPr>
          <p:cNvPr id="950" name="Google Shape;950;p107"/>
          <p:cNvSpPr/>
          <p:nvPr/>
        </p:nvSpPr>
        <p:spPr>
          <a:xfrm>
            <a:off x="848623" y="1505145"/>
            <a:ext cx="3207698" cy="6015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90000"/>
              </a:lnSpc>
              <a:buSzPts val="1100"/>
            </a:pPr>
            <a:r>
              <a:rPr lang="en" sz="1600" dirty="0">
                <a:solidFill>
                  <a:schemeClr val="accent2"/>
                </a:solidFill>
              </a:rPr>
              <a:t>Students(sid,sname,gpa)</a:t>
            </a:r>
            <a:endParaRPr sz="2400" dirty="0"/>
          </a:p>
          <a:p>
            <a:pPr>
              <a:lnSpc>
                <a:spcPct val="90000"/>
              </a:lnSpc>
              <a:buSzPts val="1100"/>
            </a:pPr>
            <a:r>
              <a:rPr lang="en" sz="1600" dirty="0">
                <a:solidFill>
                  <a:schemeClr val="accent2"/>
                </a:solidFill>
              </a:rPr>
              <a:t>People(ssn,sname,address)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08"/>
          <p:cNvSpPr txBox="1">
            <a:spLocks noGrp="1"/>
          </p:cNvSpPr>
          <p:nvPr>
            <p:ph type="ctrTitle" idx="4294967295"/>
          </p:nvPr>
        </p:nvSpPr>
        <p:spPr>
          <a:xfrm>
            <a:off x="791451" y="522083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 dirty="0">
                <a:solidFill>
                  <a:srgbClr val="666666"/>
                </a:solidFill>
              </a:rPr>
              <a:t>Logical Equivalence of RA Plans</a:t>
            </a:r>
            <a:endParaRPr sz="2100" dirty="0">
              <a:solidFill>
                <a:srgbClr val="666666"/>
              </a:solidFill>
            </a:endParaRPr>
          </a:p>
        </p:txBody>
      </p:sp>
      <p:pic>
        <p:nvPicPr>
          <p:cNvPr id="956" name="Google Shape;956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84" y="1261799"/>
            <a:ext cx="5010524" cy="142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968" y="2903896"/>
            <a:ext cx="5099804" cy="87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9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RDBMS Architecture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963" name="Google Shape;963;p109"/>
          <p:cNvSpPr txBox="1"/>
          <p:nvPr/>
        </p:nvSpPr>
        <p:spPr>
          <a:xfrm>
            <a:off x="1747081" y="1868238"/>
            <a:ext cx="461385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600"/>
            </a:pPr>
            <a:r>
              <a:rPr lang="en" sz="1800" dirty="0"/>
              <a:t>How does a SQL engine work ?</a:t>
            </a:r>
            <a:endParaRPr sz="1800" dirty="0"/>
          </a:p>
        </p:txBody>
      </p:sp>
      <p:sp>
        <p:nvSpPr>
          <p:cNvPr id="964" name="Google Shape;964;p109"/>
          <p:cNvSpPr/>
          <p:nvPr/>
        </p:nvSpPr>
        <p:spPr>
          <a:xfrm>
            <a:off x="2436662" y="2549932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65" name="Google Shape;965;p109"/>
          <p:cNvSpPr/>
          <p:nvPr/>
        </p:nvSpPr>
        <p:spPr>
          <a:xfrm>
            <a:off x="1747081" y="2356377"/>
            <a:ext cx="626850" cy="5978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SQL Query</a:t>
            </a:r>
            <a:endParaRPr sz="1050"/>
          </a:p>
        </p:txBody>
      </p:sp>
      <p:sp>
        <p:nvSpPr>
          <p:cNvPr id="966" name="Google Shape;966;p109"/>
          <p:cNvSpPr/>
          <p:nvPr/>
        </p:nvSpPr>
        <p:spPr>
          <a:xfrm>
            <a:off x="2752198" y="2356376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Relational Algebra (RA) Plan</a:t>
            </a:r>
            <a:endParaRPr sz="1050"/>
          </a:p>
        </p:txBody>
      </p:sp>
      <p:sp>
        <p:nvSpPr>
          <p:cNvPr id="967" name="Google Shape;967;p109"/>
          <p:cNvSpPr/>
          <p:nvPr/>
        </p:nvSpPr>
        <p:spPr>
          <a:xfrm>
            <a:off x="3755225" y="2549931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68" name="Google Shape;968;p109"/>
          <p:cNvSpPr/>
          <p:nvPr/>
        </p:nvSpPr>
        <p:spPr>
          <a:xfrm>
            <a:off x="4070761" y="2356377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D1E0A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1200" i="1">
                <a:solidFill>
                  <a:schemeClr val="dk1"/>
                </a:solidFill>
              </a:rPr>
              <a:t>Optimized</a:t>
            </a:r>
            <a:r>
              <a:rPr lang="en" sz="1200">
                <a:solidFill>
                  <a:schemeClr val="dk1"/>
                </a:solidFill>
              </a:rPr>
              <a:t> RA Plan</a:t>
            </a:r>
            <a:endParaRPr sz="1600"/>
          </a:p>
        </p:txBody>
      </p:sp>
      <p:sp>
        <p:nvSpPr>
          <p:cNvPr id="969" name="Google Shape;969;p109"/>
          <p:cNvSpPr/>
          <p:nvPr/>
        </p:nvSpPr>
        <p:spPr>
          <a:xfrm>
            <a:off x="5073788" y="2549931"/>
            <a:ext cx="252900" cy="21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70" name="Google Shape;970;p109"/>
          <p:cNvSpPr/>
          <p:nvPr/>
        </p:nvSpPr>
        <p:spPr>
          <a:xfrm>
            <a:off x="5389324" y="2356376"/>
            <a:ext cx="940275" cy="597825"/>
          </a:xfrm>
          <a:prstGeom prst="roundRect">
            <a:avLst>
              <a:gd name="adj" fmla="val 16667"/>
            </a:avLst>
          </a:prstGeom>
          <a:solidFill>
            <a:srgbClr val="ADCCE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</a:rPr>
              <a:t>Execution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71" name="Google Shape;971;p109"/>
          <p:cNvSpPr/>
          <p:nvPr/>
        </p:nvSpPr>
        <p:spPr>
          <a:xfrm>
            <a:off x="1611256" y="2183077"/>
            <a:ext cx="2093850" cy="9216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72" name="Google Shape;972;p109"/>
          <p:cNvSpPr/>
          <p:nvPr/>
        </p:nvSpPr>
        <p:spPr>
          <a:xfrm>
            <a:off x="5073788" y="2192132"/>
            <a:ext cx="1399950" cy="921600"/>
          </a:xfrm>
          <a:prstGeom prst="rect">
            <a:avLst/>
          </a:prstGeom>
          <a:solidFill>
            <a:schemeClr val="lt1">
              <a:alpha val="8471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73" name="Google Shape;973;p109"/>
          <p:cNvSpPr txBox="1"/>
          <p:nvPr/>
        </p:nvSpPr>
        <p:spPr>
          <a:xfrm>
            <a:off x="1961707" y="3287447"/>
            <a:ext cx="4178595" cy="36483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dirty="0"/>
              <a:t>We’ll look at how to then optimize these plans now</a:t>
            </a:r>
            <a:endParaRPr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10"/>
          <p:cNvSpPr txBox="1">
            <a:spLocks noGrp="1"/>
          </p:cNvSpPr>
          <p:nvPr>
            <p:ph type="ctrTitle" idx="4294967295"/>
          </p:nvPr>
        </p:nvSpPr>
        <p:spPr>
          <a:xfrm>
            <a:off x="1679269" y="835744"/>
            <a:ext cx="5010525" cy="73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100">
                <a:solidFill>
                  <a:srgbClr val="666666"/>
                </a:solidFill>
              </a:rPr>
              <a:t>Visualize the plan as a tree</a:t>
            </a:r>
            <a:endParaRPr sz="2100">
              <a:solidFill>
                <a:srgbClr val="666666"/>
              </a:solidFill>
            </a:endParaRPr>
          </a:p>
        </p:txBody>
      </p:sp>
      <p:sp>
        <p:nvSpPr>
          <p:cNvPr id="979" name="Google Shape;979;p110"/>
          <p:cNvSpPr/>
          <p:nvPr/>
        </p:nvSpPr>
        <p:spPr>
          <a:xfrm rot="-5400000">
            <a:off x="5353011" y="2525082"/>
            <a:ext cx="187771" cy="374003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00"/>
          </a:p>
        </p:txBody>
      </p:sp>
      <p:sp>
        <p:nvSpPr>
          <p:cNvPr id="980" name="Google Shape;980;p110"/>
          <p:cNvSpPr txBox="1"/>
          <p:nvPr/>
        </p:nvSpPr>
        <p:spPr>
          <a:xfrm>
            <a:off x="5125461" y="2000282"/>
            <a:ext cx="661725" cy="254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981" name="Google Shape;981;p110"/>
          <p:cNvSpPr txBox="1"/>
          <p:nvPr/>
        </p:nvSpPr>
        <p:spPr>
          <a:xfrm>
            <a:off x="4716588" y="3131078"/>
            <a:ext cx="7355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200"/>
              <a:t>R(A,B)</a:t>
            </a:r>
            <a:endParaRPr sz="1050"/>
          </a:p>
        </p:txBody>
      </p:sp>
      <p:sp>
        <p:nvSpPr>
          <p:cNvPr id="982" name="Google Shape;982;p110"/>
          <p:cNvSpPr txBox="1"/>
          <p:nvPr/>
        </p:nvSpPr>
        <p:spPr>
          <a:xfrm>
            <a:off x="5566151" y="3131078"/>
            <a:ext cx="65475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200"/>
              <a:t>S(B,C)</a:t>
            </a:r>
            <a:endParaRPr sz="1050"/>
          </a:p>
        </p:txBody>
      </p:sp>
      <p:cxnSp>
        <p:nvCxnSpPr>
          <p:cNvPr id="983" name="Google Shape;983;p110"/>
          <p:cNvCxnSpPr/>
          <p:nvPr/>
        </p:nvCxnSpPr>
        <p:spPr>
          <a:xfrm rot="-5400000">
            <a:off x="5065814" y="2870978"/>
            <a:ext cx="304200" cy="21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4" name="Google Shape;984;p110"/>
          <p:cNvCxnSpPr/>
          <p:nvPr/>
        </p:nvCxnSpPr>
        <p:spPr>
          <a:xfrm rot="5400000" flipH="1">
            <a:off x="5519109" y="2904841"/>
            <a:ext cx="304200" cy="1482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5" name="Google Shape;985;p110"/>
          <p:cNvCxnSpPr/>
          <p:nvPr/>
        </p:nvCxnSpPr>
        <p:spPr>
          <a:xfrm rot="-5400000">
            <a:off x="5304221" y="2435985"/>
            <a:ext cx="304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6" name="Google Shape;986;p110"/>
          <p:cNvSpPr txBox="1"/>
          <p:nvPr/>
        </p:nvSpPr>
        <p:spPr>
          <a:xfrm>
            <a:off x="1594910" y="2498724"/>
            <a:ext cx="1894662" cy="3041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89" r="-2969" b="-37498"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987" name="Google Shape;987;p110"/>
          <p:cNvSpPr/>
          <p:nvPr/>
        </p:nvSpPr>
        <p:spPr>
          <a:xfrm>
            <a:off x="4300329" y="2606292"/>
            <a:ext cx="476550" cy="266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988" name="Google Shape;988;p110"/>
          <p:cNvSpPr txBox="1"/>
          <p:nvPr/>
        </p:nvSpPr>
        <p:spPr>
          <a:xfrm>
            <a:off x="2137973" y="3644748"/>
            <a:ext cx="3878325" cy="23085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050"/>
              <a:t>Bottom-up tree traversal = order of operation execution! </a:t>
            </a:r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11"/>
          <p:cNvSpPr txBox="1">
            <a:spLocks noGrp="1"/>
          </p:cNvSpPr>
          <p:nvPr>
            <p:ph type="ctrTitle" idx="4294967295"/>
          </p:nvPr>
        </p:nvSpPr>
        <p:spPr>
          <a:xfrm>
            <a:off x="1186894" y="811163"/>
            <a:ext cx="4970250" cy="55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b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 simple plan -- “Push down” projection</a:t>
            </a:r>
            <a:endParaRPr b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111"/>
          <p:cNvSpPr/>
          <p:nvPr/>
        </p:nvSpPr>
        <p:spPr>
          <a:xfrm rot="-5400000">
            <a:off x="2355895" y="2355821"/>
            <a:ext cx="187771" cy="374003"/>
          </a:xfrm>
          <a:prstGeom prst="flowChartCollat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endParaRPr sz="300"/>
          </a:p>
        </p:txBody>
      </p:sp>
      <p:sp>
        <p:nvSpPr>
          <p:cNvPr id="995" name="Google Shape;995;p111"/>
          <p:cNvSpPr txBox="1"/>
          <p:nvPr/>
        </p:nvSpPr>
        <p:spPr>
          <a:xfrm>
            <a:off x="2128345" y="1831021"/>
            <a:ext cx="661725" cy="254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 </a:t>
            </a:r>
            <a:endParaRPr sz="1050"/>
          </a:p>
        </p:txBody>
      </p:sp>
      <p:sp>
        <p:nvSpPr>
          <p:cNvPr id="996" name="Google Shape;996;p111"/>
          <p:cNvSpPr txBox="1"/>
          <p:nvPr/>
        </p:nvSpPr>
        <p:spPr>
          <a:xfrm>
            <a:off x="1719473" y="2961816"/>
            <a:ext cx="702225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200"/>
              <a:t>R(A,B)</a:t>
            </a:r>
            <a:endParaRPr sz="1050"/>
          </a:p>
        </p:txBody>
      </p:sp>
      <p:sp>
        <p:nvSpPr>
          <p:cNvPr id="997" name="Google Shape;997;p111"/>
          <p:cNvSpPr txBox="1"/>
          <p:nvPr/>
        </p:nvSpPr>
        <p:spPr>
          <a:xfrm>
            <a:off x="2569035" y="2961816"/>
            <a:ext cx="65475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n" sz="1200"/>
              <a:t>S(B,C)</a:t>
            </a:r>
            <a:endParaRPr sz="1050"/>
          </a:p>
        </p:txBody>
      </p:sp>
      <p:cxnSp>
        <p:nvCxnSpPr>
          <p:cNvPr id="998" name="Google Shape;998;p111"/>
          <p:cNvCxnSpPr/>
          <p:nvPr/>
        </p:nvCxnSpPr>
        <p:spPr>
          <a:xfrm rot="-5400000">
            <a:off x="2068697" y="2701718"/>
            <a:ext cx="304200" cy="21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9" name="Google Shape;999;p111"/>
          <p:cNvCxnSpPr/>
          <p:nvPr/>
        </p:nvCxnSpPr>
        <p:spPr>
          <a:xfrm rot="5400000" flipH="1">
            <a:off x="2521993" y="2735580"/>
            <a:ext cx="304200" cy="1482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0" name="Google Shape;1000;p111"/>
          <p:cNvCxnSpPr/>
          <p:nvPr/>
        </p:nvCxnSpPr>
        <p:spPr>
          <a:xfrm rot="-5400000">
            <a:off x="2307104" y="2266724"/>
            <a:ext cx="304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01" name="Google Shape;1001;p111"/>
          <p:cNvGrpSpPr/>
          <p:nvPr/>
        </p:nvGrpSpPr>
        <p:grpSpPr>
          <a:xfrm>
            <a:off x="3845018" y="1951386"/>
            <a:ext cx="1487741" cy="1396904"/>
            <a:chOff x="6825838" y="2015215"/>
            <a:chExt cx="3390861" cy="3183827"/>
          </a:xfrm>
        </p:grpSpPr>
        <p:sp>
          <p:nvSpPr>
            <p:cNvPr id="1002" name="Google Shape;1002;p111"/>
            <p:cNvSpPr/>
            <p:nvPr/>
          </p:nvSpPr>
          <p:spPr>
            <a:xfrm rot="-5400000">
              <a:off x="8168026" y="1802994"/>
              <a:ext cx="427948" cy="852389"/>
            </a:xfrm>
            <a:prstGeom prst="flowChartCollat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300"/>
            </a:p>
          </p:txBody>
        </p:sp>
        <p:sp>
          <p:nvSpPr>
            <p:cNvPr id="1003" name="Google Shape;1003;p111"/>
            <p:cNvSpPr txBox="1"/>
            <p:nvPr/>
          </p:nvSpPr>
          <p:spPr>
            <a:xfrm>
              <a:off x="6847731" y="3205659"/>
              <a:ext cx="1508100" cy="646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" sz="1050"/>
                <a:t> </a:t>
              </a:r>
              <a:endParaRPr sz="1050"/>
            </a:p>
          </p:txBody>
        </p:sp>
        <p:sp>
          <p:nvSpPr>
            <p:cNvPr id="1004" name="Google Shape;1004;p111"/>
            <p:cNvSpPr txBox="1"/>
            <p:nvPr/>
          </p:nvSpPr>
          <p:spPr>
            <a:xfrm>
              <a:off x="6825838" y="4620341"/>
              <a:ext cx="15561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" sz="1200"/>
                <a:t>R(A,B)</a:t>
              </a:r>
              <a:endParaRPr sz="1050"/>
            </a:p>
          </p:txBody>
        </p:sp>
        <p:sp>
          <p:nvSpPr>
            <p:cNvPr id="1005" name="Google Shape;1005;p111"/>
            <p:cNvSpPr txBox="1"/>
            <p:nvPr/>
          </p:nvSpPr>
          <p:spPr>
            <a:xfrm>
              <a:off x="8718552" y="4620339"/>
              <a:ext cx="14922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/>
              <a:r>
                <a:rPr lang="en" sz="1200"/>
                <a:t>S(B,C)</a:t>
              </a:r>
              <a:endParaRPr sz="1050"/>
            </a:p>
          </p:txBody>
        </p:sp>
        <p:cxnSp>
          <p:nvCxnSpPr>
            <p:cNvPr id="1006" name="Google Shape;1006;p111"/>
            <p:cNvCxnSpPr/>
            <p:nvPr/>
          </p:nvCxnSpPr>
          <p:spPr>
            <a:xfrm rot="-5400000">
              <a:off x="7513331" y="2591470"/>
              <a:ext cx="693300" cy="4920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07" name="Google Shape;1007;p111"/>
            <p:cNvCxnSpPr/>
            <p:nvPr/>
          </p:nvCxnSpPr>
          <p:spPr>
            <a:xfrm rot="5400000" flipH="1">
              <a:off x="8546647" y="2668570"/>
              <a:ext cx="693300" cy="337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1008" name="Google Shape;1008;p111"/>
            <p:cNvCxnSpPr/>
            <p:nvPr/>
          </p:nvCxnSpPr>
          <p:spPr>
            <a:xfrm rot="-5400000">
              <a:off x="7177688" y="4366356"/>
              <a:ext cx="6933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1009" name="Google Shape;1009;p111"/>
            <p:cNvSpPr txBox="1"/>
            <p:nvPr/>
          </p:nvSpPr>
          <p:spPr>
            <a:xfrm>
              <a:off x="8708599" y="3221533"/>
              <a:ext cx="1508100" cy="646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n" sz="1050"/>
                <a:t> </a:t>
              </a:r>
              <a:endParaRPr sz="1050"/>
            </a:p>
          </p:txBody>
        </p:sp>
        <p:cxnSp>
          <p:nvCxnSpPr>
            <p:cNvPr id="1010" name="Google Shape;1010;p111"/>
            <p:cNvCxnSpPr/>
            <p:nvPr/>
          </p:nvCxnSpPr>
          <p:spPr>
            <a:xfrm rot="-5400000">
              <a:off x="9056531" y="4317268"/>
              <a:ext cx="6933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</p:grpSp>
      <p:sp>
        <p:nvSpPr>
          <p:cNvPr id="1011" name="Google Shape;1011;p111"/>
          <p:cNvSpPr txBox="1"/>
          <p:nvPr/>
        </p:nvSpPr>
        <p:spPr>
          <a:xfrm>
            <a:off x="3908957" y="3641619"/>
            <a:ext cx="2065275" cy="23085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Why might we prefer this plan?</a:t>
            </a:r>
            <a:endParaRPr sz="1050" b="1"/>
          </a:p>
        </p:txBody>
      </p:sp>
      <p:sp>
        <p:nvSpPr>
          <p:cNvPr id="1012" name="Google Shape;1012;p111"/>
          <p:cNvSpPr/>
          <p:nvPr/>
        </p:nvSpPr>
        <p:spPr>
          <a:xfrm>
            <a:off x="2693245" y="1951424"/>
            <a:ext cx="144225" cy="582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dk1"/>
              </a:solidFill>
            </a:endParaRPr>
          </a:p>
        </p:txBody>
      </p:sp>
      <p:sp>
        <p:nvSpPr>
          <p:cNvPr id="1013" name="Google Shape;1013;p111"/>
          <p:cNvSpPr/>
          <p:nvPr/>
        </p:nvSpPr>
        <p:spPr>
          <a:xfrm>
            <a:off x="3313868" y="2480720"/>
            <a:ext cx="366525" cy="28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300">
              <a:solidFill>
                <a:schemeClr val="lt1"/>
              </a:solidFill>
            </a:endParaRPr>
          </a:p>
        </p:txBody>
      </p:sp>
      <p:sp>
        <p:nvSpPr>
          <p:cNvPr id="1014" name="Google Shape;1014;p111"/>
          <p:cNvSpPr txBox="1"/>
          <p:nvPr/>
        </p:nvSpPr>
        <p:spPr>
          <a:xfrm>
            <a:off x="1430798" y="3418934"/>
            <a:ext cx="1853100" cy="392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What SQL query does this correspond to?</a:t>
            </a:r>
            <a:endParaRPr sz="1050" b="1"/>
          </a:p>
        </p:txBody>
      </p:sp>
      <p:sp>
        <p:nvSpPr>
          <p:cNvPr id="1015" name="Google Shape;1015;p111"/>
          <p:cNvSpPr txBox="1"/>
          <p:nvPr/>
        </p:nvSpPr>
        <p:spPr>
          <a:xfrm>
            <a:off x="1406198" y="3931987"/>
            <a:ext cx="1853100" cy="392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" sz="1050"/>
              <a:t>Are there any logically equivalent RA expressions?</a:t>
            </a:r>
            <a:endParaRPr sz="105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melia template">
  <a:themeElements>
    <a:clrScheme name="Lect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ED7D31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904</Words>
  <Application>Microsoft Office PowerPoint</Application>
  <PresentationFormat>自定义</PresentationFormat>
  <Paragraphs>159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Montserrat</vt:lpstr>
      <vt:lpstr>Roboto</vt:lpstr>
      <vt:lpstr>Noto Sans Symbols</vt:lpstr>
      <vt:lpstr>Calibri</vt:lpstr>
      <vt:lpstr>Arial</vt:lpstr>
      <vt:lpstr>Simple Light</vt:lpstr>
      <vt:lpstr>Aemelia template</vt:lpstr>
      <vt:lpstr>Aemelia template</vt:lpstr>
      <vt:lpstr>Outline</vt:lpstr>
      <vt:lpstr>RDBMS Architecture</vt:lpstr>
      <vt:lpstr>RDBMS Architecture</vt:lpstr>
      <vt:lpstr>Relational Algebra (RA)</vt:lpstr>
      <vt:lpstr>Converting SFW Query to RA</vt:lpstr>
      <vt:lpstr>Logical Equivalence of RA Plans</vt:lpstr>
      <vt:lpstr>RDBMS Architecture</vt:lpstr>
      <vt:lpstr>Visualize the plan as a tree</vt:lpstr>
      <vt:lpstr>One simple plan -- “Push down” projection</vt:lpstr>
      <vt:lpstr>Logical Optimization</vt:lpstr>
      <vt:lpstr>Translating to RA</vt:lpstr>
      <vt:lpstr>Optimizing RA Plan</vt:lpstr>
      <vt:lpstr>Optimizing RA Plan</vt:lpstr>
      <vt:lpstr>Optimizing RA Plan</vt:lpstr>
      <vt:lpstr>Optimizing RA Plan</vt:lpstr>
      <vt:lpstr>Basic RA strategies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SQL Part II</dc:title>
  <cp:lastModifiedBy>Li Longjie</cp:lastModifiedBy>
  <cp:revision>19</cp:revision>
  <cp:lastPrinted>2019-10-23T03:19:23Z</cp:lastPrinted>
  <dcterms:modified xsi:type="dcterms:W3CDTF">2020-12-28T16:01:27Z</dcterms:modified>
</cp:coreProperties>
</file>