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275" r:id="rId22"/>
    <p:sldId id="276" r:id="rId23"/>
    <p:sldId id="277" r:id="rId24"/>
    <p:sldId id="281" r:id="rId25"/>
    <p:sldId id="283" r:id="rId26"/>
    <p:sldId id="285" r:id="rId27"/>
    <p:sldId id="286" r:id="rId28"/>
    <p:sldId id="389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8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78" d="100"/>
          <a:sy n="78" d="100"/>
        </p:scale>
        <p:origin x="53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F621F4C-8347-450E-9315-A927E9E0C52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2825" cy="3427413"/>
          </a:xfrm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B27233C7-BF67-4F35-8138-9C38955B86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FB8C4-829B-43FA-9E71-84E5935B19C6}"/>
              </a:ext>
            </a:extLst>
          </p:cNvPr>
          <p:cNvSpPr txBox="1">
            <a:spLocks noGrp="1"/>
          </p:cNvSpPr>
          <p:nvPr>
            <p:ph type="sldNum" sz="quarter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0" hangingPunct="0">
              <a:buSzPct val="100000"/>
              <a:buFont typeface="Times New Roman" panose="02020603050405020304" pitchFamily="18" charset="0"/>
              <a:buNone/>
            </a:pPr>
            <a:fld id="{DEA0238F-4785-4437-B113-236E03D09CCA}" type="slidenum">
              <a:rPr lang="en-US" altLang="zh-CN" sz="1300">
                <a:solidFill>
                  <a:srgbClr val="000000"/>
                </a:solidFill>
                <a:ea typeface="等线" panose="02010600030101010101" pitchFamily="2" charset="-122"/>
                <a:sym typeface="等线" panose="02010600030101010101" pitchFamily="2" charset="-122"/>
              </a:rPr>
              <a:pPr algn="r" eaLnBrk="0" hangingPunct="0">
                <a:buSzPct val="100000"/>
                <a:buFont typeface="Times New Roman" panose="02020603050405020304" pitchFamily="18" charset="0"/>
                <a:buNone/>
              </a:pPr>
              <a:t>24</a:t>
            </a:fld>
            <a:endParaRPr lang="en-US" altLang="zh-CN" sz="1300">
              <a:solidFill>
                <a:srgbClr val="000000"/>
              </a:solidFill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2020年11月30日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5400" dirty="0">
                <a:ea typeface="宋体" panose="02010600030101010101" pitchFamily="2" charset="-122"/>
              </a:rPr>
              <a:t>Relational Algebra</a:t>
            </a: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Sec</a:t>
            </a:r>
            <a:r>
              <a:rPr lang="en-US" altLang="zh-CN" sz="3200" dirty="0"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latin typeface="Tahoma" panose="020B0604030504040204" pitchFamily="34" charset="0"/>
                <a:ea typeface="黑体" panose="02010609060101010101" pitchFamily="49" charset="-122"/>
              </a:rPr>
              <a:t>.4, 5.1</a:t>
            </a:r>
            <a:r>
              <a:rPr lang="zh-CN" altLang="en-US" sz="32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2020年11月30日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75D14A26-1020-4A17-93D2-B40CE8454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03C3755B-9396-4296-B73B-CBE6E8B1C2E3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64C6A98-C5B5-47A5-8271-CC26E10FA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Projection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6B86F85D-8EC8-4931-AB52-90174D2E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653" y="2112512"/>
            <a:ext cx="4280637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Relation Sells: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bar		beer	       price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Joe’s		Bud	       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Joe’s		Miller	       2.75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Sue’s		Bud	       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Sue’s		Miller	       3.00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B7946F64-D3C8-4334-A6D8-9C2B1AC7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64" y="2536373"/>
            <a:ext cx="44958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E011D324-E693-4902-A136-1EC7FCCB1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864" y="2917373"/>
            <a:ext cx="4495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AF8D78A4-2FC1-4671-9088-6EFC0F85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364" y="2536373"/>
            <a:ext cx="1588" cy="1905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35D9E933-FAA9-444D-A6D7-D0581DC9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95" y="2323423"/>
            <a:ext cx="365283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Prices := </a:t>
            </a:r>
            <a:r>
              <a:rPr lang="en-US" altLang="zh-CN" sz="3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π</a:t>
            </a:r>
            <a:r>
              <a:rPr lang="en-US" altLang="zh-CN" baseline="-25000" dirty="0" err="1">
                <a:solidFill>
                  <a:srgbClr val="000000"/>
                </a:solidFill>
                <a:latin typeface="Tahoma" panose="020B0604030504040204" pitchFamily="34" charset="0"/>
              </a:rPr>
              <a:t>beer,price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(Sells):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beer		price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Bud		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Miller		2.75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Miller		3.00</a:t>
            </a:r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392735FA-9174-4817-B925-E03D9EFE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7" y="2915561"/>
            <a:ext cx="2741613" cy="1522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86D0619F-273F-4091-A0CF-E902A5659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7" y="3252110"/>
            <a:ext cx="2741613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55F3ED46-D997-437C-A5CF-3D194D588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906" y="2915561"/>
            <a:ext cx="0" cy="15224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1">
            <a:extLst>
              <a:ext uri="{FF2B5EF4-FFF2-40B4-BE49-F238E27FC236}">
                <a16:creationId xmlns:a16="http://schemas.microsoft.com/office/drawing/2014/main" id="{01CCDAFC-6769-4B45-871D-FB260F6E0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964" y="2536373"/>
            <a:ext cx="1588" cy="1905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0488848-E678-44F2-B63C-15B836DDC4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09DC0BA6-EBA7-403D-8C32-2D308424A0B4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09ECBEB-68AB-4B5A-A68D-2CAC0067A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929" y="98879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Extended Projection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3CD3288-F082-40A9-9BFF-1CD843434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921" y="1519238"/>
            <a:ext cx="10172700" cy="4495800"/>
          </a:xfrm>
        </p:spPr>
        <p:txBody>
          <a:bodyPr/>
          <a:lstStyle/>
          <a:p>
            <a:pPr marL="608013" indent="-608013">
              <a:buClr>
                <a:srgbClr val="CC00CC"/>
              </a:buClr>
              <a:buBlip>
                <a:blip r:embed="rId2"/>
              </a:buBlip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Using the same </a:t>
            </a:r>
            <a:r>
              <a:rPr lang="en-US" altLang="zh-CN" sz="4400" dirty="0">
                <a:latin typeface="Lucida Sans Unicode" panose="020B0602030504020204" pitchFamily="34" charset="0"/>
              </a:rPr>
              <a:t>π</a:t>
            </a:r>
            <a:r>
              <a:rPr lang="en-US" altLang="zh-CN" sz="2800" i="1" baseline="-25000" dirty="0"/>
              <a:t>L</a:t>
            </a:r>
            <a:r>
              <a:rPr lang="en-US" altLang="zh-CN" sz="2800" dirty="0"/>
              <a:t> operator, we allow the list </a:t>
            </a:r>
            <a:r>
              <a:rPr lang="en-US" altLang="zh-CN" sz="2800" i="1" dirty="0"/>
              <a:t>L</a:t>
            </a:r>
            <a:r>
              <a:rPr lang="en-US" altLang="zh-CN" sz="2800" dirty="0"/>
              <a:t>  to contain </a:t>
            </a:r>
            <a:r>
              <a:rPr lang="en-US" altLang="zh-CN" sz="2800" i="1" u="sng" dirty="0">
                <a:solidFill>
                  <a:srgbClr val="0070C0"/>
                </a:solidFill>
              </a:rPr>
              <a:t>arbitrary expressions </a:t>
            </a:r>
            <a:r>
              <a:rPr lang="en-US" altLang="zh-CN" sz="2800" dirty="0"/>
              <a:t>involving attributes:</a:t>
            </a:r>
          </a:p>
          <a:p>
            <a:pPr marL="1370013" lvl="2" indent="-455613">
              <a:spcBef>
                <a:spcPts val="700"/>
              </a:spcBef>
              <a:buClr>
                <a:srgbClr val="CC00CC"/>
              </a:buClr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Arithmetic on attributes, e.g., </a:t>
            </a:r>
            <a:r>
              <a:rPr lang="en-US" altLang="zh-CN" sz="2800" i="1" dirty="0"/>
              <a:t>A</a:t>
            </a:r>
            <a:r>
              <a:rPr lang="en-US" altLang="zh-CN" sz="2800" dirty="0"/>
              <a:t>+</a:t>
            </a:r>
            <a:r>
              <a:rPr lang="en-US" altLang="zh-CN" sz="2800" i="1" dirty="0"/>
              <a:t>B-&gt;C</a:t>
            </a:r>
            <a:r>
              <a:rPr lang="en-US" altLang="zh-CN" sz="2800" dirty="0"/>
              <a:t>.</a:t>
            </a:r>
          </a:p>
          <a:p>
            <a:pPr marL="1370013" lvl="2" indent="-455613">
              <a:spcBef>
                <a:spcPts val="700"/>
              </a:spcBef>
              <a:buClr>
                <a:srgbClr val="CC00CC"/>
              </a:buClr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Duplicate occurrences of the same attribute.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0E4F0A69-D718-40FA-A659-306E82F45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11B3B01A-8E7E-4ACE-9492-446103570169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7717EA3-02D1-4BC1-A712-FDCA86428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107950"/>
            <a:ext cx="8328025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Extended Projection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1029D2EB-D92D-4C6F-A215-A1974D4B4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2014538"/>
            <a:ext cx="2424359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 1	2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 3	4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1BC1C8E-8B1B-4739-BA67-4AC88FD9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57400"/>
            <a:ext cx="12192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D2A04F39-2EF4-48DF-B1C1-BE615F4A8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6">
            <a:extLst>
              <a:ext uri="{FF2B5EF4-FFF2-40B4-BE49-F238E27FC236}">
                <a16:creationId xmlns:a16="http://schemas.microsoft.com/office/drawing/2014/main" id="{7052DA6B-FE8A-4977-B974-A21F12888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057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4" name="Group 7">
            <a:extLst>
              <a:ext uri="{FF2B5EF4-FFF2-40B4-BE49-F238E27FC236}">
                <a16:creationId xmlns:a16="http://schemas.microsoft.com/office/drawing/2014/main" id="{E9933F10-20A9-4289-A270-07E22AB60C80}"/>
              </a:ext>
            </a:extLst>
          </p:cNvPr>
          <p:cNvGrpSpPr>
            <a:grpSpLocks/>
          </p:cNvGrpSpPr>
          <p:nvPr/>
        </p:nvGrpSpPr>
        <p:grpSpPr bwMode="auto">
          <a:xfrm>
            <a:off x="2489200" y="3581400"/>
            <a:ext cx="5151438" cy="1241426"/>
            <a:chOff x="0" y="0"/>
            <a:chExt cx="3245" cy="782"/>
          </a:xfrm>
        </p:grpSpPr>
        <p:sp>
          <p:nvSpPr>
            <p:cNvPr id="14345" name="Text Box 8">
              <a:extLst>
                <a:ext uri="{FF2B5EF4-FFF2-40B4-BE49-F238E27FC236}">
                  <a16:creationId xmlns:a16="http://schemas.microsoft.com/office/drawing/2014/main" id="{43BA15E2-9825-4ED6-8AE5-5F958EBE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"/>
              <a:ext cx="3245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π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B-&gt;C</a:t>
              </a:r>
              <a:r>
                <a:rPr lang="en-US" altLang="zh-CN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,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,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 (R) =	</a:t>
              </a: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C	A1	A2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 3	1	1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 7	3	3</a:t>
              </a:r>
            </a:p>
          </p:txBody>
        </p:sp>
        <p:grpSp>
          <p:nvGrpSpPr>
            <p:cNvPr id="14346" name="Group 9">
              <a:extLst>
                <a:ext uri="{FF2B5EF4-FFF2-40B4-BE49-F238E27FC236}">
                  <a16:creationId xmlns:a16="http://schemas.microsoft.com/office/drawing/2014/main" id="{585D1AE9-E6AE-4A09-B8F5-D64B6F962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" y="0"/>
              <a:ext cx="1535" cy="719"/>
              <a:chOff x="0" y="0"/>
              <a:chExt cx="1535" cy="719"/>
            </a:xfrm>
          </p:grpSpPr>
          <p:sp>
            <p:nvSpPr>
              <p:cNvPr id="14347" name="Rectangle 10">
                <a:extLst>
                  <a:ext uri="{FF2B5EF4-FFF2-40B4-BE49-F238E27FC236}">
                    <a16:creationId xmlns:a16="http://schemas.microsoft.com/office/drawing/2014/main" id="{87208081-D6F0-40D8-BEFC-EF03DDCD4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5" cy="719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buFont typeface="Times New Roman" panose="02020603050405020304" pitchFamily="18" charset="0"/>
                  <a:buNone/>
                </a:pPr>
                <a:endParaRPr lang="zh-CN" altLang="en-US"/>
              </a:p>
            </p:txBody>
          </p:sp>
          <p:sp>
            <p:nvSpPr>
              <p:cNvPr id="14348" name="Line 11">
                <a:extLst>
                  <a:ext uri="{FF2B5EF4-FFF2-40B4-BE49-F238E27FC236}">
                    <a16:creationId xmlns:a16="http://schemas.microsoft.com/office/drawing/2014/main" id="{A96BF9F0-8D35-44A1-A2D5-F2D764CB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535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Line 12">
                <a:extLst>
                  <a:ext uri="{FF2B5EF4-FFF2-40B4-BE49-F238E27FC236}">
                    <a16:creationId xmlns:a16="http://schemas.microsoft.com/office/drawing/2014/main" id="{86574C5D-D5A8-4A47-AEEA-880987D4D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71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0" name="Line 13">
                <a:extLst>
                  <a:ext uri="{FF2B5EF4-FFF2-40B4-BE49-F238E27FC236}">
                    <a16:creationId xmlns:a16="http://schemas.microsoft.com/office/drawing/2014/main" id="{A0108E7A-B405-4573-8CD8-65342049D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71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88627D52-4E26-49B4-B4B1-E86230BA5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79389B16-27AD-4FB9-A7DD-ED7B753B486D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C252382-3A88-4D45-A96C-909D6A69F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779" y="66221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Product  (</a:t>
            </a:r>
            <a:r>
              <a:rPr lang="zh-CN" altLang="en-US" dirty="0">
                <a:ea typeface="宋体" panose="02010600030101010101" pitchFamily="2" charset="-122"/>
              </a:rPr>
              <a:t>积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9D81368-92EA-4644-AF7C-C6471F151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311" y="1548493"/>
            <a:ext cx="9901681" cy="447675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Cartesian product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笛卡尔积</a:t>
            </a:r>
            <a:r>
              <a:rPr lang="en-US" altLang="zh-CN" sz="2800" dirty="0"/>
              <a:t>) or cross-product (</a:t>
            </a:r>
            <a:r>
              <a:rPr lang="zh-CN" altLang="en-US" sz="2800" dirty="0"/>
              <a:t>叉积</a:t>
            </a:r>
            <a:r>
              <a:rPr lang="en-US" altLang="zh-CN" sz="2800" dirty="0"/>
              <a:t>)</a:t>
            </a:r>
          </a:p>
          <a:p>
            <a:pPr marL="341313" indent="-341313">
              <a:spcBef>
                <a:spcPts val="700"/>
              </a:spcBef>
              <a:buClr>
                <a:srgbClr val="CC00CC"/>
              </a:buClr>
              <a:buSzPct val="114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R3 := R1 </a:t>
            </a:r>
            <a:r>
              <a:rPr lang="en-US" altLang="zh-CN" sz="2800" dirty="0">
                <a:solidFill>
                  <a:srgbClr val="FF0000"/>
                </a:solidFill>
                <a:latin typeface="Lucida Sans Unicode" panose="020B0602030504020204" pitchFamily="34" charset="0"/>
              </a:rPr>
              <a:t>Χ</a:t>
            </a:r>
            <a:r>
              <a:rPr lang="en-US" altLang="zh-CN" sz="2800" dirty="0"/>
              <a:t> R2 </a:t>
            </a:r>
          </a:p>
          <a:p>
            <a:pPr marL="741363" lvl="1" indent="-284163">
              <a:spcBef>
                <a:spcPts val="600"/>
              </a:spcBef>
              <a:buClr>
                <a:srgbClr val="CC00CC"/>
              </a:buClr>
              <a:buSzPct val="117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Pair</a:t>
            </a:r>
            <a:r>
              <a:rPr lang="en-US" altLang="zh-CN" sz="2400" dirty="0"/>
              <a:t> each tuple t1 of R1 with each tuple t2 of R2.</a:t>
            </a:r>
          </a:p>
          <a:p>
            <a:pPr marL="741363" lvl="1" indent="-284163">
              <a:spcBef>
                <a:spcPts val="600"/>
              </a:spcBef>
              <a:buClr>
                <a:srgbClr val="CC00CC"/>
              </a:buClr>
              <a:buSzPct val="117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Concatenation t1t2 is a tuple of R3.</a:t>
            </a:r>
          </a:p>
          <a:p>
            <a:pPr marL="741363" lvl="1" indent="-284163">
              <a:spcBef>
                <a:spcPts val="600"/>
              </a:spcBef>
              <a:buClr>
                <a:srgbClr val="CC00CC"/>
              </a:buClr>
              <a:buSzPct val="117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Schema of R3 is the attributes of R1 and then R2, in order.</a:t>
            </a:r>
          </a:p>
          <a:p>
            <a:pPr marL="741363" lvl="1" indent="-284163">
              <a:spcBef>
                <a:spcPts val="600"/>
              </a:spcBef>
              <a:buClr>
                <a:srgbClr val="CC00CC"/>
              </a:buClr>
              <a:buSzPct val="117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But beware attribute </a:t>
            </a:r>
            <a:r>
              <a:rPr lang="en-US" altLang="zh-CN" sz="2400" i="1" dirty="0"/>
              <a:t>A</a:t>
            </a:r>
            <a:r>
              <a:rPr lang="en-US" altLang="zh-CN" sz="2400" dirty="0"/>
              <a:t> of the same name in R1 and R2: use R1.</a:t>
            </a:r>
            <a:r>
              <a:rPr lang="en-US" altLang="zh-CN" sz="2400" i="1" dirty="0"/>
              <a:t>A</a:t>
            </a:r>
            <a:r>
              <a:rPr lang="en-US" altLang="zh-CN" sz="2400" dirty="0"/>
              <a:t>  and R2.</a:t>
            </a:r>
            <a:r>
              <a:rPr lang="en-US" altLang="zh-CN" sz="2400" i="1" dirty="0"/>
              <a:t>A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92B7B708-3420-4717-A49D-12646C79D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2153FF62-3A93-430C-A20F-C8FD510FA646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7771CF7-736A-4DE5-A59C-1117C5997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R3 := R1 </a:t>
            </a:r>
            <a:r>
              <a:rPr lang="en-US" altLang="zh-CN">
                <a:latin typeface="Lucida Sans Unicode" panose="020B0602030504020204" pitchFamily="34" charset="0"/>
                <a:ea typeface="宋体" panose="02010600030101010101" pitchFamily="2" charset="-122"/>
              </a:rPr>
              <a:t>Χ</a:t>
            </a:r>
            <a:r>
              <a:rPr lang="en-US" altLang="zh-CN">
                <a:ea typeface="宋体" panose="02010600030101010101" pitchFamily="2" charset="-122"/>
              </a:rPr>
              <a:t> R2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32509B7B-D794-4081-8340-B930078A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1" y="2014539"/>
            <a:ext cx="2427565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R1(	A,	B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3	4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R2(	B,	C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5	6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7	8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9      10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8FC4D762-C4F9-4AB4-A54E-A64BB9D1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57400"/>
            <a:ext cx="12954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3E646EC8-1F61-4B78-A631-1E7CFD0DB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1295400" cy="1524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DEC10650-9A0E-47A4-A62C-08407BF0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438400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7">
            <a:extLst>
              <a:ext uri="{FF2B5EF4-FFF2-40B4-BE49-F238E27FC236}">
                <a16:creationId xmlns:a16="http://schemas.microsoft.com/office/drawing/2014/main" id="{3A51A41C-D0CD-48FF-BC68-7C1E99F34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57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285FB82C-3083-49F6-AF81-4591D4CE0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9">
            <a:extLst>
              <a:ext uri="{FF2B5EF4-FFF2-40B4-BE49-F238E27FC236}">
                <a16:creationId xmlns:a16="http://schemas.microsoft.com/office/drawing/2014/main" id="{B37F5B72-65E9-4967-AE63-EBC1B4513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05200"/>
            <a:ext cx="1588" cy="1524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95" name="Group 10">
            <a:extLst>
              <a:ext uri="{FF2B5EF4-FFF2-40B4-BE49-F238E27FC236}">
                <a16:creationId xmlns:a16="http://schemas.microsoft.com/office/drawing/2014/main" id="{05D37DF3-E976-46F3-ADF5-38219F67B0DC}"/>
              </a:ext>
            </a:extLst>
          </p:cNvPr>
          <p:cNvGrpSpPr>
            <a:grpSpLocks/>
          </p:cNvGrpSpPr>
          <p:nvPr/>
        </p:nvGrpSpPr>
        <p:grpSpPr bwMode="auto">
          <a:xfrm>
            <a:off x="5849939" y="1981201"/>
            <a:ext cx="4467225" cy="2679701"/>
            <a:chOff x="0" y="0"/>
            <a:chExt cx="2814" cy="1688"/>
          </a:xfrm>
        </p:grpSpPr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4A0325E2-D135-437E-A634-707297BD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14" cy="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R3(	A,	R1.B,	R2.B,	C   )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1	2	5	6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          1	2	7	8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1	2	9      10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3	4	5	6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3	4	7	8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3	4	9      10</a:t>
              </a:r>
            </a:p>
          </p:txBody>
        </p:sp>
        <p:sp>
          <p:nvSpPr>
            <p:cNvPr id="16397" name="Rectangle 12">
              <a:extLst>
                <a:ext uri="{FF2B5EF4-FFF2-40B4-BE49-F238E27FC236}">
                  <a16:creationId xmlns:a16="http://schemas.microsoft.com/office/drawing/2014/main" id="{781EB9FE-C3D0-4278-8AE8-A56D6E54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0"/>
              <a:ext cx="2111" cy="167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16398" name="Line 13">
              <a:extLst>
                <a:ext uri="{FF2B5EF4-FFF2-40B4-BE49-F238E27FC236}">
                  <a16:creationId xmlns:a16="http://schemas.microsoft.com/office/drawing/2014/main" id="{55700EB2-8D97-4110-9C32-815DF3728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" y="288"/>
              <a:ext cx="21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4">
              <a:extLst>
                <a:ext uri="{FF2B5EF4-FFF2-40B4-BE49-F238E27FC236}">
                  <a16:creationId xmlns:a16="http://schemas.microsoft.com/office/drawing/2014/main" id="{63FFAE17-59C0-4230-82D7-D3F8AB3F6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0"/>
              <a:ext cx="0" cy="16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5BDA7DA2-3DE9-4CEE-A366-703AE7B30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" y="0"/>
              <a:ext cx="0" cy="16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6">
              <a:extLst>
                <a:ext uri="{FF2B5EF4-FFF2-40B4-BE49-F238E27FC236}">
                  <a16:creationId xmlns:a16="http://schemas.microsoft.com/office/drawing/2014/main" id="{8FACD9F9-382B-4E5E-8A5F-FFD746569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0"/>
              <a:ext cx="0" cy="16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71521813-4DAB-4C6C-A22C-CEAAAED91F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E89B3A66-D7F4-4B8E-B116-6A925300450F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50BF3A5-C92A-40FB-A43D-D699A801F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6221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Theta-Join 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r>
              <a:rPr lang="zh-CN" altLang="en-US" dirty="0">
                <a:ea typeface="宋体" panose="02010600030101010101" pitchFamily="2" charset="-122"/>
              </a:rPr>
              <a:t>连接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0F92F4C-EF59-478C-8C09-A3CF8D7E5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761" y="1519238"/>
            <a:ext cx="10252982" cy="4495800"/>
          </a:xfrm>
        </p:spPr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R3 := R1 </a:t>
            </a:r>
            <a:r>
              <a:rPr lang="en-US" altLang="zh-CN" sz="4400" dirty="0">
                <a:solidFill>
                  <a:srgbClr val="FF0000"/>
                </a:solidFill>
                <a:latin typeface="Lucida Sans Unicode" panose="020B0602030504020204" pitchFamily="34" charset="0"/>
              </a:rPr>
              <a:t>⋈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C</a:t>
            </a:r>
            <a:r>
              <a:rPr lang="en-US" altLang="zh-CN" sz="2800" dirty="0"/>
              <a:t> R2</a:t>
            </a:r>
          </a:p>
          <a:p>
            <a:pPr marL="741363" lvl="1" indent="-284163">
              <a:lnSpc>
                <a:spcPct val="90000"/>
              </a:lnSpc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Take the product R1 </a:t>
            </a:r>
            <a:r>
              <a:rPr lang="en-US" altLang="zh-CN" sz="2400" dirty="0">
                <a:latin typeface="Lucida Sans Unicode" panose="020B0602030504020204" pitchFamily="34" charset="0"/>
              </a:rPr>
              <a:t>Χ</a:t>
            </a:r>
            <a:r>
              <a:rPr lang="en-US" altLang="zh-CN" sz="2400" dirty="0"/>
              <a:t> R2.</a:t>
            </a:r>
          </a:p>
          <a:p>
            <a:pPr marL="741363" lvl="1" indent="-284163">
              <a:lnSpc>
                <a:spcPct val="90000"/>
              </a:lnSpc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Then apply </a:t>
            </a:r>
            <a:r>
              <a:rPr lang="en-US" altLang="zh-CN" sz="4000" dirty="0" err="1">
                <a:latin typeface="Lucida Sans Unicode" panose="020B0602030504020204" pitchFamily="34" charset="0"/>
              </a:rPr>
              <a:t>σ</a:t>
            </a:r>
            <a:r>
              <a:rPr lang="en-US" altLang="zh-CN" sz="2400" i="1" baseline="-25000" dirty="0" err="1"/>
              <a:t>C</a:t>
            </a:r>
            <a:r>
              <a:rPr lang="en-US" altLang="zh-CN" sz="2400" dirty="0"/>
              <a:t>  to the result.</a:t>
            </a:r>
          </a:p>
          <a:p>
            <a:pPr marL="341313" indent="-341313">
              <a:lnSpc>
                <a:spcPct val="9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As for </a:t>
            </a:r>
            <a:r>
              <a:rPr lang="en-US" altLang="zh-CN" sz="4400" dirty="0">
                <a:latin typeface="Lucida Sans Unicode" panose="020B0602030504020204" pitchFamily="34" charset="0"/>
              </a:rPr>
              <a:t>σ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  can be any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-valued condition.</a:t>
            </a:r>
          </a:p>
          <a:p>
            <a:pPr marL="741363" lvl="1" indent="-284163">
              <a:lnSpc>
                <a:spcPct val="90000"/>
              </a:lnSpc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Historic versions of this operator allowed only A </a:t>
            </a:r>
            <a:r>
              <a:rPr lang="en-US" altLang="zh-CN" sz="2400" dirty="0">
                <a:latin typeface="Arial" panose="020B0604020202020204" pitchFamily="34" charset="0"/>
              </a:rPr>
              <a:t>θ</a:t>
            </a:r>
            <a:r>
              <a:rPr lang="en-US" altLang="zh-CN" sz="2400" dirty="0"/>
              <a:t> B, </a:t>
            </a:r>
            <a:br>
              <a:rPr lang="en-US" altLang="zh-CN" sz="2400" dirty="0"/>
            </a:br>
            <a:r>
              <a:rPr lang="en-US" altLang="zh-CN" sz="2400" dirty="0"/>
              <a:t>where </a:t>
            </a:r>
            <a:r>
              <a:rPr lang="en-US" altLang="zh-CN" sz="2400" dirty="0">
                <a:latin typeface="Arial" panose="020B0604020202020204" pitchFamily="34" charset="0"/>
              </a:rPr>
              <a:t>θ</a:t>
            </a:r>
            <a:r>
              <a:rPr lang="en-US" altLang="zh-CN" sz="2400" dirty="0"/>
              <a:t> is =, &lt;, etc.; hence the name “</a:t>
            </a:r>
            <a:r>
              <a:rPr lang="en-US" altLang="zh-CN" sz="2400" dirty="0">
                <a:solidFill>
                  <a:srgbClr val="0070C0"/>
                </a:solidFill>
              </a:rPr>
              <a:t>theta-join</a:t>
            </a:r>
            <a:r>
              <a:rPr lang="en-US" altLang="zh-CN" sz="2400" dirty="0"/>
              <a:t>.”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25E8F868-95F0-4AA6-8419-D810BC8A3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4624CE44-A2D3-4033-AA24-C0337B49BC3E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D170E46-9866-413A-B456-9216C49F0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Theta Join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8459FA1-2E6E-49B1-A37F-05F8ABC3E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1676400"/>
            <a:ext cx="83772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Sells(	bar,	beer,	price  )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Bars(	name,	  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addr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   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Joe’s	Bud	2.50			Joe’s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Joe’s	Miller	2.75			Sue’s	River Rd.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Sue’s	Bud	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Sue’s	Coors	3.00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BarInfo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:= Sells </a:t>
            </a:r>
            <a:r>
              <a:rPr lang="en-US" altLang="zh-CN" sz="3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⋈</a:t>
            </a:r>
            <a:r>
              <a:rPr lang="en-US" altLang="zh-CN" baseline="-25000" dirty="0" err="1">
                <a:solidFill>
                  <a:srgbClr val="000000"/>
                </a:solidFill>
                <a:latin typeface="Tahoma" panose="020B0604030504040204" pitchFamily="34" charset="0"/>
              </a:rPr>
              <a:t>Sells.bar</a:t>
            </a:r>
            <a:r>
              <a:rPr lang="en-US" altLang="zh-CN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 = Bars.name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Bars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DD9AABBA-FABF-49CF-9B53-971440C4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2667000" cy="1828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E60F1D73-C2F7-44EE-A491-5342836C1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33600"/>
            <a:ext cx="2667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3FA4229F-12B1-483B-A885-A0E9D59DA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752600"/>
            <a:ext cx="1588" cy="1828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AB36A7CB-0FFE-4DB0-AA1F-19C6807E5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752600"/>
            <a:ext cx="1588" cy="1828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6246155C-45CD-4106-BE42-CBC8B92F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752600"/>
            <a:ext cx="24003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69D67D1C-A454-41B2-9638-550CFE3E5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33600"/>
            <a:ext cx="2286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79B4F412-67AA-4360-B829-41F085D44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7526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1BE91012-F147-4414-B659-D61C03C4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4" y="4510089"/>
            <a:ext cx="7222147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BarInfo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(	bar,	beer,	price,	name,	    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addr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  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Joe’s	Bud	2.50	Joe’s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Joe’s	Miller	2.75	Joe’s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Sue’s	Bud	2.50	Sue’s	River Rd.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Sue’s	Coors	3.00	Sue’s	River Rd.</a:t>
            </a:r>
          </a:p>
        </p:txBody>
      </p:sp>
      <p:sp>
        <p:nvSpPr>
          <p:cNvPr id="18445" name="Rectangle 12">
            <a:extLst>
              <a:ext uri="{FF2B5EF4-FFF2-40B4-BE49-F238E27FC236}">
                <a16:creationId xmlns:a16="http://schemas.microsoft.com/office/drawing/2014/main" id="{9AF86876-F754-4A8E-BD9B-C3052B34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552951"/>
            <a:ext cx="5027612" cy="18272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8446" name="Line 13">
            <a:extLst>
              <a:ext uri="{FF2B5EF4-FFF2-40B4-BE49-F238E27FC236}">
                <a16:creationId xmlns:a16="http://schemas.microsoft.com/office/drawing/2014/main" id="{96129231-EC86-45CD-9574-B4A177067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763" y="4933950"/>
            <a:ext cx="5027612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4">
            <a:extLst>
              <a:ext uri="{FF2B5EF4-FFF2-40B4-BE49-F238E27FC236}">
                <a16:creationId xmlns:a16="http://schemas.microsoft.com/office/drawing/2014/main" id="{819FAF8C-9606-488A-8483-B5089AEF3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963" y="455295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2D295E55-7D1B-412A-8D1A-CC9C51F4C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455295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id="{D4D9C41E-EC7F-42C4-875A-403FC6DC1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763" y="455295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7">
            <a:extLst>
              <a:ext uri="{FF2B5EF4-FFF2-40B4-BE49-F238E27FC236}">
                <a16:creationId xmlns:a16="http://schemas.microsoft.com/office/drawing/2014/main" id="{FBCC4806-E8D5-4844-92B7-2FC61900F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55295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D21A976E-E2DD-4C01-8091-C28245659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4642ACD7-CAAB-4E7D-9863-2DEE2E2AF9D1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B4B82AA-9426-4B47-9C73-82546CFD4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258" y="68035"/>
            <a:ext cx="8523288" cy="115660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Another Example</a:t>
            </a:r>
            <a:r>
              <a:rPr lang="en-US" altLang="zh-CN" dirty="0">
                <a:ea typeface="宋体" panose="02010600030101010101" pitchFamily="2" charset="-122"/>
              </a:rPr>
              <a:t>: Theta Join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A482E5A-A278-4C99-A46F-608F8D715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2314575"/>
            <a:ext cx="7772400" cy="382905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Example 2.16 @ P.47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9052ED1-DCAE-457D-B692-D5A30E7FD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9C2B8C3D-B8CB-4855-AE44-324BAEE9D882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B7B9742-8DB8-4320-903E-25636562B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779" y="90714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Natural Join (</a:t>
            </a:r>
            <a:r>
              <a:rPr lang="zh-CN" altLang="en-US" dirty="0">
                <a:ea typeface="宋体" panose="02010600030101010101" pitchFamily="2" charset="-122"/>
              </a:rPr>
              <a:t>自然连接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4BB69B4-C525-49C2-BDE2-63FB7FF8D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8418" y="1462088"/>
            <a:ext cx="9910082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 useful join variant (</a:t>
            </a:r>
            <a:r>
              <a:rPr lang="en-US" altLang="zh-CN" sz="2800" i="1" dirty="0">
                <a:solidFill>
                  <a:srgbClr val="FF0066"/>
                </a:solidFill>
              </a:rPr>
              <a:t>natural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/>
              <a:t> join) connects two relations by: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Equating attributes of the same name, and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Projecting out one copy of each pair of equated attributes.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Denoted R3 := R1 </a:t>
            </a:r>
            <a:r>
              <a:rPr lang="en-US" altLang="zh-CN" sz="4400" dirty="0">
                <a:latin typeface="Lucida Sans Unicode" panose="020B0602030504020204" pitchFamily="34" charset="0"/>
              </a:rPr>
              <a:t>⋈</a:t>
            </a:r>
            <a:r>
              <a:rPr lang="en-US" altLang="zh-CN" sz="2800" dirty="0"/>
              <a:t>R2.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DF689DA1-40D7-48A2-87ED-1238BF8AF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DF5DFAB9-27B6-4BF4-865C-3A6E63ACBC02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14A819E-3530-407B-8F0C-B17373398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Natural Join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4AA57490-4E3E-440D-86AD-2258AE7D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81899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Sells(	bar,	beer,	price  )	Bars(	bar,	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addr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   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Joe’s	Bud	2.50			Joe’s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Joe’s	Miller	2.75			Sue’s	River Rd.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Sue’s	Bud	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Sue’s	Coors	3.00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    		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BarInfo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:= Sells </a:t>
            </a:r>
            <a:r>
              <a:rPr lang="en-US" altLang="zh-CN" sz="3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⋈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Bars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3366FF"/>
                </a:solidFill>
                <a:latin typeface="Tahoma" panose="020B0604030504040204" pitchFamily="34" charset="0"/>
              </a:rPr>
              <a:t>Note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: Bars.name has become 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Bars.bar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to make the natural join “work.”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119CDDE7-0857-42ED-9414-33DB797D1667}"/>
              </a:ext>
            </a:extLst>
          </p:cNvPr>
          <p:cNvGrpSpPr>
            <a:grpSpLocks/>
          </p:cNvGrpSpPr>
          <p:nvPr/>
        </p:nvGrpSpPr>
        <p:grpSpPr bwMode="auto">
          <a:xfrm>
            <a:off x="3244851" y="1447801"/>
            <a:ext cx="2665413" cy="1827213"/>
            <a:chOff x="0" y="0"/>
            <a:chExt cx="1679" cy="1151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368DB4D4-8AB4-4228-BB0C-D144E6C6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79" cy="115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1511" name="Line 6">
              <a:extLst>
                <a:ext uri="{FF2B5EF4-FFF2-40B4-BE49-F238E27FC236}">
                  <a16:creationId xmlns:a16="http://schemas.microsoft.com/office/drawing/2014/main" id="{1435CE9F-32BF-4F85-82B7-0B8B8BB8E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0"/>
              <a:ext cx="167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DD926116-F7C3-4538-896B-E4880CB1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0"/>
              <a:ext cx="0" cy="115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03022C54-D4AD-4F75-AFE8-B7A81AEB2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0"/>
              <a:ext cx="0" cy="115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4" name="Rectangle 9">
            <a:extLst>
              <a:ext uri="{FF2B5EF4-FFF2-40B4-BE49-F238E27FC236}">
                <a16:creationId xmlns:a16="http://schemas.microsoft.com/office/drawing/2014/main" id="{5F0FBB0D-D203-4E43-A0B1-C976BA7C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1447800"/>
            <a:ext cx="2286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1515" name="Line 10">
            <a:extLst>
              <a:ext uri="{FF2B5EF4-FFF2-40B4-BE49-F238E27FC236}">
                <a16:creationId xmlns:a16="http://schemas.microsoft.com/office/drawing/2014/main" id="{7F2C3005-00E1-41D8-92E9-759CA74C7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0" y="1784350"/>
            <a:ext cx="2286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1">
            <a:extLst>
              <a:ext uri="{FF2B5EF4-FFF2-40B4-BE49-F238E27FC236}">
                <a16:creationId xmlns:a16="http://schemas.microsoft.com/office/drawing/2014/main" id="{FBB4EDB9-FD3E-4266-BDE3-780003AC5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447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12">
            <a:extLst>
              <a:ext uri="{FF2B5EF4-FFF2-40B4-BE49-F238E27FC236}">
                <a16:creationId xmlns:a16="http://schemas.microsoft.com/office/drawing/2014/main" id="{14A7751D-15A5-4B56-AA8C-7FB6FCFD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4" y="4757739"/>
            <a:ext cx="6298817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BarInfo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(	bar,	beer,	price,	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addr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      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Joe’s	Bud	2.50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Joe’s	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Milller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2.75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Sue’s	Bud	2.50	River Rd.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Sue’s	Coors	3.00	River Rd.</a:t>
            </a:r>
          </a:p>
        </p:txBody>
      </p:sp>
      <p:sp>
        <p:nvSpPr>
          <p:cNvPr id="21518" name="Rectangle 13">
            <a:extLst>
              <a:ext uri="{FF2B5EF4-FFF2-40B4-BE49-F238E27FC236}">
                <a16:creationId xmlns:a16="http://schemas.microsoft.com/office/drawing/2014/main" id="{BE3730AE-29E6-4400-94C5-E168B4E2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1" y="4800601"/>
            <a:ext cx="4113213" cy="18272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1519" name="Line 14">
            <a:extLst>
              <a:ext uri="{FF2B5EF4-FFF2-40B4-BE49-F238E27FC236}">
                <a16:creationId xmlns:a16="http://schemas.microsoft.com/office/drawing/2014/main" id="{5312D852-D1B3-4BDF-8F45-AA2160BC4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1" y="5181600"/>
            <a:ext cx="4113213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5">
            <a:extLst>
              <a:ext uri="{FF2B5EF4-FFF2-40B4-BE49-F238E27FC236}">
                <a16:creationId xmlns:a16="http://schemas.microsoft.com/office/drawing/2014/main" id="{7BCED06D-C730-44F8-80BF-9D27EB6EC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480060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6">
            <a:extLst>
              <a:ext uri="{FF2B5EF4-FFF2-40B4-BE49-F238E27FC236}">
                <a16:creationId xmlns:a16="http://schemas.microsoft.com/office/drawing/2014/main" id="{97BD2EBD-ED67-48AF-AACF-664BCE5FA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480060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7">
            <a:extLst>
              <a:ext uri="{FF2B5EF4-FFF2-40B4-BE49-F238E27FC236}">
                <a16:creationId xmlns:a16="http://schemas.microsoft.com/office/drawing/2014/main" id="{5FC8391D-EA0F-41EC-8040-F94D84109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4800601"/>
            <a:ext cx="0" cy="18272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63BB265F-F335-445E-B0F8-625D647AD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939CAEFF-79E9-4C32-BB91-BEA7C7610D9F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4CBC1B7-DAEE-4F6D-9B0C-799519A5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4386"/>
            <a:ext cx="7598229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What is an “Algebra”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1952F22-A530-488E-B342-26F144FAB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295" y="1413102"/>
            <a:ext cx="10334625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Mathematical system consisting of: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i="1" dirty="0">
                <a:solidFill>
                  <a:srgbClr val="FF0066"/>
                </a:solidFill>
              </a:rPr>
              <a:t>Operands</a:t>
            </a:r>
            <a:r>
              <a:rPr lang="en-US" altLang="zh-CN" sz="2400" dirty="0"/>
              <a:t> --- variables or values from which new values can be constructed.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i="1" dirty="0">
                <a:solidFill>
                  <a:srgbClr val="FF0066"/>
                </a:solidFill>
              </a:rPr>
              <a:t>Operators</a:t>
            </a:r>
            <a:r>
              <a:rPr lang="en-US" altLang="zh-CN" sz="2400" dirty="0"/>
              <a:t> --- symbols denoting procedures that construct new values from given values.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E.g., 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 *2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0481">
            <a:extLst>
              <a:ext uri="{FF2B5EF4-FFF2-40B4-BE49-F238E27FC236}">
                <a16:creationId xmlns:a16="http://schemas.microsoft.com/office/drawing/2014/main" id="{2A04D95C-80C0-4BFE-A8B0-DD822F5C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ea typeface="宋体" panose="02010600030101010101" pitchFamily="2" charset="-122"/>
              </a:rPr>
              <a:t>Natural Join  VS  </a:t>
            </a:r>
            <a:r>
              <a:rPr lang="en-US" altLang="zh-CN">
                <a:ea typeface="宋体" panose="02010600030101010101" pitchFamily="2" charset="-122"/>
                <a:sym typeface="Arial" panose="020B0604020202020204" pitchFamily="34" charset="0"/>
              </a:rPr>
              <a:t>Theta Join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2530" name="内容占位符 20482">
            <a:extLst>
              <a:ext uri="{FF2B5EF4-FFF2-40B4-BE49-F238E27FC236}">
                <a16:creationId xmlns:a16="http://schemas.microsoft.com/office/drawing/2014/main" id="{0D39D4C8-7E84-4967-99A8-A5540EA43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/>
              <a:t> What’s different?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71EE1C76-6225-4ED0-A1CA-070A323D2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276500BE-0AD1-453A-953E-2CE32781D176}" type="slidenum">
              <a:rPr lang="en-US" altLang="zh-CN" sz="1400">
                <a:solidFill>
                  <a:schemeClr val="tx1"/>
                </a:solidFill>
                <a:ea typeface="方正书宋_GBK" charset="-122"/>
              </a:rPr>
              <a:pPr>
                <a:buSzTx/>
                <a:buFont typeface="Times New Roman" panose="02020603050405020304" pitchFamily="18" charset="0"/>
                <a:buChar char="•"/>
              </a:pPr>
              <a:t>20</a:t>
            </a:fld>
            <a:endParaRPr lang="en-US" altLang="zh-CN" sz="1400">
              <a:solidFill>
                <a:schemeClr val="tx1"/>
              </a:solidFill>
              <a:ea typeface="方正书宋_GBK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5A37AE4C-32A0-437A-B3CB-CA0AE8BE9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2C6F4400-0215-4188-9F1D-B672A6E375F7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A3110E9-4B71-444B-A1FB-44E84DE52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628" y="66221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Renaming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5AA4CDB-C4D5-4068-B94C-2EFC0EF0E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856" y="1638300"/>
            <a:ext cx="9995807" cy="4114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The </a:t>
            </a:r>
            <a:r>
              <a:rPr lang="en-US" altLang="zh-CN" sz="4400" dirty="0">
                <a:solidFill>
                  <a:srgbClr val="FF0000"/>
                </a:solidFill>
                <a:latin typeface="Lucida Sans Unicode" panose="020B0602030504020204" pitchFamily="34" charset="0"/>
              </a:rPr>
              <a:t>ρ</a:t>
            </a:r>
            <a:r>
              <a:rPr lang="en-US" altLang="zh-CN" sz="2800" dirty="0"/>
              <a:t> operator gives a new schema to a relation.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R1 := </a:t>
            </a:r>
            <a:r>
              <a:rPr lang="en-US" altLang="zh-CN" sz="4400" dirty="0">
                <a:latin typeface="Lucida Sans Unicode" panose="020B0602030504020204" pitchFamily="34" charset="0"/>
              </a:rPr>
              <a:t>ρ</a:t>
            </a:r>
            <a:r>
              <a:rPr lang="en-US" altLang="zh-CN" sz="2800" baseline="-25000" dirty="0">
                <a:solidFill>
                  <a:srgbClr val="CC00CC"/>
                </a:solidFill>
              </a:rPr>
              <a:t>R1(A1,…,A</a:t>
            </a:r>
            <a:r>
              <a:rPr lang="en-US" altLang="zh-CN" sz="2800" i="1" baseline="-25000" dirty="0">
                <a:solidFill>
                  <a:srgbClr val="CC00CC"/>
                </a:solidFill>
              </a:rPr>
              <a:t>n</a:t>
            </a:r>
            <a:r>
              <a:rPr lang="en-US" altLang="zh-CN" sz="2800" baseline="-25000" dirty="0">
                <a:solidFill>
                  <a:srgbClr val="CC00CC"/>
                </a:solidFill>
              </a:rPr>
              <a:t>)</a:t>
            </a:r>
            <a:r>
              <a:rPr lang="en-US" altLang="zh-CN" sz="2800" dirty="0"/>
              <a:t>(R2) makes R1 be a relation with attributes A1,…,A</a:t>
            </a:r>
            <a:r>
              <a:rPr lang="en-US" altLang="zh-CN" sz="2800" i="1" dirty="0"/>
              <a:t>n</a:t>
            </a:r>
            <a:r>
              <a:rPr lang="en-US" altLang="zh-CN" sz="2800" dirty="0"/>
              <a:t>  and the same tuples as R2.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Simplified notation: </a:t>
            </a:r>
            <a:r>
              <a:rPr lang="en-US" altLang="zh-CN" sz="2800" dirty="0">
                <a:solidFill>
                  <a:srgbClr val="CC00CC"/>
                </a:solidFill>
              </a:rPr>
              <a:t>R1(A1,…,A</a:t>
            </a:r>
            <a:r>
              <a:rPr lang="en-US" altLang="zh-CN" sz="2800" i="1" dirty="0">
                <a:solidFill>
                  <a:srgbClr val="CC00CC"/>
                </a:solidFill>
              </a:rPr>
              <a:t>n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  <a:r>
              <a:rPr lang="en-US" altLang="zh-CN" sz="2800" dirty="0"/>
              <a:t> := R2.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CFB3AC36-1D69-4363-AB6A-0E82897C9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E69E0347-683B-4BF6-A363-DCEA69082004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A3EDE3F-D44D-453C-A099-91346C1B3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Renaming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CD8F7EF8-3F53-4B65-84FA-4852412E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14538"/>
            <a:ext cx="354806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Bars(	name, </a:t>
            </a:r>
            <a:r>
              <a:rPr lang="en-US" altLang="zh-CN" dirty="0" err="1">
                <a:solidFill>
                  <a:srgbClr val="CC00CC"/>
                </a:solidFill>
                <a:latin typeface="Tahoma" panose="020B0604030504040204" pitchFamily="34" charset="0"/>
              </a:rPr>
              <a:t>addr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      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Joe’s	Maple St.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Sue’s	River Rd.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E9F7BF5-EADB-4960-AA7A-9BFEA917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308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1B564D33-1B22-4CEA-9AF4-44891DB860AF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2057401"/>
            <a:ext cx="2284413" cy="1141413"/>
            <a:chOff x="0" y="0"/>
            <a:chExt cx="1439" cy="719"/>
          </a:xfrm>
        </p:grpSpPr>
        <p:sp>
          <p:nvSpPr>
            <p:cNvPr id="24583" name="Rectangle 6">
              <a:extLst>
                <a:ext uri="{FF2B5EF4-FFF2-40B4-BE49-F238E27FC236}">
                  <a16:creationId xmlns:a16="http://schemas.microsoft.com/office/drawing/2014/main" id="{07DD77C1-8FC3-4047-AD06-A8FD53AE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39" cy="71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9DAF7163-5311-424F-A474-019C190E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0"/>
              <a:ext cx="143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79DEF830-C2E5-4A54-9D3C-78A17DD40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7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6" name="Group 9">
            <a:extLst>
              <a:ext uri="{FF2B5EF4-FFF2-40B4-BE49-F238E27FC236}">
                <a16:creationId xmlns:a16="http://schemas.microsoft.com/office/drawing/2014/main" id="{7B8433D6-EFDD-4B7A-932C-78A661CFEF23}"/>
              </a:ext>
            </a:extLst>
          </p:cNvPr>
          <p:cNvGrpSpPr>
            <a:grpSpLocks/>
          </p:cNvGrpSpPr>
          <p:nvPr/>
        </p:nvGrpSpPr>
        <p:grpSpPr bwMode="auto">
          <a:xfrm>
            <a:off x="2276476" y="4343401"/>
            <a:ext cx="3529013" cy="1217613"/>
            <a:chOff x="0" y="0"/>
            <a:chExt cx="2223" cy="767"/>
          </a:xfrm>
        </p:grpSpPr>
        <p:sp>
          <p:nvSpPr>
            <p:cNvPr id="24587" name="Text Box 10">
              <a:extLst>
                <a:ext uri="{FF2B5EF4-FFF2-40B4-BE49-F238E27FC236}">
                  <a16:creationId xmlns:a16="http://schemas.microsoft.com/office/drawing/2014/main" id="{57524739-36A5-49E9-92BF-98F50643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23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   </a:t>
              </a: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R(	bar, 	</a:t>
              </a:r>
              <a:r>
                <a:rPr lang="en-US" altLang="zh-CN" dirty="0" err="1">
                  <a:solidFill>
                    <a:srgbClr val="CC00CC"/>
                  </a:solidFill>
                  <a:latin typeface="Tahoma" panose="020B0604030504040204" pitchFamily="34" charset="0"/>
                </a:rPr>
                <a:t>addr</a:t>
              </a: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        )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Joe’s	Maple St.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          Sue’s	River Rd.</a:t>
              </a:r>
            </a:p>
          </p:txBody>
        </p:sp>
        <p:grpSp>
          <p:nvGrpSpPr>
            <p:cNvPr id="24588" name="Group 11">
              <a:extLst>
                <a:ext uri="{FF2B5EF4-FFF2-40B4-BE49-F238E27FC236}">
                  <a16:creationId xmlns:a16="http://schemas.microsoft.com/office/drawing/2014/main" id="{D1CD60D6-944B-4723-94F6-D834D6123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" y="48"/>
              <a:ext cx="1439" cy="719"/>
              <a:chOff x="0" y="0"/>
              <a:chExt cx="1439" cy="719"/>
            </a:xfrm>
          </p:grpSpPr>
          <p:sp>
            <p:nvSpPr>
              <p:cNvPr id="24589" name="Rectangle 12">
                <a:extLst>
                  <a:ext uri="{FF2B5EF4-FFF2-40B4-BE49-F238E27FC236}">
                    <a16:creationId xmlns:a16="http://schemas.microsoft.com/office/drawing/2014/main" id="{F45324DE-B59D-46C3-871C-FDCD373D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39" cy="719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buFont typeface="Times New Roman" panose="02020603050405020304" pitchFamily="18" charset="0"/>
                  <a:buNone/>
                </a:pPr>
                <a:endParaRPr lang="zh-CN" altLang="en-US"/>
              </a:p>
            </p:txBody>
          </p:sp>
          <p:sp>
            <p:nvSpPr>
              <p:cNvPr id="24590" name="Line 13">
                <a:extLst>
                  <a:ext uri="{FF2B5EF4-FFF2-40B4-BE49-F238E27FC236}">
                    <a16:creationId xmlns:a16="http://schemas.microsoft.com/office/drawing/2014/main" id="{AC8B842F-FFEF-46F5-A0A3-CEF87B6EB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439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1" name="Line 14">
                <a:extLst>
                  <a:ext uri="{FF2B5EF4-FFF2-40B4-BE49-F238E27FC236}">
                    <a16:creationId xmlns:a16="http://schemas.microsoft.com/office/drawing/2014/main" id="{8CFC11D6-4E0F-440E-B574-813497E7E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71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92" name="Text Box 15">
            <a:extLst>
              <a:ext uri="{FF2B5EF4-FFF2-40B4-BE49-F238E27FC236}">
                <a16:creationId xmlns:a16="http://schemas.microsoft.com/office/drawing/2014/main" id="{0BD0521A-F4CB-46B4-8E1F-CC468948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3429000"/>
            <a:ext cx="29309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CC00CC"/>
                </a:solidFill>
                <a:latin typeface="Tahoma" panose="020B0604030504040204" pitchFamily="34" charset="0"/>
              </a:rPr>
              <a:t>R(bar, addr)</a:t>
            </a:r>
            <a:r>
              <a:rPr lang="en-US" altLang="zh-CN">
                <a:solidFill>
                  <a:srgbClr val="000000"/>
                </a:solidFill>
                <a:latin typeface="Tahoma" panose="020B0604030504040204" pitchFamily="34" charset="0"/>
              </a:rPr>
              <a:t> := Bars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E66AE6C-2788-4525-81FB-51FDF5C7F4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7E5D9F19-9F53-444F-B6A9-84F8E182FEC7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39B1EC0-AE77-4378-993B-237D0BB87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475" y="0"/>
            <a:ext cx="8699500" cy="1249136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Building Complex Expressions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8FF3443-5D1E-4794-BAE8-5FA2B2210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6500" y="1466851"/>
            <a:ext cx="10272486" cy="4873625"/>
          </a:xfrm>
        </p:spPr>
        <p:txBody>
          <a:bodyPr/>
          <a:lstStyle/>
          <a:p>
            <a:pPr marL="608013" indent="-608013">
              <a:buClr>
                <a:srgbClr val="CC00CC"/>
              </a:buClr>
              <a:buBlip>
                <a:blip r:embed="rId2"/>
              </a:buBlip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Likes other algebras, relational algebras allows us to form expressions of arbitrary complexity.</a:t>
            </a:r>
          </a:p>
          <a:p>
            <a:pPr marL="608013" indent="-608013">
              <a:buClr>
                <a:srgbClr val="CC00CC"/>
              </a:buClr>
              <a:buBlip>
                <a:blip r:embed="rId2"/>
              </a:buBlip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Precedence of relational operators:</a:t>
            </a:r>
          </a:p>
          <a:p>
            <a:pPr marL="1370013" lvl="2" indent="-455613">
              <a:spcBef>
                <a:spcPts val="700"/>
              </a:spcBef>
              <a:buClr>
                <a:srgbClr val="CC00CC"/>
              </a:buClr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[</a:t>
            </a:r>
            <a:r>
              <a:rPr lang="en-US" altLang="zh-CN" sz="3200" dirty="0">
                <a:latin typeface="Lucida Sans Unicode" panose="020B0602030504020204" pitchFamily="34" charset="0"/>
              </a:rPr>
              <a:t>σ</a:t>
            </a:r>
            <a:r>
              <a:rPr lang="en-US" altLang="zh-CN" sz="2800" dirty="0"/>
              <a:t>, </a:t>
            </a:r>
            <a:r>
              <a:rPr lang="en-US" altLang="zh-CN" sz="3200" dirty="0">
                <a:latin typeface="Lucida Sans Unicode" panose="020B0602030504020204" pitchFamily="34" charset="0"/>
              </a:rPr>
              <a:t>π</a:t>
            </a:r>
            <a:r>
              <a:rPr lang="en-US" altLang="zh-CN" sz="2800" dirty="0"/>
              <a:t>, </a:t>
            </a:r>
            <a:r>
              <a:rPr lang="en-US" altLang="zh-CN" sz="3200" dirty="0">
                <a:latin typeface="Lucida Sans Unicode" panose="020B0602030504020204" pitchFamily="34" charset="0"/>
              </a:rPr>
              <a:t>ρ</a:t>
            </a:r>
            <a:r>
              <a:rPr lang="en-US" altLang="zh-CN" sz="2800" dirty="0"/>
              <a:t>] (highest).</a:t>
            </a:r>
          </a:p>
          <a:p>
            <a:pPr marL="1370013" lvl="2" indent="-455613">
              <a:spcBef>
                <a:spcPts val="700"/>
              </a:spcBef>
              <a:buClr>
                <a:srgbClr val="CC00CC"/>
              </a:buClr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[</a:t>
            </a:r>
            <a:r>
              <a:rPr lang="en-US" altLang="zh-CN" dirty="0">
                <a:latin typeface="Lucida Sans Unicode" panose="020B0602030504020204" pitchFamily="34" charset="0"/>
              </a:rPr>
              <a:t>Χ</a:t>
            </a:r>
            <a:r>
              <a:rPr lang="en-US" altLang="zh-CN" sz="2800" dirty="0"/>
              <a:t>, </a:t>
            </a:r>
            <a:r>
              <a:rPr lang="en-US" altLang="zh-CN" sz="3200" dirty="0">
                <a:latin typeface="Lucida Sans Unicode" panose="020B0602030504020204" pitchFamily="34" charset="0"/>
              </a:rPr>
              <a:t>⋈</a:t>
            </a:r>
            <a:r>
              <a:rPr lang="en-US" altLang="zh-CN" sz="2800" dirty="0"/>
              <a:t>].</a:t>
            </a:r>
          </a:p>
          <a:p>
            <a:pPr marL="1370013" lvl="2" indent="-455613">
              <a:spcBef>
                <a:spcPts val="700"/>
              </a:spcBef>
              <a:buClr>
                <a:srgbClr val="CC00CC"/>
              </a:buClr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>
                <a:latin typeface="Lucida Sans Unicode" panose="020B0602030504020204" pitchFamily="34" charset="0"/>
              </a:rPr>
              <a:t>∩</a:t>
            </a:r>
            <a:r>
              <a:rPr lang="en-US" altLang="zh-CN" sz="2800" dirty="0"/>
              <a:t>.</a:t>
            </a:r>
          </a:p>
          <a:p>
            <a:pPr marL="1370013" lvl="2" indent="-455613">
              <a:spcBef>
                <a:spcPts val="700"/>
              </a:spcBef>
              <a:buClr>
                <a:srgbClr val="CC00CC"/>
              </a:buClr>
              <a:buFont typeface="Times New Roman" panose="02020603050405020304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zh-CN" sz="2800" dirty="0"/>
              <a:t>[</a:t>
            </a:r>
            <a:r>
              <a:rPr lang="en-US" altLang="zh-CN" sz="28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Lucida Sans Unicode" panose="020B0602030504020204" pitchFamily="34" charset="0"/>
              </a:rPr>
              <a:t>-</a:t>
            </a:r>
            <a:r>
              <a:rPr lang="en-US" altLang="zh-CN" sz="2800" dirty="0"/>
              <a:t>]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C3DD63E-7327-473E-8C21-6A59A37C3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7DE32344-2A8D-4434-8EEE-BA995BB738B9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E91AFA1-408D-4D27-B6FB-83903F421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5108" y="58057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C054A6A-A04C-4802-8285-4E5CDA1AA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325" y="1453924"/>
            <a:ext cx="10367281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Using the relations </a:t>
            </a:r>
            <a:r>
              <a:rPr lang="en-US" altLang="zh-CN" sz="2800" dirty="0">
                <a:solidFill>
                  <a:srgbClr val="CC00CC"/>
                </a:solidFill>
              </a:rPr>
              <a:t>Bars(name,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800" dirty="0"/>
              <a:t>, find the names of all the bars that are either on Maple St. or sell Bud for less than $3.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D9AFEC87-8032-4807-874A-C6FC5EA40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746" y="3701823"/>
            <a:ext cx="6682240" cy="1387176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R1:=π</a:t>
            </a:r>
            <a:r>
              <a:rPr lang="en-US" altLang="zh-CN" sz="28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σ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Calibri" panose="020F0502020204030204" pitchFamily="34" charset="0"/>
              </a:rPr>
              <a:t>addr</a:t>
            </a:r>
            <a:r>
              <a:rPr lang="en-US" altLang="zh-CN" sz="28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 = “Maple St.”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(Bars))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R2:=ρ</a:t>
            </a:r>
            <a:r>
              <a:rPr lang="en-US" altLang="zh-CN" sz="28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R2(name)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(π</a:t>
            </a:r>
            <a:r>
              <a:rPr lang="en-US" altLang="zh-CN" sz="28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σ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Calibri" panose="020F0502020204030204" pitchFamily="34" charset="0"/>
              </a:rPr>
              <a:t>price</a:t>
            </a:r>
            <a:r>
              <a:rPr lang="en-US" altLang="zh-CN" sz="28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&lt;3 AND beer=“Bud”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(Sells)))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R3:=R1 U R2 </a:t>
            </a:r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A9D5BFF-5236-409D-B0AE-997A8F7BD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3E2E508A-10E4-42AF-8AA0-36B27B06B17C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783967F-43CE-4062-B451-F2D42611C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436" y="105459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Self-Join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6F88ACE-B3F4-4A74-B155-6A48BA11B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2809" y="1499054"/>
            <a:ext cx="10637384" cy="4583113"/>
          </a:xfrm>
        </p:spPr>
        <p:txBody>
          <a:bodyPr/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Using </a:t>
            </a:r>
            <a:r>
              <a:rPr lang="en-US" altLang="zh-CN" sz="28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800" dirty="0"/>
              <a:t>, find the bars that sell two different beers at the same price.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993300"/>
                </a:solidFill>
              </a:rPr>
              <a:t>Strategy</a:t>
            </a:r>
            <a:r>
              <a:rPr lang="en-US" altLang="zh-CN" sz="2800" dirty="0"/>
              <a:t>: by renaming, define a copy of Sells, called </a:t>
            </a:r>
            <a:r>
              <a:rPr lang="en-US" altLang="zh-CN" sz="2800" dirty="0">
                <a:solidFill>
                  <a:srgbClr val="CC00CC"/>
                </a:solidFill>
              </a:rPr>
              <a:t>S(bar, beer1, price)</a:t>
            </a:r>
            <a:r>
              <a:rPr lang="en-US" altLang="zh-CN" sz="2800" dirty="0"/>
              <a:t>.  The natural join of Sells and S consists of quadruples (bar, beer, beer1, price) such that the bar sells both beers at this price.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957F59B-4217-4979-92EB-67BC77A5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943475"/>
            <a:ext cx="7502525" cy="58695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π</a:t>
            </a:r>
            <a:r>
              <a:rPr lang="en-US" altLang="zh-CN" sz="32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σ</a:t>
            </a:r>
            <a:r>
              <a:rPr lang="en-US" altLang="zh-CN" sz="3200" baseline="-25000" dirty="0" err="1">
                <a:solidFill>
                  <a:srgbClr val="000000"/>
                </a:solidFill>
                <a:latin typeface="Calibri" panose="020F0502020204030204" pitchFamily="34" charset="0"/>
              </a:rPr>
              <a:t>beer</a:t>
            </a:r>
            <a:r>
              <a:rPr lang="en-US" altLang="zh-CN" sz="32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 != beer1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ρ</a:t>
            </a:r>
            <a:r>
              <a:rPr lang="en-US" altLang="zh-CN" sz="3200" baseline="-25000" dirty="0" err="1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32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(bar, beer1, price)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(Sells) ⋈Sells))</a:t>
            </a:r>
            <a:endParaRPr lang="en-US" altLang="zh-CN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E1A27680-9749-45D5-907C-263EBB131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3FE304DC-2A22-4DC4-B80E-7A3E017647F3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2BEE08E-FC78-4B89-840F-15D1E4540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5" y="66222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Schemas for Results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8B38A87-5345-4EFC-ADB0-743E268A0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5953" y="1616528"/>
            <a:ext cx="10399939" cy="4398509"/>
          </a:xfrm>
        </p:spPr>
        <p:txBody>
          <a:bodyPr>
            <a:normAutofit/>
          </a:bodyPr>
          <a:lstStyle/>
          <a:p>
            <a:pPr marL="341313" indent="-341313">
              <a:lnSpc>
                <a:spcPct val="15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Union, intersection, and difference</a:t>
            </a:r>
            <a:r>
              <a:rPr lang="en-US" altLang="zh-CN" sz="2800" dirty="0"/>
              <a:t>: the schemas of the two operands must be the same, so use that schema for the result.</a:t>
            </a:r>
          </a:p>
          <a:p>
            <a:pPr marL="341313" indent="-341313">
              <a:lnSpc>
                <a:spcPct val="15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Selection</a:t>
            </a:r>
            <a:r>
              <a:rPr lang="en-US" altLang="zh-CN" sz="2800" dirty="0"/>
              <a:t>: schema of the result is the same as the schema of the operand.</a:t>
            </a:r>
          </a:p>
          <a:p>
            <a:pPr marL="341313" indent="-341313">
              <a:lnSpc>
                <a:spcPct val="15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Projection</a:t>
            </a:r>
            <a:r>
              <a:rPr lang="en-US" altLang="zh-CN" sz="2800" dirty="0"/>
              <a:t>: list of attributes tells us the schema.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092FCB00-FCDB-4451-B03C-D80CC8661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DB87AA12-7285-43C9-9FDD-A9BD6638897E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C9093B-4136-4C21-9F53-E88A8A88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779" y="53067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Schemas for Results --- (2)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01775CE-3411-47DD-939E-80E6CBABC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642" y="1562101"/>
            <a:ext cx="10749643" cy="4752975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Product</a:t>
            </a:r>
            <a:r>
              <a:rPr lang="en-US" altLang="zh-CN" sz="2800" dirty="0"/>
              <a:t>: schema is the attributes of both relations.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Use R.</a:t>
            </a:r>
            <a:r>
              <a:rPr lang="en-US" altLang="zh-CN" sz="2400" i="1" dirty="0"/>
              <a:t>A</a:t>
            </a:r>
            <a:r>
              <a:rPr lang="en-US" altLang="zh-CN" sz="2400" dirty="0"/>
              <a:t>, etc., to distinguish two attributes named </a:t>
            </a:r>
            <a:r>
              <a:rPr lang="en-US" altLang="zh-CN" sz="2400" i="1" dirty="0"/>
              <a:t>A</a:t>
            </a:r>
            <a:r>
              <a:rPr lang="en-US" altLang="zh-CN" sz="2400" dirty="0"/>
              <a:t>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Theta-join</a:t>
            </a:r>
            <a:r>
              <a:rPr lang="en-US" altLang="zh-CN" sz="2800" dirty="0"/>
              <a:t>: same as product.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Natural join</a:t>
            </a:r>
            <a:r>
              <a:rPr lang="en-US" altLang="zh-CN" sz="2800" dirty="0"/>
              <a:t>: union of the attributes of the two relations.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Renaming</a:t>
            </a:r>
            <a:r>
              <a:rPr lang="en-US" altLang="zh-CN" sz="2800" dirty="0"/>
              <a:t>: the operator tells the schema.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Exercises 2.4.1 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a~e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2.4.3 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a~f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@ P.52 (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课后完成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eaLnBrk="0" hangingPunct="0">
              <a:spcAft>
                <a:spcPts val="1200"/>
              </a:spcAft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Exercises 2.4.7 @ P.58 (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思考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2020年11月30日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873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8C35AE9E-3636-4748-9CC7-25358585B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0CA7F9D1-9564-4B50-9514-BE338FF85FBA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FEF614D-E8E2-484B-B2DE-193A32AE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928" y="381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Relational Algebra on Bags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DA5CAD3-024D-451F-963A-9B2DCC603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1113" y="1567543"/>
            <a:ext cx="10433957" cy="4419600"/>
          </a:xfrm>
        </p:spPr>
        <p:txBody>
          <a:bodyPr>
            <a:normAutofit/>
          </a:bodyPr>
          <a:lstStyle/>
          <a:p>
            <a:pPr marL="341313" indent="-341313">
              <a:lnSpc>
                <a:spcPct val="12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0066"/>
                </a:solidFill>
              </a:rPr>
              <a:t>bag</a:t>
            </a:r>
            <a:r>
              <a:rPr lang="en-US" altLang="zh-CN" sz="2800" dirty="0"/>
              <a:t> (or </a:t>
            </a:r>
            <a:r>
              <a:rPr lang="en-US" altLang="zh-CN" sz="2800" i="1" dirty="0">
                <a:solidFill>
                  <a:srgbClr val="FF0066"/>
                </a:solidFill>
              </a:rPr>
              <a:t>multiset</a:t>
            </a:r>
            <a:r>
              <a:rPr lang="en-US" altLang="zh-CN" sz="2800" dirty="0"/>
              <a:t> ) is like a set, but an element may appear more than once.</a:t>
            </a:r>
          </a:p>
          <a:p>
            <a:pPr marL="341313" indent="-341313">
              <a:lnSpc>
                <a:spcPct val="12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{1,2,1,3} is a bag.</a:t>
            </a:r>
          </a:p>
          <a:p>
            <a:pPr marL="341313" indent="-341313">
              <a:lnSpc>
                <a:spcPct val="12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{1,2,3} is also a bag that happens to be a set.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17FA7604-7679-4EF6-911E-708805B58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CBE38041-8E50-4783-8F7B-9247C3CCC3F8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1C0285C-DE88-4442-BAC2-A5BC47D0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614" y="91621"/>
            <a:ext cx="7772400" cy="113302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What is Relational Algebra?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05971CE-29AD-4B9F-BE93-3F7E27F5A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133" y="1527402"/>
            <a:ext cx="10432596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An algebra whose </a:t>
            </a:r>
            <a:r>
              <a:rPr lang="en-US" altLang="zh-CN" sz="2800" dirty="0">
                <a:solidFill>
                  <a:srgbClr val="FF0000"/>
                </a:solidFill>
              </a:rPr>
              <a:t>operands</a:t>
            </a:r>
            <a:r>
              <a:rPr lang="en-US" altLang="zh-CN" sz="2800" dirty="0"/>
              <a:t> are relations or variables that represent relations.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Operators</a:t>
            </a:r>
            <a:r>
              <a:rPr lang="en-US" altLang="zh-CN" sz="2800" dirty="0"/>
              <a:t> are designed to do the most common things that we need to do with relations in a database.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Relational Algebra can be used as a </a:t>
            </a:r>
            <a:r>
              <a:rPr lang="en-US" altLang="zh-CN" sz="2800" i="1" dirty="0">
                <a:solidFill>
                  <a:srgbClr val="FF0066"/>
                </a:solidFill>
              </a:rPr>
              <a:t>query language</a:t>
            </a:r>
            <a:r>
              <a:rPr lang="en-US" altLang="zh-CN" sz="2800" dirty="0"/>
              <a:t>  for relations.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The result is a relation.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9B80FD16-3CB2-4D30-BDF7-BAF319C67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F2BE3408-525C-4728-96E9-E2FBA04A92C1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19A2A3D-86F5-4111-8508-EAAF08FB4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093" y="74386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Why Bags?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41F2980-0581-4226-92BF-9B7BB573B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0445" y="1535566"/>
            <a:ext cx="10391775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SQL, the most important query language for relational databases, is actually a bag language.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Some operations, like projection, are more efficient on bags than sets.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C32E0AAB-1986-47E7-BAF8-8127D2409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088274CE-33B0-4CD4-90B6-1C69E3001C8D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C9D0C80-EEB2-4D0A-8AB2-34527CCDF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093" y="8255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Operations on Bags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BD0CA20-65F3-4FB7-B60B-E3C4A9665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790" y="1576389"/>
            <a:ext cx="10620374" cy="4681537"/>
          </a:xfrm>
        </p:spPr>
        <p:txBody>
          <a:bodyPr>
            <a:normAutofit/>
          </a:bodyPr>
          <a:lstStyle/>
          <a:p>
            <a:pPr marL="341313" indent="-341313">
              <a:lnSpc>
                <a:spcPct val="15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Selection</a:t>
            </a:r>
            <a:r>
              <a:rPr lang="en-US" altLang="zh-CN" sz="2800" dirty="0"/>
              <a:t> applies to each tuple, so its effect on bags is like its effect on sets.</a:t>
            </a:r>
          </a:p>
          <a:p>
            <a:pPr marL="341313" indent="-341313">
              <a:lnSpc>
                <a:spcPct val="15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Projection</a:t>
            </a:r>
            <a:r>
              <a:rPr lang="en-US" altLang="zh-CN" sz="2800" dirty="0"/>
              <a:t> also applies to each tuple, but as a bag operator, we do not eliminate duplicates.</a:t>
            </a:r>
          </a:p>
          <a:p>
            <a:pPr marL="341313" indent="-341313">
              <a:lnSpc>
                <a:spcPct val="150000"/>
              </a:lnSpc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Products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33CC33"/>
                </a:solidFill>
              </a:rPr>
              <a:t>joins</a:t>
            </a:r>
            <a:r>
              <a:rPr lang="en-US" altLang="zh-CN" sz="2800" dirty="0"/>
              <a:t> are done on each pair of tuples, so duplicates in bags have no effect on how we operate.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>
            <a:extLst>
              <a:ext uri="{FF2B5EF4-FFF2-40B4-BE49-F238E27FC236}">
                <a16:creationId xmlns:a16="http://schemas.microsoft.com/office/drawing/2014/main" id="{B52BCA5D-C0FC-49DE-A325-1A1867141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86A5439F-F0C7-4F97-B5DC-38C1D4C2588B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C359E69-5453-43C8-8A2C-01A193F2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Bag Selection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98102A09-4C49-40E0-9563-9B0E87EED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090738"/>
            <a:ext cx="252054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R(	A,	B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5	6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D63BA65C-970F-4EF1-B996-66EF5739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3CF85249-4928-46C4-9040-A605C9590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0F13B120-3DD6-4FEC-97C2-DCC5528D2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33600"/>
            <a:ext cx="1588" cy="1524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48" name="Group 7">
            <a:extLst>
              <a:ext uri="{FF2B5EF4-FFF2-40B4-BE49-F238E27FC236}">
                <a16:creationId xmlns:a16="http://schemas.microsoft.com/office/drawing/2014/main" id="{5632BE84-3466-4214-BD16-0CAD1D1CB9E7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4178301"/>
            <a:ext cx="4065588" cy="1325563"/>
            <a:chOff x="0" y="0"/>
            <a:chExt cx="2561" cy="835"/>
          </a:xfrm>
        </p:grpSpPr>
        <p:sp>
          <p:nvSpPr>
            <p:cNvPr id="35849" name="Text Box 8">
              <a:extLst>
                <a:ext uri="{FF2B5EF4-FFF2-40B4-BE49-F238E27FC236}">
                  <a16:creationId xmlns:a16="http://schemas.microsoft.com/office/drawing/2014/main" id="{C4E00B1B-B2F8-40D1-B2A3-B2BC8992F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555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sz="3200" dirty="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    </a:t>
              </a:r>
              <a:r>
                <a:rPr lang="en-US" altLang="zh-CN" sz="3200" dirty="0" err="1">
                  <a:solidFill>
                    <a:srgbClr val="000000"/>
                  </a:solidFill>
                  <a:latin typeface="Lucida Sans Unicode" panose="020B0602030504020204" pitchFamily="34" charset="0"/>
                </a:rPr>
                <a:t>σ</a:t>
              </a:r>
              <a:r>
                <a:rPr lang="en-US" altLang="zh-CN" i="1" baseline="-250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baseline="-250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r>
                <a:rPr lang="en-US" altLang="zh-CN" i="1" baseline="-250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&lt; 5</a:t>
              </a:r>
              <a:r>
                <a:rPr lang="en-US" altLang="zh-CN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(R) =	</a:t>
              </a: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A	B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1	2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1	2</a:t>
              </a:r>
            </a:p>
          </p:txBody>
        </p:sp>
        <p:sp>
          <p:nvSpPr>
            <p:cNvPr id="35850" name="Rectangle 9">
              <a:extLst>
                <a:ext uri="{FF2B5EF4-FFF2-40B4-BE49-F238E27FC236}">
                  <a16:creationId xmlns:a16="http://schemas.microsoft.com/office/drawing/2014/main" id="{88BC852F-A8AE-46A2-B90D-1B4D70B3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8"/>
              <a:ext cx="863" cy="76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id="{85519F2B-6915-44B5-A98D-D2C05DDA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296"/>
              <a:ext cx="86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2988759F-EDB3-4EBC-953D-C87214F87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8"/>
              <a:ext cx="0" cy="7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787D0424-6701-4A81-AD70-6D50FB8F2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16ECA84C-DDCB-4223-A59A-4A5F7FAF3585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B2F57DC-AA25-4181-B459-EFE9FE678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Bag Projection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D27B9AF7-6B7D-4C6F-9EE3-9808356F9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2090738"/>
            <a:ext cx="261672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R(	A,	B  )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5	6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2FB32A9E-2305-4EF7-9DBE-F225C95E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61A249B0-E816-4860-B476-70E9DBAC0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6DB855FD-E21D-4AEF-8418-CECAF716F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33600"/>
            <a:ext cx="1588" cy="1524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72" name="Group 7">
            <a:extLst>
              <a:ext uri="{FF2B5EF4-FFF2-40B4-BE49-F238E27FC236}">
                <a16:creationId xmlns:a16="http://schemas.microsoft.com/office/drawing/2014/main" id="{2C1542B8-FDDC-4216-9583-334BAF4959DD}"/>
              </a:ext>
            </a:extLst>
          </p:cNvPr>
          <p:cNvGrpSpPr>
            <a:grpSpLocks/>
          </p:cNvGrpSpPr>
          <p:nvPr/>
        </p:nvGrpSpPr>
        <p:grpSpPr bwMode="auto">
          <a:xfrm>
            <a:off x="2579689" y="4090988"/>
            <a:ext cx="3135313" cy="1817688"/>
            <a:chOff x="0" y="0"/>
            <a:chExt cx="1975" cy="1145"/>
          </a:xfrm>
        </p:grpSpPr>
        <p:sp>
          <p:nvSpPr>
            <p:cNvPr id="36873" name="Text Box 8">
              <a:extLst>
                <a:ext uri="{FF2B5EF4-FFF2-40B4-BE49-F238E27FC236}">
                  <a16:creationId xmlns:a16="http://schemas.microsoft.com/office/drawing/2014/main" id="{D059D8DA-650D-4F2D-B14F-97FF7F4C2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75" cy="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sz="4000" dirty="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      π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(R) =	</a:t>
              </a: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A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1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5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1</a:t>
              </a:r>
            </a:p>
          </p:txBody>
        </p:sp>
        <p:sp>
          <p:nvSpPr>
            <p:cNvPr id="36874" name="Rectangle 9">
              <a:extLst>
                <a:ext uri="{FF2B5EF4-FFF2-40B4-BE49-F238E27FC236}">
                  <a16:creationId xmlns:a16="http://schemas.microsoft.com/office/drawing/2014/main" id="{A255F529-0428-4029-BC99-4D6F65F21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63"/>
              <a:ext cx="277" cy="108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36875" name="Line 10">
              <a:extLst>
                <a:ext uri="{FF2B5EF4-FFF2-40B4-BE49-F238E27FC236}">
                  <a16:creationId xmlns:a16="http://schemas.microsoft.com/office/drawing/2014/main" id="{323A38DD-2F06-489E-AF53-10DB5054C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351"/>
              <a:ext cx="27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>
            <a:extLst>
              <a:ext uri="{FF2B5EF4-FFF2-40B4-BE49-F238E27FC236}">
                <a16:creationId xmlns:a16="http://schemas.microsoft.com/office/drawing/2014/main" id="{2AFDB753-4E32-4CC7-AE8C-796E7A5A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1F397242-5B45-46CF-B6B8-5751E6970F69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0350621-62B3-4BA4-B30F-3D6BF9B37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Bag Product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8EEBC2C3-311E-4EBD-9546-9723171A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090738"/>
            <a:ext cx="6217064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  R(	A,	B  )		  S(	B,	C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		          3	4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         5	6		          7	8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6FDECF73-EEA3-4AB0-BFB3-DE8C7B6D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236B6B5B-FD8B-4399-93E2-ED5CD8DB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371600" cy="1219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CF46F3F1-6FD2-43C7-BA95-302DAC505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40C3DDF3-440C-4A64-90F8-5A00E9BFA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33600"/>
            <a:ext cx="1588" cy="1524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6575479B-1156-45F8-B55F-9D36BB407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3E53A242-5E02-44F2-BCE8-0A96C7564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574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Text Box 10">
            <a:extLst>
              <a:ext uri="{FF2B5EF4-FFF2-40B4-BE49-F238E27FC236}">
                <a16:creationId xmlns:a16="http://schemas.microsoft.com/office/drawing/2014/main" id="{45319A40-D379-42BD-AC45-58EFFC91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873501"/>
            <a:ext cx="4982752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R </a:t>
            </a:r>
            <a:r>
              <a:rPr lang="en-US" altLang="zh-CN" dirty="0">
                <a:solidFill>
                  <a:srgbClr val="000000"/>
                </a:solidFill>
                <a:latin typeface="Lucida Sans Unicode" panose="020B0602030504020204" pitchFamily="34" charset="0"/>
                <a:sym typeface="Arial" panose="020B0604020202020204" pitchFamily="34" charset="0"/>
              </a:rPr>
              <a:t>Χ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S =	</a:t>
            </a: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A	R.B	S.B	C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1	2	3	4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	          1	2	7	8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5	6	3	4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5	6	7	8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1	2	3	4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	          1	2	7	8</a:t>
            </a:r>
          </a:p>
        </p:txBody>
      </p:sp>
      <p:sp>
        <p:nvSpPr>
          <p:cNvPr id="37900" name="Rectangle 11">
            <a:extLst>
              <a:ext uri="{FF2B5EF4-FFF2-40B4-BE49-F238E27FC236}">
                <a16:creationId xmlns:a16="http://schemas.microsoft.com/office/drawing/2014/main" id="{83832F00-9F76-45A9-8CBF-DC570842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68521"/>
            <a:ext cx="3200400" cy="2684679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5FA924EE-0D25-4D57-A681-58D562D6B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343400"/>
            <a:ext cx="3200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3">
            <a:extLst>
              <a:ext uri="{FF2B5EF4-FFF2-40B4-BE49-F238E27FC236}">
                <a16:creationId xmlns:a16="http://schemas.microsoft.com/office/drawing/2014/main" id="{B837A38A-C419-4EB1-B97A-AE486E5BB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962400"/>
            <a:ext cx="1588" cy="2590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Line 14">
            <a:extLst>
              <a:ext uri="{FF2B5EF4-FFF2-40B4-BE49-F238E27FC236}">
                <a16:creationId xmlns:a16="http://schemas.microsoft.com/office/drawing/2014/main" id="{1058D232-DE76-43C3-8B8F-404F759D3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1588" cy="2590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15">
            <a:extLst>
              <a:ext uri="{FF2B5EF4-FFF2-40B4-BE49-F238E27FC236}">
                <a16:creationId xmlns:a16="http://schemas.microsoft.com/office/drawing/2014/main" id="{418EF46A-B5F2-4032-BDDA-E310DFE79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62400"/>
            <a:ext cx="1588" cy="2590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>
            <a:extLst>
              <a:ext uri="{FF2B5EF4-FFF2-40B4-BE49-F238E27FC236}">
                <a16:creationId xmlns:a16="http://schemas.microsoft.com/office/drawing/2014/main" id="{90BB0A2E-8DD3-40E5-93BB-B6A4915FB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D54CE178-229A-4D66-A901-C8B7FFC070F7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E69DDB1-D08D-4AE2-9D1C-AC21DE46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Bag Theta-Join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11B092F3-9991-443D-8592-E8086315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090738"/>
            <a:ext cx="6217064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CC00CC"/>
                </a:solidFill>
                <a:latin typeface="Tahoma" panose="020B0604030504040204" pitchFamily="34" charset="0"/>
              </a:rPr>
              <a:t>R(	A,	B  )		S(	B,	C  )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			3	4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5	6			7	8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	          1	2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0C2FE6A8-6608-4CC0-BC87-BFD733EE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D1EFE8C5-457E-4247-ACE5-5C1D6186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371600" cy="1219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8919" name="Line 6">
            <a:extLst>
              <a:ext uri="{FF2B5EF4-FFF2-40B4-BE49-F238E27FC236}">
                <a16:creationId xmlns:a16="http://schemas.microsoft.com/office/drawing/2014/main" id="{D96F015D-DD8F-42E2-B94A-BD5FF5C2B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7">
            <a:extLst>
              <a:ext uri="{FF2B5EF4-FFF2-40B4-BE49-F238E27FC236}">
                <a16:creationId xmlns:a16="http://schemas.microsoft.com/office/drawing/2014/main" id="{0DDA4EAE-1AFF-447E-A2F1-16761A2AC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33600"/>
            <a:ext cx="1588" cy="1524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7C088BE2-2D18-4EFE-BA10-F23404C24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14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9">
            <a:extLst>
              <a:ext uri="{FF2B5EF4-FFF2-40B4-BE49-F238E27FC236}">
                <a16:creationId xmlns:a16="http://schemas.microsoft.com/office/drawing/2014/main" id="{AAD45816-8D63-4F11-8A2B-972926F88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574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23" name="Group 10">
            <a:extLst>
              <a:ext uri="{FF2B5EF4-FFF2-40B4-BE49-F238E27FC236}">
                <a16:creationId xmlns:a16="http://schemas.microsoft.com/office/drawing/2014/main" id="{86862A7F-5E07-455D-A92D-A46D1D610889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3786188"/>
            <a:ext cx="5905500" cy="2557462"/>
            <a:chOff x="0" y="0"/>
            <a:chExt cx="3720" cy="1611"/>
          </a:xfrm>
        </p:grpSpPr>
        <p:sp>
          <p:nvSpPr>
            <p:cNvPr id="38924" name="Text Box 11">
              <a:extLst>
                <a:ext uri="{FF2B5EF4-FFF2-40B4-BE49-F238E27FC236}">
                  <a16:creationId xmlns:a16="http://schemas.microsoft.com/office/drawing/2014/main" id="{41AB5A91-6F73-4400-99BE-5B34D3D85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720" cy="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R </a:t>
              </a:r>
              <a:r>
                <a:rPr lang="en-US" altLang="zh-CN" sz="4000" dirty="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⋈</a:t>
              </a: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R.B&lt;S.B</a:t>
              </a: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 S =	</a:t>
              </a: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A	R.B	S.B	C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1	2	3	4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1	2	7	8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5	6	7	8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1	2	3	4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			          1	2	7	8</a:t>
              </a:r>
            </a:p>
          </p:txBody>
        </p:sp>
        <p:sp>
          <p:nvSpPr>
            <p:cNvPr id="38925" name="Rectangle 12">
              <a:extLst>
                <a:ext uri="{FF2B5EF4-FFF2-40B4-BE49-F238E27FC236}">
                  <a16:creationId xmlns:a16="http://schemas.microsoft.com/office/drawing/2014/main" id="{46FF0BA7-D484-4D56-88A0-FE6E7DF37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111"/>
              <a:ext cx="2015" cy="143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38926" name="Line 13">
              <a:extLst>
                <a:ext uri="{FF2B5EF4-FFF2-40B4-BE49-F238E27FC236}">
                  <a16:creationId xmlns:a16="http://schemas.microsoft.com/office/drawing/2014/main" id="{35D1D798-C795-4523-8132-95CC07B4A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1"/>
              <a:ext cx="2015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4">
              <a:extLst>
                <a:ext uri="{FF2B5EF4-FFF2-40B4-BE49-F238E27FC236}">
                  <a16:creationId xmlns:a16="http://schemas.microsoft.com/office/drawing/2014/main" id="{183D0855-AA8A-4835-AAC4-7656EB1BC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111"/>
              <a:ext cx="0" cy="14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5">
              <a:extLst>
                <a:ext uri="{FF2B5EF4-FFF2-40B4-BE49-F238E27FC236}">
                  <a16:creationId xmlns:a16="http://schemas.microsoft.com/office/drawing/2014/main" id="{87F33B8D-CC61-46E0-84BD-E653E12F9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" y="111"/>
              <a:ext cx="0" cy="14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16">
              <a:extLst>
                <a:ext uri="{FF2B5EF4-FFF2-40B4-BE49-F238E27FC236}">
                  <a16:creationId xmlns:a16="http://schemas.microsoft.com/office/drawing/2014/main" id="{1E80ED7F-6234-4B39-AA00-AE54A710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5" y="111"/>
              <a:ext cx="0" cy="14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15154FB0-5C2D-47DA-BFA9-DF55D2537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B174E0F2-DAC4-45C1-9DE0-280007C2BA25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7C6F583-D2AB-4AB1-A2D3-859E11AB2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779" y="90715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Bag Union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D5FF750-B228-44B9-9F0C-E41B60F3E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5953" y="1560060"/>
            <a:ext cx="10530567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An element appears in the union of two bags the sum of the number of times it appears in each bag.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{1,2,1} </a:t>
            </a:r>
            <a:r>
              <a:rPr lang="en-US" altLang="zh-CN" sz="40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dirty="0"/>
              <a:t> {1,1,2,3,1} = {1,1,1,1,1,2,2,3}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64D709B8-8134-4628-916F-0D4A0B0F5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EBDB919C-0910-4EA9-AA6A-72BB7800A666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16EADFD-BB68-478F-9366-AFD47B023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8255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Bag Intersection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B09FBD3-97D8-49CD-A7E3-49135234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118" y="1543731"/>
            <a:ext cx="10473418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An element appears in the intersection of two bags the minimum of the number of times it appears in either.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{1,2,1,1} </a:t>
            </a:r>
            <a:r>
              <a:rPr lang="en-US" altLang="zh-CN" sz="4000" dirty="0">
                <a:latin typeface="Lucida Sans Unicode" panose="020B0602030504020204" pitchFamily="34" charset="0"/>
              </a:rPr>
              <a:t>∩</a:t>
            </a:r>
            <a:r>
              <a:rPr lang="en-US" altLang="zh-CN" sz="2800" dirty="0"/>
              <a:t> {1,2,1,3} = {1,1,2}.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D42372F8-35DC-4512-8617-380C74F88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AED19606-DC94-476D-A864-CE6743A0B548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077A94A-4B96-4B22-987E-E2B12CD90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943" y="90715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Bag Difference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5F9445C-C019-4072-B0F6-82C85D74C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9624" y="1543731"/>
            <a:ext cx="10269311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An element appears in the difference   </a:t>
            </a:r>
            <a:r>
              <a:rPr lang="en-US" altLang="zh-CN" sz="2800" i="1" dirty="0"/>
              <a:t>A – B</a:t>
            </a:r>
            <a:r>
              <a:rPr lang="en-US" altLang="zh-CN" sz="2800" dirty="0"/>
              <a:t>  of bags as many times as it appears in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minus the number of times it appears in </a:t>
            </a:r>
            <a:r>
              <a:rPr lang="en-US" altLang="zh-CN" sz="2800" i="1" dirty="0"/>
              <a:t>B</a:t>
            </a:r>
            <a:r>
              <a:rPr lang="en-US" altLang="zh-CN" sz="2800" dirty="0"/>
              <a:t>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But never less than 0 times.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{1,2,1,1} – {1,2,3} = {1,1}.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B901BD8E-6625-4599-82C7-D3D7CEC3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480455D5-720E-46B4-BA3D-F51B2AFF39DB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A8E12C1-C726-4278-9B6A-9E5767B0F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29257"/>
            <a:ext cx="8229600" cy="118722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Beware: Bag Laws != Set Laws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104333E-C721-4495-ADC0-0E2C7CFDB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6363" y="1527402"/>
            <a:ext cx="10150930" cy="4976812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Some, but </a:t>
            </a:r>
            <a:r>
              <a:rPr lang="en-US" altLang="zh-CN" sz="2800" i="1" dirty="0"/>
              <a:t>not</a:t>
            </a:r>
            <a:r>
              <a:rPr lang="en-US" altLang="zh-CN" sz="2800" dirty="0"/>
              <a:t> </a:t>
            </a:r>
            <a:r>
              <a:rPr lang="en-US" altLang="zh-CN" sz="2800" i="1" dirty="0"/>
              <a:t>all</a:t>
            </a:r>
            <a:r>
              <a:rPr lang="en-US" altLang="zh-CN" sz="2800" dirty="0"/>
              <a:t>  algebraic laws that hold for sets also hold for bags.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the commutative</a:t>
            </a:r>
            <a:r>
              <a:rPr lang="zh-CN" altLang="en-US" sz="2800" dirty="0"/>
              <a:t>(交换的)</a:t>
            </a:r>
            <a:r>
              <a:rPr lang="en-US" altLang="zh-CN" sz="2800" dirty="0"/>
              <a:t> law for union 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i="1" dirty="0"/>
              <a:t>R </a:t>
            </a:r>
            <a:r>
              <a:rPr lang="en-US" altLang="zh-CN" sz="40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40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i="1" dirty="0"/>
              <a:t>R </a:t>
            </a:r>
            <a:r>
              <a:rPr lang="en-US" altLang="zh-CN" sz="2800" dirty="0"/>
              <a:t>) </a:t>
            </a:r>
            <a:r>
              <a:rPr lang="en-US" altLang="zh-CN" sz="2800" i="1" dirty="0"/>
              <a:t>does</a:t>
            </a:r>
            <a:r>
              <a:rPr lang="en-US" altLang="zh-CN" sz="2800" dirty="0"/>
              <a:t>  hold for bags.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Since addition is commutative, adding the number of times </a:t>
            </a:r>
            <a:r>
              <a:rPr lang="en-US" altLang="zh-CN" sz="2400" i="1" dirty="0"/>
              <a:t>x</a:t>
            </a:r>
            <a:r>
              <a:rPr lang="en-US" altLang="zh-CN" sz="2400" dirty="0"/>
              <a:t>  appears in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S</a:t>
            </a:r>
            <a:r>
              <a:rPr lang="en-US" altLang="zh-CN" sz="2400" dirty="0"/>
              <a:t> doesn’t depend on the order of </a:t>
            </a:r>
            <a:r>
              <a:rPr lang="en-US" altLang="zh-CN" sz="2400" i="1" dirty="0"/>
              <a:t>R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S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9949D86B-B29E-4FAF-BCED-A16D806F2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CF038818-5C4F-4FF2-B78B-15D493DA053B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8FE4BF2-938A-4314-AE89-EFFE53F3B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422" y="66221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Core Relational Algebra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14BDCC1-3A74-4C7B-80E0-D3C96176B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8299" y="1609045"/>
            <a:ext cx="9964501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Union, intersection, and difference</a:t>
            </a:r>
            <a:r>
              <a:rPr lang="en-US" altLang="zh-CN" sz="2800" dirty="0"/>
              <a:t>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Usual set operations, but </a:t>
            </a:r>
            <a:r>
              <a:rPr lang="en-US" altLang="zh-CN" sz="2400" i="1" dirty="0">
                <a:solidFill>
                  <a:srgbClr val="993300"/>
                </a:solidFill>
              </a:rPr>
              <a:t>both operands must have the same relation schema</a:t>
            </a:r>
            <a:r>
              <a:rPr lang="en-US" altLang="zh-CN" sz="2400" dirty="0"/>
              <a:t>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Selection</a:t>
            </a:r>
            <a:r>
              <a:rPr lang="en-US" altLang="zh-CN" sz="2800" dirty="0"/>
              <a:t>: picking certain rows.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Projection</a:t>
            </a:r>
            <a:r>
              <a:rPr lang="en-US" altLang="zh-CN" sz="2800" dirty="0"/>
              <a:t>: picking certain columns.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Products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33CC33"/>
                </a:solidFill>
              </a:rPr>
              <a:t>joins</a:t>
            </a:r>
            <a:r>
              <a:rPr lang="en-US" altLang="zh-CN" sz="2800" dirty="0"/>
              <a:t>: compositions of relations.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solidFill>
                  <a:srgbClr val="33CC33"/>
                </a:solidFill>
              </a:rPr>
              <a:t>Renaming</a:t>
            </a:r>
            <a:r>
              <a:rPr lang="en-US" altLang="zh-CN" sz="2800" dirty="0"/>
              <a:t> of relations and attributes.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B91401CD-2AC0-490C-9F78-9F620C70E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8AA0E595-04E2-4021-9578-766815933740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1482E3C-00C9-42EA-BE4A-83FCC4515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586" y="98879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A Law That Fails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56A724D-D1A0-43F4-8B14-5E84C9846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7596" y="1486581"/>
            <a:ext cx="10514239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Set union is </a:t>
            </a:r>
            <a:r>
              <a:rPr lang="en-US" altLang="zh-CN" sz="2800" i="1" dirty="0">
                <a:solidFill>
                  <a:srgbClr val="FF0066"/>
                </a:solidFill>
              </a:rPr>
              <a:t>idempotent </a:t>
            </a:r>
            <a:r>
              <a:rPr lang="en-US" altLang="zh-CN" sz="2800" dirty="0"/>
              <a:t>(</a:t>
            </a:r>
            <a:r>
              <a:rPr lang="zh-CN" altLang="en-US" sz="2800" dirty="0"/>
              <a:t>幂等的</a:t>
            </a:r>
            <a:r>
              <a:rPr lang="en-US" altLang="zh-CN" sz="2800" dirty="0"/>
              <a:t>), meaning that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40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</a:t>
            </a:r>
            <a:r>
              <a:rPr lang="en-US" altLang="zh-CN" sz="2800" i="1" dirty="0"/>
              <a:t>S</a:t>
            </a:r>
            <a:r>
              <a:rPr lang="en-US" altLang="zh-CN" sz="2800" dirty="0"/>
              <a:t>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However, for bags, if </a:t>
            </a:r>
            <a:r>
              <a:rPr lang="en-US" altLang="zh-CN" sz="2800" i="1" dirty="0"/>
              <a:t>x</a:t>
            </a:r>
            <a:r>
              <a:rPr lang="en-US" altLang="zh-CN" sz="2800" dirty="0"/>
              <a:t> appears </a:t>
            </a:r>
            <a:r>
              <a:rPr lang="en-US" altLang="zh-CN" sz="2800" i="1" dirty="0"/>
              <a:t>n </a:t>
            </a:r>
            <a:r>
              <a:rPr lang="en-US" altLang="zh-CN" sz="2800" dirty="0"/>
              <a:t> times in </a:t>
            </a:r>
            <a:r>
              <a:rPr lang="en-US" altLang="zh-CN" sz="2800" i="1" dirty="0"/>
              <a:t>S</a:t>
            </a:r>
            <a:r>
              <a:rPr lang="en-US" altLang="zh-CN" sz="2800" dirty="0"/>
              <a:t>, then it appears 2</a:t>
            </a:r>
            <a:r>
              <a:rPr lang="en-US" altLang="zh-CN" sz="2800" i="1" dirty="0"/>
              <a:t>n</a:t>
            </a:r>
            <a:r>
              <a:rPr lang="en-US" altLang="zh-CN" sz="2800" dirty="0"/>
              <a:t>  times in 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40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.</a:t>
            </a:r>
          </a:p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Thus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4000" dirty="0">
                <a:latin typeface="Lucida Sans Unicode" panose="020B0602030504020204" pitchFamily="34" charset="0"/>
              </a:rPr>
              <a:t>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  != </a:t>
            </a:r>
            <a:r>
              <a:rPr lang="en-US" altLang="zh-CN" sz="2800" i="1" dirty="0"/>
              <a:t>S</a:t>
            </a:r>
            <a:r>
              <a:rPr lang="en-US" altLang="zh-CN" sz="2800" dirty="0"/>
              <a:t>  in general.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e.g., {1} </a:t>
            </a:r>
            <a:r>
              <a:rPr lang="en-US" altLang="zh-CN" sz="3600" dirty="0">
                <a:latin typeface="Lucida Sans Unicode" panose="020B0602030504020204" pitchFamily="34" charset="0"/>
              </a:rPr>
              <a:t>∪</a:t>
            </a:r>
            <a:r>
              <a:rPr lang="en-US" altLang="zh-CN" sz="2400" dirty="0"/>
              <a:t> {1} = {1,1} != {1}.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Exercises 5.1.1, 5.1.2, 5.1.3 @ P.212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2020年11月30日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内容占位符 1">
            <a:extLst>
              <a:ext uri="{FF2B5EF4-FFF2-40B4-BE49-F238E27FC236}">
                <a16:creationId xmlns:a16="http://schemas.microsoft.com/office/drawing/2014/main" id="{CD34BB84-74AD-4307-A6BE-25F60D2B45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7" y="1673679"/>
            <a:ext cx="10488917" cy="3567792"/>
          </a:xfrm>
        </p:spPr>
      </p:pic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F531D1AF-F2FA-49CF-BA95-A38D4585B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C7A91234-3D7A-4ED9-ACCB-AACECDEDBEEF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08A9AA2-7B68-4895-9BFC-381078661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422" y="76201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dirty="0">
                <a:ea typeface="宋体" panose="02010600030101010101" pitchFamily="2" charset="-122"/>
              </a:rPr>
              <a:t>Set operations on relations</a:t>
            </a:r>
          </a:p>
        </p:txBody>
      </p:sp>
      <p:cxnSp>
        <p:nvCxnSpPr>
          <p:cNvPr id="7173" name="直接连接符 2">
            <a:extLst>
              <a:ext uri="{FF2B5EF4-FFF2-40B4-BE49-F238E27FC236}">
                <a16:creationId xmlns:a16="http://schemas.microsoft.com/office/drawing/2014/main" id="{55E66D7F-AA86-4B1B-B700-0E861FC133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26671" y="2079625"/>
            <a:ext cx="4073979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直接连接符 7">
            <a:extLst>
              <a:ext uri="{FF2B5EF4-FFF2-40B4-BE49-F238E27FC236}">
                <a16:creationId xmlns:a16="http://schemas.microsoft.com/office/drawing/2014/main" id="{FD13212C-8F3E-456E-A51C-36F93FA911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26671" y="3493181"/>
            <a:ext cx="468040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7">
            <a:extLst>
              <a:ext uri="{FF2B5EF4-FFF2-40B4-BE49-F238E27FC236}">
                <a16:creationId xmlns:a16="http://schemas.microsoft.com/office/drawing/2014/main" id="{A2148DDC-B7C3-481B-B728-8920815069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15788" y="4470173"/>
            <a:ext cx="468040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94EA8F9D-E7EE-421A-AF1F-B830AEFE4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AD2C513A-DF62-4716-BC4E-50238311CE51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7493A11-DF1F-4C0B-8DA3-23EF0C42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121" y="66676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dirty="0">
                <a:ea typeface="宋体" panose="02010600030101010101" pitchFamily="2" charset="-122"/>
              </a:rPr>
              <a:t>Examples: Set operations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6F697B31-F82F-4833-97BA-8E114C7D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46" y="1159424"/>
            <a:ext cx="5915265" cy="267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6FE4CB6-B06F-4801-8B74-49FC09B37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1" y="4014788"/>
            <a:ext cx="5142857" cy="84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CF416CFD-2E12-4AA1-AD43-6947C50C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6" y="4959350"/>
            <a:ext cx="4937143" cy="5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45FD526-F33F-48F0-B714-1783F57A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4" y="5592763"/>
            <a:ext cx="4560000" cy="57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7">
            <a:extLst>
              <a:ext uri="{FF2B5EF4-FFF2-40B4-BE49-F238E27FC236}">
                <a16:creationId xmlns:a16="http://schemas.microsoft.com/office/drawing/2014/main" id="{B0D1EE3D-82F1-4CFD-B60E-3A2B1536F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6" y="4194175"/>
            <a:ext cx="80372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Lucida Sans Unicode" panose="020B0602030504020204" pitchFamily="34" charset="0"/>
              </a:rPr>
              <a:t>∪</a:t>
            </a: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id="{CB921A97-9913-4FE6-AAA3-411C6B7F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4899025"/>
            <a:ext cx="80372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Lucida Sans Unicode" panose="020B0602030504020204" pitchFamily="34" charset="0"/>
              </a:rPr>
              <a:t>∩</a:t>
            </a:r>
            <a:r>
              <a:rPr lang="en-US" altLang="zh-CN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8202" name="Text Box 9">
            <a:extLst>
              <a:ext uri="{FF2B5EF4-FFF2-40B4-BE49-F238E27FC236}">
                <a16:creationId xmlns:a16="http://schemas.microsoft.com/office/drawing/2014/main" id="{8616F470-16D1-4DAB-BACE-287AE0F9B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476875"/>
            <a:ext cx="81494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</a:rPr>
              <a:t>R - 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B9F73479-E43D-4BBE-8C12-6B5D7AF301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40784AB5-AB58-4049-B1B3-16399DE7CE5B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72550FA-6DB6-459F-8940-4EC2B3FC2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257" y="74386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Selection (</a:t>
            </a:r>
            <a:r>
              <a:rPr lang="zh-CN" altLang="en-US" dirty="0">
                <a:ea typeface="宋体" panose="02010600030101010101" pitchFamily="2" charset="-122"/>
              </a:rPr>
              <a:t>选择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D964D59-6378-40E1-8366-219025D67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0638" y="1494746"/>
            <a:ext cx="10620375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R1 := </a:t>
            </a:r>
            <a:r>
              <a:rPr lang="en-US" altLang="zh-CN" sz="4400" dirty="0" err="1">
                <a:solidFill>
                  <a:srgbClr val="FF0066"/>
                </a:solidFill>
                <a:latin typeface="Lucida Sans Unicode" panose="020B0602030504020204" pitchFamily="34" charset="0"/>
              </a:rPr>
              <a:t>σ</a:t>
            </a:r>
            <a:r>
              <a:rPr lang="en-US" altLang="zh-CN" sz="2800" i="1" baseline="-25000" dirty="0" err="1">
                <a:solidFill>
                  <a:srgbClr val="FF0066"/>
                </a:solidFill>
              </a:rPr>
              <a:t>C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 </a:t>
            </a:r>
            <a:r>
              <a:rPr lang="en-US" altLang="zh-CN" sz="2800" dirty="0"/>
              <a:t>(R2)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i="1" dirty="0"/>
              <a:t>C</a:t>
            </a:r>
            <a:r>
              <a:rPr lang="en-US" altLang="zh-CN" sz="2400" dirty="0"/>
              <a:t>  is a condition (as in “if” statements) that refers to attributes of R2.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R1 is all those tuples of R2 that satisfy </a:t>
            </a:r>
            <a:r>
              <a:rPr lang="en-US" altLang="zh-CN" sz="2400" i="1" dirty="0"/>
              <a:t>C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4EA2E8C4-11A9-4774-A067-89E1C54D3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4AD7077C-5FB8-4E5F-9096-64AA8D1E7EE9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DE5A435-F50A-4A6B-A20E-7CD20134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4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Selection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65AD53F-1401-4222-89E5-EDAFAA22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44" y="1475696"/>
            <a:ext cx="46799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  <a:latin typeface="Tahoma" panose="020B0604030504040204" pitchFamily="34" charset="0"/>
              </a:rPr>
              <a:t>Relation Sells: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CC00CC"/>
                </a:solidFill>
                <a:latin typeface="Tahoma" panose="020B0604030504040204" pitchFamily="34" charset="0"/>
              </a:rPr>
              <a:t>bar		beer		price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  <a:latin typeface="Tahoma" panose="020B0604030504040204" pitchFamily="34" charset="0"/>
              </a:rPr>
              <a:t>Joe’s		Bud		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  <a:latin typeface="Tahoma" panose="020B0604030504040204" pitchFamily="34" charset="0"/>
              </a:rPr>
              <a:t>Joe’s		Miller		2.75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  <a:latin typeface="Tahoma" panose="020B0604030504040204" pitchFamily="34" charset="0"/>
              </a:rPr>
              <a:t>Sue’s		Bud		2.50</a:t>
            </a:r>
          </a:p>
          <a:p>
            <a:pPr eaLnBrk="0" hangingPunct="0"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000000"/>
                </a:solidFill>
                <a:latin typeface="Tahoma" panose="020B0604030504040204" pitchFamily="34" charset="0"/>
              </a:rPr>
              <a:t>Sue’s		Miller		3.00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6A5EBAA6-A0D7-4F57-A73E-39D5407F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906" y="1899557"/>
            <a:ext cx="44958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F9059B3D-0EAE-4021-A872-5A914CD12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906" y="2280557"/>
            <a:ext cx="4495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65FAF05D-0723-464D-9C48-240D1FB9E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7506" y="1899557"/>
            <a:ext cx="1588" cy="1905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5F964FB8-DFDC-4E7E-8D48-C6866C2BB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106" y="1899557"/>
            <a:ext cx="1588" cy="1905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9" name="Group 8">
            <a:extLst>
              <a:ext uri="{FF2B5EF4-FFF2-40B4-BE49-F238E27FC236}">
                <a16:creationId xmlns:a16="http://schemas.microsoft.com/office/drawing/2014/main" id="{6588C280-FFBF-456F-AB5A-584957CD2A36}"/>
              </a:ext>
            </a:extLst>
          </p:cNvPr>
          <p:cNvGrpSpPr>
            <a:grpSpLocks/>
          </p:cNvGrpSpPr>
          <p:nvPr/>
        </p:nvGrpSpPr>
        <p:grpSpPr bwMode="auto">
          <a:xfrm>
            <a:off x="3175906" y="3984399"/>
            <a:ext cx="4875213" cy="1755775"/>
            <a:chOff x="609" y="0"/>
            <a:chExt cx="3071" cy="1106"/>
          </a:xfrm>
        </p:grpSpPr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91B2E115-3D9A-405F-B8E7-17B8989F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0"/>
              <a:ext cx="3022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sz="28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JoeMenu</a:t>
              </a:r>
              <a:r>
                <a:rPr lang="en-US" altLang="zh-CN" sz="2800" dirty="0">
                  <a:solidFill>
                    <a:srgbClr val="000000"/>
                  </a:solidFill>
                  <a:latin typeface="Tahoma" panose="020B0604030504040204" pitchFamily="34" charset="0"/>
                </a:rPr>
                <a:t> := </a:t>
              </a:r>
              <a:r>
                <a:rPr lang="en-US" altLang="zh-CN" sz="3600" dirty="0" err="1">
                  <a:solidFill>
                    <a:srgbClr val="000000"/>
                  </a:solidFill>
                  <a:latin typeface="Lucida Sans Unicode" panose="020B0602030504020204" pitchFamily="34" charset="0"/>
                </a:rPr>
                <a:t>σ</a:t>
              </a:r>
              <a:r>
                <a:rPr lang="en-US" altLang="zh-CN" sz="2800" baseline="-250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bar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=‘</a:t>
              </a:r>
              <a:r>
                <a:rPr lang="en-US" altLang="zh-CN" sz="2800" baseline="-25000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Joe’’s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’</a:t>
              </a:r>
              <a:r>
                <a:rPr lang="en-US" altLang="zh-CN" sz="2800" dirty="0">
                  <a:solidFill>
                    <a:srgbClr val="000000"/>
                  </a:solidFill>
                  <a:latin typeface="Tahoma" panose="020B0604030504040204" pitchFamily="34" charset="0"/>
                </a:rPr>
                <a:t>(Sells):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CC00CC"/>
                  </a:solidFill>
                  <a:latin typeface="Tahoma" panose="020B0604030504040204" pitchFamily="34" charset="0"/>
                </a:rPr>
                <a:t>bar		beer		price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Joe’s		Bud		2.50</a:t>
              </a:r>
            </a:p>
            <a:p>
              <a:pPr eaLnBrk="0" hangingPunct="0"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Tahoma" panose="020B0604030504040204" pitchFamily="34" charset="0"/>
                </a:rPr>
                <a:t>Joe’s		Miller		2.75</a:t>
              </a:r>
            </a:p>
          </p:txBody>
        </p:sp>
        <p:sp>
          <p:nvSpPr>
            <p:cNvPr id="10251" name="Rectangle 10">
              <a:extLst>
                <a:ext uri="{FF2B5EF4-FFF2-40B4-BE49-F238E27FC236}">
                  <a16:creationId xmlns:a16="http://schemas.microsoft.com/office/drawing/2014/main" id="{6A8350DD-4DE0-450D-A03B-27ED8D176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317"/>
              <a:ext cx="2831" cy="71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10252" name="Line 11">
              <a:extLst>
                <a:ext uri="{FF2B5EF4-FFF2-40B4-BE49-F238E27FC236}">
                  <a16:creationId xmlns:a16="http://schemas.microsoft.com/office/drawing/2014/main" id="{BB75041C-0928-4834-AE73-7B453451E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597"/>
              <a:ext cx="283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12">
              <a:extLst>
                <a:ext uri="{FF2B5EF4-FFF2-40B4-BE49-F238E27FC236}">
                  <a16:creationId xmlns:a16="http://schemas.microsoft.com/office/drawing/2014/main" id="{D74E3F9E-773D-4FAA-8E7E-020D9889E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317"/>
              <a:ext cx="0" cy="7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3">
              <a:extLst>
                <a:ext uri="{FF2B5EF4-FFF2-40B4-BE49-F238E27FC236}">
                  <a16:creationId xmlns:a16="http://schemas.microsoft.com/office/drawing/2014/main" id="{64B9EF83-3220-4421-8746-C2A6894E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317"/>
              <a:ext cx="0" cy="7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F5584B67-B3E3-48CB-B50D-968AD991D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SzTx/>
              <a:buFont typeface="Times New Roman" panose="02020603050405020304" pitchFamily="18" charset="0"/>
              <a:buChar char="•"/>
            </a:pPr>
            <a:fld id="{6B5D7B33-7B3B-41DC-9586-32060E34B648}" type="slidenum">
              <a:rPr lang="en-US" altLang="zh-CN">
                <a:solidFill>
                  <a:srgbClr val="000000"/>
                </a:solidFill>
              </a:rPr>
              <a:pPr>
                <a:buSzTx/>
                <a:buFont typeface="Times New Roman" panose="02020603050405020304" pitchFamily="18" charset="0"/>
                <a:buChar char="•"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FAB9BB8-C040-4F7B-9AE4-F829BD952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58057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Projection (</a:t>
            </a:r>
            <a:r>
              <a:rPr lang="zh-CN" altLang="en-US" dirty="0">
                <a:ea typeface="宋体" panose="02010600030101010101" pitchFamily="2" charset="-122"/>
              </a:rPr>
              <a:t>投影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68742E5-C3BC-4185-994F-E7950B4BC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4939" y="1543730"/>
            <a:ext cx="10301968" cy="4495800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CC00CC"/>
              </a:buClr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/>
              <a:t>R1 := </a:t>
            </a:r>
            <a:r>
              <a:rPr lang="en-US" altLang="zh-CN" sz="4400" dirty="0">
                <a:solidFill>
                  <a:srgbClr val="FF0066"/>
                </a:solidFill>
                <a:latin typeface="Lucida Sans Unicode" panose="020B0602030504020204" pitchFamily="34" charset="0"/>
              </a:rPr>
              <a:t>π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L</a:t>
            </a:r>
            <a:r>
              <a:rPr lang="en-US" altLang="zh-CN" sz="2800" i="1" baseline="-25000" dirty="0"/>
              <a:t> </a:t>
            </a:r>
            <a:r>
              <a:rPr lang="en-US" altLang="zh-CN" sz="2800" dirty="0"/>
              <a:t>(R2)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i="1" dirty="0"/>
              <a:t>L </a:t>
            </a:r>
            <a:r>
              <a:rPr lang="en-US" altLang="zh-CN" sz="2400" dirty="0"/>
              <a:t> is a list of attributes from the schema of R2.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R1 is constructed by looking at each tuple of R2, extracting the attributes on list </a:t>
            </a:r>
            <a:r>
              <a:rPr lang="en-US" altLang="zh-CN" sz="2400" i="1" dirty="0"/>
              <a:t>L</a:t>
            </a:r>
            <a:r>
              <a:rPr lang="en-US" altLang="zh-CN" sz="2400" dirty="0"/>
              <a:t>, in the order specified, and creating from those components a tuple for R1.</a:t>
            </a:r>
          </a:p>
          <a:p>
            <a:pPr marL="741363" lvl="1" indent="-284163">
              <a:buClr>
                <a:srgbClr val="CC00CC"/>
              </a:buClr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Eliminate duplicate tuples, if any.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2482</Words>
  <Application>Microsoft Office PowerPoint</Application>
  <PresentationFormat>宽屏</PresentationFormat>
  <Paragraphs>296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等线</vt:lpstr>
      <vt:lpstr>等线 Light</vt:lpstr>
      <vt:lpstr>黑体</vt:lpstr>
      <vt:lpstr>微软雅黑</vt:lpstr>
      <vt:lpstr>Alibaba Sans</vt:lpstr>
      <vt:lpstr>Arial</vt:lpstr>
      <vt:lpstr>Calibri</vt:lpstr>
      <vt:lpstr>Lucida Sans Unicode</vt:lpstr>
      <vt:lpstr>Tahoma</vt:lpstr>
      <vt:lpstr>Times New Roman</vt:lpstr>
      <vt:lpstr>Office 主题​​</vt:lpstr>
      <vt:lpstr>Relational Algebra （ Sec. 2.4, 5.1 ）</vt:lpstr>
      <vt:lpstr>What is an “Algebra”</vt:lpstr>
      <vt:lpstr>What is Relational Algebra?</vt:lpstr>
      <vt:lpstr>Core Relational Algebra</vt:lpstr>
      <vt:lpstr>Set operations on relations</vt:lpstr>
      <vt:lpstr>Examples: Set operations</vt:lpstr>
      <vt:lpstr>Selection (选择)</vt:lpstr>
      <vt:lpstr>Example: Selection</vt:lpstr>
      <vt:lpstr>Projection (投影)</vt:lpstr>
      <vt:lpstr>Example: Projection</vt:lpstr>
      <vt:lpstr>Extended Projection</vt:lpstr>
      <vt:lpstr>Example: Extended Projection</vt:lpstr>
      <vt:lpstr>Product  (积)</vt:lpstr>
      <vt:lpstr>Example: R3 := R1 Χ R2</vt:lpstr>
      <vt:lpstr>Theta-Join (θ连接)</vt:lpstr>
      <vt:lpstr>Example: Theta Join</vt:lpstr>
      <vt:lpstr>Another Example: Theta Join</vt:lpstr>
      <vt:lpstr>Natural Join (自然连接)</vt:lpstr>
      <vt:lpstr>Example: Natural Join</vt:lpstr>
      <vt:lpstr>Natural Join  VS  Theta Join  </vt:lpstr>
      <vt:lpstr>Renaming</vt:lpstr>
      <vt:lpstr>Example: Renaming</vt:lpstr>
      <vt:lpstr>Building Complex Expressions</vt:lpstr>
      <vt:lpstr>Example</vt:lpstr>
      <vt:lpstr>Example: Self-Join</vt:lpstr>
      <vt:lpstr>Schemas for Results</vt:lpstr>
      <vt:lpstr>Schemas for Results --- (2)</vt:lpstr>
      <vt:lpstr>Any Questions? </vt:lpstr>
      <vt:lpstr>Relational Algebra on Bags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Bag Laws != Set Laws</vt:lpstr>
      <vt:lpstr>Example: A Law That Fails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106</cp:revision>
  <dcterms:created xsi:type="dcterms:W3CDTF">2020-08-25T08:13:37Z</dcterms:created>
  <dcterms:modified xsi:type="dcterms:W3CDTF">2020-11-30T12:25:36Z</dcterms:modified>
</cp:coreProperties>
</file>