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88" r:id="rId3"/>
    <p:sldId id="389" r:id="rId4"/>
    <p:sldId id="293" r:id="rId5"/>
    <p:sldId id="295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274" r:id="rId20"/>
    <p:sldId id="328" r:id="rId21"/>
    <p:sldId id="330" r:id="rId22"/>
    <p:sldId id="331" r:id="rId23"/>
    <p:sldId id="332" r:id="rId24"/>
    <p:sldId id="334" r:id="rId25"/>
    <p:sldId id="335" r:id="rId26"/>
    <p:sldId id="337" r:id="rId27"/>
    <p:sldId id="275" r:id="rId28"/>
    <p:sldId id="403" r:id="rId29"/>
    <p:sldId id="404" r:id="rId30"/>
    <p:sldId id="405" r:id="rId31"/>
    <p:sldId id="329" r:id="rId32"/>
    <p:sldId id="406" r:id="rId33"/>
    <p:sldId id="281" r:id="rId34"/>
    <p:sldId id="282" r:id="rId35"/>
    <p:sldId id="283" r:id="rId36"/>
    <p:sldId id="284" r:id="rId37"/>
    <p:sldId id="285" r:id="rId38"/>
    <p:sldId id="287" r:id="rId39"/>
    <p:sldId id="286" r:id="rId40"/>
    <p:sldId id="288" r:id="rId41"/>
    <p:sldId id="289" r:id="rId42"/>
    <p:sldId id="290" r:id="rId43"/>
    <p:sldId id="291" r:id="rId44"/>
    <p:sldId id="38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928" autoAdjust="0"/>
  </p:normalViewPr>
  <p:slideViewPr>
    <p:cSldViewPr snapToGrid="0">
      <p:cViewPr varScale="1">
        <p:scale>
          <a:sx n="78" d="100"/>
          <a:sy n="78" d="100"/>
        </p:scale>
        <p:origin x="536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6879-2BC7-47B9-8EF9-6751ED520D7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885F-94B5-44CA-8707-816883AB4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2020年11月13日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3005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704A-247D-42E2-8275-34FED0A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F00C4-BED1-4FF5-8C70-CFB0D015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74-EE4B-4381-8A3F-9FD99AD0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521-E49B-47AA-9204-2D905B3E8449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AF79-DF0A-46E1-A347-15173CE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753E7-4540-4777-B6F2-AF23039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E24A7-634B-4441-9A6B-03190AC5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76922-462E-470C-AA57-6058597D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17D51-5D45-42E1-A019-2F9B775F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BB68-C84D-44C2-B4C6-B1A1B02DBB70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C60F8-A3A1-464E-BBD9-9FABD66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1B4B6-3A5F-410D-A050-88305E8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CFDD2B-2BBF-47BF-B7BD-9DD4834A0A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97" y="4982354"/>
            <a:ext cx="2568606" cy="256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FB354-2CC9-4608-8E85-F136FF991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>
          <a:xfrm>
            <a:off x="11201400" y="89437"/>
            <a:ext cx="977900" cy="88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1B02C-44C7-4504-9DFE-DB704AE685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6325347"/>
            <a:ext cx="3240000" cy="493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B7D73-6756-4B3A-8F72-CC514E21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016182"/>
          </a:xfrm>
        </p:spPr>
        <p:txBody>
          <a:bodyPr>
            <a:normAutofit/>
          </a:bodyPr>
          <a:lstStyle>
            <a:lvl1pPr>
              <a:defRPr sz="3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6A9-11EB-4014-A9D3-11C54B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>
            <a:lvl1pPr marL="2286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6858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2pPr>
            <a:lvl3pPr marL="11430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3pPr>
            <a:lvl4pPr marL="16002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4pPr>
            <a:lvl5pPr marL="20574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C453-9838-4C9D-86C1-8873CDFD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CD4C-D65F-4E80-BEED-F7482A2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712" y="6414406"/>
            <a:ext cx="637032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F0701E9B-20DC-4799-AA1D-73A34042D945}"/>
              </a:ext>
            </a:extLst>
          </p:cNvPr>
          <p:cNvCxnSpPr/>
          <p:nvPr userDrawn="1"/>
        </p:nvCxnSpPr>
        <p:spPr>
          <a:xfrm flipH="1">
            <a:off x="-1" y="1217349"/>
            <a:ext cx="12204000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6">
            <a:extLst>
              <a:ext uri="{FF2B5EF4-FFF2-40B4-BE49-F238E27FC236}">
                <a16:creationId xmlns:a16="http://schemas.microsoft.com/office/drawing/2014/main" id="{A53BF01A-7637-4062-AFA1-36C083BA170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9525" y="0"/>
            <a:ext cx="430149" cy="12173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A572-440F-453F-8B1D-D17FEC24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B1CD9-BB65-43D1-B3B3-D355AE232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09284-7347-4E0C-869F-9C2062D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A4D4-78D4-421C-8164-411AD38F89FE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8A1-E5D5-44FA-A6E9-EDE47A4E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54C8-294D-49FD-904D-A7E516B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33FC6-BC81-475A-B188-BCA1835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F2438-1DFC-4D41-B23E-7F24773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15192-816F-4235-9A8A-4DFD4E45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9DADD-9D81-4744-8497-2D96D92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35E-AE50-47CB-B737-4066173EE400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BB0D9-28D0-40E3-8851-A362364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F173E-7C14-478D-9035-945619F4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5A5B-39B7-430C-A492-16059E8B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C061C-A530-4A96-855B-4D487622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49459-E1E5-4BEE-B8E6-50E58EDB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AECA2-22C2-4059-A312-9E382DAB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8B91C-BC29-4E24-A289-921E827E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5D839-6AEF-4943-9C1D-2D961EE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1F1-5120-4BA3-A7D9-AA5142FD8EFD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1FF4C-2192-420F-896B-5CFDE94E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466D4-A0D6-4C79-B703-6C873B1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1D1-35C6-4B94-A695-D072645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15D50-3EC5-41EC-87DC-711982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3E0-DA1D-4058-8347-E3AD56214BAE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D2527-F48B-4ED5-919D-AA42FF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EAF2C-BDBA-4634-8AF9-DD38A6B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278F4-990C-4682-9FE4-18DE0B5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BC0C-3D6A-4E38-8AA1-42CE10F6D40A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87BF2-B5CA-4297-A84B-BF0A7EF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445B5-35B7-4195-988D-CFD09B03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E70-DACA-4C0C-BC2C-174419EF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CE96-0164-421E-A8D7-9E62C466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E967-2B95-4F8C-81B3-7235B6A3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DB059-91A2-4C0F-8FA5-F4E31D0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6D9D-1008-425C-9306-E38606E880E1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6B5A-B6E0-41CA-B4C1-4000F0A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F0EF-50FD-4762-BCF8-5DD6693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82A3-5152-4130-AA33-72F7828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B59A1-BC19-4805-88B5-A6C760C3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B95FB-C256-49B9-8E75-5FB958E3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A3EF-24AA-4AB1-8DBD-8EE98009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6BA1-5D99-494D-8E9B-FF2EF74B7073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01FAF-EAF9-440F-8030-0EF64E5D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1FB49-F82C-4ED2-BF47-7BDDD74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80A33-83F7-455D-B55B-E3E124F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6A4D-072E-4108-A4A1-33F5094F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03FD4-DF96-4E86-863B-34CD03DA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23-E7F8-4C98-817B-E250FB32A53D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86698-B033-4521-B03C-05F16D3D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EE8C-A2F5-420F-B0FC-74AB473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927B-6D1B-4315-BC36-6B2D92ED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15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5400" dirty="0">
                <a:ea typeface="宋体" panose="02010600030101010101" pitchFamily="2" charset="-122"/>
              </a:rPr>
              <a:t>Constraints</a:t>
            </a:r>
            <a:br>
              <a:rPr lang="en-US" altLang="zh-CN" sz="4400" dirty="0">
                <a:ea typeface="黑体" panose="02010609060101010101" pitchFamily="49" charset="-122"/>
              </a:rPr>
            </a:br>
            <a:r>
              <a:rPr lang="zh-CN" altLang="en-US" sz="3200" dirty="0"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ea typeface="宋体" panose="02010600030101010101" pitchFamily="2" charset="-122"/>
              </a:rPr>
              <a:t> Chapter 7</a:t>
            </a:r>
            <a:r>
              <a:rPr lang="zh-CN" altLang="en-US" sz="3200" dirty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ea typeface="黑体" panose="02010609060101010101" pitchFamily="49" charset="-122"/>
              </a:rPr>
              <a:t>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C673D-5EC2-46DB-8536-43F6A717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5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李龙杰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兰州大学 信息科学与工程学院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ljli@lzu.edu.cn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https://ljlilzu.github.io/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B296560-35D4-495F-8C8B-DB95B3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6391" y="6384063"/>
            <a:ext cx="2046669" cy="365125"/>
          </a:xfrm>
        </p:spPr>
        <p:txBody>
          <a:bodyPr/>
          <a:lstStyle/>
          <a:p>
            <a:fld id="{12D4A9E8-3A00-470F-8F7D-3C0BFD86293F}" type="datetime2">
              <a:rPr lang="zh-CN" altLang="en-US" smtClean="0"/>
              <a:t>2020年11月13日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5A3FD2-E90E-4998-B374-7B01BF4160A6}"/>
              </a:ext>
            </a:extLst>
          </p:cNvPr>
          <p:cNvCxnSpPr/>
          <p:nvPr/>
        </p:nvCxnSpPr>
        <p:spPr>
          <a:xfrm>
            <a:off x="-16832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3851FC-BB4D-4E84-AFD5-41E34E5D7372}"/>
              </a:ext>
            </a:extLst>
          </p:cNvPr>
          <p:cNvCxnSpPr/>
          <p:nvPr/>
        </p:nvCxnSpPr>
        <p:spPr>
          <a:xfrm>
            <a:off x="8592000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680ECCAA-0B76-4045-B155-2103DA86C0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7437F0B9-A439-43A3-8CC0-97746A506B1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1D9373E-6527-48F8-85CC-7777250EB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043" y="63274"/>
            <a:ext cx="89916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Enforcing Foreign-Key Constraints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9169BA2-B564-46CB-AAC4-8B1CCD99C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433" y="1479324"/>
            <a:ext cx="10563224" cy="44958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zh-CN" sz="2800" dirty="0"/>
              <a:t>If there is a foreign-key constraint from relation </a:t>
            </a:r>
            <a:r>
              <a:rPr lang="en-US" altLang="zh-CN" sz="2800" i="1" dirty="0"/>
              <a:t>R</a:t>
            </a:r>
            <a:r>
              <a:rPr lang="en-US" altLang="zh-CN" sz="2800" dirty="0"/>
              <a:t>  to relation </a:t>
            </a:r>
            <a:r>
              <a:rPr lang="en-US" altLang="zh-CN" sz="2800" i="1" dirty="0"/>
              <a:t>S</a:t>
            </a:r>
            <a:r>
              <a:rPr lang="en-US" altLang="zh-CN" sz="2800" dirty="0"/>
              <a:t>, two violations are possible: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An insert or update to </a:t>
            </a:r>
            <a:r>
              <a:rPr lang="en-US" altLang="zh-CN" sz="2400" i="1" dirty="0"/>
              <a:t>R</a:t>
            </a:r>
            <a:r>
              <a:rPr lang="en-US" altLang="zh-CN" sz="2400" dirty="0"/>
              <a:t>  introduces values not found in </a:t>
            </a:r>
            <a:r>
              <a:rPr lang="en-US" altLang="zh-CN" sz="2400" i="1" dirty="0"/>
              <a:t>S</a:t>
            </a:r>
            <a:r>
              <a:rPr lang="en-US" altLang="zh-CN" sz="2400" dirty="0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A deletion or update to S causes some tuples of </a:t>
            </a:r>
            <a:r>
              <a:rPr lang="en-US" altLang="zh-CN" sz="2400" i="1" dirty="0"/>
              <a:t>R</a:t>
            </a:r>
            <a:r>
              <a:rPr lang="en-US" altLang="zh-CN" sz="2400" dirty="0"/>
              <a:t>  to “dangle.”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5A2943C5-7211-4BFA-91DD-9802D3C677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34E50570-5DD9-422A-90F3-6C13E0561D2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C532386-2A8C-4E5E-9267-0AC36B362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Actions Taken --- (1)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AA40277-4057-435D-9EDD-3888AADA8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1312" y="1644178"/>
            <a:ext cx="10515600" cy="4343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suppose </a:t>
            </a:r>
            <a:r>
              <a:rPr lang="en-US" altLang="zh-CN" sz="2800" i="1" dirty="0"/>
              <a:t>R</a:t>
            </a:r>
            <a:r>
              <a:rPr lang="en-US" altLang="zh-CN" sz="2800" dirty="0"/>
              <a:t> = Sells, </a:t>
            </a:r>
            <a:r>
              <a:rPr lang="en-US" altLang="zh-CN" sz="2800" i="1" dirty="0"/>
              <a:t>S</a:t>
            </a:r>
            <a:r>
              <a:rPr lang="en-US" altLang="zh-CN" sz="2800" dirty="0"/>
              <a:t> = Beers.</a:t>
            </a:r>
          </a:p>
          <a:p>
            <a:r>
              <a:rPr lang="en-US" altLang="zh-CN" sz="2800" dirty="0"/>
              <a:t>An insert or update to </a:t>
            </a:r>
            <a:r>
              <a:rPr lang="en-US" altLang="zh-CN" sz="2800" dirty="0">
                <a:solidFill>
                  <a:srgbClr val="CC00CC"/>
                </a:solidFill>
              </a:rPr>
              <a:t>Sells</a:t>
            </a:r>
            <a:r>
              <a:rPr lang="en-US" altLang="zh-CN" sz="2800" dirty="0"/>
              <a:t> that introduces a nonexistent beer must be rejected.</a:t>
            </a:r>
          </a:p>
          <a:p>
            <a:r>
              <a:rPr lang="en-US" altLang="zh-CN" sz="2800" dirty="0"/>
              <a:t>A deletion or update to </a:t>
            </a:r>
            <a:r>
              <a:rPr lang="en-US" altLang="zh-CN" sz="2800" dirty="0">
                <a:solidFill>
                  <a:srgbClr val="CC00CC"/>
                </a:solidFill>
              </a:rPr>
              <a:t>Beers</a:t>
            </a:r>
            <a:r>
              <a:rPr lang="en-US" altLang="zh-CN" sz="2800" dirty="0"/>
              <a:t> that removes a beer value found in some tuples of </a:t>
            </a:r>
            <a:r>
              <a:rPr lang="en-US" altLang="zh-CN" sz="2800" dirty="0">
                <a:solidFill>
                  <a:srgbClr val="CC00CC"/>
                </a:solidFill>
              </a:rPr>
              <a:t>Sells</a:t>
            </a:r>
            <a:r>
              <a:rPr lang="en-US" altLang="zh-CN" sz="2800" dirty="0"/>
              <a:t> can be handled in three ways (next slide).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F98D8348-5E9D-4440-8E66-4A9F32A2B5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8C90766B-6639-48F6-87EE-69BEB7175B3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D6E9974-A0EE-4F04-87CC-A4DB98258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Actions Taken --- (2)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DD2D650-3394-4DA6-8AFB-7C92DED4FC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4141" y="1499507"/>
            <a:ext cx="9669237" cy="4343400"/>
          </a:xfrm>
        </p:spPr>
        <p:txBody>
          <a:bodyPr>
            <a:normAutofit/>
          </a:bodyPr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i="1" dirty="0">
                <a:solidFill>
                  <a:srgbClr val="33CC33"/>
                </a:solidFill>
              </a:rPr>
              <a:t>Default</a:t>
            </a:r>
            <a:r>
              <a:rPr lang="en-US" altLang="zh-CN" sz="2800" dirty="0"/>
              <a:t> : Reject the modification.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i="1" dirty="0">
                <a:solidFill>
                  <a:srgbClr val="33CC33"/>
                </a:solidFill>
              </a:rPr>
              <a:t>Cascade</a:t>
            </a:r>
            <a:r>
              <a:rPr lang="en-US" altLang="zh-CN" sz="2800" dirty="0">
                <a:solidFill>
                  <a:srgbClr val="33CC33"/>
                </a:solidFill>
              </a:rPr>
              <a:t> </a:t>
            </a:r>
            <a:r>
              <a:rPr lang="en-US" altLang="zh-CN" sz="2800" dirty="0"/>
              <a:t>: Make the same changes in Sells.</a:t>
            </a:r>
          </a:p>
          <a:p>
            <a:pPr marL="990600" lvl="1" indent="-533400"/>
            <a:r>
              <a:rPr lang="en-US" altLang="zh-CN" sz="2400" dirty="0">
                <a:solidFill>
                  <a:srgbClr val="CC3300"/>
                </a:solidFill>
              </a:rPr>
              <a:t>Deleted beer</a:t>
            </a:r>
            <a:r>
              <a:rPr lang="en-US" altLang="zh-CN" sz="2400" dirty="0"/>
              <a:t>: delete Sells tuple.</a:t>
            </a:r>
          </a:p>
          <a:p>
            <a:pPr marL="990600" lvl="1" indent="-533400"/>
            <a:r>
              <a:rPr lang="en-US" altLang="zh-CN" sz="2400" dirty="0">
                <a:solidFill>
                  <a:srgbClr val="CC3300"/>
                </a:solidFill>
              </a:rPr>
              <a:t>Updated beer</a:t>
            </a:r>
            <a:r>
              <a:rPr lang="en-US" altLang="zh-CN" sz="2400" dirty="0"/>
              <a:t>: change value in Sells.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i="1" dirty="0">
                <a:solidFill>
                  <a:srgbClr val="33CC33"/>
                </a:solidFill>
              </a:rPr>
              <a:t>Set NULL</a:t>
            </a:r>
            <a:r>
              <a:rPr lang="en-US" altLang="zh-CN" sz="2800" dirty="0"/>
              <a:t> : Change the beer to NULL.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4779EA31-B076-4871-AE68-4F56B45B16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C6EDC279-ADC9-4BC0-BB6C-C1CD39CA168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E416FC5-D152-468B-B86D-289BDF770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Choosing a Policy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B368149-8D22-4141-B841-9AB0FF79A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3128" y="1646465"/>
            <a:ext cx="10270672" cy="41148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cs typeface="Alibaba Sans" panose="020B0503020203040204" pitchFamily="34" charset="0"/>
              </a:rPr>
              <a:t>When we declare a foreign key, we may choose policies SET NULL or CASCADE independently for deletions and updates.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cs typeface="Alibaba Sans" panose="020B0503020203040204" pitchFamily="34" charset="0"/>
              </a:rPr>
              <a:t>Follow the foreign-key declaration by: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3366FF"/>
                </a:solidFill>
                <a:cs typeface="Alibaba Sans" panose="020B0503020203040204" pitchFamily="34" charset="0"/>
              </a:rPr>
              <a:t>   ON [UPDATE, DELETE][SET NULL | CASCADE]</a:t>
            </a:r>
            <a:endParaRPr lang="zh-CN" altLang="en-US" sz="2800" u="sng" dirty="0">
              <a:cs typeface="Alibaba Sans" panose="020B0503020203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cs typeface="Alibaba Sans" panose="020B0503020203040204" pitchFamily="34" charset="0"/>
              </a:rPr>
              <a:t>Two such clauses may be used.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cs typeface="Alibaba Sans" panose="020B0503020203040204" pitchFamily="34" charset="0"/>
              </a:rPr>
              <a:t>Otherwise, the default (reject) is used.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A8AFA7ED-E8A6-48B0-AFEC-E7272AC22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715B9EC5-BF37-4CC7-8C25-4FF2F2849B0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469BA21-0E20-4373-BD09-5F1DCE1E3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157" y="77787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Setting Policy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185E1BE-B9F7-441A-8D32-489EA6BA96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9036" y="1491568"/>
            <a:ext cx="10116228" cy="510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CREATE TABLE Sells (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bar		VARCHAR(20),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beer	VARCHAR(20),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price	REAL,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FOREIGN KEY(beer) REFERENCES Beers(name)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ON DELETE SET NULL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ON UPDATE CASCADE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F24246E9-EAFF-4248-9439-89516CED0B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7795D20C-F096-44A6-87FC-2198B324477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8BAC633-F756-46AD-A54D-867FE4D68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Attribute-Based Checks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E9E2423-6C9E-4408-A887-8AC5C9FD0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Constraints on the value of a particular attribute.</a:t>
            </a:r>
          </a:p>
          <a:p>
            <a:r>
              <a:rPr lang="en-US" altLang="zh-CN" sz="2800" dirty="0"/>
              <a:t>Add </a:t>
            </a:r>
            <a:r>
              <a:rPr lang="en-US" altLang="zh-CN" sz="2800" dirty="0">
                <a:solidFill>
                  <a:srgbClr val="3366FF"/>
                </a:solidFill>
              </a:rPr>
              <a:t>CHECK(&lt;condition&gt;)</a:t>
            </a:r>
            <a:r>
              <a:rPr lang="en-US" altLang="zh-CN" sz="2800" dirty="0"/>
              <a:t> to the declaration for the attribute.</a:t>
            </a:r>
          </a:p>
          <a:p>
            <a:r>
              <a:rPr lang="en-US" altLang="zh-CN" sz="2800" dirty="0"/>
              <a:t>The condition may use the name of the attribute.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84C96550-F555-4520-9558-581ACD77C6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143621EC-5E37-40E2-85C7-0974CC8F11F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5596E3D-9286-4D36-B784-AE4224949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793" y="78469"/>
            <a:ext cx="91440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Attribute-Based Check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47C80E6-9305-4D71-8456-85D58825C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5492" y="1491343"/>
            <a:ext cx="8717643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CREATE TABLE Sells 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bar		VARCHAR(20),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beer	VARCHAR(20)</a:t>
            </a:r>
            <a:r>
              <a:rPr lang="en-US" altLang="zh-CN" sz="2800" b="1" dirty="0">
                <a:solidFill>
                  <a:srgbClr val="3366F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price	REAL </a:t>
            </a:r>
            <a:r>
              <a:rPr lang="en-US" altLang="zh-CN" sz="2800" b="1" dirty="0">
                <a:solidFill>
                  <a:srgbClr val="3366F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CHECK ( price &lt;= 35.00 )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C454BA5E-AD20-483F-82B5-04CF5A973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B7DBA8A4-69DF-4487-A1A9-C04DB7E1270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40CA576-3F35-4617-B833-CF0D91C59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Timing of Checks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E7A58D7-2C3A-4CA7-A306-B04257960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0730" y="1519465"/>
            <a:ext cx="10423070" cy="4419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Attribute-based checks are performed only when a value for that attribute is </a:t>
            </a:r>
            <a:r>
              <a:rPr lang="en-US" altLang="zh-CN" sz="2800" dirty="0">
                <a:solidFill>
                  <a:srgbClr val="FF0000"/>
                </a:solidFill>
              </a:rPr>
              <a:t>inserted or updated</a:t>
            </a:r>
            <a:r>
              <a:rPr lang="en-US" altLang="zh-CN" sz="2800" dirty="0"/>
              <a:t>.</a:t>
            </a:r>
          </a:p>
          <a:p>
            <a:pPr lvl="1"/>
            <a:r>
              <a:rPr lang="en-US" altLang="zh-CN" sz="2400" dirty="0">
                <a:solidFill>
                  <a:srgbClr val="33CC33"/>
                </a:solidFill>
              </a:rPr>
              <a:t>Example</a:t>
            </a:r>
            <a:r>
              <a:rPr lang="en-US" altLang="zh-CN" sz="2400" dirty="0"/>
              <a:t>: </a:t>
            </a:r>
            <a:r>
              <a:rPr lang="en-US" altLang="zh-CN" sz="2400" i="1" u="sng" dirty="0">
                <a:latin typeface="Arial" panose="020B0604020202020204" pitchFamily="34" charset="0"/>
                <a:ea typeface="等线" panose="02010600030101010101" pitchFamily="2" charset="-122"/>
              </a:rPr>
              <a:t>CHECK (price &lt;= 35.00) </a:t>
            </a:r>
            <a:r>
              <a:rPr lang="en-US" altLang="zh-CN" sz="2400" dirty="0"/>
              <a:t>checks every new price and rejects the modification (for that tuple) if the price is more than 35.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EE4EFC99-8AA2-4831-B0EA-2FED14F1E3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BA09782A-E914-4A66-88A9-E33D87C8701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A23F481-BD10-47C4-9256-7BA8CDA3B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Tuple-Based Checks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AE99D7A-E05D-4F84-AEA6-3E521E02FD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0278" y="1606078"/>
            <a:ext cx="10069285" cy="4419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CHECK (&lt;condition&gt;) may be added as a relation-schema element.</a:t>
            </a:r>
          </a:p>
          <a:p>
            <a:r>
              <a:rPr lang="en-US" altLang="zh-CN" sz="2800" dirty="0"/>
              <a:t>The condition may refer to any attribute of the relation.</a:t>
            </a:r>
          </a:p>
          <a:p>
            <a:pPr lvl="1"/>
            <a:r>
              <a:rPr lang="en-US" altLang="zh-CN" sz="2400" dirty="0"/>
              <a:t>But other attributes or relations require a subquery.</a:t>
            </a:r>
          </a:p>
          <a:p>
            <a:r>
              <a:rPr lang="en-US" altLang="zh-CN" sz="2800" dirty="0"/>
              <a:t>Checked on</a:t>
            </a:r>
            <a:r>
              <a:rPr lang="en-US" altLang="zh-CN" sz="2800" dirty="0">
                <a:solidFill>
                  <a:srgbClr val="FF0000"/>
                </a:solidFill>
              </a:rPr>
              <a:t> insert or update</a:t>
            </a:r>
            <a:r>
              <a:rPr lang="en-US" altLang="zh-CN" sz="2800" dirty="0"/>
              <a:t> only.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FFEC466D-A45A-4143-B408-7AEC30D4B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BE8DF1C6-EF80-45AD-88FE-11DB4018CDC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1945103-7B09-44EB-BD6B-BF967D373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Tuple-Based Check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042D6EB-C242-4A0B-A680-2EF1258266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2243" y="1524000"/>
            <a:ext cx="9467850" cy="4343400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Only </a:t>
            </a:r>
            <a:r>
              <a:rPr lang="en-US" altLang="zh-CN" sz="2800" dirty="0" err="1"/>
              <a:t>HardRock</a:t>
            </a:r>
            <a:r>
              <a:rPr lang="zh-CN" altLang="en-US" sz="2800" dirty="0"/>
              <a:t> Bar can sell beer for more than $5: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r>
              <a:rPr lang="zh-CN" altLang="en-US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CREATE TABLE Sells (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bar	</a:t>
            </a: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VAR</a:t>
            </a:r>
            <a:r>
              <a:rPr lang="zh-CN" altLang="en-US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beer	</a:t>
            </a: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VAR</a:t>
            </a:r>
            <a:r>
              <a:rPr lang="zh-CN" altLang="en-US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price	REAL,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zh-CN" altLang="en-US" sz="2800" b="1" dirty="0">
                <a:solidFill>
                  <a:srgbClr val="3366F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CHECK (bar = '</a:t>
            </a:r>
            <a:r>
              <a:rPr lang="en-US" altLang="zh-CN" sz="2800" b="1" dirty="0" err="1">
                <a:solidFill>
                  <a:srgbClr val="3366F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HardRock</a:t>
            </a:r>
            <a:r>
              <a:rPr lang="zh-CN" altLang="en-US" sz="2800" b="1" dirty="0">
                <a:solidFill>
                  <a:srgbClr val="3366F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</a:t>
            </a:r>
            <a:r>
              <a:rPr lang="en-US" altLang="zh-CN" sz="2800" b="1" dirty="0">
                <a:solidFill>
                  <a:srgbClr val="3366F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2800" b="1" dirty="0">
                <a:solidFill>
                  <a:srgbClr val="3366F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OR price &lt;= </a:t>
            </a:r>
            <a:r>
              <a:rPr lang="en-US" altLang="zh-CN" sz="2800" b="1" dirty="0">
                <a:solidFill>
                  <a:srgbClr val="3366F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en-US" sz="2800" b="1" dirty="0">
                <a:solidFill>
                  <a:srgbClr val="3366FF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5.00)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);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6C3F79F8-D8FD-4CA5-AB51-A800652C4C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6FEA11D9-B38F-44B7-ACDD-E2802ED3CDB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874F801-43AD-4412-9FE2-367A5A49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Constraints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DCF3A2A-9B73-4F55-A345-808603AF7F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3128" y="1507672"/>
            <a:ext cx="9938657" cy="43434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 </a:t>
            </a:r>
            <a:r>
              <a:rPr lang="en-US" altLang="zh-CN" sz="2800" i="1" dirty="0">
                <a:solidFill>
                  <a:srgbClr val="FF0066"/>
                </a:solidFill>
              </a:rPr>
              <a:t>constraint</a:t>
            </a:r>
            <a:r>
              <a:rPr lang="en-US" altLang="zh-CN" sz="2800" i="1" dirty="0"/>
              <a:t> </a:t>
            </a:r>
            <a:r>
              <a:rPr lang="en-US" altLang="zh-CN" sz="2800" dirty="0"/>
              <a:t> is a relationship among data elements that the DBMS is required to enforce.</a:t>
            </a:r>
          </a:p>
          <a:p>
            <a:pPr lvl="1"/>
            <a:r>
              <a:rPr lang="en-US" altLang="zh-CN" sz="2400" dirty="0">
                <a:solidFill>
                  <a:srgbClr val="33CC33"/>
                </a:solidFill>
              </a:rPr>
              <a:t>Example</a:t>
            </a:r>
            <a:r>
              <a:rPr lang="en-US" altLang="zh-CN" sz="2400" dirty="0"/>
              <a:t>: key constraints.</a:t>
            </a:r>
          </a:p>
          <a:p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5BD55F27-7F90-4287-835A-D0AA98E98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BBF4FE00-8F01-4B3A-AB89-1319D1F93C7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889010D-3DBB-472E-9674-062B3DB96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5E745C8-1F24-4120-B654-FB65BFAF0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800" dirty="0"/>
              <a:t>Any Questions? 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457F0C7-9809-495F-AFCE-543B62A07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1" y="3916589"/>
            <a:ext cx="5180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Exercises 7.1.1 @ P.318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Exercises 7.2.</a:t>
            </a:r>
            <a:r>
              <a:rPr lang="en-US" altLang="zh-CN" sz="2400" dirty="0">
                <a:ea typeface="宋体" panose="02010600030101010101" pitchFamily="2" charset="-122"/>
              </a:rPr>
              <a:t>1, 7.2.2, 7.2.4 </a:t>
            </a:r>
            <a:r>
              <a:rPr lang="zh-CN" altLang="en-US" sz="2400" dirty="0">
                <a:ea typeface="宋体" panose="02010600030101010101" pitchFamily="2" charset="-122"/>
              </a:rPr>
              <a:t>@ P.324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5386937A-8432-476B-AC0D-98869EC24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Modification of Constraints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A83918B0-07BE-4A2D-89F3-09D4B8E313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481328"/>
            <a:ext cx="10844893" cy="469563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It is possible to add, modify, or delete constraints at any time. </a:t>
            </a:r>
          </a:p>
          <a:p>
            <a:r>
              <a:rPr lang="en-US" altLang="zh-CN" sz="2800" dirty="0"/>
              <a:t>In order to modify or delete an existing constraint, it is necessary that the </a:t>
            </a:r>
            <a:r>
              <a:rPr lang="en-US" altLang="zh-CN" sz="2800" dirty="0">
                <a:solidFill>
                  <a:srgbClr val="FF0000"/>
                </a:solidFill>
              </a:rPr>
              <a:t>constraint have a name</a:t>
            </a:r>
            <a:r>
              <a:rPr lang="en-US" altLang="zh-CN" sz="2800" dirty="0"/>
              <a:t>. 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9B0BBCC-1AC2-4D44-8CB7-146D1C40A0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B10FAD83-C968-404B-8EDC-BAA25BEFDB0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9FFB3289-9E1A-4549-9DB3-E94DB3A4F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58964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Giving Names to Constraints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D1A2258B-2573-4931-9F64-866DF3D6C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7724" y="1542824"/>
            <a:ext cx="5248276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CREATE TABLE Beers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	name CHAR(20)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CONSTRAINT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NameIsKey</a:t>
            </a:r>
            <a:r>
              <a:rPr lang="en-US" altLang="zh-CN" b="1" dirty="0">
                <a:latin typeface="Courier New" panose="02070309020205020404" pitchFamily="49" charset="0"/>
              </a:rPr>
              <a:t> PRIMARY KEY,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</a:rPr>
              <a:t>manf</a:t>
            </a:r>
            <a:r>
              <a:rPr lang="en-US" altLang="zh-CN" b="1" dirty="0">
                <a:latin typeface="Courier New" panose="02070309020205020404" pitchFamily="49" charset="0"/>
              </a:rPr>
              <a:t> CHAR(20)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  <a:p>
            <a:endParaRPr lang="zh-CN" altLang="en-US" b="1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03D06E5C-FCE7-4988-BA9E-A1D7DEE00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3F88E74-C3E1-4E44-91EE-6420E3D4F0E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C266606-C2AA-4A30-916F-E1B1430E33A5}"/>
              </a:ext>
            </a:extLst>
          </p:cNvPr>
          <p:cNvSpPr txBox="1">
            <a:spLocks noChangeArrowheads="1"/>
          </p:cNvSpPr>
          <p:nvPr/>
        </p:nvSpPr>
        <p:spPr>
          <a:xfrm>
            <a:off x="5583014" y="1681617"/>
            <a:ext cx="6377666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52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5"/>
              </a:buBlip>
              <a:defRPr sz="24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1pPr>
            <a:lvl2pPr marL="6858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5"/>
              </a:buBlip>
              <a:defRPr sz="22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2pPr>
            <a:lvl3pPr marL="11430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5"/>
              </a:buBlip>
              <a:defRPr sz="18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3pPr>
            <a:lvl4pPr marL="16002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5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4pPr>
            <a:lvl5pPr marL="20574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5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CREATE TABLE Sells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	bar	 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	beer 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	price REAL,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CONSTRAINT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BeerIsFK</a:t>
            </a:r>
            <a:r>
              <a:rPr lang="en-US" altLang="zh-CN" b="1" dirty="0">
                <a:latin typeface="Courier New" panose="02070309020205020404" pitchFamily="49" charset="0"/>
              </a:rPr>
              <a:t> FOREIGN Key (beer) REFERENCES Beers(name)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07F6495D-5498-42D7-80A2-414D4A0402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7842" y="1598160"/>
            <a:ext cx="4559522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CREATE TABLE Sells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	bar		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	beer	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	price	REAL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CONSTRAINT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RightPrice</a:t>
            </a:r>
            <a:r>
              <a:rPr lang="en-US" altLang="zh-CN" b="1" dirty="0">
                <a:latin typeface="Courier New" panose="02070309020205020404" pitchFamily="49" charset="0"/>
              </a:rPr>
              <a:t> CHECK ( price &lt;= 5.00 )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6892F7F0-8F27-4985-AFCD-68F550A52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47F9BFF1-9099-4490-843A-0496D80524D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6AC5252-FCBF-4ECF-AB4E-365C3BF6D03D}"/>
              </a:ext>
            </a:extLst>
          </p:cNvPr>
          <p:cNvSpPr txBox="1">
            <a:spLocks noChangeArrowheads="1"/>
          </p:cNvSpPr>
          <p:nvPr/>
        </p:nvSpPr>
        <p:spPr>
          <a:xfrm>
            <a:off x="5387980" y="1464810"/>
            <a:ext cx="6319605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52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5"/>
              </a:buBlip>
              <a:defRPr sz="24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1pPr>
            <a:lvl2pPr marL="6858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5"/>
              </a:buBlip>
              <a:defRPr sz="22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2pPr>
            <a:lvl3pPr marL="11430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5"/>
              </a:buBlip>
              <a:defRPr sz="18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3pPr>
            <a:lvl4pPr marL="16002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5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4pPr>
            <a:lvl5pPr marL="20574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5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CREATE TABLE Sells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(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	bar	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	beer	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	price	REAL,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CONSTRAINT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RightPrice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zh-CN" altLang="en-US" b="1" dirty="0">
                <a:latin typeface="Courier New" panose="02070309020205020404" pitchFamily="49" charset="0"/>
              </a:rPr>
              <a:t>CHECK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  (bar =</a:t>
            </a:r>
            <a:r>
              <a:rPr lang="en-US" altLang="zh-CN" b="1" dirty="0">
                <a:latin typeface="Courier New" panose="02070309020205020404" pitchFamily="49" charset="0"/>
              </a:rPr>
              <a:t>'</a:t>
            </a:r>
            <a:r>
              <a:rPr lang="en-US" altLang="zh-CN" b="1" dirty="0" err="1">
                <a:latin typeface="Courier New" panose="02070309020205020404" pitchFamily="49" charset="0"/>
              </a:rPr>
              <a:t>HardRock</a:t>
            </a:r>
            <a:r>
              <a:rPr lang="en-US" altLang="zh-CN" b="1" dirty="0">
                <a:latin typeface="Courier New" panose="02070309020205020404" pitchFamily="49" charset="0"/>
              </a:rPr>
              <a:t>'</a:t>
            </a:r>
            <a:r>
              <a:rPr lang="zh-CN" altLang="en-US" b="1" dirty="0">
                <a:latin typeface="Courier New" panose="02070309020205020404" pitchFamily="49" charset="0"/>
              </a:rPr>
              <a:t>OR price &lt;= 5.00)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	);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CB292929-E1F7-4ECE-9A30-0E0564F88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Altering Constraints on Tables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EBB6365D-ABE2-4D83-A2D0-0DD6431AA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ALTER TABLE </a:t>
            </a:r>
            <a:r>
              <a:rPr lang="en-US" altLang="zh-CN" dirty="0"/>
              <a:t>statements can affect constraints in several ways. </a:t>
            </a:r>
          </a:p>
          <a:p>
            <a:endParaRPr lang="en-US" altLang="zh-CN" dirty="0"/>
          </a:p>
          <a:p>
            <a:pPr marL="342900" lvl="1" indent="-342900">
              <a:lnSpc>
                <a:spcPct val="110000"/>
              </a:lnSpc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</a:rPr>
              <a:t>ALTER TABLE &lt;</a:t>
            </a:r>
            <a:r>
              <a:rPr lang="en-US" altLang="zh-CN" b="1" dirty="0" err="1">
                <a:latin typeface="Courier New" panose="02070309020205020404" pitchFamily="49" charset="0"/>
              </a:rPr>
              <a:t>TableName</a:t>
            </a:r>
            <a:r>
              <a:rPr lang="en-US" altLang="zh-CN" b="1" dirty="0">
                <a:latin typeface="Courier New" panose="020703090202050204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DROP</a:t>
            </a:r>
            <a:r>
              <a:rPr lang="en-US" altLang="zh-CN" b="1" dirty="0">
                <a:latin typeface="Courier New" panose="02070309020205020404" pitchFamily="49" charset="0"/>
              </a:rPr>
              <a:t> CONSTRAINT </a:t>
            </a:r>
            <a:r>
              <a:rPr lang="en-US" altLang="zh-CN" b="1" dirty="0" err="1">
                <a:latin typeface="Courier New" panose="02070309020205020404" pitchFamily="49" charset="0"/>
              </a:rPr>
              <a:t>ConstraintName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</a:p>
          <a:p>
            <a:pPr marL="342900" lvl="1" indent="-342900">
              <a:lnSpc>
                <a:spcPct val="110000"/>
              </a:lnSpc>
              <a:buNone/>
            </a:pPr>
            <a:endParaRPr lang="en-US" altLang="zh-CN" b="1" dirty="0">
              <a:latin typeface="Courier New" panose="02070309020205020404" pitchFamily="49" charset="0"/>
            </a:endParaRPr>
          </a:p>
          <a:p>
            <a:pPr marL="342900" lvl="1" indent="-342900">
              <a:lnSpc>
                <a:spcPct val="110000"/>
              </a:lnSpc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	ALTER TABLE &lt;</a:t>
            </a:r>
            <a:r>
              <a:rPr lang="en-US" altLang="zh-CN" b="1" dirty="0" err="1">
                <a:latin typeface="Courier New" panose="02070309020205020404" pitchFamily="49" charset="0"/>
              </a:rPr>
              <a:t>TableName</a:t>
            </a:r>
            <a:r>
              <a:rPr lang="en-US" altLang="zh-CN" b="1" dirty="0">
                <a:latin typeface="Courier New" panose="02070309020205020404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ADD</a:t>
            </a:r>
            <a:r>
              <a:rPr lang="en-US" altLang="zh-CN" b="1" dirty="0">
                <a:latin typeface="Courier New" panose="02070309020205020404" pitchFamily="49" charset="0"/>
              </a:rPr>
              <a:t> CONSTRAINT </a:t>
            </a:r>
            <a:r>
              <a:rPr lang="en-US" altLang="zh-CN" b="1" dirty="0" err="1">
                <a:latin typeface="Courier New" panose="02070309020205020404" pitchFamily="49" charset="0"/>
              </a:rPr>
              <a:t>ConstraintName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ConstrtaintContent</a:t>
            </a:r>
            <a:r>
              <a:rPr lang="en-US" altLang="zh-CN" b="1" dirty="0">
                <a:latin typeface="Courier New" panose="02070309020205020404" pitchFamily="49" charset="0"/>
              </a:rPr>
              <a:t>;</a:t>
            </a:r>
          </a:p>
          <a:p>
            <a:pPr marL="342900" lvl="1" indent="-342900"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pPr marL="342900" lvl="1" indent="-342900"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43F0B81F-9036-48F0-9233-933F831822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B6935E8B-3141-42DD-A9D9-E41C509A632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51E955B1-606E-4BEC-9D47-B11BD2F1F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B47210B2-3C20-4648-B6D8-64EC693C45F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4915" y="1633538"/>
            <a:ext cx="11212286" cy="44958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b="1" noProof="1">
                <a:latin typeface="Courier New" panose="02070309020205020404" pitchFamily="49" charset="0"/>
              </a:rPr>
              <a:t>ALTER TABLE Sells </a:t>
            </a:r>
            <a:r>
              <a:rPr lang="en-US" altLang="zh-CN" b="1" noProof="1">
                <a:solidFill>
                  <a:srgbClr val="FF0000"/>
                </a:solidFill>
                <a:latin typeface="Courier New" panose="02070309020205020404" pitchFamily="49" charset="0"/>
              </a:rPr>
              <a:t>DROP</a:t>
            </a:r>
            <a:r>
              <a:rPr lang="en-US" altLang="zh-CN" b="1" noProof="1">
                <a:latin typeface="Courier New" panose="02070309020205020404" pitchFamily="49" charset="0"/>
              </a:rPr>
              <a:t> CONSTRAINT RightPrice;</a:t>
            </a:r>
          </a:p>
          <a:p>
            <a:pPr>
              <a:defRPr/>
            </a:pPr>
            <a:r>
              <a:rPr lang="en-US" altLang="zh-CN" b="1" noProof="1">
                <a:latin typeface="Courier New" panose="02070309020205020404" pitchFamily="49" charset="0"/>
              </a:rPr>
              <a:t>ALTER TABLE Sells </a:t>
            </a:r>
            <a:r>
              <a:rPr lang="en-US" altLang="zh-CN" b="1" noProof="1">
                <a:solidFill>
                  <a:srgbClr val="FF0000"/>
                </a:solidFill>
                <a:latin typeface="Courier New" panose="02070309020205020404" pitchFamily="49" charset="0"/>
              </a:rPr>
              <a:t>DROP</a:t>
            </a:r>
            <a:r>
              <a:rPr lang="en-US" altLang="zh-CN" b="1" noProof="1">
                <a:latin typeface="Courier New" panose="02070309020205020404" pitchFamily="49" charset="0"/>
              </a:rPr>
              <a:t> CONSTRAINT BeerIsFK;</a:t>
            </a:r>
          </a:p>
          <a:p>
            <a:pPr>
              <a:defRPr/>
            </a:pPr>
            <a:r>
              <a:rPr lang="en-US" altLang="zh-CN" b="1" noProof="1">
                <a:latin typeface="Courier New" panose="02070309020205020404" pitchFamily="49" charset="0"/>
              </a:rPr>
              <a:t>ALTER TABLE Beers </a:t>
            </a:r>
            <a:r>
              <a:rPr lang="en-US" altLang="zh-CN" b="1" noProof="1">
                <a:solidFill>
                  <a:srgbClr val="FF0000"/>
                </a:solidFill>
                <a:latin typeface="Courier New" panose="02070309020205020404" pitchFamily="49" charset="0"/>
              </a:rPr>
              <a:t>DROP</a:t>
            </a:r>
            <a:r>
              <a:rPr lang="en-US" altLang="zh-CN" b="1" noProof="1">
                <a:latin typeface="Courier New" panose="02070309020205020404" pitchFamily="49" charset="0"/>
              </a:rPr>
              <a:t> CONSTRAINT NameIsKey;</a:t>
            </a:r>
          </a:p>
          <a:p>
            <a:pPr>
              <a:defRPr/>
            </a:pPr>
            <a:endParaRPr lang="en-US" altLang="zh-CN" b="1" noProof="1"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zh-CN" b="1" noProof="1">
                <a:latin typeface="Courier New" panose="02070309020205020404" pitchFamily="49" charset="0"/>
              </a:rPr>
              <a:t>ALTER TABLE Beers </a:t>
            </a:r>
            <a:r>
              <a:rPr lang="en-US" altLang="zh-CN" b="1" noProof="1">
                <a:solidFill>
                  <a:srgbClr val="FF0000"/>
                </a:solidFill>
                <a:latin typeface="Courier New" panose="02070309020205020404" pitchFamily="49" charset="0"/>
              </a:rPr>
              <a:t>ADD</a:t>
            </a:r>
            <a:r>
              <a:rPr lang="en-US" altLang="zh-CN" b="1" noProof="1">
                <a:latin typeface="Courier New" panose="02070309020205020404" pitchFamily="49" charset="0"/>
              </a:rPr>
              <a:t> CONSTRAINT NameIsKey Primary Key (name);</a:t>
            </a:r>
          </a:p>
          <a:p>
            <a:pPr>
              <a:defRPr/>
            </a:pPr>
            <a:r>
              <a:rPr lang="en-US" altLang="zh-CN" b="1" noProof="1">
                <a:latin typeface="Courier New" panose="02070309020205020404" pitchFamily="49" charset="0"/>
              </a:rPr>
              <a:t>ALTER TABLE Sells </a:t>
            </a:r>
            <a:r>
              <a:rPr lang="en-US" altLang="zh-CN" b="1" noProof="1">
                <a:solidFill>
                  <a:srgbClr val="FF0000"/>
                </a:solidFill>
                <a:latin typeface="Courier New" panose="02070309020205020404" pitchFamily="49" charset="0"/>
              </a:rPr>
              <a:t>ADD</a:t>
            </a:r>
            <a:r>
              <a:rPr lang="en-US" altLang="zh-CN" b="1" noProof="1">
                <a:latin typeface="Courier New" panose="02070309020205020404" pitchFamily="49" charset="0"/>
              </a:rPr>
              <a:t> CONSTRAINT BeerIsFK Foreign Key (Beer) REFERENCES Beers(name);</a:t>
            </a:r>
          </a:p>
          <a:p>
            <a:pPr>
              <a:defRPr/>
            </a:pPr>
            <a:r>
              <a:rPr lang="en-US" altLang="zh-CN" b="1" noProof="1">
                <a:latin typeface="Courier New" panose="02070309020205020404" pitchFamily="49" charset="0"/>
              </a:rPr>
              <a:t>ALTER TABLE Sells </a:t>
            </a:r>
            <a:r>
              <a:rPr lang="en-US" altLang="zh-CN" b="1" noProof="1">
                <a:solidFill>
                  <a:srgbClr val="FF0000"/>
                </a:solidFill>
                <a:latin typeface="Courier New" panose="02070309020205020404" pitchFamily="49" charset="0"/>
              </a:rPr>
              <a:t>ADD</a:t>
            </a:r>
            <a:r>
              <a:rPr lang="en-US" altLang="zh-CN" b="1" noProof="1">
                <a:latin typeface="Courier New" panose="02070309020205020404" pitchFamily="49" charset="0"/>
              </a:rPr>
              <a:t> CONSTRAINT RightPrice CHECK (price &lt; 5.0);</a:t>
            </a:r>
          </a:p>
          <a:p>
            <a:pPr marL="0" indent="0">
              <a:buNone/>
              <a:defRPr/>
            </a:pPr>
            <a:endParaRPr lang="en-US" altLang="zh-CN" b="1" noProof="1">
              <a:latin typeface="Courier New" panose="02070309020205020404" pitchFamily="49" charset="0"/>
            </a:endParaRPr>
          </a:p>
          <a:p>
            <a:pPr>
              <a:defRPr/>
            </a:pPr>
            <a:endParaRPr lang="zh-CN" altLang="en-US" b="1" noProof="1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CCAFFFA4-A4CF-43F3-8851-9ABAD10722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5C54791B-CDD1-49D4-9477-309D7DACA9F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9E61A7E6-8438-4D4B-B261-10E18943CB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85CE7719-3CDA-435B-A186-F254760BDE5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2DD98D6-4C7F-4609-B725-C427106AE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E1A8C51-A0B4-421C-BCB5-4D03B773B4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800"/>
              <a:t>Any Questions? 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062443B4-53C7-48CA-9AA1-946CCD431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4197351"/>
            <a:ext cx="424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Exercises 7.</a:t>
            </a:r>
            <a:r>
              <a:rPr lang="en-US" altLang="zh-CN" sz="2400">
                <a:ea typeface="宋体" panose="02010600030101010101" pitchFamily="2" charset="-122"/>
              </a:rPr>
              <a:t>3</a:t>
            </a:r>
            <a:r>
              <a:rPr lang="zh-CN" altLang="en-US" sz="2400">
                <a:ea typeface="宋体" panose="02010600030101010101" pitchFamily="2" charset="-122"/>
              </a:rPr>
              <a:t>.1</a:t>
            </a:r>
            <a:r>
              <a:rPr lang="en-US" altLang="zh-CN" sz="2400">
                <a:ea typeface="宋体" panose="02010600030101010101" pitchFamily="2" charset="-122"/>
              </a:rPr>
              <a:t>, 7.3.2</a:t>
            </a:r>
            <a:r>
              <a:rPr lang="zh-CN" altLang="en-US" sz="2400">
                <a:ea typeface="宋体" panose="02010600030101010101" pitchFamily="2" charset="-122"/>
              </a:rPr>
              <a:t> @ P.3</a:t>
            </a:r>
            <a:r>
              <a:rPr lang="en-US" altLang="zh-CN" sz="2400">
                <a:ea typeface="宋体" panose="02010600030101010101" pitchFamily="2" charset="-122"/>
              </a:rPr>
              <a:t>27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A3627546-8A87-4912-8C6B-6285A71FC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65D3A757-7B69-4C1C-B326-C524042EE80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69B35CC-095B-4E0A-8CC3-61BDFA87C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Assertions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8BAD23B-5C1E-49E3-907B-44822FCD5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These are database-schema elements, like relations or views.</a:t>
            </a:r>
          </a:p>
          <a:p>
            <a:r>
              <a:rPr lang="en-US" altLang="zh-CN"/>
              <a:t>Defined by: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	CREATE ASSERTION &lt;name&gt;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		CHECK (&lt;condition&gt;);</a:t>
            </a:r>
          </a:p>
          <a:p>
            <a:r>
              <a:rPr lang="en-US" altLang="zh-CN"/>
              <a:t>Condition may refer to any relation or attribute in the database schema.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9818FD55-6A70-4A82-A7FC-4BD680EEC1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9AAD64CC-4885-4602-931E-7AE63F6D481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8FA5C10-4B32-46D1-B1A0-94D0FD61F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Assertion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AAB6D34-629E-46D8-822C-CB876EEBF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0276" y="1455057"/>
            <a:ext cx="10423524" cy="4343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/>
              <a:t>In </a:t>
            </a:r>
            <a:r>
              <a:rPr lang="en-US" altLang="zh-CN" sz="2600" dirty="0">
                <a:solidFill>
                  <a:srgbClr val="CC00CC"/>
                </a:solidFill>
              </a:rPr>
              <a:t>Sells(bar, beer, price)</a:t>
            </a:r>
            <a:r>
              <a:rPr lang="en-US" altLang="zh-CN" sz="2600" dirty="0"/>
              <a:t>, no bar may charge an average of more than $5.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CREATE ASSERTION </a:t>
            </a:r>
            <a:r>
              <a:rPr lang="en-US" altLang="zh-CN" sz="2800" b="1" dirty="0" err="1">
                <a:latin typeface="Courier New" panose="02070309020205020404" pitchFamily="49" charset="0"/>
              </a:rPr>
              <a:t>NoRipoffBars</a:t>
            </a:r>
            <a:r>
              <a:rPr lang="en-US" altLang="zh-CN" sz="2800" b="1" dirty="0">
                <a:latin typeface="Courier New" panose="02070309020205020404" pitchFamily="49" charset="0"/>
              </a:rPr>
              <a:t> CHECK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(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	NOT EXISTS (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		SELECT bar FROM Sells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		GROUP BY bar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		HAVING 5.00 &lt; AVG(price)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C3E17737-3FF1-46DC-86CF-9001D2F9F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1" y="3753305"/>
            <a:ext cx="5849938" cy="1676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F6B7CA38-0925-48A4-BFC5-C03250011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998" y="3429001"/>
            <a:ext cx="1698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Bars with an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average price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above $5</a:t>
            </a:r>
          </a:p>
        </p:txBody>
      </p:sp>
      <p:sp>
        <p:nvSpPr>
          <p:cNvPr id="30727" name="Line 6">
            <a:extLst>
              <a:ext uri="{FF2B5EF4-FFF2-40B4-BE49-F238E27FC236}">
                <a16:creationId xmlns:a16="http://schemas.microsoft.com/office/drawing/2014/main" id="{3822F52D-7D3A-474A-8BD3-273F828265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2885" y="39465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45615279-3266-4FFF-BD6E-A820B306B0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1DF88B04-ED9E-4AF0-9562-64DD3EA109E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7C06835-1A91-452D-820A-A61B8B7F3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Assertion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DAE7985-3265-4A25-BADD-3A83DCC716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In </a:t>
            </a:r>
            <a:r>
              <a:rPr lang="en-US" altLang="zh-CN" sz="2800" dirty="0">
                <a:solidFill>
                  <a:srgbClr val="CC00CC"/>
                </a:solidFill>
              </a:rPr>
              <a:t>Drinkers(name, </a:t>
            </a:r>
            <a:r>
              <a:rPr lang="en-US" altLang="zh-CN" sz="2800" dirty="0" err="1">
                <a:solidFill>
                  <a:srgbClr val="CC00CC"/>
                </a:solidFill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</a:rPr>
              <a:t>, phone)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CC00CC"/>
                </a:solidFill>
              </a:rPr>
              <a:t>Bars(name, </a:t>
            </a:r>
            <a:r>
              <a:rPr lang="en-US" altLang="zh-CN" sz="2800" dirty="0" err="1">
                <a:solidFill>
                  <a:srgbClr val="CC00CC"/>
                </a:solidFill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</a:rPr>
              <a:t>, license)</a:t>
            </a:r>
            <a:r>
              <a:rPr lang="en-US" altLang="zh-CN" sz="2800" dirty="0"/>
              <a:t>, there cannot be more bars than drinkers.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CREATE ASSERTION </a:t>
            </a:r>
            <a:r>
              <a:rPr lang="en-US" altLang="zh-CN" sz="2800" b="1" dirty="0" err="1">
                <a:latin typeface="Courier New" panose="02070309020205020404" pitchFamily="49" charset="0"/>
              </a:rPr>
              <a:t>FewBar</a:t>
            </a:r>
            <a:r>
              <a:rPr lang="en-US" altLang="zh-CN" sz="2800" b="1" dirty="0">
                <a:latin typeface="Courier New" panose="02070309020205020404" pitchFamily="49" charset="0"/>
              </a:rPr>
              <a:t> CHECK 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	  (SELECT COUNT(*) FROM Bars) &lt;=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	  (SELECT COUNT(*) FROM Drinkers)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1AB928CF-B8A4-4818-BEE9-D3F8AD7AD4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808E267B-41B0-4342-8911-42892539067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4D30F7C-AC52-4EFB-BB19-B301371D0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Kinds of Constraints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A33DCB8-C150-4176-BEBA-96EAA8CD9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7878" y="1564822"/>
            <a:ext cx="10148208" cy="411480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33CC33"/>
                </a:solidFill>
              </a:rPr>
              <a:t>Primary-key, Unique-key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>
                <a:solidFill>
                  <a:srgbClr val="33CC33"/>
                </a:solidFill>
              </a:rPr>
              <a:t>Foreign-key</a:t>
            </a:r>
            <a:r>
              <a:rPr lang="en-US" altLang="zh-CN" sz="2800" dirty="0"/>
              <a:t>, or referential-integrity.</a:t>
            </a:r>
          </a:p>
          <a:p>
            <a:r>
              <a:rPr lang="en-US" altLang="zh-CN" sz="2800" dirty="0">
                <a:solidFill>
                  <a:srgbClr val="33CC33"/>
                </a:solidFill>
              </a:rPr>
              <a:t>Value-based</a:t>
            </a:r>
            <a:r>
              <a:rPr lang="en-US" altLang="zh-CN" sz="2800" dirty="0"/>
              <a:t> constraints.</a:t>
            </a:r>
          </a:p>
          <a:p>
            <a:pPr lvl="1"/>
            <a:r>
              <a:rPr lang="en-US" altLang="zh-CN" sz="2400" dirty="0"/>
              <a:t>Constrain values of a particular attribute.</a:t>
            </a:r>
          </a:p>
          <a:p>
            <a:r>
              <a:rPr lang="en-US" altLang="zh-CN" sz="2800" dirty="0">
                <a:solidFill>
                  <a:srgbClr val="33CC33"/>
                </a:solidFill>
              </a:rPr>
              <a:t>Tuple-based</a:t>
            </a:r>
            <a:r>
              <a:rPr lang="en-US" altLang="zh-CN" sz="2800" dirty="0"/>
              <a:t> constraints.</a:t>
            </a:r>
          </a:p>
          <a:p>
            <a:pPr lvl="1"/>
            <a:r>
              <a:rPr lang="en-US" altLang="zh-CN" sz="2400" dirty="0"/>
              <a:t>Relationship among components.</a:t>
            </a:r>
          </a:p>
          <a:p>
            <a:r>
              <a:rPr lang="en-US" altLang="zh-CN" sz="2800" dirty="0">
                <a:solidFill>
                  <a:srgbClr val="33CC33"/>
                </a:solidFill>
              </a:rPr>
              <a:t>Assertions</a:t>
            </a:r>
            <a:r>
              <a:rPr lang="en-US" altLang="zh-CN" sz="2800" dirty="0"/>
              <a:t>: any SQL </a:t>
            </a:r>
            <a:r>
              <a:rPr lang="en-US" altLang="zh-CN" sz="2800" dirty="0" err="1"/>
              <a:t>boolean</a:t>
            </a:r>
            <a:r>
              <a:rPr lang="en-US" altLang="zh-CN" sz="2800" dirty="0"/>
              <a:t> expression.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66B2FB0B-FC01-4230-A8CA-6EDA0839D8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C3FC1ACC-7DDD-472E-AB2B-6959E9CBFBC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B506D3A-7F10-4BFF-A429-BFE3C955A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Timing of Assertion Checks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595C6C9-240B-4B97-9507-72A0F4C52B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112" y="1646464"/>
            <a:ext cx="10124838" cy="4191000"/>
          </a:xfrm>
        </p:spPr>
        <p:txBody>
          <a:bodyPr/>
          <a:lstStyle/>
          <a:p>
            <a:r>
              <a:rPr lang="en-US" altLang="zh-CN" dirty="0"/>
              <a:t>In principle, we must check every assertion after every modification to any relation of the database.</a:t>
            </a:r>
          </a:p>
          <a:p>
            <a:r>
              <a:rPr lang="en-US" altLang="zh-CN" dirty="0"/>
              <a:t>A clever system can observe that only certain changes could cause a given assertion to be violated.</a:t>
            </a:r>
          </a:p>
          <a:p>
            <a:pPr lvl="1"/>
            <a:r>
              <a:rPr lang="en-US" altLang="zh-CN" dirty="0">
                <a:solidFill>
                  <a:srgbClr val="33CC33"/>
                </a:solidFill>
              </a:rPr>
              <a:t>Example</a:t>
            </a:r>
            <a:r>
              <a:rPr lang="en-US" altLang="zh-CN" dirty="0"/>
              <a:t>: No change to Beers can affect </a:t>
            </a:r>
            <a:r>
              <a:rPr lang="en-US" altLang="zh-CN" dirty="0" err="1"/>
              <a:t>FewBar</a:t>
            </a:r>
            <a:r>
              <a:rPr lang="en-US" altLang="zh-CN" dirty="0"/>
              <a:t>.  Neither can an insertion to Drinkers.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8D34932E-36D7-451C-876E-925D9EEDDC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82E6FFCB-19A6-48C5-8710-69034D3D904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27BEC05-458D-4726-846E-E6B3766B3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80A08DA-E473-4172-B9B3-08AEC4B1F6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800"/>
              <a:t>Any Questions? 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16486858-B01D-4FC0-9500-F02BD8B3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4375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Exercises 7.4.1, 7.4.2 @ P.330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ldLvl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95E9AEB2-E1C2-415E-88A2-BC9CDB9AB1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984125D2-3D5F-41DD-9D2B-DA00F822F18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CC09999-75AB-401C-95D3-3EC9B4752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Triggers: Motivation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EEF20CB-4CFE-438C-96BB-0F2191339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6993" y="1606078"/>
            <a:ext cx="10314214" cy="4419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Assertions are powerful, but the DBMS often can’t tell when they need to be checked.</a:t>
            </a:r>
          </a:p>
          <a:p>
            <a:r>
              <a:rPr lang="en-US" altLang="zh-CN" sz="2800" dirty="0"/>
              <a:t>Attribute- and tuple-based checks are checked at known times, but are not powerful.</a:t>
            </a:r>
          </a:p>
          <a:p>
            <a:r>
              <a:rPr lang="en-US" altLang="zh-CN" sz="2800" dirty="0"/>
              <a:t>Triggers let the user decide when to check for any condition.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53A77485-7B72-4886-9985-999BB0CDC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28C013C4-2B24-4A20-BE8F-B3B032F82CF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30B4B1F-B1BC-4A95-A292-9D10A3111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Event-Condition-Action Rules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61537C9-219D-4736-AE1E-86C0606C70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0536" y="1526721"/>
            <a:ext cx="9846128" cy="43434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Another name for “trigger” is </a:t>
            </a:r>
            <a:r>
              <a:rPr lang="en-US" altLang="zh-CN" sz="2800" i="1" dirty="0"/>
              <a:t>ECA rule</a:t>
            </a:r>
            <a:r>
              <a:rPr lang="en-US" altLang="zh-CN" sz="2800" dirty="0"/>
              <a:t>, or </a:t>
            </a:r>
            <a:r>
              <a:rPr lang="en-US" altLang="zh-CN" sz="2800" i="1" dirty="0">
                <a:solidFill>
                  <a:srgbClr val="FF0066"/>
                </a:solidFill>
              </a:rPr>
              <a:t>event-condition-action</a:t>
            </a:r>
            <a:r>
              <a:rPr lang="en-US" altLang="zh-CN" sz="2800" dirty="0"/>
              <a:t>  rule.</a:t>
            </a:r>
          </a:p>
          <a:p>
            <a:r>
              <a:rPr lang="en-US" altLang="zh-CN" sz="2800" i="1" dirty="0">
                <a:solidFill>
                  <a:srgbClr val="33CC33"/>
                </a:solidFill>
              </a:rPr>
              <a:t>Event</a:t>
            </a:r>
            <a:r>
              <a:rPr lang="en-US" altLang="zh-CN" sz="2800" dirty="0">
                <a:solidFill>
                  <a:srgbClr val="33CC33"/>
                </a:solidFill>
              </a:rPr>
              <a:t> </a:t>
            </a:r>
            <a:r>
              <a:rPr lang="en-US" altLang="zh-CN" sz="2800" dirty="0"/>
              <a:t>:  typically a type of database modification, e.g., “insert on Sells.”</a:t>
            </a:r>
          </a:p>
          <a:p>
            <a:r>
              <a:rPr lang="en-US" altLang="zh-CN" sz="2800" i="1" dirty="0">
                <a:solidFill>
                  <a:srgbClr val="33CC33"/>
                </a:solidFill>
              </a:rPr>
              <a:t>Condition</a:t>
            </a:r>
            <a:r>
              <a:rPr lang="en-US" altLang="zh-CN" sz="2800" dirty="0"/>
              <a:t> : Any SQL </a:t>
            </a:r>
            <a:r>
              <a:rPr lang="en-US" altLang="zh-CN" sz="2800" dirty="0" err="1"/>
              <a:t>boolean</a:t>
            </a:r>
            <a:r>
              <a:rPr lang="en-US" altLang="zh-CN" sz="2800" dirty="0"/>
              <a:t>-valued expression.</a:t>
            </a:r>
          </a:p>
          <a:p>
            <a:r>
              <a:rPr lang="en-US" altLang="zh-CN" sz="2800" i="1" dirty="0">
                <a:solidFill>
                  <a:srgbClr val="33CC33"/>
                </a:solidFill>
              </a:rPr>
              <a:t>Action</a:t>
            </a:r>
            <a:r>
              <a:rPr lang="en-US" altLang="zh-CN" sz="2800" dirty="0"/>
              <a:t> : Any SQL statements.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3E2E6EEC-F1A4-44F9-9CF0-C6DBC1AE6C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1F42860C-44F1-4377-8B99-EF4344C66D8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683042D-1F55-4037-8D02-6EDAF5283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29483"/>
            <a:ext cx="91440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Preliminary </a:t>
            </a:r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A Trigger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797E5E5-2D4F-4E23-AA8C-0BAB395B3D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4335" y="1507672"/>
            <a:ext cx="9987643" cy="4419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Instead of using a foreign-key constraint and rejecting insertions into </a:t>
            </a:r>
            <a:r>
              <a:rPr lang="en-US" altLang="zh-CN" sz="2800" dirty="0">
                <a:solidFill>
                  <a:srgbClr val="CC00CC"/>
                </a:solidFill>
              </a:rPr>
              <a:t>Sells(bar, beer, price)</a:t>
            </a:r>
            <a:r>
              <a:rPr lang="en-US" altLang="zh-CN" sz="2800" dirty="0"/>
              <a:t> with unknown beers, a trigger can add that beer to Beers, with a NULL manufacturer.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FBF9258A-CDFF-49F5-BDAB-E1A8F1E572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BCD7058F-2425-4261-A3A6-4AFBF4CF7DC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024D692-E69E-47C2-995F-B886B9A68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Trigger Definition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DC2FEF1-D2BB-471D-A430-D29B4B5D6C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73778" y="1481328"/>
            <a:ext cx="8880021" cy="469563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BeerTrig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AFTER INSERT ON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REFERENCING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NEW ROW AS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NewTuple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FOR EACH ROW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WHEN 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NewTuple.beer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NOT 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(SELECT name FROM Beers))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 INSERT INTO Beers(name)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VALUES(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NewTuple.beer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F53705F7-B464-4A8A-B4AA-29AD6CFC64D8}"/>
              </a:ext>
            </a:extLst>
          </p:cNvPr>
          <p:cNvGrpSpPr>
            <a:grpSpLocks/>
          </p:cNvGrpSpPr>
          <p:nvPr/>
        </p:nvGrpSpPr>
        <p:grpSpPr bwMode="auto">
          <a:xfrm>
            <a:off x="2586039" y="1520563"/>
            <a:ext cx="6704013" cy="984250"/>
            <a:chOff x="0" y="0"/>
            <a:chExt cx="4223" cy="620"/>
          </a:xfrm>
        </p:grpSpPr>
        <p:sp>
          <p:nvSpPr>
            <p:cNvPr id="37902" name="Rectangle 5">
              <a:extLst>
                <a:ext uri="{FF2B5EF4-FFF2-40B4-BE49-F238E27FC236}">
                  <a16:creationId xmlns:a16="http://schemas.microsoft.com/office/drawing/2014/main" id="{33A345DC-89A1-48CB-A36A-B41610AC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2"/>
              <a:ext cx="2806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37903" name="Text Box 6">
              <a:extLst>
                <a:ext uri="{FF2B5EF4-FFF2-40B4-BE49-F238E27FC236}">
                  <a16:creationId xmlns:a16="http://schemas.microsoft.com/office/drawing/2014/main" id="{B5CFDD34-DF7A-4D3D-BA0B-2A1731FC5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0"/>
              <a:ext cx="8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The event</a:t>
              </a:r>
            </a:p>
          </p:txBody>
        </p:sp>
        <p:sp>
          <p:nvSpPr>
            <p:cNvPr id="37904" name="Line 7">
              <a:extLst>
                <a:ext uri="{FF2B5EF4-FFF2-40B4-BE49-F238E27FC236}">
                  <a16:creationId xmlns:a16="http://schemas.microsoft.com/office/drawing/2014/main" id="{4D4C2E75-33DF-4D00-ACFE-6DBBB1F2A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6" y="14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2" name="Group 8">
            <a:extLst>
              <a:ext uri="{FF2B5EF4-FFF2-40B4-BE49-F238E27FC236}">
                <a16:creationId xmlns:a16="http://schemas.microsoft.com/office/drawing/2014/main" id="{03F7868A-0FFB-4823-87C6-3D778EAB47B4}"/>
              </a:ext>
            </a:extLst>
          </p:cNvPr>
          <p:cNvGrpSpPr>
            <a:grpSpLocks/>
          </p:cNvGrpSpPr>
          <p:nvPr/>
        </p:nvGrpSpPr>
        <p:grpSpPr bwMode="auto">
          <a:xfrm>
            <a:off x="2586039" y="3954726"/>
            <a:ext cx="7920037" cy="1023698"/>
            <a:chOff x="0" y="0"/>
            <a:chExt cx="4989" cy="716"/>
          </a:xfrm>
        </p:grpSpPr>
        <p:sp>
          <p:nvSpPr>
            <p:cNvPr id="37899" name="Rectangle 9">
              <a:extLst>
                <a:ext uri="{FF2B5EF4-FFF2-40B4-BE49-F238E27FC236}">
                  <a16:creationId xmlns:a16="http://schemas.microsoft.com/office/drawing/2014/main" id="{63699C93-19DB-4F8F-B1B6-0081E3646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2"/>
              <a:ext cx="3713" cy="624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000"/>
            </a:p>
          </p:txBody>
        </p:sp>
        <p:sp>
          <p:nvSpPr>
            <p:cNvPr id="37900" name="Text Box 10">
              <a:extLst>
                <a:ext uri="{FF2B5EF4-FFF2-40B4-BE49-F238E27FC236}">
                  <a16:creationId xmlns:a16="http://schemas.microsoft.com/office/drawing/2014/main" id="{C4E37B65-0822-4C4A-8ACA-6992B43E1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5" y="0"/>
              <a:ext cx="10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The condition</a:t>
              </a:r>
            </a:p>
          </p:txBody>
        </p:sp>
        <p:sp>
          <p:nvSpPr>
            <p:cNvPr id="37901" name="Line 11">
              <a:extLst>
                <a:ext uri="{FF2B5EF4-FFF2-40B4-BE49-F238E27FC236}">
                  <a16:creationId xmlns:a16="http://schemas.microsoft.com/office/drawing/2014/main" id="{6DD32F45-3856-4697-940C-13B4555EB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18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756" name="Group 12">
            <a:extLst>
              <a:ext uri="{FF2B5EF4-FFF2-40B4-BE49-F238E27FC236}">
                <a16:creationId xmlns:a16="http://schemas.microsoft.com/office/drawing/2014/main" id="{23EE761A-E63B-468A-9BA4-F717E6468C8F}"/>
              </a:ext>
            </a:extLst>
          </p:cNvPr>
          <p:cNvGrpSpPr>
            <a:grpSpLocks/>
          </p:cNvGrpSpPr>
          <p:nvPr/>
        </p:nvGrpSpPr>
        <p:grpSpPr bwMode="auto">
          <a:xfrm>
            <a:off x="2586039" y="5091376"/>
            <a:ext cx="7470775" cy="933450"/>
            <a:chOff x="0" y="0"/>
            <a:chExt cx="4706" cy="876"/>
          </a:xfrm>
        </p:grpSpPr>
        <p:sp>
          <p:nvSpPr>
            <p:cNvPr id="37896" name="Rectangle 13">
              <a:extLst>
                <a:ext uri="{FF2B5EF4-FFF2-40B4-BE49-F238E27FC236}">
                  <a16:creationId xmlns:a16="http://schemas.microsoft.com/office/drawing/2014/main" id="{67CEBC33-C45D-43D7-AC11-826E09360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713" cy="876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000"/>
            </a:p>
          </p:txBody>
        </p:sp>
        <p:sp>
          <p:nvSpPr>
            <p:cNvPr id="37897" name="Text Box 14">
              <a:extLst>
                <a:ext uri="{FF2B5EF4-FFF2-40B4-BE49-F238E27FC236}">
                  <a16:creationId xmlns:a16="http://schemas.microsoft.com/office/drawing/2014/main" id="{2D246CD8-3F8C-46B9-949D-CD26D8341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240"/>
              <a:ext cx="8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The action</a:t>
              </a:r>
            </a:p>
          </p:txBody>
        </p:sp>
        <p:sp>
          <p:nvSpPr>
            <p:cNvPr id="37898" name="Line 15">
              <a:extLst>
                <a:ext uri="{FF2B5EF4-FFF2-40B4-BE49-F238E27FC236}">
                  <a16:creationId xmlns:a16="http://schemas.microsoft.com/office/drawing/2014/main" id="{34941F04-E269-4FF0-A8A8-3151288FB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30" y="288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78884B77-72A9-4A62-B22B-AB4DB2D5ED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63D3A4B5-C2FA-4B7F-8FB8-FADBA8DFEA1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099CC31-8D3D-4B6F-A4F2-07639E52C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8469"/>
            <a:ext cx="8513762" cy="1143000"/>
          </a:xfrm>
        </p:spPr>
        <p:txBody>
          <a:bodyPr/>
          <a:lstStyle/>
          <a:p>
            <a:r>
              <a:rPr lang="en-US" altLang="zh-CN" dirty="0">
                <a:solidFill>
                  <a:srgbClr val="CC3300"/>
                </a:solidFill>
                <a:ea typeface="宋体" panose="02010600030101010101" pitchFamily="2" charset="-122"/>
              </a:rPr>
              <a:t>Options</a:t>
            </a:r>
            <a:r>
              <a:rPr lang="en-US" altLang="zh-CN" dirty="0">
                <a:ea typeface="宋体" panose="02010600030101010101" pitchFamily="2" charset="-122"/>
              </a:rPr>
              <a:t>: CREATE TRIGGER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7538B3A-4EC7-479F-8262-C44583783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CREATE TRIGGER &lt;name&gt;</a:t>
            </a:r>
          </a:p>
          <a:p>
            <a:r>
              <a:rPr lang="en-US" altLang="zh-CN" sz="2800" dirty="0"/>
              <a:t>Or: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CREATE OR REPLACE TRIGGER &lt;name&gt;</a:t>
            </a:r>
          </a:p>
          <a:p>
            <a:pPr lvl="1"/>
            <a:r>
              <a:rPr lang="en-US" altLang="zh-CN" sz="2400" dirty="0"/>
              <a:t>Useful if there is a trigger with that name and you want to modify the trigger.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662DE592-620B-4C5C-82D8-0919D4DEFD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752341A4-A536-456A-B0F9-F8792A776BA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2E1942B-078C-4191-9C19-72EF77DAC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C3300"/>
                </a:solidFill>
                <a:ea typeface="宋体" panose="02010600030101010101" pitchFamily="2" charset="-122"/>
              </a:rPr>
              <a:t>Options</a:t>
            </a:r>
            <a:r>
              <a:rPr lang="en-US" altLang="zh-CN">
                <a:ea typeface="宋体" panose="02010600030101010101" pitchFamily="2" charset="-122"/>
              </a:rPr>
              <a:t>: The Event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87BBE48-0479-40DC-BD16-2BAEB0202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AFTER can be BEFORE.</a:t>
            </a:r>
          </a:p>
          <a:p>
            <a:pPr lvl="1"/>
            <a:r>
              <a:rPr lang="en-US" altLang="zh-CN" sz="2400" dirty="0"/>
              <a:t>Also, INSTEAD OF, if the relation is a view.</a:t>
            </a:r>
          </a:p>
          <a:p>
            <a:pPr lvl="2"/>
            <a:r>
              <a:rPr lang="en-US" altLang="zh-CN" sz="2400" dirty="0"/>
              <a:t>A clever way to execute view modifications: have triggers translate them to appropriate modifications on the base tables.</a:t>
            </a:r>
            <a:endParaRPr lang="en-US" altLang="zh-CN" sz="2000" dirty="0"/>
          </a:p>
          <a:p>
            <a:r>
              <a:rPr lang="en-US" altLang="zh-CN" sz="2800" dirty="0"/>
              <a:t>INSERT can be DELETE or UPDATE.</a:t>
            </a:r>
          </a:p>
          <a:p>
            <a:pPr lvl="1"/>
            <a:r>
              <a:rPr lang="en-US" altLang="zh-CN" sz="2400" dirty="0"/>
              <a:t>And UPDATE can be UPDATE . . . ON a particular attribute.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B909EFFD-294A-45C1-B9DA-0560389409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AB78A2BE-6F54-4AED-8FA6-6F99975B254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B202F82-DCE3-444D-A631-112E1764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C3300"/>
                </a:solidFill>
                <a:ea typeface="宋体" panose="02010600030101010101" pitchFamily="2" charset="-122"/>
              </a:rPr>
              <a:t>Options</a:t>
            </a:r>
            <a:r>
              <a:rPr lang="en-US" altLang="zh-CN">
                <a:ea typeface="宋体" panose="02010600030101010101" pitchFamily="2" charset="-122"/>
              </a:rPr>
              <a:t>: FOR EACH ROW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4A0C2FB-0800-4089-B941-BECCC6CB9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7813" y="1475014"/>
            <a:ext cx="9987643" cy="441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Triggers are either “row-level” or “statement-level.”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</a:rPr>
              <a:t>FOR EACH ROW </a:t>
            </a:r>
            <a:r>
              <a:rPr lang="en-US" altLang="zh-CN" sz="2800" dirty="0"/>
              <a:t>indicates row-level; its absence indicates statement-level.</a:t>
            </a:r>
          </a:p>
          <a:p>
            <a:pPr>
              <a:lnSpc>
                <a:spcPct val="150000"/>
              </a:lnSpc>
            </a:pPr>
            <a:r>
              <a:rPr lang="en-US" altLang="zh-CN" sz="2800" i="1" dirty="0">
                <a:solidFill>
                  <a:srgbClr val="FF0066"/>
                </a:solidFill>
              </a:rPr>
              <a:t>Row level triggers</a:t>
            </a:r>
            <a:r>
              <a:rPr lang="en-US" altLang="zh-CN" sz="2800" dirty="0"/>
              <a:t> : execute once for each modified tuple.</a:t>
            </a:r>
          </a:p>
          <a:p>
            <a:pPr>
              <a:lnSpc>
                <a:spcPct val="150000"/>
              </a:lnSpc>
            </a:pPr>
            <a:r>
              <a:rPr lang="en-US" altLang="zh-CN" sz="2800" i="1" dirty="0">
                <a:solidFill>
                  <a:srgbClr val="FF0066"/>
                </a:solidFill>
              </a:rPr>
              <a:t>Statement-level triggers</a:t>
            </a:r>
            <a:r>
              <a:rPr lang="en-US" altLang="zh-CN" sz="2800" dirty="0"/>
              <a:t> : execute once for a SQL statement, regardless of how many tuples are modified.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F336DF15-E519-4433-850A-4F98F8D308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729D731B-6D21-4700-BA7D-5E07C3D13F1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12B908D-F5AC-4403-BEB2-7C794CFD5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C3300"/>
                </a:solidFill>
                <a:ea typeface="宋体" panose="02010600030101010101" pitchFamily="2" charset="-122"/>
              </a:rPr>
              <a:t>Options</a:t>
            </a:r>
            <a:r>
              <a:rPr lang="en-US" altLang="zh-CN">
                <a:ea typeface="宋体" panose="02010600030101010101" pitchFamily="2" charset="-122"/>
              </a:rPr>
              <a:t>: REFERENCING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1A60F1C-66E9-4E56-9ADA-3C2ACA842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INSERT statements imply a new tuple (for row-level) or new table (for statement-level).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The “table” is the set of inserted tuples.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DELETE implies an old tuple or table.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UPDATE implies both.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Refer to these by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[NEW OLD][TUPLE TABLE] AS &lt;name&gt;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FA8DB3CA-538C-4E0E-877D-0BD02B69B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FA617A9A-9A75-494F-826F-57E30FDC4B1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79B48F8-CC0B-4568-A970-E737997E2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0614" y="78469"/>
            <a:ext cx="91440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CC3300"/>
                </a:solidFill>
                <a:ea typeface="宋体" panose="02010600030101010101" pitchFamily="2" charset="-122"/>
              </a:rPr>
              <a:t>Review</a:t>
            </a:r>
            <a:r>
              <a:rPr lang="en-US" altLang="zh-CN" dirty="0">
                <a:ea typeface="宋体" panose="02010600030101010101" pitchFamily="2" charset="-122"/>
              </a:rPr>
              <a:t>: Single-Attribute Keys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8B467DE-211D-4AD4-91DD-275FC659F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036" y="1507672"/>
            <a:ext cx="10265228" cy="4419600"/>
          </a:xfrm>
        </p:spPr>
        <p:txBody>
          <a:bodyPr/>
          <a:lstStyle/>
          <a:p>
            <a:r>
              <a:rPr lang="en-US" altLang="zh-CN" sz="2800" dirty="0"/>
              <a:t>Place PRIMARY KEY or UNIQUE after the type in the declaration of the attribute.</a:t>
            </a:r>
          </a:p>
          <a:p>
            <a:r>
              <a:rPr lang="en-US" altLang="zh-CN" dirty="0">
                <a:solidFill>
                  <a:srgbClr val="33CC33"/>
                </a:solidFill>
              </a:rPr>
              <a:t>Example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CREATE TABLE Beers 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	name	   CHAR(20) UNIQUE,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2800" b="1" dirty="0" err="1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manf</a:t>
            </a: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CHAR(20)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);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490A9C68-CF51-4AFF-8DB3-F7850FE18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3112DB58-CD05-49C8-B720-CD6FA258A71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28BDF23-2AF0-407E-8039-E75DB850B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C3300"/>
                </a:solidFill>
                <a:ea typeface="宋体" panose="02010600030101010101" pitchFamily="2" charset="-122"/>
              </a:rPr>
              <a:t>Options</a:t>
            </a:r>
            <a:r>
              <a:rPr lang="en-US" altLang="zh-CN">
                <a:ea typeface="宋体" panose="02010600030101010101" pitchFamily="2" charset="-122"/>
              </a:rPr>
              <a:t>: The Condition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8690849-2156-47B9-A071-75B0BC82CD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6864" y="1504950"/>
            <a:ext cx="10050236" cy="4419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Any </a:t>
            </a:r>
            <a:r>
              <a:rPr lang="en-US" altLang="zh-CN" sz="2800" dirty="0" err="1"/>
              <a:t>boolean</a:t>
            </a:r>
            <a:r>
              <a:rPr lang="en-US" altLang="zh-CN" sz="2800" dirty="0"/>
              <a:t>-valued condition.</a:t>
            </a:r>
          </a:p>
          <a:p>
            <a:r>
              <a:rPr lang="en-US" altLang="zh-CN" sz="2800" dirty="0"/>
              <a:t>Evaluated on the database as it would exist before or after the triggering event, depending on whether BEFORE or AFTER is used.</a:t>
            </a:r>
          </a:p>
          <a:p>
            <a:r>
              <a:rPr lang="en-US" altLang="zh-CN" sz="2800" dirty="0"/>
              <a:t>Access the new/old tuple/table through the names in the REFERENCING clause.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4495A26C-7D57-42DE-80C0-9A71EEF16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57A22C25-BE58-4F7B-B381-0E0EBB807E6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4343BA0-7D39-432A-8C1D-164E7BFE9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C3300"/>
                </a:solidFill>
                <a:ea typeface="宋体" panose="02010600030101010101" pitchFamily="2" charset="-122"/>
              </a:rPr>
              <a:t>Options</a:t>
            </a:r>
            <a:r>
              <a:rPr lang="en-US" altLang="zh-CN">
                <a:ea typeface="宋体" panose="02010600030101010101" pitchFamily="2" charset="-122"/>
              </a:rPr>
              <a:t>: The Action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11A39BC-628D-467D-9E12-CFF1DDC7ED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There can be more than one SQL statement in the action.</a:t>
            </a:r>
          </a:p>
          <a:p>
            <a:pPr lvl="1"/>
            <a:r>
              <a:rPr lang="en-US" altLang="zh-CN" sz="2400" dirty="0"/>
              <a:t>Surround by BEGIN . . . END if there is more than one.</a:t>
            </a:r>
          </a:p>
          <a:p>
            <a:r>
              <a:rPr lang="en-US" altLang="zh-CN" sz="2800" dirty="0"/>
              <a:t>But queries make no sense in an action, so we are really limited to modifications.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E5A2B311-FC19-45E6-8997-8AB0E81815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693D2BF3-F92B-497F-B8A9-E9E132BDA99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949066C-E7ED-40A4-8C43-8410413AB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Another </a:t>
            </a:r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E73FF0F-59D5-40EE-BBDA-63A69FFDA7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Using </a:t>
            </a:r>
            <a:r>
              <a:rPr lang="en-US" altLang="zh-CN" sz="2800" dirty="0">
                <a:solidFill>
                  <a:srgbClr val="CC00CC"/>
                </a:solidFill>
              </a:rPr>
              <a:t>Sells(bar, beer, price)</a:t>
            </a:r>
            <a:r>
              <a:rPr lang="en-US" altLang="zh-CN" sz="2800" dirty="0"/>
              <a:t> and a unary relation </a:t>
            </a:r>
            <a:r>
              <a:rPr lang="en-US" altLang="zh-CN" sz="2800" dirty="0" err="1">
                <a:solidFill>
                  <a:srgbClr val="CC00CC"/>
                </a:solidFill>
              </a:rPr>
              <a:t>RipoffBars</a:t>
            </a:r>
            <a:r>
              <a:rPr lang="en-US" altLang="zh-CN" sz="2800" dirty="0">
                <a:solidFill>
                  <a:srgbClr val="CC00CC"/>
                </a:solidFill>
              </a:rPr>
              <a:t>(bar)</a:t>
            </a:r>
            <a:r>
              <a:rPr lang="en-US" altLang="zh-CN" sz="2800" dirty="0"/>
              <a:t>, maintain a list of bars that raise the price of any beer by more than $1.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9B6D5BF9-9F6C-4BFC-B250-02463296BC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0CA05BBE-6EE7-402E-962B-40375632A1C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732A822-5343-4AD3-B5DB-1C60C56F1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Trigger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A63CB65-FE30-4F02-AB86-DE3E992F54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6326" y="1736820"/>
            <a:ext cx="8838745" cy="46956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CREATE TRIGGER </a:t>
            </a:r>
            <a:r>
              <a:rPr lang="en-US" altLang="zh-CN" dirty="0" err="1"/>
              <a:t>PriceTrig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AFTER UPDATE OF price ON Sells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REFERENCING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OLD ROW AS </a:t>
            </a:r>
            <a:r>
              <a:rPr lang="en-US" altLang="zh-CN" dirty="0" err="1"/>
              <a:t>ooo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NEW ROW AS </a:t>
            </a:r>
            <a:r>
              <a:rPr lang="en-US" altLang="zh-CN" dirty="0" err="1"/>
              <a:t>nnn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FOR EACH ROW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WHEN(</a:t>
            </a:r>
            <a:r>
              <a:rPr lang="en-US" altLang="zh-CN" dirty="0" err="1"/>
              <a:t>nnn.price</a:t>
            </a:r>
            <a:r>
              <a:rPr lang="en-US" altLang="zh-CN" dirty="0"/>
              <a:t> &gt; </a:t>
            </a:r>
            <a:r>
              <a:rPr lang="en-US" altLang="zh-CN" dirty="0" err="1"/>
              <a:t>ooo.price</a:t>
            </a:r>
            <a:r>
              <a:rPr lang="en-US" altLang="zh-CN" dirty="0"/>
              <a:t> + 1.00)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INSERT INTO </a:t>
            </a:r>
            <a:r>
              <a:rPr lang="en-US" altLang="zh-CN" dirty="0" err="1"/>
              <a:t>RipoffBars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	VALUES(</a:t>
            </a:r>
            <a:r>
              <a:rPr lang="en-US" altLang="zh-CN" dirty="0" err="1"/>
              <a:t>nnn.bar</a:t>
            </a:r>
            <a:r>
              <a:rPr lang="en-US" altLang="zh-CN" dirty="0"/>
              <a:t>);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E36E63B4-B899-4F98-82E6-9C48BE8861F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914400"/>
            <a:ext cx="7575550" cy="1670050"/>
            <a:chOff x="0" y="0"/>
            <a:chExt cx="4772" cy="1052"/>
          </a:xfrm>
        </p:grpSpPr>
        <p:sp>
          <p:nvSpPr>
            <p:cNvPr id="46102" name="Text Box 5">
              <a:extLst>
                <a:ext uri="{FF2B5EF4-FFF2-40B4-BE49-F238E27FC236}">
                  <a16:creationId xmlns:a16="http://schemas.microsoft.com/office/drawing/2014/main" id="{B21B5189-68B3-43D1-89ED-CDF09DF9A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0"/>
              <a:ext cx="103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The event –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only changes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to prices</a:t>
              </a:r>
            </a:p>
          </p:txBody>
        </p:sp>
        <p:sp>
          <p:nvSpPr>
            <p:cNvPr id="46103" name="Rectangle 6">
              <a:extLst>
                <a:ext uri="{FF2B5EF4-FFF2-40B4-BE49-F238E27FC236}">
                  <a16:creationId xmlns:a16="http://schemas.microsoft.com/office/drawing/2014/main" id="{FA41E11A-AFD7-4732-89EF-EA0053B01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4"/>
              <a:ext cx="3408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6104" name="Line 7">
              <a:extLst>
                <a:ext uri="{FF2B5EF4-FFF2-40B4-BE49-F238E27FC236}">
                  <a16:creationId xmlns:a16="http://schemas.microsoft.com/office/drawing/2014/main" id="{7B7FAE70-E0FC-4819-AD92-6FF2FD9C7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3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4" name="Group 8">
            <a:extLst>
              <a:ext uri="{FF2B5EF4-FFF2-40B4-BE49-F238E27FC236}">
                <a16:creationId xmlns:a16="http://schemas.microsoft.com/office/drawing/2014/main" id="{DD98FDB6-B83F-4200-8F57-459CC0FE59B5}"/>
              </a:ext>
            </a:extLst>
          </p:cNvPr>
          <p:cNvGrpSpPr>
            <a:grpSpLocks/>
          </p:cNvGrpSpPr>
          <p:nvPr/>
        </p:nvGrpSpPr>
        <p:grpSpPr bwMode="auto">
          <a:xfrm>
            <a:off x="2590801" y="2616200"/>
            <a:ext cx="6296025" cy="1295400"/>
            <a:chOff x="0" y="0"/>
            <a:chExt cx="3966" cy="816"/>
          </a:xfrm>
        </p:grpSpPr>
        <p:sp>
          <p:nvSpPr>
            <p:cNvPr id="46099" name="Rectangle 9">
              <a:extLst>
                <a:ext uri="{FF2B5EF4-FFF2-40B4-BE49-F238E27FC236}">
                  <a16:creationId xmlns:a16="http://schemas.microsoft.com/office/drawing/2014/main" id="{A0A66CFD-5F9A-4B43-8485-33B3F00BD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56" cy="81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6100" name="Text Box 10">
              <a:extLst>
                <a:ext uri="{FF2B5EF4-FFF2-40B4-BE49-F238E27FC236}">
                  <a16:creationId xmlns:a16="http://schemas.microsoft.com/office/drawing/2014/main" id="{7B6FE12E-8D2E-4434-9BC5-1169DB125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52"/>
              <a:ext cx="119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Updates let us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talk about old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and new tuples</a:t>
              </a:r>
            </a:p>
          </p:txBody>
        </p:sp>
        <p:sp>
          <p:nvSpPr>
            <p:cNvPr id="46101" name="Line 11">
              <a:extLst>
                <a:ext uri="{FF2B5EF4-FFF2-40B4-BE49-F238E27FC236}">
                  <a16:creationId xmlns:a16="http://schemas.microsoft.com/office/drawing/2014/main" id="{9A03DDEE-5C14-49E9-ACEA-D2CB05FAE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8" name="Group 12">
            <a:extLst>
              <a:ext uri="{FF2B5EF4-FFF2-40B4-BE49-F238E27FC236}">
                <a16:creationId xmlns:a16="http://schemas.microsoft.com/office/drawing/2014/main" id="{9768E1B3-A09F-414E-B6F1-CC223306FC6B}"/>
              </a:ext>
            </a:extLst>
          </p:cNvPr>
          <p:cNvGrpSpPr>
            <a:grpSpLocks/>
          </p:cNvGrpSpPr>
          <p:nvPr/>
        </p:nvGrpSpPr>
        <p:grpSpPr bwMode="auto">
          <a:xfrm>
            <a:off x="2590801" y="3733801"/>
            <a:ext cx="6283325" cy="701675"/>
            <a:chOff x="0" y="0"/>
            <a:chExt cx="3958" cy="442"/>
          </a:xfrm>
        </p:grpSpPr>
        <p:sp>
          <p:nvSpPr>
            <p:cNvPr id="46096" name="Rectangle 13">
              <a:extLst>
                <a:ext uri="{FF2B5EF4-FFF2-40B4-BE49-F238E27FC236}">
                  <a16:creationId xmlns:a16="http://schemas.microsoft.com/office/drawing/2014/main" id="{151A0596-BD38-41BD-B295-4C22040FE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8"/>
              <a:ext cx="1728" cy="240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6097" name="Text Box 14">
              <a:extLst>
                <a:ext uri="{FF2B5EF4-FFF2-40B4-BE49-F238E27FC236}">
                  <a16:creationId xmlns:a16="http://schemas.microsoft.com/office/drawing/2014/main" id="{C891BEBF-A586-44AC-B17E-35868648F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0"/>
              <a:ext cx="15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We need to consider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each price change</a:t>
              </a:r>
            </a:p>
          </p:txBody>
        </p:sp>
        <p:sp>
          <p:nvSpPr>
            <p:cNvPr id="46098" name="Line 15">
              <a:extLst>
                <a:ext uri="{FF2B5EF4-FFF2-40B4-BE49-F238E27FC236}">
                  <a16:creationId xmlns:a16="http://schemas.microsoft.com/office/drawing/2014/main" id="{BC8E175C-A382-46F0-82BC-DDE465BAB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36"/>
              <a:ext cx="62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2" name="Group 16">
            <a:extLst>
              <a:ext uri="{FF2B5EF4-FFF2-40B4-BE49-F238E27FC236}">
                <a16:creationId xmlns:a16="http://schemas.microsoft.com/office/drawing/2014/main" id="{1913DB1D-C1F7-4E93-9023-1DDBA5F5C15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124200"/>
            <a:ext cx="8034338" cy="1822450"/>
            <a:chOff x="0" y="0"/>
            <a:chExt cx="5061" cy="1148"/>
          </a:xfrm>
        </p:grpSpPr>
        <p:sp>
          <p:nvSpPr>
            <p:cNvPr id="46093" name="Rectangle 17">
              <a:extLst>
                <a:ext uri="{FF2B5EF4-FFF2-40B4-BE49-F238E27FC236}">
                  <a16:creationId xmlns:a16="http://schemas.microsoft.com/office/drawing/2014/main" id="{F6D751F9-8D70-4AC3-8618-15A52331D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0"/>
              <a:ext cx="3744" cy="288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6094" name="Text Box 18">
              <a:extLst>
                <a:ext uri="{FF2B5EF4-FFF2-40B4-BE49-F238E27FC236}">
                  <a16:creationId xmlns:a16="http://schemas.microsoft.com/office/drawing/2014/main" id="{E0098F2D-0B02-4C9B-96FC-536A0EB12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" y="0"/>
              <a:ext cx="84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Condition: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a raise in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price &gt; $1</a:t>
              </a:r>
            </a:p>
          </p:txBody>
        </p:sp>
        <p:sp>
          <p:nvSpPr>
            <p:cNvPr id="46095" name="Line 19">
              <a:extLst>
                <a:ext uri="{FF2B5EF4-FFF2-40B4-BE49-F238E27FC236}">
                  <a16:creationId xmlns:a16="http://schemas.microsoft.com/office/drawing/2014/main" id="{4F47B9C7-61F1-400B-B15E-089C1A390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32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6" name="Group 20">
            <a:extLst>
              <a:ext uri="{FF2B5EF4-FFF2-40B4-BE49-F238E27FC236}">
                <a16:creationId xmlns:a16="http://schemas.microsoft.com/office/drawing/2014/main" id="{3DE1D4D1-AF19-4871-8C6E-6C80210D2C18}"/>
              </a:ext>
            </a:extLst>
          </p:cNvPr>
          <p:cNvGrpSpPr>
            <a:grpSpLocks/>
          </p:cNvGrpSpPr>
          <p:nvPr/>
        </p:nvGrpSpPr>
        <p:grpSpPr bwMode="auto">
          <a:xfrm>
            <a:off x="2590801" y="4978401"/>
            <a:ext cx="7788275" cy="1012825"/>
            <a:chOff x="0" y="0"/>
            <a:chExt cx="4906" cy="638"/>
          </a:xfrm>
        </p:grpSpPr>
        <p:sp>
          <p:nvSpPr>
            <p:cNvPr id="46090" name="Rectangle 21">
              <a:extLst>
                <a:ext uri="{FF2B5EF4-FFF2-40B4-BE49-F238E27FC236}">
                  <a16:creationId xmlns:a16="http://schemas.microsoft.com/office/drawing/2014/main" id="{2E6C15A5-F816-4387-AD2E-5E3D38C03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44" cy="57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6091" name="Text Box 22">
              <a:extLst>
                <a:ext uri="{FF2B5EF4-FFF2-40B4-BE49-F238E27FC236}">
                  <a16:creationId xmlns:a16="http://schemas.microsoft.com/office/drawing/2014/main" id="{9C6497E8-484A-4F6D-9656-5DBBE751A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4"/>
              <a:ext cx="174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When the price change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is great enough, add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the bar to RipoffBars</a:t>
              </a:r>
            </a:p>
          </p:txBody>
        </p:sp>
        <p:sp>
          <p:nvSpPr>
            <p:cNvPr id="46092" name="Line 23">
              <a:extLst>
                <a:ext uri="{FF2B5EF4-FFF2-40B4-BE49-F238E27FC236}">
                  <a16:creationId xmlns:a16="http://schemas.microsoft.com/office/drawing/2014/main" id="{00A24759-FBB7-466E-925C-405BFA67E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" y="288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F4DDA5F-92C5-4D00-9118-5178CD28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963924"/>
            <a:ext cx="9144000" cy="2286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Exercises 7.5.2, 7.5.3, 7.5.4 @ P.337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2020年11月13日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2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A9BDE253-B46C-4F3E-90BF-CD7A72F0E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340BA988-4AC5-4BB0-BCF9-592BE80744B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66AB492-7E9D-4556-85DB-D4FB7AE56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C3300"/>
                </a:solidFill>
                <a:ea typeface="宋体" panose="02010600030101010101" pitchFamily="2" charset="-122"/>
              </a:rPr>
              <a:t>Review</a:t>
            </a:r>
            <a:r>
              <a:rPr lang="en-US" altLang="zh-CN">
                <a:ea typeface="宋体" panose="02010600030101010101" pitchFamily="2" charset="-122"/>
              </a:rPr>
              <a:t>: Multiattribute Key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A5B5E55-BA95-4AFE-896F-6B12E76904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7813" y="1532164"/>
            <a:ext cx="10159093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The bar and beer together are the key for Sells: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	</a:t>
            </a: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CREATE TABLE Sells 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	bar		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	beer		VARCHAR(20),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	price	REAL,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	PRIMARY KEY (bar, beer)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	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C4FF7F78-31A6-47F8-B7BF-AC49E8D5FE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7164ED88-3C9F-4EF0-845A-1B8D9711748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90129EA-934A-4F90-B11D-9366589C5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Foreign Keys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1A5E127-755F-4E34-8FFC-087B019EE0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107" y="1662793"/>
            <a:ext cx="10210799" cy="4114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Values appearing in attributes of one relation must appear together in certain attributes of another relation.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in </a:t>
            </a:r>
            <a:r>
              <a:rPr lang="en-US" altLang="zh-CN" sz="2800" dirty="0">
                <a:solidFill>
                  <a:srgbClr val="CC00CC"/>
                </a:solidFill>
              </a:rPr>
              <a:t>Sells(bar, beer, price)</a:t>
            </a:r>
            <a:r>
              <a:rPr lang="en-US" altLang="zh-CN" sz="2800" dirty="0"/>
              <a:t>, we might expect that a beer value also appears in Beers.name.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F2BFDBC7-EF3D-495B-8C37-C11EAB74B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4466C836-5BD6-42E6-8249-386F4475453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B2F9B32-26A0-449A-B081-96F7E9BC2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Expressing Foreign Keys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7541FA5-79A8-4876-B655-842F6704F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0728" y="1445740"/>
            <a:ext cx="10050235" cy="4740275"/>
          </a:xfrm>
        </p:spPr>
        <p:txBody>
          <a:bodyPr/>
          <a:lstStyle/>
          <a:p>
            <a:pPr marL="609600" indent="-609600"/>
            <a:r>
              <a:rPr lang="zh-CN" altLang="en-US" sz="2800" dirty="0"/>
              <a:t>Use keyword </a:t>
            </a:r>
            <a:r>
              <a:rPr lang="zh-CN" altLang="en-US" sz="2800" dirty="0">
                <a:solidFill>
                  <a:srgbClr val="FF0066"/>
                </a:solidFill>
              </a:rPr>
              <a:t>REFERENCES</a:t>
            </a:r>
            <a:r>
              <a:rPr lang="zh-CN" altLang="en-US" sz="2800" dirty="0"/>
              <a:t>, either: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After an attribute:</a:t>
            </a:r>
          </a:p>
          <a:p>
            <a:pPr marL="609600" indent="-609600">
              <a:buNone/>
            </a:pPr>
            <a:r>
              <a:rPr lang="zh-CN" altLang="en-US" sz="2800" dirty="0"/>
              <a:t>		</a:t>
            </a:r>
            <a:r>
              <a:rPr lang="zh-CN" altLang="en-US" sz="2800" dirty="0">
                <a:solidFill>
                  <a:srgbClr val="3366FF"/>
                </a:solidFill>
              </a:rPr>
              <a:t>REFERENCES &lt;relation&gt; (&lt;attributes&gt;)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or a</a:t>
            </a:r>
            <a:r>
              <a:rPr lang="zh-CN" altLang="en-US" dirty="0"/>
              <a:t>s an element of the schema:</a:t>
            </a:r>
          </a:p>
          <a:p>
            <a:pPr marL="609600" indent="-609600">
              <a:buNone/>
            </a:pPr>
            <a:r>
              <a:rPr lang="zh-CN" altLang="en-US" sz="2800" dirty="0"/>
              <a:t>	  </a:t>
            </a:r>
            <a:r>
              <a:rPr lang="zh-CN" altLang="en-US" sz="2800" dirty="0">
                <a:solidFill>
                  <a:srgbClr val="3366FF"/>
                </a:solidFill>
              </a:rPr>
              <a:t>FOREIGN KEY (&lt;list of attributes&gt;)</a:t>
            </a:r>
            <a:endParaRPr lang="zh-CN" altLang="en-US" sz="2800" dirty="0"/>
          </a:p>
          <a:p>
            <a:pPr marL="609600" indent="-609600">
              <a:buNone/>
            </a:pPr>
            <a:r>
              <a:rPr lang="zh-CN" altLang="en-US" sz="2800" dirty="0"/>
              <a:t>		</a:t>
            </a:r>
            <a:r>
              <a:rPr lang="zh-CN" altLang="en-US" sz="2800" dirty="0">
                <a:solidFill>
                  <a:srgbClr val="3366FF"/>
                </a:solidFill>
              </a:rPr>
              <a:t>REFERENCES &lt;relation&gt; (&lt;attributes&gt;)</a:t>
            </a:r>
          </a:p>
          <a:p>
            <a:pPr marL="609600" indent="-609600"/>
            <a:r>
              <a:rPr lang="zh-CN" altLang="en-US" sz="2800" u="sng" dirty="0"/>
              <a:t>Referenced attributes must be declared PRIMARY KEY or UNIQUE.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7E5309ED-C7F3-4DE8-843C-9F02914883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3FDCC5E8-96B6-412B-9BB8-0E5C12F0451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262C5EE-E0FB-48F2-A267-701AAA52A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With Attribute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1270074-DCAB-4CD1-82A9-A4B2C4546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20457" y="1550306"/>
            <a:ext cx="8132762" cy="48641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CREATE TABLE Beers 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name	  VARCHAR(20) PRIMARY KEY,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manf</a:t>
            </a:r>
            <a:r>
              <a:rPr lang="en-US" altLang="zh-CN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VARCHAR(30)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CREATE TABLE Sells 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bar    VARCHAR(20),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beer   VARCHAR(20) REFERENCES Beers(name),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price  REAL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ACE857C8-3B22-4569-889D-FE54F84DD4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F1AA0B36-A56A-435A-B653-6C9ABCDF157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457703F-093B-43E7-B4CB-027817409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044" y="98424"/>
            <a:ext cx="8347075" cy="1143000"/>
          </a:xfrm>
        </p:spPr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As Schema Element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F6CF87-1FDC-4939-A8F3-9F3D911FF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6129" y="1407431"/>
            <a:ext cx="10857592" cy="50069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CREATE TABLE Sells 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bar		VARCHAR(20),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beer	VARCHAR(20),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price	REAL,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	FOREIGN KEY(beer) REFERENCES Beers(name)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2139</Words>
  <Application>Microsoft Office PowerPoint</Application>
  <PresentationFormat>宽屏</PresentationFormat>
  <Paragraphs>333</Paragraphs>
  <Slides>44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Monotype Sorts</vt:lpstr>
      <vt:lpstr>等线</vt:lpstr>
      <vt:lpstr>等线 Light</vt:lpstr>
      <vt:lpstr>黑体</vt:lpstr>
      <vt:lpstr>微软雅黑</vt:lpstr>
      <vt:lpstr>Alibaba Sans</vt:lpstr>
      <vt:lpstr>Arial</vt:lpstr>
      <vt:lpstr>Courier New</vt:lpstr>
      <vt:lpstr>Tahoma</vt:lpstr>
      <vt:lpstr>Times New Roman</vt:lpstr>
      <vt:lpstr>Wingdings</vt:lpstr>
      <vt:lpstr>Office 主题​​</vt:lpstr>
      <vt:lpstr>Constraints （ Chapter 7 ）</vt:lpstr>
      <vt:lpstr>Constraints</vt:lpstr>
      <vt:lpstr>Kinds of Constraints</vt:lpstr>
      <vt:lpstr>Review: Single-Attribute Keys</vt:lpstr>
      <vt:lpstr>Review: Multiattribute Key</vt:lpstr>
      <vt:lpstr>Foreign Keys</vt:lpstr>
      <vt:lpstr>Expressing Foreign Keys</vt:lpstr>
      <vt:lpstr>Example: With Attribute</vt:lpstr>
      <vt:lpstr>Example: As Schema Element</vt:lpstr>
      <vt:lpstr>Enforcing Foreign-Key Constraints</vt:lpstr>
      <vt:lpstr>Actions Taken --- (1)</vt:lpstr>
      <vt:lpstr>Actions Taken --- (2)</vt:lpstr>
      <vt:lpstr>Choosing a Policy</vt:lpstr>
      <vt:lpstr>Example: Setting Policy</vt:lpstr>
      <vt:lpstr>Attribute-Based Checks</vt:lpstr>
      <vt:lpstr>Example: Attribute-Based Check</vt:lpstr>
      <vt:lpstr>Timing of Checks</vt:lpstr>
      <vt:lpstr>Tuple-Based Checks</vt:lpstr>
      <vt:lpstr>Example: Tuple-Based Check</vt:lpstr>
      <vt:lpstr>PowerPoint 演示文稿</vt:lpstr>
      <vt:lpstr>Modification of Constraints</vt:lpstr>
      <vt:lpstr>Giving Names to Constraints</vt:lpstr>
      <vt:lpstr>PowerPoint 演示文稿</vt:lpstr>
      <vt:lpstr>Altering Constraints on Tables </vt:lpstr>
      <vt:lpstr>Examples</vt:lpstr>
      <vt:lpstr>PowerPoint 演示文稿</vt:lpstr>
      <vt:lpstr>Assertions</vt:lpstr>
      <vt:lpstr>Example: Assertion</vt:lpstr>
      <vt:lpstr>Example: Assertion</vt:lpstr>
      <vt:lpstr>Timing of Assertion Checks</vt:lpstr>
      <vt:lpstr>PowerPoint 演示文稿</vt:lpstr>
      <vt:lpstr>Triggers: Motivation</vt:lpstr>
      <vt:lpstr>Event-Condition-Action Rules</vt:lpstr>
      <vt:lpstr>Preliminary Example: A Trigger</vt:lpstr>
      <vt:lpstr>Example: Trigger Definition</vt:lpstr>
      <vt:lpstr>Options: CREATE TRIGGER</vt:lpstr>
      <vt:lpstr>Options: The Event</vt:lpstr>
      <vt:lpstr>Options: FOR EACH ROW</vt:lpstr>
      <vt:lpstr>Options: REFERENCING</vt:lpstr>
      <vt:lpstr>Options: The Condition</vt:lpstr>
      <vt:lpstr>Options: The Action</vt:lpstr>
      <vt:lpstr>Another Example</vt:lpstr>
      <vt:lpstr>The Trigger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Li Longjie</cp:lastModifiedBy>
  <cp:revision>108</cp:revision>
  <dcterms:created xsi:type="dcterms:W3CDTF">2020-08-25T08:13:37Z</dcterms:created>
  <dcterms:modified xsi:type="dcterms:W3CDTF">2020-11-13T09:58:09Z</dcterms:modified>
</cp:coreProperties>
</file>