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67" r:id="rId16"/>
    <p:sldId id="269" r:id="rId17"/>
    <p:sldId id="268" r:id="rId18"/>
    <p:sldId id="276" r:id="rId19"/>
    <p:sldId id="273" r:id="rId20"/>
    <p:sldId id="277" r:id="rId21"/>
    <p:sldId id="270" r:id="rId22"/>
    <p:sldId id="271" r:id="rId23"/>
    <p:sldId id="3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87" d="100"/>
          <a:sy n="87" d="100"/>
        </p:scale>
        <p:origin x="798" y="-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2020年11月13日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5400" dirty="0">
                <a:latin typeface="Candara" panose="020E0502030303020204" pitchFamily="34" charset="0"/>
              </a:rPr>
              <a:t>SQL Authorization</a:t>
            </a:r>
            <a:br>
              <a:rPr lang="en-US" altLang="zh-CN" sz="4400" dirty="0">
                <a:ea typeface="黑体" panose="02010609060101010101" pitchFamily="49" charset="-122"/>
              </a:rPr>
            </a:br>
            <a:r>
              <a:rPr lang="zh-CN" altLang="en-US" sz="3200" dirty="0">
                <a:ea typeface="黑体" panose="02010609060101010101" pitchFamily="49" charset="-122"/>
              </a:rPr>
              <a:t>（</a:t>
            </a:r>
            <a:r>
              <a:rPr lang="en-US" altLang="zh-CN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ea typeface="宋体" panose="02010600030101010101" pitchFamily="2" charset="-122"/>
              </a:rPr>
              <a:t>Sec</a:t>
            </a:r>
            <a:r>
              <a:rPr lang="en-US" altLang="zh-CN" sz="3200" dirty="0"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ahoma" panose="020B0604030504040204" pitchFamily="34" charset="0"/>
                <a:ea typeface="黑体" panose="02010609060101010101" pitchFamily="49" charset="-122"/>
              </a:rPr>
              <a:t>10.1 </a:t>
            </a:r>
            <a:r>
              <a:rPr lang="zh-CN" altLang="en-US" sz="3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2020年11月13日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20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2289">
            <a:extLst>
              <a:ext uri="{FF2B5EF4-FFF2-40B4-BE49-F238E27FC236}">
                <a16:creationId xmlns:a16="http://schemas.microsoft.com/office/drawing/2014/main" id="{3C793C33-A78E-46BE-97F7-4B121AB66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GRANT Statement</a:t>
            </a:r>
          </a:p>
        </p:txBody>
      </p:sp>
      <p:sp>
        <p:nvSpPr>
          <p:cNvPr id="23554" name="文本占位符 12290">
            <a:extLst>
              <a:ext uri="{FF2B5EF4-FFF2-40B4-BE49-F238E27FC236}">
                <a16:creationId xmlns:a16="http://schemas.microsoft.com/office/drawing/2014/main" id="{7359694A-3262-4A7D-8BCE-037ED05753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7596" y="1470252"/>
            <a:ext cx="10515600" cy="4495800"/>
          </a:xfrm>
        </p:spPr>
        <p:txBody>
          <a:bodyPr/>
          <a:lstStyle/>
          <a:p>
            <a:r>
              <a:rPr lang="en-US" altLang="zh-CN" dirty="0"/>
              <a:t>To grant privileges, say: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sz="2800" dirty="0">
                <a:latin typeface="Courier New" panose="02070309020205020404" pitchFamily="49" charset="0"/>
              </a:rPr>
              <a:t>GRANT &lt;list of privileges&gt;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ON &lt;relation or other object&gt;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TO &lt;list of authorization ID’s&gt;;</a:t>
            </a:r>
          </a:p>
          <a:p>
            <a:r>
              <a:rPr lang="en-US" altLang="zh-CN" dirty="0"/>
              <a:t>If you want the recipient(s) to be able to pass the privilege(s) to others add: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sz="2800" dirty="0">
                <a:latin typeface="Courier New" panose="02070309020205020404" pitchFamily="49" charset="0"/>
              </a:rPr>
              <a:t>WITH GRANT OPTION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灯片编号占位符 1">
            <a:extLst>
              <a:ext uri="{FF2B5EF4-FFF2-40B4-BE49-F238E27FC236}">
                <a16:creationId xmlns:a16="http://schemas.microsoft.com/office/drawing/2014/main" id="{B369760C-AFEA-4CE0-8889-126EDF1F6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E97B0E-556A-4DA3-B190-50E3D660C5DD}" type="slidenum">
              <a:rPr altLang="en-US" sz="1400">
                <a:latin typeface="Times New Roman" panose="02020603050405020304" pitchFamily="18" charset="0"/>
              </a:rPr>
              <a:pPr/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3313">
            <a:extLst>
              <a:ext uri="{FF2B5EF4-FFF2-40B4-BE49-F238E27FC236}">
                <a16:creationId xmlns:a16="http://schemas.microsoft.com/office/drawing/2014/main" id="{88CF2CA8-B1CA-4361-8BC6-027F1076B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GRANT</a:t>
            </a:r>
          </a:p>
        </p:txBody>
      </p:sp>
      <p:sp>
        <p:nvSpPr>
          <p:cNvPr id="24578" name="文本占位符 13314">
            <a:extLst>
              <a:ext uri="{FF2B5EF4-FFF2-40B4-BE49-F238E27FC236}">
                <a16:creationId xmlns:a16="http://schemas.microsoft.com/office/drawing/2014/main" id="{80C52889-AA84-429E-A910-1F82CA605B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499" y="1606078"/>
            <a:ext cx="10216243" cy="44196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Suppose you are the owner of Sells.  You may say: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en-US" altLang="zh-CN" sz="2800" dirty="0">
                <a:latin typeface="Courier New" panose="02070309020205020404" pitchFamily="49" charset="0"/>
              </a:rPr>
              <a:t>GRANT SELECT, UPDATE(price)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ON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TO Sally;</a:t>
            </a:r>
          </a:p>
          <a:p>
            <a:r>
              <a:rPr lang="en-US" altLang="zh-CN" sz="2800" dirty="0"/>
              <a:t>Now Sally has the right to issue any query on Sells and can update the price component only.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724FDC1D-E5C1-4058-8AA7-F59FE26F5A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881F5D-2F3D-4162-8334-051E064136E4}" type="slidenum">
              <a:rPr altLang="en-US" sz="1400">
                <a:latin typeface="Times New Roman" panose="02020603050405020304" pitchFamily="18" charset="0"/>
              </a:rPr>
              <a:pPr/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4337">
            <a:extLst>
              <a:ext uri="{FF2B5EF4-FFF2-40B4-BE49-F238E27FC236}">
                <a16:creationId xmlns:a16="http://schemas.microsoft.com/office/drawing/2014/main" id="{2F296913-2057-4D9E-84FE-0B7D84EB0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Grant Option</a:t>
            </a:r>
          </a:p>
        </p:txBody>
      </p:sp>
      <p:sp>
        <p:nvSpPr>
          <p:cNvPr id="25602" name="文本占位符 14338">
            <a:extLst>
              <a:ext uri="{FF2B5EF4-FFF2-40B4-BE49-F238E27FC236}">
                <a16:creationId xmlns:a16="http://schemas.microsoft.com/office/drawing/2014/main" id="{BEF0252D-2341-4859-A350-B392608E7B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006" y="1567978"/>
            <a:ext cx="10273393" cy="4495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Suppose we also grant: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GRANT UPDATE ON Sells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TO sally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WITH GRANT OPTION;</a:t>
            </a:r>
          </a:p>
          <a:p>
            <a:r>
              <a:rPr lang="en-US" altLang="zh-CN" sz="2800" dirty="0"/>
              <a:t>Now, Sally not only can update any attribute of Sells, but can also grant to others the privilege UPDATE ON Sells.</a:t>
            </a:r>
          </a:p>
          <a:p>
            <a:pPr lvl="1"/>
            <a:r>
              <a:rPr lang="en-US" altLang="zh-CN" sz="2400" dirty="0"/>
              <a:t>Also, she can grant more specific privileges like </a:t>
            </a:r>
            <a:r>
              <a:rPr lang="en-US" altLang="zh-CN" sz="2400" dirty="0">
                <a:latin typeface="Courier New" panose="02070309020205020404" pitchFamily="49" charset="0"/>
              </a:rPr>
              <a:t>UPDATE(price)ON Sells</a:t>
            </a:r>
            <a:r>
              <a:rPr lang="en-US" altLang="zh-CN" sz="2400" dirty="0"/>
              <a:t>.</a:t>
            </a:r>
          </a:p>
        </p:txBody>
      </p:sp>
      <p:sp>
        <p:nvSpPr>
          <p:cNvPr id="25603" name="灯片编号占位符 1">
            <a:extLst>
              <a:ext uri="{FF2B5EF4-FFF2-40B4-BE49-F238E27FC236}">
                <a16:creationId xmlns:a16="http://schemas.microsoft.com/office/drawing/2014/main" id="{EE35F60B-06B6-4451-A0AD-B70DFBC3F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AFD7F8-91EA-4579-B9F5-719D086257DF}" type="slidenum">
              <a:rPr altLang="en-US" sz="1400">
                <a:latin typeface="Times New Roman" panose="02020603050405020304" pitchFamily="18" charset="0"/>
              </a:rPr>
              <a:pPr/>
              <a:t>12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5361">
            <a:extLst>
              <a:ext uri="{FF2B5EF4-FFF2-40B4-BE49-F238E27FC236}">
                <a16:creationId xmlns:a16="http://schemas.microsoft.com/office/drawing/2014/main" id="{69C028F8-1327-4E70-9B2A-B758B1998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Revoking Privileges</a:t>
            </a:r>
          </a:p>
        </p:txBody>
      </p:sp>
      <p:sp>
        <p:nvSpPr>
          <p:cNvPr id="26626" name="文本占位符 15362">
            <a:extLst>
              <a:ext uri="{FF2B5EF4-FFF2-40B4-BE49-F238E27FC236}">
                <a16:creationId xmlns:a16="http://schemas.microsoft.com/office/drawing/2014/main" id="{7EDCD765-478A-4074-B9B6-9EDB31509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4335" y="1644178"/>
            <a:ext cx="9954985" cy="4343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</a:t>
            </a:r>
            <a:r>
              <a:rPr lang="en-US" altLang="zh-CN" sz="3200" dirty="0">
                <a:latin typeface="Courier New" panose="02070309020205020404" pitchFamily="49" charset="0"/>
              </a:rPr>
              <a:t>REVOKE &lt;list of privileges&gt;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	ON &lt;relation or other object&gt;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	FROM &lt;list of authorization ID’s&gt;;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Your grant of these privileges can no longer be used by these users to justify their use of the privilege.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But they may still have the privilege because they obtained it independently from elsewhere.</a:t>
            </a:r>
          </a:p>
        </p:txBody>
      </p:sp>
      <p:sp>
        <p:nvSpPr>
          <p:cNvPr id="26627" name="灯片编号占位符 1">
            <a:extLst>
              <a:ext uri="{FF2B5EF4-FFF2-40B4-BE49-F238E27FC236}">
                <a16:creationId xmlns:a16="http://schemas.microsoft.com/office/drawing/2014/main" id="{348EC938-FBE9-4536-88BC-3A65DB6C1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9996E4-6494-4BCE-BBA8-AEFF4ECA072C}" type="slidenum">
              <a:rPr altLang="en-US" sz="1400">
                <a:latin typeface="Times New Roman" panose="02020603050405020304" pitchFamily="18" charset="0"/>
              </a:rPr>
              <a:pPr/>
              <a:t>13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6385">
            <a:extLst>
              <a:ext uri="{FF2B5EF4-FFF2-40B4-BE49-F238E27FC236}">
                <a16:creationId xmlns:a16="http://schemas.microsoft.com/office/drawing/2014/main" id="{98F6BA8C-564B-4983-A116-2CCC89B22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REVOKE Options</a:t>
            </a:r>
          </a:p>
        </p:txBody>
      </p:sp>
      <p:sp>
        <p:nvSpPr>
          <p:cNvPr id="16387" name="内容占位符 16386">
            <a:extLst>
              <a:ext uri="{FF2B5EF4-FFF2-40B4-BE49-F238E27FC236}">
                <a16:creationId xmlns:a16="http://schemas.microsoft.com/office/drawing/2014/main" id="{6327CE24-CBCF-4189-A73F-B6EDDA7DF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6993" y="1510393"/>
            <a:ext cx="10297886" cy="4343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We must append to the REVOKE statement either: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CASCADE</a:t>
            </a:r>
            <a:r>
              <a:rPr lang="en-US" altLang="zh-CN" sz="2400" dirty="0"/>
              <a:t>.  Now, any grants made by a </a:t>
            </a:r>
            <a:r>
              <a:rPr lang="en-US" altLang="zh-CN" sz="2400" dirty="0" err="1"/>
              <a:t>revokee</a:t>
            </a:r>
            <a:r>
              <a:rPr lang="en-US" altLang="zh-CN" sz="2400" dirty="0"/>
              <a:t> are also not in force, no matter how far the privilege was passed.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RESTRICT</a:t>
            </a:r>
            <a:r>
              <a:rPr lang="en-US" altLang="zh-CN" sz="2400" dirty="0"/>
              <a:t>.  If the privilege has been passed to others, the REVOKE fails as a warning that something else must be done to “chase the privilege down.”</a:t>
            </a:r>
          </a:p>
        </p:txBody>
      </p:sp>
      <p:sp>
        <p:nvSpPr>
          <p:cNvPr id="27651" name="灯片编号占位符 1">
            <a:extLst>
              <a:ext uri="{FF2B5EF4-FFF2-40B4-BE49-F238E27FC236}">
                <a16:creationId xmlns:a16="http://schemas.microsoft.com/office/drawing/2014/main" id="{BB32B9B9-4CEF-4312-9AC3-F5DAEC0C3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0FD607E-C37E-492F-9C4E-D401F9734E26}" type="slidenum">
              <a:rPr altLang="en-US" sz="1400">
                <a:latin typeface="Times New Roman" panose="02020603050405020304" pitchFamily="18" charset="0"/>
              </a:rPr>
              <a:pPr/>
              <a:t>14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7409">
            <a:extLst>
              <a:ext uri="{FF2B5EF4-FFF2-40B4-BE49-F238E27FC236}">
                <a16:creationId xmlns:a16="http://schemas.microsoft.com/office/drawing/2014/main" id="{0AAE51DF-5E24-4958-B8D5-DC91CFBD0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Grant Diagrams</a:t>
            </a:r>
          </a:p>
        </p:txBody>
      </p:sp>
      <p:sp>
        <p:nvSpPr>
          <p:cNvPr id="28674" name="文本占位符 17410">
            <a:extLst>
              <a:ext uri="{FF2B5EF4-FFF2-40B4-BE49-F238E27FC236}">
                <a16:creationId xmlns:a16="http://schemas.microsoft.com/office/drawing/2014/main" id="{286DD36C-2C07-4579-B0DC-5783B8D1F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5977" y="1567978"/>
            <a:ext cx="10085615" cy="44958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Nodes = user/privilege/grant option?/is owner?</a:t>
            </a:r>
          </a:p>
          <a:p>
            <a:pPr lvl="1"/>
            <a:r>
              <a:rPr lang="en-US" altLang="zh-CN" sz="2400" dirty="0"/>
              <a:t>UPDATE ON R, UPDATE(a) on R, and UPDATE(b) ON R live in different nodes.</a:t>
            </a:r>
          </a:p>
          <a:p>
            <a:pPr lvl="1"/>
            <a:r>
              <a:rPr lang="en-US" altLang="zh-CN" sz="2400" dirty="0"/>
              <a:t>SELECT ON R and SELECT ON R WITH GRANT OPTION live in different nodes.</a:t>
            </a:r>
          </a:p>
          <a:p>
            <a:r>
              <a:rPr lang="en-US" altLang="zh-CN" sz="2800" dirty="0"/>
              <a:t>Edge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-&gt;</a:t>
            </a:r>
            <a:r>
              <a:rPr lang="en-US" altLang="zh-CN" sz="2800" i="1" dirty="0"/>
              <a:t>Y</a:t>
            </a:r>
            <a:r>
              <a:rPr lang="en-US" altLang="zh-CN" sz="2800" dirty="0"/>
              <a:t>  means that node </a:t>
            </a:r>
            <a:r>
              <a:rPr lang="en-US" altLang="zh-CN" sz="2800" i="1" dirty="0"/>
              <a:t>X  </a:t>
            </a:r>
            <a:r>
              <a:rPr lang="en-US" altLang="zh-CN" sz="2800" dirty="0"/>
              <a:t>was used to grant </a:t>
            </a:r>
            <a:r>
              <a:rPr lang="en-US" altLang="zh-CN" sz="2800" i="1" dirty="0"/>
              <a:t>Y</a:t>
            </a:r>
            <a:r>
              <a:rPr lang="en-US" altLang="zh-CN" sz="2800" dirty="0"/>
              <a:t>.</a:t>
            </a:r>
          </a:p>
        </p:txBody>
      </p:sp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E63B2EF9-FAE2-4F38-9415-C358772FB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C42D50-7027-469E-A791-406CDEF95B3B}" type="slidenum">
              <a:rPr altLang="en-US" sz="1400">
                <a:latin typeface="Times New Roman" panose="02020603050405020304" pitchFamily="18" charset="0"/>
              </a:rPr>
              <a:pPr/>
              <a:t>15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8433">
            <a:extLst>
              <a:ext uri="{FF2B5EF4-FFF2-40B4-BE49-F238E27FC236}">
                <a16:creationId xmlns:a16="http://schemas.microsoft.com/office/drawing/2014/main" id="{4AF8F6BE-1B77-4AFC-8BCB-E25D8EA65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Notation for Nodes</a:t>
            </a:r>
          </a:p>
        </p:txBody>
      </p:sp>
      <p:sp>
        <p:nvSpPr>
          <p:cNvPr id="29698" name="文本占位符 18434">
            <a:extLst>
              <a:ext uri="{FF2B5EF4-FFF2-40B4-BE49-F238E27FC236}">
                <a16:creationId xmlns:a16="http://schemas.microsoft.com/office/drawing/2014/main" id="{3E7B125F-D830-4EEE-8E29-6D24021B2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481328"/>
            <a:ext cx="10722429" cy="469563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Use </a:t>
            </a:r>
            <a:r>
              <a:rPr lang="en-US" altLang="zh-CN" sz="2800" i="1" dirty="0"/>
              <a:t>AP </a:t>
            </a:r>
            <a:r>
              <a:rPr lang="en-US" altLang="zh-CN" sz="2800" dirty="0"/>
              <a:t> for the node representing authorization ID </a:t>
            </a:r>
            <a:r>
              <a:rPr lang="en-US" altLang="zh-CN" sz="2800" i="1" dirty="0"/>
              <a:t>A</a:t>
            </a:r>
            <a:r>
              <a:rPr lang="en-US" altLang="zh-CN" sz="2800" dirty="0"/>
              <a:t>  having privilege </a:t>
            </a:r>
            <a:r>
              <a:rPr lang="en-US" altLang="zh-CN" sz="2800" i="1" dirty="0"/>
              <a:t>P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400" i="1" dirty="0"/>
              <a:t>P</a:t>
            </a:r>
            <a:r>
              <a:rPr lang="en-US" altLang="zh-CN" sz="2400" dirty="0"/>
              <a:t> * = privilege </a:t>
            </a:r>
            <a:r>
              <a:rPr lang="en-US" altLang="zh-CN" sz="2400" i="1" dirty="0"/>
              <a:t>P</a:t>
            </a:r>
            <a:r>
              <a:rPr lang="en-US" altLang="zh-CN" sz="2400" dirty="0"/>
              <a:t>  with grant option.</a:t>
            </a:r>
          </a:p>
          <a:p>
            <a:pPr lvl="1"/>
            <a:r>
              <a:rPr lang="en-US" altLang="zh-CN" sz="2400" i="1" dirty="0"/>
              <a:t>P</a:t>
            </a:r>
            <a:r>
              <a:rPr lang="en-US" altLang="zh-CN" sz="2400" dirty="0"/>
              <a:t> ** = the source of the privilege </a:t>
            </a:r>
            <a:r>
              <a:rPr lang="en-US" altLang="zh-CN" sz="2400" i="1" dirty="0"/>
              <a:t>P</a:t>
            </a:r>
            <a:r>
              <a:rPr lang="en-US" altLang="zh-CN" sz="2400" dirty="0"/>
              <a:t>.</a:t>
            </a:r>
          </a:p>
          <a:p>
            <a:pPr lvl="2"/>
            <a:r>
              <a:rPr lang="en-US" altLang="zh-CN" sz="2000" dirty="0"/>
              <a:t>I.e.,</a:t>
            </a:r>
            <a:r>
              <a:rPr lang="en-US" altLang="zh-CN" sz="2000" i="1" dirty="0"/>
              <a:t> A</a:t>
            </a:r>
            <a:r>
              <a:rPr lang="en-US" altLang="zh-CN" sz="2000" dirty="0"/>
              <a:t>  is the owner of the object on which </a:t>
            </a:r>
            <a:r>
              <a:rPr lang="en-US" altLang="zh-CN" sz="2000" i="1" dirty="0"/>
              <a:t>P</a:t>
            </a:r>
            <a:r>
              <a:rPr lang="en-US" altLang="zh-CN" sz="2000" dirty="0"/>
              <a:t>  is a privilege.</a:t>
            </a:r>
          </a:p>
          <a:p>
            <a:pPr lvl="2"/>
            <a:r>
              <a:rPr lang="en-US" altLang="zh-CN" sz="2000" dirty="0"/>
              <a:t>Note ** implies grant option.</a:t>
            </a:r>
          </a:p>
        </p:txBody>
      </p:sp>
      <p:sp>
        <p:nvSpPr>
          <p:cNvPr id="29699" name="灯片编号占位符 1">
            <a:extLst>
              <a:ext uri="{FF2B5EF4-FFF2-40B4-BE49-F238E27FC236}">
                <a16:creationId xmlns:a16="http://schemas.microsoft.com/office/drawing/2014/main" id="{AC98FE44-C27E-4EE8-96D8-47D57556E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DFB3EC-F8F9-4108-BA2F-87A50D06F9F1}" type="slidenum">
              <a:rPr altLang="en-US" sz="1400">
                <a:latin typeface="Times New Roman" panose="02020603050405020304" pitchFamily="18" charset="0"/>
              </a:rPr>
              <a:pPr/>
              <a:t>16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9457">
            <a:extLst>
              <a:ext uri="{FF2B5EF4-FFF2-40B4-BE49-F238E27FC236}">
                <a16:creationId xmlns:a16="http://schemas.microsoft.com/office/drawing/2014/main" id="{A0272CEA-22D5-4E70-BC7B-2EEB2332F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Manipulating Edges – (1)</a:t>
            </a:r>
          </a:p>
        </p:txBody>
      </p:sp>
      <p:sp>
        <p:nvSpPr>
          <p:cNvPr id="30722" name="文本占位符 19458">
            <a:extLst>
              <a:ext uri="{FF2B5EF4-FFF2-40B4-BE49-F238E27FC236}">
                <a16:creationId xmlns:a16="http://schemas.microsoft.com/office/drawing/2014/main" id="{E0DD3DF8-85B0-4A23-81E8-C9113137B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5027" y="1728107"/>
            <a:ext cx="10426809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When </a:t>
            </a:r>
            <a:r>
              <a:rPr lang="en-US" altLang="zh-CN" sz="2800" i="1" dirty="0"/>
              <a:t>A </a:t>
            </a:r>
            <a:r>
              <a:rPr lang="en-US" altLang="zh-CN" sz="2800" dirty="0"/>
              <a:t> grants </a:t>
            </a:r>
            <a:r>
              <a:rPr lang="en-US" altLang="zh-CN" sz="2800" i="1" dirty="0"/>
              <a:t>P</a:t>
            </a:r>
            <a:r>
              <a:rPr lang="en-US" altLang="zh-CN" sz="2800" dirty="0"/>
              <a:t> 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We draw an edge from </a:t>
            </a:r>
            <a:r>
              <a:rPr lang="en-US" altLang="zh-CN" sz="2800" i="1" dirty="0"/>
              <a:t>AP</a:t>
            </a:r>
            <a:r>
              <a:rPr lang="en-US" altLang="zh-CN" sz="2800" dirty="0"/>
              <a:t> * or </a:t>
            </a:r>
            <a:r>
              <a:rPr lang="en-US" altLang="zh-CN" sz="2800" i="1" dirty="0"/>
              <a:t>AP</a:t>
            </a:r>
            <a:r>
              <a:rPr lang="en-US" altLang="zh-CN" sz="2800" dirty="0"/>
              <a:t> ** to </a:t>
            </a:r>
            <a:r>
              <a:rPr lang="en-US" altLang="zh-CN" sz="2800" i="1" dirty="0"/>
              <a:t>BP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400" dirty="0"/>
              <a:t>Or to </a:t>
            </a:r>
            <a:r>
              <a:rPr lang="en-US" altLang="zh-CN" sz="2400" i="1" dirty="0"/>
              <a:t>BP</a:t>
            </a:r>
            <a:r>
              <a:rPr lang="en-US" altLang="zh-CN" sz="2400" dirty="0"/>
              <a:t> * if the grant is with grant option.</a:t>
            </a:r>
          </a:p>
          <a:p>
            <a:r>
              <a:rPr lang="en-US" altLang="zh-CN" sz="2800" dirty="0"/>
              <a:t>If </a:t>
            </a:r>
            <a:r>
              <a:rPr lang="en-US" altLang="zh-CN" sz="2800" i="1" dirty="0"/>
              <a:t>A </a:t>
            </a:r>
            <a:r>
              <a:rPr lang="en-US" altLang="zh-CN" sz="2800" dirty="0"/>
              <a:t> grants a </a:t>
            </a:r>
            <a:r>
              <a:rPr lang="en-US" altLang="zh-CN" sz="2800" dirty="0" err="1"/>
              <a:t>subprivilege</a:t>
            </a:r>
            <a:r>
              <a:rPr lang="en-US" altLang="zh-CN" sz="2800" dirty="0"/>
              <a:t> </a:t>
            </a:r>
            <a:r>
              <a:rPr lang="en-US" altLang="zh-CN" sz="2800" i="1" dirty="0"/>
              <a:t>Q</a:t>
            </a:r>
            <a:r>
              <a:rPr lang="en-US" altLang="zh-CN" sz="2800" dirty="0"/>
              <a:t>  of </a:t>
            </a:r>
            <a:r>
              <a:rPr lang="en-US" altLang="zh-CN" sz="2800" i="1" dirty="0"/>
              <a:t>P</a:t>
            </a:r>
            <a:r>
              <a:rPr lang="en-US" altLang="zh-CN" sz="2800" dirty="0"/>
              <a:t>  [say UPDATE(a) on R when </a:t>
            </a:r>
            <a:r>
              <a:rPr lang="en-US" altLang="zh-CN" sz="2800" i="1" dirty="0"/>
              <a:t>P </a:t>
            </a:r>
            <a:r>
              <a:rPr lang="en-US" altLang="zh-CN" sz="2800" dirty="0"/>
              <a:t> is UPDATE ON R] then the edge goes to </a:t>
            </a:r>
            <a:r>
              <a:rPr lang="en-US" altLang="zh-CN" sz="2800" i="1" dirty="0"/>
              <a:t>BQ</a:t>
            </a:r>
            <a:r>
              <a:rPr lang="en-US" altLang="zh-CN" sz="2800" dirty="0"/>
              <a:t>  or </a:t>
            </a:r>
            <a:r>
              <a:rPr lang="en-US" altLang="zh-CN" sz="2800" i="1" dirty="0"/>
              <a:t>BQ</a:t>
            </a:r>
            <a:r>
              <a:rPr lang="en-US" altLang="zh-CN" sz="2800" dirty="0"/>
              <a:t> *, instead.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55903AB9-4062-4A31-A864-FF95A2C38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AB77E2-03AA-4C71-BFBD-B23AE158B763}" type="slidenum">
              <a:rPr altLang="en-US" sz="1400">
                <a:latin typeface="Times New Roman" panose="02020603050405020304" pitchFamily="18" charset="0"/>
              </a:rPr>
              <a:pPr/>
              <a:t>17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0481">
            <a:extLst>
              <a:ext uri="{FF2B5EF4-FFF2-40B4-BE49-F238E27FC236}">
                <a16:creationId xmlns:a16="http://schemas.microsoft.com/office/drawing/2014/main" id="{F39CA912-6763-46C0-8642-5466C71FF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Manipulating Edges – (2)</a:t>
            </a:r>
          </a:p>
        </p:txBody>
      </p:sp>
      <p:sp>
        <p:nvSpPr>
          <p:cNvPr id="31746" name="文本占位符 20482">
            <a:extLst>
              <a:ext uri="{FF2B5EF4-FFF2-40B4-BE49-F238E27FC236}">
                <a16:creationId xmlns:a16="http://schemas.microsoft.com/office/drawing/2014/main" id="{D5761078-4844-4E5D-845F-EE62EA8B0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9649" y="1711778"/>
            <a:ext cx="10515599" cy="4343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33CC33"/>
                </a:solidFill>
              </a:rPr>
              <a:t>Fundamental rule</a:t>
            </a:r>
            <a:r>
              <a:rPr lang="en-US" altLang="zh-CN" sz="2800" dirty="0"/>
              <a:t>: User </a:t>
            </a:r>
            <a:r>
              <a:rPr lang="en-US" altLang="zh-CN" sz="2800" i="1" dirty="0"/>
              <a:t>C</a:t>
            </a:r>
            <a:r>
              <a:rPr lang="en-US" altLang="zh-CN" sz="2800" dirty="0"/>
              <a:t>  has privilege </a:t>
            </a:r>
            <a:r>
              <a:rPr lang="en-US" altLang="zh-CN" sz="2800" i="1" dirty="0"/>
              <a:t>Q</a:t>
            </a:r>
            <a:r>
              <a:rPr lang="en-US" altLang="zh-CN" sz="2800" dirty="0"/>
              <a:t>  as long as there is a path from </a:t>
            </a:r>
            <a:r>
              <a:rPr lang="en-US" altLang="zh-CN" sz="2800" i="1" dirty="0"/>
              <a:t>XP</a:t>
            </a:r>
            <a:r>
              <a:rPr lang="en-US" altLang="zh-CN" sz="2800" dirty="0"/>
              <a:t> ** to </a:t>
            </a:r>
            <a:r>
              <a:rPr lang="en-US" altLang="zh-CN" sz="2800" i="1" dirty="0"/>
              <a:t>CQ</a:t>
            </a:r>
            <a:r>
              <a:rPr lang="en-US" altLang="zh-CN" sz="2800" dirty="0"/>
              <a:t>, </a:t>
            </a:r>
            <a:r>
              <a:rPr lang="en-US" altLang="zh-CN" sz="2800" i="1" dirty="0"/>
              <a:t>CQ </a:t>
            </a:r>
            <a:r>
              <a:rPr lang="en-US" altLang="zh-CN" sz="2800" dirty="0"/>
              <a:t>*, or </a:t>
            </a:r>
            <a:r>
              <a:rPr lang="en-US" altLang="zh-CN" sz="2800" i="1" dirty="0"/>
              <a:t>CQ </a:t>
            </a:r>
            <a:r>
              <a:rPr lang="en-US" altLang="zh-CN" sz="2800" dirty="0"/>
              <a:t>**, and </a:t>
            </a:r>
            <a:r>
              <a:rPr lang="en-US" altLang="zh-CN" sz="2800" i="1" dirty="0"/>
              <a:t>P</a:t>
            </a:r>
            <a:r>
              <a:rPr lang="en-US" altLang="zh-CN" sz="2800" dirty="0"/>
              <a:t>  is a </a:t>
            </a:r>
            <a:r>
              <a:rPr lang="en-US" altLang="zh-CN" sz="2800" dirty="0" err="1"/>
              <a:t>superprivilege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Q</a:t>
            </a:r>
            <a:r>
              <a:rPr lang="en-US" altLang="zh-CN" sz="2800" dirty="0"/>
              <a:t>.</a:t>
            </a:r>
          </a:p>
          <a:p>
            <a:pPr lvl="1"/>
            <a:r>
              <a:rPr lang="en-US" altLang="zh-CN" sz="2400" dirty="0"/>
              <a:t>Remember that </a:t>
            </a:r>
            <a:r>
              <a:rPr lang="en-US" altLang="zh-CN" sz="2400" i="1" dirty="0"/>
              <a:t>P</a:t>
            </a:r>
            <a:r>
              <a:rPr lang="en-US" altLang="zh-CN" sz="2400" dirty="0"/>
              <a:t>  could be </a:t>
            </a:r>
            <a:r>
              <a:rPr lang="en-US" altLang="zh-CN" sz="2400" i="1" dirty="0"/>
              <a:t>Q</a:t>
            </a:r>
            <a:r>
              <a:rPr lang="en-US" altLang="zh-CN" sz="2400" dirty="0"/>
              <a:t>, and </a:t>
            </a:r>
            <a:r>
              <a:rPr lang="en-US" altLang="zh-CN" sz="2400" i="1" dirty="0"/>
              <a:t>X </a:t>
            </a:r>
            <a:r>
              <a:rPr lang="en-US" altLang="zh-CN" sz="2400" dirty="0"/>
              <a:t> could be </a:t>
            </a:r>
            <a:r>
              <a:rPr lang="en-US" altLang="zh-CN" sz="2400" i="1" dirty="0"/>
              <a:t>C</a:t>
            </a:r>
            <a:r>
              <a:rPr lang="en-US" altLang="zh-CN" sz="2400" dirty="0"/>
              <a:t>.</a:t>
            </a:r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C759A87A-B743-4E6F-9C8D-87FBBA5864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87D924-F41C-43AE-B76A-2D8BFF7F9999}" type="slidenum">
              <a:rPr altLang="en-US" sz="1400">
                <a:latin typeface="Times New Roman" panose="02020603050405020304" pitchFamily="18" charset="0"/>
              </a:rPr>
              <a:pPr/>
              <a:t>18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1505">
            <a:extLst>
              <a:ext uri="{FF2B5EF4-FFF2-40B4-BE49-F238E27FC236}">
                <a16:creationId xmlns:a16="http://schemas.microsoft.com/office/drawing/2014/main" id="{46463395-B45C-4B9A-806D-8B76F537F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Manipulating Edges – (3)</a:t>
            </a:r>
          </a:p>
        </p:txBody>
      </p:sp>
      <p:sp>
        <p:nvSpPr>
          <p:cNvPr id="21507" name="内容占位符 21506">
            <a:extLst>
              <a:ext uri="{FF2B5EF4-FFF2-40B4-BE49-F238E27FC236}">
                <a16:creationId xmlns:a16="http://schemas.microsoft.com/office/drawing/2014/main" id="{A8D6B748-0B3B-4094-A1FC-98FBD6295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1075" y="1535567"/>
            <a:ext cx="10203996" cy="441325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revokes </a:t>
            </a:r>
            <a:r>
              <a:rPr lang="en-US" altLang="zh-CN" sz="2800" i="1" dirty="0"/>
              <a:t>P</a:t>
            </a:r>
            <a:r>
              <a:rPr lang="en-US" altLang="zh-CN" sz="2800" dirty="0"/>
              <a:t>  from </a:t>
            </a:r>
            <a:r>
              <a:rPr lang="en-US" altLang="zh-CN" sz="2800" i="1" dirty="0"/>
              <a:t>B </a:t>
            </a:r>
            <a:r>
              <a:rPr lang="en-US" altLang="zh-CN" sz="2800" dirty="0"/>
              <a:t> with the CASCADE option, delete the edge from </a:t>
            </a:r>
            <a:r>
              <a:rPr lang="en-US" altLang="zh-CN" sz="2800" i="1" dirty="0"/>
              <a:t>AP</a:t>
            </a:r>
            <a:r>
              <a:rPr lang="en-US" altLang="zh-CN" sz="2800" dirty="0"/>
              <a:t>  to </a:t>
            </a:r>
            <a:r>
              <a:rPr lang="en-US" altLang="zh-CN" sz="2800" i="1" dirty="0"/>
              <a:t>BP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But 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 uses RESTRICT instead, and there is an edge from </a:t>
            </a:r>
            <a:r>
              <a:rPr lang="en-US" altLang="zh-CN" sz="2800" i="1" dirty="0"/>
              <a:t>BP</a:t>
            </a:r>
            <a:r>
              <a:rPr lang="en-US" altLang="zh-CN" sz="2800" dirty="0"/>
              <a:t>  to anywhere, then reject the revocation and make no change to the graph.</a:t>
            </a: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21A6D981-B2B6-4B73-AF3D-C3CF3F884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13201D-38B5-4F86-8869-1ABC5639072A}" type="slidenum">
              <a:rPr altLang="en-US" sz="1400">
                <a:latin typeface="Times New Roman" panose="02020603050405020304" pitchFamily="18" charset="0"/>
              </a:rPr>
              <a:pPr/>
              <a:t>19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4097">
            <a:extLst>
              <a:ext uri="{FF2B5EF4-FFF2-40B4-BE49-F238E27FC236}">
                <a16:creationId xmlns:a16="http://schemas.microsoft.com/office/drawing/2014/main" id="{548F1BDF-21CE-46A4-BDA5-62352799E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Authorization</a:t>
            </a:r>
          </a:p>
        </p:txBody>
      </p:sp>
      <p:sp>
        <p:nvSpPr>
          <p:cNvPr id="4099" name="内容占位符 4098">
            <a:extLst>
              <a:ext uri="{FF2B5EF4-FFF2-40B4-BE49-F238E27FC236}">
                <a16:creationId xmlns:a16="http://schemas.microsoft.com/office/drawing/2014/main" id="{D42BA708-F1C7-435B-94AD-07AD7314B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file system identifies certain privileges on the objects (files) it manages.</a:t>
            </a:r>
          </a:p>
          <a:p>
            <a:pPr lvl="1"/>
            <a:r>
              <a:rPr lang="en-US" altLang="zh-CN" sz="2400" dirty="0"/>
              <a:t>Typically read, write, execute.</a:t>
            </a:r>
          </a:p>
          <a:p>
            <a:r>
              <a:rPr lang="en-US" altLang="zh-CN" sz="2800" dirty="0"/>
              <a:t>A file system identifies certain participants to whom privileges may be granted.</a:t>
            </a:r>
          </a:p>
          <a:p>
            <a:pPr lvl="1"/>
            <a:r>
              <a:rPr lang="en-US" altLang="zh-CN" sz="2400" dirty="0"/>
              <a:t>Typically the owner, a group, all users.</a:t>
            </a:r>
          </a:p>
        </p:txBody>
      </p:sp>
      <p:sp>
        <p:nvSpPr>
          <p:cNvPr id="15363" name="灯片编号占位符 1">
            <a:extLst>
              <a:ext uri="{FF2B5EF4-FFF2-40B4-BE49-F238E27FC236}">
                <a16:creationId xmlns:a16="http://schemas.microsoft.com/office/drawing/2014/main" id="{F731EA08-6EA3-46D1-AE92-8B6DED3FE1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664CA6-5025-41E4-878B-29F8E8DA53B4}" type="slidenum">
              <a:rPr altLang="en-US" sz="1400">
                <a:latin typeface="Times New Roman" panose="02020603050405020304" pitchFamily="18" charset="0"/>
              </a:rPr>
              <a:pPr/>
              <a:t>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22529">
            <a:extLst>
              <a:ext uri="{FF2B5EF4-FFF2-40B4-BE49-F238E27FC236}">
                <a16:creationId xmlns:a16="http://schemas.microsoft.com/office/drawing/2014/main" id="{87CF60A7-DF8C-4C95-9514-40DEDE9CE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Manipulating Edges – (4)</a:t>
            </a:r>
          </a:p>
        </p:txBody>
      </p:sp>
      <p:sp>
        <p:nvSpPr>
          <p:cNvPr id="33794" name="文本占位符 22530">
            <a:extLst>
              <a:ext uri="{FF2B5EF4-FFF2-40B4-BE49-F238E27FC236}">
                <a16:creationId xmlns:a16="http://schemas.microsoft.com/office/drawing/2014/main" id="{19BE29E3-1C4E-49F2-93BE-4B3222385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Having revised the edges, we must check that each node has a path from some ** node, representing ownership.</a:t>
            </a:r>
          </a:p>
          <a:p>
            <a:r>
              <a:rPr lang="en-US" altLang="zh-CN" sz="2800" dirty="0"/>
              <a:t>Any node with no such path represents a revoked privilege and is deleted from the diagram.</a:t>
            </a:r>
          </a:p>
        </p:txBody>
      </p:sp>
      <p:sp>
        <p:nvSpPr>
          <p:cNvPr id="33795" name="灯片编号占位符 1">
            <a:extLst>
              <a:ext uri="{FF2B5EF4-FFF2-40B4-BE49-F238E27FC236}">
                <a16:creationId xmlns:a16="http://schemas.microsoft.com/office/drawing/2014/main" id="{5B7120A4-7A5D-4B38-B474-5723C1C81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A3D423-B96E-4B35-82A6-8A71DFA0592A}" type="slidenum">
              <a:rPr altLang="en-US" sz="1400">
                <a:latin typeface="Times New Roman" panose="02020603050405020304" pitchFamily="18" charset="0"/>
              </a:rPr>
              <a:pPr/>
              <a:t>20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23553">
            <a:extLst>
              <a:ext uri="{FF2B5EF4-FFF2-40B4-BE49-F238E27FC236}">
                <a16:creationId xmlns:a16="http://schemas.microsoft.com/office/drawing/2014/main" id="{E3C48A37-8883-45C4-8E59-004406F21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Grant Diagram</a:t>
            </a:r>
          </a:p>
        </p:txBody>
      </p:sp>
      <p:sp>
        <p:nvSpPr>
          <p:cNvPr id="34818" name="椭圆 23554">
            <a:extLst>
              <a:ext uri="{FF2B5EF4-FFF2-40B4-BE49-F238E27FC236}">
                <a16:creationId xmlns:a16="http://schemas.microsoft.com/office/drawing/2014/main" id="{86FBF68B-7EAB-4DA1-B12A-ED5C3137D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latin typeface="Tahoma" panose="020B0604030504040204" pitchFamily="34" charset="0"/>
              </a:rPr>
              <a:t>AP**</a:t>
            </a:r>
            <a:endParaRPr lang="en-US" altLang="zh-CN" i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19" name="文本框 23555">
            <a:extLst>
              <a:ext uri="{FF2B5EF4-FFF2-40B4-BE49-F238E27FC236}">
                <a16:creationId xmlns:a16="http://schemas.microsoft.com/office/drawing/2014/main" id="{60738A43-3C55-451C-8B14-20B6DB85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3816351"/>
            <a:ext cx="14366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ahoma" panose="020B0604030504040204" pitchFamily="34" charset="0"/>
              </a:rPr>
              <a:t>A owns the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object on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which P is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a privilege</a:t>
            </a:r>
            <a:endParaRPr lang="en-US" altLang="zh-CN" sz="20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3557" name="组合 23556">
            <a:extLst>
              <a:ext uri="{FF2B5EF4-FFF2-40B4-BE49-F238E27FC236}">
                <a16:creationId xmlns:a16="http://schemas.microsoft.com/office/drawing/2014/main" id="{BB021FF1-7C6C-4252-A5AE-FD933818122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362201"/>
            <a:ext cx="3556000" cy="2536825"/>
            <a:chOff x="0" y="0"/>
            <a:chExt cx="2240" cy="1598"/>
          </a:xfrm>
        </p:grpSpPr>
        <p:sp>
          <p:nvSpPr>
            <p:cNvPr id="34821" name="椭圆 23557">
              <a:extLst>
                <a:ext uri="{FF2B5EF4-FFF2-40B4-BE49-F238E27FC236}">
                  <a16:creationId xmlns:a16="http://schemas.microsoft.com/office/drawing/2014/main" id="{B48C1372-5930-4CC4-9345-F0D9E05D8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0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>
                  <a:latin typeface="Tahoma" panose="020B0604030504040204" pitchFamily="34" charset="0"/>
                </a:rPr>
                <a:t>BP*</a:t>
              </a:r>
              <a:endParaRPr lang="en-US" altLang="zh-CN" i="1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822" name="直接连接符 23558">
              <a:extLst>
                <a:ext uri="{FF2B5EF4-FFF2-40B4-BE49-F238E27FC236}">
                  <a16:creationId xmlns:a16="http://schemas.microsoft.com/office/drawing/2014/main" id="{D0A60C77-E314-48D6-A66D-71BB546F01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文本框 23559">
              <a:extLst>
                <a:ext uri="{FF2B5EF4-FFF2-40B4-BE49-F238E27FC236}">
                  <a16:creationId xmlns:a16="http://schemas.microsoft.com/office/drawing/2014/main" id="{EEC517CA-E1BF-4A0D-B9CE-8ADBFB14C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" y="964"/>
              <a:ext cx="124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ahoma" panose="020B0604030504040204" pitchFamily="34" charset="0"/>
                </a:rPr>
                <a:t>A: GRANT P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TO B WITH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GRANT OPTION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61" name="组合 23560">
            <a:extLst>
              <a:ext uri="{FF2B5EF4-FFF2-40B4-BE49-F238E27FC236}">
                <a16:creationId xmlns:a16="http://schemas.microsoft.com/office/drawing/2014/main" id="{D748C620-212A-4FFF-B3E2-A9B069EBE10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00200"/>
            <a:ext cx="4572000" cy="1524000"/>
            <a:chOff x="0" y="0"/>
            <a:chExt cx="2880" cy="960"/>
          </a:xfrm>
        </p:grpSpPr>
        <p:sp>
          <p:nvSpPr>
            <p:cNvPr id="34825" name="椭圆 23561">
              <a:extLst>
                <a:ext uri="{FF2B5EF4-FFF2-40B4-BE49-F238E27FC236}">
                  <a16:creationId xmlns:a16="http://schemas.microsoft.com/office/drawing/2014/main" id="{9515AC8B-E6CB-4EF9-9535-097FD2618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480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>
                  <a:latin typeface="Tahoma" panose="020B0604030504040204" pitchFamily="34" charset="0"/>
                </a:rPr>
                <a:t>CP*</a:t>
              </a:r>
              <a:endParaRPr lang="en-US" altLang="zh-CN" i="1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826" name="直接连接符 23562">
              <a:extLst>
                <a:ext uri="{FF2B5EF4-FFF2-40B4-BE49-F238E27FC236}">
                  <a16:creationId xmlns:a16="http://schemas.microsoft.com/office/drawing/2014/main" id="{B033C388-7087-49D5-A43A-D1B06E14D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2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文本框 23563">
              <a:extLst>
                <a:ext uri="{FF2B5EF4-FFF2-40B4-BE49-F238E27FC236}">
                  <a16:creationId xmlns:a16="http://schemas.microsoft.com/office/drawing/2014/main" id="{B23E8B82-2FF2-4A52-B636-105AA8B0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0"/>
              <a:ext cx="124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ahoma" panose="020B0604030504040204" pitchFamily="34" charset="0"/>
                </a:rPr>
                <a:t>B: GRANT P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TO C WITH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GRANT OPTION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65" name="组合 23564">
            <a:extLst>
              <a:ext uri="{FF2B5EF4-FFF2-40B4-BE49-F238E27FC236}">
                <a16:creationId xmlns:a16="http://schemas.microsoft.com/office/drawing/2014/main" id="{036E59B2-0A0D-4DE6-932C-11443F110A7D}"/>
              </a:ext>
            </a:extLst>
          </p:cNvPr>
          <p:cNvGrpSpPr>
            <a:grpSpLocks/>
          </p:cNvGrpSpPr>
          <p:nvPr/>
        </p:nvGrpSpPr>
        <p:grpSpPr bwMode="auto">
          <a:xfrm>
            <a:off x="3429001" y="3048001"/>
            <a:ext cx="5637213" cy="2759075"/>
            <a:chOff x="0" y="0"/>
            <a:chExt cx="3551" cy="1738"/>
          </a:xfrm>
        </p:grpSpPr>
        <p:sp>
          <p:nvSpPr>
            <p:cNvPr id="34829" name="椭圆 23565">
              <a:extLst>
                <a:ext uri="{FF2B5EF4-FFF2-40B4-BE49-F238E27FC236}">
                  <a16:creationId xmlns:a16="http://schemas.microsoft.com/office/drawing/2014/main" id="{830C63F6-FC03-4E42-991F-4F1F4717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528"/>
              <a:ext cx="480" cy="48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i="1">
                  <a:latin typeface="Tahoma" panose="020B0604030504040204" pitchFamily="34" charset="0"/>
                </a:rPr>
                <a:t>CP</a:t>
              </a:r>
              <a:endParaRPr lang="en-US" altLang="zh-CN" i="1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830" name="直接连接符 23566">
              <a:extLst>
                <a:ext uri="{FF2B5EF4-FFF2-40B4-BE49-F238E27FC236}">
                  <a16:creationId xmlns:a16="http://schemas.microsoft.com/office/drawing/2014/main" id="{308E9031-299B-4164-BF12-99F42496D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7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文本框 23567">
              <a:extLst>
                <a:ext uri="{FF2B5EF4-FFF2-40B4-BE49-F238E27FC236}">
                  <a16:creationId xmlns:a16="http://schemas.microsoft.com/office/drawing/2014/main" id="{4EE8128E-8BEB-45EF-81D0-685504B0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296"/>
              <a:ext cx="95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ahoma" panose="020B0604030504040204" pitchFamily="34" charset="0"/>
                </a:rPr>
                <a:t>A: GRANT P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TO C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832" name="灯片编号占位符 1">
            <a:extLst>
              <a:ext uri="{FF2B5EF4-FFF2-40B4-BE49-F238E27FC236}">
                <a16:creationId xmlns:a16="http://schemas.microsoft.com/office/drawing/2014/main" id="{AC12498E-882D-49A2-8FB5-27E03D6BC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278CC7-CF56-4E68-B26B-E579FC1FCB8E}" type="slidenum">
              <a:rPr altLang="en-US" sz="1400">
                <a:latin typeface="Times New Roman" panose="02020603050405020304" pitchFamily="18" charset="0"/>
              </a:rPr>
              <a:pPr/>
              <a:t>21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24577">
            <a:extLst>
              <a:ext uri="{FF2B5EF4-FFF2-40B4-BE49-F238E27FC236}">
                <a16:creationId xmlns:a16="http://schemas.microsoft.com/office/drawing/2014/main" id="{B77D7DE4-549B-4F89-9070-5A8C96954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Grant Diagram</a:t>
            </a:r>
          </a:p>
        </p:txBody>
      </p:sp>
      <p:sp>
        <p:nvSpPr>
          <p:cNvPr id="35842" name="椭圆 24578">
            <a:extLst>
              <a:ext uri="{FF2B5EF4-FFF2-40B4-BE49-F238E27FC236}">
                <a16:creationId xmlns:a16="http://schemas.microsoft.com/office/drawing/2014/main" id="{27F30C1D-1BAE-46A7-8CC7-E530F4707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latin typeface="Tahoma" panose="020B0604030504040204" pitchFamily="34" charset="0"/>
              </a:rPr>
              <a:t>AP**</a:t>
            </a:r>
            <a:endParaRPr lang="en-US" altLang="zh-CN" i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3" name="椭圆 24579">
            <a:extLst>
              <a:ext uri="{FF2B5EF4-FFF2-40B4-BE49-F238E27FC236}">
                <a16:creationId xmlns:a16="http://schemas.microsoft.com/office/drawing/2014/main" id="{9B0664FD-AA1F-4362-8078-DE8F3FA7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latin typeface="Tahoma" panose="020B0604030504040204" pitchFamily="34" charset="0"/>
              </a:rPr>
              <a:t>BP*</a:t>
            </a:r>
            <a:endParaRPr lang="en-US" altLang="zh-CN" i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椭圆 24580">
            <a:extLst>
              <a:ext uri="{FF2B5EF4-FFF2-40B4-BE49-F238E27FC236}">
                <a16:creationId xmlns:a16="http://schemas.microsoft.com/office/drawing/2014/main" id="{1D7ACC3F-AAEB-47D8-A713-9CBD2C65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latin typeface="Tahoma" panose="020B0604030504040204" pitchFamily="34" charset="0"/>
              </a:rPr>
              <a:t>CP*</a:t>
            </a:r>
            <a:endParaRPr lang="en-US" altLang="zh-CN" i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5" name="直接连接符 24581">
            <a:extLst>
              <a:ext uri="{FF2B5EF4-FFF2-40B4-BE49-F238E27FC236}">
                <a16:creationId xmlns:a16="http://schemas.microsoft.com/office/drawing/2014/main" id="{BC00AF2B-DCF8-48C5-9DC3-07F83C877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椭圆 24582">
            <a:extLst>
              <a:ext uri="{FF2B5EF4-FFF2-40B4-BE49-F238E27FC236}">
                <a16:creationId xmlns:a16="http://schemas.microsoft.com/office/drawing/2014/main" id="{81F58FC1-3CD8-4919-A591-0176719A1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86200"/>
            <a:ext cx="762000" cy="762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i="1">
                <a:latin typeface="Tahoma" panose="020B0604030504040204" pitchFamily="34" charset="0"/>
              </a:rPr>
              <a:t>CP</a:t>
            </a:r>
            <a:endParaRPr lang="en-US" altLang="zh-CN" i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7" name="直接连接符 24583">
            <a:extLst>
              <a:ext uri="{FF2B5EF4-FFF2-40B4-BE49-F238E27FC236}">
                <a16:creationId xmlns:a16="http://schemas.microsoft.com/office/drawing/2014/main" id="{48BD425B-7B50-4E65-AFED-724993118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048000"/>
            <a:ext cx="434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文本框 24584">
            <a:extLst>
              <a:ext uri="{FF2B5EF4-FFF2-40B4-BE49-F238E27FC236}">
                <a16:creationId xmlns:a16="http://schemas.microsoft.com/office/drawing/2014/main" id="{267C28E1-1693-4AD3-A45A-6B86821B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1530351"/>
            <a:ext cx="353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ahoma" panose="020B0604030504040204" pitchFamily="34" charset="0"/>
              </a:rPr>
              <a:t>A executes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REVOKE P FROM B CASCADE;</a:t>
            </a:r>
            <a:endParaRPr lang="en-US" altLang="zh-CN" sz="20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586" name="文本框 24585">
            <a:extLst>
              <a:ext uri="{FF2B5EF4-FFF2-40B4-BE49-F238E27FC236}">
                <a16:creationId xmlns:a16="http://schemas.microsoft.com/office/drawing/2014/main" id="{1D9B91FA-ABAA-455A-9E47-825F8DE1E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959351"/>
            <a:ext cx="2381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ahoma" panose="020B0604030504040204" pitchFamily="34" charset="0"/>
              </a:rPr>
              <a:t>However, C still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has P without grant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option because of</a:t>
            </a:r>
          </a:p>
          <a:p>
            <a:r>
              <a:rPr lang="en-US" altLang="zh-CN" sz="2000">
                <a:latin typeface="Tahoma" panose="020B0604030504040204" pitchFamily="34" charset="0"/>
              </a:rPr>
              <a:t>the direct grant.</a:t>
            </a:r>
            <a:endParaRPr lang="en-US" altLang="zh-CN" sz="200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587" name="组合 24586">
            <a:extLst>
              <a:ext uri="{FF2B5EF4-FFF2-40B4-BE49-F238E27FC236}">
                <a16:creationId xmlns:a16="http://schemas.microsoft.com/office/drawing/2014/main" id="{091195F8-6919-4C43-A800-C2D0CB5C15B2}"/>
              </a:ext>
            </a:extLst>
          </p:cNvPr>
          <p:cNvGrpSpPr>
            <a:grpSpLocks/>
          </p:cNvGrpSpPr>
          <p:nvPr/>
        </p:nvGrpSpPr>
        <p:grpSpPr bwMode="auto">
          <a:xfrm>
            <a:off x="3641726" y="2362201"/>
            <a:ext cx="5273675" cy="2841625"/>
            <a:chOff x="0" y="0"/>
            <a:chExt cx="3322" cy="1790"/>
          </a:xfrm>
        </p:grpSpPr>
        <p:sp>
          <p:nvSpPr>
            <p:cNvPr id="35851" name="文本框 24587">
              <a:extLst>
                <a:ext uri="{FF2B5EF4-FFF2-40B4-BE49-F238E27FC236}">
                  <a16:creationId xmlns:a16="http://schemas.microsoft.com/office/drawing/2014/main" id="{C82642C7-51E8-4F09-9BF2-5CEA5DA1D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56"/>
              <a:ext cx="156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ahoma" panose="020B0604030504040204" pitchFamily="34" charset="0"/>
                </a:rPr>
                <a:t>Not only does B lose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P*, but C loses P*.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Delete BP* and CP*.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852" name="直接连接符 24588">
              <a:extLst>
                <a:ext uri="{FF2B5EF4-FFF2-40B4-BE49-F238E27FC236}">
                  <a16:creationId xmlns:a16="http://schemas.microsoft.com/office/drawing/2014/main" id="{3AF1A329-5D70-4D4A-B4F7-A106667BC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0"/>
              <a:ext cx="2400" cy="432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直接连接符 24589">
              <a:extLst>
                <a:ext uri="{FF2B5EF4-FFF2-40B4-BE49-F238E27FC236}">
                  <a16:creationId xmlns:a16="http://schemas.microsoft.com/office/drawing/2014/main" id="{E3E632AD-6412-476D-BC34-7EED6DE89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2" y="0"/>
              <a:ext cx="2400" cy="528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591" name="组合 24590">
            <a:extLst>
              <a:ext uri="{FF2B5EF4-FFF2-40B4-BE49-F238E27FC236}">
                <a16:creationId xmlns:a16="http://schemas.microsoft.com/office/drawing/2014/main" id="{B40B7A6E-8E23-4B11-AD5E-83AC28CC026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758951"/>
            <a:ext cx="4394200" cy="1616075"/>
            <a:chOff x="0" y="0"/>
            <a:chExt cx="2768" cy="1018"/>
          </a:xfrm>
        </p:grpSpPr>
        <p:sp>
          <p:nvSpPr>
            <p:cNvPr id="35855" name="未知">
              <a:extLst>
                <a:ext uri="{FF2B5EF4-FFF2-40B4-BE49-F238E27FC236}">
                  <a16:creationId xmlns:a16="http://schemas.microsoft.com/office/drawing/2014/main" id="{36B89BBE-B585-49C1-A92A-6D09FE937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6"/>
              <a:ext cx="1152" cy="152"/>
            </a:xfrm>
            <a:custGeom>
              <a:avLst/>
              <a:gdLst>
                <a:gd name="T0" fmla="*/ 1152 w 1152"/>
                <a:gd name="T1" fmla="*/ 152 h 152"/>
                <a:gd name="T2" fmla="*/ 384 w 1152"/>
                <a:gd name="T3" fmla="*/ 8 h 152"/>
                <a:gd name="T4" fmla="*/ 0 w 1152"/>
                <a:gd name="T5" fmla="*/ 10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52">
                  <a:moveTo>
                    <a:pt x="1152" y="152"/>
                  </a:moveTo>
                  <a:cubicBezTo>
                    <a:pt x="864" y="84"/>
                    <a:pt x="576" y="16"/>
                    <a:pt x="384" y="8"/>
                  </a:cubicBezTo>
                  <a:cubicBezTo>
                    <a:pt x="192" y="0"/>
                    <a:pt x="96" y="52"/>
                    <a:pt x="0" y="10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856" name="直接连接符 24592">
              <a:extLst>
                <a:ext uri="{FF2B5EF4-FFF2-40B4-BE49-F238E27FC236}">
                  <a16:creationId xmlns:a16="http://schemas.microsoft.com/office/drawing/2014/main" id="{F7A4F3DA-B42E-44C8-865E-87B23E566A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3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文本框 24593">
              <a:extLst>
                <a:ext uri="{FF2B5EF4-FFF2-40B4-BE49-F238E27FC236}">
                  <a16:creationId xmlns:a16="http://schemas.microsoft.com/office/drawing/2014/main" id="{A0DFE638-7ADA-44D5-96C7-2C96B7B83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0"/>
              <a:ext cx="90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latin typeface="Tahoma" panose="020B0604030504040204" pitchFamily="34" charset="0"/>
                </a:rPr>
                <a:t>Even had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C passed P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to B, both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nodes are</a:t>
              </a:r>
            </a:p>
            <a:p>
              <a:r>
                <a:rPr lang="en-US" altLang="zh-CN" sz="2000">
                  <a:latin typeface="Tahoma" panose="020B0604030504040204" pitchFamily="34" charset="0"/>
                </a:rPr>
                <a:t>still cut off.</a:t>
              </a:r>
              <a:endParaRPr lang="en-US" altLang="zh-CN" sz="200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858" name="灯片编号占位符 1">
            <a:extLst>
              <a:ext uri="{FF2B5EF4-FFF2-40B4-BE49-F238E27FC236}">
                <a16:creationId xmlns:a16="http://schemas.microsoft.com/office/drawing/2014/main" id="{A3C78112-A7D2-47BD-AAD7-B79046645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A3A702-4C3F-4FD9-9B2D-12E0D4D0AD83}" type="slidenum">
              <a:rPr altLang="en-US" sz="1400">
                <a:latin typeface="Times New Roman" panose="02020603050405020304" pitchFamily="18" charset="0"/>
              </a:rPr>
              <a:pPr/>
              <a:t>22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963924"/>
            <a:ext cx="9144000" cy="22860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ahoma" panose="020B0604030504040204" pitchFamily="34" charset="0"/>
              </a:rPr>
              <a:t>Exercises 10.1.2 10.1.3 10.1.4 @ P.436</a:t>
            </a:r>
            <a:endParaRPr lang="zh-CN" altLang="en-US" dirty="0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2020年11月13日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5121">
            <a:extLst>
              <a:ext uri="{FF2B5EF4-FFF2-40B4-BE49-F238E27FC236}">
                <a16:creationId xmlns:a16="http://schemas.microsoft.com/office/drawing/2014/main" id="{CBF358A4-693C-4513-9A4D-52C44BDA4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Privileges – (1)</a:t>
            </a:r>
          </a:p>
        </p:txBody>
      </p:sp>
      <p:sp>
        <p:nvSpPr>
          <p:cNvPr id="16386" name="文本占位符 5122">
            <a:extLst>
              <a:ext uri="{FF2B5EF4-FFF2-40B4-BE49-F238E27FC236}">
                <a16:creationId xmlns:a16="http://schemas.microsoft.com/office/drawing/2014/main" id="{FB2B0518-7F15-4B57-B4A5-71A91F63F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SQL identifies a more detailed set of privileges on objects (relations) than the typical file system.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Nine privileges in all, some of which can be restricted to one column of one relation.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0104B7DA-E742-4699-80ED-61A9F0BA0E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FD31A5-6030-4F37-B32A-F0C7E1C7C86D}" type="slidenum">
              <a:rPr altLang="en-US" sz="1400">
                <a:latin typeface="Times New Roman" panose="02020603050405020304" pitchFamily="18" charset="0"/>
              </a:rPr>
              <a:pPr/>
              <a:t>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6145">
            <a:extLst>
              <a:ext uri="{FF2B5EF4-FFF2-40B4-BE49-F238E27FC236}">
                <a16:creationId xmlns:a16="http://schemas.microsoft.com/office/drawing/2014/main" id="{4A1F726D-E726-43F6-98A0-56B5A4E7C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Privileges – (2)</a:t>
            </a:r>
          </a:p>
        </p:txBody>
      </p:sp>
      <p:sp>
        <p:nvSpPr>
          <p:cNvPr id="17410" name="文本占位符 6146">
            <a:extLst>
              <a:ext uri="{FF2B5EF4-FFF2-40B4-BE49-F238E27FC236}">
                <a16:creationId xmlns:a16="http://schemas.microsoft.com/office/drawing/2014/main" id="{E4E5485F-E391-409F-9391-12249CF57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CN" sz="2800" dirty="0"/>
              <a:t>Some important privileges on a relation: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SELECT</a:t>
            </a:r>
            <a:r>
              <a:rPr lang="en-US" altLang="zh-CN" sz="2400" dirty="0"/>
              <a:t> = right to query the relation.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INSERT</a:t>
            </a:r>
            <a:r>
              <a:rPr lang="en-US" altLang="zh-CN" sz="2400" dirty="0"/>
              <a:t> = right to insert tuples.</a:t>
            </a:r>
          </a:p>
          <a:p>
            <a:pPr marL="1371600" lvl="2" indent="-457200">
              <a:buBlip>
                <a:blip r:embed="rId2"/>
              </a:buBlip>
            </a:pPr>
            <a:r>
              <a:rPr lang="en-US" altLang="zh-CN" sz="2000" dirty="0"/>
              <a:t>May apply to only one attribute.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DELETE</a:t>
            </a:r>
            <a:r>
              <a:rPr lang="en-US" altLang="zh-CN" sz="2400" dirty="0"/>
              <a:t> = right to delete tuples.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zh-CN" sz="2400" dirty="0">
                <a:solidFill>
                  <a:srgbClr val="33CC33"/>
                </a:solidFill>
              </a:rPr>
              <a:t>UPDATE</a:t>
            </a:r>
            <a:r>
              <a:rPr lang="en-US" altLang="zh-CN" sz="2400" dirty="0"/>
              <a:t> = right to update tuples.</a:t>
            </a:r>
          </a:p>
          <a:p>
            <a:pPr marL="1371600" lvl="2" indent="-457200">
              <a:buBlip>
                <a:blip r:embed="rId2"/>
              </a:buBlip>
            </a:pPr>
            <a:r>
              <a:rPr lang="en-US" altLang="zh-CN" sz="2000" dirty="0">
                <a:sym typeface="Arial" panose="020B0604020202020204" pitchFamily="34" charset="0"/>
              </a:rPr>
              <a:t>May apply to only one attribute.</a:t>
            </a:r>
          </a:p>
        </p:txBody>
      </p:sp>
      <p:sp>
        <p:nvSpPr>
          <p:cNvPr id="17411" name="灯片编号占位符 1">
            <a:extLst>
              <a:ext uri="{FF2B5EF4-FFF2-40B4-BE49-F238E27FC236}">
                <a16:creationId xmlns:a16="http://schemas.microsoft.com/office/drawing/2014/main" id="{43263D8A-E5DB-4959-8A1E-EADACC3CE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C4E0F3-FFAC-4B39-98F7-23E491F0399D}" type="slidenum">
              <a:rPr altLang="en-US" sz="1400">
                <a:latin typeface="Times New Roman" panose="02020603050405020304" pitchFamily="18" charset="0"/>
              </a:rPr>
              <a:pPr/>
              <a:t>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7169">
            <a:extLst>
              <a:ext uri="{FF2B5EF4-FFF2-40B4-BE49-F238E27FC236}">
                <a16:creationId xmlns:a16="http://schemas.microsoft.com/office/drawing/2014/main" id="{E14A379E-9667-4F6C-B7D5-075926D4E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33CC33"/>
                </a:solidFill>
              </a:rPr>
              <a:t>Example</a:t>
            </a:r>
            <a:r>
              <a:rPr lang="en-US" altLang="zh-CN"/>
              <a:t>: Privileges</a:t>
            </a:r>
          </a:p>
        </p:txBody>
      </p:sp>
      <p:sp>
        <p:nvSpPr>
          <p:cNvPr id="18434" name="文本占位符 7170">
            <a:extLst>
              <a:ext uri="{FF2B5EF4-FFF2-40B4-BE49-F238E27FC236}">
                <a16:creationId xmlns:a16="http://schemas.microsoft.com/office/drawing/2014/main" id="{19E0FD09-2C92-47EC-A8CD-86EF025C6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For the statement below: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INSERT INTO Beers(name)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SELECT DISTINCT beer FROM Sells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WHERE NOT EXISTS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(SELECT * FROM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		 WHERE name = beer);</a:t>
            </a:r>
          </a:p>
          <a:p>
            <a:r>
              <a:rPr lang="en-US" altLang="zh-CN" sz="2800" dirty="0"/>
              <a:t>We require privileges SELECT on Sells and Beers, and INSERT on Beers or Beers.name.</a:t>
            </a:r>
          </a:p>
        </p:txBody>
      </p:sp>
      <p:grpSp>
        <p:nvGrpSpPr>
          <p:cNvPr id="18435" name="组合 7171">
            <a:extLst>
              <a:ext uri="{FF2B5EF4-FFF2-40B4-BE49-F238E27FC236}">
                <a16:creationId xmlns:a16="http://schemas.microsoft.com/office/drawing/2014/main" id="{8E80D645-59E4-4542-B8EA-22CA65BF7586}"/>
              </a:ext>
            </a:extLst>
          </p:cNvPr>
          <p:cNvGrpSpPr>
            <a:grpSpLocks/>
          </p:cNvGrpSpPr>
          <p:nvPr/>
        </p:nvGrpSpPr>
        <p:grpSpPr bwMode="auto">
          <a:xfrm>
            <a:off x="1052287" y="1961810"/>
            <a:ext cx="9369670" cy="3010240"/>
            <a:chOff x="0" y="0"/>
            <a:chExt cx="4543" cy="1820"/>
          </a:xfrm>
        </p:grpSpPr>
        <p:sp>
          <p:nvSpPr>
            <p:cNvPr id="18436" name="矩形 7172">
              <a:extLst>
                <a:ext uri="{FF2B5EF4-FFF2-40B4-BE49-F238E27FC236}">
                  <a16:creationId xmlns:a16="http://schemas.microsoft.com/office/drawing/2014/main" id="{849AF3CA-00B4-418D-A918-289EFA37B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03"/>
              <a:ext cx="3079" cy="101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437" name="文本框 7173">
              <a:extLst>
                <a:ext uri="{FF2B5EF4-FFF2-40B4-BE49-F238E27FC236}">
                  <a16:creationId xmlns:a16="http://schemas.microsoft.com/office/drawing/2014/main" id="{8CA41551-F782-496D-B5C7-E1A64946F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0"/>
              <a:ext cx="1193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latin typeface="Tahoma" panose="020B0604030504040204" pitchFamily="34" charset="0"/>
                </a:rPr>
                <a:t>beers that do</a:t>
              </a:r>
            </a:p>
            <a:p>
              <a:r>
                <a:rPr lang="en-US" altLang="zh-CN" sz="2000" dirty="0">
                  <a:latin typeface="Tahoma" panose="020B0604030504040204" pitchFamily="34" charset="0"/>
                </a:rPr>
                <a:t>not appear in</a:t>
              </a:r>
            </a:p>
            <a:p>
              <a:r>
                <a:rPr lang="en-US" altLang="zh-CN" sz="2000" dirty="0">
                  <a:latin typeface="Tahoma" panose="020B0604030504040204" pitchFamily="34" charset="0"/>
                </a:rPr>
                <a:t>Beers.  We add</a:t>
              </a:r>
            </a:p>
            <a:p>
              <a:r>
                <a:rPr lang="en-US" altLang="zh-CN" sz="2000" dirty="0">
                  <a:latin typeface="Tahoma" panose="020B0604030504040204" pitchFamily="34" charset="0"/>
                </a:rPr>
                <a:t>them to Beers</a:t>
              </a:r>
            </a:p>
            <a:p>
              <a:r>
                <a:rPr lang="en-US" altLang="zh-CN" sz="2000" dirty="0">
                  <a:latin typeface="Tahoma" panose="020B0604030504040204" pitchFamily="34" charset="0"/>
                </a:rPr>
                <a:t>with a NULL</a:t>
              </a:r>
            </a:p>
            <a:p>
              <a:r>
                <a:rPr lang="en-US" altLang="zh-CN" sz="2000" dirty="0">
                  <a:latin typeface="Tahoma" panose="020B0604030504040204" pitchFamily="34" charset="0"/>
                </a:rPr>
                <a:t>manufacturer.</a:t>
              </a:r>
              <a:endParaRPr lang="en-US" altLang="zh-CN" sz="2000" dirty="0">
                <a:latin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438" name="直接连接符 7174">
              <a:extLst>
                <a:ext uri="{FF2B5EF4-FFF2-40B4-BE49-F238E27FC236}">
                  <a16:creationId xmlns:a16="http://schemas.microsoft.com/office/drawing/2014/main" id="{AC56C189-3FE4-4C37-B37F-AA722C4E63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9" y="554"/>
              <a:ext cx="271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9" name="灯片编号占位符 1">
            <a:extLst>
              <a:ext uri="{FF2B5EF4-FFF2-40B4-BE49-F238E27FC236}">
                <a16:creationId xmlns:a16="http://schemas.microsoft.com/office/drawing/2014/main" id="{25A303AA-A070-4BCE-ADB5-071B6BE0B4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0E1320-C360-43C2-965D-CD71CF8952D7}" type="slidenum">
              <a:rPr altLang="en-US" sz="1400">
                <a:latin typeface="Times New Roman" panose="02020603050405020304" pitchFamily="18" charset="0"/>
              </a:rPr>
              <a:pPr/>
              <a:t>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8193">
            <a:extLst>
              <a:ext uri="{FF2B5EF4-FFF2-40B4-BE49-F238E27FC236}">
                <a16:creationId xmlns:a16="http://schemas.microsoft.com/office/drawing/2014/main" id="{37DE3D3D-38AF-4888-9311-29FB7930E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Database Objects</a:t>
            </a:r>
          </a:p>
        </p:txBody>
      </p:sp>
      <p:sp>
        <p:nvSpPr>
          <p:cNvPr id="19458" name="文本占位符 8194">
            <a:extLst>
              <a:ext uri="{FF2B5EF4-FFF2-40B4-BE49-F238E27FC236}">
                <a16:creationId xmlns:a16="http://schemas.microsoft.com/office/drawing/2014/main" id="{448472D3-DFDA-4B25-809D-CFF6AE557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 objects on which privileges exist include stored tables and views.</a:t>
            </a:r>
          </a:p>
          <a:p>
            <a:r>
              <a:rPr lang="en-US" altLang="zh-CN" sz="2800" dirty="0"/>
              <a:t>Other privileges are the right to create objects of a type, e.g., triggers.</a:t>
            </a:r>
          </a:p>
          <a:p>
            <a:r>
              <a:rPr lang="en-US" altLang="zh-CN" sz="2800" dirty="0"/>
              <a:t>Views form an important tool for access control.</a:t>
            </a:r>
          </a:p>
        </p:txBody>
      </p:sp>
      <p:sp>
        <p:nvSpPr>
          <p:cNvPr id="19459" name="灯片编号占位符 1">
            <a:extLst>
              <a:ext uri="{FF2B5EF4-FFF2-40B4-BE49-F238E27FC236}">
                <a16:creationId xmlns:a16="http://schemas.microsoft.com/office/drawing/2014/main" id="{B375E7EF-246B-431E-8A44-DC5134A24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5336CB-D3D0-4800-9AC2-308FFD494999}" type="slidenum">
              <a:rPr altLang="en-US" sz="1400">
                <a:latin typeface="Times New Roman" panose="02020603050405020304" pitchFamily="18" charset="0"/>
              </a:rPr>
              <a:pPr/>
              <a:t>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9217">
            <a:extLst>
              <a:ext uri="{FF2B5EF4-FFF2-40B4-BE49-F238E27FC236}">
                <a16:creationId xmlns:a16="http://schemas.microsoft.com/office/drawing/2014/main" id="{371DC488-0E47-4539-950C-E9D1EE45C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642" y="78469"/>
            <a:ext cx="91440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33CC33"/>
                </a:solidFill>
              </a:rPr>
              <a:t>Example</a:t>
            </a:r>
            <a:r>
              <a:rPr lang="en-US" altLang="zh-CN" dirty="0"/>
              <a:t>: Views as Access Control</a:t>
            </a:r>
          </a:p>
        </p:txBody>
      </p:sp>
      <p:sp>
        <p:nvSpPr>
          <p:cNvPr id="20482" name="文本占位符 9218">
            <a:extLst>
              <a:ext uri="{FF2B5EF4-FFF2-40B4-BE49-F238E27FC236}">
                <a16:creationId xmlns:a16="http://schemas.microsoft.com/office/drawing/2014/main" id="{A4B99D36-315E-4727-8044-EC6D12485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might not want to give the SELECT privilege on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C00CC"/>
                </a:solidFill>
              </a:rPr>
              <a:t>    Emps(name, </a:t>
            </a:r>
            <a:r>
              <a:rPr lang="en-US" altLang="zh-CN" dirty="0" err="1">
                <a:solidFill>
                  <a:srgbClr val="CC00CC"/>
                </a:solidFill>
              </a:rPr>
              <a:t>addr</a:t>
            </a:r>
            <a:r>
              <a:rPr lang="en-US" altLang="zh-CN" dirty="0">
                <a:solidFill>
                  <a:srgbClr val="CC00CC"/>
                </a:solidFill>
              </a:rPr>
              <a:t>, salary)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But it is safer to give SELECT 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CREATE VIEW </a:t>
            </a:r>
            <a:r>
              <a:rPr lang="en-US" altLang="zh-CN" dirty="0" err="1">
                <a:latin typeface="Courier New" panose="02070309020205020404" pitchFamily="49" charset="0"/>
              </a:rPr>
              <a:t>SafeEmps</a:t>
            </a:r>
            <a:r>
              <a:rPr lang="en-US" altLang="zh-CN" dirty="0">
                <a:latin typeface="Courier New" panose="02070309020205020404" pitchFamily="49" charset="0"/>
              </a:rPr>
              <a:t>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SELECT name, </a:t>
            </a:r>
            <a:r>
              <a:rPr lang="en-US" altLang="zh-CN" dirty="0" err="1">
                <a:latin typeface="Courier New" panose="02070309020205020404" pitchFamily="49" charset="0"/>
              </a:rPr>
              <a:t>addr</a:t>
            </a:r>
            <a:r>
              <a:rPr lang="en-US" altLang="zh-CN" dirty="0">
                <a:latin typeface="Courier New" panose="02070309020205020404" pitchFamily="49" charset="0"/>
              </a:rPr>
              <a:t> FROM Emps;</a:t>
            </a:r>
          </a:p>
          <a:p>
            <a:r>
              <a:rPr lang="en-US" altLang="zh-CN" dirty="0"/>
              <a:t>Queries on </a:t>
            </a:r>
            <a:r>
              <a:rPr lang="en-US" altLang="zh-CN" dirty="0" err="1"/>
              <a:t>SafeEmps</a:t>
            </a:r>
            <a:r>
              <a:rPr lang="en-US" altLang="zh-CN" dirty="0"/>
              <a:t> do not require SELECT on Emps, just on </a:t>
            </a:r>
            <a:r>
              <a:rPr lang="en-US" altLang="zh-CN" dirty="0" err="1"/>
              <a:t>SafeEmps</a:t>
            </a:r>
            <a:r>
              <a:rPr lang="en-US" altLang="zh-CN" dirty="0"/>
              <a:t>.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B47F76AD-CEDB-498F-A7FA-80C82CBA8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655239-1D84-4B38-8645-81C66E9117FA}" type="slidenum">
              <a:rPr altLang="en-US" sz="1400">
                <a:latin typeface="Times New Roman" panose="02020603050405020304" pitchFamily="18" charset="0"/>
              </a:rPr>
              <a:pPr/>
              <a:t>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0241">
            <a:extLst>
              <a:ext uri="{FF2B5EF4-FFF2-40B4-BE49-F238E27FC236}">
                <a16:creationId xmlns:a16="http://schemas.microsoft.com/office/drawing/2014/main" id="{8CECE7A9-602C-4B0F-8564-E3F18139B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Authorization ID’s</a:t>
            </a:r>
          </a:p>
        </p:txBody>
      </p:sp>
      <p:sp>
        <p:nvSpPr>
          <p:cNvPr id="21506" name="文本占位符 10242">
            <a:extLst>
              <a:ext uri="{FF2B5EF4-FFF2-40B4-BE49-F238E27FC236}">
                <a16:creationId xmlns:a16="http://schemas.microsoft.com/office/drawing/2014/main" id="{FC5FA8D5-3FA3-441B-A7DB-DE322DF28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user is referred to by </a:t>
            </a:r>
            <a:r>
              <a:rPr lang="en-US" altLang="zh-CN" sz="2800" i="1" dirty="0">
                <a:solidFill>
                  <a:srgbClr val="FF0066"/>
                </a:solidFill>
              </a:rPr>
              <a:t>authorization</a:t>
            </a:r>
            <a:r>
              <a:rPr lang="en-US" altLang="zh-CN" sz="2800" dirty="0">
                <a:solidFill>
                  <a:srgbClr val="FF0066"/>
                </a:solidFill>
              </a:rPr>
              <a:t> </a:t>
            </a:r>
            <a:r>
              <a:rPr lang="en-US" altLang="zh-CN" sz="2800" i="1" dirty="0">
                <a:solidFill>
                  <a:srgbClr val="FF0066"/>
                </a:solidFill>
              </a:rPr>
              <a:t>ID</a:t>
            </a:r>
            <a:r>
              <a:rPr lang="en-US" altLang="zh-CN" sz="2800" dirty="0"/>
              <a:t>, typically their login name.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There is an authorization ID PUBLIC.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Granting a privilege to PUBLIC makes it available to any authorization ID.</a:t>
            </a:r>
          </a:p>
        </p:txBody>
      </p:sp>
      <p:sp>
        <p:nvSpPr>
          <p:cNvPr id="21507" name="灯片编号占位符 1">
            <a:extLst>
              <a:ext uri="{FF2B5EF4-FFF2-40B4-BE49-F238E27FC236}">
                <a16:creationId xmlns:a16="http://schemas.microsoft.com/office/drawing/2014/main" id="{215213D0-D9BA-4B5C-B361-A93E269D9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23B62E-991B-41F0-B4B6-19264CEF4996}" type="slidenum">
              <a:rPr altLang="en-US" sz="1400">
                <a:latin typeface="Times New Roman" panose="02020603050405020304" pitchFamily="18" charset="0"/>
              </a:rPr>
              <a:pPr/>
              <a:t>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1265">
            <a:extLst>
              <a:ext uri="{FF2B5EF4-FFF2-40B4-BE49-F238E27FC236}">
                <a16:creationId xmlns:a16="http://schemas.microsoft.com/office/drawing/2014/main" id="{50540946-058F-4F1A-BAD7-A54DA9A91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Granting Privileges</a:t>
            </a:r>
          </a:p>
        </p:txBody>
      </p:sp>
      <p:sp>
        <p:nvSpPr>
          <p:cNvPr id="22530" name="文本占位符 11266">
            <a:extLst>
              <a:ext uri="{FF2B5EF4-FFF2-40B4-BE49-F238E27FC236}">
                <a16:creationId xmlns:a16="http://schemas.microsoft.com/office/drawing/2014/main" id="{749B8DC6-D8E8-4342-B906-80F9992BF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3386" y="1534886"/>
            <a:ext cx="10238013" cy="4343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You have all possible privileges on the objects, such as relations, that you create.</a:t>
            </a:r>
          </a:p>
          <a:p>
            <a:r>
              <a:rPr lang="en-US" altLang="zh-CN" sz="2800" dirty="0"/>
              <a:t>You may grant privileges to other users (authorization ID’s), including PUBLIC.</a:t>
            </a:r>
          </a:p>
          <a:p>
            <a:r>
              <a:rPr lang="en-US" altLang="zh-CN" sz="2800" dirty="0"/>
              <a:t>You may also grant privileges WITH GRANT OPTION, which lets the grantee also grant this privilege.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CFD67619-20AC-4DB1-9E5F-787EE169C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5EF1BE-354F-4122-956F-E705864EEC09}" type="slidenum">
              <a:rPr altLang="en-US" sz="1400">
                <a:latin typeface="Times New Roman" panose="02020603050405020304" pitchFamily="18" charset="0"/>
              </a:rPr>
              <a:pPr/>
              <a:t>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1028</Words>
  <Application>Microsoft Office PowerPoint</Application>
  <PresentationFormat>宽屏</PresentationFormat>
  <Paragraphs>172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Monotype Sorts</vt:lpstr>
      <vt:lpstr>阿里巴巴普惠体</vt:lpstr>
      <vt:lpstr>等线</vt:lpstr>
      <vt:lpstr>等线 Light</vt:lpstr>
      <vt:lpstr>黑体</vt:lpstr>
      <vt:lpstr>宋体</vt:lpstr>
      <vt:lpstr>微软雅黑</vt:lpstr>
      <vt:lpstr>Alibaba Sans</vt:lpstr>
      <vt:lpstr>Arial</vt:lpstr>
      <vt:lpstr>Candara</vt:lpstr>
      <vt:lpstr>Courier New</vt:lpstr>
      <vt:lpstr>Tahoma</vt:lpstr>
      <vt:lpstr>Times New Roman</vt:lpstr>
      <vt:lpstr>Wingdings</vt:lpstr>
      <vt:lpstr>Office 主题​​</vt:lpstr>
      <vt:lpstr>SQL Authorization （ Sec. 10.1 ）</vt:lpstr>
      <vt:lpstr>Authorization</vt:lpstr>
      <vt:lpstr>Privileges – (1)</vt:lpstr>
      <vt:lpstr>Privileges – (2)</vt:lpstr>
      <vt:lpstr>Example: Privileges</vt:lpstr>
      <vt:lpstr>Database Objects</vt:lpstr>
      <vt:lpstr>Example: Views as Access Control</vt:lpstr>
      <vt:lpstr>Authorization ID’s</vt:lpstr>
      <vt:lpstr>Granting Privileges</vt:lpstr>
      <vt:lpstr>The GRANT Statement</vt:lpstr>
      <vt:lpstr>Example: GRANT</vt:lpstr>
      <vt:lpstr>Example: Grant Option</vt:lpstr>
      <vt:lpstr>Revoking Privileges</vt:lpstr>
      <vt:lpstr>REVOKE Options</vt:lpstr>
      <vt:lpstr>Grant Diagrams</vt:lpstr>
      <vt:lpstr>Notation for Nodes</vt:lpstr>
      <vt:lpstr>Manipulating Edges – (1)</vt:lpstr>
      <vt:lpstr>Manipulating Edges – (2)</vt:lpstr>
      <vt:lpstr>Manipulating Edges – (3)</vt:lpstr>
      <vt:lpstr>Manipulating Edges – (4)</vt:lpstr>
      <vt:lpstr>Example: Grant Diagram</vt:lpstr>
      <vt:lpstr>Example: Grant Diagram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Loong</cp:lastModifiedBy>
  <cp:revision>99</cp:revision>
  <dcterms:created xsi:type="dcterms:W3CDTF">2020-08-25T08:13:37Z</dcterms:created>
  <dcterms:modified xsi:type="dcterms:W3CDTF">2020-11-13T04:06:34Z</dcterms:modified>
</cp:coreProperties>
</file>