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291" r:id="rId4"/>
    <p:sldId id="284" r:id="rId5"/>
    <p:sldId id="285" r:id="rId6"/>
    <p:sldId id="368" r:id="rId7"/>
    <p:sldId id="388" r:id="rId8"/>
    <p:sldId id="279" r:id="rId9"/>
    <p:sldId id="280" r:id="rId10"/>
    <p:sldId id="281" r:id="rId11"/>
    <p:sldId id="282" r:id="rId12"/>
    <p:sldId id="331" r:id="rId13"/>
    <p:sldId id="292" r:id="rId14"/>
    <p:sldId id="332" r:id="rId15"/>
    <p:sldId id="295" r:id="rId16"/>
    <p:sldId id="296" r:id="rId17"/>
    <p:sldId id="297" r:id="rId18"/>
    <p:sldId id="298" r:id="rId19"/>
    <p:sldId id="299" r:id="rId20"/>
    <p:sldId id="389" r:id="rId21"/>
    <p:sldId id="300" r:id="rId22"/>
    <p:sldId id="301" r:id="rId23"/>
    <p:sldId id="302" r:id="rId24"/>
    <p:sldId id="3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928" autoAdjust="0"/>
  </p:normalViewPr>
  <p:slideViewPr>
    <p:cSldViewPr snapToGrid="0">
      <p:cViewPr varScale="1">
        <p:scale>
          <a:sx n="78" d="100"/>
          <a:sy n="78" d="100"/>
        </p:scale>
        <p:origin x="536" y="-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2020年10月25日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5400" dirty="0">
                <a:latin typeface="Tahoma" panose="020B0604030504040204" pitchFamily="34" charset="0"/>
              </a:rPr>
              <a:t>Views, Indexes</a:t>
            </a:r>
            <a:br>
              <a:rPr lang="en-US" altLang="zh-CN" sz="5400" dirty="0">
                <a:ea typeface="宋体" panose="02010600030101010101" pitchFamily="2" charset="-122"/>
              </a:rPr>
            </a:br>
            <a:br>
              <a:rPr lang="en-US" altLang="zh-CN" sz="4400" dirty="0">
                <a:ea typeface="黑体" panose="02010609060101010101" pitchFamily="49" charset="-122"/>
              </a:rPr>
            </a:br>
            <a:r>
              <a:rPr lang="zh-CN" altLang="en-US" sz="3200" dirty="0"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ea typeface="宋体" panose="02010600030101010101" pitchFamily="2" charset="-122"/>
              </a:rPr>
              <a:t> Chapter 8</a:t>
            </a:r>
            <a:r>
              <a:rPr lang="zh-CN" altLang="en-US" sz="32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2020年10月25日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20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3793">
            <a:extLst>
              <a:ext uri="{FF2B5EF4-FFF2-40B4-BE49-F238E27FC236}">
                <a16:creationId xmlns:a16="http://schemas.microsoft.com/office/drawing/2014/main" id="{668E7717-27CB-4822-A693-15EFCD3AE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Interpreting a View Insertion</a:t>
            </a:r>
          </a:p>
        </p:txBody>
      </p:sp>
      <p:sp>
        <p:nvSpPr>
          <p:cNvPr id="35843" name="文本占位符 33794">
            <a:extLst>
              <a:ext uri="{FF2B5EF4-FFF2-40B4-BE49-F238E27FC236}">
                <a16:creationId xmlns:a16="http://schemas.microsoft.com/office/drawing/2014/main" id="{877816A4-A356-4983-A4EC-BB788068A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 cannot insert into Synergy --- it is a virtual view.</a:t>
            </a:r>
          </a:p>
          <a:p>
            <a:r>
              <a:rPr lang="en-US" altLang="zh-CN"/>
              <a:t>But we can use an INSTEAD OF trigger to turn a </a:t>
            </a:r>
            <a:r>
              <a:rPr lang="en-US" altLang="zh-CN">
                <a:solidFill>
                  <a:srgbClr val="CC00CC"/>
                </a:solidFill>
              </a:rPr>
              <a:t>(drinker, beer, bar)</a:t>
            </a:r>
            <a:r>
              <a:rPr lang="en-US" altLang="zh-CN"/>
              <a:t> triple into three insertions of projected pairs, one for each of Likes, Sells, and Frequents.</a:t>
            </a:r>
          </a:p>
          <a:p>
            <a:pPr lvl="1"/>
            <a:r>
              <a:rPr lang="en-US" altLang="zh-CN"/>
              <a:t>Sells.price will have to be NULL.</a:t>
            </a:r>
          </a:p>
        </p:txBody>
      </p:sp>
      <p:sp>
        <p:nvSpPr>
          <p:cNvPr id="35844" name="灯片编号占位符 1">
            <a:extLst>
              <a:ext uri="{FF2B5EF4-FFF2-40B4-BE49-F238E27FC236}">
                <a16:creationId xmlns:a16="http://schemas.microsoft.com/office/drawing/2014/main" id="{72E0DD67-279C-4F31-B477-C03F6BF11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23FAD9DB-7387-4A62-8D4A-04063EB7F084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34817">
            <a:extLst>
              <a:ext uri="{FF2B5EF4-FFF2-40B4-BE49-F238E27FC236}">
                <a16:creationId xmlns:a16="http://schemas.microsoft.com/office/drawing/2014/main" id="{9BD69789-42E7-4CB7-8B9F-BD20A2D79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Trigger</a:t>
            </a:r>
          </a:p>
        </p:txBody>
      </p:sp>
      <p:sp>
        <p:nvSpPr>
          <p:cNvPr id="36867" name="文本占位符 34818">
            <a:extLst>
              <a:ext uri="{FF2B5EF4-FFF2-40B4-BE49-F238E27FC236}">
                <a16:creationId xmlns:a16="http://schemas.microsoft.com/office/drawing/2014/main" id="{77D13E5D-3F96-4C22-92E2-6894AFEA3A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699" y="1553028"/>
            <a:ext cx="9576707" cy="45130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CREATE TRIGGER ParamountInsert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INSTEAD OF INSERT ON Synergy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REFERENCING NEW ROW AS NewRow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FOR EACH ROW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	INSERT INTO Likes </a:t>
            </a:r>
            <a:r>
              <a:rPr lang="en-US" altLang="zh-CN" sz="1800" dirty="0"/>
              <a:t> </a:t>
            </a:r>
            <a:r>
              <a:rPr lang="zh-CN" altLang="en-US" sz="1800" dirty="0"/>
              <a:t>VALUES (NewRow.drinker, NewRow.beer);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	INSERT INTO Sells(bar, beer)  </a:t>
            </a:r>
            <a:r>
              <a:rPr lang="en-US" altLang="zh-CN" sz="1800" dirty="0"/>
              <a:t> </a:t>
            </a:r>
            <a:r>
              <a:rPr lang="zh-CN" altLang="en-US" sz="1800" dirty="0"/>
              <a:t>VALUES (NewRow.bar, NewRow.beer);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	INSERT INTO Frequents  VALUES (NewRow.drinker, NewRow.bar);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END	</a:t>
            </a:r>
          </a:p>
        </p:txBody>
      </p:sp>
      <p:sp>
        <p:nvSpPr>
          <p:cNvPr id="36868" name="灯片编号占位符 1">
            <a:extLst>
              <a:ext uri="{FF2B5EF4-FFF2-40B4-BE49-F238E27FC236}">
                <a16:creationId xmlns:a16="http://schemas.microsoft.com/office/drawing/2014/main" id="{58A8E112-F01C-4A8C-8B28-6951B4DD7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2127C1CE-5CFA-46FF-8E64-BF495E3F5705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36865">
            <a:extLst>
              <a:ext uri="{FF2B5EF4-FFF2-40B4-BE49-F238E27FC236}">
                <a16:creationId xmlns:a16="http://schemas.microsoft.com/office/drawing/2014/main" id="{EBA4AF79-F30D-40F0-87D5-0C6DCAA84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View Removal</a:t>
            </a:r>
          </a:p>
        </p:txBody>
      </p:sp>
      <p:sp>
        <p:nvSpPr>
          <p:cNvPr id="38915" name="文本占位符 36866">
            <a:extLst>
              <a:ext uri="{FF2B5EF4-FFF2-40B4-BE49-F238E27FC236}">
                <a16:creationId xmlns:a16="http://schemas.microsoft.com/office/drawing/2014/main" id="{CB55B0A9-894C-4651-AAF4-59C60E84E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b="1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endParaRPr lang="en-US" altLang="zh-CN" sz="2800" b="1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r>
              <a:rPr lang="zh-CN" altLang="en-US" sz="280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DROP VIEW BarBeerView</a:t>
            </a:r>
            <a:r>
              <a:rPr lang="en-US" altLang="zh-CN" sz="2800" b="1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zh-CN" altLang="en-US" b="1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8916" name="灯片编号占位符 1">
            <a:extLst>
              <a:ext uri="{FF2B5EF4-FFF2-40B4-BE49-F238E27FC236}">
                <a16:creationId xmlns:a16="http://schemas.microsoft.com/office/drawing/2014/main" id="{1E6D7398-81FE-41FF-8941-2BC4B99843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C8E9A0A8-2FEA-4E05-82CC-E285D86B9C1E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37889">
            <a:extLst>
              <a:ext uri="{FF2B5EF4-FFF2-40B4-BE49-F238E27FC236}">
                <a16:creationId xmlns:a16="http://schemas.microsoft.com/office/drawing/2014/main" id="{18D0AB92-2747-40D8-99A1-4F05E5232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Materialized Views</a:t>
            </a:r>
          </a:p>
        </p:txBody>
      </p:sp>
      <p:sp>
        <p:nvSpPr>
          <p:cNvPr id="39939" name="文本占位符 37890">
            <a:extLst>
              <a:ext uri="{FF2B5EF4-FFF2-40B4-BE49-F238E27FC236}">
                <a16:creationId xmlns:a16="http://schemas.microsoft.com/office/drawing/2014/main" id="{28D364C5-629E-42B4-AD1A-C98E754E5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66"/>
                </a:solidFill>
              </a:rPr>
              <a:t>Problem</a:t>
            </a:r>
            <a:r>
              <a:rPr lang="en-US" altLang="zh-CN" sz="2800" dirty="0"/>
              <a:t>: each time a base table changes, the materialized view may change.</a:t>
            </a:r>
          </a:p>
          <a:p>
            <a:pPr lvl="1"/>
            <a:r>
              <a:rPr lang="en-US" altLang="zh-CN" sz="2400" dirty="0"/>
              <a:t>Cannot afford to recompute the view with each change.</a:t>
            </a:r>
          </a:p>
          <a:p>
            <a:r>
              <a:rPr lang="en-US" altLang="zh-CN" sz="2800" dirty="0">
                <a:solidFill>
                  <a:srgbClr val="000066"/>
                </a:solidFill>
              </a:rPr>
              <a:t>Solution</a:t>
            </a:r>
            <a:r>
              <a:rPr lang="en-US" altLang="zh-CN" sz="2800" dirty="0"/>
              <a:t>: Periodic reconstruction of the materialized view, which is otherwise “out of date.”</a:t>
            </a:r>
          </a:p>
        </p:txBody>
      </p:sp>
      <p:sp>
        <p:nvSpPr>
          <p:cNvPr id="39940" name="灯片编号占位符 1">
            <a:extLst>
              <a:ext uri="{FF2B5EF4-FFF2-40B4-BE49-F238E27FC236}">
                <a16:creationId xmlns:a16="http://schemas.microsoft.com/office/drawing/2014/main" id="{FE342A14-E866-470B-BF82-E45A63D81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48658CAC-0C8D-4B75-B840-A53464130057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0961">
            <a:extLst>
              <a:ext uri="{FF2B5EF4-FFF2-40B4-BE49-F238E27FC236}">
                <a16:creationId xmlns:a16="http://schemas.microsoft.com/office/drawing/2014/main" id="{A83D901F-F974-4901-9A4F-4AE82AB0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3011" name="文本占位符 40962">
            <a:extLst>
              <a:ext uri="{FF2B5EF4-FFF2-40B4-BE49-F238E27FC236}">
                <a16:creationId xmlns:a16="http://schemas.microsoft.com/office/drawing/2014/main" id="{A5A90741-B10E-4469-BA25-24948D9EE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/>
              <a:t>Any Questions? </a:t>
            </a:r>
          </a:p>
        </p:txBody>
      </p:sp>
      <p:sp>
        <p:nvSpPr>
          <p:cNvPr id="40964" name="文本框 40963">
            <a:extLst>
              <a:ext uri="{FF2B5EF4-FFF2-40B4-BE49-F238E27FC236}">
                <a16:creationId xmlns:a16="http://schemas.microsoft.com/office/drawing/2014/main" id="{48C9422E-592E-404F-B2BE-F79061C05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4329113"/>
            <a:ext cx="43942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ahoma" panose="020B0604030504040204" pitchFamily="34" charset="0"/>
              </a:rPr>
              <a:t>Exercises 8.1.1 , 8.1.2 @ P.344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ahoma" panose="020B0604030504040204" pitchFamily="34" charset="0"/>
              </a:rPr>
              <a:t>Exercises 8.2.2 , 8.2.3 @ P.349</a:t>
            </a:r>
          </a:p>
        </p:txBody>
      </p:sp>
      <p:sp>
        <p:nvSpPr>
          <p:cNvPr id="43013" name="灯片编号占位符 1">
            <a:extLst>
              <a:ext uri="{FF2B5EF4-FFF2-40B4-BE49-F238E27FC236}">
                <a16:creationId xmlns:a16="http://schemas.microsoft.com/office/drawing/2014/main" id="{2FB97848-0515-4420-AF59-26D9571E60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3857C5D6-4226-40D1-9AB4-62A95357E0E8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14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1985">
            <a:extLst>
              <a:ext uri="{FF2B5EF4-FFF2-40B4-BE49-F238E27FC236}">
                <a16:creationId xmlns:a16="http://schemas.microsoft.com/office/drawing/2014/main" id="{CC5100AB-5BF7-4561-A6F6-BBB0211E3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Indexes</a:t>
            </a:r>
          </a:p>
        </p:txBody>
      </p:sp>
      <p:sp>
        <p:nvSpPr>
          <p:cNvPr id="44035" name="文本占位符 41986">
            <a:extLst>
              <a:ext uri="{FF2B5EF4-FFF2-40B4-BE49-F238E27FC236}">
                <a16:creationId xmlns:a16="http://schemas.microsoft.com/office/drawing/2014/main" id="{2629F5DF-0137-41B1-A48C-0DB7E73DC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>
                <a:solidFill>
                  <a:srgbClr val="FF0066"/>
                </a:solidFill>
              </a:rPr>
              <a:t>Index </a:t>
            </a:r>
            <a:r>
              <a:rPr lang="en-US" altLang="zh-CN" sz="2800" dirty="0"/>
              <a:t> = data structure used to speed access to tuples of a relation, given values of one or more attributes.</a:t>
            </a:r>
          </a:p>
          <a:p>
            <a:r>
              <a:rPr lang="en-US" altLang="zh-CN" sz="2800" dirty="0"/>
              <a:t>Could be a hash table, but in a DBMS it is always a balanced search tree with giant nodes (a full disk page) called a </a:t>
            </a:r>
            <a:r>
              <a:rPr lang="en-US" altLang="zh-CN" sz="2800" i="1" dirty="0">
                <a:solidFill>
                  <a:srgbClr val="FF0066"/>
                </a:solidFill>
              </a:rPr>
              <a:t>B-tree</a:t>
            </a:r>
            <a:r>
              <a:rPr lang="en-US" altLang="zh-CN" sz="2800" dirty="0"/>
              <a:t>.</a:t>
            </a:r>
          </a:p>
        </p:txBody>
      </p:sp>
      <p:sp>
        <p:nvSpPr>
          <p:cNvPr id="44036" name="灯片编号占位符 1">
            <a:extLst>
              <a:ext uri="{FF2B5EF4-FFF2-40B4-BE49-F238E27FC236}">
                <a16:creationId xmlns:a16="http://schemas.microsoft.com/office/drawing/2014/main" id="{BCDAFAE7-7DC2-4F48-AED6-31E7009FAD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51E4EFEB-10F4-434C-987F-76427DEECDBB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3009">
            <a:extLst>
              <a:ext uri="{FF2B5EF4-FFF2-40B4-BE49-F238E27FC236}">
                <a16:creationId xmlns:a16="http://schemas.microsoft.com/office/drawing/2014/main" id="{27476135-ECE8-4AED-9B68-F402672D2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Indexes</a:t>
            </a:r>
          </a:p>
        </p:txBody>
      </p:sp>
      <p:sp>
        <p:nvSpPr>
          <p:cNvPr id="45059" name="文本占位符 43010">
            <a:extLst>
              <a:ext uri="{FF2B5EF4-FFF2-40B4-BE49-F238E27FC236}">
                <a16:creationId xmlns:a16="http://schemas.microsoft.com/office/drawing/2014/main" id="{00BECFD1-6D8F-4574-946F-D668E2E31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583" y="1567978"/>
            <a:ext cx="10726510" cy="4495800"/>
          </a:xfrm>
        </p:spPr>
        <p:txBody>
          <a:bodyPr/>
          <a:lstStyle/>
          <a:p>
            <a:r>
              <a:rPr lang="zh-CN" altLang="en-US" dirty="0"/>
              <a:t>No standard!</a:t>
            </a:r>
          </a:p>
          <a:p>
            <a:r>
              <a:rPr lang="zh-CN" altLang="en-US" dirty="0">
                <a:solidFill>
                  <a:srgbClr val="000066"/>
                </a:solidFill>
              </a:rPr>
              <a:t>Typical syntax</a:t>
            </a:r>
            <a:r>
              <a:rPr lang="zh-CN" altLang="en-US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BeerInd ON Beers(manf);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SellInd ON Sells(bar, beer);</a:t>
            </a:r>
          </a:p>
        </p:txBody>
      </p:sp>
      <p:sp>
        <p:nvSpPr>
          <p:cNvPr id="45060" name="灯片编号占位符 1">
            <a:extLst>
              <a:ext uri="{FF2B5EF4-FFF2-40B4-BE49-F238E27FC236}">
                <a16:creationId xmlns:a16="http://schemas.microsoft.com/office/drawing/2014/main" id="{D090F255-C5E8-48B8-8E78-E72854DDA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B5AEA995-4383-4B6A-BE0B-E208DAA2ABA4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4033">
            <a:extLst>
              <a:ext uri="{FF2B5EF4-FFF2-40B4-BE49-F238E27FC236}">
                <a16:creationId xmlns:a16="http://schemas.microsoft.com/office/drawing/2014/main" id="{157CE74D-CC60-4A8E-AA5C-B1DE2EBE8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Indexes</a:t>
            </a:r>
          </a:p>
        </p:txBody>
      </p:sp>
      <p:sp>
        <p:nvSpPr>
          <p:cNvPr id="46083" name="文本占位符 44034">
            <a:extLst>
              <a:ext uri="{FF2B5EF4-FFF2-40B4-BE49-F238E27FC236}">
                <a16:creationId xmlns:a16="http://schemas.microsoft.com/office/drawing/2014/main" id="{D75CD50C-3917-42C8-A727-958D015CB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Given a value </a:t>
            </a:r>
            <a:r>
              <a:rPr lang="en-US" altLang="zh-CN" sz="2800" i="1" dirty="0"/>
              <a:t>v</a:t>
            </a:r>
            <a:r>
              <a:rPr lang="en-US" altLang="zh-CN" sz="2800" dirty="0"/>
              <a:t>, the index takes us to only those tuples that have </a:t>
            </a:r>
            <a:r>
              <a:rPr lang="en-US" altLang="zh-CN" sz="2800" i="1" dirty="0"/>
              <a:t>v</a:t>
            </a:r>
            <a:r>
              <a:rPr lang="en-US" altLang="zh-CN" sz="2800" dirty="0"/>
              <a:t>  in the attribute(s) of the index.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use </a:t>
            </a:r>
            <a:r>
              <a:rPr lang="en-US" altLang="zh-CN" sz="2800" dirty="0" err="1"/>
              <a:t>BeerInd</a:t>
            </a:r>
            <a:r>
              <a:rPr lang="en-US" altLang="zh-CN" sz="2800" dirty="0"/>
              <a:t> and </a:t>
            </a:r>
            <a:r>
              <a:rPr lang="en-US" altLang="zh-CN" sz="2800" dirty="0" err="1"/>
              <a:t>SellInd</a:t>
            </a:r>
            <a:r>
              <a:rPr lang="en-US" altLang="zh-CN" sz="2800" dirty="0"/>
              <a:t> to find the prices of beers manufactured by Pete’s and sold by Joe.  (next slide)</a:t>
            </a:r>
          </a:p>
        </p:txBody>
      </p:sp>
      <p:sp>
        <p:nvSpPr>
          <p:cNvPr id="46084" name="灯片编号占位符 1">
            <a:extLst>
              <a:ext uri="{FF2B5EF4-FFF2-40B4-BE49-F238E27FC236}">
                <a16:creationId xmlns:a16="http://schemas.microsoft.com/office/drawing/2014/main" id="{B9F0DA16-AEC3-4C31-81F5-4DE75D2AB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47DF39F-575F-4ACD-BF11-CF523992007D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17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5057">
            <a:extLst>
              <a:ext uri="{FF2B5EF4-FFF2-40B4-BE49-F238E27FC236}">
                <a16:creationId xmlns:a16="http://schemas.microsoft.com/office/drawing/2014/main" id="{A0D47804-B6E0-4F5F-BD5F-ECA2D2211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3707" y="38100"/>
            <a:ext cx="7772400" cy="1143000"/>
          </a:xfrm>
        </p:spPr>
        <p:txBody>
          <a:bodyPr/>
          <a:lstStyle/>
          <a:p>
            <a:r>
              <a:rPr lang="en-US" altLang="zh-CN" dirty="0"/>
              <a:t>Using Indexes --- (2)</a:t>
            </a:r>
          </a:p>
        </p:txBody>
      </p:sp>
      <p:sp>
        <p:nvSpPr>
          <p:cNvPr id="47107" name="文本占位符 45058">
            <a:extLst>
              <a:ext uri="{FF2B5EF4-FFF2-40B4-BE49-F238E27FC236}">
                <a16:creationId xmlns:a16="http://schemas.microsoft.com/office/drawing/2014/main" id="{2B042DF5-BFEE-4E8B-80BD-AF6B8004B6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5349" y="1483178"/>
            <a:ext cx="10542815" cy="4495800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 sz="28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zh-CN" altLang="en-US" sz="28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  <a:sym typeface="Arial" panose="020B0604020202020204" pitchFamily="34" charset="0"/>
              </a:rPr>
              <a:t>ELECT price FROM Beers, Sells</a:t>
            </a:r>
          </a:p>
          <a:p>
            <a:pPr marL="609600" indent="-609600">
              <a:buNone/>
            </a:pPr>
            <a:r>
              <a:rPr lang="zh-CN" altLang="en-US" sz="28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  <a:sym typeface="Arial" panose="020B0604020202020204" pitchFamily="34" charset="0"/>
              </a:rPr>
              <a:t>WHERE manf = 'Pete''s’ </a:t>
            </a:r>
            <a:endParaRPr lang="en-US" altLang="zh-CN" sz="28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609600" indent="-609600">
              <a:buNone/>
            </a:pPr>
            <a:r>
              <a:rPr lang="zh-CN" altLang="en-US" sz="28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  <a:sym typeface="Arial" panose="020B0604020202020204" pitchFamily="34" charset="0"/>
              </a:rPr>
              <a:t>AND Beers.name = Sells.beer</a:t>
            </a:r>
            <a:endParaRPr lang="en-US" altLang="zh-CN" sz="28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609600" indent="-609600">
              <a:buNone/>
            </a:pPr>
            <a:r>
              <a:rPr lang="zh-CN" altLang="en-US" sz="28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  <a:sym typeface="Arial" panose="020B0604020202020204" pitchFamily="34" charset="0"/>
              </a:rPr>
              <a:t>AND bar = 'Joe'</a:t>
            </a:r>
            <a:r>
              <a:rPr lang="zh-CN" altLang="en-US" sz="28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's Bar';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zh-CN" altLang="en-US" dirty="0">
                <a:ea typeface="等线" panose="02010600030101010101" pitchFamily="2" charset="-122"/>
                <a:cs typeface="Courier New" panose="02070309020205020404" pitchFamily="49" charset="0"/>
              </a:rPr>
              <a:t>Use BeerInd to get all the beers made by Pete</a:t>
            </a:r>
            <a:r>
              <a:rPr lang="en-US" altLang="zh-CN" dirty="0">
                <a:ea typeface="等线" panose="02010600030101010101" pitchFamily="2" charset="-122"/>
                <a:cs typeface="Courier New" panose="02070309020205020404" pitchFamily="49" charset="0"/>
              </a:rPr>
              <a:t>’</a:t>
            </a:r>
            <a:r>
              <a:rPr lang="zh-CN" altLang="en-US" dirty="0">
                <a:ea typeface="等线" panose="02010600030101010101" pitchFamily="2" charset="-122"/>
                <a:cs typeface="Courier New" panose="02070309020205020404" pitchFamily="49" charset="0"/>
              </a:rPr>
              <a:t>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zh-CN" altLang="en-US" dirty="0">
                <a:ea typeface="等线" panose="02010600030101010101" pitchFamily="2" charset="-122"/>
                <a:cs typeface="Courier New" panose="02070309020205020404" pitchFamily="49" charset="0"/>
              </a:rPr>
              <a:t>Then use SellInd to get prices of those beers, with bar = </a:t>
            </a:r>
            <a:r>
              <a:rPr lang="en-US" altLang="zh-CN" dirty="0">
                <a:ea typeface="等线" panose="02010600030101010101" pitchFamily="2" charset="-122"/>
                <a:cs typeface="Courier New" panose="02070309020205020404" pitchFamily="49" charset="0"/>
              </a:rPr>
              <a:t>‘</a:t>
            </a:r>
            <a:r>
              <a:rPr lang="zh-CN" altLang="en-US" dirty="0">
                <a:ea typeface="等线" panose="02010600030101010101" pitchFamily="2" charset="-122"/>
                <a:cs typeface="Courier New" panose="02070309020205020404" pitchFamily="49" charset="0"/>
              </a:rPr>
              <a:t>Joe</a:t>
            </a:r>
            <a:r>
              <a:rPr lang="en-US" altLang="zh-CN" dirty="0">
                <a:ea typeface="等线" panose="02010600030101010101" pitchFamily="2" charset="-122"/>
                <a:cs typeface="Courier New" panose="02070309020205020404" pitchFamily="49" charset="0"/>
              </a:rPr>
              <a:t>’’</a:t>
            </a:r>
            <a:r>
              <a:rPr lang="zh-CN" altLang="en-US" dirty="0">
                <a:ea typeface="等线" panose="02010600030101010101" pitchFamily="2" charset="-122"/>
                <a:cs typeface="Courier New" panose="02070309020205020404" pitchFamily="49" charset="0"/>
              </a:rPr>
              <a:t>s Bar</a:t>
            </a:r>
            <a:r>
              <a:rPr lang="en-US" altLang="zh-CN" dirty="0">
                <a:ea typeface="等线" panose="02010600030101010101" pitchFamily="2" charset="-122"/>
                <a:cs typeface="Courier New" panose="02070309020205020404" pitchFamily="49" charset="0"/>
              </a:rPr>
              <a:t>’</a:t>
            </a:r>
            <a:endParaRPr lang="zh-CN" altLang="en-US" dirty="0"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7108" name="灯片编号占位符 1">
            <a:extLst>
              <a:ext uri="{FF2B5EF4-FFF2-40B4-BE49-F238E27FC236}">
                <a16:creationId xmlns:a16="http://schemas.microsoft.com/office/drawing/2014/main" id="{98590B3A-F3BC-461E-8F0D-F56BC4F6D7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F2C39B1-F1AC-4669-9991-9922D50F1D0B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18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6081">
            <a:extLst>
              <a:ext uri="{FF2B5EF4-FFF2-40B4-BE49-F238E27FC236}">
                <a16:creationId xmlns:a16="http://schemas.microsoft.com/office/drawing/2014/main" id="{C625F628-5D26-425C-A55C-31C01A3C7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Database Tuning</a:t>
            </a:r>
          </a:p>
        </p:txBody>
      </p:sp>
      <p:sp>
        <p:nvSpPr>
          <p:cNvPr id="48131" name="文本占位符 46082">
            <a:extLst>
              <a:ext uri="{FF2B5EF4-FFF2-40B4-BE49-F238E27FC236}">
                <a16:creationId xmlns:a16="http://schemas.microsoft.com/office/drawing/2014/main" id="{D66DF910-4DC0-4C62-880D-17D8CC655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007" y="1842408"/>
            <a:ext cx="10306050" cy="4343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 major problem in making a database run fast is deciding which indexes to create.</a:t>
            </a:r>
          </a:p>
          <a:p>
            <a:r>
              <a:rPr lang="en-US" altLang="zh-CN" sz="2800" dirty="0">
                <a:solidFill>
                  <a:srgbClr val="000066"/>
                </a:solidFill>
              </a:rPr>
              <a:t>Pro</a:t>
            </a:r>
            <a:r>
              <a:rPr lang="en-US" altLang="zh-CN" sz="2800" dirty="0"/>
              <a:t>: An index speeds up queries that can use it.</a:t>
            </a:r>
          </a:p>
          <a:p>
            <a:r>
              <a:rPr lang="en-US" altLang="zh-CN" sz="2800" dirty="0">
                <a:solidFill>
                  <a:srgbClr val="000066"/>
                </a:solidFill>
              </a:rPr>
              <a:t>Con</a:t>
            </a:r>
            <a:r>
              <a:rPr lang="en-US" altLang="zh-CN" sz="2800" dirty="0"/>
              <a:t>: An index slows down all modifications on its relation because the index must be modified too.</a:t>
            </a:r>
          </a:p>
        </p:txBody>
      </p:sp>
      <p:sp>
        <p:nvSpPr>
          <p:cNvPr id="48132" name="灯片编号占位符 1">
            <a:extLst>
              <a:ext uri="{FF2B5EF4-FFF2-40B4-BE49-F238E27FC236}">
                <a16:creationId xmlns:a16="http://schemas.microsoft.com/office/drawing/2014/main" id="{F572EF08-627C-4848-9C08-08111AD24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A0B0A69-0BF4-4EE5-80B6-C6C163D4A1E5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19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7649">
            <a:extLst>
              <a:ext uri="{FF2B5EF4-FFF2-40B4-BE49-F238E27FC236}">
                <a16:creationId xmlns:a16="http://schemas.microsoft.com/office/drawing/2014/main" id="{39308AA1-1F6C-474F-BDE6-D164EDDDA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0229" y="95250"/>
            <a:ext cx="7772400" cy="1143000"/>
          </a:xfrm>
        </p:spPr>
        <p:txBody>
          <a:bodyPr/>
          <a:lstStyle/>
          <a:p>
            <a:r>
              <a:rPr lang="en-US" altLang="zh-CN" dirty="0"/>
              <a:t>Views</a:t>
            </a:r>
          </a:p>
        </p:txBody>
      </p:sp>
      <p:sp>
        <p:nvSpPr>
          <p:cNvPr id="27651" name="文本占位符 27650">
            <a:extLst>
              <a:ext uri="{FF2B5EF4-FFF2-40B4-BE49-F238E27FC236}">
                <a16:creationId xmlns:a16="http://schemas.microsoft.com/office/drawing/2014/main" id="{A68D4A44-5E2B-4A52-8BDA-DD725121B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4528" y="1654628"/>
            <a:ext cx="9824358" cy="43434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A </a:t>
            </a:r>
            <a:r>
              <a:rPr lang="en-US" altLang="zh-CN" sz="2800" i="1" dirty="0">
                <a:solidFill>
                  <a:srgbClr val="FF0066"/>
                </a:solidFill>
              </a:rPr>
              <a:t>view</a:t>
            </a:r>
            <a:r>
              <a:rPr lang="en-US" altLang="zh-CN" sz="2800" dirty="0"/>
              <a:t>  is a relation defined in terms of stored tables (called </a:t>
            </a:r>
            <a:r>
              <a:rPr lang="en-US" altLang="zh-CN" sz="2800" i="1" dirty="0">
                <a:solidFill>
                  <a:srgbClr val="FF0066"/>
                </a:solidFill>
              </a:rPr>
              <a:t>base tables</a:t>
            </a:r>
            <a:r>
              <a:rPr lang="en-US" altLang="zh-CN" sz="2800" dirty="0"/>
              <a:t> ) and other views.</a:t>
            </a:r>
          </a:p>
          <a:p>
            <a:pPr marL="609600" indent="-609600"/>
            <a:r>
              <a:rPr lang="en-US" altLang="zh-CN" sz="2800" dirty="0"/>
              <a:t>Two kinds: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i="1" dirty="0">
                <a:solidFill>
                  <a:srgbClr val="FF0066"/>
                </a:solidFill>
              </a:rPr>
              <a:t>Virtual</a:t>
            </a:r>
            <a:r>
              <a:rPr lang="en-US" altLang="zh-CN" sz="2400" dirty="0"/>
              <a:t>  = not stored in the database; just a query for constructing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i="1" dirty="0">
                <a:solidFill>
                  <a:srgbClr val="FF0066"/>
                </a:solidFill>
              </a:rPr>
              <a:t>Materialized</a:t>
            </a:r>
            <a:r>
              <a:rPr lang="en-US" altLang="zh-CN" sz="2400" dirty="0"/>
              <a:t>  = actually constructed and stored.</a:t>
            </a:r>
          </a:p>
        </p:txBody>
      </p:sp>
      <p:sp>
        <p:nvSpPr>
          <p:cNvPr id="27652" name="灯片编号占位符 1">
            <a:extLst>
              <a:ext uri="{FF2B5EF4-FFF2-40B4-BE49-F238E27FC236}">
                <a16:creationId xmlns:a16="http://schemas.microsoft.com/office/drawing/2014/main" id="{4E16AFAB-F7FF-47DE-B4DC-199B962CD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38F1E2FC-E046-4190-AC27-A6A8E52E8EF9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A3676-5912-488A-9604-06265481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BCBCE-EF77-42AA-8BAE-C12D08B5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51" y="1473163"/>
            <a:ext cx="10515600" cy="46956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student</a:t>
            </a:r>
          </a:p>
          <a:p>
            <a:pPr marL="0" indent="0">
              <a:buNone/>
            </a:pP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auto_id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serial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NULL,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8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std_id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NULL,</a:t>
            </a:r>
          </a:p>
          <a:p>
            <a:pPr marL="0" indent="0">
              <a:buNone/>
            </a:pP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std_name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20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NULL,</a:t>
            </a:r>
          </a:p>
          <a:p>
            <a:pPr marL="0" indent="0">
              <a:buNone/>
            </a:pP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std_sex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6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std_birth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std_in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NULL,</a:t>
            </a:r>
          </a:p>
          <a:p>
            <a:pPr marL="0" indent="0">
              <a:buNone/>
            </a:pP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std_address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CN" altLang="en-US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A6034-0E53-459A-BB62-155FA8EE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8BD83-DDFA-4689-A770-471769A5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4D302E-EDDA-4C37-B8E1-DD9EBDD83BC2}"/>
              </a:ext>
            </a:extLst>
          </p:cNvPr>
          <p:cNvSpPr txBox="1"/>
          <p:nvPr/>
        </p:nvSpPr>
        <p:spPr>
          <a:xfrm>
            <a:off x="5594951" y="1345922"/>
            <a:ext cx="6327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std_id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std_name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std_sex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std_birth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std_in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std_address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张一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男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'1993-01-01'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'2011-09-01'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江苏省南京市雨花台区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std_id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std_name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std_sex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std_birth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std_in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std_address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张二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男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'1993-01-02'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'2011-09-01'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江苏省南京市雨花台区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std_id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std_name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std_sex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std_birth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std_in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std_address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张三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男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'1993-01-03'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'2011-09-01'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江苏省南京市雨花台区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std_id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std_name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std_sex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std_birth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std_in</a:t>
            </a:r>
            <a:r>
              <a:rPr lang="en-US" altLang="zh-CN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std_address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张四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男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'1993-01-04'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'2011-09-01'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江苏省南京市雨花台区</a:t>
            </a:r>
            <a:r>
              <a:rPr lang="en-US" altLang="zh-CN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CN" altLang="en-US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7105">
            <a:extLst>
              <a:ext uri="{FF2B5EF4-FFF2-40B4-BE49-F238E27FC236}">
                <a16:creationId xmlns:a16="http://schemas.microsoft.com/office/drawing/2014/main" id="{D608AEE4-FC19-40F7-B961-8789E72CD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Tuning</a:t>
            </a:r>
          </a:p>
        </p:txBody>
      </p:sp>
      <p:sp>
        <p:nvSpPr>
          <p:cNvPr id="49155" name="文本占位符 47106">
            <a:extLst>
              <a:ext uri="{FF2B5EF4-FFF2-40B4-BE49-F238E27FC236}">
                <a16:creationId xmlns:a16="http://schemas.microsoft.com/office/drawing/2014/main" id="{ABC83F7B-A97C-4427-8631-FCBFBACAA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Suppose the only things we did with our beers database was: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Insert new facts into Beers (10%).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Find the price of a given beer at a given bar (90%).</a:t>
            </a:r>
          </a:p>
          <a:p>
            <a:pPr marL="609600" indent="-609600"/>
            <a:r>
              <a:rPr lang="en-US" altLang="zh-CN" sz="2800" dirty="0"/>
              <a:t>Then </a:t>
            </a:r>
            <a:r>
              <a:rPr lang="en-US" altLang="zh-CN" sz="2800" dirty="0" err="1">
                <a:solidFill>
                  <a:srgbClr val="993300"/>
                </a:solidFill>
              </a:rPr>
              <a:t>SellInd</a:t>
            </a:r>
            <a:r>
              <a:rPr lang="en-US" altLang="zh-CN" sz="2800" dirty="0"/>
              <a:t> on Sells(bar, beer) would be wonderful, but </a:t>
            </a:r>
            <a:r>
              <a:rPr lang="en-US" altLang="zh-CN" sz="2800" dirty="0" err="1">
                <a:solidFill>
                  <a:srgbClr val="993300"/>
                </a:solidFill>
              </a:rPr>
              <a:t>BeerInd</a:t>
            </a:r>
            <a:r>
              <a:rPr lang="en-US" altLang="zh-CN" sz="2800" dirty="0"/>
              <a:t> on Beers(</a:t>
            </a:r>
            <a:r>
              <a:rPr lang="en-US" altLang="zh-CN" sz="2800" dirty="0" err="1"/>
              <a:t>manf</a:t>
            </a:r>
            <a:r>
              <a:rPr lang="en-US" altLang="zh-CN" sz="2800" dirty="0"/>
              <a:t>) would be harmful.</a:t>
            </a:r>
          </a:p>
        </p:txBody>
      </p:sp>
      <p:sp>
        <p:nvSpPr>
          <p:cNvPr id="49156" name="灯片编号占位符 1">
            <a:extLst>
              <a:ext uri="{FF2B5EF4-FFF2-40B4-BE49-F238E27FC236}">
                <a16:creationId xmlns:a16="http://schemas.microsoft.com/office/drawing/2014/main" id="{DC278892-4FBB-4543-A1C1-1BCD0E09A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5099C241-DFF2-48D3-A3A6-4554A9905EDE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48129">
            <a:extLst>
              <a:ext uri="{FF2B5EF4-FFF2-40B4-BE49-F238E27FC236}">
                <a16:creationId xmlns:a16="http://schemas.microsoft.com/office/drawing/2014/main" id="{0060FE78-4624-442C-B890-BA650A701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Tuning Advisors</a:t>
            </a:r>
          </a:p>
        </p:txBody>
      </p:sp>
      <p:sp>
        <p:nvSpPr>
          <p:cNvPr id="50179" name="文本占位符 48130">
            <a:extLst>
              <a:ext uri="{FF2B5EF4-FFF2-40B4-BE49-F238E27FC236}">
                <a16:creationId xmlns:a16="http://schemas.microsoft.com/office/drawing/2014/main" id="{5ED59AD2-3D06-494D-BBA7-483AFA0D54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A major research thrust.</a:t>
            </a:r>
          </a:p>
          <a:p>
            <a:pPr marL="990600" lvl="1" indent="-533400"/>
            <a:r>
              <a:rPr lang="en-US" altLang="zh-CN" sz="2400" dirty="0"/>
              <a:t>Because hand tuning is so hard.</a:t>
            </a:r>
          </a:p>
          <a:p>
            <a:pPr marL="609600" indent="-609600"/>
            <a:r>
              <a:rPr lang="en-US" altLang="zh-CN" sz="2800" dirty="0"/>
              <a:t>An advisor gets a </a:t>
            </a:r>
            <a:r>
              <a:rPr lang="en-US" altLang="zh-CN" sz="2800" i="1" dirty="0">
                <a:solidFill>
                  <a:srgbClr val="FF0066"/>
                </a:solidFill>
              </a:rPr>
              <a:t>query load</a:t>
            </a:r>
            <a:r>
              <a:rPr lang="en-US" altLang="zh-CN" sz="2800" dirty="0"/>
              <a:t>, e.g.: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Choose random queries from the history of queries run on the database,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Designer provides a sample workload.</a:t>
            </a:r>
          </a:p>
        </p:txBody>
      </p:sp>
      <p:sp>
        <p:nvSpPr>
          <p:cNvPr id="50180" name="灯片编号占位符 1">
            <a:extLst>
              <a:ext uri="{FF2B5EF4-FFF2-40B4-BE49-F238E27FC236}">
                <a16:creationId xmlns:a16="http://schemas.microsoft.com/office/drawing/2014/main" id="{0E3D86ED-9290-439E-B039-54E478B3C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8D20046C-F541-4AF2-A8E6-8B658FDF43A5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49153">
            <a:extLst>
              <a:ext uri="{FF2B5EF4-FFF2-40B4-BE49-F238E27FC236}">
                <a16:creationId xmlns:a16="http://schemas.microsoft.com/office/drawing/2014/main" id="{63654309-F1F8-4A4A-838D-252BB35B9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Tuning Advisors --- (2)</a:t>
            </a:r>
          </a:p>
        </p:txBody>
      </p:sp>
      <p:sp>
        <p:nvSpPr>
          <p:cNvPr id="51203" name="文本占位符 49154">
            <a:extLst>
              <a:ext uri="{FF2B5EF4-FFF2-40B4-BE49-F238E27FC236}">
                <a16:creationId xmlns:a16="http://schemas.microsoft.com/office/drawing/2014/main" id="{131BAD97-97BA-4400-9E74-A769A3C1E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The advisor generates candidate indexes and evaluates each on the workload.</a:t>
            </a:r>
          </a:p>
          <a:p>
            <a:pPr lvl="1"/>
            <a:r>
              <a:rPr lang="en-US" altLang="zh-CN" sz="2400" dirty="0"/>
              <a:t>Feed each sample query to the query optimizer, which assumes only this one index is available.</a:t>
            </a:r>
          </a:p>
          <a:p>
            <a:pPr lvl="1"/>
            <a:r>
              <a:rPr lang="en-US" altLang="zh-CN" sz="2400" dirty="0"/>
              <a:t>Measure the improvement/degradation in the average running time of the queries.</a:t>
            </a:r>
          </a:p>
        </p:txBody>
      </p:sp>
      <p:sp>
        <p:nvSpPr>
          <p:cNvPr id="51204" name="灯片编号占位符 1">
            <a:extLst>
              <a:ext uri="{FF2B5EF4-FFF2-40B4-BE49-F238E27FC236}">
                <a16:creationId xmlns:a16="http://schemas.microsoft.com/office/drawing/2014/main" id="{10FC0B7D-4B3F-4870-835B-063FCB83C3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BFF254C-DA1A-44D8-BB15-F999C23D1A63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963924"/>
            <a:ext cx="9144000" cy="2286000"/>
          </a:xfrm>
        </p:spPr>
        <p:txBody>
          <a:bodyPr>
            <a:normAutofit/>
          </a:bodyPr>
          <a:lstStyle/>
          <a:p>
            <a:r>
              <a:rPr lang="en-US" altLang="zh-CN" dirty="0"/>
              <a:t>Exercises 6.5.1, 6.5.2 @ P.295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2020年10月25日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8673">
            <a:extLst>
              <a:ext uri="{FF2B5EF4-FFF2-40B4-BE49-F238E27FC236}">
                <a16:creationId xmlns:a16="http://schemas.microsoft.com/office/drawing/2014/main" id="{596784FD-2F47-413D-9262-AE422A345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392" y="62593"/>
            <a:ext cx="7772400" cy="1143000"/>
          </a:xfrm>
        </p:spPr>
        <p:txBody>
          <a:bodyPr/>
          <a:lstStyle/>
          <a:p>
            <a:r>
              <a:rPr lang="en-US" altLang="zh-CN" dirty="0"/>
              <a:t>Declaring Views</a:t>
            </a:r>
          </a:p>
        </p:txBody>
      </p:sp>
      <p:sp>
        <p:nvSpPr>
          <p:cNvPr id="28675" name="文本占位符 28674">
            <a:extLst>
              <a:ext uri="{FF2B5EF4-FFF2-40B4-BE49-F238E27FC236}">
                <a16:creationId xmlns:a16="http://schemas.microsoft.com/office/drawing/2014/main" id="{EDAA1FE6-7F84-4724-B4D0-4DBB9EA627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2564" y="1548493"/>
            <a:ext cx="7996238" cy="4343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Declare by: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zh-CN" altLang="en-US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CREATE VIEW &lt;name&gt; [Attributes]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AS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&lt;query&gt;;</a:t>
            </a:r>
          </a:p>
          <a:p>
            <a:r>
              <a:rPr lang="zh-CN" altLang="en-US" sz="2800" dirty="0"/>
              <a:t>Default is virtual.</a:t>
            </a:r>
          </a:p>
        </p:txBody>
      </p:sp>
      <p:sp>
        <p:nvSpPr>
          <p:cNvPr id="28676" name="灯片编号占位符 1">
            <a:extLst>
              <a:ext uri="{FF2B5EF4-FFF2-40B4-BE49-F238E27FC236}">
                <a16:creationId xmlns:a16="http://schemas.microsoft.com/office/drawing/2014/main" id="{399A3D9C-8943-480F-9887-26856C0BD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0434D374-8ACE-4E45-A283-54015E9504CC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9697">
            <a:extLst>
              <a:ext uri="{FF2B5EF4-FFF2-40B4-BE49-F238E27FC236}">
                <a16:creationId xmlns:a16="http://schemas.microsoft.com/office/drawing/2014/main" id="{732140A5-C8B2-4C52-950A-C53F75A31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View Definition</a:t>
            </a:r>
          </a:p>
        </p:txBody>
      </p:sp>
      <p:sp>
        <p:nvSpPr>
          <p:cNvPr id="29699" name="文本占位符 29698">
            <a:extLst>
              <a:ext uri="{FF2B5EF4-FFF2-40B4-BE49-F238E27FC236}">
                <a16:creationId xmlns:a16="http://schemas.microsoft.com/office/drawing/2014/main" id="{07EB8123-90D5-48A9-8539-D5E45C455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5158" y="1507672"/>
            <a:ext cx="10208078" cy="47298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>
                <a:solidFill>
                  <a:srgbClr val="CC00CC"/>
                </a:solidFill>
              </a:rPr>
              <a:t>CanDrink(drinker, beer)</a:t>
            </a:r>
            <a:r>
              <a:rPr lang="zh-CN" altLang="en-US" sz="2800" dirty="0"/>
              <a:t> is a view </a:t>
            </a:r>
            <a:r>
              <a:rPr lang="en-US" altLang="zh-CN" sz="2800" dirty="0"/>
              <a:t>“</a:t>
            </a:r>
            <a:r>
              <a:rPr lang="zh-CN" altLang="en-US" sz="2800" dirty="0"/>
              <a:t>containing</a:t>
            </a:r>
            <a:r>
              <a:rPr lang="en-US" altLang="zh-CN" sz="2800" dirty="0"/>
              <a:t>”</a:t>
            </a:r>
            <a:r>
              <a:rPr lang="zh-CN" altLang="en-US" sz="2800" dirty="0"/>
              <a:t> the drinker-beer pairs such that the drinker frequents at least one bar that serves the beer: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zh-CN" altLang="en-US" sz="2800" b="1" dirty="0">
                <a:latin typeface="Courier New" panose="02070309020205020404" pitchFamily="49" charset="0"/>
              </a:rPr>
              <a:t>CREATE VIEW CanDrink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urier New" panose="02070309020205020404" pitchFamily="49" charset="0"/>
              </a:rPr>
              <a:t>  AS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urier New" panose="02070309020205020404" pitchFamily="49" charset="0"/>
              </a:rPr>
              <a:t>		SELECT drinker, beer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urier New" panose="02070309020205020404" pitchFamily="49" charset="0"/>
              </a:rPr>
              <a:t>		FROM Frequents, Sells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urier New" panose="02070309020205020404" pitchFamily="49" charset="0"/>
              </a:rPr>
              <a:t>		WHERE Frequents.bar = Sells.bar;</a:t>
            </a:r>
          </a:p>
        </p:txBody>
      </p:sp>
      <p:sp>
        <p:nvSpPr>
          <p:cNvPr id="29700" name="灯片编号占位符 1">
            <a:extLst>
              <a:ext uri="{FF2B5EF4-FFF2-40B4-BE49-F238E27FC236}">
                <a16:creationId xmlns:a16="http://schemas.microsoft.com/office/drawing/2014/main" id="{086CDA4E-B9A9-4BA9-8B60-23731392B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344D693-339E-4230-9406-34322A5FBC05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0721">
            <a:extLst>
              <a:ext uri="{FF2B5EF4-FFF2-40B4-BE49-F238E27FC236}">
                <a16:creationId xmlns:a16="http://schemas.microsoft.com/office/drawing/2014/main" id="{5D81820D-73A6-4DFE-83AE-49B9F3B48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Accessing a View</a:t>
            </a:r>
          </a:p>
        </p:txBody>
      </p:sp>
      <p:sp>
        <p:nvSpPr>
          <p:cNvPr id="30723" name="文本占位符 30722">
            <a:extLst>
              <a:ext uri="{FF2B5EF4-FFF2-40B4-BE49-F238E27FC236}">
                <a16:creationId xmlns:a16="http://schemas.microsoft.com/office/drawing/2014/main" id="{87E0C96C-96F5-4780-BE6F-B4C986139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6992" y="1540329"/>
            <a:ext cx="10052957" cy="4419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Query a view as it were a base table.</a:t>
            </a:r>
          </a:p>
          <a:p>
            <a:pPr lvl="1"/>
            <a:r>
              <a:rPr lang="en-US" altLang="zh-CN" sz="2400" dirty="0"/>
              <a:t>Also: a limited ability to modify views if it makes sense as a modification of one underlying base table.</a:t>
            </a:r>
          </a:p>
          <a:p>
            <a:r>
              <a:rPr lang="en-US" altLang="zh-CN" sz="2800" dirty="0">
                <a:solidFill>
                  <a:srgbClr val="33CC33"/>
                </a:solidFill>
              </a:rPr>
              <a:t>Example query</a:t>
            </a:r>
            <a:r>
              <a:rPr lang="en-US" altLang="zh-CN" sz="28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b="1" dirty="0">
                <a:latin typeface="Courier New" panose="02070309020205020404" pitchFamily="49" charset="0"/>
              </a:rPr>
              <a:t>SELECT beer FROM </a:t>
            </a:r>
            <a:r>
              <a:rPr lang="en-US" altLang="zh-CN" sz="2800" b="1" dirty="0" err="1">
                <a:latin typeface="Courier New" panose="02070309020205020404" pitchFamily="49" charset="0"/>
              </a:rPr>
              <a:t>CanDrink</a:t>
            </a:r>
            <a:endParaRPr lang="en-US" altLang="zh-CN" sz="2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	WHERE drinker = 'Tony Hoare';</a:t>
            </a:r>
          </a:p>
        </p:txBody>
      </p:sp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63A3D9D4-3319-49E6-9210-E2F79AF35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0978B23-8F36-4DC5-9BC0-42B4363741B5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5841">
            <a:extLst>
              <a:ext uri="{FF2B5EF4-FFF2-40B4-BE49-F238E27FC236}">
                <a16:creationId xmlns:a16="http://schemas.microsoft.com/office/drawing/2014/main" id="{2B34A6FC-CAC1-49FB-9C13-71D794F9F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Modifying Views</a:t>
            </a:r>
          </a:p>
        </p:txBody>
      </p:sp>
      <p:sp>
        <p:nvSpPr>
          <p:cNvPr id="31747" name="文本占位符 35842">
            <a:extLst>
              <a:ext uri="{FF2B5EF4-FFF2-40B4-BE49-F238E27FC236}">
                <a16:creationId xmlns:a16="http://schemas.microsoft.com/office/drawing/2014/main" id="{8215CE87-F066-47A2-94F0-13FBD54B8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9284" y="1567978"/>
            <a:ext cx="9848395" cy="4495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CREATE VIEW BarBeerView </a:t>
            </a:r>
            <a:r>
              <a:rPr lang="zh-CN" alt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(酒吧, 啤酒)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AS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SELECT bar, beer FROM Sells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WHERE price &gt; 3</a:t>
            </a:r>
            <a:r>
              <a:rPr lang="en-US" altLang="zh-CN" b="1" dirty="0">
                <a:latin typeface="Courier New" panose="02070309020205020404" pitchFamily="49" charset="0"/>
              </a:rPr>
              <a:t>5</a:t>
            </a:r>
            <a:r>
              <a:rPr lang="zh-CN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DELETE FROM BarBeerView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WHERE 酒吧 = '3DArtBar';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INSERT INTO BarBeerView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VALUES('3DArtBar', '安贝夫')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UPDATE BarBeerView SET 啤酒 ='南非啤酒'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WHERE 酒吧 ='HardRock' AND 啤酒 ='贝克';</a:t>
            </a:r>
          </a:p>
        </p:txBody>
      </p:sp>
      <p:sp>
        <p:nvSpPr>
          <p:cNvPr id="31748" name="灯片编号占位符 1">
            <a:extLst>
              <a:ext uri="{FF2B5EF4-FFF2-40B4-BE49-F238E27FC236}">
                <a16:creationId xmlns:a16="http://schemas.microsoft.com/office/drawing/2014/main" id="{7A5A1C64-A916-495B-8112-B3531DAE8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222AE0EB-FC5E-476F-9DE4-0DD996763A4A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F16E5D2F-6881-41D1-A97A-B2047B637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Example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CE521-EC8C-4B40-A4EB-BF2B54B0E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CREATE VIEW BeerAvgPrice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	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SELECT avg(price)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avg_price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, beer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	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	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GROUP BY beer;</a:t>
            </a:r>
          </a:p>
          <a:p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</a:rPr>
              <a:t>A deletion operation: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BeerAvgPrice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WHERE avg_price = 30.5;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  <a:sym typeface="Arial" panose="020B0604020202020204" pitchFamily="34" charset="0"/>
              </a:rPr>
              <a:t>Does it work?</a:t>
            </a:r>
            <a:endParaRPr lang="zh-CN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1745">
            <a:extLst>
              <a:ext uri="{FF2B5EF4-FFF2-40B4-BE49-F238E27FC236}">
                <a16:creationId xmlns:a16="http://schemas.microsoft.com/office/drawing/2014/main" id="{13A51EA5-A756-4771-BE15-813790CD0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Triggers on Views</a:t>
            </a:r>
          </a:p>
        </p:txBody>
      </p:sp>
      <p:sp>
        <p:nvSpPr>
          <p:cNvPr id="33795" name="文本占位符 31746">
            <a:extLst>
              <a:ext uri="{FF2B5EF4-FFF2-40B4-BE49-F238E27FC236}">
                <a16:creationId xmlns:a16="http://schemas.microsoft.com/office/drawing/2014/main" id="{047F7A96-6582-4D41-8F69-3CF859A41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9841" y="1430764"/>
            <a:ext cx="10224407" cy="477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Generally, it is impossible to modify a virtual view, because it doesn’t exist.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But an INSTEAD OF trigger lets us interpret view modifications in a way that makes sense.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View Synergy has </a:t>
            </a:r>
            <a:r>
              <a:rPr lang="en-US" altLang="zh-CN" sz="2800" dirty="0">
                <a:solidFill>
                  <a:srgbClr val="CC00CC"/>
                </a:solidFill>
              </a:rPr>
              <a:t>(drinker, beer, bar)</a:t>
            </a:r>
            <a:r>
              <a:rPr lang="en-US" altLang="zh-CN" sz="2800" dirty="0"/>
              <a:t> triples such that the bar serves the beer, the drinker frequents the bar and likes the beer.</a:t>
            </a:r>
          </a:p>
        </p:txBody>
      </p:sp>
      <p:sp>
        <p:nvSpPr>
          <p:cNvPr id="33796" name="灯片编号占位符 1">
            <a:extLst>
              <a:ext uri="{FF2B5EF4-FFF2-40B4-BE49-F238E27FC236}">
                <a16:creationId xmlns:a16="http://schemas.microsoft.com/office/drawing/2014/main" id="{3EB3D0EA-D66B-4AF3-87F4-56D17C1055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28247568-BDDB-4689-A70A-C8257DDBBC7A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8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2769">
            <a:extLst>
              <a:ext uri="{FF2B5EF4-FFF2-40B4-BE49-F238E27FC236}">
                <a16:creationId xmlns:a16="http://schemas.microsoft.com/office/drawing/2014/main" id="{9E5BE703-61DF-4305-A086-7185990A3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The View</a:t>
            </a:r>
          </a:p>
        </p:txBody>
      </p:sp>
      <p:sp>
        <p:nvSpPr>
          <p:cNvPr id="34819" name="文本占位符 32770">
            <a:extLst>
              <a:ext uri="{FF2B5EF4-FFF2-40B4-BE49-F238E27FC236}">
                <a16:creationId xmlns:a16="http://schemas.microsoft.com/office/drawing/2014/main" id="{C94D1DAF-8869-4914-970C-A8C681447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4582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CREATE VIEW Synergy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SELECT </a:t>
            </a:r>
            <a:r>
              <a:rPr lang="en-US" altLang="zh-CN" dirty="0" err="1"/>
              <a:t>Likes.drinker</a:t>
            </a:r>
            <a:r>
              <a:rPr lang="en-US" altLang="zh-CN" dirty="0"/>
              <a:t>, </a:t>
            </a:r>
            <a:r>
              <a:rPr lang="en-US" altLang="zh-CN" dirty="0" err="1"/>
              <a:t>Likes.beer</a:t>
            </a:r>
            <a:r>
              <a:rPr lang="en-US" altLang="zh-CN" dirty="0"/>
              <a:t>, </a:t>
            </a:r>
            <a:r>
              <a:rPr lang="en-US" altLang="zh-CN" dirty="0" err="1"/>
              <a:t>Sells.bar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FROM Likes, Sells, Frequents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WHERE </a:t>
            </a:r>
            <a:r>
              <a:rPr lang="en-US" altLang="zh-CN" dirty="0" err="1"/>
              <a:t>Likes.drinker</a:t>
            </a:r>
            <a:r>
              <a:rPr lang="en-US" altLang="zh-CN" dirty="0"/>
              <a:t> = </a:t>
            </a:r>
            <a:r>
              <a:rPr lang="en-US" altLang="zh-CN" dirty="0" err="1"/>
              <a:t>Frequents.drinker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AND </a:t>
            </a:r>
            <a:r>
              <a:rPr lang="en-US" altLang="zh-CN" dirty="0" err="1"/>
              <a:t>Likes.beer</a:t>
            </a:r>
            <a:r>
              <a:rPr lang="en-US" altLang="zh-CN" dirty="0"/>
              <a:t> = </a:t>
            </a:r>
            <a:r>
              <a:rPr lang="en-US" altLang="zh-CN" dirty="0" err="1"/>
              <a:t>Sells.beer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AND </a:t>
            </a:r>
            <a:r>
              <a:rPr lang="en-US" altLang="zh-CN" dirty="0" err="1"/>
              <a:t>Sells.bar</a:t>
            </a:r>
            <a:r>
              <a:rPr lang="en-US" altLang="zh-CN" dirty="0"/>
              <a:t> = </a:t>
            </a:r>
            <a:r>
              <a:rPr lang="en-US" altLang="zh-CN" dirty="0" err="1"/>
              <a:t>Frequents.bar</a:t>
            </a:r>
            <a:r>
              <a:rPr lang="en-US" altLang="zh-CN" dirty="0"/>
              <a:t>;</a:t>
            </a:r>
          </a:p>
        </p:txBody>
      </p:sp>
      <p:grpSp>
        <p:nvGrpSpPr>
          <p:cNvPr id="32772" name="组合 32771">
            <a:extLst>
              <a:ext uri="{FF2B5EF4-FFF2-40B4-BE49-F238E27FC236}">
                <a16:creationId xmlns:a16="http://schemas.microsoft.com/office/drawing/2014/main" id="{7A4B6EC2-6AE4-40E5-BE46-1B50CB69250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200401"/>
            <a:ext cx="7620000" cy="3292475"/>
            <a:chOff x="0" y="0"/>
            <a:chExt cx="4800" cy="2074"/>
          </a:xfrm>
        </p:grpSpPr>
        <p:sp>
          <p:nvSpPr>
            <p:cNvPr id="34826" name="矩形 32772">
              <a:extLst>
                <a:ext uri="{FF2B5EF4-FFF2-40B4-BE49-F238E27FC236}">
                  <a16:creationId xmlns:a16="http://schemas.microsoft.com/office/drawing/2014/main" id="{CD1D899A-D01B-435A-A453-ACD2A8E72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14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27" name="文本框 32773">
              <a:extLst>
                <a:ext uri="{FF2B5EF4-FFF2-40B4-BE49-F238E27FC236}">
                  <a16:creationId xmlns:a16="http://schemas.microsoft.com/office/drawing/2014/main" id="{0DD53DBC-7624-4FE3-89C5-CE87ACBA8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157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</a:rPr>
                <a:t>Natural join of Likes,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</a:rPr>
                <a:t>Sells, and Frequents</a:t>
              </a:r>
              <a:endParaRPr lang="en-US" altLang="zh-CN" sz="2000"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828" name="直接连接符 32774">
              <a:extLst>
                <a:ext uri="{FF2B5EF4-FFF2-40B4-BE49-F238E27FC236}">
                  <a16:creationId xmlns:a16="http://schemas.microsoft.com/office/drawing/2014/main" id="{EE55189E-2CC3-40D6-BC6A-CD05ACD9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44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6" name="组合 32775">
            <a:extLst>
              <a:ext uri="{FF2B5EF4-FFF2-40B4-BE49-F238E27FC236}">
                <a16:creationId xmlns:a16="http://schemas.microsoft.com/office/drawing/2014/main" id="{B716DDA9-9DA7-4537-8271-056462032FC8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1676400"/>
            <a:ext cx="6362700" cy="1447800"/>
            <a:chOff x="0" y="0"/>
            <a:chExt cx="4008" cy="912"/>
          </a:xfrm>
        </p:grpSpPr>
        <p:sp>
          <p:nvSpPr>
            <p:cNvPr id="34823" name="矩形 32776">
              <a:extLst>
                <a:ext uri="{FF2B5EF4-FFF2-40B4-BE49-F238E27FC236}">
                  <a16:creationId xmlns:a16="http://schemas.microsoft.com/office/drawing/2014/main" id="{824DCE3E-23C0-4EFF-8218-126D1AD8F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24"/>
              <a:ext cx="3888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24" name="文本框 32777">
              <a:extLst>
                <a:ext uri="{FF2B5EF4-FFF2-40B4-BE49-F238E27FC236}">
                  <a16:creationId xmlns:a16="http://schemas.microsoft.com/office/drawing/2014/main" id="{809D5E4B-9CBE-45A0-BF62-C68A5577A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0"/>
              <a:ext cx="127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</a:rPr>
                <a:t>Pick one copy of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</a:rPr>
                <a:t>each attribute</a:t>
              </a:r>
              <a:endParaRPr lang="en-US" altLang="zh-CN" sz="2000"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825" name="直接连接符 32778">
              <a:extLst>
                <a:ext uri="{FF2B5EF4-FFF2-40B4-BE49-F238E27FC236}">
                  <a16:creationId xmlns:a16="http://schemas.microsoft.com/office/drawing/2014/main" id="{7A11B07E-FA7A-48A4-B1B9-CB6494148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4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2" name="灯片编号占位符 1">
            <a:extLst>
              <a:ext uri="{FF2B5EF4-FFF2-40B4-BE49-F238E27FC236}">
                <a16:creationId xmlns:a16="http://schemas.microsoft.com/office/drawing/2014/main" id="{2B383D72-ED4C-4035-85C2-20139BD86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94C76FE-C7CA-4B38-A3CE-B7E3E3B89C14}" type="slidenum">
              <a:rPr altLang="en-US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9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1375</Words>
  <Application>Microsoft Office PowerPoint</Application>
  <PresentationFormat>宽屏</PresentationFormat>
  <Paragraphs>178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Monotype Sorts</vt:lpstr>
      <vt:lpstr>等线</vt:lpstr>
      <vt:lpstr>等线 Light</vt:lpstr>
      <vt:lpstr>黑体</vt:lpstr>
      <vt:lpstr>微软雅黑</vt:lpstr>
      <vt:lpstr>Alibaba Sans</vt:lpstr>
      <vt:lpstr>Arial</vt:lpstr>
      <vt:lpstr>Courier New</vt:lpstr>
      <vt:lpstr>Tahoma</vt:lpstr>
      <vt:lpstr>Times New Roman</vt:lpstr>
      <vt:lpstr>Wingdings</vt:lpstr>
      <vt:lpstr>Office 主题​​</vt:lpstr>
      <vt:lpstr>Views, Indexes  （ Chapter 8）</vt:lpstr>
      <vt:lpstr>Views</vt:lpstr>
      <vt:lpstr>Declaring Views</vt:lpstr>
      <vt:lpstr>Example: View Definition</vt:lpstr>
      <vt:lpstr>Example: Accessing a View</vt:lpstr>
      <vt:lpstr>Modifying Views</vt:lpstr>
      <vt:lpstr>Another Example</vt:lpstr>
      <vt:lpstr>Triggers on Views</vt:lpstr>
      <vt:lpstr>Example: The View</vt:lpstr>
      <vt:lpstr>Interpreting a View Insertion</vt:lpstr>
      <vt:lpstr>The Trigger</vt:lpstr>
      <vt:lpstr>View Removal</vt:lpstr>
      <vt:lpstr>Materialized Views</vt:lpstr>
      <vt:lpstr>PowerPoint 演示文稿</vt:lpstr>
      <vt:lpstr>Indexes</vt:lpstr>
      <vt:lpstr>Declaring Indexes</vt:lpstr>
      <vt:lpstr>Using Indexes</vt:lpstr>
      <vt:lpstr>Using Indexes --- (2)</vt:lpstr>
      <vt:lpstr>Database Tuning</vt:lpstr>
      <vt:lpstr>Demo</vt:lpstr>
      <vt:lpstr>Example: Tuning</vt:lpstr>
      <vt:lpstr>Tuning Advisors</vt:lpstr>
      <vt:lpstr>Tuning Advisors --- (2)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Li Longjie</cp:lastModifiedBy>
  <cp:revision>103</cp:revision>
  <dcterms:created xsi:type="dcterms:W3CDTF">2020-08-25T08:13:37Z</dcterms:created>
  <dcterms:modified xsi:type="dcterms:W3CDTF">2020-10-25T07:24:08Z</dcterms:modified>
</cp:coreProperties>
</file>