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9" r:id="rId3"/>
    <p:sldId id="326" r:id="rId4"/>
    <p:sldId id="257" r:id="rId5"/>
    <p:sldId id="258" r:id="rId6"/>
    <p:sldId id="260" r:id="rId7"/>
    <p:sldId id="261" r:id="rId8"/>
    <p:sldId id="401" r:id="rId9"/>
    <p:sldId id="263" r:id="rId10"/>
    <p:sldId id="264" r:id="rId11"/>
    <p:sldId id="265" r:id="rId12"/>
    <p:sldId id="402" r:id="rId13"/>
    <p:sldId id="267" r:id="rId14"/>
    <p:sldId id="268" r:id="rId15"/>
    <p:sldId id="403" r:id="rId16"/>
    <p:sldId id="269" r:id="rId17"/>
    <p:sldId id="404" r:id="rId18"/>
    <p:sldId id="270" r:id="rId19"/>
    <p:sldId id="271" r:id="rId20"/>
    <p:sldId id="405" r:id="rId21"/>
    <p:sldId id="273" r:id="rId22"/>
    <p:sldId id="406" r:id="rId23"/>
    <p:sldId id="27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392" r:id="rId38"/>
    <p:sldId id="289" r:id="rId39"/>
    <p:sldId id="290" r:id="rId40"/>
    <p:sldId id="291" r:id="rId41"/>
    <p:sldId id="292" r:id="rId42"/>
    <p:sldId id="407" r:id="rId43"/>
    <p:sldId id="408" r:id="rId44"/>
    <p:sldId id="393" r:id="rId45"/>
    <p:sldId id="293" r:id="rId46"/>
    <p:sldId id="294" r:id="rId47"/>
    <p:sldId id="295" r:id="rId48"/>
    <p:sldId id="296" r:id="rId49"/>
    <p:sldId id="327" r:id="rId50"/>
    <p:sldId id="394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96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97" r:id="rId71"/>
    <p:sldId id="321" r:id="rId72"/>
    <p:sldId id="322" r:id="rId73"/>
    <p:sldId id="323" r:id="rId74"/>
    <p:sldId id="324" r:id="rId75"/>
    <p:sldId id="325" r:id="rId76"/>
    <p:sldId id="387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928" autoAdjust="0"/>
  </p:normalViewPr>
  <p:slideViewPr>
    <p:cSldViewPr snapToGrid="0">
      <p:cViewPr varScale="1">
        <p:scale>
          <a:sx n="68" d="100"/>
          <a:sy n="68" d="100"/>
        </p:scale>
        <p:origin x="68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6879-2BC7-47B9-8EF9-6751ED520D7D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885F-94B5-44CA-8707-816883AB4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10F86846-E699-43A6-9EB4-2440D669F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F567D40C-6D2D-4659-B88A-FF80E7E4E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2200919D-4820-46D7-AFB7-17C31536B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fld id="{8ED6E64A-0439-4B46-8D6D-D0CF4C4F9C50}" type="slidenum"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2020年11月1日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3005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CFDD2B-2BBF-47BF-B7BD-9DD4834A0A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97" y="4982354"/>
            <a:ext cx="2568606" cy="256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FB354-2CC9-4608-8E85-F136FF991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>
          <a:xfrm>
            <a:off x="11201400" y="89437"/>
            <a:ext cx="977900" cy="88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1B02C-44C7-4504-9DFE-DB704AE685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6325347"/>
            <a:ext cx="3240000" cy="493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B7D73-6756-4B3A-8F72-CC514E21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016182"/>
          </a:xfrm>
        </p:spPr>
        <p:txBody>
          <a:bodyPr>
            <a:normAutofit/>
          </a:bodyPr>
          <a:lstStyle>
            <a:lvl1pPr>
              <a:defRPr sz="3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6A9-11EB-4014-A9D3-11C54B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>
            <a:lvl1pPr marL="2286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6858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2pPr>
            <a:lvl3pPr marL="11430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3pPr>
            <a:lvl4pPr marL="16002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4pPr>
            <a:lvl5pPr marL="20574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CD4C-D65F-4E80-BEED-F7482A2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712" y="6414406"/>
            <a:ext cx="637032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F0701E9B-20DC-4799-AA1D-73A34042D945}"/>
              </a:ext>
            </a:extLst>
          </p:cNvPr>
          <p:cNvCxnSpPr/>
          <p:nvPr userDrawn="1"/>
        </p:nvCxnSpPr>
        <p:spPr>
          <a:xfrm flipH="1">
            <a:off x="-1" y="1217349"/>
            <a:ext cx="12204000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6">
            <a:extLst>
              <a:ext uri="{FF2B5EF4-FFF2-40B4-BE49-F238E27FC236}">
                <a16:creationId xmlns:a16="http://schemas.microsoft.com/office/drawing/2014/main" id="{A53BF01A-7637-4062-AFA1-36C083BA170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9525" y="0"/>
            <a:ext cx="430149" cy="12173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1D1-35C6-4B94-A695-D072645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15D50-3EC5-41EC-87DC-711982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3E0-DA1D-4058-8347-E3AD56214BAE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D2527-F48B-4ED5-919D-AA42FF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EAF2C-BDBA-4634-8AF9-DD38A6B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5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80A33-83F7-455D-B55B-E3E124F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6A4D-072E-4108-A4A1-33F5094F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03FD4-DF96-4E86-863B-34CD03DA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23-E7F8-4C98-817B-E250FB32A53D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86698-B033-4521-B03C-05F16D3D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EE8C-A2F5-420F-B0FC-74AB473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927B-6D1B-4315-BC36-6B2D92ED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15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CN" sz="5400" dirty="0">
                <a:ea typeface="宋体" panose="02010600030101010101" pitchFamily="2" charset="-122"/>
              </a:rPr>
              <a:t>Entity-Relationship Model</a:t>
            </a:r>
            <a:br>
              <a:rPr lang="en-US" altLang="zh-CN" sz="5400" dirty="0">
                <a:ea typeface="宋体" panose="02010600030101010101" pitchFamily="2" charset="-122"/>
              </a:rPr>
            </a:br>
            <a:br>
              <a:rPr lang="en-US" altLang="zh-CN" sz="4400" dirty="0">
                <a:ea typeface="黑体" panose="02010609060101010101" pitchFamily="49" charset="-122"/>
              </a:rPr>
            </a:br>
            <a:r>
              <a:rPr lang="zh-CN" altLang="en-US" sz="3200" dirty="0"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en-US" altLang="zh-CN" sz="3200" dirty="0"/>
              <a:t>Sec.</a:t>
            </a:r>
            <a:r>
              <a:rPr lang="zh-CN" altLang="en-US" sz="3200" dirty="0"/>
              <a:t> 4</a:t>
            </a:r>
            <a:r>
              <a:rPr lang="en-US" altLang="zh-CN" sz="3200" dirty="0"/>
              <a:t>.1 – 4.6</a:t>
            </a:r>
            <a:r>
              <a:rPr lang="zh-CN" altLang="en-US" sz="3200" dirty="0">
                <a:ea typeface="黑体" panose="02010609060101010101" pitchFamily="49" charset="-122"/>
              </a:rPr>
              <a:t>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C673D-5EC2-46DB-8536-43F6A717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5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李龙杰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兰州大学 信息科学与工程学院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ljli@lzu.edu.cn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https://ljlilzu.github.io/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B296560-35D4-495F-8C8B-DB95B3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6391" y="6384063"/>
            <a:ext cx="2046669" cy="365125"/>
          </a:xfrm>
        </p:spPr>
        <p:txBody>
          <a:bodyPr/>
          <a:lstStyle/>
          <a:p>
            <a:fld id="{12D4A9E8-3A00-470F-8F7D-3C0BFD86293F}" type="datetime2">
              <a:rPr lang="zh-CN" altLang="en-US" smtClean="0"/>
              <a:t>2020年11月1日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5A3FD2-E90E-4998-B374-7B01BF4160A6}"/>
              </a:ext>
            </a:extLst>
          </p:cNvPr>
          <p:cNvCxnSpPr/>
          <p:nvPr/>
        </p:nvCxnSpPr>
        <p:spPr>
          <a:xfrm>
            <a:off x="-16832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3851FC-BB4D-4E84-AFD5-41E34E5D7372}"/>
              </a:ext>
            </a:extLst>
          </p:cNvPr>
          <p:cNvCxnSpPr/>
          <p:nvPr/>
        </p:nvCxnSpPr>
        <p:spPr>
          <a:xfrm>
            <a:off x="8592000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F3443534-2191-4D7F-A394-429A2FD360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A245719-B27D-4675-9B0B-5A21326D1D9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10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E747A49-4512-4624-A082-41039EB2F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Relationship Set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1BF29A1-5150-4CA8-A91E-E11104754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For the relationship </a:t>
            </a:r>
            <a:r>
              <a:rPr lang="en-US" altLang="zh-CN" sz="2800" dirty="0">
                <a:solidFill>
                  <a:srgbClr val="CC00CC"/>
                </a:solidFill>
              </a:rPr>
              <a:t>Sells</a:t>
            </a:r>
            <a:r>
              <a:rPr lang="en-US" altLang="zh-CN" sz="2800" dirty="0"/>
              <a:t>, we might have a relationship set like: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A49AAC3D-F268-476F-B53E-CBCF07614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232" y="2833199"/>
            <a:ext cx="332693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C9900"/>
                </a:solidFill>
                <a:ea typeface="宋体" panose="02010600030101010101" pitchFamily="2" charset="-122"/>
              </a:rPr>
              <a:t>Bar		Beer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Joe’s Bar	Bud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Joe’s Bar	Miller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Sue’s Bar	Bud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Sue’s Bar	Pete’s Ale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Sue’s Bar	Bud Lite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74DA83DC-8541-4DCA-B1E4-89F7CC47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84024"/>
            <a:ext cx="3429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id="{F43674C4-9AE2-451D-ADB6-6B5DCA69B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41224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7">
            <a:extLst>
              <a:ext uri="{FF2B5EF4-FFF2-40B4-BE49-F238E27FC236}">
                <a16:creationId xmlns:a16="http://schemas.microsoft.com/office/drawing/2014/main" id="{FB471666-40FC-41E7-A9BD-9D75CE27F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792185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1F4C7923-848E-40C7-BF73-67C72564F4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9A459202-60A0-4F40-8149-92CB8DD4ADB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90723C4-F373-4ADE-81FE-99FC36D35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Multiway (</a:t>
            </a:r>
            <a:r>
              <a:rPr lang="zh-CN" altLang="en-US">
                <a:ea typeface="宋体" panose="02010600030101010101" pitchFamily="2" charset="-122"/>
              </a:rPr>
              <a:t>多路、多元</a:t>
            </a:r>
            <a:r>
              <a:rPr lang="en-US" altLang="zh-CN">
                <a:ea typeface="宋体" panose="02010600030101010101" pitchFamily="2" charset="-122"/>
              </a:rPr>
              <a:t>) Relationships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6971E33-BA91-421E-B9D1-E7ABC30C4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Sometimes, we need a relationship that connects more than two entity sets.</a:t>
            </a:r>
          </a:p>
          <a:p>
            <a:r>
              <a:rPr lang="en-US" altLang="zh-CN" sz="2800" dirty="0"/>
              <a:t>Suppose that drinkers will only drink certain beers at certain bars.</a:t>
            </a:r>
          </a:p>
          <a:p>
            <a:pPr lvl="1"/>
            <a:r>
              <a:rPr lang="en-US" altLang="zh-CN" sz="2400" dirty="0"/>
              <a:t>Our three binary relationships </a:t>
            </a:r>
            <a:r>
              <a:rPr lang="en-US" altLang="zh-CN" sz="2400" dirty="0">
                <a:solidFill>
                  <a:srgbClr val="CC00CC"/>
                </a:solidFill>
              </a:rPr>
              <a:t>Likes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C00CC"/>
                </a:solidFill>
              </a:rPr>
              <a:t>Sells</a:t>
            </a:r>
            <a:r>
              <a:rPr lang="en-US" altLang="zh-CN" sz="2400" dirty="0"/>
              <a:t>, and </a:t>
            </a:r>
            <a:r>
              <a:rPr lang="en-US" altLang="zh-CN" sz="2400" dirty="0">
                <a:solidFill>
                  <a:srgbClr val="CC00CC"/>
                </a:solidFill>
              </a:rPr>
              <a:t>Frequents</a:t>
            </a:r>
            <a:r>
              <a:rPr lang="en-US" altLang="zh-CN" sz="2400" dirty="0"/>
              <a:t> do not allow us to make this distinction.</a:t>
            </a:r>
          </a:p>
          <a:p>
            <a:pPr lvl="1"/>
            <a:r>
              <a:rPr lang="en-US" altLang="zh-CN" sz="2400" dirty="0"/>
              <a:t>But a 3-way relationship would.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CCF1C-3CE4-446C-8FC2-EE0010E9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3-Way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60481-B4BB-4E0D-B3D5-27EC1A37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D4F17-E7ED-4819-A023-24393A6602E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48E381-4469-473C-A316-8345B9B0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E16E59-7B15-4C71-9B57-0851ED030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477" y="2362200"/>
            <a:ext cx="1066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Bars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E9AB8F6-428C-4186-84A3-68175906C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677" y="2438400"/>
            <a:ext cx="106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0E191B8-2EEC-4389-86E7-3D225DBCA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877" y="5029200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Drinkers</a:t>
            </a: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1CE293CD-1CAF-487C-BC17-89B73DFD0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277" y="1600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364D4C2D-EAD2-4174-9337-B0F07C720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477" y="16764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ECCB6006-3128-4146-B836-0B4B0246D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077" y="1600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addr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87A055CC-164A-4F39-BDC5-7FCA6571F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277" y="16764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</a:t>
            </a:r>
          </a:p>
        </p:txBody>
      </p:sp>
      <p:sp>
        <p:nvSpPr>
          <p:cNvPr id="21" name="Oval 10">
            <a:extLst>
              <a:ext uri="{FF2B5EF4-FFF2-40B4-BE49-F238E27FC236}">
                <a16:creationId xmlns:a16="http://schemas.microsoft.com/office/drawing/2014/main" id="{81F70FF7-1A76-4BF9-80E9-4077635C4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877" y="5791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8C4E1151-C25D-4CCB-AF59-E9E5E610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477" y="5791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addr</a:t>
            </a: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92382AE8-5FB5-4BF6-8702-1F3989EA3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277" y="2667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license</a:t>
            </a:r>
          </a:p>
        </p:txBody>
      </p:sp>
      <p:sp>
        <p:nvSpPr>
          <p:cNvPr id="27" name="Line 13">
            <a:extLst>
              <a:ext uri="{FF2B5EF4-FFF2-40B4-BE49-F238E27FC236}">
                <a16:creationId xmlns:a16="http://schemas.microsoft.com/office/drawing/2014/main" id="{A2EB0D9F-AF23-4C89-8E58-32240AA429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6677" y="2895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4">
            <a:extLst>
              <a:ext uri="{FF2B5EF4-FFF2-40B4-BE49-F238E27FC236}">
                <a16:creationId xmlns:a16="http://schemas.microsoft.com/office/drawing/2014/main" id="{FF0FF27D-039B-4693-80DE-11409185F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1477" y="2133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C25FC6A7-0D01-4A8A-A8E1-38E77B4118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3477" y="2133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2482B58F-6E80-4087-9D7D-B858AE715F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3077" y="5562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7">
            <a:extLst>
              <a:ext uri="{FF2B5EF4-FFF2-40B4-BE49-F238E27FC236}">
                <a16:creationId xmlns:a16="http://schemas.microsoft.com/office/drawing/2014/main" id="{302BB4CA-E4F1-440B-8FB1-FF9D013F67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0477" y="5486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B10134F8-A620-486A-A69B-BF9471899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677" y="2209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0BF6BEB7-C06B-4FBF-8D9F-E25F0C5FC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7877" y="2209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AutoShape 20">
            <a:extLst>
              <a:ext uri="{FF2B5EF4-FFF2-40B4-BE49-F238E27FC236}">
                <a16:creationId xmlns:a16="http://schemas.microsoft.com/office/drawing/2014/main" id="{08A82AF1-0714-4AE3-AD79-5B9FDA506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277" y="3276600"/>
            <a:ext cx="1828800" cy="10668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Preferences</a:t>
            </a: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E60BE359-EE17-470D-B394-2C8D119AE3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88277" y="3352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2">
            <a:extLst>
              <a:ext uri="{FF2B5EF4-FFF2-40B4-BE49-F238E27FC236}">
                <a16:creationId xmlns:a16="http://schemas.microsoft.com/office/drawing/2014/main" id="{F0082FDE-EE91-43E9-8386-325C39ABF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677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23">
            <a:extLst>
              <a:ext uri="{FF2B5EF4-FFF2-40B4-BE49-F238E27FC236}">
                <a16:creationId xmlns:a16="http://schemas.microsoft.com/office/drawing/2014/main" id="{142FFBAB-2B18-42EA-85A2-EE30C2EA54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9077" y="3352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1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ECE3C6FC-FCA0-4C71-A07C-765689382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C3E7EB3D-EF1F-4956-9271-717BE28D1EA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13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E27CD39-86AF-4794-8FAA-BD621F502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Typical Relationship Set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4EBC0C1E-1017-4209-B982-C868ACA9A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2243138"/>
            <a:ext cx="517359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C9900"/>
                </a:solidFill>
                <a:ea typeface="宋体" panose="02010600030101010101" pitchFamily="2" charset="-122"/>
              </a:rPr>
              <a:t>Bar		Drinker	Beer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Joe’s Bar	Ann		Miller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Sue’s Bar	Ann		Bud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Sue’s Bar	Ann		Pete’s Ale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Joe’s Bar	Bob		Bud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Joe’s Bar	Bob		Miller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Joe’s Bar	Cal		Miller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Sue’s Bar	Cal		Bud Lite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A81023DD-582B-4828-B2A6-77FAA932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52578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5366" name="Line 5">
            <a:extLst>
              <a:ext uri="{FF2B5EF4-FFF2-40B4-BE49-F238E27FC236}">
                <a16:creationId xmlns:a16="http://schemas.microsoft.com/office/drawing/2014/main" id="{06443192-1F5D-498A-A214-402EC7CAA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6670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6">
            <a:extLst>
              <a:ext uri="{FF2B5EF4-FFF2-40B4-BE49-F238E27FC236}">
                <a16:creationId xmlns:a16="http://schemas.microsoft.com/office/drawing/2014/main" id="{E0BCBCE9-E694-49E7-BAA8-3C9750AFA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7">
            <a:extLst>
              <a:ext uri="{FF2B5EF4-FFF2-40B4-BE49-F238E27FC236}">
                <a16:creationId xmlns:a16="http://schemas.microsoft.com/office/drawing/2014/main" id="{63E1772C-1DFD-435A-B511-7EDBE4AA1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1939E57B-F710-4F00-8156-8C1B625296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F264D79-0F4C-482D-B308-35EE3625399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EDB9773-773C-4119-9B9B-6079E22A0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035" y="72572"/>
            <a:ext cx="9587593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Many-Many Relationships </a:t>
            </a:r>
            <a:r>
              <a:rPr lang="en-US" altLang="zh-CN" sz="4000" dirty="0">
                <a:ea typeface="宋体" panose="02010600030101010101" pitchFamily="2" charset="-122"/>
              </a:rPr>
              <a:t>(</a:t>
            </a:r>
            <a:r>
              <a:rPr lang="zh-CN" altLang="en-US" sz="4000" dirty="0">
                <a:ea typeface="宋体" panose="02010600030101010101" pitchFamily="2" charset="-122"/>
              </a:rPr>
              <a:t>多对多联系</a:t>
            </a:r>
            <a:r>
              <a:rPr lang="en-US" altLang="zh-CN" sz="4000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A8519A2-BF0D-46E5-A579-0479A62E0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2911" y="1453923"/>
            <a:ext cx="9901918" cy="4495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Focus: </a:t>
            </a:r>
            <a:r>
              <a:rPr lang="en-US" altLang="zh-CN" sz="2800" dirty="0">
                <a:solidFill>
                  <a:srgbClr val="FF0066"/>
                </a:solidFill>
              </a:rPr>
              <a:t>binary</a:t>
            </a:r>
            <a:r>
              <a:rPr lang="en-US" altLang="zh-CN" sz="2800" dirty="0"/>
              <a:t> relationships, such as </a:t>
            </a:r>
            <a:r>
              <a:rPr lang="en-US" altLang="zh-CN" sz="2800" dirty="0">
                <a:solidFill>
                  <a:srgbClr val="CC00CC"/>
                </a:solidFill>
              </a:rPr>
              <a:t>Sells</a:t>
            </a:r>
            <a:r>
              <a:rPr lang="en-US" altLang="zh-CN" sz="2800" dirty="0"/>
              <a:t> between </a:t>
            </a:r>
            <a:r>
              <a:rPr lang="en-US" altLang="zh-CN" sz="2800" dirty="0">
                <a:solidFill>
                  <a:srgbClr val="009900"/>
                </a:solidFill>
              </a:rPr>
              <a:t>Bars</a:t>
            </a:r>
            <a:r>
              <a:rPr lang="en-US" altLang="zh-CN" sz="2800" dirty="0"/>
              <a:t>  and </a:t>
            </a:r>
            <a:r>
              <a:rPr lang="en-US" altLang="zh-CN" sz="2800" dirty="0">
                <a:solidFill>
                  <a:srgbClr val="009900"/>
                </a:solidFill>
              </a:rPr>
              <a:t>Beers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In a </a:t>
            </a:r>
            <a:r>
              <a:rPr lang="en-US" altLang="zh-CN" sz="2800" i="1" dirty="0">
                <a:solidFill>
                  <a:srgbClr val="FF0066"/>
                </a:solidFill>
              </a:rPr>
              <a:t>many-many</a:t>
            </a:r>
            <a:r>
              <a:rPr lang="en-US" altLang="zh-CN" sz="2800" dirty="0">
                <a:solidFill>
                  <a:srgbClr val="FF0066"/>
                </a:solidFill>
              </a:rPr>
              <a:t>  relationship</a:t>
            </a:r>
            <a:r>
              <a:rPr lang="en-US" altLang="zh-CN" sz="2800" dirty="0"/>
              <a:t>, an entity of either set can be connected to many entities of the other set.</a:t>
            </a:r>
          </a:p>
          <a:p>
            <a:pPr lvl="1"/>
            <a:r>
              <a:rPr lang="en-US" altLang="zh-CN" sz="2400" dirty="0"/>
              <a:t>E.g., a bar sells many beers; a beer is sold by many bars.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39A7C-2E23-4AE5-98D4-DB21C138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 Pictures: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AD4B7-F280-4CD6-A23E-6C42B8A3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DFF4B-45BB-4D8E-B225-53378950DC7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D798B0-C398-4F83-838C-99742C29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F1B94358-D6BA-4453-B6E9-0F362955B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21E152F-4700-4EFD-9DAE-827EF4A4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00A4EB3B-D702-48E6-A162-A1E743177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54A173FF-94F6-4C0D-89C6-B48045271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503449F6-6EF1-43F9-B749-8F6144EF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E5613424-1A1F-47D9-A81F-D6EA6B81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1BACAECA-A523-45C9-94E2-FA84714C4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D0A18CF6-3D89-410F-81F5-BC7C67282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264CB646-5968-4E54-9E6D-8E01D878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97495CB2-7D2F-47A3-9481-6B1D7A5E6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1477FA04-F6D8-42E7-B585-990D96329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566FE176-7345-4210-9739-A1AFC1F00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14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E20C6FBF-CF08-4E62-B185-00EE568A7BDC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438400"/>
            <a:ext cx="762000" cy="838200"/>
            <a:chOff x="0" y="0"/>
            <a:chExt cx="480" cy="528"/>
          </a:xfrm>
        </p:grpSpPr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18E3A904-2026-4546-AFF3-890EC56B9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C24CDD69-DBCA-4A9A-8D11-A3B87BB2E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4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0382719E-FF49-4C55-8B44-028FE0FB4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48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19">
            <a:extLst>
              <a:ext uri="{FF2B5EF4-FFF2-40B4-BE49-F238E27FC236}">
                <a16:creationId xmlns:a16="http://schemas.microsoft.com/office/drawing/2014/main" id="{94A720CD-695F-4015-B1C7-FC335BFF6546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895600"/>
            <a:ext cx="762000" cy="1828800"/>
            <a:chOff x="0" y="0"/>
            <a:chExt cx="480" cy="1152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730B6F0A-7A20-4F01-AD49-5C850B659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3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3BDF0EBC-8D07-4AB3-8B4F-8119A513B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ACA3E90A-B4B7-45CD-BE09-96F4164F9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91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23">
            <a:extLst>
              <a:ext uri="{FF2B5EF4-FFF2-40B4-BE49-F238E27FC236}">
                <a16:creationId xmlns:a16="http://schemas.microsoft.com/office/drawing/2014/main" id="{41E7666D-150F-4A49-9B44-C09B315BF7C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895600"/>
            <a:ext cx="838200" cy="1676400"/>
            <a:chOff x="0" y="0"/>
            <a:chExt cx="528" cy="1056"/>
          </a:xfrm>
        </p:grpSpPr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14B36034-2BC6-42DA-9F00-4B5B155C4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104EBEDA-0B69-419E-B7FC-A51B2D3CC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0"/>
              <a:ext cx="52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26">
            <a:extLst>
              <a:ext uri="{FF2B5EF4-FFF2-40B4-BE49-F238E27FC236}">
                <a16:creationId xmlns:a16="http://schemas.microsoft.com/office/drawing/2014/main" id="{A4A6E30B-93F5-482A-97F3-A040665E4D1D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352800"/>
            <a:ext cx="685800" cy="1295400"/>
            <a:chOff x="0" y="0"/>
            <a:chExt cx="432" cy="816"/>
          </a:xfrm>
        </p:grpSpPr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2C48ACFB-0028-4477-9A8E-AE7E3DE3F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88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0D2BD6CC-3048-48EF-9B99-A8425E5341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29">
            <a:extLst>
              <a:ext uri="{FF2B5EF4-FFF2-40B4-BE49-F238E27FC236}">
                <a16:creationId xmlns:a16="http://schemas.microsoft.com/office/drawing/2014/main" id="{971F4E80-DCD3-4EB1-A77D-A669B1C2D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5138738"/>
            <a:ext cx="177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many-many</a:t>
            </a:r>
          </a:p>
        </p:txBody>
      </p:sp>
    </p:spTree>
    <p:extLst>
      <p:ext uri="{BB962C8B-B14F-4D97-AF65-F5344CB8AC3E}">
        <p14:creationId xmlns:p14="http://schemas.microsoft.com/office/powerpoint/2010/main" val="408071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5128A0E-4DAF-453C-981E-AD024D9B3A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3D53D40F-994C-433E-916D-DF9D375FE1A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2B7561A-3D90-48F1-9A7A-2C52B3198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Many-One Relationships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BFD3682-8C04-4743-9232-47185276B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Some binary relationships are </a:t>
            </a:r>
            <a:r>
              <a:rPr lang="en-US" altLang="zh-CN" sz="2800" i="1" dirty="0">
                <a:solidFill>
                  <a:srgbClr val="FF0066"/>
                </a:solidFill>
              </a:rPr>
              <a:t>many </a:t>
            </a:r>
            <a:r>
              <a:rPr lang="en-US" altLang="zh-CN" sz="2800" dirty="0">
                <a:solidFill>
                  <a:srgbClr val="FF0066"/>
                </a:solidFill>
              </a:rPr>
              <a:t>-</a:t>
            </a:r>
            <a:r>
              <a:rPr lang="en-US" altLang="zh-CN" sz="2800" i="1" dirty="0">
                <a:solidFill>
                  <a:srgbClr val="FF0066"/>
                </a:solidFill>
              </a:rPr>
              <a:t>one</a:t>
            </a:r>
            <a:r>
              <a:rPr lang="en-US" altLang="zh-CN" sz="2800" dirty="0"/>
              <a:t> from one entity set to another.</a:t>
            </a:r>
          </a:p>
          <a:p>
            <a:r>
              <a:rPr lang="en-US" altLang="zh-CN" sz="2800" dirty="0"/>
              <a:t>Each entity of the first set is connected to at most one entity of the second set.</a:t>
            </a:r>
          </a:p>
          <a:p>
            <a:r>
              <a:rPr lang="en-US" altLang="zh-CN" sz="2800" dirty="0"/>
              <a:t>But an entity of the second set can be connected to zero, one, or many entities of the first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39A7C-2E23-4AE5-98D4-DB21C138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 Pictures: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AD4B7-F280-4CD6-A23E-6C42B8A3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DFF4B-45BB-4D8E-B225-53378950DC7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D798B0-C398-4F83-838C-99742C29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3" name="Oval 3">
            <a:extLst>
              <a:ext uri="{FF2B5EF4-FFF2-40B4-BE49-F238E27FC236}">
                <a16:creationId xmlns:a16="http://schemas.microsoft.com/office/drawing/2014/main" id="{AB8E776F-D165-4880-B798-439E4F54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id="{B803D0AB-AF76-4674-9D68-C9F7DAEB5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BCF767CA-0354-447F-8EA8-00B57A06D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144961CB-EE31-4AAB-BE85-5B19CC69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4F42A285-E6A0-44D6-82E8-51D76723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6BE0CD7B-F26C-476C-AD1F-C5FDA00F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2B82FE6C-DE2B-4BCF-8656-3DBFA9BFE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40" name="Oval 10">
            <a:extLst>
              <a:ext uri="{FF2B5EF4-FFF2-40B4-BE49-F238E27FC236}">
                <a16:creationId xmlns:a16="http://schemas.microsoft.com/office/drawing/2014/main" id="{283D37C9-0DF0-442A-9EF7-0610BF3C8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41" name="Oval 11">
            <a:extLst>
              <a:ext uri="{FF2B5EF4-FFF2-40B4-BE49-F238E27FC236}">
                <a16:creationId xmlns:a16="http://schemas.microsoft.com/office/drawing/2014/main" id="{C57BB055-40D1-430B-A04E-990671A38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42" name="Oval 12">
            <a:extLst>
              <a:ext uri="{FF2B5EF4-FFF2-40B4-BE49-F238E27FC236}">
                <a16:creationId xmlns:a16="http://schemas.microsoft.com/office/drawing/2014/main" id="{5F2584E2-492F-4B9B-9DB5-8E86AE1D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grpSp>
        <p:nvGrpSpPr>
          <p:cNvPr id="43" name="Group 13">
            <a:extLst>
              <a:ext uri="{FF2B5EF4-FFF2-40B4-BE49-F238E27FC236}">
                <a16:creationId xmlns:a16="http://schemas.microsoft.com/office/drawing/2014/main" id="{94B1FD94-76C6-46B6-A2E3-BC646E441D3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362200"/>
            <a:ext cx="762000" cy="533400"/>
            <a:chOff x="0" y="0"/>
            <a:chExt cx="480" cy="336"/>
          </a:xfrm>
        </p:grpSpPr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E062B11C-C33D-423E-AEA1-CB3625CFC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4F432259-E793-403F-907A-ACE687634E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Line 16">
            <a:extLst>
              <a:ext uri="{FF2B5EF4-FFF2-40B4-BE49-F238E27FC236}">
                <a16:creationId xmlns:a16="http://schemas.microsoft.com/office/drawing/2014/main" id="{12EB03A9-3753-4438-B27E-9F962FD1C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95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" name="Group 17">
            <a:extLst>
              <a:ext uri="{FF2B5EF4-FFF2-40B4-BE49-F238E27FC236}">
                <a16:creationId xmlns:a16="http://schemas.microsoft.com/office/drawing/2014/main" id="{FEE114B1-3E04-423F-9F1C-919D7728F23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733800"/>
            <a:ext cx="762000" cy="533400"/>
            <a:chOff x="0" y="0"/>
            <a:chExt cx="480" cy="336"/>
          </a:xfrm>
        </p:grpSpPr>
        <p:sp>
          <p:nvSpPr>
            <p:cNvPr id="48" name="Line 18">
              <a:extLst>
                <a:ext uri="{FF2B5EF4-FFF2-40B4-BE49-F238E27FC236}">
                  <a16:creationId xmlns:a16="http://schemas.microsoft.com/office/drawing/2014/main" id="{3E59C8F4-845E-45FF-AFA5-AD791C971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56F235E1-4395-40A0-9850-0C0977132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0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Text Box 20">
            <a:extLst>
              <a:ext uri="{FF2B5EF4-FFF2-40B4-BE49-F238E27FC236}">
                <a16:creationId xmlns:a16="http://schemas.microsoft.com/office/drawing/2014/main" id="{B18EBDD2-5C14-4D2A-BF53-68879C12D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6" y="5140325"/>
            <a:ext cx="373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	     </a:t>
            </a:r>
            <a:r>
              <a:rPr lang="en-US" altLang="zh-CN" sz="2400">
                <a:ea typeface="宋体" panose="02010600030101010101" pitchFamily="2" charset="-122"/>
              </a:rPr>
              <a:t>many-one</a:t>
            </a:r>
          </a:p>
        </p:txBody>
      </p:sp>
    </p:spTree>
    <p:extLst>
      <p:ext uri="{BB962C8B-B14F-4D97-AF65-F5344CB8AC3E}">
        <p14:creationId xmlns:p14="http://schemas.microsoft.com/office/powerpoint/2010/main" val="166216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6B0AC91A-BDBF-494D-A15B-A8FEDF821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DA0581A1-4175-42E5-B58A-E954857B4D3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004C10E-D021-403C-95C8-9A4231952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44" y="78469"/>
            <a:ext cx="91440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Many-One Relationship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A87FDA-2B3D-4A0C-B59C-95A50BCBF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CC00CC"/>
                </a:solidFill>
              </a:rPr>
              <a:t>Favorite</a:t>
            </a:r>
            <a:r>
              <a:rPr lang="en-US" altLang="zh-CN" sz="2800" dirty="0"/>
              <a:t>, from </a:t>
            </a:r>
            <a:r>
              <a:rPr lang="en-US" altLang="zh-CN" sz="2800" dirty="0">
                <a:solidFill>
                  <a:srgbClr val="009900"/>
                </a:solidFill>
              </a:rPr>
              <a:t>Drinkers</a:t>
            </a:r>
            <a:r>
              <a:rPr lang="en-US" altLang="zh-CN" sz="2800" dirty="0"/>
              <a:t> to </a:t>
            </a:r>
            <a:r>
              <a:rPr lang="en-US" altLang="zh-CN" sz="2800" dirty="0">
                <a:solidFill>
                  <a:srgbClr val="009900"/>
                </a:solidFill>
              </a:rPr>
              <a:t>Beers</a:t>
            </a:r>
            <a:r>
              <a:rPr lang="en-US" altLang="zh-CN" sz="2800" dirty="0"/>
              <a:t> is many-one.</a:t>
            </a:r>
          </a:p>
          <a:p>
            <a:r>
              <a:rPr lang="en-US" altLang="zh-CN" sz="2800" dirty="0"/>
              <a:t>A drinker has at most one favorite beer.</a:t>
            </a:r>
          </a:p>
          <a:p>
            <a:r>
              <a:rPr lang="en-US" altLang="zh-CN" sz="2800" dirty="0"/>
              <a:t>But a beer can be the favorite of any number of drinkers, including zero.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C849F776-6FEF-434B-9189-BEC1FF4D6D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D76D955-9444-4191-88B6-B706436C080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19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3FCEBA0-ED0C-4CC5-9EFA-823CE0B12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5736" y="4082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One-One Relationships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2B01FE5-3E07-4FFC-AB6B-FCBB45DAE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8827" y="1480457"/>
            <a:ext cx="10315229" cy="43434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In a </a:t>
            </a:r>
            <a:r>
              <a:rPr lang="en-US" altLang="zh-CN" sz="2800" i="1" dirty="0">
                <a:solidFill>
                  <a:srgbClr val="FF0066"/>
                </a:solidFill>
              </a:rPr>
              <a:t>one-one</a:t>
            </a:r>
            <a:r>
              <a:rPr lang="en-US" altLang="zh-CN" sz="2800" dirty="0">
                <a:solidFill>
                  <a:srgbClr val="FF0066"/>
                </a:solidFill>
              </a:rPr>
              <a:t> relationship</a:t>
            </a:r>
            <a:r>
              <a:rPr lang="en-US" altLang="zh-CN" sz="2800" dirty="0"/>
              <a:t>, each entity of either entity set is related to at most one entity of the other set.</a:t>
            </a:r>
          </a:p>
          <a:p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Relationship </a:t>
            </a:r>
            <a:r>
              <a:rPr lang="en-US" altLang="zh-CN" sz="2800" dirty="0">
                <a:solidFill>
                  <a:srgbClr val="CC00CC"/>
                </a:solidFill>
              </a:rPr>
              <a:t>Best-seller</a:t>
            </a:r>
            <a:r>
              <a:rPr lang="en-US" altLang="zh-CN" sz="2800" dirty="0"/>
              <a:t> between entity sets </a:t>
            </a:r>
            <a:r>
              <a:rPr lang="en-US" altLang="zh-CN" sz="2800" dirty="0" err="1">
                <a:solidFill>
                  <a:srgbClr val="009900"/>
                </a:solidFill>
              </a:rPr>
              <a:t>Manfs</a:t>
            </a:r>
            <a:r>
              <a:rPr lang="en-US" altLang="zh-CN" sz="2800" dirty="0"/>
              <a:t> (manufacturer) and </a:t>
            </a:r>
            <a:r>
              <a:rPr lang="en-US" altLang="zh-CN" sz="2800" dirty="0">
                <a:solidFill>
                  <a:srgbClr val="009900"/>
                </a:solidFill>
              </a:rPr>
              <a:t>Beers</a:t>
            </a:r>
            <a:r>
              <a:rPr lang="en-US" altLang="zh-CN" sz="2800" dirty="0"/>
              <a:t>.</a:t>
            </a:r>
          </a:p>
          <a:p>
            <a:pPr lvl="1"/>
            <a:r>
              <a:rPr lang="en-US" altLang="zh-CN" sz="2400" dirty="0"/>
              <a:t>A beer cannot be made by more than one manufacturer, and no manufacturer can have more than one best-seller (assume no ties).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EDF65D35-D0D7-486D-AB2E-CB1C00379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5D5074C-EF93-43A3-9290-319A3526F53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F28933E-C0DB-42B1-8067-A36CE1D7A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Purpose of E/R Model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F839373F-6AFA-484F-99F0-01FDA2577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499" y="1524000"/>
            <a:ext cx="10730594" cy="4419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The E/R model allows us to sketch database schema designs.</a:t>
            </a:r>
          </a:p>
          <a:p>
            <a:pPr lvl="1"/>
            <a:r>
              <a:rPr lang="en-US" altLang="zh-CN" sz="2400" dirty="0"/>
              <a:t>Includes some constraints, but not operations.</a:t>
            </a:r>
          </a:p>
          <a:p>
            <a:r>
              <a:rPr lang="en-US" altLang="zh-CN" sz="2800" dirty="0"/>
              <a:t>Designs are pictures called </a:t>
            </a:r>
            <a:r>
              <a:rPr lang="en-US" altLang="zh-CN" sz="2800" i="1" dirty="0">
                <a:solidFill>
                  <a:srgbClr val="FF0066"/>
                </a:solidFill>
              </a:rPr>
              <a:t>entity-relationship diagrams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>
                <a:solidFill>
                  <a:srgbClr val="CC9900"/>
                </a:solidFill>
              </a:rPr>
              <a:t>Later</a:t>
            </a:r>
            <a:r>
              <a:rPr lang="en-US" altLang="zh-CN" sz="2800" dirty="0"/>
              <a:t>: convert E/R designs to relational DB designs.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D865-C7A5-408C-A87C-8165FF78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 Pictures: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EC116-7F45-4FAA-9D7E-E7EE56C5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DC2E3-E082-41A0-91FF-FCB45EBCAD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1CE67E-49EC-4A76-99CC-78EEC42F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AB7EAC4C-EEA3-4C7E-9E1E-40F4AA1B2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328150D3-6B24-4F33-A682-63829166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85844B89-FEDA-418C-9590-44B4C854C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F33EC63D-8082-4CC6-BC8E-29B00FE3B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154BF227-C057-4A1B-B7E4-BF5F5DE3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BEA1EF73-AD12-4A9D-B052-D016377E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E8AEC2A5-03DB-4E5F-AB78-A681E1795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981E1C5D-53C1-4BAE-B7CB-025A695C4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79E44CD1-84BF-43F7-95FF-21FAB9DE7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3C730BA7-0C96-479D-BCD6-D2E4604A1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895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17F24C63-FC2E-4C3A-BAD6-29DCC08F9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41B37537-CD33-477B-B1DB-F86004D6B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6" y="5140325"/>
            <a:ext cx="555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			        </a:t>
            </a:r>
            <a:r>
              <a:rPr lang="en-US" altLang="zh-CN" sz="2400">
                <a:ea typeface="宋体" panose="02010600030101010101" pitchFamily="2" charset="-122"/>
              </a:rPr>
              <a:t>one-one</a:t>
            </a:r>
          </a:p>
        </p:txBody>
      </p:sp>
    </p:spTree>
    <p:extLst>
      <p:ext uri="{BB962C8B-B14F-4D97-AF65-F5344CB8AC3E}">
        <p14:creationId xmlns:p14="http://schemas.microsoft.com/office/powerpoint/2010/main" val="15957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0DF2E833-A91D-4407-98C3-84470434B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2FA79325-0F30-4A05-945F-6646DABD6CB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339612C-8B23-4176-BF41-8ED1E9AF2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4785" y="37194"/>
            <a:ext cx="10164535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Representing “Multiplicity” </a:t>
            </a:r>
            <a:r>
              <a:rPr lang="zh-CN" altLang="en-US" dirty="0">
                <a:ea typeface="宋体" panose="02010600030101010101" pitchFamily="2" charset="-122"/>
              </a:rPr>
              <a:t>（多样性）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140D4C5-0DE0-4E63-B2FE-06D1EC0B2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857" y="1442357"/>
            <a:ext cx="10371363" cy="43434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Show a many-one relationship by an arrow entering the “one” side.</a:t>
            </a:r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Remember</a:t>
            </a:r>
            <a:r>
              <a:rPr lang="en-US" altLang="zh-CN" sz="2400" dirty="0"/>
              <a:t>: Like a functional dependency.</a:t>
            </a:r>
          </a:p>
          <a:p>
            <a:r>
              <a:rPr lang="en-US" altLang="zh-CN" sz="2800" dirty="0"/>
              <a:t>Show a one-one relationship by arrows entering both entity sets.</a:t>
            </a:r>
          </a:p>
          <a:p>
            <a:r>
              <a:rPr lang="en-US" altLang="zh-CN" sz="2800" dirty="0">
                <a:solidFill>
                  <a:srgbClr val="33CC33"/>
                </a:solidFill>
              </a:rPr>
              <a:t>Rounded arrow</a:t>
            </a:r>
            <a:r>
              <a:rPr lang="en-US" altLang="zh-CN" sz="2800" dirty="0"/>
              <a:t> = “exactly one,” i.e., each entity of the first set is related to exactly one entity of the target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7D901-3168-4015-99E0-3BEB353A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Many-One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EDDB8-DF82-4333-AAD8-4CEB6AEF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D1294-C0D9-4A38-830D-EB412DB13B5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543382-D724-4D3B-9185-116A1C77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7750B1-BE43-4A47-8EF5-0DEF4FFE7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45872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Drinkers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3AC785-1F85-4D11-921F-AC2FBAD44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45872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1C8AE029-055F-49C1-8D09-F542454F9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93472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Likes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8DBEBF9-A8AC-495C-A1B4-F5FCCD9CA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69872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Favorite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CF2C705-149D-4F2A-8514-9EA278ADC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03072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58C13E9A-7323-4F98-848B-95DA3A11D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0307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60F83FDD-62C7-430E-9E97-666B0D42B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184072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A95C7744-04F8-426A-8637-5FC05F7A44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184072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A8944AC0-D84C-4F4D-AC12-CE1D81CF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22273"/>
            <a:ext cx="3536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Notice: two relationships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connect the same entity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sets, but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303823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81162F86-0BC5-4A67-BEB5-3C02E767B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DAF60B47-772F-4143-B4ED-A20C171EFEE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EAAAB28-24FC-494A-B95A-6250E935C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70305"/>
            <a:ext cx="91440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One-One Relationship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163D537-2176-4BDB-9F1C-A1C7384F8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Consider </a:t>
            </a:r>
            <a:r>
              <a:rPr lang="en-US" altLang="zh-CN" sz="2800" dirty="0">
                <a:solidFill>
                  <a:srgbClr val="CC00CC"/>
                </a:solidFill>
              </a:rPr>
              <a:t>Best-seller</a:t>
            </a:r>
            <a:r>
              <a:rPr lang="en-US" altLang="zh-CN" sz="2800" dirty="0"/>
              <a:t> between </a:t>
            </a:r>
            <a:r>
              <a:rPr lang="en-US" altLang="zh-CN" sz="2800" dirty="0" err="1">
                <a:solidFill>
                  <a:srgbClr val="009900"/>
                </a:solidFill>
              </a:rPr>
              <a:t>Manfs</a:t>
            </a:r>
            <a:r>
              <a:rPr lang="en-US" altLang="zh-CN" sz="2800" dirty="0"/>
              <a:t>  and </a:t>
            </a:r>
            <a:r>
              <a:rPr lang="en-US" altLang="zh-CN" sz="2800" dirty="0">
                <a:solidFill>
                  <a:srgbClr val="009900"/>
                </a:solidFill>
              </a:rPr>
              <a:t>Beers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Some beers are not the best-seller of any manufacturer, so a rounded arrow to </a:t>
            </a:r>
            <a:r>
              <a:rPr lang="en-US" altLang="zh-CN" sz="2800" dirty="0" err="1">
                <a:solidFill>
                  <a:srgbClr val="009900"/>
                </a:solidFill>
              </a:rPr>
              <a:t>Manfs</a:t>
            </a:r>
            <a:r>
              <a:rPr lang="en-US" altLang="zh-CN" sz="2800" dirty="0"/>
              <a:t> would be inappropriate.</a:t>
            </a:r>
          </a:p>
          <a:p>
            <a:r>
              <a:rPr lang="en-US" altLang="zh-CN" sz="2800" dirty="0"/>
              <a:t>But a beer manufacturer has to have a best-seller.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>
            <a:extLst>
              <a:ext uri="{FF2B5EF4-FFF2-40B4-BE49-F238E27FC236}">
                <a16:creationId xmlns:a16="http://schemas.microsoft.com/office/drawing/2014/main" id="{779B423C-1133-4630-AAD4-03260524DE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F9CCE4A1-FDF4-4BBC-BCC8-DAF03EC0506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8C5BC7F-F360-403E-ABD7-3DC29BB92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 the E/R Diagram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E06A24A-5E00-488E-B9A4-069F29F5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Manfs</a:t>
            </a: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8C31232B-A184-4D3E-B277-2CD13133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26630" name="AutoShape 5">
            <a:extLst>
              <a:ext uri="{FF2B5EF4-FFF2-40B4-BE49-F238E27FC236}">
                <a16:creationId xmlns:a16="http://schemas.microsoft.com/office/drawing/2014/main" id="{A76BFE9A-B6EF-41CF-A8C8-C09BAE2B5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Best-</a:t>
            </a:r>
          </a:p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seller</a:t>
            </a:r>
          </a:p>
        </p:txBody>
      </p:sp>
      <p:sp>
        <p:nvSpPr>
          <p:cNvPr id="26631" name="Line 6">
            <a:extLst>
              <a:ext uri="{FF2B5EF4-FFF2-40B4-BE49-F238E27FC236}">
                <a16:creationId xmlns:a16="http://schemas.microsoft.com/office/drawing/2014/main" id="{1BF3BF03-D78E-4FCF-BF86-2605A3860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0A3B5DC5-1146-4FB8-9071-2D2C1C0BE0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未知">
            <a:extLst>
              <a:ext uri="{FF2B5EF4-FFF2-40B4-BE49-F238E27FC236}">
                <a16:creationId xmlns:a16="http://schemas.microsoft.com/office/drawing/2014/main" id="{D2298D5B-22D4-48A9-851D-7156FAF11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76200" cy="152400"/>
          </a:xfrm>
          <a:custGeom>
            <a:avLst/>
            <a:gdLst>
              <a:gd name="T0" fmla="*/ 0 w 48"/>
              <a:gd name="T1" fmla="*/ 0 h 192"/>
              <a:gd name="T2" fmla="*/ 120967500 w 48"/>
              <a:gd name="T3" fmla="*/ 60483750 h 192"/>
              <a:gd name="T4" fmla="*/ 0 w 48"/>
              <a:gd name="T5" fmla="*/ 1209675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192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8" y="184"/>
                  <a:pt x="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9">
            <a:extLst>
              <a:ext uri="{FF2B5EF4-FFF2-40B4-BE49-F238E27FC236}">
                <a16:creationId xmlns:a16="http://schemas.microsoft.com/office/drawing/2014/main" id="{144ED824-9C83-4C5A-933F-DF3C3346D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70F189E6-C5A9-49F6-9490-9A9F4631CEB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276600"/>
            <a:ext cx="3443288" cy="2071688"/>
            <a:chOff x="0" y="0"/>
            <a:chExt cx="2169" cy="1305"/>
          </a:xfrm>
        </p:grpSpPr>
        <p:sp>
          <p:nvSpPr>
            <p:cNvPr id="26639" name="Text Box 11">
              <a:extLst>
                <a:ext uri="{FF2B5EF4-FFF2-40B4-BE49-F238E27FC236}">
                  <a16:creationId xmlns:a16="http://schemas.microsoft.com/office/drawing/2014/main" id="{F4168281-DCE3-4209-B119-08349D2D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549"/>
              <a:ext cx="179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A manufacturer has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exactly one best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seller.</a:t>
              </a:r>
            </a:p>
          </p:txBody>
        </p:sp>
        <p:sp>
          <p:nvSpPr>
            <p:cNvPr id="26640" name="Line 12">
              <a:extLst>
                <a:ext uri="{FF2B5EF4-FFF2-40B4-BE49-F238E27FC236}">
                  <a16:creationId xmlns:a16="http://schemas.microsoft.com/office/drawing/2014/main" id="{F321A126-8DDA-4894-A3D1-0FE1C1833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0"/>
              <a:ext cx="336" cy="5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7" name="Group 13">
            <a:extLst>
              <a:ext uri="{FF2B5EF4-FFF2-40B4-BE49-F238E27FC236}">
                <a16:creationId xmlns:a16="http://schemas.microsoft.com/office/drawing/2014/main" id="{1F1370A3-DECB-4EFD-9904-3D30C477FD29}"/>
              </a:ext>
            </a:extLst>
          </p:cNvPr>
          <p:cNvGrpSpPr>
            <a:grpSpLocks/>
          </p:cNvGrpSpPr>
          <p:nvPr/>
        </p:nvGrpSpPr>
        <p:grpSpPr bwMode="auto">
          <a:xfrm>
            <a:off x="3108325" y="3276600"/>
            <a:ext cx="2681288" cy="2071688"/>
            <a:chOff x="0" y="0"/>
            <a:chExt cx="1689" cy="1305"/>
          </a:xfrm>
        </p:grpSpPr>
        <p:sp>
          <p:nvSpPr>
            <p:cNvPr id="3" name="Line 14">
              <a:extLst>
                <a:ext uri="{FF2B5EF4-FFF2-40B4-BE49-F238E27FC236}">
                  <a16:creationId xmlns:a16="http://schemas.microsoft.com/office/drawing/2014/main" id="{E873B60C-EF71-4E7F-AA84-66B33D4DE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2" y="0"/>
              <a:ext cx="0" cy="5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Text Box 15">
              <a:extLst>
                <a:ext uri="{FF2B5EF4-FFF2-40B4-BE49-F238E27FC236}">
                  <a16:creationId xmlns:a16="http://schemas.microsoft.com/office/drawing/2014/main" id="{AD723A73-47BC-4ECC-8637-CF42938C7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9"/>
              <a:ext cx="1689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A beer is the best-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seller for 0 or 1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manufacturer.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25627AB3-1F4E-40FF-B45C-EE23F55FF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DDBB44D8-C487-42E7-B496-D43E09AEE1E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132FB78-8430-46B6-B8FC-BC3B1B41E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Attributes on Relationships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14ABD7D-0CAD-4BA2-8270-4163E9CD3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481328"/>
            <a:ext cx="10844893" cy="469563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Sometimes it is useful to attach an attribute to a relationship.</a:t>
            </a:r>
          </a:p>
          <a:p>
            <a:pPr>
              <a:lnSpc>
                <a:spcPct val="130000"/>
              </a:lnSpc>
            </a:pPr>
            <a:r>
              <a:rPr lang="en-US" altLang="zh-CN" sz="2800" dirty="0"/>
              <a:t>Think of this attribute as a property of tuples in the relationship set.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>
            <a:extLst>
              <a:ext uri="{FF2B5EF4-FFF2-40B4-BE49-F238E27FC236}">
                <a16:creationId xmlns:a16="http://schemas.microsoft.com/office/drawing/2014/main" id="{41C69453-980A-4D4B-A77A-849F3E89C3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2B8D5A6D-8C5D-4530-A63A-E42474FB3D5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FA4FD04-B793-4A9F-BC58-7A2EFA6E2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Attribute on Relationship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70A942B-6FD6-4562-B6D4-BDB0A35A0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Bars</a:t>
            </a: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394AE8C0-E877-4B71-8DD3-FBC466B58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28678" name="AutoShape 5">
            <a:extLst>
              <a:ext uri="{FF2B5EF4-FFF2-40B4-BE49-F238E27FC236}">
                <a16:creationId xmlns:a16="http://schemas.microsoft.com/office/drawing/2014/main" id="{FDEC45D2-B4DA-49D9-A61A-9C9570249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Sells</a:t>
            </a:r>
          </a:p>
        </p:txBody>
      </p:sp>
      <p:sp>
        <p:nvSpPr>
          <p:cNvPr id="28679" name="Line 6">
            <a:extLst>
              <a:ext uri="{FF2B5EF4-FFF2-40B4-BE49-F238E27FC236}">
                <a16:creationId xmlns:a16="http://schemas.microsoft.com/office/drawing/2014/main" id="{6CC6AB62-CB3C-427A-91ED-E534E5875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7">
            <a:extLst>
              <a:ext uri="{FF2B5EF4-FFF2-40B4-BE49-F238E27FC236}">
                <a16:creationId xmlns:a16="http://schemas.microsoft.com/office/drawing/2014/main" id="{16AEE9F5-5C25-40C1-B12D-1B68B93DA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8">
            <a:extLst>
              <a:ext uri="{FF2B5EF4-FFF2-40B4-BE49-F238E27FC236}">
                <a16:creationId xmlns:a16="http://schemas.microsoft.com/office/drawing/2014/main" id="{49DF2E56-4206-4405-A3B9-971681D1D3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Oval 9">
            <a:extLst>
              <a:ext uri="{FF2B5EF4-FFF2-40B4-BE49-F238E27FC236}">
                <a16:creationId xmlns:a16="http://schemas.microsoft.com/office/drawing/2014/main" id="{EC96C066-149F-4BC6-9E5C-B8E609E7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price</a:t>
            </a:r>
          </a:p>
        </p:txBody>
      </p:sp>
      <p:sp>
        <p:nvSpPr>
          <p:cNvPr id="28683" name="Line 10">
            <a:extLst>
              <a:ext uri="{FF2B5EF4-FFF2-40B4-BE49-F238E27FC236}">
                <a16:creationId xmlns:a16="http://schemas.microsoft.com/office/drawing/2014/main" id="{DFBFC3BF-EBF8-48D5-9F8E-A3071C4A8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Text Box 11">
            <a:extLst>
              <a:ext uri="{FF2B5EF4-FFF2-40B4-BE49-F238E27FC236}">
                <a16:creationId xmlns:a16="http://schemas.microsoft.com/office/drawing/2014/main" id="{E068B78F-B4CE-4518-AFD8-5E1B2A7F4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181601"/>
            <a:ext cx="6873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Price is a function of both the bar and the beer,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not of one alone.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01F1B716-6C81-4D65-8373-765C4A8F1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2F789E4F-C9C6-4175-B0F8-E9673876219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69801B7-D2FF-49D5-AA9C-D21F938D1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6679" y="-195942"/>
            <a:ext cx="11884242" cy="16002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Equivalent Diagrams Without Attributes on Relationships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4C4F362-AA60-40E9-AEDB-2A7116FB3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1742" y="2049235"/>
            <a:ext cx="10042071" cy="32004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Create an entity set representing values of the attribute.</a:t>
            </a:r>
          </a:p>
          <a:p>
            <a:r>
              <a:rPr lang="en-US" altLang="zh-CN" sz="2800" dirty="0"/>
              <a:t>Make that entity set participate in the relationship.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>
            <a:extLst>
              <a:ext uri="{FF2B5EF4-FFF2-40B4-BE49-F238E27FC236}">
                <a16:creationId xmlns:a16="http://schemas.microsoft.com/office/drawing/2014/main" id="{B83A1961-AF4A-427E-A035-DF4B2EDD64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05DE141F-D6C8-4235-BB89-33E6E31DE23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9BAE37C-9B6E-4D4C-890A-C0C772513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636" y="254000"/>
            <a:ext cx="1137285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Removing an Attribute from a Relationship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2923D40-29D9-44E3-A393-E3E7A98C6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Bars</a:t>
            </a:r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FEFB6236-E9BB-420A-A2CF-B9E7F39AB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30726" name="AutoShape 5">
            <a:extLst>
              <a:ext uri="{FF2B5EF4-FFF2-40B4-BE49-F238E27FC236}">
                <a16:creationId xmlns:a16="http://schemas.microsoft.com/office/drawing/2014/main" id="{2A227C7D-023E-4B89-8895-942628135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Sells</a:t>
            </a:r>
          </a:p>
        </p:txBody>
      </p:sp>
      <p:sp>
        <p:nvSpPr>
          <p:cNvPr id="30727" name="Line 6">
            <a:extLst>
              <a:ext uri="{FF2B5EF4-FFF2-40B4-BE49-F238E27FC236}">
                <a16:creationId xmlns:a16="http://schemas.microsoft.com/office/drawing/2014/main" id="{33F7ECC8-8AE4-4D6A-B17F-70917A350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7">
            <a:extLst>
              <a:ext uri="{FF2B5EF4-FFF2-40B4-BE49-F238E27FC236}">
                <a16:creationId xmlns:a16="http://schemas.microsoft.com/office/drawing/2014/main" id="{97FCEFC8-3871-44D0-80A2-1E3BF6C52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8">
            <a:extLst>
              <a:ext uri="{FF2B5EF4-FFF2-40B4-BE49-F238E27FC236}">
                <a16:creationId xmlns:a16="http://schemas.microsoft.com/office/drawing/2014/main" id="{D9E25A55-50C1-438F-8FA5-45B4A74850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Oval 9">
            <a:extLst>
              <a:ext uri="{FF2B5EF4-FFF2-40B4-BE49-F238E27FC236}">
                <a16:creationId xmlns:a16="http://schemas.microsoft.com/office/drawing/2014/main" id="{A45A9397-DBCE-4A25-A709-E71EACE5C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5626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price</a:t>
            </a:r>
          </a:p>
        </p:txBody>
      </p:sp>
      <p:sp>
        <p:nvSpPr>
          <p:cNvPr id="30731" name="Rectangle 10">
            <a:extLst>
              <a:ext uri="{FF2B5EF4-FFF2-40B4-BE49-F238E27FC236}">
                <a16:creationId xmlns:a16="http://schemas.microsoft.com/office/drawing/2014/main" id="{37E89BE7-99C3-4C67-A4DC-78220FB6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2672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Prices</a:t>
            </a:r>
          </a:p>
        </p:txBody>
      </p:sp>
      <p:sp>
        <p:nvSpPr>
          <p:cNvPr id="30732" name="Line 11">
            <a:extLst>
              <a:ext uri="{FF2B5EF4-FFF2-40B4-BE49-F238E27FC236}">
                <a16:creationId xmlns:a16="http://schemas.microsoft.com/office/drawing/2014/main" id="{BC78EA3D-4031-48B9-A971-D682FCB0C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AE922B33-580C-4D41-A642-AF7298BE1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Text Box 13">
            <a:extLst>
              <a:ext uri="{FF2B5EF4-FFF2-40B4-BE49-F238E27FC236}">
                <a16:creationId xmlns:a16="http://schemas.microsoft.com/office/drawing/2014/main" id="{00946404-0F08-4412-8613-182EF59BE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4156076"/>
            <a:ext cx="31670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Note convention: arrow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from multiway relationship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= “all other entity sets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together determine a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unique one of these.”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6E1ADC14-7691-4348-814B-C1A3E2386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8FBEF723-B552-4B23-8135-F85EF648FB1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29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C187720-CDFA-48CD-95FC-3AE730874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Roles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DA25721-E169-4EC2-B0CC-946A84DFC2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Sometimes an entity set appears more than once in a relationship.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Label the edges between the relationship and the entity set with names called </a:t>
            </a:r>
            <a:r>
              <a:rPr lang="en-US" altLang="zh-CN" sz="2800" i="1" dirty="0">
                <a:solidFill>
                  <a:srgbClr val="FF0066"/>
                </a:solidFill>
              </a:rPr>
              <a:t>roles</a:t>
            </a:r>
            <a:r>
              <a:rPr lang="en-US" altLang="zh-CN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4310B802-DE39-4B8E-B770-7575BE9D1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1E8C96C4-F21C-4111-8F3F-5E6F16B9259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BE4E222-71EA-4F69-A325-37F1D16A5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Framework for E/R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4F600A2-EE5D-494E-9C6D-775C9C741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4799" y="1567978"/>
            <a:ext cx="10338244" cy="4495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Design is a serious business.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The “boss” knows they want a database, but they don’t know what they want in it.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Sketching the key components is an efficient way to develop a working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>
            <a:extLst>
              <a:ext uri="{FF2B5EF4-FFF2-40B4-BE49-F238E27FC236}">
                <a16:creationId xmlns:a16="http://schemas.microsoft.com/office/drawing/2014/main" id="{22DC4088-1FDA-4BF7-B1F5-D33E244E3D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11A8BEB3-B108-4E4A-916C-F82DE4E9358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1CD4A96-A6E6-4620-9299-E9B9C93F5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Roles</a:t>
            </a:r>
          </a:p>
        </p:txBody>
      </p:sp>
      <p:grpSp>
        <p:nvGrpSpPr>
          <p:cNvPr id="33796" name="Group 3">
            <a:extLst>
              <a:ext uri="{FF2B5EF4-FFF2-40B4-BE49-F238E27FC236}">
                <a16:creationId xmlns:a16="http://schemas.microsoft.com/office/drawing/2014/main" id="{4369D106-4001-4151-9210-392C7865051A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819400"/>
            <a:ext cx="1447800" cy="2514600"/>
            <a:chOff x="0" y="0"/>
            <a:chExt cx="912" cy="1584"/>
          </a:xfrm>
        </p:grpSpPr>
        <p:sp>
          <p:nvSpPr>
            <p:cNvPr id="33809" name="Rectangle 4">
              <a:extLst>
                <a:ext uri="{FF2B5EF4-FFF2-40B4-BE49-F238E27FC236}">
                  <a16:creationId xmlns:a16="http://schemas.microsoft.com/office/drawing/2014/main" id="{80DAC7FF-A55C-4D0D-AE43-DB5BE7668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008"/>
              <a:ext cx="81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Drinkers</a:t>
              </a:r>
            </a:p>
          </p:txBody>
        </p:sp>
        <p:sp>
          <p:nvSpPr>
            <p:cNvPr id="33810" name="AutoShape 5">
              <a:extLst>
                <a:ext uri="{FF2B5EF4-FFF2-40B4-BE49-F238E27FC236}">
                  <a16:creationId xmlns:a16="http://schemas.microsoft.com/office/drawing/2014/main" id="{7317B4E7-AB91-409F-BD8C-B010334A4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2" cy="72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Married</a:t>
              </a:r>
            </a:p>
          </p:txBody>
        </p:sp>
      </p:grpSp>
      <p:grpSp>
        <p:nvGrpSpPr>
          <p:cNvPr id="33797" name="Group 6">
            <a:extLst>
              <a:ext uri="{FF2B5EF4-FFF2-40B4-BE49-F238E27FC236}">
                <a16:creationId xmlns:a16="http://schemas.microsoft.com/office/drawing/2014/main" id="{1E2229E8-EC3A-4D90-A67B-5AF0A38B0C11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390900"/>
            <a:ext cx="1600200" cy="1485900"/>
            <a:chOff x="0" y="0"/>
            <a:chExt cx="1008" cy="936"/>
          </a:xfrm>
        </p:grpSpPr>
        <p:cxnSp>
          <p:nvCxnSpPr>
            <p:cNvPr id="33807" name="AutoShape 7">
              <a:extLst>
                <a:ext uri="{FF2B5EF4-FFF2-40B4-BE49-F238E27FC236}">
                  <a16:creationId xmlns:a16="http://schemas.microsoft.com/office/drawing/2014/main" id="{04B90B44-8945-4C99-BE95-6154FAC068B4}"/>
                </a:ext>
              </a:extLst>
            </p:cNvPr>
            <p:cNvCxnSpPr>
              <a:cxnSpLocks noChangeShapeType="1"/>
              <a:stCxn id="33810" idx="1"/>
              <a:endCxn id="33809" idx="1"/>
            </p:cNvCxnSpPr>
            <p:nvPr/>
          </p:nvCxnSpPr>
          <p:spPr bwMode="auto">
            <a:xfrm rot="10800000" flipH="1" flipV="1">
              <a:off x="960" y="0"/>
              <a:ext cx="48" cy="936"/>
            </a:xfrm>
            <a:prstGeom prst="curvedConnector3">
              <a:avLst>
                <a:gd name="adj1" fmla="val -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8" name="Text Box 8">
              <a:extLst>
                <a:ext uri="{FF2B5EF4-FFF2-40B4-BE49-F238E27FC236}">
                  <a16:creationId xmlns:a16="http://schemas.microsoft.com/office/drawing/2014/main" id="{C72F518E-8271-4483-860B-70CEA9A51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1"/>
              <a:ext cx="8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husband</a:t>
              </a:r>
            </a:p>
          </p:txBody>
        </p:sp>
      </p:grpSp>
      <p:grpSp>
        <p:nvGrpSpPr>
          <p:cNvPr id="33798" name="Group 9">
            <a:extLst>
              <a:ext uri="{FF2B5EF4-FFF2-40B4-BE49-F238E27FC236}">
                <a16:creationId xmlns:a16="http://schemas.microsoft.com/office/drawing/2014/main" id="{237BCC88-87C1-4D58-9BA2-BEF68E6F4656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390900"/>
            <a:ext cx="1195388" cy="1485900"/>
            <a:chOff x="0" y="0"/>
            <a:chExt cx="753" cy="936"/>
          </a:xfrm>
        </p:grpSpPr>
        <p:cxnSp>
          <p:nvCxnSpPr>
            <p:cNvPr id="33805" name="AutoShape 10">
              <a:extLst>
                <a:ext uri="{FF2B5EF4-FFF2-40B4-BE49-F238E27FC236}">
                  <a16:creationId xmlns:a16="http://schemas.microsoft.com/office/drawing/2014/main" id="{3A78ACD3-AE24-49B6-9B75-A947EDC60902}"/>
                </a:ext>
              </a:extLst>
            </p:cNvPr>
            <p:cNvCxnSpPr>
              <a:cxnSpLocks noChangeShapeType="1"/>
              <a:stCxn id="33810" idx="3"/>
              <a:endCxn id="33809" idx="3"/>
            </p:cNvCxnSpPr>
            <p:nvPr/>
          </p:nvCxnSpPr>
          <p:spPr bwMode="auto">
            <a:xfrm flipH="1">
              <a:off x="0" y="0"/>
              <a:ext cx="48" cy="936"/>
            </a:xfrm>
            <a:prstGeom prst="curvedConnector3">
              <a:avLst>
                <a:gd name="adj1" fmla="val -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6" name="Text Box 11">
              <a:extLst>
                <a:ext uri="{FF2B5EF4-FFF2-40B4-BE49-F238E27FC236}">
                  <a16:creationId xmlns:a16="http://schemas.microsoft.com/office/drawing/2014/main" id="{3132EB47-EBA4-455B-BAA3-686CDB2F8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451"/>
              <a:ext cx="4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wife</a:t>
              </a:r>
            </a:p>
          </p:txBody>
        </p:sp>
      </p:grpSp>
      <p:grpSp>
        <p:nvGrpSpPr>
          <p:cNvPr id="33799" name="Group 12">
            <a:extLst>
              <a:ext uri="{FF2B5EF4-FFF2-40B4-BE49-F238E27FC236}">
                <a16:creationId xmlns:a16="http://schemas.microsoft.com/office/drawing/2014/main" id="{3613A362-855C-46A2-9888-D8DF44AA444D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517651"/>
            <a:ext cx="2743200" cy="2308225"/>
            <a:chOff x="0" y="0"/>
            <a:chExt cx="1728" cy="1454"/>
          </a:xfrm>
        </p:grpSpPr>
        <p:grpSp>
          <p:nvGrpSpPr>
            <p:cNvPr id="33800" name="Group 13">
              <a:extLst>
                <a:ext uri="{FF2B5EF4-FFF2-40B4-BE49-F238E27FC236}">
                  <a16:creationId xmlns:a16="http://schemas.microsoft.com/office/drawing/2014/main" id="{16486F4D-C7AE-4BC5-8F95-5EEC766A1F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28" cy="1454"/>
              <a:chOff x="0" y="0"/>
              <a:chExt cx="1728" cy="1428"/>
            </a:xfrm>
          </p:grpSpPr>
          <p:sp>
            <p:nvSpPr>
              <p:cNvPr id="33802" name="Text Box 14">
                <a:extLst>
                  <a:ext uri="{FF2B5EF4-FFF2-40B4-BE49-F238E27FC236}">
                    <a16:creationId xmlns:a16="http://schemas.microsoft.com/office/drawing/2014/main" id="{CA688E80-98E4-4D58-8D46-306EE8D828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" y="0"/>
                <a:ext cx="1661" cy="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Monotype Sorts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>
                    <a:ea typeface="宋体" panose="02010600030101010101" pitchFamily="2" charset="-122"/>
                  </a:rPr>
                  <a:t>Relationship Set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solidFill>
                      <a:srgbClr val="CC9900"/>
                    </a:solidFill>
                    <a:ea typeface="宋体" panose="02010600030101010101" pitchFamily="2" charset="-122"/>
                  </a:rPr>
                  <a:t>Husband	Wife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Bob		Ann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Joe		Sue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…		…</a:t>
                </a:r>
              </a:p>
            </p:txBody>
          </p:sp>
          <p:sp>
            <p:nvSpPr>
              <p:cNvPr id="33803" name="Rectangle 15">
                <a:extLst>
                  <a:ext uri="{FF2B5EF4-FFF2-40B4-BE49-F238E27FC236}">
                    <a16:creationId xmlns:a16="http://schemas.microsoft.com/office/drawing/2014/main" id="{513009AE-050C-4711-8A53-BCBF4CE60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06"/>
                <a:ext cx="1728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Monotype Sorts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33804" name="Line 16">
                <a:extLst>
                  <a:ext uri="{FF2B5EF4-FFF2-40B4-BE49-F238E27FC236}">
                    <a16:creationId xmlns:a16="http://schemas.microsoft.com/office/drawing/2014/main" id="{6D695731-3D8F-4608-ABC4-000F53130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46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01" name="Line 17">
              <a:extLst>
                <a:ext uri="{FF2B5EF4-FFF2-40B4-BE49-F238E27FC236}">
                  <a16:creationId xmlns:a16="http://schemas.microsoft.com/office/drawing/2014/main" id="{6FAB5208-C099-4119-B225-7BEBC2622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53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>
            <a:extLst>
              <a:ext uri="{FF2B5EF4-FFF2-40B4-BE49-F238E27FC236}">
                <a16:creationId xmlns:a16="http://schemas.microsoft.com/office/drawing/2014/main" id="{E4CA7D51-4DA0-4A67-8A48-789DAE1EB9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85C2BA3A-48FA-4E60-B1C8-FDD58CCF618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A25A91A-1D48-4C9C-94DA-4AF603F6F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Roles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10A2178-05E3-4DCA-9CF0-94FF400B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1295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Drinkers</a:t>
            </a:r>
          </a:p>
        </p:txBody>
      </p:sp>
      <p:sp>
        <p:nvSpPr>
          <p:cNvPr id="34821" name="AutoShape 4">
            <a:extLst>
              <a:ext uri="{FF2B5EF4-FFF2-40B4-BE49-F238E27FC236}">
                <a16:creationId xmlns:a16="http://schemas.microsoft.com/office/drawing/2014/main" id="{D982C777-D95C-49CA-BAB7-9CB2741BE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1447800" cy="11430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Buddies</a:t>
            </a:r>
          </a:p>
        </p:txBody>
      </p:sp>
      <p:sp>
        <p:nvSpPr>
          <p:cNvPr id="34822" name="Text Box 5">
            <a:extLst>
              <a:ext uri="{FF2B5EF4-FFF2-40B4-BE49-F238E27FC236}">
                <a16:creationId xmlns:a16="http://schemas.microsoft.com/office/drawing/2014/main" id="{5FF84FB9-2E07-4503-A2F8-C58C87275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06863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23" name="Text Box 6">
            <a:extLst>
              <a:ext uri="{FF2B5EF4-FFF2-40B4-BE49-F238E27FC236}">
                <a16:creationId xmlns:a16="http://schemas.microsoft.com/office/drawing/2014/main" id="{6B263851-AB41-4AC9-A76A-105A9E98F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06863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4824" name="Text Box 7">
            <a:extLst>
              <a:ext uri="{FF2B5EF4-FFF2-40B4-BE49-F238E27FC236}">
                <a16:creationId xmlns:a16="http://schemas.microsoft.com/office/drawing/2014/main" id="{D125E940-4EFD-404B-8BDD-D3431E4F5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1558925"/>
            <a:ext cx="279409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>
                <a:ea typeface="宋体" panose="02010600030101010101" pitchFamily="2" charset="-122"/>
              </a:rPr>
              <a:t>Relationship Set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C9900"/>
                </a:solidFill>
                <a:ea typeface="宋体" panose="02010600030101010101" pitchFamily="2" charset="-122"/>
              </a:rPr>
              <a:t>Buddy1      Buddy2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Bob	       Ann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Joe	       Sue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Ann	       Bob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Joe	       Moe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…	       …</a:t>
            </a:r>
          </a:p>
        </p:txBody>
      </p:sp>
      <p:sp>
        <p:nvSpPr>
          <p:cNvPr id="34825" name="Rectangle 8">
            <a:extLst>
              <a:ext uri="{FF2B5EF4-FFF2-40B4-BE49-F238E27FC236}">
                <a16:creationId xmlns:a16="http://schemas.microsoft.com/office/drawing/2014/main" id="{55C7DDE7-58C6-4E9F-AD27-7203CF11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362200"/>
            <a:ext cx="2743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4826" name="Line 9">
            <a:extLst>
              <a:ext uri="{FF2B5EF4-FFF2-40B4-BE49-F238E27FC236}">
                <a16:creationId xmlns:a16="http://schemas.microsoft.com/office/drawing/2014/main" id="{6315DE73-9D44-404B-B0E0-F023E79D9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743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10">
            <a:extLst>
              <a:ext uri="{FF2B5EF4-FFF2-40B4-BE49-F238E27FC236}">
                <a16:creationId xmlns:a16="http://schemas.microsoft.com/office/drawing/2014/main" id="{B43E4D56-8706-4DA1-B488-7D034603E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未知">
            <a:extLst>
              <a:ext uri="{FF2B5EF4-FFF2-40B4-BE49-F238E27FC236}">
                <a16:creationId xmlns:a16="http://schemas.microsoft.com/office/drawing/2014/main" id="{E8784F66-D2AD-4590-B3EC-E6A4B6EEB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5200"/>
            <a:ext cx="469900" cy="1447800"/>
          </a:xfrm>
          <a:custGeom>
            <a:avLst/>
            <a:gdLst>
              <a:gd name="T0" fmla="*/ 120967500 w 296"/>
              <a:gd name="T1" fmla="*/ 0 h 912"/>
              <a:gd name="T2" fmla="*/ 725805000 w 296"/>
              <a:gd name="T3" fmla="*/ 1209675000 h 912"/>
              <a:gd name="T4" fmla="*/ 0 w 296"/>
              <a:gd name="T5" fmla="*/ 2147483646 h 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" h="912">
                <a:moveTo>
                  <a:pt x="48" y="0"/>
                </a:moveTo>
                <a:cubicBezTo>
                  <a:pt x="172" y="164"/>
                  <a:pt x="296" y="328"/>
                  <a:pt x="288" y="480"/>
                </a:cubicBezTo>
                <a:cubicBezTo>
                  <a:pt x="280" y="632"/>
                  <a:pt x="140" y="772"/>
                  <a:pt x="0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未知">
            <a:extLst>
              <a:ext uri="{FF2B5EF4-FFF2-40B4-BE49-F238E27FC236}">
                <a16:creationId xmlns:a16="http://schemas.microsoft.com/office/drawing/2014/main" id="{31EEA221-974B-4A1F-BE09-9BE2A71D5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3505200"/>
            <a:ext cx="469900" cy="1447800"/>
          </a:xfrm>
          <a:custGeom>
            <a:avLst/>
            <a:gdLst>
              <a:gd name="T0" fmla="*/ 624998750 w 296"/>
              <a:gd name="T1" fmla="*/ 0 h 960"/>
              <a:gd name="T2" fmla="*/ 20161250 w 296"/>
              <a:gd name="T3" fmla="*/ 1091731688 h 960"/>
              <a:gd name="T4" fmla="*/ 745966250 w 296"/>
              <a:gd name="T5" fmla="*/ 2147483646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" h="960">
                <a:moveTo>
                  <a:pt x="248" y="0"/>
                </a:moveTo>
                <a:cubicBezTo>
                  <a:pt x="124" y="160"/>
                  <a:pt x="0" y="320"/>
                  <a:pt x="8" y="480"/>
                </a:cubicBezTo>
                <a:cubicBezTo>
                  <a:pt x="16" y="640"/>
                  <a:pt x="248" y="880"/>
                  <a:pt x="296" y="9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EAE2EEFC-5EBB-4003-80EA-12A9AF671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0BEA899A-7261-4DD2-BB2B-23D4ABC0A05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FCF6CAB-906C-4B89-935E-559D139D1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Subclasses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C02C93B-1CFE-4605-A044-E7350A429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>
                <a:solidFill>
                  <a:srgbClr val="FF0066"/>
                </a:solidFill>
              </a:rPr>
              <a:t>Subclass</a:t>
            </a:r>
            <a:r>
              <a:rPr lang="en-US" altLang="zh-CN" sz="2800" dirty="0"/>
              <a:t> = special case = fewer entities = more properties.</a:t>
            </a:r>
          </a:p>
          <a:p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Ales are a kind of beer.</a:t>
            </a:r>
          </a:p>
          <a:p>
            <a:pPr lvl="1"/>
            <a:r>
              <a:rPr lang="en-US" altLang="zh-CN" sz="2400" dirty="0"/>
              <a:t>Not every beer is an ale, but some are.</a:t>
            </a:r>
          </a:p>
          <a:p>
            <a:pPr lvl="1"/>
            <a:r>
              <a:rPr lang="en-US" altLang="zh-CN" sz="2400" dirty="0"/>
              <a:t>Let us suppose that in addition to all the </a:t>
            </a:r>
            <a:r>
              <a:rPr lang="en-US" altLang="zh-CN" sz="2400" i="1" dirty="0">
                <a:solidFill>
                  <a:srgbClr val="FF0066"/>
                </a:solidFill>
              </a:rPr>
              <a:t>properties</a:t>
            </a:r>
            <a:r>
              <a:rPr lang="en-US" altLang="zh-CN" sz="2400" dirty="0"/>
              <a:t> (attributes and relationships) of beers, ales also have the attribute </a:t>
            </a:r>
            <a:r>
              <a:rPr lang="en-US" altLang="zh-CN" sz="2400" dirty="0">
                <a:solidFill>
                  <a:srgbClr val="CC9900"/>
                </a:solidFill>
              </a:rPr>
              <a:t>color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B3A3DED3-206C-4B43-AE89-122990A190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F45C356B-AD93-437D-B217-5A6AF4CAC81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CA5EEDF-8CC2-45B7-B4AB-0CCE036F6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Subclasses in E/R Diagrams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B217B98-FC51-473B-985B-D87905C48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Assume subclasses form a tree.</a:t>
            </a:r>
          </a:p>
          <a:p>
            <a:pPr lvl="1"/>
            <a:r>
              <a:rPr lang="en-US" altLang="zh-CN" sz="2400" dirty="0"/>
              <a:t>I.e., no multiple inheritance.</a:t>
            </a:r>
          </a:p>
          <a:p>
            <a:r>
              <a:rPr lang="en-US" altLang="zh-CN" sz="2800" dirty="0"/>
              <a:t>“Isa” triangles indicate the subclass relationship.</a:t>
            </a:r>
          </a:p>
          <a:p>
            <a:pPr lvl="1"/>
            <a:r>
              <a:rPr lang="en-US" altLang="zh-CN" sz="2400" dirty="0"/>
              <a:t>Point to the superclass.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>
            <a:extLst>
              <a:ext uri="{FF2B5EF4-FFF2-40B4-BE49-F238E27FC236}">
                <a16:creationId xmlns:a16="http://schemas.microsoft.com/office/drawing/2014/main" id="{7570C07E-29DB-42B0-A32F-6F8ECAE5E5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339EE7F9-B64C-4A46-93DC-9F94D1CF172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34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62A088D-D9CC-4EF7-BAD8-7CF87016C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Subclasses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CFD4750-0A8C-4872-B8BF-BB9F4286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908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BE0C4FCA-3FAE-44E8-BF65-A1A2A2DD2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Ales</a:t>
            </a:r>
          </a:p>
        </p:txBody>
      </p:sp>
      <p:sp>
        <p:nvSpPr>
          <p:cNvPr id="37894" name="AutoShape 5">
            <a:extLst>
              <a:ext uri="{FF2B5EF4-FFF2-40B4-BE49-F238E27FC236}">
                <a16:creationId xmlns:a16="http://schemas.microsoft.com/office/drawing/2014/main" id="{7B8813A8-9748-43A4-8813-4495E970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0"/>
            <a:ext cx="762000" cy="5334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isa</a:t>
            </a:r>
          </a:p>
        </p:txBody>
      </p:sp>
      <p:sp>
        <p:nvSpPr>
          <p:cNvPr id="37895" name="Oval 6">
            <a:extLst>
              <a:ext uri="{FF2B5EF4-FFF2-40B4-BE49-F238E27FC236}">
                <a16:creationId xmlns:a16="http://schemas.microsoft.com/office/drawing/2014/main" id="{F2E42F63-E42F-4EF4-90BA-24E046FF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7896" name="Oval 7">
            <a:extLst>
              <a:ext uri="{FF2B5EF4-FFF2-40B4-BE49-F238E27FC236}">
                <a16:creationId xmlns:a16="http://schemas.microsoft.com/office/drawing/2014/main" id="{1417BD31-9376-4542-8028-7EEF72457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</a:t>
            </a:r>
          </a:p>
        </p:txBody>
      </p:sp>
      <p:sp>
        <p:nvSpPr>
          <p:cNvPr id="37897" name="Oval 8">
            <a:extLst>
              <a:ext uri="{FF2B5EF4-FFF2-40B4-BE49-F238E27FC236}">
                <a16:creationId xmlns:a16="http://schemas.microsoft.com/office/drawing/2014/main" id="{F4FF70E4-104D-45B1-B98D-357CCBA2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color</a:t>
            </a:r>
          </a:p>
        </p:txBody>
      </p:sp>
      <p:sp>
        <p:nvSpPr>
          <p:cNvPr id="37898" name="Line 9">
            <a:extLst>
              <a:ext uri="{FF2B5EF4-FFF2-40B4-BE49-F238E27FC236}">
                <a16:creationId xmlns:a16="http://schemas.microsoft.com/office/drawing/2014/main" id="{BB6671CB-AA4C-4A81-9DDB-72F38553C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9" name="Line 10">
            <a:extLst>
              <a:ext uri="{FF2B5EF4-FFF2-40B4-BE49-F238E27FC236}">
                <a16:creationId xmlns:a16="http://schemas.microsoft.com/office/drawing/2014/main" id="{922AC56E-4C76-4B07-A4A5-74DBE76935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Line 11">
            <a:extLst>
              <a:ext uri="{FF2B5EF4-FFF2-40B4-BE49-F238E27FC236}">
                <a16:creationId xmlns:a16="http://schemas.microsoft.com/office/drawing/2014/main" id="{C764A974-A99D-4696-A104-06EC54AA3D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1" name="Line 12">
            <a:extLst>
              <a:ext uri="{FF2B5EF4-FFF2-40B4-BE49-F238E27FC236}">
                <a16:creationId xmlns:a16="http://schemas.microsoft.com/office/drawing/2014/main" id="{D6BD6BB6-0393-4157-88D8-A889B8461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2" name="Line 13">
            <a:extLst>
              <a:ext uri="{FF2B5EF4-FFF2-40B4-BE49-F238E27FC236}">
                <a16:creationId xmlns:a16="http://schemas.microsoft.com/office/drawing/2014/main" id="{977C36F0-F28F-4003-B55C-79DF6AD4C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6FC2D171-A142-4011-80B1-D3D9FEDE98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1C7CF17A-56DD-4073-B22A-E02168F0740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AE0C78B-A601-4673-B946-D7206BA38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44" y="40820"/>
            <a:ext cx="91440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E/R Vs. Object-Oriented Subclasses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B810D9F-2E05-4CDD-B2C8-6E7F001A44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857" y="1564822"/>
            <a:ext cx="10346872" cy="4191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In OO, objects are in one class only.</a:t>
            </a:r>
          </a:p>
          <a:p>
            <a:pPr lvl="1"/>
            <a:r>
              <a:rPr lang="en-US" altLang="zh-CN" sz="2400" dirty="0"/>
              <a:t>Subclasses inherit from </a:t>
            </a:r>
            <a:r>
              <a:rPr lang="en-US" altLang="zh-CN" sz="2400" dirty="0" err="1"/>
              <a:t>superclasses</a:t>
            </a:r>
            <a:r>
              <a:rPr lang="en-US" altLang="zh-CN" sz="2400" dirty="0"/>
              <a:t>.</a:t>
            </a:r>
          </a:p>
          <a:p>
            <a:r>
              <a:rPr lang="en-US" altLang="zh-CN" sz="2800" dirty="0"/>
              <a:t>In contrast, E/R entities have </a:t>
            </a:r>
            <a:r>
              <a:rPr lang="en-US" altLang="zh-CN" sz="2800" i="1" dirty="0">
                <a:solidFill>
                  <a:srgbClr val="FF0066"/>
                </a:solidFill>
              </a:rPr>
              <a:t>representatives</a:t>
            </a:r>
            <a:r>
              <a:rPr lang="en-US" altLang="zh-CN" sz="2800" dirty="0"/>
              <a:t>  in all subclasses to which they belong.</a:t>
            </a:r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Rule</a:t>
            </a:r>
            <a:r>
              <a:rPr lang="en-US" altLang="zh-CN" sz="2400" dirty="0"/>
              <a:t>: if entity </a:t>
            </a:r>
            <a:r>
              <a:rPr lang="en-US" altLang="zh-CN" sz="2400" i="1" dirty="0"/>
              <a:t>e</a:t>
            </a:r>
            <a:r>
              <a:rPr lang="en-US" altLang="zh-CN" sz="2400" dirty="0"/>
              <a:t> is represented in a subclass, then </a:t>
            </a:r>
            <a:r>
              <a:rPr lang="en-US" altLang="zh-CN" sz="2400" i="1" dirty="0"/>
              <a:t>e</a:t>
            </a:r>
            <a:r>
              <a:rPr lang="en-US" altLang="zh-CN" sz="2400" dirty="0"/>
              <a:t> is represented in the superclass (and recursively up the tree).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>
            <a:extLst>
              <a:ext uri="{FF2B5EF4-FFF2-40B4-BE49-F238E27FC236}">
                <a16:creationId xmlns:a16="http://schemas.microsoft.com/office/drawing/2014/main" id="{DFB1181C-FBE2-43BE-9806-73C103296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7F27BF39-F009-4C86-A56E-FEC6DF4272C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9A82FA3-91D4-41D4-80E8-B1C7895E3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Representatives of Entities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FCDC2EB-2FC4-40D6-90C0-926B72A80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908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F3EE14FB-8DF0-45EA-8F50-0A448247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Ales</a:t>
            </a:r>
          </a:p>
        </p:txBody>
      </p:sp>
      <p:sp>
        <p:nvSpPr>
          <p:cNvPr id="39942" name="AutoShape 5">
            <a:extLst>
              <a:ext uri="{FF2B5EF4-FFF2-40B4-BE49-F238E27FC236}">
                <a16:creationId xmlns:a16="http://schemas.microsoft.com/office/drawing/2014/main" id="{19E9DF8A-0D1C-4294-9BB8-8D2F6F8AE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0"/>
            <a:ext cx="762000" cy="5334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isa</a:t>
            </a:r>
          </a:p>
        </p:txBody>
      </p:sp>
      <p:sp>
        <p:nvSpPr>
          <p:cNvPr id="39943" name="Oval 6">
            <a:extLst>
              <a:ext uri="{FF2B5EF4-FFF2-40B4-BE49-F238E27FC236}">
                <a16:creationId xmlns:a16="http://schemas.microsoft.com/office/drawing/2014/main" id="{C13E42BF-FFC3-4F52-A777-E52AF078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9944" name="Oval 7">
            <a:extLst>
              <a:ext uri="{FF2B5EF4-FFF2-40B4-BE49-F238E27FC236}">
                <a16:creationId xmlns:a16="http://schemas.microsoft.com/office/drawing/2014/main" id="{244E03AD-114F-47F5-84F8-580554C4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</a:t>
            </a:r>
          </a:p>
        </p:txBody>
      </p:sp>
      <p:sp>
        <p:nvSpPr>
          <p:cNvPr id="39945" name="Oval 8">
            <a:extLst>
              <a:ext uri="{FF2B5EF4-FFF2-40B4-BE49-F238E27FC236}">
                <a16:creationId xmlns:a16="http://schemas.microsoft.com/office/drawing/2014/main" id="{12223883-B0F1-4AA4-A63C-E397E9C7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color</a:t>
            </a:r>
          </a:p>
        </p:txBody>
      </p:sp>
      <p:sp>
        <p:nvSpPr>
          <p:cNvPr id="39946" name="Line 9">
            <a:extLst>
              <a:ext uri="{FF2B5EF4-FFF2-40B4-BE49-F238E27FC236}">
                <a16:creationId xmlns:a16="http://schemas.microsoft.com/office/drawing/2014/main" id="{AB0E97E4-0784-4FCA-B3C7-5FA8EDB57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10">
            <a:extLst>
              <a:ext uri="{FF2B5EF4-FFF2-40B4-BE49-F238E27FC236}">
                <a16:creationId xmlns:a16="http://schemas.microsoft.com/office/drawing/2014/main" id="{03EBB618-BF2A-4C00-B676-B74CE5A922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Line 11">
            <a:extLst>
              <a:ext uri="{FF2B5EF4-FFF2-40B4-BE49-F238E27FC236}">
                <a16:creationId xmlns:a16="http://schemas.microsoft.com/office/drawing/2014/main" id="{C48B8372-4B17-4BD7-9F50-0210878184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Line 12">
            <a:extLst>
              <a:ext uri="{FF2B5EF4-FFF2-40B4-BE49-F238E27FC236}">
                <a16:creationId xmlns:a16="http://schemas.microsoft.com/office/drawing/2014/main" id="{BD0C2A22-4F12-41D8-AFA4-4098E4459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Line 13">
            <a:extLst>
              <a:ext uri="{FF2B5EF4-FFF2-40B4-BE49-F238E27FC236}">
                <a16:creationId xmlns:a16="http://schemas.microsoft.com/office/drawing/2014/main" id="{EE665826-0244-4FCA-B4C3-524925399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51" name="Group 14">
            <a:extLst>
              <a:ext uri="{FF2B5EF4-FFF2-40B4-BE49-F238E27FC236}">
                <a16:creationId xmlns:a16="http://schemas.microsoft.com/office/drawing/2014/main" id="{E0A6E6DE-68D4-429B-9365-206CFFF050D4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743200"/>
            <a:ext cx="2763838" cy="2362200"/>
            <a:chOff x="0" y="0"/>
            <a:chExt cx="1741" cy="1488"/>
          </a:xfrm>
        </p:grpSpPr>
        <p:sp>
          <p:nvSpPr>
            <p:cNvPr id="39952" name="Oval 15">
              <a:extLst>
                <a:ext uri="{FF2B5EF4-FFF2-40B4-BE49-F238E27FC236}">
                  <a16:creationId xmlns:a16="http://schemas.microsoft.com/office/drawing/2014/main" id="{12D046D2-522D-4947-9D4B-25930D81B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4" cy="144"/>
            </a:xfrm>
            <a:prstGeom prst="ellipse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39953" name="Oval 16">
              <a:extLst>
                <a:ext uri="{FF2B5EF4-FFF2-40B4-BE49-F238E27FC236}">
                  <a16:creationId xmlns:a16="http://schemas.microsoft.com/office/drawing/2014/main" id="{4B99C53E-D8A2-4CAE-BB39-9D4A64553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44"/>
              <a:ext cx="144" cy="144"/>
            </a:xfrm>
            <a:prstGeom prst="ellipse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39954" name="Line 17">
              <a:extLst>
                <a:ext uri="{FF2B5EF4-FFF2-40B4-BE49-F238E27FC236}">
                  <a16:creationId xmlns:a16="http://schemas.microsoft.com/office/drawing/2014/main" id="{5AEB8E90-77CE-4A6C-B8A0-1483CBB56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" y="96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18">
              <a:extLst>
                <a:ext uri="{FF2B5EF4-FFF2-40B4-BE49-F238E27FC236}">
                  <a16:creationId xmlns:a16="http://schemas.microsoft.com/office/drawing/2014/main" id="{371DA619-6CA5-4ED6-BED4-1C6B24C65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816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Text Box 19">
              <a:extLst>
                <a:ext uri="{FF2B5EF4-FFF2-40B4-BE49-F238E27FC236}">
                  <a16:creationId xmlns:a16="http://schemas.microsoft.com/office/drawing/2014/main" id="{FEA79C18-5A53-433F-972C-A132E30E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597"/>
              <a:ext cx="9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Pete’s Ale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1C089218-181A-4539-AC92-61D27AD34E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F8DDB1DB-F70A-4615-BD61-9DBCCEB8FE8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9245D1A-12A4-4135-9D12-867F1EFC5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02F06C0-FB1B-47C1-93D1-B8AE000A66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800"/>
              <a:t>Any Questions? 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E1E2003-8025-44AC-AC17-E515D7AE9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6" y="4375150"/>
            <a:ext cx="470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Exercises for Section 4.1 @ P.138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8F8EC44F-438C-4F1E-B4CD-E5A961B888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7C0122DC-2BC2-40C2-936C-6AD84C71529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38</a:t>
            </a:fld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B325898-7F04-4667-9A0F-3276DFD36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Keys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A8AB42E-10C0-4685-BD31-540BBEA244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</a:t>
            </a:r>
            <a:r>
              <a:rPr lang="en-US" altLang="zh-CN" sz="2800" i="1" dirty="0">
                <a:solidFill>
                  <a:srgbClr val="FF0066"/>
                </a:solidFill>
              </a:rPr>
              <a:t>key</a:t>
            </a:r>
            <a:r>
              <a:rPr lang="en-US" altLang="zh-CN" sz="2800" dirty="0">
                <a:solidFill>
                  <a:srgbClr val="FF0066"/>
                </a:solidFill>
              </a:rPr>
              <a:t> </a:t>
            </a:r>
            <a:r>
              <a:rPr lang="en-US" altLang="zh-CN" sz="2800" dirty="0"/>
              <a:t> is a set of attributes for one entity set such that no two entities in this set agree on all the attributes of the key.</a:t>
            </a:r>
          </a:p>
          <a:p>
            <a:pPr lvl="1"/>
            <a:r>
              <a:rPr lang="en-US" altLang="zh-CN" sz="2400" dirty="0"/>
              <a:t>It is allowed for two entities to agree on some, but not all, of the key attributes.</a:t>
            </a:r>
          </a:p>
          <a:p>
            <a:r>
              <a:rPr lang="en-US" altLang="zh-CN" sz="2800" dirty="0"/>
              <a:t>We must designate a key for every entity set.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AEE6A37C-6A1B-433A-B508-132843C1E3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2FEC9C7C-9602-438C-BCBE-D79612B5B8A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39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332B253-6100-4906-853C-AC122610F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Keys in E/R Diagrams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659869E-D8E4-4E33-9085-518D4F6AAF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Underline the key attribute(s).</a:t>
            </a:r>
          </a:p>
          <a:p>
            <a:pPr>
              <a:lnSpc>
                <a:spcPct val="130000"/>
              </a:lnSpc>
            </a:pPr>
            <a:r>
              <a:rPr lang="en-US" altLang="zh-CN" sz="2800" dirty="0"/>
              <a:t>In an </a:t>
            </a:r>
            <a:r>
              <a:rPr lang="en-US" altLang="zh-CN" sz="2800" dirty="0" err="1"/>
              <a:t>isa</a:t>
            </a:r>
            <a:r>
              <a:rPr lang="en-US" altLang="zh-CN" sz="2800" dirty="0"/>
              <a:t> hierarchy, only the root entity set has a key, and it must serve as the key for all entities in the hierarchy.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30956E35-70EB-42FF-98A0-1B747FF70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03B7BAFE-5A4E-4081-A28A-60E764C06BB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BA72286-DB7A-4B85-968D-6DE06EABE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Entity Sets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CD2DBF1-2F5A-4DCE-839A-AB90BEB05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5157" y="1630135"/>
            <a:ext cx="10306050" cy="4114800"/>
          </a:xfrm>
        </p:spPr>
        <p:txBody>
          <a:bodyPr>
            <a:normAutofit/>
          </a:bodyPr>
          <a:lstStyle/>
          <a:p>
            <a:r>
              <a:rPr lang="en-US" altLang="zh-CN" sz="2800" i="1" dirty="0">
                <a:solidFill>
                  <a:srgbClr val="FF0066"/>
                </a:solidFill>
              </a:rPr>
              <a:t>Entity</a:t>
            </a:r>
            <a:r>
              <a:rPr lang="en-US" altLang="zh-CN" sz="2800" dirty="0"/>
              <a:t> = “thing” or object.</a:t>
            </a:r>
          </a:p>
          <a:p>
            <a:r>
              <a:rPr lang="en-US" altLang="zh-CN" sz="2800" i="1" dirty="0">
                <a:solidFill>
                  <a:srgbClr val="33CC33"/>
                </a:solidFill>
              </a:rPr>
              <a:t>Entity set</a:t>
            </a:r>
            <a:r>
              <a:rPr lang="en-US" altLang="zh-CN" sz="2800" dirty="0"/>
              <a:t> = collection of similar entities.</a:t>
            </a:r>
          </a:p>
          <a:p>
            <a:pPr lvl="1"/>
            <a:r>
              <a:rPr lang="en-US" altLang="zh-CN" sz="2400" dirty="0"/>
              <a:t>Similar to a class in object-oriented languages.</a:t>
            </a:r>
          </a:p>
          <a:p>
            <a:r>
              <a:rPr lang="en-US" altLang="zh-CN" sz="2800" i="1" dirty="0">
                <a:solidFill>
                  <a:srgbClr val="CC00CC"/>
                </a:solidFill>
              </a:rPr>
              <a:t>Attribute</a:t>
            </a:r>
            <a:r>
              <a:rPr lang="en-US" altLang="zh-CN" sz="2800" dirty="0"/>
              <a:t> = property of (the entities of) an entity set.</a:t>
            </a:r>
          </a:p>
          <a:p>
            <a:pPr lvl="1"/>
            <a:r>
              <a:rPr lang="en-US" altLang="zh-CN" sz="2400" dirty="0"/>
              <a:t>Attributes are simple values, e.g. integers or character strings, not structs, sets,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>
            <a:extLst>
              <a:ext uri="{FF2B5EF4-FFF2-40B4-BE49-F238E27FC236}">
                <a16:creationId xmlns:a16="http://schemas.microsoft.com/office/drawing/2014/main" id="{AB4C16A6-A153-466C-AB1F-3EB370571A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6D6F6B9-B74F-4919-A3D6-0BCDA018B71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C585C92-83FB-48D3-895F-870AD2D05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en-US" altLang="zh-CN">
                <a:solidFill>
                  <a:srgbClr val="CC9900"/>
                </a:solidFill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 is Key for </a:t>
            </a:r>
            <a:r>
              <a:rPr lang="en-US" altLang="zh-CN">
                <a:solidFill>
                  <a:srgbClr val="009900"/>
                </a:solidFill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C78A8CF-0B39-4530-8965-CFF367C8F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908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4FA631B5-B7E7-4916-8317-C51A42EFB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Ales</a:t>
            </a:r>
          </a:p>
        </p:txBody>
      </p:sp>
      <p:sp>
        <p:nvSpPr>
          <p:cNvPr id="44038" name="AutoShape 5">
            <a:extLst>
              <a:ext uri="{FF2B5EF4-FFF2-40B4-BE49-F238E27FC236}">
                <a16:creationId xmlns:a16="http://schemas.microsoft.com/office/drawing/2014/main" id="{488ED278-B241-4DD1-8E48-D2B5B7EC9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0"/>
            <a:ext cx="762000" cy="5334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isa</a:t>
            </a:r>
          </a:p>
        </p:txBody>
      </p:sp>
      <p:sp>
        <p:nvSpPr>
          <p:cNvPr id="44039" name="Oval 6">
            <a:extLst>
              <a:ext uri="{FF2B5EF4-FFF2-40B4-BE49-F238E27FC236}">
                <a16:creationId xmlns:a16="http://schemas.microsoft.com/office/drawing/2014/main" id="{98BDECBE-DE9C-4666-A9E4-74685FA9F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44040" name="Oval 7">
            <a:extLst>
              <a:ext uri="{FF2B5EF4-FFF2-40B4-BE49-F238E27FC236}">
                <a16:creationId xmlns:a16="http://schemas.microsoft.com/office/drawing/2014/main" id="{8286F61E-1881-4987-847B-00ABDD6A7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</a:t>
            </a:r>
          </a:p>
        </p:txBody>
      </p:sp>
      <p:sp>
        <p:nvSpPr>
          <p:cNvPr id="44041" name="Oval 8">
            <a:extLst>
              <a:ext uri="{FF2B5EF4-FFF2-40B4-BE49-F238E27FC236}">
                <a16:creationId xmlns:a16="http://schemas.microsoft.com/office/drawing/2014/main" id="{2C2B6C3B-AA5C-46D4-BF5E-919E40F6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7620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color</a:t>
            </a:r>
          </a:p>
        </p:txBody>
      </p:sp>
      <p:sp>
        <p:nvSpPr>
          <p:cNvPr id="44042" name="Line 9">
            <a:extLst>
              <a:ext uri="{FF2B5EF4-FFF2-40B4-BE49-F238E27FC236}">
                <a16:creationId xmlns:a16="http://schemas.microsoft.com/office/drawing/2014/main" id="{17082CC9-1FBA-4C62-A1F4-C61336B73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Line 10">
            <a:extLst>
              <a:ext uri="{FF2B5EF4-FFF2-40B4-BE49-F238E27FC236}">
                <a16:creationId xmlns:a16="http://schemas.microsoft.com/office/drawing/2014/main" id="{96EBE1A4-127C-4986-827C-3AA7E36AD3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Line 11">
            <a:extLst>
              <a:ext uri="{FF2B5EF4-FFF2-40B4-BE49-F238E27FC236}">
                <a16:creationId xmlns:a16="http://schemas.microsoft.com/office/drawing/2014/main" id="{906BD17D-D3FA-46AE-B5C0-2271D1EF7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Line 12">
            <a:extLst>
              <a:ext uri="{FF2B5EF4-FFF2-40B4-BE49-F238E27FC236}">
                <a16:creationId xmlns:a16="http://schemas.microsoft.com/office/drawing/2014/main" id="{3A43784E-78E2-49C9-AF52-91C601143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Line 13">
            <a:extLst>
              <a:ext uri="{FF2B5EF4-FFF2-40B4-BE49-F238E27FC236}">
                <a16:creationId xmlns:a16="http://schemas.microsoft.com/office/drawing/2014/main" id="{BB52B396-20A3-4F9D-A5DA-500B7F05F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>
            <a:extLst>
              <a:ext uri="{FF2B5EF4-FFF2-40B4-BE49-F238E27FC236}">
                <a16:creationId xmlns:a16="http://schemas.microsoft.com/office/drawing/2014/main" id="{A4A35E71-1C7D-4A8D-85CF-2B038E4F8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5F9BA0EC-2F25-40D7-B1C0-B536DBFA8EF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5383A5C-08FA-4CE5-BDB6-0362834D1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a Multi-attribute Key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1392FE9-6606-41D6-B4B1-2F1E8EA2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00400"/>
            <a:ext cx="1219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45061" name="Oval 4">
            <a:extLst>
              <a:ext uri="{FF2B5EF4-FFF2-40B4-BE49-F238E27FC236}">
                <a16:creationId xmlns:a16="http://schemas.microsoft.com/office/drawing/2014/main" id="{F68B48DC-D0AB-41B2-B8FE-2FF6261E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dept</a:t>
            </a:r>
          </a:p>
        </p:txBody>
      </p:sp>
      <p:sp>
        <p:nvSpPr>
          <p:cNvPr id="45062" name="Oval 5">
            <a:extLst>
              <a:ext uri="{FF2B5EF4-FFF2-40B4-BE49-F238E27FC236}">
                <a16:creationId xmlns:a16="http://schemas.microsoft.com/office/drawing/2014/main" id="{2AA5B662-401D-4EFE-97CA-99D794247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86000"/>
            <a:ext cx="1295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number</a:t>
            </a:r>
          </a:p>
        </p:txBody>
      </p:sp>
      <p:sp>
        <p:nvSpPr>
          <p:cNvPr id="45063" name="Oval 6">
            <a:extLst>
              <a:ext uri="{FF2B5EF4-FFF2-40B4-BE49-F238E27FC236}">
                <a16:creationId xmlns:a16="http://schemas.microsoft.com/office/drawing/2014/main" id="{837442AD-55AB-4825-938A-7D1D31961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hours</a:t>
            </a:r>
          </a:p>
        </p:txBody>
      </p:sp>
      <p:sp>
        <p:nvSpPr>
          <p:cNvPr id="45064" name="Oval 7">
            <a:extLst>
              <a:ext uri="{FF2B5EF4-FFF2-40B4-BE49-F238E27FC236}">
                <a16:creationId xmlns:a16="http://schemas.microsoft.com/office/drawing/2014/main" id="{5313A72C-5400-4F8C-889A-7DA4B2E0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860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room</a:t>
            </a:r>
          </a:p>
        </p:txBody>
      </p:sp>
      <p:sp>
        <p:nvSpPr>
          <p:cNvPr id="45065" name="Line 8">
            <a:extLst>
              <a:ext uri="{FF2B5EF4-FFF2-40B4-BE49-F238E27FC236}">
                <a16:creationId xmlns:a16="http://schemas.microsoft.com/office/drawing/2014/main" id="{9509584E-6F91-4147-B8D8-0E975BC54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6670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Line 9">
            <a:extLst>
              <a:ext uri="{FF2B5EF4-FFF2-40B4-BE49-F238E27FC236}">
                <a16:creationId xmlns:a16="http://schemas.microsoft.com/office/drawing/2014/main" id="{9E95056B-F027-4B03-87F9-192CA30A4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819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Line 10">
            <a:extLst>
              <a:ext uri="{FF2B5EF4-FFF2-40B4-BE49-F238E27FC236}">
                <a16:creationId xmlns:a16="http://schemas.microsoft.com/office/drawing/2014/main" id="{5BFD3D18-D9FA-4484-89B3-A751B06DA6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667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1">
            <a:extLst>
              <a:ext uri="{FF2B5EF4-FFF2-40B4-BE49-F238E27FC236}">
                <a16:creationId xmlns:a16="http://schemas.microsoft.com/office/drawing/2014/main" id="{24CD9B10-286D-434C-88B1-DBE21D6CEF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6670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EFD04271-9AA8-408D-A7DB-5660A9BFF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4606926"/>
            <a:ext cx="68155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Note that </a:t>
            </a:r>
            <a:r>
              <a:rPr lang="en-US" altLang="zh-CN" sz="2400">
                <a:solidFill>
                  <a:srgbClr val="CC9900"/>
                </a:solidFill>
                <a:ea typeface="宋体" panose="02010600030101010101" pitchFamily="2" charset="-122"/>
              </a:rPr>
              <a:t>hours</a:t>
            </a:r>
            <a:r>
              <a:rPr lang="en-US" altLang="zh-CN" sz="2400">
                <a:ea typeface="宋体" panose="02010600030101010101" pitchFamily="2" charset="-122"/>
              </a:rPr>
              <a:t> and </a:t>
            </a:r>
            <a:r>
              <a:rPr lang="en-US" altLang="zh-CN" sz="2400">
                <a:solidFill>
                  <a:srgbClr val="CC9900"/>
                </a:solidFill>
                <a:ea typeface="宋体" panose="02010600030101010101" pitchFamily="2" charset="-122"/>
              </a:rPr>
              <a:t>room</a:t>
            </a:r>
            <a:r>
              <a:rPr lang="en-US" altLang="zh-CN" sz="2400">
                <a:ea typeface="宋体" panose="02010600030101010101" pitchFamily="2" charset="-122"/>
              </a:rPr>
              <a:t> could also serve as a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  key, but we must select only one key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72B18-7BF7-4C16-8FA7-7703C284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Referential Integrity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0486E-5CB1-4A0B-9A69-65890B55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This constraint say that a value appearing in one relation must also appear in another.</a:t>
            </a:r>
          </a:p>
          <a:p>
            <a:r>
              <a:rPr lang="en-US" altLang="zh-CN" sz="2800" dirty="0"/>
              <a:t>For example, no movie can be owned by more than one studio. 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Actually, for each movie, the owning studio must exist.</a:t>
            </a:r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C10C7F-13A5-4811-89D8-69C6DE37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BB89F-1B41-49D1-BCEC-11FCED8F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3854905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Movies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42DD07-F3E3-46A5-AC97-EC3D9B92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8" y="3854905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Studios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C7C33A3B-39E6-4B6F-B09F-439E1AB10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38" y="3702505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Owns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937B60C0-DE6F-4740-9BF8-8CAD9A5AC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5238" y="431210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BBB0D0F8-909A-4310-9FE9-8C6ED861ED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5438" y="43121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D5C21-3182-4A18-A390-6385C98A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Degree Constraints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EC4E2-2827-4A27-93D2-FA1281B0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bounding number can be attached to the edges that connect a relationship to an entity set.</a:t>
            </a:r>
          </a:p>
          <a:p>
            <a:r>
              <a:rPr lang="en-US" altLang="zh-CN" sz="2800" dirty="0"/>
              <a:t>Indicating limits on the number of entities.</a:t>
            </a:r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7D7A48-8A1C-4255-9E9E-4F67AFDB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B6FCB0-6859-4E8D-80F9-EFB134ACC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4886325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Bars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9D8A361-FE9D-4D98-8444-D552A867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4886325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DCB1F74-C25F-4985-A509-67D1A7BF3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4733925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Sells</a:t>
            </a: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CDF0C424-E999-46C7-85EC-FBA330EE5B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9250" y="53435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D26DEFBD-7FE7-43E4-8280-59C302C54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4" y="5008563"/>
            <a:ext cx="835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/>
              <a:t>&lt;=10</a:t>
            </a:r>
            <a:endParaRPr lang="zh-CN" altLang="en-US" sz="2000"/>
          </a:p>
        </p:txBody>
      </p:sp>
      <p:sp>
        <p:nvSpPr>
          <p:cNvPr id="16" name="Line 6">
            <a:extLst>
              <a:ext uri="{FF2B5EF4-FFF2-40B4-BE49-F238E27FC236}">
                <a16:creationId xmlns:a16="http://schemas.microsoft.com/office/drawing/2014/main" id="{EE54F655-EF3C-402A-BDE7-C43B884A9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0" y="5343525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96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67A99FC8-4D75-4750-B488-34FB944A70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14126026-804A-4726-8B17-C78F0B05070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86B8DDA-B601-4D90-AAB4-9C96FCBA2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463D59B-3244-4CC8-BFD2-92418614F0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800"/>
              <a:t>Any Questions? 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657383A6-3251-402A-8FFE-799B3C270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1" y="4375150"/>
            <a:ext cx="342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Exercises 4.3.1 @ P.151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6CECB3D0-EBC5-44CE-B5EF-61AB4EA78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CB418318-56D1-4A28-A29A-C4C3309BC27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36EC315-5285-4AD5-8BBB-9BA727018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Weak Entity Sets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F57799E-C0BD-47DF-8393-8C2AE89135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0730" y="1633538"/>
            <a:ext cx="10423070" cy="4495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Occasionally, entities of an entity set need “help” to identify them uniquely.</a:t>
            </a:r>
          </a:p>
          <a:p>
            <a:endParaRPr lang="en-US" altLang="zh-CN" sz="2800" dirty="0"/>
          </a:p>
          <a:p>
            <a:r>
              <a:rPr lang="en-US" altLang="zh-CN" sz="2800" dirty="0"/>
              <a:t>Entity set </a:t>
            </a:r>
            <a:r>
              <a:rPr lang="en-US" altLang="zh-CN" sz="2800" i="1" dirty="0"/>
              <a:t>E</a:t>
            </a:r>
            <a:r>
              <a:rPr lang="en-US" altLang="zh-CN" sz="2800" dirty="0"/>
              <a:t>  is said to be </a:t>
            </a:r>
            <a:r>
              <a:rPr lang="en-US" altLang="zh-CN" sz="2800" i="1" dirty="0">
                <a:solidFill>
                  <a:srgbClr val="FF0066"/>
                </a:solidFill>
              </a:rPr>
              <a:t>weak</a:t>
            </a:r>
            <a:r>
              <a:rPr lang="en-US" altLang="zh-CN" sz="2800" dirty="0"/>
              <a:t>  if in order to identify entities of </a:t>
            </a:r>
            <a:r>
              <a:rPr lang="en-US" altLang="zh-CN" sz="2800" i="1" dirty="0"/>
              <a:t>E</a:t>
            </a:r>
            <a:r>
              <a:rPr lang="en-US" altLang="zh-CN" sz="2800" dirty="0"/>
              <a:t>  uniquely, we need to follow one or more many-one relationships from </a:t>
            </a:r>
            <a:r>
              <a:rPr lang="en-US" altLang="zh-CN" sz="2800" i="1" dirty="0"/>
              <a:t>E</a:t>
            </a:r>
            <a:r>
              <a:rPr lang="en-US" altLang="zh-CN" sz="2800" dirty="0"/>
              <a:t>  and include the key of the related entities from the connected entity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018740CE-833D-4475-B2CD-E95281545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7812E8A1-B370-45F2-BEF4-6F5DC1B5A9E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3F75509-1435-4D0E-8651-D3E058033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Weak Entity Set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E58A8DA-0A79-4DAE-8CF4-38AD80737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572986"/>
            <a:ext cx="10330543" cy="4114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CC9900"/>
                </a:solidFill>
              </a:rPr>
              <a:t>name</a:t>
            </a:r>
            <a:r>
              <a:rPr lang="en-US" altLang="zh-CN" sz="2800" dirty="0"/>
              <a:t> is almost a key for football players, but there might be two with the same name.</a:t>
            </a:r>
          </a:p>
          <a:p>
            <a:r>
              <a:rPr lang="en-US" altLang="zh-CN" sz="2800" dirty="0">
                <a:solidFill>
                  <a:srgbClr val="CC9900"/>
                </a:solidFill>
              </a:rPr>
              <a:t>number </a:t>
            </a:r>
            <a:r>
              <a:rPr lang="en-US" altLang="zh-CN" sz="2800" dirty="0"/>
              <a:t>is certainly not a key, since players on two teams could have the same number.</a:t>
            </a:r>
          </a:p>
          <a:p>
            <a:r>
              <a:rPr lang="en-US" altLang="zh-CN" sz="2800" dirty="0"/>
              <a:t>But </a:t>
            </a:r>
            <a:r>
              <a:rPr lang="en-US" altLang="zh-CN" sz="2800" dirty="0">
                <a:solidFill>
                  <a:srgbClr val="CC9900"/>
                </a:solidFill>
              </a:rPr>
              <a:t>number</a:t>
            </a:r>
            <a:r>
              <a:rPr lang="en-US" altLang="zh-CN" sz="2800" dirty="0"/>
              <a:t>, together with the team </a:t>
            </a:r>
            <a:r>
              <a:rPr lang="en-US" altLang="zh-CN" sz="2800" dirty="0">
                <a:solidFill>
                  <a:srgbClr val="CC9900"/>
                </a:solidFill>
              </a:rPr>
              <a:t>name</a:t>
            </a:r>
            <a:r>
              <a:rPr lang="en-US" altLang="zh-CN" sz="2800" dirty="0"/>
              <a:t> related to the player by </a:t>
            </a:r>
            <a:r>
              <a:rPr lang="en-US" altLang="zh-CN" sz="2800" dirty="0">
                <a:solidFill>
                  <a:srgbClr val="CC00CC"/>
                </a:solidFill>
              </a:rPr>
              <a:t>Plays-on</a:t>
            </a:r>
            <a:r>
              <a:rPr lang="en-US" altLang="zh-CN" sz="2800" dirty="0"/>
              <a:t> should be unique.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>
            <a:extLst>
              <a:ext uri="{FF2B5EF4-FFF2-40B4-BE49-F238E27FC236}">
                <a16:creationId xmlns:a16="http://schemas.microsoft.com/office/drawing/2014/main" id="{D1FD1B86-B11D-4C6C-8AF2-B69EAB8CF4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A15AD4AF-7A37-4878-8B79-7E2A2623437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B3CDB23-D840-47E8-83C0-8D7B3A740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E/R Diagrams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D7DF177-5653-4EA8-A237-9975F676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7432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Players</a:t>
            </a: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B89A4152-A81B-4098-82BB-AAFC2CA6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432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Teams</a:t>
            </a:r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92322193-C2DF-45ED-849C-CD10B14C5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67000"/>
            <a:ext cx="1295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51207" name="AutoShape 6">
            <a:extLst>
              <a:ext uri="{FF2B5EF4-FFF2-40B4-BE49-F238E27FC236}">
                <a16:creationId xmlns:a16="http://schemas.microsoft.com/office/drawing/2014/main" id="{75CFAF63-36C1-4380-A4CA-6B94CB226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667000"/>
            <a:ext cx="14478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Plays-</a:t>
            </a:r>
          </a:p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on</a:t>
            </a:r>
          </a:p>
        </p:txBody>
      </p:sp>
      <p:sp>
        <p:nvSpPr>
          <p:cNvPr id="51208" name="AutoShape 7">
            <a:extLst>
              <a:ext uri="{FF2B5EF4-FFF2-40B4-BE49-F238E27FC236}">
                <a16:creationId xmlns:a16="http://schemas.microsoft.com/office/drawing/2014/main" id="{A80F710B-2DFF-4FCF-BC6B-92FA7BF4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90800"/>
            <a:ext cx="1600200" cy="1371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51209" name="Oval 8">
            <a:extLst>
              <a:ext uri="{FF2B5EF4-FFF2-40B4-BE49-F238E27FC236}">
                <a16:creationId xmlns:a16="http://schemas.microsoft.com/office/drawing/2014/main" id="{679A2C7C-3692-4012-9C47-341B0A363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050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1210" name="Oval 9">
            <a:extLst>
              <a:ext uri="{FF2B5EF4-FFF2-40B4-BE49-F238E27FC236}">
                <a16:creationId xmlns:a16="http://schemas.microsoft.com/office/drawing/2014/main" id="{9ACC59E8-9AEB-46DD-BC6E-7555A2B11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905000"/>
            <a:ext cx="990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1211" name="Oval 10">
            <a:extLst>
              <a:ext uri="{FF2B5EF4-FFF2-40B4-BE49-F238E27FC236}">
                <a16:creationId xmlns:a16="http://schemas.microsoft.com/office/drawing/2014/main" id="{1379CC69-EFEF-4DEB-BC85-914B8EB6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95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number</a:t>
            </a:r>
          </a:p>
        </p:txBody>
      </p:sp>
      <p:sp>
        <p:nvSpPr>
          <p:cNvPr id="51212" name="Line 11">
            <a:extLst>
              <a:ext uri="{FF2B5EF4-FFF2-40B4-BE49-F238E27FC236}">
                <a16:creationId xmlns:a16="http://schemas.microsoft.com/office/drawing/2014/main" id="{5E4B319E-279F-46AD-9ABC-79F9B2544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Line 12">
            <a:extLst>
              <a:ext uri="{FF2B5EF4-FFF2-40B4-BE49-F238E27FC236}">
                <a16:creationId xmlns:a16="http://schemas.microsoft.com/office/drawing/2014/main" id="{A8DD3ADF-0751-4DB1-B645-63094E155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438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13">
            <a:extLst>
              <a:ext uri="{FF2B5EF4-FFF2-40B4-BE49-F238E27FC236}">
                <a16:creationId xmlns:a16="http://schemas.microsoft.com/office/drawing/2014/main" id="{C5F14EFE-8283-41A7-AD62-D94E7D86F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14">
            <a:extLst>
              <a:ext uri="{FF2B5EF4-FFF2-40B4-BE49-F238E27FC236}">
                <a16:creationId xmlns:a16="http://schemas.microsoft.com/office/drawing/2014/main" id="{B465AC2B-33E3-4FFE-95A9-D0ECFA649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6" name="Text Box 15">
            <a:extLst>
              <a:ext uri="{FF2B5EF4-FFF2-40B4-BE49-F238E27FC236}">
                <a16:creationId xmlns:a16="http://schemas.microsoft.com/office/drawing/2014/main" id="{F177F1D5-35F2-4138-8229-3031B70F0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34001"/>
            <a:ext cx="79002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 Double diamond for </a:t>
            </a:r>
            <a:r>
              <a:rPr lang="en-US" altLang="zh-CN" sz="2400" i="1">
                <a:solidFill>
                  <a:srgbClr val="FF0066"/>
                </a:solidFill>
                <a:ea typeface="宋体" panose="02010600030101010101" pitchFamily="2" charset="-122"/>
              </a:rPr>
              <a:t>supporting</a:t>
            </a:r>
            <a:r>
              <a:rPr lang="en-US" altLang="zh-CN" sz="2400">
                <a:ea typeface="宋体" panose="02010600030101010101" pitchFamily="2" charset="-122"/>
              </a:rPr>
              <a:t>  many-one relationship.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ea typeface="宋体" panose="02010600030101010101" pitchFamily="2" charset="-122"/>
              </a:rPr>
              <a:t> Double rectangle for the weak entity set.</a:t>
            </a:r>
          </a:p>
        </p:txBody>
      </p:sp>
      <p:sp>
        <p:nvSpPr>
          <p:cNvPr id="51217" name="Line 16">
            <a:extLst>
              <a:ext uri="{FF2B5EF4-FFF2-40B4-BE49-F238E27FC236}">
                <a16:creationId xmlns:a16="http://schemas.microsoft.com/office/drawing/2014/main" id="{F668DC6D-F8E8-490D-83FF-7A7E74115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8" name="未知">
            <a:extLst>
              <a:ext uri="{FF2B5EF4-FFF2-40B4-BE49-F238E27FC236}">
                <a16:creationId xmlns:a16="http://schemas.microsoft.com/office/drawing/2014/main" id="{AFD382CC-4A66-4795-B28D-00AFCA0F9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0400"/>
            <a:ext cx="76200" cy="152400"/>
          </a:xfrm>
          <a:custGeom>
            <a:avLst/>
            <a:gdLst>
              <a:gd name="T0" fmla="*/ 0 w 48"/>
              <a:gd name="T1" fmla="*/ 0 h 96"/>
              <a:gd name="T2" fmla="*/ 120967500 w 48"/>
              <a:gd name="T3" fmla="*/ 120967500 h 96"/>
              <a:gd name="T4" fmla="*/ 0 w 48"/>
              <a:gd name="T5" fmla="*/ 2419350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96">
                <a:moveTo>
                  <a:pt x="0" y="0"/>
                </a:moveTo>
                <a:cubicBezTo>
                  <a:pt x="24" y="16"/>
                  <a:pt x="48" y="32"/>
                  <a:pt x="48" y="48"/>
                </a:cubicBezTo>
                <a:cubicBezTo>
                  <a:pt x="48" y="64"/>
                  <a:pt x="24" y="80"/>
                  <a:pt x="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BAB06B35-E695-4FE9-B24B-0F0E587B1638}"/>
              </a:ext>
            </a:extLst>
          </p:cNvPr>
          <p:cNvGrpSpPr>
            <a:grpSpLocks/>
          </p:cNvGrpSpPr>
          <p:nvPr/>
        </p:nvGrpSpPr>
        <p:grpSpPr bwMode="auto">
          <a:xfrm>
            <a:off x="5699126" y="3429000"/>
            <a:ext cx="3994151" cy="1843088"/>
            <a:chOff x="0" y="0"/>
            <a:chExt cx="2516" cy="1161"/>
          </a:xfrm>
        </p:grpSpPr>
        <p:sp>
          <p:nvSpPr>
            <p:cNvPr id="51220" name="Text Box 19">
              <a:extLst>
                <a:ext uri="{FF2B5EF4-FFF2-40B4-BE49-F238E27FC236}">
                  <a16:creationId xmlns:a16="http://schemas.microsoft.com/office/drawing/2014/main" id="{31013AE5-0D91-4169-A86C-83506BC78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5"/>
              <a:ext cx="251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Note: must be rounded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because each player needs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a team to help with the key.</a:t>
              </a:r>
            </a:p>
          </p:txBody>
        </p:sp>
        <p:sp>
          <p:nvSpPr>
            <p:cNvPr id="51221" name="Line 20">
              <a:extLst>
                <a:ext uri="{FF2B5EF4-FFF2-40B4-BE49-F238E27FC236}">
                  <a16:creationId xmlns:a16="http://schemas.microsoft.com/office/drawing/2014/main" id="{7569438E-08F5-4372-927E-86262806C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6" y="0"/>
              <a:ext cx="192" cy="4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ACAA7613-F7F6-4A94-BB79-9B7706B94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53B2355C-227C-4E3F-9E3E-8C1A1BBC938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150B704-9B25-4B5B-B416-11314F564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Weak Entity-Set Rules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3B5FC70-EA9C-49EC-A249-7E8DBC219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weak entity set has one or more many-one relationships to other (supporting) entity sets.</a:t>
            </a:r>
          </a:p>
          <a:p>
            <a:pPr lvl="1"/>
            <a:r>
              <a:rPr lang="en-US" altLang="zh-CN" sz="2400" dirty="0"/>
              <a:t>Not every many-one relationship from a weak entity set need be supporting.</a:t>
            </a:r>
          </a:p>
          <a:p>
            <a:pPr lvl="1"/>
            <a:r>
              <a:rPr lang="en-US" altLang="zh-CN" sz="2400" dirty="0"/>
              <a:t>But supporting relationships must have a rounded arrow (entity at the “one” end is guaranteed).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FE59117B-C812-4B71-BD93-30147EA2C1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2ADDF61F-B77F-45D6-A9FD-8FF4861A228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49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2EBF76C-B2DE-4B3B-B74E-827B79EB2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Weak Entity-Set Rules – (2)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2DC6267-EE45-4980-ACB4-A3143670AA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The key for a weak entity set is its own underlined attributes and the keys for the supporting entity sets.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/>
              <a:t>E.g., (player) </a:t>
            </a:r>
            <a:r>
              <a:rPr lang="en-US" altLang="zh-CN" sz="2400" u="sng" dirty="0">
                <a:solidFill>
                  <a:srgbClr val="CC9900"/>
                </a:solidFill>
              </a:rPr>
              <a:t>number</a:t>
            </a:r>
            <a:r>
              <a:rPr lang="en-US" altLang="zh-CN" sz="2400" dirty="0"/>
              <a:t> and (team) </a:t>
            </a:r>
            <a:r>
              <a:rPr lang="en-US" altLang="zh-CN" sz="2400" u="sng" dirty="0">
                <a:solidFill>
                  <a:srgbClr val="CC9900"/>
                </a:solidFill>
              </a:rPr>
              <a:t>name</a:t>
            </a:r>
            <a:r>
              <a:rPr lang="en-US" altLang="zh-CN" sz="2400" dirty="0"/>
              <a:t> is a key for </a:t>
            </a:r>
            <a:r>
              <a:rPr lang="en-US" altLang="zh-CN" sz="2400" dirty="0">
                <a:solidFill>
                  <a:srgbClr val="009900"/>
                </a:solidFill>
              </a:rPr>
              <a:t>Players</a:t>
            </a:r>
            <a:r>
              <a:rPr lang="en-US" altLang="zh-CN" sz="2400" dirty="0"/>
              <a:t> in the previous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D068CA63-4AB2-4814-B68B-6C601ADBA3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FFD6E020-7484-49DA-B455-2AEF095FFE0F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8C2759A-5BF5-4D3A-99C8-0C7FA717B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E/R Diagrams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58FB203-0FD2-47CA-A2FE-65C706B2A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81328"/>
            <a:ext cx="9799864" cy="46956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In an entity-relationship diagram: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/>
              <a:t>Entity set = rectangle.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/>
              <a:t>Attribute = oval, with a line to the rectangle representing its entity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512E2A91-3CC9-419F-8A1D-84BA5E3C4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F95B93D4-C068-44E6-B3D3-0895039A9E3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50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A04C76F-F8B2-4838-83C8-31637EED0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CDC90F8-0FFB-4FDE-9A6D-E493BA4FE7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800"/>
              <a:t>Any Questions? 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B3C1BC8-A369-4380-8EA9-BF27524BD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9" y="4329113"/>
            <a:ext cx="470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Exercises for Section 4.4 @ P.156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0B0DF47D-A73E-479D-B805-037F4FA80B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525D00E1-A29A-4DC7-AA13-FCCE3B106EB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51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54F2735-24C4-4E6E-AC4B-DA118DD18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Design Techniques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0A3D069-C8E9-4F7A-8254-07AB5BF2F1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/>
              <a:t>Avoid redundancy.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/>
              <a:t>Limit the use of weak entity sets.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dirty="0"/>
              <a:t>Don’t use an entity set when an attribute will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BA990CF6-C9A4-4B1C-87E3-AE5F43CF55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3BBCD0BE-F5A6-4C9A-9ED6-EA9D3E23169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52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29EA3A9-16C5-431A-BDAD-5B602C97D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Avoiding Redundancy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A1B431E-2072-4221-B497-01BB549DFF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>
                <a:solidFill>
                  <a:srgbClr val="FF0066"/>
                </a:solidFill>
              </a:rPr>
              <a:t>Redundancy</a:t>
            </a:r>
            <a:r>
              <a:rPr lang="en-US" altLang="zh-CN" sz="2800" dirty="0"/>
              <a:t>  = saying the same thing in two (or more) different ways.</a:t>
            </a:r>
          </a:p>
          <a:p>
            <a:r>
              <a:rPr lang="en-US" altLang="zh-CN" sz="2800" dirty="0"/>
              <a:t>Wastes space and (more importantly) encourages inconsistency.</a:t>
            </a:r>
          </a:p>
          <a:p>
            <a:pPr lvl="1"/>
            <a:r>
              <a:rPr lang="en-US" altLang="zh-CN" sz="2400" dirty="0"/>
              <a:t>Two representations of the same fact become inconsistent if we change one and forget to change the other.</a:t>
            </a:r>
          </a:p>
          <a:p>
            <a:pPr lvl="1"/>
            <a:r>
              <a:rPr lang="en-US" altLang="zh-CN" sz="2400" dirty="0"/>
              <a:t>Recall anomalies due to FD’s.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>
            <a:extLst>
              <a:ext uri="{FF2B5EF4-FFF2-40B4-BE49-F238E27FC236}">
                <a16:creationId xmlns:a16="http://schemas.microsoft.com/office/drawing/2014/main" id="{7CDE2023-1FD0-4D1C-BA77-1C78CA1AE2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F1CC2731-BF40-4376-A0ED-2F4A6C4247A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53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318B941-FD3D-4DDC-84EA-452654603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Good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4C8E649-6582-4DA4-A39E-BE1F31424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9246C95D-C2F7-4D95-A6D7-B23338D2C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Manfs</a:t>
            </a:r>
          </a:p>
        </p:txBody>
      </p:sp>
      <p:sp>
        <p:nvSpPr>
          <p:cNvPr id="57350" name="AutoShape 5">
            <a:extLst>
              <a:ext uri="{FF2B5EF4-FFF2-40B4-BE49-F238E27FC236}">
                <a16:creationId xmlns:a16="http://schemas.microsoft.com/office/drawing/2014/main" id="{0FDCF773-8438-4198-9B13-343E1D58A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ManfBy</a:t>
            </a:r>
          </a:p>
        </p:txBody>
      </p:sp>
      <p:sp>
        <p:nvSpPr>
          <p:cNvPr id="57351" name="Line 6">
            <a:extLst>
              <a:ext uri="{FF2B5EF4-FFF2-40B4-BE49-F238E27FC236}">
                <a16:creationId xmlns:a16="http://schemas.microsoft.com/office/drawing/2014/main" id="{D41A5674-0542-4AF0-858B-2EC853A82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7">
            <a:extLst>
              <a:ext uri="{FF2B5EF4-FFF2-40B4-BE49-F238E27FC236}">
                <a16:creationId xmlns:a16="http://schemas.microsoft.com/office/drawing/2014/main" id="{2B424190-E79B-4D02-A939-403D71876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Oval 8">
            <a:extLst>
              <a:ext uri="{FF2B5EF4-FFF2-40B4-BE49-F238E27FC236}">
                <a16:creationId xmlns:a16="http://schemas.microsoft.com/office/drawing/2014/main" id="{C9443759-086D-444F-9E62-C712FC705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7354" name="Text Box 9">
            <a:extLst>
              <a:ext uri="{FF2B5EF4-FFF2-40B4-BE49-F238E27FC236}">
                <a16:creationId xmlns:a16="http://schemas.microsoft.com/office/drawing/2014/main" id="{E44D3DFC-E716-4558-ACD0-7E50320B1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181601"/>
            <a:ext cx="6873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This design gives the address of each manufacturer exactly once.</a:t>
            </a:r>
          </a:p>
        </p:txBody>
      </p:sp>
      <p:sp>
        <p:nvSpPr>
          <p:cNvPr id="57355" name="Oval 10">
            <a:extLst>
              <a:ext uri="{FF2B5EF4-FFF2-40B4-BE49-F238E27FC236}">
                <a16:creationId xmlns:a16="http://schemas.microsoft.com/office/drawing/2014/main" id="{D19B8011-4E01-45DE-AFF0-5EDAD54B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7356" name="Oval 11">
            <a:extLst>
              <a:ext uri="{FF2B5EF4-FFF2-40B4-BE49-F238E27FC236}">
                <a16:creationId xmlns:a16="http://schemas.microsoft.com/office/drawing/2014/main" id="{0E68D043-5845-4250-B486-0185A9D04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addr</a:t>
            </a:r>
          </a:p>
        </p:txBody>
      </p:sp>
      <p:sp>
        <p:nvSpPr>
          <p:cNvPr id="57357" name="Line 12">
            <a:extLst>
              <a:ext uri="{FF2B5EF4-FFF2-40B4-BE49-F238E27FC236}">
                <a16:creationId xmlns:a16="http://schemas.microsoft.com/office/drawing/2014/main" id="{F473FDAE-3FDF-4646-8342-58376B018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8" name="Line 13">
            <a:extLst>
              <a:ext uri="{FF2B5EF4-FFF2-40B4-BE49-F238E27FC236}">
                <a16:creationId xmlns:a16="http://schemas.microsoft.com/office/drawing/2014/main" id="{39E0C6B4-2439-4539-96DC-BBCB75B47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9" name="Line 14">
            <a:extLst>
              <a:ext uri="{FF2B5EF4-FFF2-40B4-BE49-F238E27FC236}">
                <a16:creationId xmlns:a16="http://schemas.microsoft.com/office/drawing/2014/main" id="{5250B162-B2AA-42F4-9569-8D3F13AC18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0" name="Line 15">
            <a:extLst>
              <a:ext uri="{FF2B5EF4-FFF2-40B4-BE49-F238E27FC236}">
                <a16:creationId xmlns:a16="http://schemas.microsoft.com/office/drawing/2014/main" id="{D802F089-A0C4-4E32-81F0-BE00AD31B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>
            <a:extLst>
              <a:ext uri="{FF2B5EF4-FFF2-40B4-BE49-F238E27FC236}">
                <a16:creationId xmlns:a16="http://schemas.microsoft.com/office/drawing/2014/main" id="{745DC635-6F97-4978-BB87-DEA1FA34B0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7EDDE0D-BB06-4AD9-945F-354938E810D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54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6E2CDB5-BD61-42AB-A566-B60887649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Bad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636F09E-5018-48F9-8B37-68CACF9F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2B189E59-F687-4D72-9F14-3FBF0FEC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Manfs</a:t>
            </a:r>
          </a:p>
        </p:txBody>
      </p:sp>
      <p:sp>
        <p:nvSpPr>
          <p:cNvPr id="58374" name="AutoShape 5">
            <a:extLst>
              <a:ext uri="{FF2B5EF4-FFF2-40B4-BE49-F238E27FC236}">
                <a16:creationId xmlns:a16="http://schemas.microsoft.com/office/drawing/2014/main" id="{279B8B78-D632-4676-8B9E-1ABE522A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ManfBy</a:t>
            </a:r>
          </a:p>
        </p:txBody>
      </p:sp>
      <p:sp>
        <p:nvSpPr>
          <p:cNvPr id="58375" name="Line 6">
            <a:extLst>
              <a:ext uri="{FF2B5EF4-FFF2-40B4-BE49-F238E27FC236}">
                <a16:creationId xmlns:a16="http://schemas.microsoft.com/office/drawing/2014/main" id="{F5B92D56-80D0-4741-A8DA-2246C8B51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6" name="Line 7">
            <a:extLst>
              <a:ext uri="{FF2B5EF4-FFF2-40B4-BE49-F238E27FC236}">
                <a16:creationId xmlns:a16="http://schemas.microsoft.com/office/drawing/2014/main" id="{930A250F-3C0A-486D-870C-40A99F8CCC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Oval 8">
            <a:extLst>
              <a:ext uri="{FF2B5EF4-FFF2-40B4-BE49-F238E27FC236}">
                <a16:creationId xmlns:a16="http://schemas.microsoft.com/office/drawing/2014/main" id="{C85A01FC-1E0E-4AC8-9034-181E1BF89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8378" name="Text Box 9">
            <a:extLst>
              <a:ext uri="{FF2B5EF4-FFF2-40B4-BE49-F238E27FC236}">
                <a16:creationId xmlns:a16="http://schemas.microsoft.com/office/drawing/2014/main" id="{95AF7AA4-0B64-4520-9A1B-C893A1675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5181601"/>
            <a:ext cx="6873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This design states the manufacturer of a beer twice: as an attribute and as a related entity.</a:t>
            </a:r>
          </a:p>
        </p:txBody>
      </p:sp>
      <p:sp>
        <p:nvSpPr>
          <p:cNvPr id="58379" name="Oval 10">
            <a:extLst>
              <a:ext uri="{FF2B5EF4-FFF2-40B4-BE49-F238E27FC236}">
                <a16:creationId xmlns:a16="http://schemas.microsoft.com/office/drawing/2014/main" id="{5AA876F0-E46E-4F76-BD9A-14300383F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8380" name="Oval 11">
            <a:extLst>
              <a:ext uri="{FF2B5EF4-FFF2-40B4-BE49-F238E27FC236}">
                <a16:creationId xmlns:a16="http://schemas.microsoft.com/office/drawing/2014/main" id="{21A9E97D-3F43-46AA-9316-343B68B0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148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</a:t>
            </a:r>
          </a:p>
        </p:txBody>
      </p:sp>
      <p:sp>
        <p:nvSpPr>
          <p:cNvPr id="58381" name="Line 12">
            <a:extLst>
              <a:ext uri="{FF2B5EF4-FFF2-40B4-BE49-F238E27FC236}">
                <a16:creationId xmlns:a16="http://schemas.microsoft.com/office/drawing/2014/main" id="{3C437CE3-58CD-407E-8521-206FA6B55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2" name="Line 13">
            <a:extLst>
              <a:ext uri="{FF2B5EF4-FFF2-40B4-BE49-F238E27FC236}">
                <a16:creationId xmlns:a16="http://schemas.microsoft.com/office/drawing/2014/main" id="{BD0C699D-57A8-4BE9-B7B9-F265370E3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3" name="Line 14">
            <a:extLst>
              <a:ext uri="{FF2B5EF4-FFF2-40B4-BE49-F238E27FC236}">
                <a16:creationId xmlns:a16="http://schemas.microsoft.com/office/drawing/2014/main" id="{19356B6C-F0A2-4436-B2F8-138DBDD242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4" name="Line 15">
            <a:extLst>
              <a:ext uri="{FF2B5EF4-FFF2-40B4-BE49-F238E27FC236}">
                <a16:creationId xmlns:a16="http://schemas.microsoft.com/office/drawing/2014/main" id="{01FCFE0D-53AD-4347-876B-AA8F456B1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5" name="Line 16">
            <a:extLst>
              <a:ext uri="{FF2B5EF4-FFF2-40B4-BE49-F238E27FC236}">
                <a16:creationId xmlns:a16="http://schemas.microsoft.com/office/drawing/2014/main" id="{E53D077B-E5FD-4359-A73C-A4B4B646F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6" name="Oval 17">
            <a:extLst>
              <a:ext uri="{FF2B5EF4-FFF2-40B4-BE49-F238E27FC236}">
                <a16:creationId xmlns:a16="http://schemas.microsoft.com/office/drawing/2014/main" id="{08AF2300-B397-486D-9D51-0DF1DF03E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addr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>
            <a:extLst>
              <a:ext uri="{FF2B5EF4-FFF2-40B4-BE49-F238E27FC236}">
                <a16:creationId xmlns:a16="http://schemas.microsoft.com/office/drawing/2014/main" id="{5D6B9B91-9511-466D-A7CE-7C24230BD1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ABDAC1B8-39D0-4B9C-98CD-122305F0DA0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55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DA1DB01-635F-434A-A3DA-A9182C436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Bad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618CBC7-F1E4-4857-BFD9-A10A3065A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59397" name="Oval 4">
            <a:extLst>
              <a:ext uri="{FF2B5EF4-FFF2-40B4-BE49-F238E27FC236}">
                <a16:creationId xmlns:a16="http://schemas.microsoft.com/office/drawing/2014/main" id="{4FF08941-6A6A-46DD-A51E-2A56E1E56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905000"/>
            <a:ext cx="10668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9398" name="Text Box 5">
            <a:extLst>
              <a:ext uri="{FF2B5EF4-FFF2-40B4-BE49-F238E27FC236}">
                <a16:creationId xmlns:a16="http://schemas.microsoft.com/office/drawing/2014/main" id="{FA6203B5-425E-49B9-8CDF-443578333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648201"/>
            <a:ext cx="6873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This design repeats the manufacturer’s address once for each beer and loses the address if there are temporarily no beers for a manufacturer.</a:t>
            </a:r>
          </a:p>
        </p:txBody>
      </p:sp>
      <p:sp>
        <p:nvSpPr>
          <p:cNvPr id="59399" name="Oval 6">
            <a:extLst>
              <a:ext uri="{FF2B5EF4-FFF2-40B4-BE49-F238E27FC236}">
                <a16:creationId xmlns:a16="http://schemas.microsoft.com/office/drawing/2014/main" id="{5D11D731-D1B5-45D1-8A7E-9F2617732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</a:t>
            </a:r>
          </a:p>
        </p:txBody>
      </p:sp>
      <p:sp>
        <p:nvSpPr>
          <p:cNvPr id="59400" name="Oval 7">
            <a:extLst>
              <a:ext uri="{FF2B5EF4-FFF2-40B4-BE49-F238E27FC236}">
                <a16:creationId xmlns:a16="http://schemas.microsoft.com/office/drawing/2014/main" id="{B39AE0C5-B789-4A0A-A08D-44EB2817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05000"/>
            <a:ext cx="1600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manfAddr</a:t>
            </a:r>
          </a:p>
        </p:txBody>
      </p:sp>
      <p:sp>
        <p:nvSpPr>
          <p:cNvPr id="59401" name="Line 8">
            <a:extLst>
              <a:ext uri="{FF2B5EF4-FFF2-40B4-BE49-F238E27FC236}">
                <a16:creationId xmlns:a16="http://schemas.microsoft.com/office/drawing/2014/main" id="{F6900E94-10F5-4E6B-8E8A-4F2BC060F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438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2" name="Line 9">
            <a:extLst>
              <a:ext uri="{FF2B5EF4-FFF2-40B4-BE49-F238E27FC236}">
                <a16:creationId xmlns:a16="http://schemas.microsoft.com/office/drawing/2014/main" id="{78045919-5BE1-4F13-8E1B-8B6C11C1D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3" name="Line 10">
            <a:extLst>
              <a:ext uri="{FF2B5EF4-FFF2-40B4-BE49-F238E27FC236}">
                <a16:creationId xmlns:a16="http://schemas.microsoft.com/office/drawing/2014/main" id="{3CC86765-B532-416E-959D-506A8BBF9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438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0E6F5353-0AC7-4630-9C17-A95517CA66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7278A1D3-CDF2-4DB2-86DD-10E9B9326CD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56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1D485C3-E3B3-4671-BE7A-C7F36C3C4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Entity Sets Versus Attributes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21BB2DF-7070-4649-97BE-41D0089883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zh-CN" sz="2800" dirty="0"/>
              <a:t>An entity set should satisfy at least one of the following conditions:</a:t>
            </a:r>
          </a:p>
          <a:p>
            <a:pPr marL="990600" lvl="1" indent="-533400"/>
            <a:r>
              <a:rPr lang="en-US" altLang="zh-CN" sz="2400" dirty="0"/>
              <a:t>It is more than the name of something; it has at least one </a:t>
            </a:r>
            <a:r>
              <a:rPr lang="en-US" altLang="zh-CN" sz="2400" dirty="0" err="1"/>
              <a:t>nonkey</a:t>
            </a:r>
            <a:r>
              <a:rPr lang="en-US" altLang="zh-CN" sz="2400" dirty="0"/>
              <a:t> attribute.</a:t>
            </a:r>
          </a:p>
          <a:p>
            <a:pPr marL="990600" lvl="1" indent="-533400">
              <a:buNone/>
            </a:pPr>
            <a:r>
              <a:rPr lang="en-US" altLang="zh-CN" sz="2400" dirty="0"/>
              <a:t>			or</a:t>
            </a:r>
          </a:p>
          <a:p>
            <a:pPr marL="990600" lvl="1" indent="-533400"/>
            <a:r>
              <a:rPr lang="en-US" altLang="zh-CN" sz="2400" dirty="0"/>
              <a:t>It is the “many” in a many-one or many-many relationship.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>
            <a:extLst>
              <a:ext uri="{FF2B5EF4-FFF2-40B4-BE49-F238E27FC236}">
                <a16:creationId xmlns:a16="http://schemas.microsoft.com/office/drawing/2014/main" id="{76F839A9-782A-4580-BAC3-E635CA64A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CC97FDEB-829A-4CF7-9771-F292723ED36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57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441DBCF-351B-4C10-9017-7F9C91D37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Good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C798934-0ADD-45C6-A651-6896C280B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2A8675E7-56E3-4C9A-B47B-93B5CAF4B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Manfs</a:t>
            </a:r>
          </a:p>
        </p:txBody>
      </p:sp>
      <p:sp>
        <p:nvSpPr>
          <p:cNvPr id="61446" name="AutoShape 5">
            <a:extLst>
              <a:ext uri="{FF2B5EF4-FFF2-40B4-BE49-F238E27FC236}">
                <a16:creationId xmlns:a16="http://schemas.microsoft.com/office/drawing/2014/main" id="{D80DE4C5-53D7-4F8C-B1BF-F747B64A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ManfBy</a:t>
            </a:r>
          </a:p>
        </p:txBody>
      </p:sp>
      <p:sp>
        <p:nvSpPr>
          <p:cNvPr id="61447" name="Line 6">
            <a:extLst>
              <a:ext uri="{FF2B5EF4-FFF2-40B4-BE49-F238E27FC236}">
                <a16:creationId xmlns:a16="http://schemas.microsoft.com/office/drawing/2014/main" id="{F9BFB588-9140-4C18-9AD1-20D516A8E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7">
            <a:extLst>
              <a:ext uri="{FF2B5EF4-FFF2-40B4-BE49-F238E27FC236}">
                <a16:creationId xmlns:a16="http://schemas.microsoft.com/office/drawing/2014/main" id="{0BBC37F7-AFD8-4E0B-A9DB-A2B87CECBE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Oval 8">
            <a:extLst>
              <a:ext uri="{FF2B5EF4-FFF2-40B4-BE49-F238E27FC236}">
                <a16:creationId xmlns:a16="http://schemas.microsoft.com/office/drawing/2014/main" id="{43463C7F-D831-4273-B85F-AA19D6784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1450" name="Text Box 9">
            <a:extLst>
              <a:ext uri="{FF2B5EF4-FFF2-40B4-BE49-F238E27FC236}">
                <a16:creationId xmlns:a16="http://schemas.microsoft.com/office/drawing/2014/main" id="{EF9EBA5D-E14F-4051-A718-354647E54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419600"/>
            <a:ext cx="68738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9900"/>
                </a:solidFill>
                <a:ea typeface="宋体" panose="02010600030101010101" pitchFamily="2" charset="-122"/>
              </a:rPr>
              <a:t>Manfs</a:t>
            </a:r>
            <a:r>
              <a:rPr lang="en-US" altLang="zh-CN" sz="2400">
                <a:ea typeface="宋体" panose="02010600030101010101" pitchFamily="2" charset="-122"/>
              </a:rPr>
              <a:t> deserves to be an entity set because of        the nonkey attribute </a:t>
            </a:r>
            <a:r>
              <a:rPr lang="en-US" altLang="zh-CN" sz="2400">
                <a:solidFill>
                  <a:srgbClr val="CC9900"/>
                </a:solidFill>
                <a:ea typeface="宋体" panose="02010600030101010101" pitchFamily="2" charset="-122"/>
              </a:rPr>
              <a:t>addr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9900"/>
                </a:solidFill>
                <a:ea typeface="宋体" panose="02010600030101010101" pitchFamily="2" charset="-122"/>
              </a:rPr>
              <a:t>Beers</a:t>
            </a:r>
            <a:r>
              <a:rPr lang="en-US" altLang="zh-CN" sz="2400">
                <a:ea typeface="宋体" panose="02010600030101010101" pitchFamily="2" charset="-122"/>
              </a:rPr>
              <a:t> deserves to be an entity set because it is  the “many” of the many-one relationship </a:t>
            </a: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ManfBy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1451" name="Oval 10">
            <a:extLst>
              <a:ext uri="{FF2B5EF4-FFF2-40B4-BE49-F238E27FC236}">
                <a16:creationId xmlns:a16="http://schemas.microsoft.com/office/drawing/2014/main" id="{15857B62-F492-4C21-8D4E-0E014B3BA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1452" name="Oval 11">
            <a:extLst>
              <a:ext uri="{FF2B5EF4-FFF2-40B4-BE49-F238E27FC236}">
                <a16:creationId xmlns:a16="http://schemas.microsoft.com/office/drawing/2014/main" id="{0D00FA58-CC2F-4075-8373-AEA61C1EE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addr</a:t>
            </a:r>
          </a:p>
        </p:txBody>
      </p:sp>
      <p:sp>
        <p:nvSpPr>
          <p:cNvPr id="61453" name="Line 12">
            <a:extLst>
              <a:ext uri="{FF2B5EF4-FFF2-40B4-BE49-F238E27FC236}">
                <a16:creationId xmlns:a16="http://schemas.microsoft.com/office/drawing/2014/main" id="{DDD2B81D-A7DA-4881-B2FC-7113F54A8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4" name="Line 13">
            <a:extLst>
              <a:ext uri="{FF2B5EF4-FFF2-40B4-BE49-F238E27FC236}">
                <a16:creationId xmlns:a16="http://schemas.microsoft.com/office/drawing/2014/main" id="{EDF8ABAB-6362-4677-8206-25403831E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5" name="Line 14">
            <a:extLst>
              <a:ext uri="{FF2B5EF4-FFF2-40B4-BE49-F238E27FC236}">
                <a16:creationId xmlns:a16="http://schemas.microsoft.com/office/drawing/2014/main" id="{72EFC7B8-0348-4CAF-ACFE-F7D819685C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6" name="Line 15">
            <a:extLst>
              <a:ext uri="{FF2B5EF4-FFF2-40B4-BE49-F238E27FC236}">
                <a16:creationId xmlns:a16="http://schemas.microsoft.com/office/drawing/2014/main" id="{24C73370-AAAC-4F98-AF2B-68FF5119E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>
            <a:extLst>
              <a:ext uri="{FF2B5EF4-FFF2-40B4-BE49-F238E27FC236}">
                <a16:creationId xmlns:a16="http://schemas.microsoft.com/office/drawing/2014/main" id="{E4A3A49C-1ADD-4B84-BF7C-CF065D302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51B54EFD-F7FB-4309-ABB0-949E125DE02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58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C088C73-9429-45A2-8BCF-EE2113F1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Good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4222096-E95E-4284-B6F6-EB889CCBB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62469" name="Oval 4">
            <a:extLst>
              <a:ext uri="{FF2B5EF4-FFF2-40B4-BE49-F238E27FC236}">
                <a16:creationId xmlns:a16="http://schemas.microsoft.com/office/drawing/2014/main" id="{BF2F1DBF-43BC-4E33-B37F-2C5D6F40C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2470" name="Text Box 5">
            <a:extLst>
              <a:ext uri="{FF2B5EF4-FFF2-40B4-BE49-F238E27FC236}">
                <a16:creationId xmlns:a16="http://schemas.microsoft.com/office/drawing/2014/main" id="{44456BA3-0F41-4C20-8D21-C4D65A5C1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648201"/>
            <a:ext cx="6873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There is no need to make the manufacturer an entity set, because we record nothing about manufacturers besides their name.</a:t>
            </a:r>
          </a:p>
        </p:txBody>
      </p:sp>
      <p:sp>
        <p:nvSpPr>
          <p:cNvPr id="62471" name="Oval 6">
            <a:extLst>
              <a:ext uri="{FF2B5EF4-FFF2-40B4-BE49-F238E27FC236}">
                <a16:creationId xmlns:a16="http://schemas.microsoft.com/office/drawing/2014/main" id="{2B036A37-E606-46F5-9E93-4FDB2039F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</a:t>
            </a:r>
          </a:p>
        </p:txBody>
      </p:sp>
      <p:sp>
        <p:nvSpPr>
          <p:cNvPr id="62472" name="Line 7">
            <a:extLst>
              <a:ext uri="{FF2B5EF4-FFF2-40B4-BE49-F238E27FC236}">
                <a16:creationId xmlns:a16="http://schemas.microsoft.com/office/drawing/2014/main" id="{94EB833B-C644-4C65-AC28-362EF2471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Line 8">
            <a:extLst>
              <a:ext uri="{FF2B5EF4-FFF2-40B4-BE49-F238E27FC236}">
                <a16:creationId xmlns:a16="http://schemas.microsoft.com/office/drawing/2014/main" id="{E8C9DC6C-F68E-456B-B16D-31BD797714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>
            <a:extLst>
              <a:ext uri="{FF2B5EF4-FFF2-40B4-BE49-F238E27FC236}">
                <a16:creationId xmlns:a16="http://schemas.microsoft.com/office/drawing/2014/main" id="{62C41152-4519-459C-81E2-4EAA3ACB51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4364730E-D094-4B6B-8B56-664A937445E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59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CD8525B-A129-43C0-876F-96B6128B5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Bad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A92CA82-BE30-4720-A17A-A73231CA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63493" name="Rectangle 4">
            <a:extLst>
              <a:ext uri="{FF2B5EF4-FFF2-40B4-BE49-F238E27FC236}">
                <a16:creationId xmlns:a16="http://schemas.microsoft.com/office/drawing/2014/main" id="{78BBD975-E4A7-4A1C-B806-E5FC8679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194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Manfs</a:t>
            </a:r>
          </a:p>
        </p:txBody>
      </p:sp>
      <p:sp>
        <p:nvSpPr>
          <p:cNvPr id="63494" name="AutoShape 5">
            <a:extLst>
              <a:ext uri="{FF2B5EF4-FFF2-40B4-BE49-F238E27FC236}">
                <a16:creationId xmlns:a16="http://schemas.microsoft.com/office/drawing/2014/main" id="{695403A8-3C18-4743-AB98-17C7240FB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67000"/>
            <a:ext cx="1371600" cy="12192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ManfBy</a:t>
            </a:r>
          </a:p>
        </p:txBody>
      </p:sp>
      <p:sp>
        <p:nvSpPr>
          <p:cNvPr id="63495" name="Line 6">
            <a:extLst>
              <a:ext uri="{FF2B5EF4-FFF2-40B4-BE49-F238E27FC236}">
                <a16:creationId xmlns:a16="http://schemas.microsoft.com/office/drawing/2014/main" id="{35D7F157-4554-43FF-BC91-8E8E70A3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6" name="Line 7">
            <a:extLst>
              <a:ext uri="{FF2B5EF4-FFF2-40B4-BE49-F238E27FC236}">
                <a16:creationId xmlns:a16="http://schemas.microsoft.com/office/drawing/2014/main" id="{DA1C7FF8-918D-4EC7-A6FE-9114E63A1A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7" name="Oval 8">
            <a:extLst>
              <a:ext uri="{FF2B5EF4-FFF2-40B4-BE49-F238E27FC236}">
                <a16:creationId xmlns:a16="http://schemas.microsoft.com/office/drawing/2014/main" id="{99C1E77A-4476-4587-82B2-ADB0580AB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3498" name="Text Box 9">
            <a:extLst>
              <a:ext uri="{FF2B5EF4-FFF2-40B4-BE49-F238E27FC236}">
                <a16:creationId xmlns:a16="http://schemas.microsoft.com/office/drawing/2014/main" id="{9FE6B846-5E2A-47B4-8F8D-BAE76DF4F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648201"/>
            <a:ext cx="6873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Since the manufacturer is nothing but a name, and is not at the “many” end of any relationship, it should not be an entity set.</a:t>
            </a:r>
          </a:p>
        </p:txBody>
      </p:sp>
      <p:sp>
        <p:nvSpPr>
          <p:cNvPr id="63499" name="Oval 10">
            <a:extLst>
              <a:ext uri="{FF2B5EF4-FFF2-40B4-BE49-F238E27FC236}">
                <a16:creationId xmlns:a16="http://schemas.microsoft.com/office/drawing/2014/main" id="{93CFE86C-7ACC-45C8-A223-7ABD68782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905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3500" name="Line 11">
            <a:extLst>
              <a:ext uri="{FF2B5EF4-FFF2-40B4-BE49-F238E27FC236}">
                <a16:creationId xmlns:a16="http://schemas.microsoft.com/office/drawing/2014/main" id="{EEF978AE-DB6A-4A6E-90AB-FDEF080CC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1" name="Line 12">
            <a:extLst>
              <a:ext uri="{FF2B5EF4-FFF2-40B4-BE49-F238E27FC236}">
                <a16:creationId xmlns:a16="http://schemas.microsoft.com/office/drawing/2014/main" id="{313A90B1-017E-4D9C-A8F2-C2203C973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2" name="Line 13">
            <a:extLst>
              <a:ext uri="{FF2B5EF4-FFF2-40B4-BE49-F238E27FC236}">
                <a16:creationId xmlns:a16="http://schemas.microsoft.com/office/drawing/2014/main" id="{DBE71835-36E7-4184-99AF-A29F0D676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3FA06DDA-31DD-485F-AEEC-D7B5B6271C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490DEFA7-D2A9-4DA2-8F70-12197D17B6B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D229004-CE31-49EB-9AD7-CD112B493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838D86A-D34F-4424-8787-D8A8B9075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Entity set </a:t>
            </a:r>
            <a:r>
              <a:rPr lang="en-US" altLang="zh-CN" sz="2800" dirty="0">
                <a:solidFill>
                  <a:srgbClr val="009900"/>
                </a:solidFill>
              </a:rPr>
              <a:t>Beers</a:t>
            </a:r>
            <a:r>
              <a:rPr lang="en-US" altLang="zh-CN" sz="2800" dirty="0"/>
              <a:t> has two attributes, </a:t>
            </a:r>
            <a:r>
              <a:rPr lang="en-US" altLang="zh-CN" sz="2800" dirty="0">
                <a:solidFill>
                  <a:srgbClr val="FF0000"/>
                </a:solidFill>
              </a:rPr>
              <a:t>name</a:t>
            </a:r>
            <a:r>
              <a:rPr lang="en-US" altLang="zh-CN" sz="2800" dirty="0"/>
              <a:t> and </a:t>
            </a:r>
            <a:r>
              <a:rPr lang="en-US" altLang="zh-CN" sz="2800" dirty="0" err="1">
                <a:solidFill>
                  <a:srgbClr val="FF0000"/>
                </a:solidFill>
              </a:rPr>
              <a:t>manf</a:t>
            </a:r>
            <a:r>
              <a:rPr lang="en-US" altLang="zh-CN" sz="2800" dirty="0"/>
              <a:t> (manufacturer).</a:t>
            </a:r>
          </a:p>
          <a:p>
            <a:r>
              <a:rPr lang="en-US" altLang="zh-CN" sz="2800" dirty="0"/>
              <a:t>Each </a:t>
            </a:r>
            <a:r>
              <a:rPr lang="en-US" altLang="zh-CN" sz="2800" dirty="0">
                <a:solidFill>
                  <a:srgbClr val="009900"/>
                </a:solidFill>
              </a:rPr>
              <a:t>Beers</a:t>
            </a:r>
            <a:r>
              <a:rPr lang="en-US" altLang="zh-CN" sz="2800" dirty="0"/>
              <a:t> entity has values for these two attributes, e.g. (Bud, Anheuser-Busch)</a:t>
            </a:r>
          </a:p>
        </p:txBody>
      </p:sp>
      <p:grpSp>
        <p:nvGrpSpPr>
          <p:cNvPr id="8197" name="Group 4">
            <a:extLst>
              <a:ext uri="{FF2B5EF4-FFF2-40B4-BE49-F238E27FC236}">
                <a16:creationId xmlns:a16="http://schemas.microsoft.com/office/drawing/2014/main" id="{22B71AE5-A2EE-4346-9F73-C582CCFFA6D3}"/>
              </a:ext>
            </a:extLst>
          </p:cNvPr>
          <p:cNvGrpSpPr>
            <a:grpSpLocks/>
          </p:cNvGrpSpPr>
          <p:nvPr/>
        </p:nvGrpSpPr>
        <p:grpSpPr bwMode="auto">
          <a:xfrm>
            <a:off x="6647544" y="3567792"/>
            <a:ext cx="3124200" cy="2286000"/>
            <a:chOff x="0" y="0"/>
            <a:chExt cx="1968" cy="1440"/>
          </a:xfrm>
        </p:grpSpPr>
        <p:sp>
          <p:nvSpPr>
            <p:cNvPr id="8198" name="Rectangle 5">
              <a:extLst>
                <a:ext uri="{FF2B5EF4-FFF2-40B4-BE49-F238E27FC236}">
                  <a16:creationId xmlns:a16="http://schemas.microsoft.com/office/drawing/2014/main" id="{26273718-E4A8-4BED-89DE-9D142E8A0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68"/>
              <a:ext cx="1008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Beers</a:t>
              </a:r>
            </a:p>
          </p:txBody>
        </p:sp>
        <p:sp>
          <p:nvSpPr>
            <p:cNvPr id="8199" name="Oval 6">
              <a:extLst>
                <a:ext uri="{FF2B5EF4-FFF2-40B4-BE49-F238E27FC236}">
                  <a16:creationId xmlns:a16="http://schemas.microsoft.com/office/drawing/2014/main" id="{09BB677B-585C-4EF1-A91C-9B3D1E54B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8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name</a:t>
              </a:r>
            </a:p>
          </p:txBody>
        </p:sp>
        <p:sp>
          <p:nvSpPr>
            <p:cNvPr id="8200" name="Oval 7">
              <a:extLst>
                <a:ext uri="{FF2B5EF4-FFF2-40B4-BE49-F238E27FC236}">
                  <a16:creationId xmlns:a16="http://schemas.microsoft.com/office/drawing/2014/main" id="{542CA150-7780-4582-9024-BFD060DB0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48"/>
              <a:ext cx="624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manf</a:t>
              </a:r>
            </a:p>
          </p:txBody>
        </p:sp>
        <p:sp>
          <p:nvSpPr>
            <p:cNvPr id="8201" name="Line 8">
              <a:extLst>
                <a:ext uri="{FF2B5EF4-FFF2-40B4-BE49-F238E27FC236}">
                  <a16:creationId xmlns:a16="http://schemas.microsoft.com/office/drawing/2014/main" id="{FF168969-0FEF-48AF-8BBD-B99FB6D58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8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9">
              <a:extLst>
                <a:ext uri="{FF2B5EF4-FFF2-40B4-BE49-F238E27FC236}">
                  <a16:creationId xmlns:a16="http://schemas.microsoft.com/office/drawing/2014/main" id="{51699FC5-2195-4604-B2D5-72CA2FF2F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336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6A1822B3-B4E7-41BD-92AB-1FB33AD3F9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2AC90E1-1776-48D5-AE25-ECE043088A5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60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80F0619-C3C0-4324-B70B-38C7CA6A5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993" y="78921"/>
            <a:ext cx="84582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Don’t Overuse Weak Entity Sets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5F1AC57-F424-4CC3-A300-8AC73FFFE2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3771" y="1621971"/>
            <a:ext cx="10613571" cy="4114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Beginning database designers often doubt that anything could be a key by itself.</a:t>
            </a:r>
          </a:p>
          <a:p>
            <a:pPr lvl="1"/>
            <a:r>
              <a:rPr lang="en-US" altLang="zh-CN" sz="2400" dirty="0"/>
              <a:t>They make all entity sets weak, supported by all other entity sets to which they are linked.</a:t>
            </a:r>
          </a:p>
          <a:p>
            <a:r>
              <a:rPr lang="en-US" altLang="zh-CN" sz="2800" dirty="0"/>
              <a:t>In reality, we usually create unique ID’s for entity sets.</a:t>
            </a:r>
          </a:p>
          <a:p>
            <a:pPr lvl="1"/>
            <a:r>
              <a:rPr lang="en-US" altLang="zh-CN" sz="2400" dirty="0"/>
              <a:t>Examples include social-security numbers, automobile VIN’s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3B78CE78-315A-4BE8-9419-412AA26800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2975FD9A-434A-43DE-B74F-068D0C4FF16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61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63D7B4E-0496-4BDF-A029-6A6C4EC17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Do We Need Weak Entity Sets?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9C53C31-713B-4F46-A455-7C3DF6D73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The usual reason is that there is no global authority capable of creating unique ID’s.</a:t>
            </a:r>
          </a:p>
          <a:p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it is unlikely that there could be an agreement to assign unique player numbers across all football teams in the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7B31E6BC-15F1-42BA-9377-98F7B9B978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F2308DEE-A42E-4860-ACB9-EA562C09423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62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C2C152A-22D2-491F-8676-4732A8CA9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59FBB66-A0BE-438C-ACF4-FB96E7B3E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800"/>
              <a:t>Any Questions? 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221C17A5-41A9-4089-AA6C-0593284F6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9" y="4329113"/>
            <a:ext cx="4967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Exercises for Section 4.2.1 @ P.145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F4DD77E7-F62E-4517-B131-501FBC0966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812504AE-175E-4732-A132-41BD3740EFB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63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F305774-D416-472E-9152-6E01F9A5D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44" y="78469"/>
            <a:ext cx="91440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From E/R Diagrams to Relations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A8221DA-AB2B-4D3C-B1A8-D2FC27B2A0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Entity set -&gt; relation.</a:t>
            </a:r>
          </a:p>
          <a:p>
            <a:pPr lvl="1"/>
            <a:r>
              <a:rPr lang="en-US" altLang="zh-CN" sz="2400" dirty="0"/>
              <a:t>Attributes -&gt; attributes.</a:t>
            </a:r>
          </a:p>
          <a:p>
            <a:r>
              <a:rPr lang="en-US" altLang="zh-CN" sz="2800" dirty="0"/>
              <a:t>Relationships -&gt; relations whose attributes are only:</a:t>
            </a:r>
          </a:p>
          <a:p>
            <a:pPr lvl="1"/>
            <a:r>
              <a:rPr lang="en-US" altLang="zh-CN" sz="2400" dirty="0"/>
              <a:t>The keys of the connected entity sets.</a:t>
            </a:r>
          </a:p>
          <a:p>
            <a:pPr lvl="1"/>
            <a:r>
              <a:rPr lang="en-US" altLang="zh-CN" sz="2400" dirty="0"/>
              <a:t>Attributes of the relationship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26E366C1-EBD8-48AC-B6D7-62987E9310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1DE8ECB4-BD4E-445A-AB2C-0C11E698825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64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2BC0D62-FCC2-4282-B3BC-4CFDCFFB5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Entity Set -&gt; Relation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6F2864F-1210-4807-A331-0C7A8E19A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Relation:  </a:t>
            </a:r>
            <a:r>
              <a:rPr lang="en-US" altLang="zh-CN">
                <a:solidFill>
                  <a:srgbClr val="CC00CC"/>
                </a:solidFill>
              </a:rPr>
              <a:t>Beers(name, manf)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68613" name="Rectangle 4">
            <a:extLst>
              <a:ext uri="{FF2B5EF4-FFF2-40B4-BE49-F238E27FC236}">
                <a16:creationId xmlns:a16="http://schemas.microsoft.com/office/drawing/2014/main" id="{438E7FCF-5E76-422A-B981-85A5E80A4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1600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68614" name="Oval 5">
            <a:extLst>
              <a:ext uri="{FF2B5EF4-FFF2-40B4-BE49-F238E27FC236}">
                <a16:creationId xmlns:a16="http://schemas.microsoft.com/office/drawing/2014/main" id="{31D79CB7-4913-45AE-A2D1-C89199C4A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860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8615" name="Oval 6">
            <a:extLst>
              <a:ext uri="{FF2B5EF4-FFF2-40B4-BE49-F238E27FC236}">
                <a16:creationId xmlns:a16="http://schemas.microsoft.com/office/drawing/2014/main" id="{E92BCFAD-B2A3-4473-A70C-153B18D6C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362200"/>
            <a:ext cx="9906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</a:t>
            </a:r>
          </a:p>
        </p:txBody>
      </p:sp>
      <p:sp>
        <p:nvSpPr>
          <p:cNvPr id="68616" name="Line 7">
            <a:extLst>
              <a:ext uri="{FF2B5EF4-FFF2-40B4-BE49-F238E27FC236}">
                <a16:creationId xmlns:a16="http://schemas.microsoft.com/office/drawing/2014/main" id="{8FFC8C83-7D20-47C2-A618-6189A52CC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95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7" name="Line 8">
            <a:extLst>
              <a:ext uri="{FF2B5EF4-FFF2-40B4-BE49-F238E27FC236}">
                <a16:creationId xmlns:a16="http://schemas.microsoft.com/office/drawing/2014/main" id="{B52A8FE2-6C16-49CC-90AD-EE689828F6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819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>
            <a:extLst>
              <a:ext uri="{FF2B5EF4-FFF2-40B4-BE49-F238E27FC236}">
                <a16:creationId xmlns:a16="http://schemas.microsoft.com/office/drawing/2014/main" id="{CE23DABE-91C4-4395-A616-7D70185FF9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7B80DBDC-AC66-4B31-8653-8FC4A11D62B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65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F578F9E-9C61-4A6B-8E7D-13202C2EA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Relationship -&gt; Relation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A190C58-EE2C-417E-B5D3-B993738E5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286000"/>
            <a:ext cx="1219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Drinkers</a:t>
            </a:r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4BAB0941-776C-4111-9A6D-21E5F921F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2860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69638" name="Text Box 5">
            <a:extLst>
              <a:ext uri="{FF2B5EF4-FFF2-40B4-BE49-F238E27FC236}">
                <a16:creationId xmlns:a16="http://schemas.microsoft.com/office/drawing/2014/main" id="{77EFA616-FA95-48AB-AEED-FD68815A3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00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F3ABEA9-5FBA-47EA-96DF-453BE7604BEF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86000"/>
            <a:ext cx="5391150" cy="2166938"/>
            <a:chOff x="0" y="0"/>
            <a:chExt cx="3396" cy="1365"/>
          </a:xfrm>
        </p:grpSpPr>
        <p:sp>
          <p:nvSpPr>
            <p:cNvPr id="69669" name="AutoShape 7">
              <a:extLst>
                <a:ext uri="{FF2B5EF4-FFF2-40B4-BE49-F238E27FC236}">
                  <a16:creationId xmlns:a16="http://schemas.microsoft.com/office/drawing/2014/main" id="{E9AB24C4-3BA7-4800-A2A5-03997C9EC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576" cy="48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Likes</a:t>
              </a:r>
            </a:p>
          </p:txBody>
        </p:sp>
        <p:sp>
          <p:nvSpPr>
            <p:cNvPr id="69670" name="Line 8">
              <a:extLst>
                <a:ext uri="{FF2B5EF4-FFF2-40B4-BE49-F238E27FC236}">
                  <a16:creationId xmlns:a16="http://schemas.microsoft.com/office/drawing/2014/main" id="{957D918C-984F-4974-B38C-81A9AFE22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1" name="Line 9">
              <a:extLst>
                <a:ext uri="{FF2B5EF4-FFF2-40B4-BE49-F238E27FC236}">
                  <a16:creationId xmlns:a16="http://schemas.microsoft.com/office/drawing/2014/main" id="{34608A87-ED19-4B7E-8A23-C4A90AC3E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2" name="Text Box 10">
              <a:extLst>
                <a:ext uri="{FF2B5EF4-FFF2-40B4-BE49-F238E27FC236}">
                  <a16:creationId xmlns:a16="http://schemas.microsoft.com/office/drawing/2014/main" id="{D985CE41-B521-41D5-84C0-77536CC0D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1077"/>
              <a:ext cx="17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CC00CC"/>
                  </a:solidFill>
                  <a:ea typeface="宋体" panose="02010600030101010101" pitchFamily="2" charset="-122"/>
                </a:rPr>
                <a:t>Likes(drinker, beer)</a:t>
              </a:r>
            </a:p>
          </p:txBody>
        </p:sp>
      </p:grpSp>
      <p:grpSp>
        <p:nvGrpSpPr>
          <p:cNvPr id="66571" name="Group 11">
            <a:extLst>
              <a:ext uri="{FF2B5EF4-FFF2-40B4-BE49-F238E27FC236}">
                <a16:creationId xmlns:a16="http://schemas.microsoft.com/office/drawing/2014/main" id="{43179644-5D4C-4C4F-863E-87D4F236768E}"/>
              </a:ext>
            </a:extLst>
          </p:cNvPr>
          <p:cNvGrpSpPr>
            <a:grpSpLocks/>
          </p:cNvGrpSpPr>
          <p:nvPr/>
        </p:nvGrpSpPr>
        <p:grpSpPr bwMode="auto">
          <a:xfrm>
            <a:off x="4495801" y="3048001"/>
            <a:ext cx="5813425" cy="1820863"/>
            <a:chOff x="0" y="0"/>
            <a:chExt cx="3662" cy="1147"/>
          </a:xfrm>
        </p:grpSpPr>
        <p:sp>
          <p:nvSpPr>
            <p:cNvPr id="69665" name="AutoShape 12">
              <a:extLst>
                <a:ext uri="{FF2B5EF4-FFF2-40B4-BE49-F238E27FC236}">
                  <a16:creationId xmlns:a16="http://schemas.microsoft.com/office/drawing/2014/main" id="{7B46C46D-8444-41F0-B00B-6BA55F736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2"/>
              <a:ext cx="912" cy="672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Favorite</a:t>
              </a:r>
            </a:p>
          </p:txBody>
        </p:sp>
        <p:sp>
          <p:nvSpPr>
            <p:cNvPr id="69666" name="Line 13">
              <a:extLst>
                <a:ext uri="{FF2B5EF4-FFF2-40B4-BE49-F238E27FC236}">
                  <a16:creationId xmlns:a16="http://schemas.microsoft.com/office/drawing/2014/main" id="{D833B41A-56A8-42B7-832D-BB2531D42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7" name="Line 14">
              <a:extLst>
                <a:ext uri="{FF2B5EF4-FFF2-40B4-BE49-F238E27FC236}">
                  <a16:creationId xmlns:a16="http://schemas.microsoft.com/office/drawing/2014/main" id="{7CB3B5F0-9814-465E-873F-E9A48FCCB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0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8" name="Text Box 15">
              <a:extLst>
                <a:ext uri="{FF2B5EF4-FFF2-40B4-BE49-F238E27FC236}">
                  <a16:creationId xmlns:a16="http://schemas.microsoft.com/office/drawing/2014/main" id="{5C7E55F3-D940-4575-A1DB-2B5420FEC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859"/>
              <a:ext cx="20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CC00CC"/>
                  </a:solidFill>
                  <a:ea typeface="宋体" panose="02010600030101010101" pitchFamily="2" charset="-122"/>
                </a:rPr>
                <a:t>Favorite(drinker, beer)</a:t>
              </a:r>
            </a:p>
          </p:txBody>
        </p:sp>
      </p:grpSp>
      <p:grpSp>
        <p:nvGrpSpPr>
          <p:cNvPr id="66576" name="Group 16">
            <a:extLst>
              <a:ext uri="{FF2B5EF4-FFF2-40B4-BE49-F238E27FC236}">
                <a16:creationId xmlns:a16="http://schemas.microsoft.com/office/drawing/2014/main" id="{CFE8BF0E-4D95-4ECE-BE3C-B2CEF3917F11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2667001"/>
            <a:ext cx="8742363" cy="3116263"/>
            <a:chOff x="0" y="0"/>
            <a:chExt cx="5507" cy="1963"/>
          </a:xfrm>
        </p:grpSpPr>
        <p:sp>
          <p:nvSpPr>
            <p:cNvPr id="69659" name="AutoShape 17">
              <a:extLst>
                <a:ext uri="{FF2B5EF4-FFF2-40B4-BE49-F238E27FC236}">
                  <a16:creationId xmlns:a16="http://schemas.microsoft.com/office/drawing/2014/main" id="{925AC085-FF87-46BA-9C50-630DCD3A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1392"/>
              <a:ext cx="960" cy="480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Married</a:t>
              </a:r>
            </a:p>
          </p:txBody>
        </p:sp>
        <p:cxnSp>
          <p:nvCxnSpPr>
            <p:cNvPr id="69660" name="AutoShape 18">
              <a:extLst>
                <a:ext uri="{FF2B5EF4-FFF2-40B4-BE49-F238E27FC236}">
                  <a16:creationId xmlns:a16="http://schemas.microsoft.com/office/drawing/2014/main" id="{32DF3CB6-7EB2-463A-8FB9-CEC7E15A9605}"/>
                </a:ext>
              </a:extLst>
            </p:cNvPr>
            <p:cNvCxnSpPr>
              <a:cxnSpLocks noChangeShapeType="1"/>
              <a:stCxn id="69659" idx="1"/>
              <a:endCxn id="69636" idx="1"/>
            </p:cNvCxnSpPr>
            <p:nvPr/>
          </p:nvCxnSpPr>
          <p:spPr bwMode="auto">
            <a:xfrm rot="10800000" flipH="1">
              <a:off x="826" y="0"/>
              <a:ext cx="192" cy="1632"/>
            </a:xfrm>
            <a:prstGeom prst="curvedConnector3">
              <a:avLst>
                <a:gd name="adj1" fmla="val -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661" name="AutoShape 19">
              <a:extLst>
                <a:ext uri="{FF2B5EF4-FFF2-40B4-BE49-F238E27FC236}">
                  <a16:creationId xmlns:a16="http://schemas.microsoft.com/office/drawing/2014/main" id="{F6654C91-412C-49E9-B107-E5C21FDB35BB}"/>
                </a:ext>
              </a:extLst>
            </p:cNvPr>
            <p:cNvCxnSpPr>
              <a:cxnSpLocks noChangeShapeType="1"/>
              <a:stCxn id="69659" idx="3"/>
              <a:endCxn id="69636" idx="1"/>
            </p:cNvCxnSpPr>
            <p:nvPr/>
          </p:nvCxnSpPr>
          <p:spPr bwMode="auto">
            <a:xfrm flipH="1" flipV="1">
              <a:off x="1690" y="240"/>
              <a:ext cx="96" cy="1392"/>
            </a:xfrm>
            <a:prstGeom prst="curvedConnector4">
              <a:avLst>
                <a:gd name="adj1" fmla="val -150000"/>
                <a:gd name="adj2" fmla="val 5862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662" name="Text Box 20">
              <a:extLst>
                <a:ext uri="{FF2B5EF4-FFF2-40B4-BE49-F238E27FC236}">
                  <a16:creationId xmlns:a16="http://schemas.microsoft.com/office/drawing/2014/main" id="{30B59C6E-23B3-4D02-B3CE-2300CBCDA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1"/>
              <a:ext cx="8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husband</a:t>
              </a:r>
            </a:p>
          </p:txBody>
        </p:sp>
        <p:sp>
          <p:nvSpPr>
            <p:cNvPr id="69663" name="Text Box 21">
              <a:extLst>
                <a:ext uri="{FF2B5EF4-FFF2-40B4-BE49-F238E27FC236}">
                  <a16:creationId xmlns:a16="http://schemas.microsoft.com/office/drawing/2014/main" id="{E9D7FD58-2CB0-4C07-9493-51FA6C43F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173"/>
              <a:ext cx="4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wife</a:t>
              </a:r>
            </a:p>
          </p:txBody>
        </p:sp>
        <p:sp>
          <p:nvSpPr>
            <p:cNvPr id="69664" name="Text Box 22">
              <a:extLst>
                <a:ext uri="{FF2B5EF4-FFF2-40B4-BE49-F238E27FC236}">
                  <a16:creationId xmlns:a16="http://schemas.microsoft.com/office/drawing/2014/main" id="{A92755CF-0886-42ED-9083-9854DA2A2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8" y="1675"/>
              <a:ext cx="2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CC00CC"/>
                  </a:solidFill>
                  <a:ea typeface="宋体" panose="02010600030101010101" pitchFamily="2" charset="-122"/>
                </a:rPr>
                <a:t>Married(husband, wife)</a:t>
              </a:r>
            </a:p>
          </p:txBody>
        </p:sp>
      </p:grpSp>
      <p:sp>
        <p:nvSpPr>
          <p:cNvPr id="69642" name="Oval 23">
            <a:extLst>
              <a:ext uri="{FF2B5EF4-FFF2-40B4-BE49-F238E27FC236}">
                <a16:creationId xmlns:a16="http://schemas.microsoft.com/office/drawing/2014/main" id="{20310200-CACF-44AB-9174-A1359A1E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9643" name="Oval 24">
            <a:extLst>
              <a:ext uri="{FF2B5EF4-FFF2-40B4-BE49-F238E27FC236}">
                <a16:creationId xmlns:a16="http://schemas.microsoft.com/office/drawing/2014/main" id="{EE339D91-EE2C-41A3-998B-B5D6C149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addr</a:t>
            </a:r>
          </a:p>
        </p:txBody>
      </p:sp>
      <p:sp>
        <p:nvSpPr>
          <p:cNvPr id="69644" name="Oval 25">
            <a:extLst>
              <a:ext uri="{FF2B5EF4-FFF2-40B4-BE49-F238E27FC236}">
                <a16:creationId xmlns:a16="http://schemas.microsoft.com/office/drawing/2014/main" id="{3AE7B1DA-9E9F-4B7D-BF21-FB5F8FB4C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5240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9645" name="Oval 26">
            <a:extLst>
              <a:ext uri="{FF2B5EF4-FFF2-40B4-BE49-F238E27FC236}">
                <a16:creationId xmlns:a16="http://schemas.microsoft.com/office/drawing/2014/main" id="{648E1812-CB17-4666-8FF0-91552F06B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600200"/>
            <a:ext cx="9144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</a:t>
            </a:r>
          </a:p>
        </p:txBody>
      </p:sp>
      <p:sp>
        <p:nvSpPr>
          <p:cNvPr id="69646" name="Line 27">
            <a:extLst>
              <a:ext uri="{FF2B5EF4-FFF2-40B4-BE49-F238E27FC236}">
                <a16:creationId xmlns:a16="http://schemas.microsoft.com/office/drawing/2014/main" id="{3D6A9EFF-3C1C-40D7-9775-60F1A947C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05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7" name="Line 28">
            <a:extLst>
              <a:ext uri="{FF2B5EF4-FFF2-40B4-BE49-F238E27FC236}">
                <a16:creationId xmlns:a16="http://schemas.microsoft.com/office/drawing/2014/main" id="{0045CC81-E9D2-419A-82F8-F07C7BB351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198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8" name="Line 29">
            <a:extLst>
              <a:ext uri="{FF2B5EF4-FFF2-40B4-BE49-F238E27FC236}">
                <a16:creationId xmlns:a16="http://schemas.microsoft.com/office/drawing/2014/main" id="{105B1FB9-9CF3-4403-A965-D0210030D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05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9" name="Line 30">
            <a:extLst>
              <a:ext uri="{FF2B5EF4-FFF2-40B4-BE49-F238E27FC236}">
                <a16:creationId xmlns:a16="http://schemas.microsoft.com/office/drawing/2014/main" id="{3C3AB1BC-CAFC-4D69-A5A6-B3C03559A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1981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6591" name="Group 31">
            <a:extLst>
              <a:ext uri="{FF2B5EF4-FFF2-40B4-BE49-F238E27FC236}">
                <a16:creationId xmlns:a16="http://schemas.microsoft.com/office/drawing/2014/main" id="{F8901AD2-3E89-4A89-AD2B-AC1765DF9AF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048001"/>
            <a:ext cx="7634288" cy="3230563"/>
            <a:chOff x="0" y="0"/>
            <a:chExt cx="4809" cy="2035"/>
          </a:xfrm>
        </p:grpSpPr>
        <p:sp>
          <p:nvSpPr>
            <p:cNvPr id="69651" name="Text Box 32">
              <a:extLst>
                <a:ext uri="{FF2B5EF4-FFF2-40B4-BE49-F238E27FC236}">
                  <a16:creationId xmlns:a16="http://schemas.microsoft.com/office/drawing/2014/main" id="{B0171656-D389-474A-B62B-C924A89D6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1785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69652" name="Group 33">
              <a:extLst>
                <a:ext uri="{FF2B5EF4-FFF2-40B4-BE49-F238E27FC236}">
                  <a16:creationId xmlns:a16="http://schemas.microsoft.com/office/drawing/2014/main" id="{58FBCE97-1D45-4CA5-8B85-9B88ACED8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809" cy="1438"/>
              <a:chOff x="0" y="0"/>
              <a:chExt cx="4809" cy="1438"/>
            </a:xfrm>
          </p:grpSpPr>
          <p:sp>
            <p:nvSpPr>
              <p:cNvPr id="69653" name="AutoShape 34">
                <a:extLst>
                  <a:ext uri="{FF2B5EF4-FFF2-40B4-BE49-F238E27FC236}">
                    <a16:creationId xmlns:a16="http://schemas.microsoft.com/office/drawing/2014/main" id="{7DD92112-56F8-4B32-9B2D-A514F7DF5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32"/>
                <a:ext cx="960" cy="480"/>
              </a:xfrm>
              <a:prstGeom prst="diamond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Monotype Sorts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Buddies</a:t>
                </a:r>
              </a:p>
            </p:txBody>
          </p:sp>
          <p:sp>
            <p:nvSpPr>
              <p:cNvPr id="69654" name="Line 35">
                <a:extLst>
                  <a:ext uri="{FF2B5EF4-FFF2-40B4-BE49-F238E27FC236}">
                    <a16:creationId xmlns:a16="http://schemas.microsoft.com/office/drawing/2014/main" id="{69B7333A-A080-4CF9-BBAE-E3803D9E9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0"/>
                <a:ext cx="19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55" name="Text Box 36">
                <a:extLst>
                  <a:ext uri="{FF2B5EF4-FFF2-40B4-BE49-F238E27FC236}">
                    <a16:creationId xmlns:a16="http://schemas.microsoft.com/office/drawing/2014/main" id="{B690BDC8-7E77-480D-AB86-2B515CF57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" y="6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Monotype Sorts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9656" name="Text Box 37">
                <a:extLst>
                  <a:ext uri="{FF2B5EF4-FFF2-40B4-BE49-F238E27FC236}">
                    <a16:creationId xmlns:a16="http://schemas.microsoft.com/office/drawing/2014/main" id="{E6D9F0EF-553D-499B-AEFD-7B270DDB4A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43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Monotype Sorts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69657" name="Text Box 38">
                <a:extLst>
                  <a:ext uri="{FF2B5EF4-FFF2-40B4-BE49-F238E27FC236}">
                    <a16:creationId xmlns:a16="http://schemas.microsoft.com/office/drawing/2014/main" id="{E86724C2-FE4B-4E16-AA52-753728C8FF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147"/>
                <a:ext cx="221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Monotype Sorts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solidFill>
                      <a:srgbClr val="CC00CC"/>
                    </a:solidFill>
                    <a:ea typeface="宋体" panose="02010600030101010101" pitchFamily="2" charset="-122"/>
                  </a:rPr>
                  <a:t>Buddies(name1, name2)</a:t>
                </a:r>
              </a:p>
            </p:txBody>
          </p:sp>
          <p:sp>
            <p:nvSpPr>
              <p:cNvPr id="69658" name="Line 39">
                <a:extLst>
                  <a:ext uri="{FF2B5EF4-FFF2-40B4-BE49-F238E27FC236}">
                    <a16:creationId xmlns:a16="http://schemas.microsoft.com/office/drawing/2014/main" id="{C71CA39E-0C30-4080-96B5-F43D570653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0"/>
                <a:ext cx="14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42E63FD6-4C90-4A51-9346-56880579C2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83946DC-24D2-4C63-B35E-09B5C7821A9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66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777F1C0-5ECF-4C21-B658-E13DEB9F3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Combining Relations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5D82099-20F8-462D-B2DC-7256A16CC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zh-CN" sz="2800" dirty="0"/>
              <a:t>OK to combine into one relation: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The relation for an entity-set </a:t>
            </a:r>
            <a:r>
              <a:rPr lang="en-US" altLang="zh-CN" sz="2400" i="1" dirty="0"/>
              <a:t>E</a:t>
            </a:r>
            <a:r>
              <a:rPr lang="en-US" altLang="zh-CN" sz="2400" dirty="0"/>
              <a:t> 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/>
              <a:t>The relations for many-one relationships of which </a:t>
            </a:r>
            <a:r>
              <a:rPr lang="en-US" altLang="zh-CN" sz="2400" i="1" dirty="0"/>
              <a:t>E </a:t>
            </a:r>
            <a:r>
              <a:rPr lang="en-US" altLang="zh-CN" sz="2400" dirty="0"/>
              <a:t> is the “many.”</a:t>
            </a:r>
          </a:p>
          <a:p>
            <a:pPr marL="609600" indent="-609600"/>
            <a:r>
              <a:rPr lang="en-US" altLang="zh-CN" sz="2800" dirty="0">
                <a:solidFill>
                  <a:srgbClr val="33CC33"/>
                </a:solidFill>
              </a:rPr>
              <a:t>Example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rgbClr val="CC00CC"/>
                </a:solidFill>
              </a:rPr>
              <a:t>Drinkers(name, </a:t>
            </a:r>
            <a:r>
              <a:rPr lang="en-US" altLang="zh-CN" sz="2800" dirty="0" err="1">
                <a:solidFill>
                  <a:srgbClr val="CC00CC"/>
                </a:solidFill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</a:rPr>
              <a:t>)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CC00CC"/>
                </a:solidFill>
              </a:rPr>
              <a:t>Favorite(drinker, beer)</a:t>
            </a:r>
            <a:r>
              <a:rPr lang="en-US" altLang="zh-CN" sz="2800" dirty="0"/>
              <a:t> combine to make </a:t>
            </a:r>
            <a:r>
              <a:rPr lang="en-US" altLang="zh-CN" sz="2800" dirty="0">
                <a:solidFill>
                  <a:srgbClr val="CC00CC"/>
                </a:solidFill>
              </a:rPr>
              <a:t>Drinker1(name, </a:t>
            </a:r>
            <a:r>
              <a:rPr lang="en-US" altLang="zh-CN" sz="2800" dirty="0" err="1">
                <a:solidFill>
                  <a:srgbClr val="CC00CC"/>
                </a:solidFill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</a:rPr>
              <a:t>favBeer</a:t>
            </a:r>
            <a:r>
              <a:rPr lang="en-US" altLang="zh-CN" sz="2800" dirty="0">
                <a:solidFill>
                  <a:srgbClr val="CC00CC"/>
                </a:solidFill>
              </a:rPr>
              <a:t>)</a:t>
            </a:r>
            <a:r>
              <a:rPr lang="en-US" altLang="zh-CN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2B3CBBB5-71CC-465B-9CA8-1E1D0818C0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E68D58DB-BD4A-4F3A-8785-3EFCDE05910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67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7F61DA3-8309-4A95-AAFA-C6C7EB752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44" y="54929"/>
            <a:ext cx="91440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Risk with Many-Many Relationships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34E0AB3E-EB9B-4BD4-B2CF-FA181C814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1075" y="1566183"/>
            <a:ext cx="9144000" cy="41957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Combining Drinkers with Likes would be a mistake.  It leads to redundancy, as:</a:t>
            </a:r>
          </a:p>
        </p:txBody>
      </p:sp>
      <p:sp>
        <p:nvSpPr>
          <p:cNvPr id="71685" name="Text Box 4">
            <a:extLst>
              <a:ext uri="{FF2B5EF4-FFF2-40B4-BE49-F238E27FC236}">
                <a16:creationId xmlns:a16="http://schemas.microsoft.com/office/drawing/2014/main" id="{6C1F954E-02FB-4B0D-A7D8-1291F729A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386139"/>
            <a:ext cx="38475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name	      addr	   beer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Sally	 123 Maple	 Bud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Sally	 123 Maple	 Miller</a:t>
            </a:r>
          </a:p>
        </p:txBody>
      </p:sp>
      <p:sp>
        <p:nvSpPr>
          <p:cNvPr id="71686" name="Rectangle 5">
            <a:extLst>
              <a:ext uri="{FF2B5EF4-FFF2-40B4-BE49-F238E27FC236}">
                <a16:creationId xmlns:a16="http://schemas.microsoft.com/office/drawing/2014/main" id="{07F78D90-442D-49C6-9E58-0D9B81A7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352800"/>
            <a:ext cx="4343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71687" name="Line 6">
            <a:extLst>
              <a:ext uri="{FF2B5EF4-FFF2-40B4-BE49-F238E27FC236}">
                <a16:creationId xmlns:a16="http://schemas.microsoft.com/office/drawing/2014/main" id="{87915325-EC65-443B-8C1D-0C9571188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810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8" name="Line 7">
            <a:extLst>
              <a:ext uri="{FF2B5EF4-FFF2-40B4-BE49-F238E27FC236}">
                <a16:creationId xmlns:a16="http://schemas.microsoft.com/office/drawing/2014/main" id="{59B81627-4517-47BF-BF70-CE3F3E192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352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9" name="Line 8">
            <a:extLst>
              <a:ext uri="{FF2B5EF4-FFF2-40B4-BE49-F238E27FC236}">
                <a16:creationId xmlns:a16="http://schemas.microsoft.com/office/drawing/2014/main" id="{20007E11-1DF2-45A7-B507-DB91664F7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352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D337561E-2A08-402C-ADF7-467333915C05}"/>
              </a:ext>
            </a:extLst>
          </p:cNvPr>
          <p:cNvGrpSpPr>
            <a:grpSpLocks/>
          </p:cNvGrpSpPr>
          <p:nvPr/>
        </p:nvGrpSpPr>
        <p:grpSpPr bwMode="auto">
          <a:xfrm>
            <a:off x="4022726" y="3581400"/>
            <a:ext cx="2606675" cy="2319338"/>
            <a:chOff x="0" y="0"/>
            <a:chExt cx="1642" cy="1461"/>
          </a:xfrm>
        </p:grpSpPr>
        <p:sp>
          <p:nvSpPr>
            <p:cNvPr id="71691" name="Oval 10">
              <a:extLst>
                <a:ext uri="{FF2B5EF4-FFF2-40B4-BE49-F238E27FC236}">
                  <a16:creationId xmlns:a16="http://schemas.microsoft.com/office/drawing/2014/main" id="{EBA65AD4-8B9F-4CA1-B682-D7F3359E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0"/>
              <a:ext cx="1248" cy="768"/>
            </a:xfrm>
            <a:prstGeom prst="ellipse">
              <a:avLst/>
            </a:prstGeom>
            <a:solidFill>
              <a:srgbClr val="FFCC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1692" name="Text Box 11">
              <a:extLst>
                <a:ext uri="{FF2B5EF4-FFF2-40B4-BE49-F238E27FC236}">
                  <a16:creationId xmlns:a16="http://schemas.microsoft.com/office/drawing/2014/main" id="{FEB1DF68-BF80-4248-A194-09EB84775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73"/>
              <a:ext cx="11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Redundancy</a:t>
              </a:r>
            </a:p>
          </p:txBody>
        </p:sp>
        <p:sp>
          <p:nvSpPr>
            <p:cNvPr id="71693" name="Line 12">
              <a:extLst>
                <a:ext uri="{FF2B5EF4-FFF2-40B4-BE49-F238E27FC236}">
                  <a16:creationId xmlns:a16="http://schemas.microsoft.com/office/drawing/2014/main" id="{4D4E8561-9DE0-4525-B5D6-84691DD67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7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C8515816-AFD3-4F8E-8CC1-53087624E1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F930F551-CB3E-4143-B3D3-DF0F6EBF7EB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68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0F34CEA-D729-4252-9409-C88AA49FA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Handling Weak Entity Sets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CEA82DB-1CC2-47FC-A047-C3860F7B8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Relation for a weak entity set must include attributes for its complete key (including those belonging to other entity sets), as well as its own, </a:t>
            </a:r>
            <a:r>
              <a:rPr lang="en-US" altLang="zh-CN" sz="2800" dirty="0" err="1"/>
              <a:t>nonkey</a:t>
            </a:r>
            <a:r>
              <a:rPr lang="en-US" altLang="zh-CN" sz="2800" dirty="0"/>
              <a:t> attributes.</a:t>
            </a:r>
          </a:p>
          <a:p>
            <a:r>
              <a:rPr lang="en-US" altLang="zh-CN" sz="2800" dirty="0"/>
              <a:t>A supporting relationship is redundant and yields no relation (unless </a:t>
            </a:r>
            <a:r>
              <a:rPr lang="en-US" altLang="zh-CN" sz="2800" i="1" dirty="0"/>
              <a:t>it</a:t>
            </a:r>
            <a:r>
              <a:rPr lang="en-US" altLang="zh-CN" sz="2800" dirty="0"/>
              <a:t>  has attributes).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>
            <a:extLst>
              <a:ext uri="{FF2B5EF4-FFF2-40B4-BE49-F238E27FC236}">
                <a16:creationId xmlns:a16="http://schemas.microsoft.com/office/drawing/2014/main" id="{192C2A13-DCE2-46EB-828F-5C8EBB728E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9A6CBEBD-B056-4CA3-A0DE-67496D21186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69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26950D4-8E8A-4D58-84ED-7497C7006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1143000"/>
          </a:xfrm>
        </p:spPr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Weak Entity Set -&gt; Relation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CD2DBFF-2E1F-454F-985E-1B70D41F4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Logins</a:t>
            </a:r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9E76CD93-E161-44D4-AC44-2C5B128F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194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Hosts</a:t>
            </a:r>
          </a:p>
        </p:txBody>
      </p:sp>
      <p:sp>
        <p:nvSpPr>
          <p:cNvPr id="73734" name="AutoShape 5">
            <a:extLst>
              <a:ext uri="{FF2B5EF4-FFF2-40B4-BE49-F238E27FC236}">
                <a16:creationId xmlns:a16="http://schemas.microsoft.com/office/drawing/2014/main" id="{C621B310-3FC5-4EB7-81B3-A01576359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19400"/>
            <a:ext cx="914400" cy="762000"/>
          </a:xfrm>
          <a:prstGeom prst="diamond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At</a:t>
            </a:r>
          </a:p>
        </p:txBody>
      </p:sp>
      <p:sp>
        <p:nvSpPr>
          <p:cNvPr id="73735" name="Oval 6">
            <a:extLst>
              <a:ext uri="{FF2B5EF4-FFF2-40B4-BE49-F238E27FC236}">
                <a16:creationId xmlns:a16="http://schemas.microsoft.com/office/drawing/2014/main" id="{62C9C0D7-A421-47BB-B73B-34BC919C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3736" name="Oval 7">
            <a:extLst>
              <a:ext uri="{FF2B5EF4-FFF2-40B4-BE49-F238E27FC236}">
                <a16:creationId xmlns:a16="http://schemas.microsoft.com/office/drawing/2014/main" id="{DAA32F30-6834-486D-ACCD-6E159808A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981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3737" name="Line 8">
            <a:extLst>
              <a:ext uri="{FF2B5EF4-FFF2-40B4-BE49-F238E27FC236}">
                <a16:creationId xmlns:a16="http://schemas.microsoft.com/office/drawing/2014/main" id="{F4D43319-F5AD-4655-B76B-C737B6CBE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8" name="Line 9">
            <a:extLst>
              <a:ext uri="{FF2B5EF4-FFF2-40B4-BE49-F238E27FC236}">
                <a16:creationId xmlns:a16="http://schemas.microsoft.com/office/drawing/2014/main" id="{249A7B48-B9A5-416E-A870-E721A1CD0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9" name="Rectangle 10">
            <a:extLst>
              <a:ext uri="{FF2B5EF4-FFF2-40B4-BE49-F238E27FC236}">
                <a16:creationId xmlns:a16="http://schemas.microsoft.com/office/drawing/2014/main" id="{6094DD4F-97FE-4799-8800-7D775CB1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73740" name="Line 11">
            <a:extLst>
              <a:ext uri="{FF2B5EF4-FFF2-40B4-BE49-F238E27FC236}">
                <a16:creationId xmlns:a16="http://schemas.microsoft.com/office/drawing/2014/main" id="{27406B7F-E1CC-43BA-848B-A9A3C545C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1" name="Line 12">
            <a:extLst>
              <a:ext uri="{FF2B5EF4-FFF2-40B4-BE49-F238E27FC236}">
                <a16:creationId xmlns:a16="http://schemas.microsoft.com/office/drawing/2014/main" id="{2B00C231-0961-4A86-AB69-09EEC0E80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2" name="AutoShape 13">
            <a:extLst>
              <a:ext uri="{FF2B5EF4-FFF2-40B4-BE49-F238E27FC236}">
                <a16:creationId xmlns:a16="http://schemas.microsoft.com/office/drawing/2014/main" id="{B4A99A43-8595-4892-8BA8-E7104E87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67000"/>
            <a:ext cx="1219200" cy="10668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73743" name="Line 14">
            <a:extLst>
              <a:ext uri="{FF2B5EF4-FFF2-40B4-BE49-F238E27FC236}">
                <a16:creationId xmlns:a16="http://schemas.microsoft.com/office/drawing/2014/main" id="{E8CCF495-9F8D-4E61-A31B-718C0607D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4" name="Line 15">
            <a:extLst>
              <a:ext uri="{FF2B5EF4-FFF2-40B4-BE49-F238E27FC236}">
                <a16:creationId xmlns:a16="http://schemas.microsoft.com/office/drawing/2014/main" id="{CEABD89D-68FC-4CEF-8D2D-B62985662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5" name="未知">
            <a:extLst>
              <a:ext uri="{FF2B5EF4-FFF2-40B4-BE49-F238E27FC236}">
                <a16:creationId xmlns:a16="http://schemas.microsoft.com/office/drawing/2014/main" id="{2F28A4AB-D7D0-4CB2-8CD2-65245B190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76200" cy="152400"/>
          </a:xfrm>
          <a:custGeom>
            <a:avLst/>
            <a:gdLst>
              <a:gd name="T0" fmla="*/ 0 w 48"/>
              <a:gd name="T1" fmla="*/ 0 h 96"/>
              <a:gd name="T2" fmla="*/ 120967500 w 48"/>
              <a:gd name="T3" fmla="*/ 120967500 h 96"/>
              <a:gd name="T4" fmla="*/ 0 w 48"/>
              <a:gd name="T5" fmla="*/ 2419350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96">
                <a:moveTo>
                  <a:pt x="0" y="0"/>
                </a:moveTo>
                <a:cubicBezTo>
                  <a:pt x="24" y="16"/>
                  <a:pt x="48" y="32"/>
                  <a:pt x="48" y="48"/>
                </a:cubicBezTo>
                <a:cubicBezTo>
                  <a:pt x="48" y="64"/>
                  <a:pt x="8" y="88"/>
                  <a:pt x="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46" name="Text Box 17">
            <a:extLst>
              <a:ext uri="{FF2B5EF4-FFF2-40B4-BE49-F238E27FC236}">
                <a16:creationId xmlns:a16="http://schemas.microsoft.com/office/drawing/2014/main" id="{BBD624A0-A83C-4CF6-A5F7-DF4BB002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3919539"/>
            <a:ext cx="54211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Hosts(hostName, location)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Logins(loginName, hostName, billTo)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At(loginName, hostName, hostName2)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474955D9-E074-4EF2-800D-BA3778DA5BFB}"/>
              </a:ext>
            </a:extLst>
          </p:cNvPr>
          <p:cNvGrpSpPr>
            <a:grpSpLocks/>
          </p:cNvGrpSpPr>
          <p:nvPr/>
        </p:nvGrpSpPr>
        <p:grpSpPr bwMode="auto">
          <a:xfrm>
            <a:off x="5318125" y="5105400"/>
            <a:ext cx="2586038" cy="719138"/>
            <a:chOff x="0" y="0"/>
            <a:chExt cx="1629" cy="453"/>
          </a:xfrm>
        </p:grpSpPr>
        <p:sp>
          <p:nvSpPr>
            <p:cNvPr id="73759" name="Text Box 19">
              <a:extLst>
                <a:ext uri="{FF2B5EF4-FFF2-40B4-BE49-F238E27FC236}">
                  <a16:creationId xmlns:a16="http://schemas.microsoft.com/office/drawing/2014/main" id="{3870BF33-3BD7-415B-91A7-EC93872C6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5"/>
              <a:ext cx="16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Must be the same</a:t>
              </a:r>
            </a:p>
          </p:txBody>
        </p:sp>
        <p:sp>
          <p:nvSpPr>
            <p:cNvPr id="73760" name="Line 20">
              <a:extLst>
                <a:ext uri="{FF2B5EF4-FFF2-40B4-BE49-F238E27FC236}">
                  <a16:creationId xmlns:a16="http://schemas.microsoft.com/office/drawing/2014/main" id="{8F11776A-6781-470A-BE47-BC27053B9B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" y="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1" name="Line 21">
              <a:extLst>
                <a:ext uri="{FF2B5EF4-FFF2-40B4-BE49-F238E27FC236}">
                  <a16:creationId xmlns:a16="http://schemas.microsoft.com/office/drawing/2014/main" id="{D7D3677F-56BB-4B4F-9BC2-138AB80C75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48" name="Oval 22">
            <a:extLst>
              <a:ext uri="{FF2B5EF4-FFF2-40B4-BE49-F238E27FC236}">
                <a16:creationId xmlns:a16="http://schemas.microsoft.com/office/drawing/2014/main" id="{B6E01C70-97E9-4B83-B54E-8E6899C10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0"/>
            <a:ext cx="10668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billTo</a:t>
            </a:r>
          </a:p>
        </p:txBody>
      </p:sp>
      <p:sp>
        <p:nvSpPr>
          <p:cNvPr id="73749" name="Line 23">
            <a:extLst>
              <a:ext uri="{FF2B5EF4-FFF2-40B4-BE49-F238E27FC236}">
                <a16:creationId xmlns:a16="http://schemas.microsoft.com/office/drawing/2014/main" id="{5377B2CB-8EC2-4A32-B9C3-63DF4B5F6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0" name="Text Box 24">
            <a:extLst>
              <a:ext uri="{FF2B5EF4-FFF2-40B4-BE49-F238E27FC236}">
                <a16:creationId xmlns:a16="http://schemas.microsoft.com/office/drawing/2014/main" id="{6E699D89-84E6-40B2-B8FD-27F3CD604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5410200"/>
            <a:ext cx="20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70681" name="Group 25">
            <a:extLst>
              <a:ext uri="{FF2B5EF4-FFF2-40B4-BE49-F238E27FC236}">
                <a16:creationId xmlns:a16="http://schemas.microsoft.com/office/drawing/2014/main" id="{72813E37-1296-4EEC-99E4-98ECB23B1FE6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4519613"/>
            <a:ext cx="2767013" cy="1804988"/>
            <a:chOff x="0" y="15"/>
            <a:chExt cx="1743" cy="1137"/>
          </a:xfrm>
        </p:grpSpPr>
        <p:sp>
          <p:nvSpPr>
            <p:cNvPr id="73756" name="Text Box 26">
              <a:extLst>
                <a:ext uri="{FF2B5EF4-FFF2-40B4-BE49-F238E27FC236}">
                  <a16:creationId xmlns:a16="http://schemas.microsoft.com/office/drawing/2014/main" id="{7B887454-979A-4F8B-A6E8-5597FEF3D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29"/>
              <a:ext cx="174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At becomes part of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Logins</a:t>
              </a:r>
            </a:p>
          </p:txBody>
        </p:sp>
        <p:sp>
          <p:nvSpPr>
            <p:cNvPr id="73757" name="Line 27">
              <a:extLst>
                <a:ext uri="{FF2B5EF4-FFF2-40B4-BE49-F238E27FC236}">
                  <a16:creationId xmlns:a16="http://schemas.microsoft.com/office/drawing/2014/main" id="{8AEBA4CD-CDF5-4020-9CE9-C40A9FDD6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" y="32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3758" name="AutoShape 28">
              <a:extLst>
                <a:ext uri="{FF2B5EF4-FFF2-40B4-BE49-F238E27FC236}">
                  <a16:creationId xmlns:a16="http://schemas.microsoft.com/office/drawing/2014/main" id="{8C05CAB2-C559-442C-896C-8B9E23E08F93}"/>
                </a:ext>
              </a:extLst>
            </p:cNvPr>
            <p:cNvCxnSpPr>
              <a:cxnSpLocks noChangeShapeType="1"/>
              <a:stCxn id="73756" idx="1"/>
              <a:endCxn id="73746" idx="1"/>
            </p:cNvCxnSpPr>
            <p:nvPr/>
          </p:nvCxnSpPr>
          <p:spPr bwMode="auto">
            <a:xfrm rot="10800000" flipH="1">
              <a:off x="0" y="15"/>
              <a:ext cx="470" cy="875"/>
            </a:xfrm>
            <a:prstGeom prst="curvedConnector3">
              <a:avLst>
                <a:gd name="adj1" fmla="val -3063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685" name="Line 29">
            <a:extLst>
              <a:ext uri="{FF2B5EF4-FFF2-40B4-BE49-F238E27FC236}">
                <a16:creationId xmlns:a16="http://schemas.microsoft.com/office/drawing/2014/main" id="{BE79C69B-183D-47DE-89DC-F47DB3DF2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7244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6" name="Line 30">
            <a:extLst>
              <a:ext uri="{FF2B5EF4-FFF2-40B4-BE49-F238E27FC236}">
                <a16:creationId xmlns:a16="http://schemas.microsoft.com/office/drawing/2014/main" id="{4EB59EC9-FD49-4FA7-B56B-EB42E4BBD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76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54" name="Oval 31">
            <a:extLst>
              <a:ext uri="{FF2B5EF4-FFF2-40B4-BE49-F238E27FC236}">
                <a16:creationId xmlns:a16="http://schemas.microsoft.com/office/drawing/2014/main" id="{82774ADE-8E1A-4C37-96A8-95FB8988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95600"/>
            <a:ext cx="12192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location</a:t>
            </a:r>
          </a:p>
        </p:txBody>
      </p:sp>
      <p:sp>
        <p:nvSpPr>
          <p:cNvPr id="73755" name="Line 32">
            <a:extLst>
              <a:ext uri="{FF2B5EF4-FFF2-40B4-BE49-F238E27FC236}">
                <a16:creationId xmlns:a16="http://schemas.microsoft.com/office/drawing/2014/main" id="{404FBAE8-4040-43BE-B5E5-43853A35C1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EDD629E1-5675-4348-8301-D21B10ACB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B8168653-95C0-41C9-9320-F187E242F74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ECF74C1-0E66-4825-A201-C51B61B73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Relationships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8CCD595-15A6-4813-AAA7-22EE77E38C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FF0066"/>
                </a:solidFill>
              </a:rPr>
              <a:t>relationship</a:t>
            </a:r>
            <a:r>
              <a:rPr lang="en-US" altLang="zh-CN" sz="2800" dirty="0"/>
              <a:t> connects two or more entity sets.</a:t>
            </a:r>
          </a:p>
          <a:p>
            <a:r>
              <a:rPr lang="en-US" altLang="zh-CN" sz="2800" dirty="0"/>
              <a:t>It is represented by a diamond, with lines to each of the entity sets involved.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DFFAFC25-2A1D-4E97-833E-ACAD00AC6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CEC87096-993C-4013-8BBC-D00B9E36FF9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70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B18D499-D6A7-4012-9AAB-F44B68F6D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1627B44-2055-4A7D-B3D6-D8B6B49AC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800"/>
              <a:t>Any Questions? 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1CA8771-063B-4126-8518-751722A8D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9" y="4329113"/>
            <a:ext cx="470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ea typeface="宋体" panose="02010600030101010101" pitchFamily="2" charset="-122"/>
              </a:rPr>
              <a:t>Exercises for Section 4.5 @ P.163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3A54367C-D704-46B6-A590-F82470F42A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1EA52E0C-9E4F-4D95-B260-8397E383A47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71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995242B1-5C6E-425F-A253-FA36E5E57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6121" y="57148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Subclasses: Three Approaches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4535C87-5B6E-44EA-A372-03BFB874D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537607"/>
            <a:ext cx="10428514" cy="4038600"/>
          </a:xfrm>
        </p:spPr>
        <p:txBody>
          <a:bodyPr>
            <a:normAutofit/>
          </a:bodyPr>
          <a:lstStyle/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i="1" dirty="0">
                <a:solidFill>
                  <a:srgbClr val="FF0066"/>
                </a:solidFill>
              </a:rPr>
              <a:t>Object-oriented</a:t>
            </a:r>
            <a:r>
              <a:rPr lang="en-US" altLang="zh-CN" sz="2800" i="1" dirty="0"/>
              <a:t> </a:t>
            </a:r>
            <a:r>
              <a:rPr lang="en-US" altLang="zh-CN" sz="2800" dirty="0"/>
              <a:t>: One relation per subset of subclasses, with all relevant attributes.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i="1" dirty="0">
                <a:solidFill>
                  <a:srgbClr val="FF0066"/>
                </a:solidFill>
              </a:rPr>
              <a:t>Use nulls</a:t>
            </a:r>
            <a:r>
              <a:rPr lang="en-US" altLang="zh-CN" sz="2800" i="1" dirty="0"/>
              <a:t> </a:t>
            </a:r>
            <a:r>
              <a:rPr lang="en-US" altLang="zh-CN" sz="2800" dirty="0"/>
              <a:t>: One relation; entities have NULL in attributes that don’t belong to them.</a:t>
            </a:r>
          </a:p>
          <a:p>
            <a:pPr marL="609600" indent="-609600">
              <a:buFont typeface="Monotype Sorts" pitchFamily="2" charset="2"/>
              <a:buAutoNum type="arabicPeriod"/>
            </a:pPr>
            <a:r>
              <a:rPr lang="en-US" altLang="zh-CN" sz="2800" i="1" dirty="0">
                <a:solidFill>
                  <a:srgbClr val="FF0066"/>
                </a:solidFill>
              </a:rPr>
              <a:t>E/R style</a:t>
            </a:r>
            <a:r>
              <a:rPr lang="en-US" altLang="zh-CN" sz="2800" i="1" dirty="0"/>
              <a:t> </a:t>
            </a:r>
            <a:r>
              <a:rPr lang="en-US" altLang="zh-CN" sz="2800" dirty="0"/>
              <a:t>: One relation for each subclass:</a:t>
            </a:r>
          </a:p>
          <a:p>
            <a:pPr marL="990600" lvl="1" indent="-533400"/>
            <a:r>
              <a:rPr lang="en-US" altLang="zh-CN" sz="2400" dirty="0"/>
              <a:t>Key attribute(s).</a:t>
            </a:r>
          </a:p>
          <a:p>
            <a:pPr marL="990600" lvl="1" indent="-533400"/>
            <a:r>
              <a:rPr lang="en-US" altLang="zh-CN" sz="2400" dirty="0"/>
              <a:t>Attributes of that subclass.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4">
            <a:extLst>
              <a:ext uri="{FF2B5EF4-FFF2-40B4-BE49-F238E27FC236}">
                <a16:creationId xmlns:a16="http://schemas.microsoft.com/office/drawing/2014/main" id="{F136C6A3-96B7-4468-BDEE-8DF18041DD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19678AF5-61EF-4170-8D5D-CEF0199B1E8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72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3F16F9F-2AA6-46C9-8D89-AD34C74C3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altLang="zh-CN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>
                <a:ea typeface="宋体" panose="02010600030101010101" pitchFamily="2" charset="-122"/>
              </a:rPr>
              <a:t>: Subclass -&gt; Relations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5C2D817-82C8-431D-8BF1-4FBCD741A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908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Beers</a:t>
            </a:r>
          </a:p>
        </p:txBody>
      </p:sp>
      <p:sp>
        <p:nvSpPr>
          <p:cNvPr id="76805" name="Rectangle 4">
            <a:extLst>
              <a:ext uri="{FF2B5EF4-FFF2-40B4-BE49-F238E27FC236}">
                <a16:creationId xmlns:a16="http://schemas.microsoft.com/office/drawing/2014/main" id="{D08FD624-1586-44D7-A896-345243DF8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Ales</a:t>
            </a:r>
          </a:p>
        </p:txBody>
      </p:sp>
      <p:sp>
        <p:nvSpPr>
          <p:cNvPr id="76806" name="AutoShape 5">
            <a:extLst>
              <a:ext uri="{FF2B5EF4-FFF2-40B4-BE49-F238E27FC236}">
                <a16:creationId xmlns:a16="http://schemas.microsoft.com/office/drawing/2014/main" id="{6414C55F-3483-4B58-B0F1-02304B9C3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0"/>
            <a:ext cx="762000" cy="533400"/>
          </a:xfrm>
          <a:prstGeom prst="triangle">
            <a:avLst>
              <a:gd name="adj" fmla="val 50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isa</a:t>
            </a:r>
          </a:p>
        </p:txBody>
      </p:sp>
      <p:sp>
        <p:nvSpPr>
          <p:cNvPr id="76807" name="Oval 6">
            <a:extLst>
              <a:ext uri="{FF2B5EF4-FFF2-40B4-BE49-F238E27FC236}">
                <a16:creationId xmlns:a16="http://schemas.microsoft.com/office/drawing/2014/main" id="{80548015-25EE-45AC-B711-C794F57F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8382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6808" name="Oval 7">
            <a:extLst>
              <a:ext uri="{FF2B5EF4-FFF2-40B4-BE49-F238E27FC236}">
                <a16:creationId xmlns:a16="http://schemas.microsoft.com/office/drawing/2014/main" id="{2BD2BC5F-CE3F-44D9-8618-5671D817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43200"/>
            <a:ext cx="9906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manf</a:t>
            </a:r>
          </a:p>
        </p:txBody>
      </p:sp>
      <p:sp>
        <p:nvSpPr>
          <p:cNvPr id="76809" name="Oval 8">
            <a:extLst>
              <a:ext uri="{FF2B5EF4-FFF2-40B4-BE49-F238E27FC236}">
                <a16:creationId xmlns:a16="http://schemas.microsoft.com/office/drawing/2014/main" id="{2892EBAE-A309-459E-BEA8-E820CABEE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53000"/>
            <a:ext cx="838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color</a:t>
            </a:r>
          </a:p>
        </p:txBody>
      </p:sp>
      <p:sp>
        <p:nvSpPr>
          <p:cNvPr id="76810" name="Line 9">
            <a:extLst>
              <a:ext uri="{FF2B5EF4-FFF2-40B4-BE49-F238E27FC236}">
                <a16:creationId xmlns:a16="http://schemas.microsoft.com/office/drawing/2014/main" id="{C790522E-731F-40EE-83C4-CD68B4FDC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1" name="Line 10">
            <a:extLst>
              <a:ext uri="{FF2B5EF4-FFF2-40B4-BE49-F238E27FC236}">
                <a16:creationId xmlns:a16="http://schemas.microsoft.com/office/drawing/2014/main" id="{8BFC2E0C-057D-453C-AED4-34DFD3CE9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2" name="Line 11">
            <a:extLst>
              <a:ext uri="{FF2B5EF4-FFF2-40B4-BE49-F238E27FC236}">
                <a16:creationId xmlns:a16="http://schemas.microsoft.com/office/drawing/2014/main" id="{9BB8A6C4-055C-440D-9BAE-3123E03D8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3" name="Line 12">
            <a:extLst>
              <a:ext uri="{FF2B5EF4-FFF2-40B4-BE49-F238E27FC236}">
                <a16:creationId xmlns:a16="http://schemas.microsoft.com/office/drawing/2014/main" id="{6BC31179-0CD5-45A1-91D4-A484E555E7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4" name="Line 13">
            <a:extLst>
              <a:ext uri="{FF2B5EF4-FFF2-40B4-BE49-F238E27FC236}">
                <a16:creationId xmlns:a16="http://schemas.microsoft.com/office/drawing/2014/main" id="{0B693CB1-A8EE-4130-A6FA-45E0A2E58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5" name="Line 14">
            <a:extLst>
              <a:ext uri="{FF2B5EF4-FFF2-40B4-BE49-F238E27FC236}">
                <a16:creationId xmlns:a16="http://schemas.microsoft.com/office/drawing/2014/main" id="{EFDFE103-ADF5-4C5A-A6C4-4C3E0DAAC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>
            <a:extLst>
              <a:ext uri="{FF2B5EF4-FFF2-40B4-BE49-F238E27FC236}">
                <a16:creationId xmlns:a16="http://schemas.microsoft.com/office/drawing/2014/main" id="{2057A773-E0E7-487A-B539-02C2FEAC4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6667FA6E-17BF-46E6-91A1-5B3457F5E63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73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5E7B1592-083B-4466-AC2C-F52CF234F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Object-Oriented</a:t>
            </a:r>
          </a:p>
        </p:txBody>
      </p:sp>
      <p:sp>
        <p:nvSpPr>
          <p:cNvPr id="77828" name="Text Box 3">
            <a:extLst>
              <a:ext uri="{FF2B5EF4-FFF2-40B4-BE49-F238E27FC236}">
                <a16:creationId xmlns:a16="http://schemas.microsoft.com/office/drawing/2014/main" id="{30095147-1F21-4A4E-AD49-0616D26BB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2244725"/>
            <a:ext cx="453521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name		manf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	Bud	Anheuser-Busch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		Beers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name		    manf	color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Summerbrew	   Pete’s	dark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		Ales</a:t>
            </a:r>
          </a:p>
        </p:txBody>
      </p:sp>
      <p:sp>
        <p:nvSpPr>
          <p:cNvPr id="77829" name="Rectangle 4">
            <a:extLst>
              <a:ext uri="{FF2B5EF4-FFF2-40B4-BE49-F238E27FC236}">
                <a16:creationId xmlns:a16="http://schemas.microsoft.com/office/drawing/2014/main" id="{308F5983-9087-4C7B-9F37-B580B1248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3657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77830" name="Line 5">
            <a:extLst>
              <a:ext uri="{FF2B5EF4-FFF2-40B4-BE49-F238E27FC236}">
                <a16:creationId xmlns:a16="http://schemas.microsoft.com/office/drawing/2014/main" id="{23381D7F-53B7-4FEA-BA7B-35D909A6C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6670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1" name="Line 6">
            <a:extLst>
              <a:ext uri="{FF2B5EF4-FFF2-40B4-BE49-F238E27FC236}">
                <a16:creationId xmlns:a16="http://schemas.microsoft.com/office/drawing/2014/main" id="{4D95B249-F72A-4C5A-97DA-277DA1C86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2" name="Rectangle 7">
            <a:extLst>
              <a:ext uri="{FF2B5EF4-FFF2-40B4-BE49-F238E27FC236}">
                <a16:creationId xmlns:a16="http://schemas.microsoft.com/office/drawing/2014/main" id="{CE3F979A-B9BC-423C-BA34-D9406FED5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33800"/>
            <a:ext cx="457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77833" name="Line 8">
            <a:extLst>
              <a:ext uri="{FF2B5EF4-FFF2-40B4-BE49-F238E27FC236}">
                <a16:creationId xmlns:a16="http://schemas.microsoft.com/office/drawing/2014/main" id="{0FD2C0A3-741E-4792-A022-6175354FE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14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4" name="Line 9">
            <a:extLst>
              <a:ext uri="{FF2B5EF4-FFF2-40B4-BE49-F238E27FC236}">
                <a16:creationId xmlns:a16="http://schemas.microsoft.com/office/drawing/2014/main" id="{90AF1BC6-3D11-42BF-8D0A-FD0E097F7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5" name="Line 10">
            <a:extLst>
              <a:ext uri="{FF2B5EF4-FFF2-40B4-BE49-F238E27FC236}">
                <a16:creationId xmlns:a16="http://schemas.microsoft.com/office/drawing/2014/main" id="{CE3468E5-AA02-4810-92C6-8E5E16AC0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6" name="Text Box 11">
            <a:extLst>
              <a:ext uri="{FF2B5EF4-FFF2-40B4-BE49-F238E27FC236}">
                <a16:creationId xmlns:a16="http://schemas.microsoft.com/office/drawing/2014/main" id="{DB3F88C6-CFA5-4B49-8527-8578B5D68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5410201"/>
            <a:ext cx="4254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Good for queries like “find the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color of ales made by Pete’s.”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>
            <a:extLst>
              <a:ext uri="{FF2B5EF4-FFF2-40B4-BE49-F238E27FC236}">
                <a16:creationId xmlns:a16="http://schemas.microsoft.com/office/drawing/2014/main" id="{7803077D-300E-4103-B7AE-4DB090B84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4A650EAD-9525-4681-85F7-96BB3DEA92E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74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2134A3A-CF7E-4EBD-9EF7-50ABB2A44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6096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E/R Style</a:t>
            </a:r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D90133E4-6E81-4FCD-8DA3-92B9C1307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744663"/>
            <a:ext cx="431329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name			manf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Bud		 Anheuser-Busch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Summerbrew	 Pete’s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		Beers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name		     color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Summerbrew     dark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		Ales</a:t>
            </a:r>
          </a:p>
        </p:txBody>
      </p:sp>
      <p:sp>
        <p:nvSpPr>
          <p:cNvPr id="78853" name="Rectangle 4">
            <a:extLst>
              <a:ext uri="{FF2B5EF4-FFF2-40B4-BE49-F238E27FC236}">
                <a16:creationId xmlns:a16="http://schemas.microsoft.com/office/drawing/2014/main" id="{79EB10FE-358D-4C54-924E-2499B4D32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52600"/>
            <a:ext cx="4800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78854" name="Rectangle 5">
            <a:extLst>
              <a:ext uri="{FF2B5EF4-FFF2-40B4-BE49-F238E27FC236}">
                <a16:creationId xmlns:a16="http://schemas.microsoft.com/office/drawing/2014/main" id="{65344C3A-196A-4748-8295-4358241D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81400"/>
            <a:ext cx="3200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78855" name="Line 6">
            <a:extLst>
              <a:ext uri="{FF2B5EF4-FFF2-40B4-BE49-F238E27FC236}">
                <a16:creationId xmlns:a16="http://schemas.microsoft.com/office/drawing/2014/main" id="{0FF14BD0-AC91-4DBF-9D42-6A55933CE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1336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6" name="Line 7">
            <a:extLst>
              <a:ext uri="{FF2B5EF4-FFF2-40B4-BE49-F238E27FC236}">
                <a16:creationId xmlns:a16="http://schemas.microsoft.com/office/drawing/2014/main" id="{4E49D06C-6348-4A28-81CD-92C638E7A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752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7" name="Line 8">
            <a:extLst>
              <a:ext uri="{FF2B5EF4-FFF2-40B4-BE49-F238E27FC236}">
                <a16:creationId xmlns:a16="http://schemas.microsoft.com/office/drawing/2014/main" id="{E3FD0FE3-4344-42DA-9735-BD8FDB154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962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8" name="Line 9">
            <a:extLst>
              <a:ext uri="{FF2B5EF4-FFF2-40B4-BE49-F238E27FC236}">
                <a16:creationId xmlns:a16="http://schemas.microsoft.com/office/drawing/2014/main" id="{1FAF45BC-800A-4380-A3D4-B6BCBB911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9" name="Text Box 10">
            <a:extLst>
              <a:ext uri="{FF2B5EF4-FFF2-40B4-BE49-F238E27FC236}">
                <a16:creationId xmlns:a16="http://schemas.microsoft.com/office/drawing/2014/main" id="{0658BB22-72F8-4069-AF58-B28B87DD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5029201"/>
            <a:ext cx="34797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Good for queries like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“find all beers (including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ales) made by Pete’s.”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>
            <a:extLst>
              <a:ext uri="{FF2B5EF4-FFF2-40B4-BE49-F238E27FC236}">
                <a16:creationId xmlns:a16="http://schemas.microsoft.com/office/drawing/2014/main" id="{0AFCB0C6-A139-46F5-B825-DDCB455965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8C229091-1E52-45C8-8DCE-54774FB9DFC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75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97D9356-F9FA-41F0-90F7-E2719B56F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Using Nulls</a:t>
            </a:r>
          </a:p>
        </p:txBody>
      </p:sp>
      <p:sp>
        <p:nvSpPr>
          <p:cNvPr id="79876" name="Text Box 3">
            <a:extLst>
              <a:ext uri="{FF2B5EF4-FFF2-40B4-BE49-F238E27FC236}">
                <a16:creationId xmlns:a16="http://schemas.microsoft.com/office/drawing/2014/main" id="{82AC006B-63C9-450A-8906-28E19AFC4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6" y="2624138"/>
            <a:ext cx="60356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CC00CC"/>
                </a:solidFill>
                <a:ea typeface="宋体" panose="02010600030101010101" pitchFamily="2" charset="-122"/>
              </a:rPr>
              <a:t>name			manf		      color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Bud		  Anheuser-Busch  	     NULL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Summerbrew	  Pete’s		     dark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			Beers</a:t>
            </a:r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8FA340CE-59BD-4ED0-8E34-B5EBE3097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7000"/>
            <a:ext cx="6172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79878" name="Line 5">
            <a:extLst>
              <a:ext uri="{FF2B5EF4-FFF2-40B4-BE49-F238E27FC236}">
                <a16:creationId xmlns:a16="http://schemas.microsoft.com/office/drawing/2014/main" id="{618D29CB-9C97-47B0-B26E-CC76331CB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0480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9" name="Line 6">
            <a:extLst>
              <a:ext uri="{FF2B5EF4-FFF2-40B4-BE49-F238E27FC236}">
                <a16:creationId xmlns:a16="http://schemas.microsoft.com/office/drawing/2014/main" id="{F65AC6DD-6295-45F0-BE3C-FD36F822B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0" name="Line 7">
            <a:extLst>
              <a:ext uri="{FF2B5EF4-FFF2-40B4-BE49-F238E27FC236}">
                <a16:creationId xmlns:a16="http://schemas.microsoft.com/office/drawing/2014/main" id="{E031AA36-C201-45B2-89BB-52ED8310E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81" name="Text Box 8">
            <a:extLst>
              <a:ext uri="{FF2B5EF4-FFF2-40B4-BE49-F238E27FC236}">
                <a16:creationId xmlns:a16="http://schemas.microsoft.com/office/drawing/2014/main" id="{77149054-F9DA-4AD0-8447-9FE72AF2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76801"/>
            <a:ext cx="49377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Saves space unless there are </a:t>
            </a:r>
            <a:r>
              <a:rPr lang="en-US" altLang="zh-CN" sz="2400" i="1">
                <a:ea typeface="宋体" panose="02010600030101010101" pitchFamily="2" charset="-122"/>
              </a:rPr>
              <a:t>lots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ea typeface="宋体" panose="02010600030101010101" pitchFamily="2" charset="-122"/>
              </a:rPr>
              <a:t>of attributes that are usually NULL.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F4DDA5F-92C5-4D00-9118-5178CD28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963924"/>
            <a:ext cx="9144000" cy="22860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Exercises for Section 4.6 @ P.171</a:t>
            </a:r>
            <a:endParaRPr lang="zh-CN" altLang="en-US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2020年11月1日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2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E2592-6605-4D46-AE07-3584E66A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en-US" altLang="zh-CN" dirty="0">
                <a:ea typeface="宋体" panose="02010600030101010101" pitchFamily="2" charset="-122"/>
              </a:rPr>
              <a:t>: Relationships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AA2DE-BE85-423B-B4AA-8FB78694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50AFE-168B-4AD1-8DF1-7132A6076F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0414D4-4B6F-4A54-9DF1-5A14DCD7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EE03E83-9219-4C18-99ED-0DA15FFFB0AA}"/>
              </a:ext>
            </a:extLst>
          </p:cNvPr>
          <p:cNvSpPr txBox="1">
            <a:spLocks noChangeArrowheads="1"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0E2FFEDF-9D0D-4C0B-98B1-C292CBF5733C}" type="slidenum">
              <a:rPr lang="en-US" altLang="zh-CN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5212013D-4BD0-475A-BD52-ABB20F2B41A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5334000"/>
            <a:ext cx="3581400" cy="914400"/>
            <a:chOff x="0" y="0"/>
            <a:chExt cx="2256" cy="576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3ED8525D-E4CD-4C44-B1D3-457CF893B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0"/>
              <a:ext cx="72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Drinkers</a:t>
              </a: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BE09CACD-402E-4E5F-8B18-530322069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addr</a:t>
              </a: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E3E43975-75E2-4BFE-A31F-CEB534E2A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name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02F0CACF-9EA8-46A6-8F54-E4122A0CB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8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1D5F49F1-2144-4CAD-B241-58E395F5B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88" y="28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D34A6856-F441-43A5-9C40-B61280879272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2057400" cy="1676400"/>
            <a:chOff x="0" y="0"/>
            <a:chExt cx="1296" cy="1056"/>
          </a:xfrm>
        </p:grpSpPr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421B7725-AE0F-4A23-AAF2-ADD052B82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72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Beers</a:t>
              </a: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483060F2-59C5-41ED-B597-1CB9CAF3C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manf</a:t>
              </a: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6AED6523-7C9B-414B-9923-619790039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name</a:t>
              </a: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FF9D968A-E8C8-46B6-8E42-EC6B02B1E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4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0524F11F-4AEE-4523-BBAD-B89ADCB4E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4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id="{89A408FC-EFF1-4C64-9AE2-97414AE7DC2C}"/>
              </a:ext>
            </a:extLst>
          </p:cNvPr>
          <p:cNvGrpSpPr>
            <a:grpSpLocks/>
          </p:cNvGrpSpPr>
          <p:nvPr/>
        </p:nvGrpSpPr>
        <p:grpSpPr bwMode="auto">
          <a:xfrm>
            <a:off x="1584326" y="1752601"/>
            <a:ext cx="2378075" cy="4137025"/>
            <a:chOff x="0" y="0"/>
            <a:chExt cx="1498" cy="2606"/>
          </a:xfrm>
        </p:grpSpPr>
        <p:grpSp>
          <p:nvGrpSpPr>
            <p:cNvPr id="20" name="Group 16">
              <a:extLst>
                <a:ext uri="{FF2B5EF4-FFF2-40B4-BE49-F238E27FC236}">
                  <a16:creationId xmlns:a16="http://schemas.microsoft.com/office/drawing/2014/main" id="{3FCC51C3-C057-4091-BC2D-B358AD2EE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" y="0"/>
              <a:ext cx="1392" cy="1440"/>
              <a:chOff x="0" y="0"/>
              <a:chExt cx="1392" cy="1440"/>
            </a:xfrm>
          </p:grpSpPr>
          <p:sp>
            <p:nvSpPr>
              <p:cNvPr id="22" name="Rectangle 17">
                <a:extLst>
                  <a:ext uri="{FF2B5EF4-FFF2-40B4-BE49-F238E27FC236}">
                    <a16:creationId xmlns:a16="http://schemas.microsoft.com/office/drawing/2014/main" id="{47CE2F82-D815-4ECA-8EC3-635658E9A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480"/>
                <a:ext cx="72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Monotype Sorts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Bars</a:t>
                </a:r>
              </a:p>
            </p:txBody>
          </p:sp>
          <p:sp>
            <p:nvSpPr>
              <p:cNvPr id="23" name="Oval 18">
                <a:extLst>
                  <a:ext uri="{FF2B5EF4-FFF2-40B4-BE49-F238E27FC236}">
                    <a16:creationId xmlns:a16="http://schemas.microsoft.com/office/drawing/2014/main" id="{46158CAA-F693-40FE-B726-2851FAFFF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0"/>
                <a:ext cx="480" cy="24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Monotype Sorts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name</a:t>
                </a:r>
              </a:p>
            </p:txBody>
          </p:sp>
          <p:sp>
            <p:nvSpPr>
              <p:cNvPr id="24" name="Oval 19">
                <a:extLst>
                  <a:ext uri="{FF2B5EF4-FFF2-40B4-BE49-F238E27FC236}">
                    <a16:creationId xmlns:a16="http://schemas.microsoft.com/office/drawing/2014/main" id="{A18E5147-35FC-40D8-8A8C-11A3AC645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624" cy="24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Monotype Sorts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license</a:t>
                </a:r>
              </a:p>
            </p:txBody>
          </p:sp>
          <p:sp>
            <p:nvSpPr>
              <p:cNvPr id="25" name="Oval 20">
                <a:extLst>
                  <a:ext uri="{FF2B5EF4-FFF2-40B4-BE49-F238E27FC236}">
                    <a16:creationId xmlns:a16="http://schemas.microsoft.com/office/drawing/2014/main" id="{88223181-B7FC-447D-9C55-03C29DF52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0"/>
                <a:ext cx="480" cy="24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Wingdings" panose="05000000000000000000" pitchFamily="2" charset="2"/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C00CC"/>
                  </a:buClr>
                  <a:buSzPct val="100000"/>
                  <a:buFont typeface="Monotype Sorts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Font typeface="Monotype Sorts" pitchFamily="2" charset="2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Monotype Sorts" pitchFamily="2" charset="2"/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addr</a:t>
                </a:r>
              </a:p>
            </p:txBody>
          </p:sp>
          <p:sp>
            <p:nvSpPr>
              <p:cNvPr id="26" name="Line 21">
                <a:extLst>
                  <a:ext uri="{FF2B5EF4-FFF2-40B4-BE49-F238E27FC236}">
                    <a16:creationId xmlns:a16="http://schemas.microsoft.com/office/drawing/2014/main" id="{623E859B-5521-492E-BEDD-3431F676B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40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EBB3BD09-EE60-4DCD-B8F7-364BDDBC9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3">
                <a:extLst>
                  <a:ext uri="{FF2B5EF4-FFF2-40B4-BE49-F238E27FC236}">
                    <a16:creationId xmlns:a16="http://schemas.microsoft.com/office/drawing/2014/main" id="{25F82564-C890-4354-A799-13343F962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" y="10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3D3C9179-FC09-490B-A2BA-9BC445787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780"/>
              <a:ext cx="79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Note: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license =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beer, full,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none</a:t>
              </a:r>
            </a:p>
          </p:txBody>
        </p:sp>
      </p:grpSp>
      <p:grpSp>
        <p:nvGrpSpPr>
          <p:cNvPr id="29" name="Group 25">
            <a:extLst>
              <a:ext uri="{FF2B5EF4-FFF2-40B4-BE49-F238E27FC236}">
                <a16:creationId xmlns:a16="http://schemas.microsoft.com/office/drawing/2014/main" id="{0F7925E0-8D7F-4A0A-B1CB-6D5A3014D374}"/>
              </a:ext>
            </a:extLst>
          </p:cNvPr>
          <p:cNvGrpSpPr>
            <a:grpSpLocks/>
          </p:cNvGrpSpPr>
          <p:nvPr/>
        </p:nvGrpSpPr>
        <p:grpSpPr bwMode="auto">
          <a:xfrm>
            <a:off x="3505201" y="2438400"/>
            <a:ext cx="6632575" cy="1074738"/>
            <a:chOff x="0" y="0"/>
            <a:chExt cx="4178" cy="677"/>
          </a:xfrm>
        </p:grpSpPr>
        <p:sp>
          <p:nvSpPr>
            <p:cNvPr id="30" name="AutoShape 26">
              <a:extLst>
                <a:ext uri="{FF2B5EF4-FFF2-40B4-BE49-F238E27FC236}">
                  <a16:creationId xmlns:a16="http://schemas.microsoft.com/office/drawing/2014/main" id="{8B4DA502-36C8-4ED4-98C1-220213F3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0"/>
              <a:ext cx="768" cy="677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Sells</a:t>
              </a:r>
            </a:p>
          </p:txBody>
        </p: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A26169AF-40C6-4267-8BB0-098BF51B4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34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8">
              <a:extLst>
                <a:ext uri="{FF2B5EF4-FFF2-40B4-BE49-F238E27FC236}">
                  <a16:creationId xmlns:a16="http://schemas.microsoft.com/office/drawing/2014/main" id="{5DE5ED76-EA14-4836-8C2E-22C65FCEE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4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BBFE300B-E32E-47D7-86F4-BEFFBBFE9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44"/>
              <a:ext cx="134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Bars sell some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beers.</a:t>
              </a:r>
            </a:p>
          </p:txBody>
        </p:sp>
      </p:grpSp>
      <p:grpSp>
        <p:nvGrpSpPr>
          <p:cNvPr id="34" name="Group 30">
            <a:extLst>
              <a:ext uri="{FF2B5EF4-FFF2-40B4-BE49-F238E27FC236}">
                <a16:creationId xmlns:a16="http://schemas.microsoft.com/office/drawing/2014/main" id="{35B597C1-0D08-4A2D-ADE9-309A27417F8F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429000"/>
            <a:ext cx="4676776" cy="1905000"/>
            <a:chOff x="0" y="0"/>
            <a:chExt cx="2946" cy="1200"/>
          </a:xfrm>
        </p:grpSpPr>
        <p:sp>
          <p:nvSpPr>
            <p:cNvPr id="35" name="AutoShape 31">
              <a:extLst>
                <a:ext uri="{FF2B5EF4-FFF2-40B4-BE49-F238E27FC236}">
                  <a16:creationId xmlns:a16="http://schemas.microsoft.com/office/drawing/2014/main" id="{36DDB4CC-ADBF-477F-8938-CC38339D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36"/>
              <a:ext cx="768" cy="624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Likes</a:t>
              </a: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9FF81652-0AE9-4699-A8DA-6610BDC585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81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3">
              <a:extLst>
                <a:ext uri="{FF2B5EF4-FFF2-40B4-BE49-F238E27FC236}">
                  <a16:creationId xmlns:a16="http://schemas.microsoft.com/office/drawing/2014/main" id="{3D97B98E-9C16-453E-ADF4-0E9E681B3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4">
              <a:extLst>
                <a:ext uri="{FF2B5EF4-FFF2-40B4-BE49-F238E27FC236}">
                  <a16:creationId xmlns:a16="http://schemas.microsoft.com/office/drawing/2014/main" id="{685D89BA-E5DF-411C-8325-8FF415D89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5"/>
              <a:ext cx="117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Drinkers like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some beers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</p:grpSp>
      <p:grpSp>
        <p:nvGrpSpPr>
          <p:cNvPr id="39" name="Group 35">
            <a:extLst>
              <a:ext uri="{FF2B5EF4-FFF2-40B4-BE49-F238E27FC236}">
                <a16:creationId xmlns:a16="http://schemas.microsoft.com/office/drawing/2014/main" id="{7B7285DC-EB89-4E1F-A1D7-50119126F0A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429000"/>
            <a:ext cx="7653338" cy="2346326"/>
            <a:chOff x="0" y="0"/>
            <a:chExt cx="4821" cy="1478"/>
          </a:xfrm>
        </p:grpSpPr>
        <p:sp>
          <p:nvSpPr>
            <p:cNvPr id="40" name="AutoShape 36">
              <a:extLst>
                <a:ext uri="{FF2B5EF4-FFF2-40B4-BE49-F238E27FC236}">
                  <a16:creationId xmlns:a16="http://schemas.microsoft.com/office/drawing/2014/main" id="{E8FC055A-D79D-4069-B7AB-D63B2BA4E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336"/>
              <a:ext cx="912" cy="624"/>
            </a:xfrm>
            <a:prstGeom prst="diamond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Frequents</a:t>
              </a:r>
            </a:p>
          </p:txBody>
        </p:sp>
        <p:sp>
          <p:nvSpPr>
            <p:cNvPr id="41" name="Line 37">
              <a:extLst>
                <a:ext uri="{FF2B5EF4-FFF2-40B4-BE49-F238E27FC236}">
                  <a16:creationId xmlns:a16="http://schemas.microsoft.com/office/drawing/2014/main" id="{AFA3999D-4693-413B-95A9-8100C48D3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0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51D01071-0B00-46CC-B035-5B90C7B49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" y="86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39">
              <a:extLst>
                <a:ext uri="{FF2B5EF4-FFF2-40B4-BE49-F238E27FC236}">
                  <a16:creationId xmlns:a16="http://schemas.microsoft.com/office/drawing/2014/main" id="{AFA24334-4AFE-41AA-96AF-061756D1C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955"/>
              <a:ext cx="160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SzPct val="100000"/>
                <a:buFont typeface="Wingdings" panose="05000000000000000000" pitchFamily="2" charset="2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SzPct val="100000"/>
                <a:buFont typeface="Monotype Sorts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Font typeface="Monotype Sorts" pitchFamily="2" charset="2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onotype Sorts" pitchFamily="2" charset="2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Drinkers frequent</a:t>
              </a:r>
            </a:p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some bars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0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9D576983-EE44-4BD4-8B3D-DDBBC202A9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SzPct val="10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SzPct val="100000"/>
              <a:buFont typeface="Monotype Sort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fld id="{5EBDF4F8-DE2F-418C-AD3F-0322701B650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Char char="•"/>
              </a:pPr>
              <a:t>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3207BC3-D5C5-48DE-96ED-0F50FA8AB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Relationship Set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BD92FE1-AA25-442E-B56C-F2347DBE9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The current “value” of an entity set is the set of entities that belong to it.</a:t>
            </a:r>
          </a:p>
          <a:p>
            <a:pPr lvl="1"/>
            <a:r>
              <a:rPr lang="en-US" altLang="zh-CN" sz="2400" dirty="0">
                <a:solidFill>
                  <a:srgbClr val="33CC33"/>
                </a:solidFill>
              </a:rPr>
              <a:t>Example</a:t>
            </a:r>
            <a:r>
              <a:rPr lang="en-US" altLang="zh-CN" sz="2400" dirty="0"/>
              <a:t>: the set of all bars in our database.</a:t>
            </a:r>
          </a:p>
          <a:p>
            <a:r>
              <a:rPr lang="en-US" altLang="zh-CN" sz="2800" dirty="0"/>
              <a:t>The “value” of a relationship is a </a:t>
            </a:r>
            <a:r>
              <a:rPr lang="en-US" altLang="zh-CN" sz="2800" i="1" dirty="0">
                <a:solidFill>
                  <a:srgbClr val="FF0066"/>
                </a:solidFill>
              </a:rPr>
              <a:t>relationship set</a:t>
            </a:r>
            <a:r>
              <a:rPr lang="en-US" altLang="zh-CN" sz="2800" dirty="0"/>
              <a:t>, a set of tuples with one component for each related entity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2904</Words>
  <Application>Microsoft Office PowerPoint</Application>
  <PresentationFormat>宽屏</PresentationFormat>
  <Paragraphs>573</Paragraphs>
  <Slides>76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7" baseType="lpstr">
      <vt:lpstr>Monotype Sorts</vt:lpstr>
      <vt:lpstr>等线</vt:lpstr>
      <vt:lpstr>等线 Light</vt:lpstr>
      <vt:lpstr>黑体</vt:lpstr>
      <vt:lpstr>微软雅黑</vt:lpstr>
      <vt:lpstr>Alibaba Sans</vt:lpstr>
      <vt:lpstr>Arial</vt:lpstr>
      <vt:lpstr>Tahoma</vt:lpstr>
      <vt:lpstr>Times New Roman</vt:lpstr>
      <vt:lpstr>Wingdings</vt:lpstr>
      <vt:lpstr>Office 主题​​</vt:lpstr>
      <vt:lpstr>Entity-Relationship Model  （ Sec. 4.1 – 4.6）</vt:lpstr>
      <vt:lpstr>Purpose of E/R Model</vt:lpstr>
      <vt:lpstr>Framework for E/R</vt:lpstr>
      <vt:lpstr>Entity Sets</vt:lpstr>
      <vt:lpstr>E/R Diagrams</vt:lpstr>
      <vt:lpstr>Example:</vt:lpstr>
      <vt:lpstr>Relationships</vt:lpstr>
      <vt:lpstr>Example: Relationships</vt:lpstr>
      <vt:lpstr>Relationship Set</vt:lpstr>
      <vt:lpstr>Example: Relationship Set</vt:lpstr>
      <vt:lpstr>Multiway (多路、多元) Relationships</vt:lpstr>
      <vt:lpstr>Example: 3-Way Relationship</vt:lpstr>
      <vt:lpstr>A Typical Relationship Set</vt:lpstr>
      <vt:lpstr>Many-Many Relationships (多对多联系)</vt:lpstr>
      <vt:lpstr>In Pictures:</vt:lpstr>
      <vt:lpstr>Many-One Relationships</vt:lpstr>
      <vt:lpstr>In Pictures:</vt:lpstr>
      <vt:lpstr>Example: Many-One Relationship</vt:lpstr>
      <vt:lpstr>One-One Relationships</vt:lpstr>
      <vt:lpstr>In Pictures:</vt:lpstr>
      <vt:lpstr>Representing “Multiplicity” （多样性）</vt:lpstr>
      <vt:lpstr>Example: Many-One Relationship</vt:lpstr>
      <vt:lpstr>Example: One-One Relationship</vt:lpstr>
      <vt:lpstr>In the E/R Diagram</vt:lpstr>
      <vt:lpstr>Attributes on Relationships</vt:lpstr>
      <vt:lpstr>Example: Attribute on Relationship</vt:lpstr>
      <vt:lpstr>Equivalent Diagrams Without Attributes on Relationships</vt:lpstr>
      <vt:lpstr>Example: Removing an Attribute from a Relationship</vt:lpstr>
      <vt:lpstr>Roles</vt:lpstr>
      <vt:lpstr>Example: Roles</vt:lpstr>
      <vt:lpstr>Example: Roles</vt:lpstr>
      <vt:lpstr>Subclasses</vt:lpstr>
      <vt:lpstr>Subclasses in E/R Diagrams</vt:lpstr>
      <vt:lpstr>Example: Subclasses</vt:lpstr>
      <vt:lpstr>E/R Vs. Object-Oriented Subclasses</vt:lpstr>
      <vt:lpstr>Example: Representatives of Entities</vt:lpstr>
      <vt:lpstr>PowerPoint 演示文稿</vt:lpstr>
      <vt:lpstr>Keys</vt:lpstr>
      <vt:lpstr>Keys in E/R Diagrams</vt:lpstr>
      <vt:lpstr>Example: name is Key for Beers</vt:lpstr>
      <vt:lpstr>Example: a Multi-attribute Key</vt:lpstr>
      <vt:lpstr>Referential Integrity</vt:lpstr>
      <vt:lpstr>Degree Constraints</vt:lpstr>
      <vt:lpstr>PowerPoint 演示文稿</vt:lpstr>
      <vt:lpstr>Weak Entity Sets</vt:lpstr>
      <vt:lpstr>Example: Weak Entity Set</vt:lpstr>
      <vt:lpstr>In E/R Diagrams</vt:lpstr>
      <vt:lpstr>Weak Entity-Set Rules</vt:lpstr>
      <vt:lpstr>Weak Entity-Set Rules – (2)</vt:lpstr>
      <vt:lpstr>PowerPoint 演示文稿</vt:lpstr>
      <vt:lpstr>Design Techniques</vt:lpstr>
      <vt:lpstr>Avoiding Redundancy</vt:lpstr>
      <vt:lpstr>Example: Good</vt:lpstr>
      <vt:lpstr>Example: Bad</vt:lpstr>
      <vt:lpstr>Example: Bad</vt:lpstr>
      <vt:lpstr>Entity Sets Versus Attributes</vt:lpstr>
      <vt:lpstr>Example: Good</vt:lpstr>
      <vt:lpstr>Example: Good</vt:lpstr>
      <vt:lpstr>Example: Bad</vt:lpstr>
      <vt:lpstr>Don’t Overuse Weak Entity Sets</vt:lpstr>
      <vt:lpstr>When Do We Need Weak Entity Sets?</vt:lpstr>
      <vt:lpstr>PowerPoint 演示文稿</vt:lpstr>
      <vt:lpstr>From E/R Diagrams to Relations</vt:lpstr>
      <vt:lpstr>Entity Set -&gt; Relation</vt:lpstr>
      <vt:lpstr>Relationship -&gt; Relation</vt:lpstr>
      <vt:lpstr>Combining Relations</vt:lpstr>
      <vt:lpstr>Risk with Many-Many Relationships</vt:lpstr>
      <vt:lpstr>Handling Weak Entity Sets</vt:lpstr>
      <vt:lpstr>Example: Weak Entity Set -&gt; Relation</vt:lpstr>
      <vt:lpstr>PowerPoint 演示文稿</vt:lpstr>
      <vt:lpstr>Subclasses: Three Approaches</vt:lpstr>
      <vt:lpstr>Example: Subclass -&gt; Relations</vt:lpstr>
      <vt:lpstr>Object-Oriented</vt:lpstr>
      <vt:lpstr>E/R Style</vt:lpstr>
      <vt:lpstr>Using Nulls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Li Longjie</cp:lastModifiedBy>
  <cp:revision>102</cp:revision>
  <dcterms:created xsi:type="dcterms:W3CDTF">2020-08-25T08:13:37Z</dcterms:created>
  <dcterms:modified xsi:type="dcterms:W3CDTF">2020-11-01T14:02:11Z</dcterms:modified>
</cp:coreProperties>
</file>