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304" r:id="rId4"/>
    <p:sldId id="274" r:id="rId5"/>
    <p:sldId id="275" r:id="rId6"/>
    <p:sldId id="277" r:id="rId7"/>
    <p:sldId id="382" r:id="rId8"/>
    <p:sldId id="280" r:id="rId9"/>
    <p:sldId id="281" r:id="rId10"/>
    <p:sldId id="282" r:id="rId11"/>
    <p:sldId id="283" r:id="rId12"/>
    <p:sldId id="284" r:id="rId13"/>
    <p:sldId id="383" r:id="rId14"/>
    <p:sldId id="384" r:id="rId15"/>
    <p:sldId id="390" r:id="rId16"/>
    <p:sldId id="391" r:id="rId17"/>
    <p:sldId id="394" r:id="rId18"/>
    <p:sldId id="392" r:id="rId19"/>
    <p:sldId id="393" r:id="rId20"/>
    <p:sldId id="395" r:id="rId21"/>
    <p:sldId id="396" r:id="rId22"/>
    <p:sldId id="397" r:id="rId23"/>
    <p:sldId id="385" r:id="rId24"/>
    <p:sldId id="398" r:id="rId25"/>
    <p:sldId id="400" r:id="rId26"/>
    <p:sldId id="401" r:id="rId27"/>
    <p:sldId id="402" r:id="rId28"/>
    <p:sldId id="403" r:id="rId29"/>
    <p:sldId id="404" r:id="rId30"/>
    <p:sldId id="406" r:id="rId31"/>
    <p:sldId id="399" r:id="rId32"/>
    <p:sldId id="289" r:id="rId33"/>
    <p:sldId id="290" r:id="rId34"/>
    <p:sldId id="405" r:id="rId35"/>
    <p:sldId id="291" r:id="rId36"/>
    <p:sldId id="293" r:id="rId37"/>
    <p:sldId id="3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014D7DA-209F-4A86-B614-72C9C7F65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38F9002F-9841-49B7-AC28-ED99ED8A2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4E2FE-A91F-46E4-9662-57B81E976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2375B-3A2C-492F-A9FB-C4C80BA31ECB}" type="slidenum">
              <a:rPr lang="en-US" smtClean="0"/>
              <a:pPr>
                <a:defRPr/>
              </a:pPr>
              <a:t>12</a:t>
            </a:fld>
            <a:endParaRPr lang="en-US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2020年12月6日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4400" dirty="0">
                <a:latin typeface="Tahoma" panose="020B0604030504040204" pitchFamily="34" charset="0"/>
                <a:ea typeface="宋体" panose="02010600030101010101" pitchFamily="2" charset="-122"/>
              </a:rPr>
              <a:t>Design Theory for Relational Databases</a:t>
            </a:r>
            <a:br>
              <a:rPr lang="en-US" altLang="zh-CN" sz="44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Functional Dependencies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Sec 3.1,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3.2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2020年12月6日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5841">
            <a:extLst>
              <a:ext uri="{FF2B5EF4-FFF2-40B4-BE49-F238E27FC236}">
                <a16:creationId xmlns:a16="http://schemas.microsoft.com/office/drawing/2014/main" id="{323690C0-9ECA-408F-A2BD-80F48CB10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Where Do Keys Come From?</a:t>
            </a:r>
          </a:p>
        </p:txBody>
      </p:sp>
      <p:sp>
        <p:nvSpPr>
          <p:cNvPr id="23555" name="文本占位符 35842">
            <a:extLst>
              <a:ext uri="{FF2B5EF4-FFF2-40B4-BE49-F238E27FC236}">
                <a16:creationId xmlns:a16="http://schemas.microsoft.com/office/drawing/2014/main" id="{4ED18DBA-0D62-4B43-842B-E75C101B7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8799" y="1670957"/>
            <a:ext cx="9888301" cy="4114800"/>
          </a:xfrm>
        </p:spPr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Just assert a key </a:t>
            </a:r>
            <a:r>
              <a:rPr lang="en-US" altLang="zh-CN" sz="2800" i="1" dirty="0"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990600" lvl="1" indent="-533400"/>
            <a:r>
              <a:rPr lang="en-US" altLang="zh-CN" sz="2400" dirty="0">
                <a:ea typeface="宋体" panose="02010600030101010101" pitchFamily="2" charset="-122"/>
              </a:rPr>
              <a:t>The only FD’s are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 for all attributes </a:t>
            </a:r>
            <a:r>
              <a:rPr lang="en-US" altLang="zh-CN" sz="2400" i="1" dirty="0">
                <a:ea typeface="宋体" panose="02010600030101010101" pitchFamily="2" charset="-122"/>
              </a:rPr>
              <a:t>A.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Assert FD’s and deduce the keys by systematic exploration.</a:t>
            </a:r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DCFEBEFC-8BA9-4ED7-A047-D73F0D67F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B5B3C9D-6DE7-41A1-B030-3AA3A4BCBBB8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6865">
            <a:extLst>
              <a:ext uri="{FF2B5EF4-FFF2-40B4-BE49-F238E27FC236}">
                <a16:creationId xmlns:a16="http://schemas.microsoft.com/office/drawing/2014/main" id="{A4E153F2-486A-4E11-8B58-AA1FFAD7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FD’s From “Physics”</a:t>
            </a:r>
          </a:p>
        </p:txBody>
      </p:sp>
      <p:sp>
        <p:nvSpPr>
          <p:cNvPr id="24579" name="文本占位符 36866">
            <a:extLst>
              <a:ext uri="{FF2B5EF4-FFF2-40B4-BE49-F238E27FC236}">
                <a16:creationId xmlns:a16="http://schemas.microsoft.com/office/drawing/2014/main" id="{DE13AC71-348C-4ADE-87C7-33CB26F34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sz="2800" dirty="0">
                <a:ea typeface="宋体" panose="02010600030101010101" pitchFamily="2" charset="-122"/>
              </a:rPr>
              <a:t>: “no two courses can meet in the same room at the same time” tells us: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hour room -&gt; course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E8FA19B7-E02B-4BEB-8FA5-CD1F4C16F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F26AE68-910D-4356-90B6-5FD334D9DBB5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7889">
            <a:extLst>
              <a:ext uri="{FF2B5EF4-FFF2-40B4-BE49-F238E27FC236}">
                <a16:creationId xmlns:a16="http://schemas.microsoft.com/office/drawing/2014/main" id="{BE104639-6D4D-4EF7-9DB0-F48968467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271" y="8617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Inferring FD’s</a:t>
            </a:r>
          </a:p>
        </p:txBody>
      </p:sp>
      <p:sp>
        <p:nvSpPr>
          <p:cNvPr id="25603" name="文本占位符 37890">
            <a:extLst>
              <a:ext uri="{FF2B5EF4-FFF2-40B4-BE49-F238E27FC236}">
                <a16:creationId xmlns:a16="http://schemas.microsoft.com/office/drawing/2014/main" id="{61B50FA5-04BF-4803-801F-90AB68368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080" y="1441225"/>
            <a:ext cx="10779577" cy="491013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We are given FD’s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accent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solidFill>
                  <a:schemeClr val="accent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chemeClr val="accent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,…, </a:t>
            </a:r>
            <a:r>
              <a:rPr lang="en-US" altLang="zh-CN" sz="2800" i="1" dirty="0" err="1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err="1">
                <a:solidFill>
                  <a:schemeClr val="accent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accent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, and we want to know whether an FD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 must hold in any relation that satisfies the given FD’s.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Example: If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  and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 hold, surely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  holds, even if we don’t say so.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Important for design of good relation schemas.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We can use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Armstrong’s axiom</a:t>
            </a:r>
            <a:r>
              <a:rPr lang="en-US" altLang="zh-CN" sz="2800" dirty="0">
                <a:ea typeface="宋体" panose="02010600030101010101" pitchFamily="2" charset="-122"/>
              </a:rPr>
              <a:t> to deduce all of the FD  implied in FD’s, that is denoted F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5604" name="灯片编号占位符 1">
            <a:extLst>
              <a:ext uri="{FF2B5EF4-FFF2-40B4-BE49-F238E27FC236}">
                <a16:creationId xmlns:a16="http://schemas.microsoft.com/office/drawing/2014/main" id="{D3E04D64-155A-47B4-A651-BAAC3DA95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757850F-B13E-4F81-BE52-5CF447721E13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EACBFADA-A8C1-4C5D-BAAF-8E8298F62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43A715-CA92-4FB5-A27F-42003C7FAE83}" type="slidenum">
              <a:rPr altLang="zh-CN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zh-CN" altLang="zh-CN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718AC97-DC82-4FC6-8806-C4A3846CA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Inference Test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5F90AEF-EB49-48F6-A880-8B49B926C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To test if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 start by assuming two tuples agree in all attributes of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00000</a:t>
            </a:r>
            <a:r>
              <a:rPr lang="en-US" altLang="zh-CN" sz="2800" dirty="0">
                <a:ea typeface="宋体" panose="02010600030101010101" pitchFamily="2" charset="-122"/>
              </a:rPr>
              <a:t>00. . . 0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00000</a:t>
            </a:r>
            <a:r>
              <a:rPr lang="en-US" altLang="zh-CN" sz="2800" dirty="0">
                <a:ea typeface="宋体" panose="02010600030101010101" pitchFamily="2" charset="-122"/>
              </a:rPr>
              <a:t>?? . . . ?</a:t>
            </a:r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1A0E0285-FF8F-4372-BFF2-F3978E3C5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314" y="365215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B9D1EBB0-8F8F-4C64-9F83-FB613B644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914" y="36521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D65F77D6-1F20-4843-8900-0C8685F9D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B97FDD7-C6DD-49B7-8238-ACE17EEE7335}" type="slidenum">
              <a:rPr altLang="zh-CN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zh-CN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39CC18A-8CFE-46DE-AABB-68F04BC15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Inference Test – (2)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7DF659F-3B80-4E7E-8FDA-11B215AC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156" y="1518557"/>
            <a:ext cx="10368643" cy="4343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Use the given FD’s to infer that these tuples must also agree in certain other attributes.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B is one of these attributes, then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i="1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is true.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Otherwise, the two tuples, with any forced equalities, form a two-tuple relation that proves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400" dirty="0">
                <a:ea typeface="宋体" panose="02010600030101010101" pitchFamily="2" charset="-122"/>
              </a:rPr>
              <a:t> does not follow from the given FD’s.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9CC8914-1656-48E1-962B-53783CD07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243" y="34928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9699" name="内容占位符 3" descr="屏幕剪辑">
            <a:extLst>
              <a:ext uri="{FF2B5EF4-FFF2-40B4-BE49-F238E27FC236}">
                <a16:creationId xmlns:a16="http://schemas.microsoft.com/office/drawing/2014/main" id="{5EB75379-AE20-46A7-B100-3FECCADB5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6288" y="1538289"/>
            <a:ext cx="8355012" cy="1304925"/>
          </a:xfrm>
        </p:spPr>
      </p:pic>
      <p:pic>
        <p:nvPicPr>
          <p:cNvPr id="29700" name="图片 4" descr="屏幕剪辑">
            <a:extLst>
              <a:ext uri="{FF2B5EF4-FFF2-40B4-BE49-F238E27FC236}">
                <a16:creationId xmlns:a16="http://schemas.microsoft.com/office/drawing/2014/main" id="{D7632CB6-14DE-4F32-8030-6B884304D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203575"/>
            <a:ext cx="84629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D9A8DAC-1A41-4038-8252-78D1A3391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Equivalent of FD’s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7450485D-61DE-4D2F-BA61-F290780AA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Two sets of FD’s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 are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equivalent</a:t>
            </a:r>
            <a:r>
              <a:rPr lang="en-US" altLang="zh-CN" sz="2800" dirty="0">
                <a:ea typeface="宋体" panose="02010600030101010101" pitchFamily="2" charset="-122"/>
              </a:rPr>
              <a:t> if the set of relation instances satisfying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is exactly the same as the set of relation instances satisfying </a:t>
            </a:r>
            <a:r>
              <a:rPr lang="en-US" altLang="zh-CN" sz="2800" i="1" dirty="0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 set of FD's </a:t>
            </a:r>
            <a:r>
              <a:rPr lang="en-US" altLang="zh-CN" sz="2800" i="1" dirty="0">
                <a:ea typeface="宋体" panose="02010600030101010101" pitchFamily="2" charset="-122"/>
              </a:rPr>
              <a:t>S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follows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from a set of FD's </a:t>
            </a:r>
            <a:r>
              <a:rPr lang="en-US" altLang="zh-CN" sz="2800" i="1" dirty="0"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ea typeface="宋体" panose="02010600030101010101" pitchFamily="2" charset="-122"/>
              </a:rPr>
              <a:t>if every relation instance that satisfies all the FD's in </a:t>
            </a:r>
            <a:r>
              <a:rPr lang="en-US" altLang="zh-CN" sz="2800" i="1" dirty="0"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ea typeface="宋体" panose="02010600030101010101" pitchFamily="2" charset="-122"/>
              </a:rPr>
              <a:t>also satisfies all the FD's in </a:t>
            </a:r>
            <a:r>
              <a:rPr lang="en-US" altLang="zh-CN" sz="2800" i="1" dirty="0">
                <a:ea typeface="宋体" panose="02010600030101010101" pitchFamily="2" charset="-122"/>
              </a:rPr>
              <a:t>S.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Two sets of FD's </a:t>
            </a:r>
            <a:r>
              <a:rPr lang="en-US" altLang="zh-CN" sz="2800" i="1" dirty="0"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i="1" dirty="0"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ea typeface="宋体" panose="02010600030101010101" pitchFamily="2" charset="-122"/>
              </a:rPr>
              <a:t>are equivalent </a:t>
            </a:r>
            <a:r>
              <a:rPr lang="en-US" altLang="zh-CN" sz="2800" dirty="0" err="1">
                <a:ea typeface="宋体" panose="02010600030101010101" pitchFamily="2" charset="-122"/>
              </a:rPr>
              <a:t>iff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S </a:t>
            </a:r>
            <a:r>
              <a:rPr lang="en-US" altLang="zh-CN" sz="2800" dirty="0">
                <a:ea typeface="宋体" panose="02010600030101010101" pitchFamily="2" charset="-122"/>
              </a:rPr>
              <a:t>follows from </a:t>
            </a:r>
            <a:r>
              <a:rPr lang="en-US" altLang="zh-CN" sz="2800" i="1" dirty="0">
                <a:ea typeface="宋体" panose="02010600030101010101" pitchFamily="2" charset="-122"/>
              </a:rPr>
              <a:t>T ,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i="1" dirty="0">
                <a:ea typeface="宋体" panose="02010600030101010101" pitchFamily="2" charset="-122"/>
              </a:rPr>
              <a:t>T </a:t>
            </a:r>
            <a:r>
              <a:rPr lang="en-US" altLang="zh-CN" sz="2800" dirty="0">
                <a:ea typeface="宋体" panose="02010600030101010101" pitchFamily="2" charset="-122"/>
              </a:rPr>
              <a:t>follows from </a:t>
            </a:r>
            <a:r>
              <a:rPr lang="en-US" altLang="zh-CN" sz="2800" i="1" dirty="0">
                <a:ea typeface="宋体" panose="02010600030101010101" pitchFamily="2" charset="-122"/>
              </a:rPr>
              <a:t>S.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E9FE3A9-3B97-424E-93F9-2DCBD9433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Rules about FD’s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6B965D85-09F7-4CE9-AB27-366FD3038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Splitting rule:</a:t>
            </a: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,…,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Combining rule:</a:t>
            </a:r>
          </a:p>
          <a:p>
            <a:pPr marL="400050" lvl="2" indent="0">
              <a:buNone/>
            </a:pP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,…,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11099FF-095B-48C9-B038-B2C087111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Armstrong’s axiom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97C883C8-7F98-450F-8A29-64A6DE264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Reflexivity rule (</a:t>
            </a:r>
            <a:r>
              <a:rPr lang="zh-CN" altLang="en-US" sz="2800" dirty="0">
                <a:ea typeface="宋体" panose="02010600030101010101" pitchFamily="2" charset="-122"/>
              </a:rPr>
              <a:t>自反规则</a:t>
            </a:r>
            <a:r>
              <a:rPr lang="en-US" altLang="zh-CN" sz="2800" dirty="0"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ea typeface="宋体" panose="02010600030101010101" pitchFamily="2" charset="-122"/>
              </a:rPr>
              <a:t>自反律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ea typeface="宋体" panose="02010600030101010101" pitchFamily="2" charset="-122"/>
              </a:rPr>
              <a:t>then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X-&gt;Y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Augmentation rule (</a:t>
            </a:r>
            <a:r>
              <a:rPr lang="zh-CN" altLang="en-US" sz="2800" dirty="0">
                <a:ea typeface="宋体" panose="02010600030101010101" pitchFamily="2" charset="-122"/>
              </a:rPr>
              <a:t>增广规则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X-&gt;Y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XZ-&gt;YZ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Transitive rule (</a:t>
            </a:r>
            <a:r>
              <a:rPr lang="zh-CN" altLang="en-US" sz="2800" dirty="0">
                <a:ea typeface="宋体" panose="02010600030101010101" pitchFamily="2" charset="-122"/>
              </a:rPr>
              <a:t>传递规则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 -&gt; Y 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 -&gt; Z</a:t>
            </a:r>
            <a:r>
              <a:rPr lang="en-US" altLang="zh-CN" sz="2400" i="1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ea typeface="宋体" panose="02010600030101010101" pitchFamily="2" charset="-122"/>
              </a:rPr>
              <a:t>then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 -&gt; Z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D8113377-6C56-4A43-BDB5-AF7521314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0421" y="67129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Additional rules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F9E9827F-09AC-434F-BD92-B1FF02B7D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9843" y="1449388"/>
            <a:ext cx="10412186" cy="4635500"/>
          </a:xfrm>
        </p:spPr>
        <p:txBody>
          <a:bodyPr>
            <a:normAutofit/>
          </a:bodyPr>
          <a:lstStyle/>
          <a:p>
            <a:pPr marL="457200" lvl="1" indent="-457200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Union rule (</a:t>
            </a:r>
            <a:r>
              <a:rPr lang="zh-CN" altLang="en-US" sz="2800" dirty="0">
                <a:ea typeface="宋体" panose="02010600030101010101" pitchFamily="2" charset="-122"/>
              </a:rPr>
              <a:t>合并规则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400050" lvl="2" indent="0"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YZ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Pseudo transitivity rule (</a:t>
            </a:r>
            <a:r>
              <a:rPr lang="zh-CN" altLang="en-US" sz="2800" dirty="0">
                <a:ea typeface="宋体" panose="02010600030101010101" pitchFamily="2" charset="-122"/>
              </a:rPr>
              <a:t>伪传递规则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342900" lvl="1" indent="-342900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WY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XW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marL="457200" lvl="1" indent="-457200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Decomposition rule (</a:t>
            </a:r>
            <a:r>
              <a:rPr lang="zh-CN" altLang="en-US" sz="2800" dirty="0">
                <a:ea typeface="宋体" panose="02010600030101010101" pitchFamily="2" charset="-122"/>
              </a:rPr>
              <a:t>分解规则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342900" lvl="1" indent="-342900"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X→Y</a:t>
            </a:r>
            <a:r>
              <a:rPr lang="en-US" altLang="zh-CN" sz="2400" i="1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 Z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X→Z</a:t>
            </a:r>
            <a:endParaRPr lang="zh-CN" altLang="en-US" sz="2400" i="1" dirty="0">
              <a:solidFill>
                <a:srgbClr val="00CC99"/>
              </a:solidFill>
              <a:ea typeface="宋体" panose="02010600030101010101" pitchFamily="2" charset="-122"/>
            </a:endParaRPr>
          </a:p>
          <a:p>
            <a:pPr marL="457200" lvl="1" indent="-457200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Composition rule (</a:t>
            </a:r>
            <a:r>
              <a:rPr lang="zh-CN" altLang="en-US" sz="2800" dirty="0">
                <a:ea typeface="宋体" panose="02010600030101010101" pitchFamily="2" charset="-122"/>
              </a:rPr>
              <a:t>复合规则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marL="342900" lvl="1" indent="-342900"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 If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X→Y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W→Z</a:t>
            </a:r>
            <a:r>
              <a:rPr lang="en-US" altLang="zh-CN" sz="2400" dirty="0"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XW→YZ</a:t>
            </a:r>
            <a:endParaRPr lang="zh-CN" altLang="en-US" sz="2400" i="1" dirty="0">
              <a:solidFill>
                <a:srgbClr val="00CC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6625">
            <a:extLst>
              <a:ext uri="{FF2B5EF4-FFF2-40B4-BE49-F238E27FC236}">
                <a16:creationId xmlns:a16="http://schemas.microsoft.com/office/drawing/2014/main" id="{12B7CBA9-ACBA-43D3-8F1C-7BF7F7B31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Functional Dependencies</a:t>
            </a:r>
            <a:r>
              <a:rPr lang="zh-CN" altLang="en-US" dirty="0">
                <a:ea typeface="宋体" panose="02010600030101010101" pitchFamily="2" charset="-122"/>
              </a:rPr>
              <a:t>（函数依赖）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3" name="文本占位符 26626">
            <a:extLst>
              <a:ext uri="{FF2B5EF4-FFF2-40B4-BE49-F238E27FC236}">
                <a16:creationId xmlns:a16="http://schemas.microsoft.com/office/drawing/2014/main" id="{58F6EF6D-3698-420D-AFD3-99EDBF4C6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326" y="1584937"/>
            <a:ext cx="10369474" cy="4114800"/>
          </a:xfrm>
        </p:spPr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  X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 is an assertion about a relation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that whenever two tuples of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agree on all the attributes of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then they must also agree on all attributes in set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Say “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  holds in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.”</a:t>
            </a:r>
          </a:p>
          <a:p>
            <a:pPr lvl="1"/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Convention</a:t>
            </a:r>
            <a:r>
              <a:rPr lang="en-US" altLang="zh-CN" sz="2400" dirty="0">
                <a:ea typeface="宋体" panose="02010600030101010101" pitchFamily="2" charset="-122"/>
              </a:rPr>
              <a:t>: …, 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ea typeface="宋体" panose="02010600030101010101" pitchFamily="2" charset="-122"/>
              </a:rPr>
              <a:t>  represent sets of attributes;</a:t>
            </a:r>
            <a:r>
              <a:rPr lang="en-US" altLang="zh-CN" sz="2400" i="1" dirty="0">
                <a:ea typeface="宋体" panose="02010600030101010101" pitchFamily="2" charset="-122"/>
              </a:rPr>
              <a:t> A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,… represent single attributes.</a:t>
            </a:r>
          </a:p>
          <a:p>
            <a:pPr lvl="1"/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Convention</a:t>
            </a:r>
            <a:r>
              <a:rPr lang="en-US" altLang="zh-CN" sz="2400" dirty="0">
                <a:ea typeface="宋体" panose="02010600030101010101" pitchFamily="2" charset="-122"/>
              </a:rPr>
              <a:t>: for sets of attributes, just </a:t>
            </a:r>
            <a:r>
              <a:rPr lang="en-US" altLang="zh-CN" sz="2400" i="1" dirty="0">
                <a:ea typeface="宋体" panose="02010600030101010101" pitchFamily="2" charset="-122"/>
              </a:rPr>
              <a:t>ABC</a:t>
            </a:r>
            <a:r>
              <a:rPr lang="en-US" altLang="zh-CN" sz="2400" dirty="0">
                <a:ea typeface="宋体" panose="02010600030101010101" pitchFamily="2" charset="-122"/>
              </a:rPr>
              <a:t>, rather than {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C </a:t>
            </a:r>
            <a:r>
              <a:rPr lang="en-US" altLang="zh-CN" sz="2400" dirty="0">
                <a:ea typeface="宋体" panose="02010600030101010101" pitchFamily="2" charset="-122"/>
              </a:rPr>
              <a:t>}.</a:t>
            </a: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23B010F8-221A-4316-90A5-92003176F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5E6F332-DF60-49F6-A5F6-553563318C80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C13AC753-0D30-4F91-B3EC-6DE577C81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Trivial FD’s (</a:t>
            </a:r>
            <a:r>
              <a:rPr lang="zh-CN" altLang="en-US">
                <a:ea typeface="宋体" panose="02010600030101010101" pitchFamily="2" charset="-122"/>
              </a:rPr>
              <a:t>平凡函数依赖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D6DBF009-ED6A-4877-8532-7B462C416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2024" y="1572985"/>
            <a:ext cx="10010775" cy="4114800"/>
          </a:xfrm>
        </p:spPr>
        <p:txBody>
          <a:bodyPr/>
          <a:lstStyle/>
          <a:p>
            <a:r>
              <a:rPr lang="en-US" altLang="zh-CN" i="1" dirty="0">
                <a:solidFill>
                  <a:srgbClr val="00CC99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00CC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then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CC99"/>
                </a:solidFill>
                <a:ea typeface="宋体" panose="02010600030101010101" pitchFamily="2" charset="-122"/>
              </a:rPr>
              <a:t>X-&gt;Y </a:t>
            </a:r>
            <a:r>
              <a:rPr lang="en-US" altLang="zh-CN" dirty="0">
                <a:ea typeface="宋体" panose="02010600030101010101" pitchFamily="2" charset="-122"/>
              </a:rPr>
              <a:t>is a trivial FD.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right side of  a trivial FD is a subset of  its left side.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trivial-dependency rule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4820" name="图片 3" descr="屏幕剪辑">
            <a:extLst>
              <a:ext uri="{FF2B5EF4-FFF2-40B4-BE49-F238E27FC236}">
                <a16:creationId xmlns:a16="http://schemas.microsoft.com/office/drawing/2014/main" id="{96D5A992-8F66-4331-886F-753B5717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r="6596"/>
          <a:stretch>
            <a:fillRect/>
          </a:stretch>
        </p:blipFill>
        <p:spPr bwMode="auto">
          <a:xfrm>
            <a:off x="1123273" y="4052208"/>
            <a:ext cx="525145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4" descr="屏幕剪辑">
            <a:extLst>
              <a:ext uri="{FF2B5EF4-FFF2-40B4-BE49-F238E27FC236}">
                <a16:creationId xmlns:a16="http://schemas.microsoft.com/office/drawing/2014/main" id="{4EBBECD1-D3FA-43BF-B628-AF9F82B89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2" b="10146"/>
          <a:stretch>
            <a:fillRect/>
          </a:stretch>
        </p:blipFill>
        <p:spPr bwMode="auto">
          <a:xfrm>
            <a:off x="7343776" y="2940050"/>
            <a:ext cx="2970213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1CF3762-0EC7-4A6F-B87D-6DCBB960A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Closure (</a:t>
            </a:r>
            <a:r>
              <a:rPr lang="zh-CN" altLang="en-US">
                <a:ea typeface="宋体" panose="02010600030101010101" pitchFamily="2" charset="-122"/>
              </a:rPr>
              <a:t>闭包</a:t>
            </a:r>
            <a:r>
              <a:rPr lang="en-US" altLang="zh-CN">
                <a:ea typeface="宋体" panose="02010600030101010101" pitchFamily="2" charset="-122"/>
              </a:rPr>
              <a:t>) of Attributes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BCAC3-9078-42FF-ACB7-AC095A98F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}: a set of attributes,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: a set of FD’s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Closure</a:t>
            </a:r>
            <a:r>
              <a:rPr lang="en-US" altLang="zh-CN" sz="2800" dirty="0">
                <a:ea typeface="宋体" panose="02010600030101010101" pitchFamily="2" charset="-122"/>
              </a:rPr>
              <a:t> of {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} under </a:t>
            </a:r>
            <a:r>
              <a:rPr lang="en-US" altLang="zh-CN" sz="2800" i="1" dirty="0"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is the set of attributes 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that satisfies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2800" i="1" dirty="0">
                <a:ea typeface="宋体" panose="02010600030101010101" pitchFamily="2" charset="-122"/>
              </a:rPr>
              <a:t>-&gt;B.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Marked as {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  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ea typeface="宋体" panose="02010600030101010101" pitchFamily="2" charset="-122"/>
              </a:rPr>
              <a:t>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, …, A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}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ea typeface="宋体" panose="02010600030101010101" pitchFamily="2" charset="-122"/>
              </a:rPr>
              <a:t>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baseline="300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C3683-1E74-4F93-B0B4-8EF52315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303" y="4600122"/>
            <a:ext cx="795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Yes.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19CE49A1-F166-40BF-816E-D0F82A6485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FE4B0C-B74A-40D6-B363-568661A40C5E}" type="slidenum">
              <a:rPr altLang="zh-CN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zh-CN" altLang="zh-CN" sz="1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CFF2753-CAE2-4627-B189-CECCC8F08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6" y="2936875"/>
            <a:ext cx="51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Y</a:t>
            </a:r>
            <a:r>
              <a:rPr lang="en-US" altLang="zh-CN" sz="2400" baseline="300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6868" name="Oval 7">
            <a:extLst>
              <a:ext uri="{FF2B5EF4-FFF2-40B4-BE49-F238E27FC236}">
                <a16:creationId xmlns:a16="http://schemas.microsoft.com/office/drawing/2014/main" id="{977F4E52-A76A-4E4C-B078-579A071F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1676400" cy="1676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40986" name="Group 26">
            <a:extLst>
              <a:ext uri="{FF2B5EF4-FFF2-40B4-BE49-F238E27FC236}">
                <a16:creationId xmlns:a16="http://schemas.microsoft.com/office/drawing/2014/main" id="{7C1E5764-854D-404E-AA1C-BAAFE5F4F26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00200"/>
            <a:ext cx="3200400" cy="2362200"/>
            <a:chOff x="1632" y="1008"/>
            <a:chExt cx="2016" cy="1488"/>
          </a:xfrm>
        </p:grpSpPr>
        <p:sp>
          <p:nvSpPr>
            <p:cNvPr id="36876" name="Text Box 9">
              <a:extLst>
                <a:ext uri="{FF2B5EF4-FFF2-40B4-BE49-F238E27FC236}">
                  <a16:creationId xmlns:a16="http://schemas.microsoft.com/office/drawing/2014/main" id="{3887AAB8-98F0-47BB-8F4A-A5D8C336F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" y="194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new Y</a:t>
              </a:r>
              <a:r>
                <a:rPr lang="en-US" altLang="zh-CN" sz="2400" baseline="30000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6877" name="Oval 10">
              <a:extLst>
                <a:ext uri="{FF2B5EF4-FFF2-40B4-BE49-F238E27FC236}">
                  <a16:creationId xmlns:a16="http://schemas.microsoft.com/office/drawing/2014/main" id="{6E9FE46E-B91A-4D78-870F-6FE74F90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08"/>
              <a:ext cx="2016" cy="14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40985" name="Group 25">
            <a:extLst>
              <a:ext uri="{FF2B5EF4-FFF2-40B4-BE49-F238E27FC236}">
                <a16:creationId xmlns:a16="http://schemas.microsoft.com/office/drawing/2014/main" id="{2F1AD44A-E817-4DC2-9928-0EBD9F64BE4C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209800"/>
            <a:ext cx="1928813" cy="838200"/>
            <a:chOff x="2160" y="1392"/>
            <a:chExt cx="1215" cy="528"/>
          </a:xfrm>
        </p:grpSpPr>
        <p:sp>
          <p:nvSpPr>
            <p:cNvPr id="36872" name="Oval 19">
              <a:extLst>
                <a:ext uri="{FF2B5EF4-FFF2-40B4-BE49-F238E27FC236}">
                  <a16:creationId xmlns:a16="http://schemas.microsoft.com/office/drawing/2014/main" id="{F6AC08BE-97B5-4A27-B0A0-EC4F007A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576" cy="52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6873" name="Text Box 20">
              <a:extLst>
                <a:ext uri="{FF2B5EF4-FFF2-40B4-BE49-F238E27FC236}">
                  <a16:creationId xmlns:a16="http://schemas.microsoft.com/office/drawing/2014/main" id="{B1763B0B-670D-4850-A2A9-6B389AD40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6874" name="Text Box 21">
              <a:extLst>
                <a:ext uri="{FF2B5EF4-FFF2-40B4-BE49-F238E27FC236}">
                  <a16:creationId xmlns:a16="http://schemas.microsoft.com/office/drawing/2014/main" id="{9BCE2568-FD32-49BC-A430-A746F56A8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8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6875" name="Line 23">
              <a:extLst>
                <a:ext uri="{FF2B5EF4-FFF2-40B4-BE49-F238E27FC236}">
                  <a16:creationId xmlns:a16="http://schemas.microsoft.com/office/drawing/2014/main" id="{A32772D9-8154-40D6-B884-0E6D98E44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1" name="文本框 1">
            <a:extLst>
              <a:ext uri="{FF2B5EF4-FFF2-40B4-BE49-F238E27FC236}">
                <a16:creationId xmlns:a16="http://schemas.microsoft.com/office/drawing/2014/main" id="{2574CA2B-BE4E-4E4B-AFA6-DB17AAC1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298951"/>
            <a:ext cx="488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Process of computing the closure of 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endParaRPr lang="zh-CN" altLang="en-US" sz="24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F3F8F30C-0842-4624-A2D5-431DD2D65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0B7F17F-66DA-427A-9125-895653068BB7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zh-CN" altLang="en-US" sz="1400"/>
          </a:p>
        </p:txBody>
      </p:sp>
      <p:pic>
        <p:nvPicPr>
          <p:cNvPr id="37891" name="图片 1">
            <a:extLst>
              <a:ext uri="{FF2B5EF4-FFF2-40B4-BE49-F238E27FC236}">
                <a16:creationId xmlns:a16="http://schemas.microsoft.com/office/drawing/2014/main" id="{13978D71-3B18-47A4-BA89-7BA96983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31826"/>
            <a:ext cx="84280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图片 2">
            <a:extLst>
              <a:ext uri="{FF2B5EF4-FFF2-40B4-BE49-F238E27FC236}">
                <a16:creationId xmlns:a16="http://schemas.microsoft.com/office/drawing/2014/main" id="{CA86B1E9-D146-4708-8C67-86B8C5CD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5403850"/>
            <a:ext cx="79438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774A68AF-3082-4AAB-AC46-561E63AAD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585" y="36512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B3E2A-00AB-4EDB-A1E0-E00BB316E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9475" y="1137331"/>
            <a:ext cx="8896803" cy="5059362"/>
          </a:xfrm>
        </p:spPr>
        <p:txBody>
          <a:bodyPr>
            <a:normAutofit lnSpcReduction="10000"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{B, C}</a:t>
            </a:r>
            <a:r>
              <a:rPr lang="en-US" altLang="zh-CN" sz="2600" baseline="30000" dirty="0">
                <a:ea typeface="宋体" panose="02010600030101010101" pitchFamily="2" charset="-122"/>
              </a:rPr>
              <a:t>+</a:t>
            </a:r>
            <a:r>
              <a:rPr lang="en-US" altLang="zh-CN" sz="2600" dirty="0">
                <a:ea typeface="宋体" panose="02010600030101010101" pitchFamily="2" charset="-122"/>
              </a:rPr>
              <a:t>?</a:t>
            </a:r>
          </a:p>
          <a:p>
            <a:pPr>
              <a:buFont typeface="Monotype Sorts" pitchFamily="2" charset="2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Does D-&gt;A follows from the FD’s?</a:t>
            </a:r>
          </a:p>
          <a:p>
            <a:pPr>
              <a:buFont typeface="Monotype Sorts" pitchFamily="2" charset="2"/>
              <a:buNone/>
            </a:pPr>
            <a:r>
              <a:rPr lang="en-US" altLang="zh-CN" sz="2600" b="1" dirty="0">
                <a:ea typeface="宋体" panose="02010600030101010101" pitchFamily="2" charset="-122"/>
              </a:rPr>
              <a:t>Another Example</a:t>
            </a:r>
            <a:r>
              <a:rPr lang="en-US" altLang="zh-CN" sz="2600" dirty="0">
                <a:ea typeface="宋体" panose="02010600030101010101" pitchFamily="2" charset="-122"/>
              </a:rPr>
              <a:t>: Consider R(A, B, C, D, E, I) and FD’s A-&gt;D, AB-&gt;E, BI-&gt;E, CD-&gt;I, and E-&gt;C, what is AE</a:t>
            </a:r>
            <a:r>
              <a:rPr lang="en-US" altLang="zh-CN" sz="2600" baseline="30000" dirty="0">
                <a:ea typeface="宋体" panose="02010600030101010101" pitchFamily="2" charset="-122"/>
              </a:rPr>
              <a:t>+</a:t>
            </a:r>
            <a:r>
              <a:rPr lang="en-US" altLang="zh-CN" sz="2600" dirty="0">
                <a:ea typeface="宋体" panose="02010600030101010101" pitchFamily="2" charset="-122"/>
              </a:rPr>
              <a:t>?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pic>
        <p:nvPicPr>
          <p:cNvPr id="38916" name="图片 3">
            <a:extLst>
              <a:ext uri="{FF2B5EF4-FFF2-40B4-BE49-F238E27FC236}">
                <a16:creationId xmlns:a16="http://schemas.microsoft.com/office/drawing/2014/main" id="{7C2CBA0C-627E-4B71-8C29-33442103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268413"/>
            <a:ext cx="810577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997799-D0A7-4F2E-8ECC-EE9D5E1B2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6" y="2705100"/>
            <a:ext cx="822642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C5477A6D-2D86-4B56-A9B3-07E797815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Closing set of FD’s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774C65DB-1EA4-4FFF-A7DD-D933D54A9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Given a set of FD’s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, there are certain other FD’s that are logically implied by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e.g.:  If  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and 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,  then we can infer that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C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The set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all</a:t>
            </a:r>
            <a:r>
              <a:rPr lang="en-US" altLang="zh-CN" sz="2800" dirty="0">
                <a:ea typeface="宋体" panose="02010600030101010101" pitchFamily="2" charset="-122"/>
              </a:rPr>
              <a:t> FD’s logically implied by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is the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closure </a:t>
            </a:r>
            <a:r>
              <a:rPr lang="en-US" altLang="zh-CN" sz="2800" dirty="0">
                <a:ea typeface="宋体" panose="02010600030101010101" pitchFamily="2" charset="-122"/>
              </a:rPr>
              <a:t>of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We denote the </a:t>
            </a:r>
            <a:r>
              <a:rPr lang="en-US" altLang="zh-CN" sz="2800" i="1" dirty="0">
                <a:ea typeface="宋体" panose="02010600030101010101" pitchFamily="2" charset="-122"/>
              </a:rPr>
              <a:t>closure </a:t>
            </a:r>
            <a:r>
              <a:rPr lang="en-US" altLang="zh-CN" sz="2800" dirty="0">
                <a:ea typeface="宋体" panose="02010600030101010101" pitchFamily="2" charset="-122"/>
              </a:rPr>
              <a:t>of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by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i="1" baseline="44000" dirty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solidFill>
                  <a:srgbClr val="000099"/>
                </a:solidFill>
                <a:ea typeface="宋体" panose="02010600030101010101" pitchFamily="2" charset="-122"/>
              </a:rPr>
              <a:t>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C0BA8D7B-EB60-401B-BCD6-6E98AD47B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793" y="254908"/>
            <a:ext cx="7772400" cy="8540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7FB38097-D092-42E4-AAD5-6AC070E21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693" y="1457552"/>
            <a:ext cx="10469336" cy="4646612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803275" algn="l"/>
              </a:tabLst>
            </a:pPr>
            <a:r>
              <a:rPr lang="en-US" altLang="zh-CN" sz="2800" i="1" dirty="0">
                <a:ea typeface="宋体" panose="02010600030101010101" pitchFamily="2" charset="-122"/>
              </a:rPr>
              <a:t>R = (A, B, C, G, H, I)</a:t>
            </a:r>
            <a:br>
              <a:rPr lang="en-US" altLang="zh-CN" sz="2800" i="1" dirty="0">
                <a:ea typeface="宋体" panose="02010600030101010101" pitchFamily="2" charset="-122"/>
              </a:rPr>
            </a:br>
            <a:r>
              <a:rPr lang="en-US" altLang="zh-CN" sz="2800" i="1" dirty="0">
                <a:ea typeface="宋体" panose="02010600030101010101" pitchFamily="2" charset="-122"/>
              </a:rPr>
              <a:t>F = </a:t>
            </a:r>
            <a:r>
              <a:rPr lang="en-US" altLang="zh-CN" sz="2800" dirty="0"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ea typeface="宋体" panose="02010600030101010101" pitchFamily="2" charset="-122"/>
                <a:sym typeface="Iconic Symbols Ext"/>
              </a:rPr>
              <a:t>A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Monotype Sorts" pitchFamily="2" charset="2"/>
              </a:rPr>
              <a:t>B,  </a:t>
            </a:r>
            <a:r>
              <a:rPr lang="en-US" altLang="zh-CN" sz="2800" i="1" dirty="0">
                <a:ea typeface="宋体" panose="02010600030101010101" pitchFamily="2" charset="-122"/>
                <a:sym typeface="Iconic Symbols Ext"/>
              </a:rPr>
              <a:t>A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Monotype Sorts" pitchFamily="2" charset="2"/>
              </a:rPr>
              <a:t>C, C</a:t>
            </a:r>
            <a:r>
              <a:rPr lang="en-US" altLang="zh-CN" sz="2800" i="1" dirty="0">
                <a:ea typeface="宋体" panose="02010600030101010101" pitchFamily="2" charset="-122"/>
                <a:sym typeface="Iconic Symbols Ext"/>
              </a:rPr>
              <a:t>G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Monotype Sorts" pitchFamily="2" charset="2"/>
              </a:rPr>
              <a:t>H, </a:t>
            </a:r>
            <a:r>
              <a:rPr lang="en-US" altLang="zh-CN" sz="2800" i="1" dirty="0">
                <a:ea typeface="宋体" panose="02010600030101010101" pitchFamily="2" charset="-122"/>
                <a:sym typeface="Iconic Symbols Ext"/>
              </a:rPr>
              <a:t>CG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Monotype Sorts" pitchFamily="2" charset="2"/>
              </a:rPr>
              <a:t>I,  </a:t>
            </a:r>
            <a:r>
              <a:rPr lang="en-US" altLang="zh-CN" sz="2800" i="1" dirty="0">
                <a:ea typeface="宋体" panose="02010600030101010101" pitchFamily="2" charset="-122"/>
                <a:sym typeface="Iconic Symbols Ext"/>
              </a:rPr>
              <a:t>B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  <a:sym typeface="Monotype Sorts" pitchFamily="2" charset="2"/>
              </a:rPr>
              <a:t>H</a:t>
            </a:r>
            <a:r>
              <a:rPr lang="en-US" altLang="zh-CN" sz="2800" dirty="0">
                <a:ea typeface="宋体" panose="02010600030101010101" pitchFamily="2" charset="-122"/>
                <a:sym typeface="Monotype Sorts" pitchFamily="2" charset="2"/>
              </a:rPr>
              <a:t>}</a:t>
            </a:r>
            <a:endParaRPr lang="en-US" altLang="zh-CN" sz="2800" dirty="0">
              <a:ea typeface="宋体" panose="02010600030101010101" pitchFamily="2" charset="-122"/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MS LineDraw"/>
              </a:rPr>
              <a:t>some members of </a:t>
            </a:r>
            <a:r>
              <a:rPr lang="en-US" altLang="zh-CN" sz="2800" i="1" dirty="0">
                <a:ea typeface="宋体" panose="02010600030101010101" pitchFamily="2" charset="-122"/>
                <a:sym typeface="MS LineDraw"/>
              </a:rPr>
              <a:t>F</a:t>
            </a:r>
            <a:r>
              <a:rPr lang="en-US" altLang="zh-CN" sz="2800" baseline="30000" dirty="0">
                <a:ea typeface="宋体" panose="02010600030101010101" pitchFamily="2" charset="-122"/>
                <a:sym typeface="MS LineDraw"/>
              </a:rPr>
              <a:t>+</a:t>
            </a:r>
            <a:endParaRPr lang="en-US" altLang="zh-CN" sz="2800" dirty="0">
              <a:ea typeface="宋体" panose="02010600030101010101" pitchFamily="2" charset="-122"/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A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H        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by transitivity from </a:t>
            </a:r>
            <a:r>
              <a:rPr lang="en-US" altLang="zh-CN" sz="2400" i="1" dirty="0">
                <a:ea typeface="宋体" panose="02010600030101010101" pitchFamily="2" charset="-122"/>
                <a:sym typeface="Iconic Symbols Ext"/>
              </a:rPr>
              <a:t>A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B and </a:t>
            </a:r>
            <a:r>
              <a:rPr lang="en-US" altLang="zh-CN" sz="2400" i="1" dirty="0">
                <a:ea typeface="宋体" panose="02010600030101010101" pitchFamily="2" charset="-122"/>
                <a:sym typeface="Iconic Symbols Ext"/>
              </a:rPr>
              <a:t>B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AG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I       </a:t>
            </a:r>
            <a:endParaRPr lang="en-US" altLang="zh-CN" sz="2600" dirty="0">
              <a:ea typeface="宋体" panose="02010600030101010101" pitchFamily="2" charset="-122"/>
              <a:sym typeface="Monotype Sorts" pitchFamily="2" charset="2"/>
            </a:endParaRPr>
          </a:p>
          <a:p>
            <a:pPr lvl="2"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by augmenting </a:t>
            </a:r>
            <a:r>
              <a:rPr lang="en-US" altLang="zh-CN" sz="2400" dirty="0">
                <a:ea typeface="宋体" panose="02010600030101010101" pitchFamily="2" charset="-122"/>
                <a:sym typeface="Iconic Symbols Ext"/>
              </a:rPr>
              <a:t>A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C with G, to get </a:t>
            </a:r>
            <a:r>
              <a:rPr lang="en-US" altLang="zh-CN" sz="2400" dirty="0">
                <a:ea typeface="宋体" panose="02010600030101010101" pitchFamily="2" charset="-122"/>
                <a:sym typeface="Iconic Symbols Ext"/>
              </a:rPr>
              <a:t>AG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CG  and then transitivity with </a:t>
            </a:r>
            <a:r>
              <a:rPr lang="en-US" altLang="zh-CN" sz="2400" dirty="0">
                <a:ea typeface="宋体" panose="02010600030101010101" pitchFamily="2" charset="-122"/>
                <a:sym typeface="Iconic Symbols Ext"/>
              </a:rPr>
              <a:t>CG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I </a:t>
            </a:r>
          </a:p>
          <a:p>
            <a:pPr lvl="1">
              <a:tabLst>
                <a:tab pos="803275" algn="l"/>
              </a:tabLst>
            </a:pP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CG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en-US" altLang="zh-CN" sz="2600" i="1" dirty="0">
                <a:ea typeface="宋体" panose="02010600030101010101" pitchFamily="2" charset="-122"/>
                <a:sym typeface="Monotype Sorts" pitchFamily="2" charset="2"/>
              </a:rPr>
              <a:t>HI     </a:t>
            </a:r>
            <a:endParaRPr lang="en-US" altLang="zh-CN" sz="2600" dirty="0">
              <a:ea typeface="宋体" panose="02010600030101010101" pitchFamily="2" charset="-122"/>
              <a:sym typeface="Monotype Sorts" pitchFamily="2" charset="2"/>
            </a:endParaRPr>
          </a:p>
          <a:p>
            <a:pPr lvl="2"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by union </a:t>
            </a:r>
            <a:r>
              <a:rPr lang="en-US" altLang="zh-CN" sz="2400" dirty="0">
                <a:ea typeface="宋体" panose="02010600030101010101" pitchFamily="2" charset="-122"/>
                <a:sym typeface="Iconic Symbols Ext"/>
              </a:rPr>
              <a:t>CG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H and </a:t>
            </a:r>
            <a:r>
              <a:rPr lang="en-US" altLang="zh-CN" sz="2400" dirty="0">
                <a:ea typeface="宋体" panose="02010600030101010101" pitchFamily="2" charset="-122"/>
                <a:sym typeface="Iconic Symbols Ext"/>
              </a:rPr>
              <a:t>CG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Monotype Sorts" pitchFamily="2" charset="2"/>
              </a:rPr>
              <a:t> I </a:t>
            </a:r>
          </a:p>
          <a:p>
            <a:pPr marL="891000" lvl="2" indent="0">
              <a:buNone/>
              <a:tabLst>
                <a:tab pos="803275" algn="l"/>
              </a:tabLst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F81C1AED-AEE6-432B-9943-2882374D4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614" y="275546"/>
            <a:ext cx="7772400" cy="8096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E669A881-BABB-4DAE-8AFD-05151F069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008" y="1476829"/>
            <a:ext cx="10493828" cy="46926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Generally,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 contains plenty of FD’s.</a:t>
            </a:r>
          </a:p>
          <a:p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equivalent to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Formally, if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ea typeface="宋体" panose="02010600030101010101" pitchFamily="2" charset="-122"/>
              </a:rPr>
              <a:t>G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i="1" dirty="0"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ea typeface="宋体" panose="02010600030101010101" pitchFamily="2" charset="-122"/>
              </a:rPr>
              <a:t> is equivalent to </a:t>
            </a:r>
            <a:r>
              <a:rPr lang="en-US" altLang="zh-CN" sz="2800" i="1" dirty="0"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Any set of FD 's equivalent to </a:t>
            </a:r>
            <a:r>
              <a:rPr lang="en-US" altLang="zh-CN" sz="2800" i="1" dirty="0"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ea typeface="宋体" panose="02010600030101010101" pitchFamily="2" charset="-122"/>
              </a:rPr>
              <a:t>is said to be a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basis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for </a:t>
            </a:r>
            <a:r>
              <a:rPr lang="en-US" altLang="zh-CN" sz="2800" i="1" dirty="0">
                <a:ea typeface="宋体" panose="02010600030101010101" pitchFamily="2" charset="-122"/>
              </a:rPr>
              <a:t>F.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211CBBA3-9277-4EC2-BA8A-7C044E843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957" y="58964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minimal basis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9FB0AE77-BD55-4679-B541-2F80A13FA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6556" y="1544864"/>
            <a:ext cx="10608129" cy="4114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minimal basis </a:t>
            </a:r>
            <a:r>
              <a:rPr lang="en-US" altLang="zh-CN" sz="2800" dirty="0">
                <a:ea typeface="宋体" panose="02010600030101010101" pitchFamily="2" charset="-122"/>
              </a:rPr>
              <a:t>for a relation is a basis </a:t>
            </a:r>
            <a:r>
              <a:rPr lang="en-US" altLang="zh-CN" sz="2800" i="1" dirty="0"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ea typeface="宋体" panose="02010600030101010101" pitchFamily="2" charset="-122"/>
              </a:rPr>
              <a:t>that satisfies three conditions: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1. All the FD's in 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have singleton right sides.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2. If any FD is removed from </a:t>
            </a:r>
            <a:r>
              <a:rPr lang="en-US" altLang="zh-CN" i="1" dirty="0">
                <a:ea typeface="宋体" panose="02010600030101010101" pitchFamily="2" charset="-122"/>
              </a:rPr>
              <a:t>B, </a:t>
            </a:r>
            <a:r>
              <a:rPr lang="en-US" altLang="zh-CN" dirty="0">
                <a:ea typeface="宋体" panose="02010600030101010101" pitchFamily="2" charset="-122"/>
              </a:rPr>
              <a:t>the result is no longer a basis.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3. If for any FD in </a:t>
            </a:r>
            <a:r>
              <a:rPr lang="en-US" altLang="zh-CN" i="1" dirty="0">
                <a:ea typeface="宋体" panose="02010600030101010101" pitchFamily="2" charset="-122"/>
              </a:rPr>
              <a:t>B </a:t>
            </a:r>
            <a:r>
              <a:rPr lang="en-US" altLang="zh-CN" dirty="0">
                <a:ea typeface="宋体" panose="02010600030101010101" pitchFamily="2" charset="-122"/>
              </a:rPr>
              <a:t>we remove one or more attributes from the left side of </a:t>
            </a:r>
            <a:r>
              <a:rPr lang="en-US" altLang="zh-CN" i="1" dirty="0">
                <a:ea typeface="宋体" panose="02010600030101010101" pitchFamily="2" charset="-122"/>
              </a:rPr>
              <a:t>F , </a:t>
            </a:r>
            <a:r>
              <a:rPr lang="en-US" altLang="zh-CN" dirty="0">
                <a:ea typeface="宋体" panose="02010600030101010101" pitchFamily="2" charset="-122"/>
              </a:rPr>
              <a:t>the result is no longer a basis. </a:t>
            </a:r>
            <a:br>
              <a:rPr lang="en-US" altLang="zh-CN" sz="2800" dirty="0">
                <a:ea typeface="宋体" panose="02010600030101010101" pitchFamily="2" charset="-122"/>
              </a:rPr>
            </a:br>
            <a:endParaRPr lang="zh-CN" altLang="en-US" sz="28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726AA044-B9B6-48E7-B601-6481B50EC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957C4D06-1C71-46F9-BD56-034F918A6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Consider R(A, B, C), and FD’s A→B, B→A, B→C, A→C, C→A. List the minimal basis.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{A→B, B→C, C→A}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9393">
            <a:extLst>
              <a:ext uri="{FF2B5EF4-FFF2-40B4-BE49-F238E27FC236}">
                <a16:creationId xmlns:a16="http://schemas.microsoft.com/office/drawing/2014/main" id="{3C647F03-760B-4A29-87D2-F66DE039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Splitting Right Sides of FD’s</a:t>
            </a:r>
          </a:p>
        </p:txBody>
      </p:sp>
      <p:sp>
        <p:nvSpPr>
          <p:cNvPr id="16387" name="文本占位符 59394">
            <a:extLst>
              <a:ext uri="{FF2B5EF4-FFF2-40B4-BE49-F238E27FC236}">
                <a16:creationId xmlns:a16="http://schemas.microsoft.com/office/drawing/2014/main" id="{0CA5A703-F95F-495A-AC79-6911432E6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9410" y="1644178"/>
            <a:ext cx="10314389" cy="4343400"/>
          </a:xfrm>
        </p:spPr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 holds for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 exactly when each of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,…,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 hold for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sz="2800" dirty="0">
                <a:ea typeface="宋体" panose="02010600030101010101" pitchFamily="2" charset="-122"/>
              </a:rPr>
              <a:t>: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BC</a:t>
            </a:r>
            <a:r>
              <a:rPr lang="en-US" altLang="zh-CN" sz="2800" dirty="0">
                <a:ea typeface="宋体" panose="02010600030101010101" pitchFamily="2" charset="-122"/>
              </a:rPr>
              <a:t>  is equivalent to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There is no splitting rule for left sides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We’ll generally express FD’s with singleton right sides.</a:t>
            </a:r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DEDA6035-5410-42B4-A43F-1EF4EC81A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B07EBD-1D88-4EBC-AA2C-0985AD3A339A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703C-30A4-4955-AB54-B627DC2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Projecting FD’s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E71B12-4E06-482E-9D04-3C32FFE7D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Example: R(A, B, C, D) with FD’s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AB-&gt;C</a:t>
                </a:r>
                <a:r>
                  <a:rPr lang="en-US" altLang="zh-CN" sz="2800" dirty="0"/>
                  <a:t>,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C-&gt;D</a:t>
                </a:r>
                <a:r>
                  <a:rPr lang="en-US" altLang="zh-CN" sz="2800" dirty="0"/>
                  <a:t>, and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D-&gt;A</a:t>
                </a:r>
                <a:r>
                  <a:rPr lang="en-US" altLang="zh-CN" sz="2800" dirty="0"/>
                  <a:t>.</a:t>
                </a:r>
              </a:p>
              <a:p>
                <a:pPr lvl="1"/>
                <a:r>
                  <a:rPr lang="en-US" altLang="zh-CN" sz="2800" dirty="0"/>
                  <a:t>R1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What FD’s holds in R1?</a:t>
                </a:r>
              </a:p>
              <a:p>
                <a:pPr lvl="1"/>
                <a:r>
                  <a:rPr lang="en-US" altLang="zh-CN" sz="2800" dirty="0"/>
                  <a:t>Not only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AB-&gt;C</a:t>
                </a:r>
                <a:r>
                  <a:rPr lang="en-US" altLang="zh-CN" sz="2800" dirty="0"/>
                  <a:t>, but also </a:t>
                </a:r>
                <a:r>
                  <a:rPr lang="en-US" altLang="zh-CN" sz="2800" dirty="0">
                    <a:solidFill>
                      <a:srgbClr val="00B0F0"/>
                    </a:solidFill>
                  </a:rPr>
                  <a:t>C-&gt;A</a:t>
                </a:r>
                <a:r>
                  <a:rPr lang="en-US" altLang="zh-CN" sz="2800" dirty="0"/>
                  <a:t>!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E71B12-4E06-482E-9D04-3C32FFE7D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EF29A-34D5-4AAD-9794-293AED5C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5993C-7E8E-4A95-BB18-A798B22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5DD42AA7-DBF1-472C-8278-DCFDA8738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463A948-0121-4478-8D8B-2D907F4F0D7A}" type="slidenum">
              <a:rPr altLang="zh-CN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31</a:t>
            </a:fld>
            <a:endParaRPr lang="zh-CN" altLang="zh-CN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072F834-3F87-47BD-A074-F49FA9A5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81B0E495-2CF3-47EC-8493-BFB23BE7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419100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a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c</a:t>
            </a:r>
            <a:endParaRPr lang="en-US" altLang="zh-CN" sz="2800" baseline="-25000">
              <a:ea typeface="宋体" panose="02010600030101010101" pitchFamily="2" charset="-122"/>
            </a:endParaRP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13DF1223-64D1-45DE-92FE-319A36FB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417195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ABC</a:t>
            </a:r>
          </a:p>
        </p:txBody>
      </p:sp>
      <p:sp>
        <p:nvSpPr>
          <p:cNvPr id="46086" name="Text Box 5">
            <a:extLst>
              <a:ext uri="{FF2B5EF4-FFF2-40B4-BE49-F238E27FC236}">
                <a16:creationId xmlns:a16="http://schemas.microsoft.com/office/drawing/2014/main" id="{986EA5A6-3A4C-4737-930F-5D9FC5126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1181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ABCD</a:t>
            </a:r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id="{5D8DBA88-3C7D-4CB4-880D-A6E0E364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19100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a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c</a:t>
            </a:r>
            <a:endParaRPr lang="en-US" altLang="zh-CN" sz="2800" baseline="-25000">
              <a:ea typeface="宋体" panose="02010600030101010101" pitchFamily="2" charset="-122"/>
            </a:endParaRP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76A7B0CC-BCF9-4751-B340-083BA267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1"/>
            <a:ext cx="45177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Thus, tuples in the projection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>
                <a:ea typeface="宋体" panose="02010600030101010101" pitchFamily="2" charset="-122"/>
              </a:rPr>
              <a:t>with equal C’s have equal A’s;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rgbClr val="00CC99"/>
                </a:solidFill>
                <a:ea typeface="宋体" panose="02010600030101010101" pitchFamily="2" charset="-122"/>
              </a:rPr>
              <a:t>C </a:t>
            </a:r>
            <a:r>
              <a:rPr lang="en-US" altLang="zh-CN" sz="2800">
                <a:solidFill>
                  <a:srgbClr val="00CC99"/>
                </a:solidFill>
                <a:ea typeface="宋体" panose="02010600030101010101" pitchFamily="2" charset="-122"/>
              </a:rPr>
              <a:t>-&gt;</a:t>
            </a:r>
            <a:r>
              <a:rPr lang="en-US" altLang="zh-CN" sz="2800" i="1">
                <a:solidFill>
                  <a:srgbClr val="00CC99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8390" name="Group 22">
            <a:extLst>
              <a:ext uri="{FF2B5EF4-FFF2-40B4-BE49-F238E27FC236}">
                <a16:creationId xmlns:a16="http://schemas.microsoft.com/office/drawing/2014/main" id="{F56C9E55-DD3B-48C7-B304-C415DB5EC6EC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362200"/>
            <a:ext cx="3965575" cy="1828800"/>
            <a:chOff x="960" y="1488"/>
            <a:chExt cx="2498" cy="1152"/>
          </a:xfrm>
        </p:grpSpPr>
        <p:sp>
          <p:nvSpPr>
            <p:cNvPr id="46098" name="Text Box 7">
              <a:extLst>
                <a:ext uri="{FF2B5EF4-FFF2-40B4-BE49-F238E27FC236}">
                  <a16:creationId xmlns:a16="http://schemas.microsoft.com/office/drawing/2014/main" id="{233E3A74-370D-41E4-AC4B-5E75EABF3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88"/>
              <a:ext cx="7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a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ea typeface="宋体" panose="02010600030101010101" pitchFamily="2" charset="-122"/>
                </a:rPr>
                <a:t>b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ea typeface="宋体" panose="02010600030101010101" pitchFamily="2" charset="-122"/>
                </a:rPr>
                <a:t>cd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099" name="Text Box 8">
              <a:extLst>
                <a:ext uri="{FF2B5EF4-FFF2-40B4-BE49-F238E27FC236}">
                  <a16:creationId xmlns:a16="http://schemas.microsoft.com/office/drawing/2014/main" id="{02E67A02-E657-4B77-BB06-3364D73CC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488"/>
              <a:ext cx="7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a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ea typeface="宋体" panose="02010600030101010101" pitchFamily="2" charset="-122"/>
                </a:rPr>
                <a:t>b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ea typeface="宋体" panose="02010600030101010101" pitchFamily="2" charset="-122"/>
                </a:rPr>
                <a:t>cd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6100" name="Text Box 12">
              <a:extLst>
                <a:ext uri="{FF2B5EF4-FFF2-40B4-BE49-F238E27FC236}">
                  <a16:creationId xmlns:a16="http://schemas.microsoft.com/office/drawing/2014/main" id="{CC454672-581F-43B4-80AE-C683BF969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69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comes</a:t>
              </a:r>
            </a:p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from</a:t>
              </a:r>
            </a:p>
          </p:txBody>
        </p:sp>
        <p:sp>
          <p:nvSpPr>
            <p:cNvPr id="46101" name="Line 13">
              <a:extLst>
                <a:ext uri="{FF2B5EF4-FFF2-40B4-BE49-F238E27FC236}">
                  <a16:creationId xmlns:a16="http://schemas.microsoft.com/office/drawing/2014/main" id="{8CD2BBC0-100B-476C-8B0E-BA7906419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14">
              <a:extLst>
                <a:ext uri="{FF2B5EF4-FFF2-40B4-BE49-F238E27FC236}">
                  <a16:creationId xmlns:a16="http://schemas.microsoft.com/office/drawing/2014/main" id="{C0EE11F8-0256-4929-B6D1-510419CA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7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88" name="Group 20">
            <a:extLst>
              <a:ext uri="{FF2B5EF4-FFF2-40B4-BE49-F238E27FC236}">
                <a16:creationId xmlns:a16="http://schemas.microsoft.com/office/drawing/2014/main" id="{D070E869-25B4-440D-9575-481F0919141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1"/>
            <a:ext cx="5486400" cy="954088"/>
            <a:chOff x="2064" y="1440"/>
            <a:chExt cx="3456" cy="601"/>
          </a:xfrm>
        </p:grpSpPr>
        <p:sp>
          <p:nvSpPr>
            <p:cNvPr id="46095" name="Text Box 10">
              <a:extLst>
                <a:ext uri="{FF2B5EF4-FFF2-40B4-BE49-F238E27FC236}">
                  <a16:creationId xmlns:a16="http://schemas.microsoft.com/office/drawing/2014/main" id="{261D8116-F3CC-433D-8EA7-348CD5C5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139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d</a:t>
              </a:r>
              <a:r>
                <a:rPr lang="en-US" altLang="zh-CN" sz="2800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ea typeface="宋体" panose="02010600030101010101" pitchFamily="2" charset="-122"/>
                </a:rPr>
                <a:t>=d</a:t>
              </a:r>
              <a:r>
                <a:rPr lang="en-US" altLang="zh-CN" sz="2800" baseline="-25000" dirty="0"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ea typeface="宋体" panose="02010600030101010101" pitchFamily="2" charset="-122"/>
                </a:rPr>
                <a:t> because</a:t>
              </a:r>
            </a:p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i="1" dirty="0">
                  <a:solidFill>
                    <a:srgbClr val="00CC99"/>
                  </a:solidFill>
                  <a:ea typeface="宋体" panose="02010600030101010101" pitchFamily="2" charset="-122"/>
                </a:rPr>
                <a:t>C </a:t>
              </a:r>
              <a:r>
                <a:rPr lang="en-US" altLang="zh-CN" sz="2800" dirty="0">
                  <a:solidFill>
                    <a:srgbClr val="00CC99"/>
                  </a:solidFill>
                  <a:ea typeface="宋体" panose="02010600030101010101" pitchFamily="2" charset="-122"/>
                </a:rPr>
                <a:t>-&gt;</a:t>
              </a:r>
              <a:r>
                <a:rPr lang="en-US" altLang="zh-CN" sz="2800" i="1" dirty="0">
                  <a:solidFill>
                    <a:srgbClr val="00CC99"/>
                  </a:solidFill>
                  <a:ea typeface="宋体" panose="02010600030101010101" pitchFamily="2" charset="-122"/>
                </a:rPr>
                <a:t> D</a:t>
              </a:r>
            </a:p>
          </p:txBody>
        </p:sp>
        <p:sp>
          <p:nvSpPr>
            <p:cNvPr id="46096" name="Oval 15">
              <a:extLst>
                <a:ext uri="{FF2B5EF4-FFF2-40B4-BE49-F238E27FC236}">
                  <a16:creationId xmlns:a16="http://schemas.microsoft.com/office/drawing/2014/main" id="{DE2C2C4C-C7DA-465F-89B2-9521FED45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336" cy="336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6097" name="Oval 16">
              <a:extLst>
                <a:ext uri="{FF2B5EF4-FFF2-40B4-BE49-F238E27FC236}">
                  <a16:creationId xmlns:a16="http://schemas.microsoft.com/office/drawing/2014/main" id="{36A67F7B-BF62-4769-A113-A3F2C2826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336" cy="336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58389" name="Group 21">
            <a:extLst>
              <a:ext uri="{FF2B5EF4-FFF2-40B4-BE49-F238E27FC236}">
                <a16:creationId xmlns:a16="http://schemas.microsoft.com/office/drawing/2014/main" id="{D7AF9021-B57F-42D0-A7E2-802C46F91F2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362201"/>
            <a:ext cx="6434138" cy="1944688"/>
            <a:chOff x="1488" y="1488"/>
            <a:chExt cx="4053" cy="1225"/>
          </a:xfrm>
        </p:grpSpPr>
        <p:sp>
          <p:nvSpPr>
            <p:cNvPr id="46092" name="Text Box 9">
              <a:extLst>
                <a:ext uri="{FF2B5EF4-FFF2-40B4-BE49-F238E27FC236}">
                  <a16:creationId xmlns:a16="http://schemas.microsoft.com/office/drawing/2014/main" id="{DD84EAE8-479A-434D-90AF-A859D01C1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12"/>
              <a:ext cx="136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a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1</a:t>
              </a:r>
              <a:r>
                <a:rPr lang="en-US" altLang="zh-CN" sz="2800">
                  <a:ea typeface="宋体" panose="02010600030101010101" pitchFamily="2" charset="-122"/>
                </a:rPr>
                <a:t>=a</a:t>
              </a:r>
              <a:r>
                <a:rPr lang="en-US" altLang="zh-CN" sz="2800" baseline="-25000"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ea typeface="宋体" panose="02010600030101010101" pitchFamily="2" charset="-122"/>
                </a:rPr>
                <a:t> because</a:t>
              </a:r>
            </a:p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800" i="1">
                  <a:solidFill>
                    <a:srgbClr val="00CC99"/>
                  </a:solidFill>
                  <a:ea typeface="宋体" panose="02010600030101010101" pitchFamily="2" charset="-122"/>
                </a:rPr>
                <a:t>D </a:t>
              </a:r>
              <a:r>
                <a:rPr lang="en-US" altLang="zh-CN" sz="2800">
                  <a:solidFill>
                    <a:srgbClr val="00CC99"/>
                  </a:solidFill>
                  <a:ea typeface="宋体" panose="02010600030101010101" pitchFamily="2" charset="-122"/>
                </a:rPr>
                <a:t>-&gt;</a:t>
              </a:r>
              <a:r>
                <a:rPr lang="en-US" altLang="zh-CN" sz="2800" i="1">
                  <a:solidFill>
                    <a:srgbClr val="00CC99"/>
                  </a:solidFill>
                  <a:ea typeface="宋体" panose="02010600030101010101" pitchFamily="2" charset="-122"/>
                </a:rPr>
                <a:t> A</a:t>
              </a:r>
            </a:p>
          </p:txBody>
        </p:sp>
        <p:sp>
          <p:nvSpPr>
            <p:cNvPr id="46093" name="Oval 17">
              <a:extLst>
                <a:ext uri="{FF2B5EF4-FFF2-40B4-BE49-F238E27FC236}">
                  <a16:creationId xmlns:a16="http://schemas.microsoft.com/office/drawing/2014/main" id="{BFEAD6C9-8712-46D1-8384-5A06FEDB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336" cy="33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6094" name="Oval 18">
              <a:extLst>
                <a:ext uri="{FF2B5EF4-FFF2-40B4-BE49-F238E27FC236}">
                  <a16:creationId xmlns:a16="http://schemas.microsoft.com/office/drawing/2014/main" id="{AA8694FF-4373-4EDD-9191-33B90F62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488"/>
              <a:ext cx="336" cy="33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3009">
            <a:extLst>
              <a:ext uri="{FF2B5EF4-FFF2-40B4-BE49-F238E27FC236}">
                <a16:creationId xmlns:a16="http://schemas.microsoft.com/office/drawing/2014/main" id="{992B7159-DF5D-4710-A1AB-AF3B37401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</a:p>
        </p:txBody>
      </p:sp>
      <p:sp>
        <p:nvSpPr>
          <p:cNvPr id="47107" name="文本占位符 43010">
            <a:extLst>
              <a:ext uri="{FF2B5EF4-FFF2-40B4-BE49-F238E27FC236}">
                <a16:creationId xmlns:a16="http://schemas.microsoft.com/office/drawing/2014/main" id="{47AB2229-304D-4421-B7B9-FAF10E46B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Start with given FD’s and find all </a:t>
            </a:r>
            <a:r>
              <a:rPr lang="en-US" altLang="zh-CN" sz="2800" i="1" dirty="0">
                <a:solidFill>
                  <a:srgbClr val="FF0066"/>
                </a:solidFill>
                <a:ea typeface="宋体" panose="02010600030101010101" pitchFamily="2" charset="-122"/>
              </a:rPr>
              <a:t>nontrivial</a:t>
            </a:r>
            <a:r>
              <a:rPr lang="en-US" altLang="zh-CN" sz="2800" dirty="0">
                <a:ea typeface="宋体" panose="02010600030101010101" pitchFamily="2" charset="-122"/>
              </a:rPr>
              <a:t>  FD’s that follow from the given FD’s.</a:t>
            </a:r>
          </a:p>
          <a:p>
            <a:pPr marL="990600" lvl="1" indent="-533400"/>
            <a:r>
              <a:rPr lang="en-US" altLang="zh-CN" sz="2400" dirty="0">
                <a:ea typeface="宋体" panose="02010600030101010101" pitchFamily="2" charset="-122"/>
              </a:rPr>
              <a:t>Nontrivial = right side not contained in the left.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Restrict to those FD’s that involve only attributes of the projected schema.</a:t>
            </a:r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3B78645F-C485-4469-82BA-A7FE9DE7E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5F47809-8DAB-4F06-B730-E5D75D0FBF6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32</a:t>
            </a:fld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4033">
            <a:extLst>
              <a:ext uri="{FF2B5EF4-FFF2-40B4-BE49-F238E27FC236}">
                <a16:creationId xmlns:a16="http://schemas.microsoft.com/office/drawing/2014/main" id="{79D45484-6740-48F8-B72E-3E98CE2AA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Simple, Exponential Algorithm</a:t>
            </a:r>
          </a:p>
        </p:txBody>
      </p:sp>
      <p:sp>
        <p:nvSpPr>
          <p:cNvPr id="48131" name="文本占位符 44034">
            <a:extLst>
              <a:ext uri="{FF2B5EF4-FFF2-40B4-BE49-F238E27FC236}">
                <a16:creationId xmlns:a16="http://schemas.microsoft.com/office/drawing/2014/main" id="{62D1FA18-C087-4A38-969B-A28B82194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5721" y="1606078"/>
            <a:ext cx="10072007" cy="4419600"/>
          </a:xfrm>
        </p:spPr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For each set of attributes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compute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i="1" baseline="30000" dirty="0">
                <a:ea typeface="宋体" panose="02010600030101010101" pitchFamily="2" charset="-122"/>
              </a:rPr>
              <a:t> 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Add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 for all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in </a:t>
            </a:r>
            <a:r>
              <a:rPr lang="en-US" altLang="zh-CN" sz="2800" i="1" dirty="0">
                <a:ea typeface="宋体" panose="02010600030101010101" pitchFamily="2" charset="-122"/>
              </a:rPr>
              <a:t>X </a:t>
            </a:r>
            <a:r>
              <a:rPr lang="en-US" altLang="zh-CN" sz="2800" baseline="30000" dirty="0"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ea typeface="宋体" panose="02010600030101010101" pitchFamily="2" charset="-122"/>
              </a:rPr>
              <a:t> -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However, drop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XY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 whenever we discover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Because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XY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 follows from 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4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9900"/>
                </a:solidFill>
                <a:ea typeface="宋体" panose="02010600030101010101" pitchFamily="2" charset="-122"/>
              </a:rPr>
              <a:t>in any projection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>
                <a:ea typeface="宋体" panose="02010600030101010101" pitchFamily="2" charset="-122"/>
              </a:rPr>
              <a:t>Finally, use only FD’s involving projected attributes.</a:t>
            </a:r>
          </a:p>
        </p:txBody>
      </p:sp>
      <p:sp>
        <p:nvSpPr>
          <p:cNvPr id="48132" name="灯片编号占位符 1">
            <a:extLst>
              <a:ext uri="{FF2B5EF4-FFF2-40B4-BE49-F238E27FC236}">
                <a16:creationId xmlns:a16="http://schemas.microsoft.com/office/drawing/2014/main" id="{EF617D9C-F97F-4419-9C86-C79F06DFF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E823D40-B080-4D4E-9730-7F7E68D3B91D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33</a:t>
            </a:fld>
            <a:endParaRPr lang="zh-CN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7401276F-96AC-4EE5-A1C5-0F592E050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2161E22-951D-407C-AABE-97DFC132921D}" type="slidenum">
              <a:rPr altLang="zh-CN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34</a:t>
            </a:fld>
            <a:endParaRPr lang="zh-CN" altLang="zh-CN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1D7D766-38F2-45D7-B046-CB80BC4F2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Few Tricks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7E1AD58-FE07-4B9A-8A5A-4A796D787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No need to compute the closure of the empty set or of the set of all attributes.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anose="02010600030101010101" pitchFamily="2" charset="-122"/>
              </a:rPr>
              <a:t>If we find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baseline="30000" dirty="0">
                <a:ea typeface="宋体" panose="02010600030101010101" pitchFamily="2" charset="-122"/>
              </a:rPr>
              <a:t> +</a:t>
            </a:r>
            <a:r>
              <a:rPr lang="en-US" altLang="zh-CN" sz="2800" dirty="0">
                <a:ea typeface="宋体" panose="02010600030101010101" pitchFamily="2" charset="-122"/>
              </a:rPr>
              <a:t> = all attributes, so is the closure of any superset of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5057">
            <a:extLst>
              <a:ext uri="{FF2B5EF4-FFF2-40B4-BE49-F238E27FC236}">
                <a16:creationId xmlns:a16="http://schemas.microsoft.com/office/drawing/2014/main" id="{C4866888-5360-45A0-8299-60F808AD8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Projecting FD’s</a:t>
            </a:r>
          </a:p>
        </p:txBody>
      </p:sp>
      <p:sp>
        <p:nvSpPr>
          <p:cNvPr id="23554" name="文本占位符 45058">
            <a:extLst>
              <a:ext uri="{FF2B5EF4-FFF2-40B4-BE49-F238E27FC236}">
                <a16:creationId xmlns:a16="http://schemas.microsoft.com/office/drawing/2014/main" id="{C65DA6CB-9060-4B06-807B-0DC22C21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1504950"/>
            <a:ext cx="10321244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 noProof="1">
                <a:solidFill>
                  <a:srgbClr val="33CC33"/>
                </a:solidFill>
                <a:sym typeface="+mn-ea"/>
              </a:rPr>
              <a:t>Example</a:t>
            </a:r>
            <a:r>
              <a:rPr lang="en-US" altLang="zh-CN" sz="2800" noProof="1">
                <a:sym typeface="+mn-ea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zh-CN" sz="2800" i="1" noProof="1"/>
              <a:t>    R(ABC)</a:t>
            </a:r>
            <a:r>
              <a:rPr lang="en-US" altLang="zh-CN" sz="2800" noProof="1"/>
              <a:t>  with FD’s </a:t>
            </a:r>
            <a:r>
              <a:rPr lang="en-US" altLang="zh-CN" sz="2800" i="1" noProof="1">
                <a:solidFill>
                  <a:schemeClr val="accent1"/>
                </a:solidFill>
              </a:rPr>
              <a:t>A</a:t>
            </a:r>
            <a:r>
              <a:rPr lang="en-US" altLang="zh-CN" sz="2800" noProof="1">
                <a:solidFill>
                  <a:schemeClr val="accent1"/>
                </a:solidFill>
              </a:rPr>
              <a:t> -&gt;</a:t>
            </a:r>
            <a:r>
              <a:rPr lang="en-US" altLang="zh-CN" sz="2800" i="1" noProof="1">
                <a:solidFill>
                  <a:schemeClr val="accent1"/>
                </a:solidFill>
              </a:rPr>
              <a:t>B</a:t>
            </a:r>
            <a:r>
              <a:rPr lang="en-US" altLang="zh-CN" sz="2800" noProof="1"/>
              <a:t>  and </a:t>
            </a:r>
            <a:r>
              <a:rPr lang="en-US" altLang="zh-CN" sz="2800" i="1" noProof="1">
                <a:solidFill>
                  <a:schemeClr val="accent1"/>
                </a:solidFill>
              </a:rPr>
              <a:t>B</a:t>
            </a:r>
            <a:r>
              <a:rPr lang="en-US" altLang="zh-CN" sz="2800" noProof="1">
                <a:solidFill>
                  <a:schemeClr val="accent1"/>
                </a:solidFill>
              </a:rPr>
              <a:t> -&gt;</a:t>
            </a:r>
            <a:r>
              <a:rPr lang="en-US" altLang="zh-CN" sz="2800" i="1" noProof="1">
                <a:solidFill>
                  <a:schemeClr val="accent1"/>
                </a:solidFill>
              </a:rPr>
              <a:t>C</a:t>
            </a:r>
            <a:r>
              <a:rPr lang="en-US" altLang="zh-CN" sz="2800" noProof="1"/>
              <a:t>.  Project onto </a:t>
            </a:r>
            <a:r>
              <a:rPr lang="en-US" altLang="zh-CN" sz="2800" i="1" noProof="1"/>
              <a:t>AC</a:t>
            </a:r>
            <a:r>
              <a:rPr lang="en-US" altLang="zh-CN" sz="2800" noProof="1"/>
              <a:t>.</a:t>
            </a:r>
          </a:p>
          <a:p>
            <a:pPr lvl="1">
              <a:defRPr/>
            </a:pPr>
            <a:r>
              <a:rPr lang="en-US" altLang="zh-CN" sz="2400" i="1" noProof="1"/>
              <a:t>A</a:t>
            </a:r>
            <a:r>
              <a:rPr lang="en-US" altLang="zh-CN" sz="2400" baseline="30000" noProof="1"/>
              <a:t> +</a:t>
            </a:r>
            <a:r>
              <a:rPr lang="en-US" altLang="zh-CN" sz="2400" noProof="1"/>
              <a:t>=</a:t>
            </a:r>
            <a:r>
              <a:rPr lang="en-US" altLang="zh-CN" sz="2400" i="1" noProof="1"/>
              <a:t>ABC</a:t>
            </a:r>
            <a:r>
              <a:rPr lang="en-US" altLang="zh-CN" sz="2400" noProof="1"/>
              <a:t> ; yields </a:t>
            </a:r>
            <a:r>
              <a:rPr lang="en-US" altLang="zh-CN" sz="2400" i="1" noProof="1">
                <a:solidFill>
                  <a:schemeClr val="accent1"/>
                </a:solidFill>
              </a:rPr>
              <a:t>A</a:t>
            </a:r>
            <a:r>
              <a:rPr lang="en-US" altLang="zh-CN" sz="2400" noProof="1">
                <a:solidFill>
                  <a:schemeClr val="accent1"/>
                </a:solidFill>
              </a:rPr>
              <a:t> -&gt;</a:t>
            </a:r>
            <a:r>
              <a:rPr lang="en-US" altLang="zh-CN" sz="2400" i="1" noProof="1">
                <a:solidFill>
                  <a:schemeClr val="accent1"/>
                </a:solidFill>
              </a:rPr>
              <a:t>B</a:t>
            </a:r>
            <a:r>
              <a:rPr lang="en-US" altLang="zh-CN" sz="2400" noProof="1"/>
              <a:t>, </a:t>
            </a:r>
            <a:r>
              <a:rPr lang="en-US" altLang="zh-CN" sz="2400" i="1" noProof="1">
                <a:solidFill>
                  <a:schemeClr val="accent1"/>
                </a:solidFill>
              </a:rPr>
              <a:t>A</a:t>
            </a:r>
            <a:r>
              <a:rPr lang="en-US" altLang="zh-CN" sz="2400" noProof="1">
                <a:solidFill>
                  <a:schemeClr val="accent1"/>
                </a:solidFill>
              </a:rPr>
              <a:t> -&gt;</a:t>
            </a:r>
            <a:r>
              <a:rPr lang="en-US" altLang="zh-CN" sz="2400" i="1" noProof="1">
                <a:solidFill>
                  <a:schemeClr val="accent1"/>
                </a:solidFill>
              </a:rPr>
              <a:t>C</a:t>
            </a:r>
            <a:r>
              <a:rPr lang="en-US" altLang="zh-CN" sz="2400" noProof="1"/>
              <a:t>.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sz="2000" noProof="1"/>
              <a:t>We do not need to compute </a:t>
            </a:r>
            <a:r>
              <a:rPr lang="en-US" altLang="zh-CN" sz="2000" i="1" noProof="1"/>
              <a:t>AB </a:t>
            </a:r>
            <a:r>
              <a:rPr lang="en-US" altLang="zh-CN" sz="2000" baseline="30000" noProof="1"/>
              <a:t>+</a:t>
            </a:r>
            <a:r>
              <a:rPr lang="en-US" altLang="zh-CN" sz="2000" noProof="1"/>
              <a:t> or </a:t>
            </a:r>
            <a:r>
              <a:rPr lang="en-US" altLang="zh-CN" sz="2000" i="1" noProof="1"/>
              <a:t>AC </a:t>
            </a:r>
            <a:r>
              <a:rPr lang="en-US" altLang="zh-CN" sz="2000" baseline="30000" noProof="1"/>
              <a:t>+</a:t>
            </a:r>
            <a:r>
              <a:rPr lang="en-US" altLang="zh-CN" sz="2000" noProof="1"/>
              <a:t>.</a:t>
            </a:r>
          </a:p>
          <a:p>
            <a:pPr lvl="1">
              <a:defRPr/>
            </a:pPr>
            <a:r>
              <a:rPr lang="en-US" altLang="zh-CN" sz="2400" i="1" noProof="1"/>
              <a:t>B</a:t>
            </a:r>
            <a:r>
              <a:rPr lang="en-US" altLang="zh-CN" sz="2400" baseline="30000" noProof="1"/>
              <a:t> +</a:t>
            </a:r>
            <a:r>
              <a:rPr lang="en-US" altLang="zh-CN" sz="2400" noProof="1"/>
              <a:t>=</a:t>
            </a:r>
            <a:r>
              <a:rPr lang="en-US" altLang="zh-CN" sz="2400" i="1" noProof="1"/>
              <a:t>BC</a:t>
            </a:r>
            <a:r>
              <a:rPr lang="en-US" altLang="zh-CN" sz="2400" noProof="1"/>
              <a:t> ; yields </a:t>
            </a:r>
            <a:r>
              <a:rPr lang="en-US" altLang="zh-CN" sz="2400" i="1" noProof="1">
                <a:solidFill>
                  <a:schemeClr val="accent1"/>
                </a:solidFill>
              </a:rPr>
              <a:t>B</a:t>
            </a:r>
            <a:r>
              <a:rPr lang="en-US" altLang="zh-CN" sz="2400" noProof="1">
                <a:solidFill>
                  <a:schemeClr val="accent1"/>
                </a:solidFill>
              </a:rPr>
              <a:t> -&gt;</a:t>
            </a:r>
            <a:r>
              <a:rPr lang="en-US" altLang="zh-CN" sz="2400" i="1" noProof="1">
                <a:solidFill>
                  <a:schemeClr val="accent1"/>
                </a:solidFill>
              </a:rPr>
              <a:t>C</a:t>
            </a:r>
            <a:r>
              <a:rPr lang="en-US" altLang="zh-CN" sz="2400" noProof="1"/>
              <a:t>.</a:t>
            </a:r>
          </a:p>
          <a:p>
            <a:pPr lvl="1">
              <a:defRPr/>
            </a:pPr>
            <a:r>
              <a:rPr lang="en-US" altLang="zh-CN" sz="2400" i="1" noProof="1"/>
              <a:t>C </a:t>
            </a:r>
            <a:r>
              <a:rPr lang="en-US" altLang="zh-CN" sz="2400" baseline="30000" noProof="1"/>
              <a:t>+</a:t>
            </a:r>
            <a:r>
              <a:rPr lang="en-US" altLang="zh-CN" sz="2400" noProof="1"/>
              <a:t>=</a:t>
            </a:r>
            <a:r>
              <a:rPr lang="en-US" altLang="zh-CN" sz="2400" i="1" noProof="1"/>
              <a:t>C </a:t>
            </a:r>
            <a:r>
              <a:rPr lang="en-US" altLang="zh-CN" sz="2400" noProof="1"/>
              <a:t>; yields nothing.</a:t>
            </a:r>
          </a:p>
          <a:p>
            <a:pPr lvl="1">
              <a:defRPr/>
            </a:pPr>
            <a:r>
              <a:rPr lang="en-US" altLang="zh-CN" sz="2400" i="1" noProof="1"/>
              <a:t>BC</a:t>
            </a:r>
            <a:r>
              <a:rPr lang="en-US" altLang="zh-CN" sz="2400" baseline="30000" noProof="1"/>
              <a:t> +</a:t>
            </a:r>
            <a:r>
              <a:rPr lang="en-US" altLang="zh-CN" sz="2400" noProof="1"/>
              <a:t>=</a:t>
            </a:r>
            <a:r>
              <a:rPr lang="en-US" altLang="zh-CN" sz="2400" i="1" noProof="1"/>
              <a:t>BC </a:t>
            </a:r>
            <a:r>
              <a:rPr lang="en-US" altLang="zh-CN" sz="2400" noProof="1"/>
              <a:t>; yields nothing.</a:t>
            </a:r>
          </a:p>
        </p:txBody>
      </p:sp>
      <p:sp>
        <p:nvSpPr>
          <p:cNvPr id="50180" name="灯片编号占位符 1">
            <a:extLst>
              <a:ext uri="{FF2B5EF4-FFF2-40B4-BE49-F238E27FC236}">
                <a16:creationId xmlns:a16="http://schemas.microsoft.com/office/drawing/2014/main" id="{20ACC919-B5C0-4CCB-A790-6C0A5E3E8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948B0A7-E347-4D1E-B2D8-E57149B6A520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35</a:t>
            </a:fld>
            <a:endParaRPr lang="zh-CN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47105">
            <a:extLst>
              <a:ext uri="{FF2B5EF4-FFF2-40B4-BE49-F238E27FC236}">
                <a16:creationId xmlns:a16="http://schemas.microsoft.com/office/drawing/2014/main" id="{D8049B72-4EE2-44BD-9773-7C47B26A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 -- Continued</a:t>
            </a:r>
          </a:p>
        </p:txBody>
      </p:sp>
      <p:sp>
        <p:nvSpPr>
          <p:cNvPr id="51203" name="文本占位符 47106">
            <a:extLst>
              <a:ext uri="{FF2B5EF4-FFF2-40B4-BE49-F238E27FC236}">
                <a16:creationId xmlns:a16="http://schemas.microsoft.com/office/drawing/2014/main" id="{ADF2A2F6-08EA-4FFA-8683-52ED6C4DD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Resulting FD’s: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, and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Projection onto </a:t>
            </a:r>
            <a:r>
              <a:rPr lang="en-US" altLang="zh-CN" sz="2800" i="1" dirty="0">
                <a:ea typeface="宋体" panose="02010600030101010101" pitchFamily="2" charset="-122"/>
              </a:rPr>
              <a:t>AC</a:t>
            </a:r>
            <a:r>
              <a:rPr lang="en-US" altLang="zh-CN" sz="2800" dirty="0">
                <a:ea typeface="宋体" panose="02010600030101010101" pitchFamily="2" charset="-122"/>
              </a:rPr>
              <a:t> : 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-&gt;</a:t>
            </a:r>
            <a:r>
              <a:rPr lang="en-US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Only FD that involves a subset of {</a:t>
            </a:r>
            <a:r>
              <a:rPr lang="en-US" altLang="zh-CN" sz="2400" i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ea typeface="宋体" panose="02010600030101010101" pitchFamily="2" charset="-122"/>
              </a:rPr>
              <a:t>}.</a:t>
            </a:r>
          </a:p>
        </p:txBody>
      </p:sp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id="{160DB7E4-9379-4491-9B0D-0A93C772E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2528B3C-6FFE-4632-B903-4420595D81F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36</a:t>
            </a:fld>
            <a:endParaRPr lang="zh-CN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Exercises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1, 3.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, 3.2.10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@ P.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83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2020年12月6日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7649">
            <a:extLst>
              <a:ext uri="{FF2B5EF4-FFF2-40B4-BE49-F238E27FC236}">
                <a16:creationId xmlns:a16="http://schemas.microsoft.com/office/drawing/2014/main" id="{9FAF715E-C65E-4F8D-8452-6FCD5F502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FD’s</a:t>
            </a:r>
          </a:p>
        </p:txBody>
      </p:sp>
      <p:sp>
        <p:nvSpPr>
          <p:cNvPr id="17411" name="文本占位符 27650">
            <a:extLst>
              <a:ext uri="{FF2B5EF4-FFF2-40B4-BE49-F238E27FC236}">
                <a16:creationId xmlns:a16="http://schemas.microsoft.com/office/drawing/2014/main" id="{0D273E9B-5CCD-4C6D-9F07-D35180A06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6953" y="1606627"/>
            <a:ext cx="9661611" cy="4114800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Drinkers(name,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Reasonable FD’s to assert: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name 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Note this FD is the same as </a:t>
            </a: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name -&gt; </a:t>
            </a:r>
            <a:r>
              <a:rPr lang="en-US" altLang="zh-CN" sz="20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name -&gt; </a:t>
            </a:r>
            <a:r>
              <a:rPr lang="en-US" altLang="zh-CN" sz="20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375399C2-AC2F-4E7D-ADA1-223613613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36BC35D-7C7A-4385-901C-16187E76E6F9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8673">
            <a:extLst>
              <a:ext uri="{FF2B5EF4-FFF2-40B4-BE49-F238E27FC236}">
                <a16:creationId xmlns:a16="http://schemas.microsoft.com/office/drawing/2014/main" id="{8D339368-3321-45BB-B456-78841F7F6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Possible Data</a:t>
            </a:r>
          </a:p>
        </p:txBody>
      </p:sp>
      <p:sp>
        <p:nvSpPr>
          <p:cNvPr id="18435" name="文本框 28675">
            <a:extLst>
              <a:ext uri="{FF2B5EF4-FFF2-40B4-BE49-F238E27FC236}">
                <a16:creationId xmlns:a16="http://schemas.microsoft.com/office/drawing/2014/main" id="{A034C11C-C3A0-4CF5-B901-7BE269EC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1973263"/>
            <a:ext cx="896162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		addr		   beersLiked	   manf	favBeer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Voyager	 Bud		 A.B.		WickedAle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Janeway	Voyager	 WickedAle	 Pete’s		WickedAle</a:t>
            </a:r>
          </a:p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Spock		Enterprise	 Bud		 A.B.		Bud</a:t>
            </a:r>
          </a:p>
        </p:txBody>
      </p:sp>
      <p:sp>
        <p:nvSpPr>
          <p:cNvPr id="18436" name="矩形 28676">
            <a:extLst>
              <a:ext uri="{FF2B5EF4-FFF2-40B4-BE49-F238E27FC236}">
                <a16:creationId xmlns:a16="http://schemas.microsoft.com/office/drawing/2014/main" id="{B9D565E4-E1C2-4232-BBFF-C35DAACA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1905000"/>
            <a:ext cx="898525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7" name="直接连接符 28677">
            <a:extLst>
              <a:ext uri="{FF2B5EF4-FFF2-40B4-BE49-F238E27FC236}">
                <a16:creationId xmlns:a16="http://schemas.microsoft.com/office/drawing/2014/main" id="{13F3A204-AA6D-4F48-8C0B-CC5758383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362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直接连接符 28678">
            <a:extLst>
              <a:ext uri="{FF2B5EF4-FFF2-40B4-BE49-F238E27FC236}">
                <a16:creationId xmlns:a16="http://schemas.microsoft.com/office/drawing/2014/main" id="{CDE5A348-D01E-4D6A-BA00-3B6A5B76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直接连接符 28680">
            <a:extLst>
              <a:ext uri="{FF2B5EF4-FFF2-40B4-BE49-F238E27FC236}">
                <a16:creationId xmlns:a16="http://schemas.microsoft.com/office/drawing/2014/main" id="{5F5E7605-5DE6-4A6A-AD5C-7C4D25BE3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直接连接符 28681">
            <a:extLst>
              <a:ext uri="{FF2B5EF4-FFF2-40B4-BE49-F238E27FC236}">
                <a16:creationId xmlns:a16="http://schemas.microsoft.com/office/drawing/2014/main" id="{09EAB00A-D2DC-4036-AA3C-60BFE170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直接连接符 28682">
            <a:extLst>
              <a:ext uri="{FF2B5EF4-FFF2-40B4-BE49-F238E27FC236}">
                <a16:creationId xmlns:a16="http://schemas.microsoft.com/office/drawing/2014/main" id="{3490B434-62B5-47EA-A58D-19ED0493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2" name="组合 28695">
            <a:extLst>
              <a:ext uri="{FF2B5EF4-FFF2-40B4-BE49-F238E27FC236}">
                <a16:creationId xmlns:a16="http://schemas.microsoft.com/office/drawing/2014/main" id="{5DC73BF7-CE4A-477F-9A27-18BF97BA9437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2362200"/>
            <a:ext cx="3593612" cy="2359026"/>
            <a:chOff x="0" y="1488"/>
            <a:chExt cx="2315" cy="1486"/>
          </a:xfrm>
        </p:grpSpPr>
        <p:sp>
          <p:nvSpPr>
            <p:cNvPr id="18454" name="圆角矩形 28683">
              <a:extLst>
                <a:ext uri="{FF2B5EF4-FFF2-40B4-BE49-F238E27FC236}">
                  <a16:creationId xmlns:a16="http://schemas.microsoft.com/office/drawing/2014/main" id="{0AE4FFFA-57B7-47F4-B328-1ED514CCE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8"/>
              <a:ext cx="2256" cy="48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5" name="文本框 28688">
              <a:extLst>
                <a:ext uri="{FF2B5EF4-FFF2-40B4-BE49-F238E27FC236}">
                  <a16:creationId xmlns:a16="http://schemas.microsoft.com/office/drawing/2014/main" id="{AD09A8F1-D9EB-4FA4-8C7C-B34D8CD7E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83"/>
              <a:ext cx="2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Because </a:t>
              </a:r>
              <a:r>
                <a:rPr lang="en-US" altLang="zh-CN" sz="2400">
                  <a:solidFill>
                    <a:schemeClr val="accent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name -&gt; addr</a:t>
              </a:r>
            </a:p>
          </p:txBody>
        </p:sp>
        <p:sp>
          <p:nvSpPr>
            <p:cNvPr id="18456" name="直接连接符 28691">
              <a:extLst>
                <a:ext uri="{FF2B5EF4-FFF2-40B4-BE49-F238E27FC236}">
                  <a16:creationId xmlns:a16="http://schemas.microsoft.com/office/drawing/2014/main" id="{05B734A4-C613-407D-84AD-D61BDC17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7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3" name="组合 28697">
            <a:extLst>
              <a:ext uri="{FF2B5EF4-FFF2-40B4-BE49-F238E27FC236}">
                <a16:creationId xmlns:a16="http://schemas.microsoft.com/office/drawing/2014/main" id="{502353C8-B5A4-4BEC-B213-65FD4BCE84C1}"/>
              </a:ext>
            </a:extLst>
          </p:cNvPr>
          <p:cNvGrpSpPr>
            <a:grpSpLocks/>
          </p:cNvGrpSpPr>
          <p:nvPr/>
        </p:nvGrpSpPr>
        <p:grpSpPr bwMode="auto">
          <a:xfrm>
            <a:off x="6991351" y="2362202"/>
            <a:ext cx="3708027" cy="2324101"/>
            <a:chOff x="3494" y="1488"/>
            <a:chExt cx="2381" cy="1464"/>
          </a:xfrm>
        </p:grpSpPr>
        <p:sp>
          <p:nvSpPr>
            <p:cNvPr id="18451" name="圆角矩形 28684">
              <a:extLst>
                <a:ext uri="{FF2B5EF4-FFF2-40B4-BE49-F238E27FC236}">
                  <a16:creationId xmlns:a16="http://schemas.microsoft.com/office/drawing/2014/main" id="{2623643C-9A66-46D0-94EA-D8BE43C18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8"/>
              <a:ext cx="1152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2" name="文本框 28689">
              <a:extLst>
                <a:ext uri="{FF2B5EF4-FFF2-40B4-BE49-F238E27FC236}">
                  <a16:creationId xmlns:a16="http://schemas.microsoft.com/office/drawing/2014/main" id="{F91C0374-ACC0-454B-988B-141874AB8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661"/>
              <a:ext cx="23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Because </a:t>
              </a:r>
              <a:r>
                <a:rPr lang="en-US" altLang="zh-CN" sz="2400">
                  <a:solidFill>
                    <a:schemeClr val="accent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name -&gt; favBeer</a:t>
              </a:r>
            </a:p>
          </p:txBody>
        </p:sp>
        <p:sp>
          <p:nvSpPr>
            <p:cNvPr id="18453" name="直接连接符 28692">
              <a:extLst>
                <a:ext uri="{FF2B5EF4-FFF2-40B4-BE49-F238E27FC236}">
                  <a16:creationId xmlns:a16="http://schemas.microsoft.com/office/drawing/2014/main" id="{4BDBA3BD-162F-4D8E-A0E6-985EFEFD6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728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4" name="组合 28696">
            <a:extLst>
              <a:ext uri="{FF2B5EF4-FFF2-40B4-BE49-F238E27FC236}">
                <a16:creationId xmlns:a16="http://schemas.microsoft.com/office/drawing/2014/main" id="{B816CD89-C617-496C-A3F7-D83BEEF4DE08}"/>
              </a:ext>
            </a:extLst>
          </p:cNvPr>
          <p:cNvGrpSpPr>
            <a:grpSpLocks/>
          </p:cNvGrpSpPr>
          <p:nvPr/>
        </p:nvGrpSpPr>
        <p:grpSpPr bwMode="auto">
          <a:xfrm>
            <a:off x="4403726" y="2362200"/>
            <a:ext cx="4130675" cy="3081338"/>
            <a:chOff x="1814" y="1488"/>
            <a:chExt cx="2602" cy="1941"/>
          </a:xfrm>
        </p:grpSpPr>
        <p:sp>
          <p:nvSpPr>
            <p:cNvPr id="18446" name="椭圆 28685">
              <a:extLst>
                <a:ext uri="{FF2B5EF4-FFF2-40B4-BE49-F238E27FC236}">
                  <a16:creationId xmlns:a16="http://schemas.microsoft.com/office/drawing/2014/main" id="{8135D588-D63C-4B28-ACA3-79C740F2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968" cy="336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7" name="椭圆 28687">
              <a:extLst>
                <a:ext uri="{FF2B5EF4-FFF2-40B4-BE49-F238E27FC236}">
                  <a16:creationId xmlns:a16="http://schemas.microsoft.com/office/drawing/2014/main" id="{776332D4-6096-4E71-BA91-F4B46C63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1968" cy="336"/>
            </a:xfrm>
            <a:prstGeom prst="ellipse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8" name="文本框 28690">
              <a:extLst>
                <a:ext uri="{FF2B5EF4-FFF2-40B4-BE49-F238E27FC236}">
                  <a16:creationId xmlns:a16="http://schemas.microsoft.com/office/drawing/2014/main" id="{22349462-7D3F-4A6A-8F60-9D190B945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3141"/>
              <a:ext cx="2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Because </a:t>
              </a:r>
              <a:r>
                <a:rPr lang="en-US" altLang="zh-CN" sz="2400">
                  <a:solidFill>
                    <a:schemeClr val="accent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beersLiked -&gt; manf</a:t>
              </a:r>
            </a:p>
          </p:txBody>
        </p:sp>
        <p:sp>
          <p:nvSpPr>
            <p:cNvPr id="18449" name="直接连接符 28693">
              <a:extLst>
                <a:ext uri="{FF2B5EF4-FFF2-40B4-BE49-F238E27FC236}">
                  <a16:creationId xmlns:a16="http://schemas.microsoft.com/office/drawing/2014/main" id="{33DC7E3A-04EA-43FC-AC30-A9D0AD331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528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直接连接符 28694">
              <a:extLst>
                <a:ext uri="{FF2B5EF4-FFF2-40B4-BE49-F238E27FC236}">
                  <a16:creationId xmlns:a16="http://schemas.microsoft.com/office/drawing/2014/main" id="{DBF514BB-103C-4CE8-BCEB-7A27C5440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064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5" name="灯片编号占位符 1">
            <a:extLst>
              <a:ext uri="{FF2B5EF4-FFF2-40B4-BE49-F238E27FC236}">
                <a16:creationId xmlns:a16="http://schemas.microsoft.com/office/drawing/2014/main" id="{3117712E-3E17-40A4-81BD-A322C0324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974D0B3-0E36-4438-8434-3D26DC5CC1B1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0721">
            <a:extLst>
              <a:ext uri="{FF2B5EF4-FFF2-40B4-BE49-F238E27FC236}">
                <a16:creationId xmlns:a16="http://schemas.microsoft.com/office/drawing/2014/main" id="{E384D0D2-A5C2-4AB9-B935-351CC620A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4388" y="30162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Key of Relations</a:t>
            </a:r>
          </a:p>
        </p:txBody>
      </p:sp>
      <p:sp>
        <p:nvSpPr>
          <p:cNvPr id="19459" name="文本占位符 30722">
            <a:extLst>
              <a:ext uri="{FF2B5EF4-FFF2-40B4-BE49-F238E27FC236}">
                <a16:creationId xmlns:a16="http://schemas.microsoft.com/office/drawing/2014/main" id="{A72BB4AD-5824-4E51-B113-FE0492D9C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0811" y="1503936"/>
            <a:ext cx="10699781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8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800" dirty="0">
                <a:ea typeface="宋体" panose="02010600030101010101" pitchFamily="2" charset="-122"/>
              </a:rPr>
              <a:t> is a </a:t>
            </a:r>
            <a:r>
              <a:rPr lang="en-US" altLang="zh-CN" sz="2800" i="1" dirty="0">
                <a:solidFill>
                  <a:srgbClr val="FF0066"/>
                </a:solidFill>
                <a:ea typeface="宋体" panose="02010600030101010101" pitchFamily="2" charset="-122"/>
              </a:rPr>
              <a:t>key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 for relation </a:t>
            </a:r>
            <a:r>
              <a:rPr lang="en-US" altLang="zh-CN" sz="2800" i="1" dirty="0">
                <a:ea typeface="宋体" panose="02010600030101010101" pitchFamily="2" charset="-122"/>
              </a:rPr>
              <a:t>R </a:t>
            </a:r>
            <a:r>
              <a:rPr lang="en-US" altLang="zh-CN" sz="2800" dirty="0">
                <a:ea typeface="宋体" panose="02010600030101010101" pitchFamily="2" charset="-122"/>
              </a:rPr>
              <a:t> if:</a:t>
            </a:r>
          </a:p>
          <a:p>
            <a:pPr marL="1009650" lvl="1" indent="-609600"/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ea typeface="宋体" panose="02010600030101010101" pitchFamily="2" charset="-122"/>
              </a:rPr>
              <a:t> functionally determines all other attributes of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marL="1009650" lvl="1" indent="-609600"/>
            <a:r>
              <a:rPr lang="en-US" altLang="zh-CN" sz="2400" dirty="0">
                <a:ea typeface="宋体" panose="02010600030101010101" pitchFamily="2" charset="-122"/>
              </a:rPr>
              <a:t>No </a:t>
            </a:r>
            <a:r>
              <a:rPr lang="en-US" altLang="zh-CN" sz="2400" u="sng" dirty="0">
                <a:ea typeface="宋体" panose="02010600030101010101" pitchFamily="2" charset="-122"/>
              </a:rPr>
              <a:t>proper subset </a:t>
            </a:r>
            <a:r>
              <a:rPr lang="en-US" altLang="zh-CN" sz="2400" dirty="0">
                <a:ea typeface="宋体" panose="02010600030101010101" pitchFamily="2" charset="-122"/>
              </a:rPr>
              <a:t>of 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CC99"/>
                </a:solidFill>
                <a:ea typeface="宋体" panose="02010600030101010101" pitchFamily="2" charset="-122"/>
              </a:rPr>
              <a:t>…</a:t>
            </a:r>
            <a:r>
              <a:rPr lang="en-US" altLang="zh-CN" sz="2400" i="1" dirty="0">
                <a:solidFill>
                  <a:srgbClr val="00CC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solidFill>
                  <a:srgbClr val="00CC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400" dirty="0">
                <a:ea typeface="宋体" panose="02010600030101010101" pitchFamily="2" charset="-122"/>
              </a:rPr>
              <a:t>functionally determines all other attributes of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.       </a:t>
            </a:r>
          </a:p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A key must be</a:t>
            </a:r>
            <a:r>
              <a:rPr lang="en-US" altLang="zh-CN" sz="2800" i="1" dirty="0">
                <a:ea typeface="宋体" panose="02010600030101010101" pitchFamily="2" charset="-122"/>
              </a:rPr>
              <a:t> minimal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4F3DDD83-047B-4582-A156-526C6AC8F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39BC94A-851C-4A6A-9162-150884ACED3E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0721">
            <a:extLst>
              <a:ext uri="{FF2B5EF4-FFF2-40B4-BE49-F238E27FC236}">
                <a16:creationId xmlns:a16="http://schemas.microsoft.com/office/drawing/2014/main" id="{A81E30B9-BA71-4BE5-B509-47CE717FF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271" y="30162"/>
            <a:ext cx="7772400" cy="114300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Superkey</a:t>
            </a:r>
            <a:r>
              <a:rPr lang="en-US" altLang="zh-CN" dirty="0">
                <a:ea typeface="宋体" panose="02010600030101010101" pitchFamily="2" charset="-122"/>
              </a:rPr>
              <a:t> of Relations</a:t>
            </a:r>
          </a:p>
        </p:txBody>
      </p:sp>
      <p:sp>
        <p:nvSpPr>
          <p:cNvPr id="20483" name="文本占位符 30722">
            <a:extLst>
              <a:ext uri="{FF2B5EF4-FFF2-40B4-BE49-F238E27FC236}">
                <a16:creationId xmlns:a16="http://schemas.microsoft.com/office/drawing/2014/main" id="{285ED1ED-CFF4-4125-9D41-BB435B615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6" y="1504724"/>
            <a:ext cx="10753724" cy="4114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A set of attributes that contains a key is called a </a:t>
            </a:r>
            <a:r>
              <a:rPr lang="en-US" altLang="zh-CN" sz="2800" i="1" dirty="0" err="1">
                <a:solidFill>
                  <a:srgbClr val="FF0066"/>
                </a:solidFill>
                <a:ea typeface="宋体" panose="02010600030101010101" pitchFamily="2" charset="-122"/>
              </a:rPr>
              <a:t>superkey</a:t>
            </a:r>
            <a:r>
              <a:rPr lang="en-US" altLang="zh-CN" sz="2800" i="1" dirty="0">
                <a:ea typeface="宋体" panose="02010600030101010101" pitchFamily="2" charset="-122"/>
              </a:rPr>
              <a:t>.</a:t>
            </a:r>
          </a:p>
          <a:p>
            <a:pPr marL="609600" indent="-609600"/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r>
              <a:rPr lang="en-US" altLang="zh-CN" sz="2800" dirty="0">
                <a:ea typeface="宋体" panose="02010600030101010101" pitchFamily="2" charset="-122"/>
              </a:rPr>
              <a:t>: superset of a key</a:t>
            </a:r>
          </a:p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every key is a </a:t>
            </a:r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609600" indent="-609600"/>
            <a:r>
              <a:rPr lang="en-US" altLang="zh-CN" sz="2800" dirty="0">
                <a:ea typeface="宋体" panose="02010600030101010101" pitchFamily="2" charset="-122"/>
              </a:rPr>
              <a:t>some </a:t>
            </a:r>
            <a:r>
              <a:rPr lang="en-US" altLang="zh-CN" sz="2800" dirty="0" err="1">
                <a:ea typeface="宋体" panose="02010600030101010101" pitchFamily="2" charset="-122"/>
              </a:rPr>
              <a:t>superkeys</a:t>
            </a:r>
            <a:r>
              <a:rPr lang="en-US" altLang="zh-CN" sz="2800" dirty="0">
                <a:ea typeface="宋体" panose="02010600030101010101" pitchFamily="2" charset="-122"/>
              </a:rPr>
              <a:t> are not (minimal) key</a:t>
            </a:r>
          </a:p>
          <a:p>
            <a:pPr marL="609600" indent="-60960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C92DC6B9-FB1F-40F5-844F-F3C1A08F2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F4D87C3-FECB-447F-83C6-D3BA30B4EB49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3793">
            <a:extLst>
              <a:ext uri="{FF2B5EF4-FFF2-40B4-BE49-F238E27FC236}">
                <a16:creationId xmlns:a16="http://schemas.microsoft.com/office/drawing/2014/main" id="{59C8EA8B-0D2F-49C6-8FD7-8DC2D34EE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Superkey</a:t>
            </a:r>
          </a:p>
        </p:txBody>
      </p:sp>
      <p:sp>
        <p:nvSpPr>
          <p:cNvPr id="21507" name="文本占位符 33794">
            <a:extLst>
              <a:ext uri="{FF2B5EF4-FFF2-40B4-BE49-F238E27FC236}">
                <a16:creationId xmlns:a16="http://schemas.microsoft.com/office/drawing/2014/main" id="{D68E5599-47A5-488D-9C98-10B92850E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3321" y="1662793"/>
            <a:ext cx="10167257" cy="41148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Drinkers(name,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  <a:ea typeface="宋体" panose="02010600030101010101" pitchFamily="2" charset="-122"/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{name, </a:t>
            </a:r>
            <a:r>
              <a:rPr lang="en-US" altLang="zh-CN" sz="28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ea typeface="宋体" panose="02010600030101010101" pitchFamily="2" charset="-122"/>
              </a:rPr>
              <a:t> is a </a:t>
            </a:r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r>
              <a:rPr lang="en-US" altLang="zh-CN" sz="2800" dirty="0">
                <a:ea typeface="宋体" panose="02010600030101010101" pitchFamily="2" charset="-122"/>
              </a:rPr>
              <a:t> because together these attributes determine all the other attributes.</a:t>
            </a:r>
          </a:p>
          <a:p>
            <a:pPr lvl="1"/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name 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favBeer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 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3DABDA43-87ED-4DC7-BD00-72160CA36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2F7118D-6A2D-4239-A175-4DD677D20B92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4817">
            <a:extLst>
              <a:ext uri="{FF2B5EF4-FFF2-40B4-BE49-F238E27FC236}">
                <a16:creationId xmlns:a16="http://schemas.microsoft.com/office/drawing/2014/main" id="{4D98E221-1CA2-43B7-8466-1E72B0BC4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Key</a:t>
            </a:r>
          </a:p>
        </p:txBody>
      </p:sp>
      <p:sp>
        <p:nvSpPr>
          <p:cNvPr id="22531" name="文本占位符 34818">
            <a:extLst>
              <a:ext uri="{FF2B5EF4-FFF2-40B4-BE49-F238E27FC236}">
                <a16:creationId xmlns:a16="http://schemas.microsoft.com/office/drawing/2014/main" id="{CFAFC29C-4298-4002-B818-A17DA4355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{name, </a:t>
            </a:r>
            <a:r>
              <a:rPr lang="en-US" altLang="zh-CN" sz="28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ea typeface="宋体" panose="02010600030101010101" pitchFamily="2" charset="-122"/>
              </a:rPr>
              <a:t> is a </a:t>
            </a:r>
            <a:r>
              <a:rPr lang="en-US" altLang="zh-CN" sz="2800" dirty="0">
                <a:solidFill>
                  <a:srgbClr val="FF0066"/>
                </a:solidFill>
                <a:ea typeface="宋体" panose="02010600030101010101" pitchFamily="2" charset="-122"/>
              </a:rPr>
              <a:t>key</a:t>
            </a:r>
            <a:r>
              <a:rPr lang="en-US" altLang="zh-CN" sz="2800" dirty="0">
                <a:ea typeface="宋体" panose="02010600030101010101" pitchFamily="2" charset="-122"/>
              </a:rPr>
              <a:t> because neither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{name}</a:t>
            </a:r>
            <a:r>
              <a:rPr lang="en-US" altLang="zh-CN" sz="2800" dirty="0">
                <a:ea typeface="宋体" panose="02010600030101010101" pitchFamily="2" charset="-122"/>
              </a:rPr>
              <a:t> nor 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8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ea typeface="宋体" panose="02010600030101010101" pitchFamily="2" charset="-122"/>
              </a:rPr>
              <a:t> is a </a:t>
            </a:r>
            <a:r>
              <a:rPr lang="en-US" altLang="zh-CN" sz="2800" dirty="0" err="1">
                <a:ea typeface="宋体" panose="02010600030101010101" pitchFamily="2" charset="-122"/>
              </a:rPr>
              <a:t>superkey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ea typeface="宋体" panose="02010600030101010101" pitchFamily="2" charset="-122"/>
              </a:rPr>
              <a:t> doesn’t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manf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ea typeface="宋体" panose="02010600030101010101" pitchFamily="2" charset="-122"/>
              </a:rPr>
              <a:t> doesn’t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-&gt;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There are no other keys, but lots of </a:t>
            </a:r>
            <a:r>
              <a:rPr lang="en-US" altLang="zh-CN" sz="2800" dirty="0" err="1">
                <a:ea typeface="宋体" panose="02010600030101010101" pitchFamily="2" charset="-122"/>
              </a:rPr>
              <a:t>superkeys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Any superset of 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{name, </a:t>
            </a:r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beersLiked</a:t>
            </a:r>
            <a:r>
              <a:rPr lang="en-US" altLang="zh-CN" sz="2400" dirty="0">
                <a:solidFill>
                  <a:srgbClr val="33CC33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2" name="灯片编号占位符 1">
            <a:extLst>
              <a:ext uri="{FF2B5EF4-FFF2-40B4-BE49-F238E27FC236}">
                <a16:creationId xmlns:a16="http://schemas.microsoft.com/office/drawing/2014/main" id="{AD4AD045-AA69-44E2-9FC7-C58DEDE98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664D516-7447-43A5-9788-70B21B960A9A}" type="slidenum">
              <a:rPr altLang="en-US" sz="1400"/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1942</Words>
  <Application>Microsoft Office PowerPoint</Application>
  <PresentationFormat>宽屏</PresentationFormat>
  <Paragraphs>222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等线</vt:lpstr>
      <vt:lpstr>等线 Light</vt:lpstr>
      <vt:lpstr>黑体</vt:lpstr>
      <vt:lpstr>微软雅黑</vt:lpstr>
      <vt:lpstr>Alibaba Sans</vt:lpstr>
      <vt:lpstr>Arial</vt:lpstr>
      <vt:lpstr>Cambria Math</vt:lpstr>
      <vt:lpstr>Monotype Sorts</vt:lpstr>
      <vt:lpstr>Tahoma</vt:lpstr>
      <vt:lpstr>Times New Roman</vt:lpstr>
      <vt:lpstr>Wingdings</vt:lpstr>
      <vt:lpstr>Office 主题​​</vt:lpstr>
      <vt:lpstr>Design Theory for Relational Databases Functional Dependencies （ Sec 3.1, 3.2）</vt:lpstr>
      <vt:lpstr>Functional Dependencies（函数依赖）</vt:lpstr>
      <vt:lpstr>Splitting Right Sides of FD’s</vt:lpstr>
      <vt:lpstr>Example: FD’s</vt:lpstr>
      <vt:lpstr>Example: Possible Data</vt:lpstr>
      <vt:lpstr>Key of Relations</vt:lpstr>
      <vt:lpstr>Superkey of Relations</vt:lpstr>
      <vt:lpstr>Example: Superkey</vt:lpstr>
      <vt:lpstr>Example: Key</vt:lpstr>
      <vt:lpstr>Where Do Keys Come From?</vt:lpstr>
      <vt:lpstr>More FD’s From “Physics”</vt:lpstr>
      <vt:lpstr>Inferring FD’s</vt:lpstr>
      <vt:lpstr>Inference Test</vt:lpstr>
      <vt:lpstr>Inference Test – (2)</vt:lpstr>
      <vt:lpstr>Example</vt:lpstr>
      <vt:lpstr>Equivalent of FD’s</vt:lpstr>
      <vt:lpstr>Rules about FD’s </vt:lpstr>
      <vt:lpstr>Armstrong’s axiom</vt:lpstr>
      <vt:lpstr>Additional rules</vt:lpstr>
      <vt:lpstr>Trivial FD’s (平凡函数依赖)</vt:lpstr>
      <vt:lpstr>Closure (闭包) of Attributes</vt:lpstr>
      <vt:lpstr>PowerPoint 演示文稿</vt:lpstr>
      <vt:lpstr>PowerPoint 演示文稿</vt:lpstr>
      <vt:lpstr>Example</vt:lpstr>
      <vt:lpstr>Closing set of FD’s</vt:lpstr>
      <vt:lpstr>Example</vt:lpstr>
      <vt:lpstr>Basis</vt:lpstr>
      <vt:lpstr>minimal basis</vt:lpstr>
      <vt:lpstr>Example</vt:lpstr>
      <vt:lpstr>Projecting FD’s</vt:lpstr>
      <vt:lpstr>Why?</vt:lpstr>
      <vt:lpstr>Basic Idea</vt:lpstr>
      <vt:lpstr>Simple, Exponential Algorithm</vt:lpstr>
      <vt:lpstr>A Few Tricks</vt:lpstr>
      <vt:lpstr>Projecting FD’s</vt:lpstr>
      <vt:lpstr>Example -- Continued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104</cp:revision>
  <dcterms:created xsi:type="dcterms:W3CDTF">2020-08-25T08:13:37Z</dcterms:created>
  <dcterms:modified xsi:type="dcterms:W3CDTF">2020-12-06T15:57:02Z</dcterms:modified>
</cp:coreProperties>
</file>