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06" r:id="rId4"/>
    <p:sldId id="307" r:id="rId5"/>
    <p:sldId id="366" r:id="rId6"/>
    <p:sldId id="368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88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6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5" r:id="rId36"/>
    <p:sldId id="334" r:id="rId37"/>
    <p:sldId id="373" r:id="rId38"/>
    <p:sldId id="336" r:id="rId39"/>
    <p:sldId id="337" r:id="rId40"/>
    <p:sldId id="38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78" d="100"/>
          <a:sy n="78" d="100"/>
        </p:scale>
        <p:origin x="536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2020年12月7日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4400" dirty="0">
                <a:latin typeface="Tahoma" panose="020B0604030504040204" pitchFamily="34" charset="0"/>
                <a:ea typeface="宋体" panose="02010600030101010101" pitchFamily="2" charset="-122"/>
              </a:rPr>
              <a:t>Design Theory for Relational Databases</a:t>
            </a:r>
            <a:br>
              <a:rPr lang="en-US" altLang="zh-CN" sz="4400" dirty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100" dirty="0">
                <a:ea typeface="宋体" panose="02010600030101010101" pitchFamily="2" charset="-122"/>
              </a:rPr>
              <a:t>Decomposition and Normal Form</a:t>
            </a:r>
            <a:br>
              <a:rPr lang="en-US" altLang="zh-CN" sz="4400" dirty="0">
                <a:ea typeface="黑体" panose="02010609060101010101" pitchFamily="49" charset="-122"/>
              </a:rPr>
            </a:b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Sec. 3.3,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3.4, 3.5</a:t>
            </a:r>
            <a:r>
              <a:rPr lang="zh-CN" altLang="en-US" sz="3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2020年12月7日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20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66561">
            <a:extLst>
              <a:ext uri="{FF2B5EF4-FFF2-40B4-BE49-F238E27FC236}">
                <a16:creationId xmlns:a16="http://schemas.microsoft.com/office/drawing/2014/main" id="{0CEDF596-8503-46EA-A4B2-282C5F2E1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71215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Decomposition into BCNF</a:t>
            </a:r>
          </a:p>
        </p:txBody>
      </p:sp>
      <p:pic>
        <p:nvPicPr>
          <p:cNvPr id="19459" name="内容占位符 1" descr="屏幕剪辑">
            <a:extLst>
              <a:ext uri="{FF2B5EF4-FFF2-40B4-BE49-F238E27FC236}">
                <a16:creationId xmlns:a16="http://schemas.microsoft.com/office/drawing/2014/main" id="{5041F437-706E-4A43-A9F5-82B0A41B6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60000">
            <a:off x="2150157" y="1277884"/>
            <a:ext cx="7339012" cy="4886325"/>
          </a:xfrm>
        </p:spPr>
      </p:pic>
      <p:sp>
        <p:nvSpPr>
          <p:cNvPr id="19460" name="灯片编号占位符 1">
            <a:extLst>
              <a:ext uri="{FF2B5EF4-FFF2-40B4-BE49-F238E27FC236}">
                <a16:creationId xmlns:a16="http://schemas.microsoft.com/office/drawing/2014/main" id="{F6FFBFF2-7B76-40F6-9E68-60E0FAD75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5F23D4E-9A31-4E29-9D06-E21E19A20A11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67585">
            <a:extLst>
              <a:ext uri="{FF2B5EF4-FFF2-40B4-BE49-F238E27FC236}">
                <a16:creationId xmlns:a16="http://schemas.microsoft.com/office/drawing/2014/main" id="{B8DA017B-DE37-4B3D-AD76-29E7DFA04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Decompose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 Using </a:t>
            </a:r>
            <a:r>
              <a:rPr lang="en-US" altLang="zh-CN" i="1">
                <a:ea typeface="宋体" panose="02010600030101010101" pitchFamily="2" charset="-122"/>
              </a:rPr>
              <a:t>X  </a:t>
            </a:r>
            <a:r>
              <a:rPr lang="en-US" altLang="zh-CN">
                <a:ea typeface="宋体" panose="02010600030101010101" pitchFamily="2" charset="-122"/>
              </a:rPr>
              <a:t>-&gt; 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0483" name="文本占位符 67586">
            <a:extLst>
              <a:ext uri="{FF2B5EF4-FFF2-40B4-BE49-F238E27FC236}">
                <a16:creationId xmlns:a16="http://schemas.microsoft.com/office/drawing/2014/main" id="{D66E9773-2766-44FB-870C-969D8DDD6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Replace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by relations with schemas:</a:t>
            </a:r>
          </a:p>
          <a:p>
            <a:pPr marL="990600" lvl="1" indent="-533400"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=</a:t>
            </a:r>
            <a:r>
              <a:rPr lang="en-US" altLang="zh-CN" sz="2400" i="1" dirty="0">
                <a:ea typeface="宋体" panose="02010600030101010101" pitchFamily="2" charset="-122"/>
              </a:rPr>
              <a:t> X</a:t>
            </a:r>
            <a:r>
              <a:rPr lang="en-US" altLang="zh-CN" sz="2400" baseline="30000" dirty="0"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marL="990600" lvl="1" indent="-533400"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– (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baseline="30000" dirty="0"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ea typeface="宋体" panose="02010600030101010101" pitchFamily="2" charset="-122"/>
              </a:rPr>
              <a:t> – </a:t>
            </a:r>
            <a:r>
              <a:rPr lang="en-US" altLang="zh-CN" sz="2400" i="1" dirty="0"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ea typeface="宋体" panose="02010600030101010101" pitchFamily="2" charset="-122"/>
              </a:rPr>
              <a:t>).</a:t>
            </a:r>
          </a:p>
          <a:p>
            <a:pPr marL="609600" indent="-609600">
              <a:spcAft>
                <a:spcPts val="600"/>
              </a:spcAft>
            </a:pPr>
            <a:r>
              <a:rPr lang="en-US" altLang="zh-CN" sz="2800" i="1" dirty="0">
                <a:solidFill>
                  <a:srgbClr val="FF0066"/>
                </a:solidFill>
                <a:ea typeface="宋体" panose="02010600030101010101" pitchFamily="2" charset="-122"/>
              </a:rPr>
              <a:t>Project</a:t>
            </a:r>
            <a:r>
              <a:rPr lang="en-US" altLang="zh-CN" sz="2800" dirty="0">
                <a:ea typeface="宋体" panose="02010600030101010101" pitchFamily="2" charset="-122"/>
              </a:rPr>
              <a:t>  given FD’s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 onto the two new relations.</a:t>
            </a:r>
          </a:p>
        </p:txBody>
      </p:sp>
      <p:sp>
        <p:nvSpPr>
          <p:cNvPr id="20484" name="灯片编号占位符 1">
            <a:extLst>
              <a:ext uri="{FF2B5EF4-FFF2-40B4-BE49-F238E27FC236}">
                <a16:creationId xmlns:a16="http://schemas.microsoft.com/office/drawing/2014/main" id="{D2E0516F-7A82-493C-BE16-B2EE4B10E1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4811A1D-40CF-47B0-BA07-901F9A1B6D56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68609">
            <a:extLst>
              <a:ext uri="{FF2B5EF4-FFF2-40B4-BE49-F238E27FC236}">
                <a16:creationId xmlns:a16="http://schemas.microsoft.com/office/drawing/2014/main" id="{53F22453-EB0B-41A5-98DE-9B5C9CA4C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5675" y="50323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Decomposition Picture</a:t>
            </a:r>
          </a:p>
        </p:txBody>
      </p:sp>
      <p:sp>
        <p:nvSpPr>
          <p:cNvPr id="21507" name="矩形 68610">
            <a:extLst>
              <a:ext uri="{FF2B5EF4-FFF2-40B4-BE49-F238E27FC236}">
                <a16:creationId xmlns:a16="http://schemas.microsoft.com/office/drawing/2014/main" id="{E63C5C79-EB61-4CD2-82A2-68552BBC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743200"/>
            <a:ext cx="2438400" cy="1752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8" name="矩形 68611">
            <a:extLst>
              <a:ext uri="{FF2B5EF4-FFF2-40B4-BE49-F238E27FC236}">
                <a16:creationId xmlns:a16="http://schemas.microsoft.com/office/drawing/2014/main" id="{4D96FE4A-184A-4E9D-8BAA-41FC7F0A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2438400" cy="17526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9" name="文本框 68612">
            <a:extLst>
              <a:ext uri="{FF2B5EF4-FFF2-40B4-BE49-F238E27FC236}">
                <a16:creationId xmlns:a16="http://schemas.microsoft.com/office/drawing/2014/main" id="{FF9E4833-57B5-4F81-BC50-B3686D21E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21063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510" name="文本框 68613">
            <a:extLst>
              <a:ext uri="{FF2B5EF4-FFF2-40B4-BE49-F238E27FC236}">
                <a16:creationId xmlns:a16="http://schemas.microsoft.com/office/drawing/2014/main" id="{95EB00C0-2E22-4FDF-979C-8B722802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342106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511" name="文本框 68614">
            <a:extLst>
              <a:ext uri="{FF2B5EF4-FFF2-40B4-BE49-F238E27FC236}">
                <a16:creationId xmlns:a16="http://schemas.microsoft.com/office/drawing/2014/main" id="{010E44EC-EC74-4642-B3EF-D76381D5F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21063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512" name="文本框 68615">
            <a:extLst>
              <a:ext uri="{FF2B5EF4-FFF2-40B4-BE49-F238E27FC236}">
                <a16:creationId xmlns:a16="http://schemas.microsoft.com/office/drawing/2014/main" id="{452A786E-23F0-4289-866E-61BF3EC8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64063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513" name="文本框 68616">
            <a:extLst>
              <a:ext uri="{FF2B5EF4-FFF2-40B4-BE49-F238E27FC236}">
                <a16:creationId xmlns:a16="http://schemas.microsoft.com/office/drawing/2014/main" id="{D056DBFD-ADE0-482C-914B-EAB47A2E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25663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14" name="直接连接符 68617">
            <a:extLst>
              <a:ext uri="{FF2B5EF4-FFF2-40B4-BE49-F238E27FC236}">
                <a16:creationId xmlns:a16="http://schemas.microsoft.com/office/drawing/2014/main" id="{962B19EC-B01B-41F5-B002-FDF8388CD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直接连接符 68618">
            <a:extLst>
              <a:ext uri="{FF2B5EF4-FFF2-40B4-BE49-F238E27FC236}">
                <a16:creationId xmlns:a16="http://schemas.microsoft.com/office/drawing/2014/main" id="{8466CB2D-4147-48D6-AAEB-E904729F3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直接连接符 68619">
            <a:extLst>
              <a:ext uri="{FF2B5EF4-FFF2-40B4-BE49-F238E27FC236}">
                <a16:creationId xmlns:a16="http://schemas.microsoft.com/office/drawing/2014/main" id="{DA9531B0-E9E6-4C42-B97D-C6A918E1B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直接连接符 68620">
            <a:extLst>
              <a:ext uri="{FF2B5EF4-FFF2-40B4-BE49-F238E27FC236}">
                <a16:creationId xmlns:a16="http://schemas.microsoft.com/office/drawing/2014/main" id="{B144E9B2-53BB-4FB2-ABDF-296084478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文本框 68621">
            <a:extLst>
              <a:ext uri="{FF2B5EF4-FFF2-40B4-BE49-F238E27FC236}">
                <a16:creationId xmlns:a16="http://schemas.microsoft.com/office/drawing/2014/main" id="{BDC75532-F8A5-42BC-9DA4-A44B26B3B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6" y="4986338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1519" name="直接连接符 68622">
            <a:extLst>
              <a:ext uri="{FF2B5EF4-FFF2-40B4-BE49-F238E27FC236}">
                <a16:creationId xmlns:a16="http://schemas.microsoft.com/office/drawing/2014/main" id="{468D3DDE-6244-4A42-973D-8DE5D7632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25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直接连接符 68623">
            <a:extLst>
              <a:ext uri="{FF2B5EF4-FFF2-40B4-BE49-F238E27FC236}">
                <a16:creationId xmlns:a16="http://schemas.microsoft.com/office/drawing/2014/main" id="{1ADAC457-477A-4B3C-AFE3-D78361B4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25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灯片编号占位符 1">
            <a:extLst>
              <a:ext uri="{FF2B5EF4-FFF2-40B4-BE49-F238E27FC236}">
                <a16:creationId xmlns:a16="http://schemas.microsoft.com/office/drawing/2014/main" id="{0542CF84-EF78-4C39-B8FE-B3BE4B17E5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12DC0A4-25A9-4408-A393-71644AA163E2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9633">
            <a:extLst>
              <a:ext uri="{FF2B5EF4-FFF2-40B4-BE49-F238E27FC236}">
                <a16:creationId xmlns:a16="http://schemas.microsoft.com/office/drawing/2014/main" id="{E393C4B5-813F-4DCB-B095-F7E59BBD7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8714" y="0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BCNF Decomposition</a:t>
            </a:r>
          </a:p>
        </p:txBody>
      </p:sp>
      <p:sp>
        <p:nvSpPr>
          <p:cNvPr id="22531" name="文本占位符 69634">
            <a:extLst>
              <a:ext uri="{FF2B5EF4-FFF2-40B4-BE49-F238E27FC236}">
                <a16:creationId xmlns:a16="http://schemas.microsoft.com/office/drawing/2014/main" id="{0170DBFC-E7F6-4E57-894D-7FCF8D9A1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4656" y="1529443"/>
            <a:ext cx="11100707" cy="44196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Drinkers(</a:t>
            </a:r>
            <a:r>
              <a:rPr lang="en-US" altLang="zh-CN" sz="28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u="sng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 marL="609600" indent="-6096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 =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name-&gt;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name -&gt; 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endParaRPr lang="en-US" altLang="zh-CN" sz="28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Pick BCNF violation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name-&gt;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marL="609600" indent="-609600">
              <a:lnSpc>
                <a:spcPct val="90000"/>
              </a:lnSpc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Close the left side: {name}</a:t>
            </a:r>
            <a:r>
              <a:rPr lang="en-US" altLang="zh-CN" sz="2800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ea typeface="宋体" panose="02010600030101010101" pitchFamily="2" charset="-122"/>
              </a:rPr>
              <a:t> = {name, </a:t>
            </a:r>
            <a:r>
              <a:rPr lang="en-US" altLang="zh-CN" sz="2800" dirty="0" err="1"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ea typeface="宋体" panose="02010600030101010101" pitchFamily="2" charset="-122"/>
              </a:rPr>
              <a:t>}.</a:t>
            </a:r>
          </a:p>
          <a:p>
            <a:pPr marL="609600" indent="-609600">
              <a:lnSpc>
                <a:spcPct val="90000"/>
              </a:lnSpc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Decomposed relations: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Drinkers1(</a:t>
            </a:r>
            <a:r>
              <a:rPr lang="en-US" altLang="zh-CN" sz="24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CC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CC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Drinkers2(</a:t>
            </a:r>
            <a:r>
              <a:rPr lang="en-US" altLang="zh-CN" sz="24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u="sng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800" dirty="0">
              <a:solidFill>
                <a:srgbClr val="CC00CC"/>
              </a:solidFill>
              <a:ea typeface="宋体" panose="02010600030101010101" pitchFamily="2" charset="-122"/>
            </a:endParaRPr>
          </a:p>
        </p:txBody>
      </p:sp>
      <p:sp>
        <p:nvSpPr>
          <p:cNvPr id="22532" name="灯片编号占位符 1">
            <a:extLst>
              <a:ext uri="{FF2B5EF4-FFF2-40B4-BE49-F238E27FC236}">
                <a16:creationId xmlns:a16="http://schemas.microsoft.com/office/drawing/2014/main" id="{BCB136DB-E2A2-4558-975C-C5EC99E2B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28412A1-C4B8-4C66-B8C3-E3A98A98BE42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70657">
            <a:extLst>
              <a:ext uri="{FF2B5EF4-FFF2-40B4-BE49-F238E27FC236}">
                <a16:creationId xmlns:a16="http://schemas.microsoft.com/office/drawing/2014/main" id="{AC086891-CD3E-471E-9D27-C4E8481C4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 -- Continued</a:t>
            </a:r>
          </a:p>
        </p:txBody>
      </p:sp>
      <p:sp>
        <p:nvSpPr>
          <p:cNvPr id="23555" name="文本占位符 70658">
            <a:extLst>
              <a:ext uri="{FF2B5EF4-FFF2-40B4-BE49-F238E27FC236}">
                <a16:creationId xmlns:a16="http://schemas.microsoft.com/office/drawing/2014/main" id="{F1A1B282-08C8-4B19-A2BE-2D45344B1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1356" y="1540329"/>
            <a:ext cx="10292443" cy="42481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We are not done; we need to check Drinkers1 and Drinkers2 for BCNF.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Projecting FD’s is easy here.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For 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Drinkers1(</a:t>
            </a:r>
            <a:r>
              <a:rPr lang="en-US" altLang="zh-CN" sz="28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, relevant FD’s are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name-&gt;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ea typeface="宋体" panose="02010600030101010101" pitchFamily="2" charset="-122"/>
              </a:rPr>
              <a:t> and  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name-&gt;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Thus, 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{name}</a:t>
            </a:r>
            <a:r>
              <a:rPr lang="en-US" altLang="zh-CN" sz="2400" dirty="0">
                <a:ea typeface="宋体" panose="02010600030101010101" pitchFamily="2" charset="-122"/>
              </a:rPr>
              <a:t> is the only key and Drinkers1 is in BCNF.</a:t>
            </a:r>
          </a:p>
        </p:txBody>
      </p:sp>
      <p:sp>
        <p:nvSpPr>
          <p:cNvPr id="23556" name="灯片编号占位符 1">
            <a:extLst>
              <a:ext uri="{FF2B5EF4-FFF2-40B4-BE49-F238E27FC236}">
                <a16:creationId xmlns:a16="http://schemas.microsoft.com/office/drawing/2014/main" id="{9DE081A5-4D8F-42FF-AC29-B2F837DA0B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58EAC8D-ACB2-4924-9FDC-4B23DAA5ABAC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71681">
            <a:extLst>
              <a:ext uri="{FF2B5EF4-FFF2-40B4-BE49-F238E27FC236}">
                <a16:creationId xmlns:a16="http://schemas.microsoft.com/office/drawing/2014/main" id="{9F6B3632-D494-40CE-8070-E410C2A9F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 -- Continued</a:t>
            </a:r>
          </a:p>
        </p:txBody>
      </p:sp>
      <p:sp>
        <p:nvSpPr>
          <p:cNvPr id="24579" name="文本占位符 71682">
            <a:extLst>
              <a:ext uri="{FF2B5EF4-FFF2-40B4-BE49-F238E27FC236}">
                <a16:creationId xmlns:a16="http://schemas.microsoft.com/office/drawing/2014/main" id="{C0B6D91A-8C83-47D9-900E-FED3DD5C7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621972"/>
            <a:ext cx="10401299" cy="41148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For 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Drinkers2(</a:t>
            </a:r>
            <a:r>
              <a:rPr lang="en-US" altLang="zh-CN" sz="28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u="sng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, the only FD is 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ea typeface="宋体" panose="02010600030101010101" pitchFamily="2" charset="-122"/>
              </a:rPr>
              <a:t>, and the only key is 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{name, </a:t>
            </a:r>
            <a:r>
              <a:rPr lang="en-US" altLang="zh-CN" sz="2800" dirty="0" err="1">
                <a:solidFill>
                  <a:srgbClr val="33CC33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marL="990600" lvl="1" indent="-533400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Violation of BCNF.</a:t>
            </a:r>
          </a:p>
          <a:p>
            <a:pPr marL="609600" indent="-609600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 err="1">
                <a:ea typeface="宋体" panose="02010600030101010101" pitchFamily="2" charset="-122"/>
              </a:rPr>
              <a:t>beersLiked</a:t>
            </a:r>
            <a:r>
              <a:rPr lang="en-US" altLang="zh-CN" sz="2800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ea typeface="宋体" panose="02010600030101010101" pitchFamily="2" charset="-122"/>
              </a:rPr>
              <a:t> = {</a:t>
            </a:r>
            <a:r>
              <a:rPr lang="en-US" altLang="zh-CN" sz="2800" dirty="0" err="1"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ea typeface="宋体" panose="02010600030101010101" pitchFamily="2" charset="-122"/>
              </a:rPr>
              <a:t>}, so we decompose </a:t>
            </a:r>
            <a:r>
              <a:rPr lang="en-US" altLang="zh-CN" sz="2800" i="1" dirty="0">
                <a:ea typeface="宋体" panose="02010600030101010101" pitchFamily="2" charset="-122"/>
              </a:rPr>
              <a:t>Drinkers2</a:t>
            </a:r>
            <a:r>
              <a:rPr lang="en-US" altLang="zh-CN" sz="2800" dirty="0">
                <a:ea typeface="宋体" panose="02010600030101010101" pitchFamily="2" charset="-122"/>
              </a:rPr>
              <a:t>  into:</a:t>
            </a:r>
          </a:p>
          <a:p>
            <a:pPr marL="990600" lvl="1" indent="-533400">
              <a:lnSpc>
                <a:spcPct val="150000"/>
              </a:lnSpc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Drinkers3(</a:t>
            </a:r>
            <a:r>
              <a:rPr lang="en-US" altLang="zh-CN" sz="2400" u="sng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 marL="990600" lvl="1" indent="-533400">
              <a:lnSpc>
                <a:spcPct val="150000"/>
              </a:lnSpc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Drinkers4(</a:t>
            </a:r>
            <a:r>
              <a:rPr lang="en-US" altLang="zh-CN" sz="24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u="sng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3C2F0205-C8E7-4903-9DD9-DE9E4E7E0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93EB49E-A643-4A4D-9B2E-67AF91722C9B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15</a:t>
            </a:fld>
            <a:endParaRPr lang="zh-CN" altLang="en-US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F93509-6201-4C52-AA4D-D5020263F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878" y="4457700"/>
            <a:ext cx="2759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Any two-attribute relations is in BCNF.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Example 3.17, P.89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72705">
            <a:extLst>
              <a:ext uri="{FF2B5EF4-FFF2-40B4-BE49-F238E27FC236}">
                <a16:creationId xmlns:a16="http://schemas.microsoft.com/office/drawing/2014/main" id="{27AAA1D6-A966-4B92-AB37-A4E332985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 -- Concluded</a:t>
            </a:r>
          </a:p>
        </p:txBody>
      </p:sp>
      <p:sp>
        <p:nvSpPr>
          <p:cNvPr id="25603" name="文本占位符 72706">
            <a:extLst>
              <a:ext uri="{FF2B5EF4-FFF2-40B4-BE49-F238E27FC236}">
                <a16:creationId xmlns:a16="http://schemas.microsoft.com/office/drawing/2014/main" id="{BA8EE07C-9C2E-4697-AEAE-0A85620C7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The resulting decomposition of </a:t>
            </a:r>
            <a:r>
              <a:rPr lang="en-US" altLang="zh-CN" sz="2800" i="1" dirty="0">
                <a:ea typeface="宋体" panose="02010600030101010101" pitchFamily="2" charset="-122"/>
              </a:rPr>
              <a:t>Drinkers 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marL="990600" lvl="1" indent="-533400"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Drinkers1(</a:t>
            </a:r>
            <a:r>
              <a:rPr lang="en-US" altLang="zh-CN" sz="24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CC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CC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 marL="990600" lvl="1" indent="-533400"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Drinkers3(</a:t>
            </a:r>
            <a:r>
              <a:rPr lang="en-US" altLang="zh-CN" sz="2400" u="sng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 marL="990600" lvl="1" indent="-533400"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Drinkers4(</a:t>
            </a:r>
            <a:r>
              <a:rPr lang="en-US" altLang="zh-CN" sz="24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u="sng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 marL="609600" indent="-609600"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Notice: </a:t>
            </a:r>
            <a:r>
              <a:rPr lang="en-US" altLang="zh-CN" sz="2800" i="1" dirty="0">
                <a:ea typeface="宋体" panose="02010600030101010101" pitchFamily="2" charset="-122"/>
              </a:rPr>
              <a:t>Drinkers1</a:t>
            </a:r>
            <a:r>
              <a:rPr lang="en-US" altLang="zh-CN" sz="2800" dirty="0">
                <a:ea typeface="宋体" panose="02010600030101010101" pitchFamily="2" charset="-122"/>
              </a:rPr>
              <a:t>  tells us about drinkers, </a:t>
            </a:r>
            <a:r>
              <a:rPr lang="en-US" altLang="zh-CN" sz="2800" i="1" dirty="0">
                <a:ea typeface="宋体" panose="02010600030101010101" pitchFamily="2" charset="-122"/>
              </a:rPr>
              <a:t>Drinkers3</a:t>
            </a:r>
            <a:r>
              <a:rPr lang="en-US" altLang="zh-CN" sz="2800" dirty="0">
                <a:ea typeface="宋体" panose="02010600030101010101" pitchFamily="2" charset="-122"/>
              </a:rPr>
              <a:t>  tells us about beers, and </a:t>
            </a:r>
            <a:r>
              <a:rPr lang="en-US" altLang="zh-CN" sz="2800" i="1" dirty="0">
                <a:ea typeface="宋体" panose="02010600030101010101" pitchFamily="2" charset="-122"/>
              </a:rPr>
              <a:t>Drinkers4</a:t>
            </a:r>
            <a:r>
              <a:rPr lang="en-US" altLang="zh-CN" sz="2800" dirty="0">
                <a:ea typeface="宋体" panose="02010600030101010101" pitchFamily="2" charset="-122"/>
              </a:rPr>
              <a:t>  tells us the relationship between drinkers and the beers they like.</a:t>
            </a:r>
          </a:p>
        </p:txBody>
      </p:sp>
      <p:sp>
        <p:nvSpPr>
          <p:cNvPr id="25604" name="灯片编号占位符 1">
            <a:extLst>
              <a:ext uri="{FF2B5EF4-FFF2-40B4-BE49-F238E27FC236}">
                <a16:creationId xmlns:a16="http://schemas.microsoft.com/office/drawing/2014/main" id="{774F4029-908D-4F45-8508-2CCD96F39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E189666-0DF7-44E1-86A3-24826FF5A404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16</a:t>
            </a:fld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2020年12月7日</a:t>
            </a:fld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9BE93B-0B6B-44FC-8004-A10BD5D12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Exercises 3.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1, 3.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, 3.3.4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 @ P.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92</a:t>
            </a:r>
            <a:endParaRPr lang="zh-CN" altLang="en-US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7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73729">
            <a:extLst>
              <a:ext uri="{FF2B5EF4-FFF2-40B4-BE49-F238E27FC236}">
                <a16:creationId xmlns:a16="http://schemas.microsoft.com/office/drawing/2014/main" id="{C8A35732-9C3D-4C8C-87DD-D524F7911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779" y="1143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Third Normal Form -- Motivation</a:t>
            </a:r>
          </a:p>
        </p:txBody>
      </p:sp>
      <p:sp>
        <p:nvSpPr>
          <p:cNvPr id="27651" name="文本占位符 73730">
            <a:extLst>
              <a:ext uri="{FF2B5EF4-FFF2-40B4-BE49-F238E27FC236}">
                <a16:creationId xmlns:a16="http://schemas.microsoft.com/office/drawing/2014/main" id="{0F786BD2-B49E-453B-86BF-5A0C1CAE0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" y="1485900"/>
            <a:ext cx="10591800" cy="4343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There is one structure of FD’s that causes trouble when we decompose.</a:t>
            </a:r>
          </a:p>
          <a:p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AB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 and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Example: </a:t>
            </a:r>
            <a:r>
              <a:rPr lang="en-US" altLang="zh-CN" sz="2400" i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= street address, </a:t>
            </a:r>
            <a:r>
              <a:rPr lang="en-US" altLang="zh-CN" sz="2400" i="1" dirty="0"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 = city, </a:t>
            </a:r>
            <a:r>
              <a:rPr lang="en-US" altLang="zh-CN" sz="2400" i="1" dirty="0"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 = zip code.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There are two keys, 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solidFill>
                  <a:srgbClr val="33CC33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solidFill>
                  <a:srgbClr val="33CC33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 }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solidFill>
                  <a:srgbClr val="33CC33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solidFill>
                  <a:srgbClr val="33CC33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 }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  is a BCNF violation, so we must decompose into </a:t>
            </a:r>
            <a:r>
              <a:rPr lang="en-US" altLang="zh-CN" sz="2800" i="1" dirty="0">
                <a:ea typeface="宋体" panose="02010600030101010101" pitchFamily="2" charset="-122"/>
              </a:rPr>
              <a:t>AC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BC</a:t>
            </a:r>
            <a:r>
              <a:rPr lang="en-US" altLang="zh-CN" sz="2800" dirty="0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27652" name="灯片编号占位符 1">
            <a:extLst>
              <a:ext uri="{FF2B5EF4-FFF2-40B4-BE49-F238E27FC236}">
                <a16:creationId xmlns:a16="http://schemas.microsoft.com/office/drawing/2014/main" id="{A5BF837D-0D5C-49F6-B153-F7AFBE04A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7DB1D0D-6BD9-41F2-B7F8-BC1589FC6E66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18</a:t>
            </a:fld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74753">
            <a:extLst>
              <a:ext uri="{FF2B5EF4-FFF2-40B4-BE49-F238E27FC236}">
                <a16:creationId xmlns:a16="http://schemas.microsoft.com/office/drawing/2014/main" id="{DFDFCD2D-C22C-4E39-B3AD-B19D5B42A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Cannot Enforce FD’s</a:t>
            </a:r>
          </a:p>
        </p:txBody>
      </p:sp>
      <p:sp>
        <p:nvSpPr>
          <p:cNvPr id="28675" name="文本占位符 74754">
            <a:extLst>
              <a:ext uri="{FF2B5EF4-FFF2-40B4-BE49-F238E27FC236}">
                <a16:creationId xmlns:a16="http://schemas.microsoft.com/office/drawing/2014/main" id="{008F9F0D-977E-4332-9383-9B382CC10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The problem is that if we use </a:t>
            </a:r>
            <a:r>
              <a:rPr lang="en-US" altLang="zh-CN" sz="2800" i="1" dirty="0">
                <a:ea typeface="宋体" panose="02010600030101010101" pitchFamily="2" charset="-122"/>
              </a:rPr>
              <a:t>AC</a:t>
            </a:r>
            <a:r>
              <a:rPr lang="en-US" altLang="zh-CN" sz="2800" dirty="0">
                <a:ea typeface="宋体" panose="02010600030101010101" pitchFamily="2" charset="-122"/>
              </a:rPr>
              <a:t>  and </a:t>
            </a:r>
            <a:r>
              <a:rPr lang="en-US" altLang="zh-CN" sz="2800" i="1" dirty="0">
                <a:ea typeface="宋体" panose="02010600030101010101" pitchFamily="2" charset="-122"/>
              </a:rPr>
              <a:t>BC </a:t>
            </a:r>
            <a:r>
              <a:rPr lang="en-US" altLang="zh-CN" sz="2800" dirty="0">
                <a:ea typeface="宋体" panose="02010600030101010101" pitchFamily="2" charset="-122"/>
              </a:rPr>
              <a:t> as our database schema, we cannot enforce the FD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AB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 by checking FD’s in these decomposed relations.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Example with 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= street, 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 = city, and </a:t>
            </a:r>
            <a:r>
              <a:rPr lang="en-US" altLang="zh-CN" sz="2800" i="1" dirty="0"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= zip on the next slide.</a:t>
            </a:r>
          </a:p>
        </p:txBody>
      </p:sp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CFC4C75D-BD05-4443-8E9A-0C4FC03BA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093EAA51-44A2-42D2-B26B-53631D90BBA5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19</a:t>
            </a:fld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60417">
            <a:extLst>
              <a:ext uri="{FF2B5EF4-FFF2-40B4-BE49-F238E27FC236}">
                <a16:creationId xmlns:a16="http://schemas.microsoft.com/office/drawing/2014/main" id="{4C7FE469-92CE-441E-9566-5C9BBF89B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Anomalies</a:t>
            </a:r>
          </a:p>
        </p:txBody>
      </p:sp>
      <p:sp>
        <p:nvSpPr>
          <p:cNvPr id="11267" name="文本占位符 60418">
            <a:extLst>
              <a:ext uri="{FF2B5EF4-FFF2-40B4-BE49-F238E27FC236}">
                <a16:creationId xmlns:a16="http://schemas.microsoft.com/office/drawing/2014/main" id="{B06C2969-5DE7-424C-803C-D445AA6FC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924" y="1638300"/>
            <a:ext cx="10337790" cy="4114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A bad design of relation schema can lead to anomalies and redundancy.</a:t>
            </a:r>
          </a:p>
          <a:p>
            <a:pPr lvl="1"/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Update anomaly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: one occurrence of a fact is changed, but not all occurrences.</a:t>
            </a:r>
          </a:p>
          <a:p>
            <a:pPr lvl="1"/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Deletion anomaly</a:t>
            </a:r>
            <a:r>
              <a:rPr lang="en-US" altLang="zh-CN" sz="2400" dirty="0">
                <a:ea typeface="宋体" panose="02010600030101010101" pitchFamily="2" charset="-122"/>
              </a:rPr>
              <a:t> : valid fact is lost when a tuple is deleted.</a:t>
            </a:r>
          </a:p>
          <a:p>
            <a:pPr lvl="1"/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Redundancy</a:t>
            </a:r>
            <a:r>
              <a:rPr lang="en-US" altLang="zh-CN" sz="2400" dirty="0">
                <a:ea typeface="宋体" panose="02010600030101010101" pitchFamily="2" charset="-122"/>
              </a:rPr>
              <a:t>: Information is repeated unnecessarily in several tuples.</a:t>
            </a: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1268" name="灯片编号占位符 1">
            <a:extLst>
              <a:ext uri="{FF2B5EF4-FFF2-40B4-BE49-F238E27FC236}">
                <a16:creationId xmlns:a16="http://schemas.microsoft.com/office/drawing/2014/main" id="{469D9A1A-D4AB-4C62-9080-0D00B9A598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B3519B3-FE10-4B55-BB2F-5FE7746CECA8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75777">
            <a:extLst>
              <a:ext uri="{FF2B5EF4-FFF2-40B4-BE49-F238E27FC236}">
                <a16:creationId xmlns:a16="http://schemas.microsoft.com/office/drawing/2014/main" id="{D2FBAFD8-7F5F-4790-A804-C7B9DF17A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Unenforceable FD</a:t>
            </a:r>
          </a:p>
        </p:txBody>
      </p:sp>
      <p:sp>
        <p:nvSpPr>
          <p:cNvPr id="29699" name="文本框 75778">
            <a:extLst>
              <a:ext uri="{FF2B5EF4-FFF2-40B4-BE49-F238E27FC236}">
                <a16:creationId xmlns:a16="http://schemas.microsoft.com/office/drawing/2014/main" id="{0D38EB2C-3C60-4CD1-975C-3050AAA86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016126"/>
            <a:ext cx="28729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street	  zip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545 Tech Sq.	02138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545 Tech Sq.	02139</a:t>
            </a:r>
          </a:p>
        </p:txBody>
      </p:sp>
      <p:sp>
        <p:nvSpPr>
          <p:cNvPr id="29700" name="文本框 75779">
            <a:extLst>
              <a:ext uri="{FF2B5EF4-FFF2-40B4-BE49-F238E27FC236}">
                <a16:creationId xmlns:a16="http://schemas.microsoft.com/office/drawing/2014/main" id="{DE061F4C-FA83-4F7D-AA0D-BAAECA8BD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051051"/>
            <a:ext cx="28729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city		  zip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Cambridge	02138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Cambridge	02139</a:t>
            </a:r>
          </a:p>
        </p:txBody>
      </p:sp>
      <p:sp>
        <p:nvSpPr>
          <p:cNvPr id="29701" name="矩形 75780">
            <a:extLst>
              <a:ext uri="{FF2B5EF4-FFF2-40B4-BE49-F238E27FC236}">
                <a16:creationId xmlns:a16="http://schemas.microsoft.com/office/drawing/2014/main" id="{DE9263BF-474D-4FD1-8A9C-73626286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2895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2" name="矩形 75781">
            <a:extLst>
              <a:ext uri="{FF2B5EF4-FFF2-40B4-BE49-F238E27FC236}">
                <a16:creationId xmlns:a16="http://schemas.microsoft.com/office/drawing/2014/main" id="{9D584E15-5401-48A7-B79D-9BE5F5F8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2895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3" name="直接连接符 75782">
            <a:extLst>
              <a:ext uri="{FF2B5EF4-FFF2-40B4-BE49-F238E27FC236}">
                <a16:creationId xmlns:a16="http://schemas.microsoft.com/office/drawing/2014/main" id="{8485AFA3-CA22-4159-B2BE-B6E355837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直接连接符 75783">
            <a:extLst>
              <a:ext uri="{FF2B5EF4-FFF2-40B4-BE49-F238E27FC236}">
                <a16:creationId xmlns:a16="http://schemas.microsoft.com/office/drawing/2014/main" id="{704CAC90-8591-49DA-84BC-6F20D24E2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438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直接连接符 75784">
            <a:extLst>
              <a:ext uri="{FF2B5EF4-FFF2-40B4-BE49-F238E27FC236}">
                <a16:creationId xmlns:a16="http://schemas.microsoft.com/office/drawing/2014/main" id="{9805C17F-1E68-4E6B-BA96-DBBD7A6D0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057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直接连接符 75785">
            <a:extLst>
              <a:ext uri="{FF2B5EF4-FFF2-40B4-BE49-F238E27FC236}">
                <a16:creationId xmlns:a16="http://schemas.microsoft.com/office/drawing/2014/main" id="{2B6CDB9E-295F-4B90-89BF-C3FBE69DF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057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07" name="组合 75794">
            <a:extLst>
              <a:ext uri="{FF2B5EF4-FFF2-40B4-BE49-F238E27FC236}">
                <a16:creationId xmlns:a16="http://schemas.microsoft.com/office/drawing/2014/main" id="{76AA7923-F280-4BCB-A050-A3E8F095D5AE}"/>
              </a:ext>
            </a:extLst>
          </p:cNvPr>
          <p:cNvGrpSpPr>
            <a:grpSpLocks/>
          </p:cNvGrpSpPr>
          <p:nvPr/>
        </p:nvGrpSpPr>
        <p:grpSpPr bwMode="auto">
          <a:xfrm>
            <a:off x="3048001" y="3573464"/>
            <a:ext cx="5573713" cy="1912937"/>
            <a:chOff x="960" y="2251"/>
            <a:chExt cx="3511" cy="1205"/>
          </a:xfrm>
        </p:grpSpPr>
        <p:sp>
          <p:nvSpPr>
            <p:cNvPr id="29710" name="文本框 75787">
              <a:extLst>
                <a:ext uri="{FF2B5EF4-FFF2-40B4-BE49-F238E27FC236}">
                  <a16:creationId xmlns:a16="http://schemas.microsoft.com/office/drawing/2014/main" id="{EFC06BEF-6276-40AB-BFFE-23660DD2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251"/>
              <a:ext cx="28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Join tuples with equal zip codes.</a:t>
              </a:r>
            </a:p>
          </p:txBody>
        </p:sp>
        <p:sp>
          <p:nvSpPr>
            <p:cNvPr id="29711" name="文本框 75788">
              <a:extLst>
                <a:ext uri="{FF2B5EF4-FFF2-40B4-BE49-F238E27FC236}">
                  <a16:creationId xmlns:a16="http://schemas.microsoft.com/office/drawing/2014/main" id="{170D88AF-BC62-4052-9E98-F9A644DD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2610"/>
              <a:ext cx="297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street	   city		  zip</a:t>
              </a: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545 Tech Sq.	Cambridge	02138</a:t>
              </a: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545 Tech Sq.	Cambridge	02139</a:t>
              </a:r>
            </a:p>
          </p:txBody>
        </p:sp>
        <p:sp>
          <p:nvSpPr>
            <p:cNvPr id="29712" name="矩形 75789">
              <a:extLst>
                <a:ext uri="{FF2B5EF4-FFF2-40B4-BE49-F238E27FC236}">
                  <a16:creationId xmlns:a16="http://schemas.microsoft.com/office/drawing/2014/main" id="{F6D9E693-A9F8-4579-9298-472CFECFB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29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3" name="直接连接符 75790">
              <a:extLst>
                <a:ext uri="{FF2B5EF4-FFF2-40B4-BE49-F238E27FC236}">
                  <a16:creationId xmlns:a16="http://schemas.microsoft.com/office/drawing/2014/main" id="{D6459C14-5B65-40B2-A355-B36CC8FBC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85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直接连接符 75791">
              <a:extLst>
                <a:ext uri="{FF2B5EF4-FFF2-40B4-BE49-F238E27FC236}">
                  <a16:creationId xmlns:a16="http://schemas.microsoft.com/office/drawing/2014/main" id="{2415116C-9979-41CD-8535-73A503AB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直接连接符 75792">
              <a:extLst>
                <a:ext uri="{FF2B5EF4-FFF2-40B4-BE49-F238E27FC236}">
                  <a16:creationId xmlns:a16="http://schemas.microsoft.com/office/drawing/2014/main" id="{25E8235E-7D80-4989-864C-FAD856553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8" name="文本框 75793">
            <a:extLst>
              <a:ext uri="{FF2B5EF4-FFF2-40B4-BE49-F238E27FC236}">
                <a16:creationId xmlns:a16="http://schemas.microsoft.com/office/drawing/2014/main" id="{CC266F8C-7C84-4147-BEDC-EA510D7C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562601"/>
            <a:ext cx="84131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Although no FD’s were violated in the decomposed relations,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FD </a:t>
            </a:r>
            <a:r>
              <a:rPr lang="en-US" altLang="zh-CN" sz="240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street city -&gt; zip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is violated by the database as a whole.</a:t>
            </a:r>
          </a:p>
        </p:txBody>
      </p:sp>
      <p:sp>
        <p:nvSpPr>
          <p:cNvPr id="29709" name="灯片编号占位符 1">
            <a:extLst>
              <a:ext uri="{FF2B5EF4-FFF2-40B4-BE49-F238E27FC236}">
                <a16:creationId xmlns:a16="http://schemas.microsoft.com/office/drawing/2014/main" id="{25865224-5568-4B57-8648-DB765F271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3AF1575-1BB3-4CF2-8BBD-29704D6B31D1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</a:t>
            </a:fld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76801">
            <a:extLst>
              <a:ext uri="{FF2B5EF4-FFF2-40B4-BE49-F238E27FC236}">
                <a16:creationId xmlns:a16="http://schemas.microsoft.com/office/drawing/2014/main" id="{DFC67ABD-FD95-4446-B179-5EB4C2BB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7072" y="95250"/>
            <a:ext cx="8382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3NF Let’s Us Avoid This Problem</a:t>
            </a:r>
          </a:p>
        </p:txBody>
      </p:sp>
      <p:sp>
        <p:nvSpPr>
          <p:cNvPr id="30723" name="文本占位符 76802">
            <a:extLst>
              <a:ext uri="{FF2B5EF4-FFF2-40B4-BE49-F238E27FC236}">
                <a16:creationId xmlns:a16="http://schemas.microsoft.com/office/drawing/2014/main" id="{B7DBA5F0-CF22-4774-B4E3-D434919ED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5672" y="1371600"/>
            <a:ext cx="10961914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en-US" altLang="zh-CN" baseline="30000" dirty="0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 Normal Form (3NF) modifies the BCNF condition so we do not have to decompose in this problem situation.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An attribute is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prime </a:t>
            </a:r>
            <a:r>
              <a:rPr lang="en-US" altLang="zh-CN" dirty="0">
                <a:ea typeface="宋体" panose="02010600030101010101" pitchFamily="2" charset="-122"/>
              </a:rPr>
              <a:t> if it is a member of any key.</a:t>
            </a:r>
          </a:p>
          <a:p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violates 3NF if and only if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 is not a </a:t>
            </a:r>
            <a:r>
              <a:rPr lang="en-US" altLang="zh-CN" dirty="0" err="1">
                <a:ea typeface="宋体" panose="02010600030101010101" pitchFamily="2" charset="-122"/>
              </a:rPr>
              <a:t>superkey</a:t>
            </a:r>
            <a:r>
              <a:rPr lang="en-US" altLang="zh-CN" dirty="0">
                <a:ea typeface="宋体" panose="02010600030101010101" pitchFamily="2" charset="-122"/>
              </a:rPr>
              <a:t>, and also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 is not prime.</a:t>
            </a: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FD243B69-225A-4ADA-9DE9-BB52C5417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2CEE8B3-1BC3-4F02-8D50-163CA38BD074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21</a:t>
            </a:fld>
            <a:endParaRPr lang="zh-CN" altLang="en-US" sz="1400"/>
          </a:p>
        </p:txBody>
      </p:sp>
      <p:pic>
        <p:nvPicPr>
          <p:cNvPr id="2" name="图片 1" descr="屏幕剪辑">
            <a:extLst>
              <a:ext uri="{FF2B5EF4-FFF2-40B4-BE49-F238E27FC236}">
                <a16:creationId xmlns:a16="http://schemas.microsoft.com/office/drawing/2014/main" id="{86B54AE3-A765-4590-8517-902F66FD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8" y="4089627"/>
            <a:ext cx="8793163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77825">
            <a:extLst>
              <a:ext uri="{FF2B5EF4-FFF2-40B4-BE49-F238E27FC236}">
                <a16:creationId xmlns:a16="http://schemas.microsoft.com/office/drawing/2014/main" id="{6F2B3E1A-FB1A-48D9-8F56-0087FF036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3NF</a:t>
            </a:r>
          </a:p>
        </p:txBody>
      </p:sp>
      <p:sp>
        <p:nvSpPr>
          <p:cNvPr id="31747" name="文本占位符 77826">
            <a:extLst>
              <a:ext uri="{FF2B5EF4-FFF2-40B4-BE49-F238E27FC236}">
                <a16:creationId xmlns:a16="http://schemas.microsoft.com/office/drawing/2014/main" id="{219A54EA-88E1-4EFE-AB73-D51289F10C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In our problem situation with FD’s 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AB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 and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, we have keys </a:t>
            </a:r>
            <a:r>
              <a:rPr lang="en-US" altLang="zh-CN" sz="2800" i="1" dirty="0">
                <a:solidFill>
                  <a:srgbClr val="33CC33"/>
                </a:solidFill>
                <a:ea typeface="宋体" panose="02010600030101010101" pitchFamily="2" charset="-122"/>
              </a:rPr>
              <a:t>AB</a:t>
            </a:r>
            <a:r>
              <a:rPr lang="en-US" altLang="zh-CN" sz="2800" dirty="0">
                <a:ea typeface="宋体" panose="02010600030101010101" pitchFamily="2" charset="-122"/>
              </a:rPr>
              <a:t>  and </a:t>
            </a:r>
            <a:r>
              <a:rPr lang="en-US" altLang="zh-CN" sz="2800" i="1" dirty="0">
                <a:solidFill>
                  <a:srgbClr val="33CC33"/>
                </a:solidFill>
                <a:ea typeface="宋体" panose="02010600030101010101" pitchFamily="2" charset="-122"/>
              </a:rPr>
              <a:t>AC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Thus 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, and </a:t>
            </a:r>
            <a:r>
              <a:rPr lang="en-US" altLang="zh-CN" sz="2800" i="1" dirty="0"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 are each prime.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Although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  violates BCNF, it does not violate 3NF.</a:t>
            </a:r>
          </a:p>
        </p:txBody>
      </p:sp>
      <p:sp>
        <p:nvSpPr>
          <p:cNvPr id="31748" name="灯片编号占位符 1">
            <a:extLst>
              <a:ext uri="{FF2B5EF4-FFF2-40B4-BE49-F238E27FC236}">
                <a16:creationId xmlns:a16="http://schemas.microsoft.com/office/drawing/2014/main" id="{9C5C8DB7-4195-40B4-8CD8-F6AB458C10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6D8FA21-E890-40CB-AD4E-62D3EEB6CF70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22</a:t>
            </a:fld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78849">
            <a:extLst>
              <a:ext uri="{FF2B5EF4-FFF2-40B4-BE49-F238E27FC236}">
                <a16:creationId xmlns:a16="http://schemas.microsoft.com/office/drawing/2014/main" id="{A6F85858-C784-4C51-85A8-271C10DB3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3NF and BCNF Give You</a:t>
            </a:r>
          </a:p>
        </p:txBody>
      </p:sp>
      <p:sp>
        <p:nvSpPr>
          <p:cNvPr id="32771" name="文本占位符 78850">
            <a:extLst>
              <a:ext uri="{FF2B5EF4-FFF2-40B4-BE49-F238E27FC236}">
                <a16:creationId xmlns:a16="http://schemas.microsoft.com/office/drawing/2014/main" id="{1432CBE6-1C5E-4846-BBCE-BB3FA3E12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3321" y="1556657"/>
            <a:ext cx="10453008" cy="4114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>
                <a:ea typeface="宋体" panose="02010600030101010101" pitchFamily="2" charset="-122"/>
              </a:rPr>
              <a:t>There are two important properties of a decomposition: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Lossless Join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: it should be possible to project the original relations onto the decomposed schema, and then reconstruct the original.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Dependency Preservation</a:t>
            </a:r>
            <a:r>
              <a:rPr lang="en-US" altLang="zh-CN" sz="2400" dirty="0">
                <a:ea typeface="宋体" panose="02010600030101010101" pitchFamily="2" charset="-122"/>
              </a:rPr>
              <a:t> : it should be possible to check in the projected relations whether all the given FD’s are satisfied.</a:t>
            </a:r>
          </a:p>
        </p:txBody>
      </p:sp>
      <p:sp>
        <p:nvSpPr>
          <p:cNvPr id="32772" name="灯片编号占位符 1">
            <a:extLst>
              <a:ext uri="{FF2B5EF4-FFF2-40B4-BE49-F238E27FC236}">
                <a16:creationId xmlns:a16="http://schemas.microsoft.com/office/drawing/2014/main" id="{7A11293F-8ACF-4BD9-9CFD-547DA5B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1569E5F-AE63-436F-BD97-E95F35123947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23</a:t>
            </a:fld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79873">
            <a:extLst>
              <a:ext uri="{FF2B5EF4-FFF2-40B4-BE49-F238E27FC236}">
                <a16:creationId xmlns:a16="http://schemas.microsoft.com/office/drawing/2014/main" id="{D5FE3AC2-2BDE-423B-B6A7-F309EBAA0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3NF and BCNF -- Continued</a:t>
            </a:r>
          </a:p>
        </p:txBody>
      </p:sp>
      <p:sp>
        <p:nvSpPr>
          <p:cNvPr id="33795" name="文本占位符 79874">
            <a:extLst>
              <a:ext uri="{FF2B5EF4-FFF2-40B4-BE49-F238E27FC236}">
                <a16:creationId xmlns:a16="http://schemas.microsoft.com/office/drawing/2014/main" id="{74F197C3-43B3-45F3-9331-06FAB6D04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8636" y="1630136"/>
            <a:ext cx="10295164" cy="4114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We can get (1) with a BCNF decomposition.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We can get both (1) and (2) with a 3NF decomposition.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But we can’t always get (1) and (2) with a BCNF decomposition.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street-city-zip is an example.</a:t>
            </a: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3796" name="灯片编号占位符 1">
            <a:extLst>
              <a:ext uri="{FF2B5EF4-FFF2-40B4-BE49-F238E27FC236}">
                <a16:creationId xmlns:a16="http://schemas.microsoft.com/office/drawing/2014/main" id="{009550BE-2481-4546-B4DC-98F32F1F0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6B4EB19-2826-4DDE-B149-1EF36B1E0443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24</a:t>
            </a:fld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80897">
            <a:extLst>
              <a:ext uri="{FF2B5EF4-FFF2-40B4-BE49-F238E27FC236}">
                <a16:creationId xmlns:a16="http://schemas.microsoft.com/office/drawing/2014/main" id="{F1B78FB7-D112-417D-AC80-56C595111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Testing for a Lossless Join</a:t>
            </a:r>
          </a:p>
        </p:txBody>
      </p:sp>
      <p:sp>
        <p:nvSpPr>
          <p:cNvPr id="34819" name="文本占位符 80898">
            <a:extLst>
              <a:ext uri="{FF2B5EF4-FFF2-40B4-BE49-F238E27FC236}">
                <a16:creationId xmlns:a16="http://schemas.microsoft.com/office/drawing/2014/main" id="{C9DCC2D4-5A4D-4702-981B-2D0177C4E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81328"/>
            <a:ext cx="10771414" cy="469563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If we project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onto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,…, </a:t>
            </a:r>
            <a:r>
              <a:rPr lang="en-US" altLang="zh-CN" sz="2800" i="1" dirty="0" err="1"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k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, can we recover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by rejoining?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Any tuple in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can be recovered from its projected fragments.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So the only question is: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when we rejoin, do we ever get back something we didn’t have originally</a:t>
            </a:r>
            <a:r>
              <a:rPr lang="en-US" altLang="zh-CN" sz="2800" dirty="0">
                <a:ea typeface="宋体" panose="02010600030101010101" pitchFamily="2" charset="-122"/>
              </a:rPr>
              <a:t>?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0CE4C9B8-BFA8-4DE0-8210-0A3443636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5D52D08-F8A9-484E-902E-4699FC1606DC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25</a:t>
            </a:fld>
            <a:endParaRPr lang="zh-CN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511729B4-4AEB-403B-A92D-6B2E057ED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764" y="50801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Example 3.21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47DE1F81-0D87-454B-B211-A020FBF4A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3133" y="1335088"/>
            <a:ext cx="9522273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R(A, B, C)</a:t>
            </a:r>
            <a:r>
              <a:rPr lang="en-US" altLang="zh-CN" sz="2800" dirty="0">
                <a:ea typeface="宋体" panose="02010600030101010101" pitchFamily="2" charset="-122"/>
              </a:rPr>
              <a:t>, no FD holds. Suppose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consist of two tuples</a:t>
            </a:r>
          </a:p>
          <a:p>
            <a:pPr marL="0" indent="0">
              <a:buNone/>
            </a:pPr>
            <a:endParaRPr lang="en-US" altLang="zh-CN" sz="2800" i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i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=</a:t>
            </a:r>
            <a:r>
              <a:rPr lang="el-GR" altLang="zh-CN" sz="2800" i="1" dirty="0">
                <a:solidFill>
                  <a:srgbClr val="000000"/>
                </a:solidFill>
                <a:ea typeface="HiddenHorzOCR-Identity-H"/>
                <a:cs typeface="HiddenHorzOCR-Identity-H"/>
              </a:rPr>
              <a:t> π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AB</a:t>
            </a:r>
            <a:r>
              <a:rPr lang="en-US" altLang="zh-CN" sz="2800" i="1" dirty="0">
                <a:ea typeface="宋体" panose="02010600030101010101" pitchFamily="2" charset="-122"/>
              </a:rPr>
              <a:t>(R)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(1, 2), (4, 2)</a:t>
            </a:r>
            <a:endParaRPr lang="en-US" altLang="zh-CN" sz="2800" i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=</a:t>
            </a:r>
            <a:r>
              <a:rPr lang="el-GR" altLang="zh-CN" sz="2800" i="1" dirty="0">
                <a:solidFill>
                  <a:srgbClr val="000000"/>
                </a:solidFill>
                <a:ea typeface="HiddenHorzOCR-Identity-H"/>
                <a:cs typeface="HiddenHorzOCR-Identity-H"/>
              </a:rPr>
              <a:t> π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BC</a:t>
            </a:r>
            <a:r>
              <a:rPr lang="en-US" altLang="zh-CN" sz="2800" i="1" dirty="0">
                <a:ea typeface="宋体" panose="02010600030101010101" pitchFamily="2" charset="-122"/>
              </a:rPr>
              <a:t>(R)</a:t>
            </a:r>
            <a:r>
              <a:rPr lang="en-US" altLang="zh-CN" sz="2800" dirty="0">
                <a:ea typeface="宋体" panose="02010600030101010101" pitchFamily="2" charset="-122"/>
              </a:rPr>
              <a:t>: (2, 3), (2, 5)</a:t>
            </a:r>
          </a:p>
          <a:p>
            <a:pPr marL="0" indent="0"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ea typeface="宋体" panose="02010600030101010101" pitchFamily="2" charset="-122"/>
              </a:rPr>
              <a:t>=R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latin typeface="Lucida Sans Unicode" panose="020B0602030504020204" pitchFamily="34" charset="0"/>
                <a:ea typeface="宋体" panose="02010600030101010101" pitchFamily="2" charset="-122"/>
              </a:rPr>
              <a:t>⋈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</a:t>
            </a:r>
            <a:endParaRPr lang="zh-CN" altLang="en-US" sz="2800" i="1" baseline="-25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i="1" dirty="0">
              <a:ea typeface="宋体" panose="02010600030101010101" pitchFamily="2" charset="-122"/>
            </a:endParaRPr>
          </a:p>
        </p:txBody>
      </p:sp>
      <p:pic>
        <p:nvPicPr>
          <p:cNvPr id="35844" name="图片 1" descr="屏幕剪辑">
            <a:extLst>
              <a:ext uri="{FF2B5EF4-FFF2-40B4-BE49-F238E27FC236}">
                <a16:creationId xmlns:a16="http://schemas.microsoft.com/office/drawing/2014/main" id="{78135B10-A13C-4862-8AD0-ABF582484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7871"/>
            <a:ext cx="20161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36676B04-105F-4B71-AEF6-2A96E0745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3429000"/>
            <a:ext cx="1979613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16C469-A3F7-49A5-B457-9E3CB1D3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75" y="3513366"/>
            <a:ext cx="31511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We get 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too much</a:t>
            </a:r>
            <a:r>
              <a:rPr lang="en-US" altLang="zh-CN" sz="2400" dirty="0">
                <a:ea typeface="宋体" panose="02010600030101010101" pitchFamily="2" charset="-122"/>
              </a:rPr>
              <a:t>”.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(1, 2, 5) and (4, 2, 3) are two bogus tuples.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71144C-6803-4CDC-A990-F58C0204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5589588"/>
            <a:ext cx="6326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This decomposition does not have a lossless join.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81921">
            <a:extLst>
              <a:ext uri="{FF2B5EF4-FFF2-40B4-BE49-F238E27FC236}">
                <a16:creationId xmlns:a16="http://schemas.microsoft.com/office/drawing/2014/main" id="{8C3C9605-80E9-4BD1-B6E7-DD6034EB6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Chase Test</a:t>
            </a:r>
          </a:p>
        </p:txBody>
      </p:sp>
      <p:sp>
        <p:nvSpPr>
          <p:cNvPr id="36867" name="文本占位符 81922">
            <a:extLst>
              <a:ext uri="{FF2B5EF4-FFF2-40B4-BE49-F238E27FC236}">
                <a16:creationId xmlns:a16="http://schemas.microsoft.com/office/drawing/2014/main" id="{3685E4BA-912F-4C23-AE5C-EFEE20611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Suppose tuple </a:t>
            </a:r>
            <a:r>
              <a:rPr lang="en-US" altLang="zh-CN" sz="2800" i="1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  comes back in the join.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Then </a:t>
            </a:r>
            <a:r>
              <a:rPr lang="en-US" altLang="zh-CN" sz="2800" i="1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  is the join of projections of some tuples of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, one for each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2800" i="1" dirty="0"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ea typeface="宋体" panose="02010600030101010101" pitchFamily="2" charset="-122"/>
              </a:rPr>
              <a:t>of the decomposition.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Can we use the given FD’s to show that one of these tuples must be </a:t>
            </a:r>
            <a:r>
              <a:rPr lang="en-US" altLang="zh-CN" sz="2800" i="1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 ?</a:t>
            </a:r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6016354E-E092-4A87-A651-E7582E35F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CAFF508-DE11-467A-A324-EE8089984FCC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27</a:t>
            </a:fld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82945">
            <a:extLst>
              <a:ext uri="{FF2B5EF4-FFF2-40B4-BE49-F238E27FC236}">
                <a16:creationId xmlns:a16="http://schemas.microsoft.com/office/drawing/2014/main" id="{E245AB5A-2BAE-4FB8-934D-F776707E6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Chase – (2)</a:t>
            </a:r>
          </a:p>
        </p:txBody>
      </p:sp>
      <p:sp>
        <p:nvSpPr>
          <p:cNvPr id="37891" name="文本占位符 82946">
            <a:extLst>
              <a:ext uri="{FF2B5EF4-FFF2-40B4-BE49-F238E27FC236}">
                <a16:creationId xmlns:a16="http://schemas.microsoft.com/office/drawing/2014/main" id="{4C2FD3EB-6C59-427D-BC00-A44845BF8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Start by assuming </a:t>
            </a:r>
            <a:r>
              <a:rPr lang="en-US" altLang="zh-CN" sz="2800" i="1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en-US" altLang="zh-CN" sz="2800" i="1" dirty="0" err="1">
                <a:ea typeface="宋体" panose="02010600030101010101" pitchFamily="2" charset="-122"/>
              </a:rPr>
              <a:t>abc</a:t>
            </a:r>
            <a:r>
              <a:rPr lang="en-US" altLang="zh-CN" sz="2800" dirty="0">
                <a:ea typeface="宋体" panose="02010600030101010101" pitchFamily="2" charset="-122"/>
              </a:rPr>
              <a:t>… 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For each </a:t>
            </a:r>
            <a:r>
              <a:rPr lang="en-US" altLang="zh-CN" sz="2800" i="1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, there is a tuple </a:t>
            </a:r>
            <a:r>
              <a:rPr lang="en-US" altLang="zh-CN" sz="2800" i="1" dirty="0" err="1"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 of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that has 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,… in the attributes of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i="1" dirty="0" err="1"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 can have any values in other attributes.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We’ll use the same letter as in </a:t>
            </a:r>
            <a:r>
              <a:rPr lang="en-US" altLang="zh-CN" sz="2800" i="1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, but with a subscript, for these components.</a:t>
            </a:r>
          </a:p>
        </p:txBody>
      </p:sp>
      <p:sp>
        <p:nvSpPr>
          <p:cNvPr id="37892" name="灯片编号占位符 1">
            <a:extLst>
              <a:ext uri="{FF2B5EF4-FFF2-40B4-BE49-F238E27FC236}">
                <a16:creationId xmlns:a16="http://schemas.microsoft.com/office/drawing/2014/main" id="{B241F049-962F-4D54-8304-461C975E9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A3A3A85-7ED1-4BEE-A1CE-7FE223705ADC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28</a:t>
            </a:fld>
            <a:endParaRPr lang="zh-CN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84993">
            <a:extLst>
              <a:ext uri="{FF2B5EF4-FFF2-40B4-BE49-F238E27FC236}">
                <a16:creationId xmlns:a16="http://schemas.microsoft.com/office/drawing/2014/main" id="{57DD3556-5FF9-411F-9258-09C754CC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The Chase</a:t>
            </a:r>
          </a:p>
        </p:txBody>
      </p:sp>
      <p:sp>
        <p:nvSpPr>
          <p:cNvPr id="38915" name="文本占位符 84994">
            <a:extLst>
              <a:ext uri="{FF2B5EF4-FFF2-40B4-BE49-F238E27FC236}">
                <a16:creationId xmlns:a16="http://schemas.microsoft.com/office/drawing/2014/main" id="{B88B012F-B358-479A-9402-B453CDCC9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Let </a:t>
            </a:r>
            <a:r>
              <a:rPr lang="en-US" altLang="zh-CN" sz="2800" i="1" dirty="0">
                <a:ea typeface="宋体" panose="02010600030101010101" pitchFamily="2" charset="-122"/>
              </a:rPr>
              <a:t>R </a:t>
            </a:r>
            <a:r>
              <a:rPr lang="en-US" altLang="zh-CN" sz="2800" dirty="0"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ea typeface="宋体" panose="02010600030101010101" pitchFamily="2" charset="-122"/>
              </a:rPr>
              <a:t> ABCD</a:t>
            </a:r>
            <a:r>
              <a:rPr lang="en-US" altLang="zh-CN" sz="2800" dirty="0">
                <a:ea typeface="宋体" panose="02010600030101010101" pitchFamily="2" charset="-122"/>
              </a:rPr>
              <a:t>, and the decomposition be </a:t>
            </a:r>
            <a:r>
              <a:rPr lang="en-US" altLang="zh-CN" sz="2800" i="1" dirty="0">
                <a:ea typeface="宋体" panose="02010600030101010101" pitchFamily="2" charset="-122"/>
              </a:rPr>
              <a:t>AB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BC</a:t>
            </a:r>
            <a:r>
              <a:rPr lang="en-US" altLang="zh-CN" sz="2800" dirty="0">
                <a:ea typeface="宋体" panose="02010600030101010101" pitchFamily="2" charset="-122"/>
              </a:rPr>
              <a:t>, and </a:t>
            </a:r>
            <a:r>
              <a:rPr lang="en-US" altLang="zh-CN" sz="2800" i="1" dirty="0">
                <a:ea typeface="宋体" panose="02010600030101010101" pitchFamily="2" charset="-122"/>
              </a:rPr>
              <a:t>CD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Let the given FD’s be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C-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B 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Suppose the tuple t = </a:t>
            </a:r>
            <a:r>
              <a:rPr lang="en-US" altLang="zh-CN" sz="2800" dirty="0" err="1">
                <a:ea typeface="宋体" panose="02010600030101010101" pitchFamily="2" charset="-122"/>
              </a:rPr>
              <a:t>abcd</a:t>
            </a:r>
            <a:r>
              <a:rPr lang="en-US" altLang="zh-CN" sz="2800" dirty="0">
                <a:ea typeface="宋体" panose="02010600030101010101" pitchFamily="2" charset="-122"/>
              </a:rPr>
              <a:t> is the join of tuples projected onto </a:t>
            </a:r>
            <a:r>
              <a:rPr lang="en-US" altLang="zh-CN" sz="2800" i="1" dirty="0">
                <a:ea typeface="宋体" panose="02010600030101010101" pitchFamily="2" charset="-122"/>
              </a:rPr>
              <a:t>AB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ea typeface="宋体" panose="02010600030101010101" pitchFamily="2" charset="-122"/>
              </a:rPr>
              <a:t> BC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ea typeface="宋体" panose="02010600030101010101" pitchFamily="2" charset="-122"/>
              </a:rPr>
              <a:t> CD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8916" name="灯片编号占位符 1">
            <a:extLst>
              <a:ext uri="{FF2B5EF4-FFF2-40B4-BE49-F238E27FC236}">
                <a16:creationId xmlns:a16="http://schemas.microsoft.com/office/drawing/2014/main" id="{4499361A-5C55-48F6-BE66-275E505987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8F8DD31-EF91-4889-9F62-D8D90172840E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29</a:t>
            </a:fld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61441">
            <a:extLst>
              <a:ext uri="{FF2B5EF4-FFF2-40B4-BE49-F238E27FC236}">
                <a16:creationId xmlns:a16="http://schemas.microsoft.com/office/drawing/2014/main" id="{CA68DAD2-0861-4D54-83E7-24D196B24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of Bad Design</a:t>
            </a:r>
          </a:p>
        </p:txBody>
      </p:sp>
      <p:sp>
        <p:nvSpPr>
          <p:cNvPr id="12291" name="文本框 61442">
            <a:extLst>
              <a:ext uri="{FF2B5EF4-FFF2-40B4-BE49-F238E27FC236}">
                <a16:creationId xmlns:a16="http://schemas.microsoft.com/office/drawing/2014/main" id="{9AD24973-8D3F-4EA0-95B7-858BAC511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2090738"/>
            <a:ext cx="80382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Drinkers(</a:t>
            </a:r>
            <a:r>
              <a:rPr lang="en-US" altLang="zh-CN" sz="2400" u="sng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240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addr, </a:t>
            </a:r>
            <a:r>
              <a:rPr lang="en-US" altLang="zh-CN" sz="2400" u="sng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beersLiked</a:t>
            </a:r>
            <a:r>
              <a:rPr lang="en-US" altLang="zh-CN" sz="240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manf, favBeer)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		addr		beersLiked	manf	favBeer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Janeway	Voyager	Bud		A.B.	WickedAle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Janeway	</a:t>
            </a:r>
            <a:r>
              <a:rPr lang="en-US" altLang="zh-CN" sz="2400">
                <a:solidFill>
                  <a:srgbClr val="FF99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WickedAle	Pete’s	</a:t>
            </a:r>
            <a:r>
              <a:rPr lang="en-US" altLang="zh-CN" sz="2400">
                <a:solidFill>
                  <a:srgbClr val="FF99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Spock		Enterprise	Bud		</a:t>
            </a:r>
            <a:r>
              <a:rPr lang="en-US" altLang="zh-CN" sz="2400">
                <a:solidFill>
                  <a:srgbClr val="FF99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Bud</a:t>
            </a:r>
          </a:p>
        </p:txBody>
      </p:sp>
      <p:sp>
        <p:nvSpPr>
          <p:cNvPr id="12292" name="矩形 61443">
            <a:extLst>
              <a:ext uri="{FF2B5EF4-FFF2-40B4-BE49-F238E27FC236}">
                <a16:creationId xmlns:a16="http://schemas.microsoft.com/office/drawing/2014/main" id="{685D20E4-4DA8-416F-9613-15145996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807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3" name="直接连接符 61444">
            <a:extLst>
              <a:ext uri="{FF2B5EF4-FFF2-40B4-BE49-F238E27FC236}">
                <a16:creationId xmlns:a16="http://schemas.microsoft.com/office/drawing/2014/main" id="{F34B4CA3-2CCB-4197-9BEE-5DBFFEFAE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276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直接连接符 61445">
            <a:extLst>
              <a:ext uri="{FF2B5EF4-FFF2-40B4-BE49-F238E27FC236}">
                <a16:creationId xmlns:a16="http://schemas.microsoft.com/office/drawing/2014/main" id="{D1461EB7-5796-4AD3-B2B3-DB40050CF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直接连接符 61446">
            <a:extLst>
              <a:ext uri="{FF2B5EF4-FFF2-40B4-BE49-F238E27FC236}">
                <a16:creationId xmlns:a16="http://schemas.microsoft.com/office/drawing/2014/main" id="{65426E24-241D-493B-A6EB-FA00FB237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直接连接符 61447">
            <a:extLst>
              <a:ext uri="{FF2B5EF4-FFF2-40B4-BE49-F238E27FC236}">
                <a16:creationId xmlns:a16="http://schemas.microsoft.com/office/drawing/2014/main" id="{01E0B92E-8E46-4610-9034-2F47218C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直接连接符 61448">
            <a:extLst>
              <a:ext uri="{FF2B5EF4-FFF2-40B4-BE49-F238E27FC236}">
                <a16:creationId xmlns:a16="http://schemas.microsoft.com/office/drawing/2014/main" id="{3DF31948-AED5-4270-A872-1F174BF14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文本框 61449">
            <a:extLst>
              <a:ext uri="{FF2B5EF4-FFF2-40B4-BE49-F238E27FC236}">
                <a16:creationId xmlns:a16="http://schemas.microsoft.com/office/drawing/2014/main" id="{AB704A9F-51D7-4ECE-BBF0-EF07A477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4757738"/>
            <a:ext cx="8308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 is </a:t>
            </a:r>
            <a:r>
              <a: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redundant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because each of the </a:t>
            </a:r>
            <a:r>
              <a:rPr lang="en-US" altLang="zh-CN" sz="2400">
                <a:solidFill>
                  <a:srgbClr val="FF99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’s can be figured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 by using the FD’s </a:t>
            </a:r>
            <a:r>
              <a:rPr lang="en-US" altLang="zh-CN" sz="240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 -&gt; addr favBeer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and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beersLiked -&gt; manf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299" name="灯片编号占位符 1">
            <a:extLst>
              <a:ext uri="{FF2B5EF4-FFF2-40B4-BE49-F238E27FC236}">
                <a16:creationId xmlns:a16="http://schemas.microsoft.com/office/drawing/2014/main" id="{9B11D1B3-F030-4DA5-9B59-52A8EDFA8C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56F65F3-EBE8-4E2A-A1E9-4B4076DBB0ED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zh-CN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86017">
            <a:extLst>
              <a:ext uri="{FF2B5EF4-FFF2-40B4-BE49-F238E27FC236}">
                <a16:creationId xmlns:a16="http://schemas.microsoft.com/office/drawing/2014/main" id="{D1EEC235-8E41-4081-BBFE-11C6940B5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8136" y="201168"/>
            <a:ext cx="6675664" cy="101618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Tableau</a:t>
            </a:r>
          </a:p>
        </p:txBody>
      </p:sp>
      <p:sp>
        <p:nvSpPr>
          <p:cNvPr id="39939" name="文本占位符 86018">
            <a:extLst>
              <a:ext uri="{FF2B5EF4-FFF2-40B4-BE49-F238E27FC236}">
                <a16:creationId xmlns:a16="http://schemas.microsoft.com/office/drawing/2014/main" id="{1017FFA1-7677-49BF-AE5F-23B6DEA71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                                   A		B		C		D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                       a		b		c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		d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                       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i="1" dirty="0">
                <a:ea typeface="宋体" panose="02010600030101010101" pitchFamily="2" charset="-122"/>
              </a:rPr>
              <a:t>		b		c		d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                       a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i="1" dirty="0">
                <a:ea typeface="宋体" panose="02010600030101010101" pitchFamily="2" charset="-122"/>
              </a:rPr>
              <a:t>		b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i="1" dirty="0">
                <a:ea typeface="宋体" panose="02010600030101010101" pitchFamily="2" charset="-122"/>
              </a:rPr>
              <a:t>		c		d</a:t>
            </a:r>
          </a:p>
        </p:txBody>
      </p:sp>
      <p:sp>
        <p:nvSpPr>
          <p:cNvPr id="39940" name="直接连接符 86019">
            <a:extLst>
              <a:ext uri="{FF2B5EF4-FFF2-40B4-BE49-F238E27FC236}">
                <a16:creationId xmlns:a16="http://schemas.microsoft.com/office/drawing/2014/main" id="{4B243262-0A36-4386-B983-5B2E91877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590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41" name="组合 86028">
            <a:extLst>
              <a:ext uri="{FF2B5EF4-FFF2-40B4-BE49-F238E27FC236}">
                <a16:creationId xmlns:a16="http://schemas.microsoft.com/office/drawing/2014/main" id="{CDDD58AB-D9D7-4113-98EB-F316F26713A8}"/>
              </a:ext>
            </a:extLst>
          </p:cNvPr>
          <p:cNvGrpSpPr>
            <a:grpSpLocks/>
          </p:cNvGrpSpPr>
          <p:nvPr/>
        </p:nvGrpSpPr>
        <p:grpSpPr bwMode="auto">
          <a:xfrm>
            <a:off x="8132079" y="3200400"/>
            <a:ext cx="1797050" cy="2090738"/>
            <a:chOff x="3926" y="2016"/>
            <a:chExt cx="1132" cy="1317"/>
          </a:xfrm>
        </p:grpSpPr>
        <p:sp>
          <p:nvSpPr>
            <p:cNvPr id="39957" name="直接连接符 86020">
              <a:extLst>
                <a:ext uri="{FF2B5EF4-FFF2-40B4-BE49-F238E27FC236}">
                  <a16:creationId xmlns:a16="http://schemas.microsoft.com/office/drawing/2014/main" id="{41EF50CC-A80A-456F-8F69-17BE6B10B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01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文本框 86022">
              <a:extLst>
                <a:ext uri="{FF2B5EF4-FFF2-40B4-BE49-F238E27FC236}">
                  <a16:creationId xmlns:a16="http://schemas.microsoft.com/office/drawing/2014/main" id="{2D0524E9-7719-4FD0-9C5C-B89735963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1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i="1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959" name="文本框 86024">
              <a:extLst>
                <a:ext uri="{FF2B5EF4-FFF2-40B4-BE49-F238E27FC236}">
                  <a16:creationId xmlns:a16="http://schemas.microsoft.com/office/drawing/2014/main" id="{6DBA0C93-26D7-4D5D-A6C6-2B8AEE6B0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3045"/>
              <a:ext cx="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Use </a:t>
              </a:r>
              <a:r>
                <a:rPr lang="en-US" altLang="zh-CN" sz="2400" i="1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2400" i="1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960" name="直接连接符 86026">
              <a:extLst>
                <a:ext uri="{FF2B5EF4-FFF2-40B4-BE49-F238E27FC236}">
                  <a16:creationId xmlns:a16="http://schemas.microsoft.com/office/drawing/2014/main" id="{0A9B8594-0B77-40D4-9F04-FCFC477ED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448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3" name="组合 86033">
            <a:extLst>
              <a:ext uri="{FF2B5EF4-FFF2-40B4-BE49-F238E27FC236}">
                <a16:creationId xmlns:a16="http://schemas.microsoft.com/office/drawing/2014/main" id="{E6922920-2EE2-41D6-A6DB-95652706776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33061"/>
            <a:ext cx="6781800" cy="2921001"/>
            <a:chOff x="960" y="2016"/>
            <a:chExt cx="4272" cy="1840"/>
          </a:xfrm>
        </p:grpSpPr>
        <p:sp>
          <p:nvSpPr>
            <p:cNvPr id="39950" name="文本框 86030">
              <a:extLst>
                <a:ext uri="{FF2B5EF4-FFF2-40B4-BE49-F238E27FC236}">
                  <a16:creationId xmlns:a16="http://schemas.microsoft.com/office/drawing/2014/main" id="{1C777D9C-320A-4611-B468-66E828908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333"/>
              <a:ext cx="213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We’ve proved the</a:t>
              </a: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second tuple must be </a:t>
              </a:r>
              <a:r>
                <a:rPr lang="en-US" altLang="zh-CN" sz="2400" i="1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9951" name="直接连接符 86031">
              <a:extLst>
                <a:ext uri="{FF2B5EF4-FFF2-40B4-BE49-F238E27FC236}">
                  <a16:creationId xmlns:a16="http://schemas.microsoft.com/office/drawing/2014/main" id="{AAAF6F4E-1818-43A9-A8B2-DE2D10084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400"/>
              <a:ext cx="33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矩形 86032">
              <a:extLst>
                <a:ext uri="{FF2B5EF4-FFF2-40B4-BE49-F238E27FC236}">
                  <a16:creationId xmlns:a16="http://schemas.microsoft.com/office/drawing/2014/main" id="{FF89A69D-1D61-409C-928A-2D2A6178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16"/>
              <a:ext cx="4272" cy="384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942" name="组合 86029">
            <a:extLst>
              <a:ext uri="{FF2B5EF4-FFF2-40B4-BE49-F238E27FC236}">
                <a16:creationId xmlns:a16="http://schemas.microsoft.com/office/drawing/2014/main" id="{F820AB5A-D900-423D-A046-8FD6B3AF6D03}"/>
              </a:ext>
            </a:extLst>
          </p:cNvPr>
          <p:cNvGrpSpPr>
            <a:grpSpLocks/>
          </p:cNvGrpSpPr>
          <p:nvPr/>
        </p:nvGrpSpPr>
        <p:grpSpPr bwMode="auto">
          <a:xfrm>
            <a:off x="3042555" y="3200400"/>
            <a:ext cx="1566863" cy="2133600"/>
            <a:chOff x="720" y="2016"/>
            <a:chExt cx="987" cy="1344"/>
          </a:xfrm>
        </p:grpSpPr>
        <p:sp>
          <p:nvSpPr>
            <p:cNvPr id="39953" name="直接连接符 86021">
              <a:extLst>
                <a:ext uri="{FF2B5EF4-FFF2-40B4-BE49-F238E27FC236}">
                  <a16:creationId xmlns:a16="http://schemas.microsoft.com/office/drawing/2014/main" id="{79E4B870-DDE5-4257-944E-6AD74DABF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06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文本框 86023">
              <a:extLst>
                <a:ext uri="{FF2B5EF4-FFF2-40B4-BE49-F238E27FC236}">
                  <a16:creationId xmlns:a16="http://schemas.microsoft.com/office/drawing/2014/main" id="{775D80EF-3A2F-4E6B-B964-C3FEB88D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16"/>
              <a:ext cx="2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i="1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55" name="文本框 86025">
              <a:extLst>
                <a:ext uri="{FF2B5EF4-FFF2-40B4-BE49-F238E27FC236}">
                  <a16:creationId xmlns:a16="http://schemas.microsoft.com/office/drawing/2014/main" id="{AC4F31FB-EE0A-4F6D-B626-E5DA54177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72"/>
              <a:ext cx="9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Use </a:t>
              </a:r>
              <a:r>
                <a:rPr lang="en-US" altLang="zh-CN" sz="2400" i="1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 </a:t>
              </a:r>
              <a:r>
                <a:rPr lang="en-US" altLang="zh-CN" sz="2400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2400" i="1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56" name="直接连接符 86027">
              <a:extLst>
                <a:ext uri="{FF2B5EF4-FFF2-40B4-BE49-F238E27FC236}">
                  <a16:creationId xmlns:a16="http://schemas.microsoft.com/office/drawing/2014/main" id="{7394F9F8-9511-44B7-A050-A50188AFF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2400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4" name="组合 86038">
            <a:extLst>
              <a:ext uri="{FF2B5EF4-FFF2-40B4-BE49-F238E27FC236}">
                <a16:creationId xmlns:a16="http://schemas.microsoft.com/office/drawing/2014/main" id="{6856B325-3288-481C-A4BB-11D844F55CB4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228600"/>
            <a:ext cx="2806701" cy="3810000"/>
            <a:chOff x="96" y="144"/>
            <a:chExt cx="1768" cy="2400"/>
          </a:xfrm>
        </p:grpSpPr>
        <p:sp>
          <p:nvSpPr>
            <p:cNvPr id="39946" name="文本框 86034">
              <a:extLst>
                <a:ext uri="{FF2B5EF4-FFF2-40B4-BE49-F238E27FC236}">
                  <a16:creationId xmlns:a16="http://schemas.microsoft.com/office/drawing/2014/main" id="{ADC37F1D-96E9-4961-B670-3A08D8166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4"/>
              <a:ext cx="176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tuples</a:t>
              </a: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of </a:t>
              </a:r>
              <a:r>
                <a:rPr lang="en-US" altLang="zh-CN" sz="2400" i="1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projected onto</a:t>
              </a: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AB, BC, CD.</a:t>
              </a:r>
            </a:p>
          </p:txBody>
        </p:sp>
        <p:sp>
          <p:nvSpPr>
            <p:cNvPr id="39947" name="直接连接符 86035">
              <a:extLst>
                <a:ext uri="{FF2B5EF4-FFF2-40B4-BE49-F238E27FC236}">
                  <a16:creationId xmlns:a16="http://schemas.microsoft.com/office/drawing/2014/main" id="{5B11D946-28B7-4EB2-B17C-6C81460CF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152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直接连接符 86036">
              <a:extLst>
                <a:ext uri="{FF2B5EF4-FFF2-40B4-BE49-F238E27FC236}">
                  <a16:creationId xmlns:a16="http://schemas.microsoft.com/office/drawing/2014/main" id="{28D6E4C4-BA93-4846-B30D-00FDDE65E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38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直接连接符 86037">
              <a:extLst>
                <a:ext uri="{FF2B5EF4-FFF2-40B4-BE49-F238E27FC236}">
                  <a16:creationId xmlns:a16="http://schemas.microsoft.com/office/drawing/2014/main" id="{05290D17-A6A0-4402-B35A-DF1FCC179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152"/>
              <a:ext cx="48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5" name="灯片编号占位符 1">
            <a:extLst>
              <a:ext uri="{FF2B5EF4-FFF2-40B4-BE49-F238E27FC236}">
                <a16:creationId xmlns:a16="http://schemas.microsoft.com/office/drawing/2014/main" id="{8F609BF2-A570-47EF-989F-CAAE6D34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EE4CBD3-DCB1-48B7-9548-F82F2C556692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30</a:t>
            </a:fld>
            <a:endParaRPr lang="zh-CN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87041">
            <a:extLst>
              <a:ext uri="{FF2B5EF4-FFF2-40B4-BE49-F238E27FC236}">
                <a16:creationId xmlns:a16="http://schemas.microsoft.com/office/drawing/2014/main" id="{DB3E5AD2-E579-4155-873C-AD2B088E2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 of the Chase</a:t>
            </a:r>
          </a:p>
        </p:txBody>
      </p:sp>
      <p:sp>
        <p:nvSpPr>
          <p:cNvPr id="40963" name="文本占位符 87042">
            <a:extLst>
              <a:ext uri="{FF2B5EF4-FFF2-40B4-BE49-F238E27FC236}">
                <a16:creationId xmlns:a16="http://schemas.microsoft.com/office/drawing/2014/main" id="{8F31F674-78E9-4E7C-A454-19148849E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828" y="1447800"/>
            <a:ext cx="10515600" cy="4495800"/>
          </a:xfrm>
        </p:spPr>
        <p:txBody>
          <a:bodyPr>
            <a:normAutofit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If two rows agree in the left side of a FD, make their right sides agree too.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Always replace a subscripted symbol by the corresponding </a:t>
            </a:r>
            <a:r>
              <a:rPr lang="en-US" altLang="zh-CN" sz="2800" dirty="0" err="1">
                <a:ea typeface="宋体" panose="02010600030101010101" pitchFamily="2" charset="-122"/>
              </a:rPr>
              <a:t>unsubscripted</a:t>
            </a:r>
            <a:r>
              <a:rPr lang="en-US" altLang="zh-CN" sz="2800" dirty="0">
                <a:ea typeface="宋体" panose="02010600030101010101" pitchFamily="2" charset="-122"/>
              </a:rPr>
              <a:t> one, if possible.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If we ever get an </a:t>
            </a:r>
            <a:r>
              <a:rPr lang="en-US" altLang="zh-CN" sz="2800" dirty="0" err="1">
                <a:ea typeface="宋体" panose="02010600030101010101" pitchFamily="2" charset="-122"/>
              </a:rPr>
              <a:t>unsubscripted</a:t>
            </a:r>
            <a:r>
              <a:rPr lang="en-US" altLang="zh-CN" sz="2800" dirty="0">
                <a:ea typeface="宋体" panose="02010600030101010101" pitchFamily="2" charset="-122"/>
              </a:rPr>
              <a:t> row, we know any tuple in the project-join is in the original (the join is lossless).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Otherwise, the final tableau is a counterexample.</a:t>
            </a:r>
          </a:p>
        </p:txBody>
      </p:sp>
      <p:sp>
        <p:nvSpPr>
          <p:cNvPr id="40964" name="灯片编号占位符 1">
            <a:extLst>
              <a:ext uri="{FF2B5EF4-FFF2-40B4-BE49-F238E27FC236}">
                <a16:creationId xmlns:a16="http://schemas.microsoft.com/office/drawing/2014/main" id="{0AD1A008-43AB-47C9-86B0-1BD328235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866C2AF-B708-4C56-95E6-8B7432E5B803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31</a:t>
            </a:fld>
            <a:endParaRPr lang="zh-CN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88065">
            <a:extLst>
              <a:ext uri="{FF2B5EF4-FFF2-40B4-BE49-F238E27FC236}">
                <a16:creationId xmlns:a16="http://schemas.microsoft.com/office/drawing/2014/main" id="{69BCAA8F-2325-440C-B5EE-69673B213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Lossy Join</a:t>
            </a:r>
          </a:p>
        </p:txBody>
      </p:sp>
      <p:sp>
        <p:nvSpPr>
          <p:cNvPr id="41987" name="文本占位符 88066">
            <a:extLst>
              <a:ext uri="{FF2B5EF4-FFF2-40B4-BE49-F238E27FC236}">
                <a16:creationId xmlns:a16="http://schemas.microsoft.com/office/drawing/2014/main" id="{49B934EC-F971-459B-9321-25D5BDF31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Same relation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ea typeface="宋体" panose="02010600030101010101" pitchFamily="2" charset="-122"/>
              </a:rPr>
              <a:t>ABCD</a:t>
            </a:r>
            <a:r>
              <a:rPr lang="en-US" altLang="zh-CN" sz="2800" dirty="0">
                <a:ea typeface="宋体" panose="02010600030101010101" pitchFamily="2" charset="-122"/>
              </a:rPr>
              <a:t>  and same decomposition.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But with only the FD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41988" name="灯片编号占位符 1">
            <a:extLst>
              <a:ext uri="{FF2B5EF4-FFF2-40B4-BE49-F238E27FC236}">
                <a16:creationId xmlns:a16="http://schemas.microsoft.com/office/drawing/2014/main" id="{60260152-133F-4FE3-AFFC-561E7D9AD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8780811-E4D4-4794-8C64-E3743AFE21BD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32</a:t>
            </a:fld>
            <a:endParaRPr lang="zh-CN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89089">
            <a:extLst>
              <a:ext uri="{FF2B5EF4-FFF2-40B4-BE49-F238E27FC236}">
                <a16:creationId xmlns:a16="http://schemas.microsoft.com/office/drawing/2014/main" id="{4C9200F8-42FB-4150-A837-722E6B4F8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2436" y="201168"/>
            <a:ext cx="6561364" cy="101618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Tableau</a:t>
            </a:r>
          </a:p>
        </p:txBody>
      </p:sp>
      <p:sp>
        <p:nvSpPr>
          <p:cNvPr id="43011" name="文本占位符 89090">
            <a:extLst>
              <a:ext uri="{FF2B5EF4-FFF2-40B4-BE49-F238E27FC236}">
                <a16:creationId xmlns:a16="http://schemas.microsoft.com/office/drawing/2014/main" id="{9A477436-1BFA-4B6C-B927-A27F8A5D1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	</a:t>
            </a:r>
            <a:r>
              <a:rPr lang="en-US" altLang="zh-CN" i="1" dirty="0">
                <a:ea typeface="宋体" panose="02010600030101010101" pitchFamily="2" charset="-122"/>
              </a:rPr>
              <a:t>A		B		C		D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		a		b		c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		d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		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i="1" dirty="0">
                <a:ea typeface="宋体" panose="02010600030101010101" pitchFamily="2" charset="-122"/>
              </a:rPr>
              <a:t>		b		c		d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		a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i="1" dirty="0">
                <a:ea typeface="宋体" panose="02010600030101010101" pitchFamily="2" charset="-122"/>
              </a:rPr>
              <a:t>		b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i="1" dirty="0">
                <a:ea typeface="宋体" panose="02010600030101010101" pitchFamily="2" charset="-122"/>
              </a:rPr>
              <a:t>		c		d</a:t>
            </a:r>
          </a:p>
        </p:txBody>
      </p:sp>
      <p:sp>
        <p:nvSpPr>
          <p:cNvPr id="43012" name="直接连接符 89091">
            <a:extLst>
              <a:ext uri="{FF2B5EF4-FFF2-40B4-BE49-F238E27FC236}">
                <a16:creationId xmlns:a16="http://schemas.microsoft.com/office/drawing/2014/main" id="{044FC797-6DAF-4A70-B381-645FACD78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590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13" name="组合 89092">
            <a:extLst>
              <a:ext uri="{FF2B5EF4-FFF2-40B4-BE49-F238E27FC236}">
                <a16:creationId xmlns:a16="http://schemas.microsoft.com/office/drawing/2014/main" id="{275C59A1-4FBE-4438-8219-00587D30ED89}"/>
              </a:ext>
            </a:extLst>
          </p:cNvPr>
          <p:cNvGrpSpPr>
            <a:grpSpLocks/>
          </p:cNvGrpSpPr>
          <p:nvPr/>
        </p:nvGrpSpPr>
        <p:grpSpPr bwMode="auto">
          <a:xfrm>
            <a:off x="8238218" y="3200400"/>
            <a:ext cx="1797050" cy="2090738"/>
            <a:chOff x="3926" y="2016"/>
            <a:chExt cx="1132" cy="1317"/>
          </a:xfrm>
        </p:grpSpPr>
        <p:sp>
          <p:nvSpPr>
            <p:cNvPr id="43024" name="直接连接符 89093">
              <a:extLst>
                <a:ext uri="{FF2B5EF4-FFF2-40B4-BE49-F238E27FC236}">
                  <a16:creationId xmlns:a16="http://schemas.microsoft.com/office/drawing/2014/main" id="{9DA28D5D-50AD-4073-9EC8-25BBEFC4E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01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文本框 89094">
              <a:extLst>
                <a:ext uri="{FF2B5EF4-FFF2-40B4-BE49-F238E27FC236}">
                  <a16:creationId xmlns:a16="http://schemas.microsoft.com/office/drawing/2014/main" id="{BECA3CAE-1C2D-4BC9-AF77-BC8339634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1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i="1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3026" name="文本框 89095">
              <a:extLst>
                <a:ext uri="{FF2B5EF4-FFF2-40B4-BE49-F238E27FC236}">
                  <a16:creationId xmlns:a16="http://schemas.microsoft.com/office/drawing/2014/main" id="{823B3241-98FB-46D3-8F2A-8F858C0B3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3045"/>
              <a:ext cx="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Use </a:t>
              </a:r>
              <a:r>
                <a:rPr lang="en-US" altLang="zh-CN" sz="2400" i="1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2400" i="1">
                  <a:solidFill>
                    <a:srgbClr val="00CC99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3027" name="直接连接符 89096">
              <a:extLst>
                <a:ext uri="{FF2B5EF4-FFF2-40B4-BE49-F238E27FC236}">
                  <a16:creationId xmlns:a16="http://schemas.microsoft.com/office/drawing/2014/main" id="{0AA70495-7C76-4176-9BBC-1F3D1667A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448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4" name="文本框 89106">
            <a:extLst>
              <a:ext uri="{FF2B5EF4-FFF2-40B4-BE49-F238E27FC236}">
                <a16:creationId xmlns:a16="http://schemas.microsoft.com/office/drawing/2014/main" id="{AB050F4E-3156-4C56-85EC-9CE204C2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4757738"/>
            <a:ext cx="49025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These three tuples are an example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that shows the join lossy.  </a:t>
            </a: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abcd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 not in </a:t>
            </a: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but we can project and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rejoin to get </a:t>
            </a: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abcd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3015" name="组合 89115">
            <a:extLst>
              <a:ext uri="{FF2B5EF4-FFF2-40B4-BE49-F238E27FC236}">
                <a16:creationId xmlns:a16="http://schemas.microsoft.com/office/drawing/2014/main" id="{465797C6-8A3F-43FD-95C2-E4A95D78A167}"/>
              </a:ext>
            </a:extLst>
          </p:cNvPr>
          <p:cNvGrpSpPr>
            <a:grpSpLocks/>
          </p:cNvGrpSpPr>
          <p:nvPr/>
        </p:nvGrpSpPr>
        <p:grpSpPr bwMode="auto">
          <a:xfrm>
            <a:off x="2201636" y="838200"/>
            <a:ext cx="7239000" cy="3429000"/>
            <a:chOff x="144" y="528"/>
            <a:chExt cx="4560" cy="2160"/>
          </a:xfrm>
        </p:grpSpPr>
        <p:sp>
          <p:nvSpPr>
            <p:cNvPr id="43017" name="矩形 89107">
              <a:extLst>
                <a:ext uri="{FF2B5EF4-FFF2-40B4-BE49-F238E27FC236}">
                  <a16:creationId xmlns:a16="http://schemas.microsoft.com/office/drawing/2014/main" id="{D0ECC517-8BB1-4719-8895-A22726CC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680"/>
              <a:ext cx="1344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8" name="矩形 89108">
              <a:extLst>
                <a:ext uri="{FF2B5EF4-FFF2-40B4-BE49-F238E27FC236}">
                  <a16:creationId xmlns:a16="http://schemas.microsoft.com/office/drawing/2014/main" id="{B59939C2-05C4-493E-8D26-B44C52603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16"/>
              <a:ext cx="1344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9" name="矩形 89109">
              <a:extLst>
                <a:ext uri="{FF2B5EF4-FFF2-40B4-BE49-F238E27FC236}">
                  <a16:creationId xmlns:a16="http://schemas.microsoft.com/office/drawing/2014/main" id="{66D28AFC-C772-42B2-80F4-CECB44C3F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1344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0" name="文本框 89111">
              <a:extLst>
                <a:ext uri="{FF2B5EF4-FFF2-40B4-BE49-F238E27FC236}">
                  <a16:creationId xmlns:a16="http://schemas.microsoft.com/office/drawing/2014/main" id="{E207D822-141F-4395-919A-91F99AA0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528"/>
              <a:ext cx="16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⸙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These projections</a:t>
              </a: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rejoin to form</a:t>
              </a: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i="1" dirty="0" err="1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abcd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43021" name="直接连接符 89112">
              <a:extLst>
                <a:ext uri="{FF2B5EF4-FFF2-40B4-BE49-F238E27FC236}">
                  <a16:creationId xmlns:a16="http://schemas.microsoft.com/office/drawing/2014/main" id="{9B727CB0-5C16-4684-8FD9-926D734A0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4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直接连接符 89113">
              <a:extLst>
                <a:ext uri="{FF2B5EF4-FFF2-40B4-BE49-F238E27FC236}">
                  <a16:creationId xmlns:a16="http://schemas.microsoft.com/office/drawing/2014/main" id="{BDC58598-213C-401F-9254-0455C1814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104"/>
              <a:ext cx="115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直接连接符 89114">
              <a:extLst>
                <a:ext uri="{FF2B5EF4-FFF2-40B4-BE49-F238E27FC236}">
                  <a16:creationId xmlns:a16="http://schemas.microsoft.com/office/drawing/2014/main" id="{7325AAD5-AD14-4B1E-A25E-12734FDDA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60"/>
              <a:ext cx="249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6" name="灯片编号占位符 1">
            <a:extLst>
              <a:ext uri="{FF2B5EF4-FFF2-40B4-BE49-F238E27FC236}">
                <a16:creationId xmlns:a16="http://schemas.microsoft.com/office/drawing/2014/main" id="{9A246986-CD98-46E1-89C1-B5CF9A881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3DC5046-C3E6-409A-AB19-37E155EEEDCC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33</a:t>
            </a:fld>
            <a:endParaRPr lang="zh-CN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90113">
            <a:extLst>
              <a:ext uri="{FF2B5EF4-FFF2-40B4-BE49-F238E27FC236}">
                <a16:creationId xmlns:a16="http://schemas.microsoft.com/office/drawing/2014/main" id="{63B928C1-A86A-42C0-95AB-BB774181A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3NF Synthesis Algorithm</a:t>
            </a:r>
          </a:p>
        </p:txBody>
      </p:sp>
      <p:sp>
        <p:nvSpPr>
          <p:cNvPr id="44035" name="文本占位符 90114">
            <a:extLst>
              <a:ext uri="{FF2B5EF4-FFF2-40B4-BE49-F238E27FC236}">
                <a16:creationId xmlns:a16="http://schemas.microsoft.com/office/drawing/2014/main" id="{B993ECA2-0D63-4714-8FBA-B798857E6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306" y="1621972"/>
            <a:ext cx="10311493" cy="4191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>
                <a:ea typeface="宋体" panose="02010600030101010101" pitchFamily="2" charset="-122"/>
              </a:rPr>
              <a:t>We can always construct a decomposition into 3NF relations with a lossless join and dependency preservation.</a:t>
            </a:r>
          </a:p>
          <a:p>
            <a:pPr marL="609600" indent="-609600"/>
            <a:r>
              <a:rPr lang="en-US" altLang="zh-CN" sz="2800" dirty="0">
                <a:ea typeface="宋体" panose="02010600030101010101" pitchFamily="2" charset="-122"/>
              </a:rPr>
              <a:t>Need </a:t>
            </a:r>
            <a:r>
              <a:rPr lang="en-US" altLang="zh-CN" sz="2800" i="1" dirty="0">
                <a:solidFill>
                  <a:srgbClr val="FF0066"/>
                </a:solidFill>
                <a:ea typeface="宋体" panose="02010600030101010101" pitchFamily="2" charset="-122"/>
              </a:rPr>
              <a:t>minimal basis </a:t>
            </a:r>
            <a:r>
              <a:rPr lang="en-US" altLang="zh-CN" sz="2800" dirty="0">
                <a:ea typeface="宋体" panose="02010600030101010101" pitchFamily="2" charset="-122"/>
              </a:rPr>
              <a:t> for the FD’s: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Right sides are single attributes.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No FD can be removed.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No attribute can be removed from a left side.</a:t>
            </a:r>
          </a:p>
        </p:txBody>
      </p:sp>
      <p:sp>
        <p:nvSpPr>
          <p:cNvPr id="44036" name="灯片编号占位符 1">
            <a:extLst>
              <a:ext uri="{FF2B5EF4-FFF2-40B4-BE49-F238E27FC236}">
                <a16:creationId xmlns:a16="http://schemas.microsoft.com/office/drawing/2014/main" id="{9A2B9F07-AFA5-4D8B-BD34-9B45BD159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9D1D9F2-726D-499A-99FE-327C0EF6B1D1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34</a:t>
            </a:fld>
            <a:endParaRPr lang="zh-CN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92161">
            <a:extLst>
              <a:ext uri="{FF2B5EF4-FFF2-40B4-BE49-F238E27FC236}">
                <a16:creationId xmlns:a16="http://schemas.microsoft.com/office/drawing/2014/main" id="{CC25B364-1177-4B3F-9C22-E624B34E1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a Minimal Basis</a:t>
            </a:r>
          </a:p>
        </p:txBody>
      </p:sp>
      <p:sp>
        <p:nvSpPr>
          <p:cNvPr id="45059" name="文本占位符 92162">
            <a:extLst>
              <a:ext uri="{FF2B5EF4-FFF2-40B4-BE49-F238E27FC236}">
                <a16:creationId xmlns:a16="http://schemas.microsoft.com/office/drawing/2014/main" id="{36137DD8-B375-431B-B785-3234FAD39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Split right sides.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Repeatedly try to remove an FD and see if the remaining FD’s are equivalent to the original.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Repeatedly try to remove an attribute from a left side and see if the resulting FD’s are equivalent to the original.</a:t>
            </a:r>
          </a:p>
        </p:txBody>
      </p:sp>
      <p:sp>
        <p:nvSpPr>
          <p:cNvPr id="45060" name="灯片编号占位符 1">
            <a:extLst>
              <a:ext uri="{FF2B5EF4-FFF2-40B4-BE49-F238E27FC236}">
                <a16:creationId xmlns:a16="http://schemas.microsoft.com/office/drawing/2014/main" id="{0B8988F4-CB29-4FC1-A930-32B7CD3D3E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A52AF8B-9F04-4939-84B2-2A934B6F0D45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35</a:t>
            </a:fld>
            <a:endParaRPr lang="zh-CN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91137">
            <a:extLst>
              <a:ext uri="{FF2B5EF4-FFF2-40B4-BE49-F238E27FC236}">
                <a16:creationId xmlns:a16="http://schemas.microsoft.com/office/drawing/2014/main" id="{7DAE4B99-1FD7-40C5-9E5D-F091976E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3NF Synthesis – (2)</a:t>
            </a:r>
          </a:p>
        </p:txBody>
      </p:sp>
      <p:sp>
        <p:nvSpPr>
          <p:cNvPr id="46083" name="文本占位符 91138">
            <a:extLst>
              <a:ext uri="{FF2B5EF4-FFF2-40B4-BE49-F238E27FC236}">
                <a16:creationId xmlns:a16="http://schemas.microsoft.com/office/drawing/2014/main" id="{944B06A4-0F0B-48B6-AB58-6B341E24B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One relation for each FD in the minimal basis.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Schema is the union of the left and right sides.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If no key is contained in an FD, then add one relation whose schema is some key.</a:t>
            </a:r>
          </a:p>
        </p:txBody>
      </p:sp>
      <p:sp>
        <p:nvSpPr>
          <p:cNvPr id="46084" name="灯片编号占位符 1">
            <a:extLst>
              <a:ext uri="{FF2B5EF4-FFF2-40B4-BE49-F238E27FC236}">
                <a16:creationId xmlns:a16="http://schemas.microsoft.com/office/drawing/2014/main" id="{029AF773-F59C-4884-99B7-01107722F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8BBFF02-E2A3-4659-A4EF-61D560AE5855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36</a:t>
            </a:fld>
            <a:endParaRPr lang="zh-CN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E982FC23-F078-49F4-B247-42FB250B6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3NF </a:t>
            </a:r>
            <a:r>
              <a:rPr lang="en-US" altLang="zh-CN">
                <a:ea typeface="宋体" panose="02010600030101010101" pitchFamily="2" charset="-122"/>
              </a:rPr>
              <a:t>Synthesis algorithm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7107" name="内容占位符 3" descr="屏幕剪辑">
            <a:extLst>
              <a:ext uri="{FF2B5EF4-FFF2-40B4-BE49-F238E27FC236}">
                <a16:creationId xmlns:a16="http://schemas.microsoft.com/office/drawing/2014/main" id="{D68C5EA0-42ED-4DB5-9E26-C05E602FED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3118" y="1576161"/>
            <a:ext cx="8005763" cy="4319588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93185">
            <a:extLst>
              <a:ext uri="{FF2B5EF4-FFF2-40B4-BE49-F238E27FC236}">
                <a16:creationId xmlns:a16="http://schemas.microsoft.com/office/drawing/2014/main" id="{3C3958BC-59FA-4FA8-A4E7-E2A20C8B2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3NF Synthesis</a:t>
            </a:r>
          </a:p>
        </p:txBody>
      </p:sp>
      <p:sp>
        <p:nvSpPr>
          <p:cNvPr id="48131" name="文本占位符 93186">
            <a:extLst>
              <a:ext uri="{FF2B5EF4-FFF2-40B4-BE49-F238E27FC236}">
                <a16:creationId xmlns:a16="http://schemas.microsoft.com/office/drawing/2014/main" id="{215DB6F5-99BC-4EFC-996A-3283530B0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Relation R = ABCD.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FD’s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B 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solidFill>
                  <a:srgbClr val="3366FF"/>
                </a:solidFill>
                <a:ea typeface="宋体" panose="02010600030101010101" pitchFamily="2" charset="-122"/>
              </a:rPr>
              <a:t>Decomposition</a:t>
            </a:r>
            <a:r>
              <a:rPr lang="en-US" altLang="zh-CN" sz="2800" dirty="0">
                <a:ea typeface="宋体" panose="02010600030101010101" pitchFamily="2" charset="-122"/>
              </a:rPr>
              <a:t>: AB and AC from the FD’s, plus AD for a key. </a:t>
            </a:r>
          </a:p>
        </p:txBody>
      </p:sp>
      <p:sp>
        <p:nvSpPr>
          <p:cNvPr id="48132" name="灯片编号占位符 1">
            <a:extLst>
              <a:ext uri="{FF2B5EF4-FFF2-40B4-BE49-F238E27FC236}">
                <a16:creationId xmlns:a16="http://schemas.microsoft.com/office/drawing/2014/main" id="{10C091EA-4886-458D-9981-9761620D6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531235A-3476-4CA3-B558-A5DB34BAABC3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38</a:t>
            </a:fld>
            <a:endParaRPr lang="zh-CN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94209">
            <a:extLst>
              <a:ext uri="{FF2B5EF4-FFF2-40B4-BE49-F238E27FC236}">
                <a16:creationId xmlns:a16="http://schemas.microsoft.com/office/drawing/2014/main" id="{D1BA4AEA-A829-477D-AA53-70393AB5F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5314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Why It Works</a:t>
            </a:r>
          </a:p>
        </p:txBody>
      </p:sp>
      <p:sp>
        <p:nvSpPr>
          <p:cNvPr id="49155" name="文本占位符 94210">
            <a:extLst>
              <a:ext uri="{FF2B5EF4-FFF2-40B4-BE49-F238E27FC236}">
                <a16:creationId xmlns:a16="http://schemas.microsoft.com/office/drawing/2014/main" id="{BB157C95-BFB2-4FA9-B46B-56EBF0942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693" y="1423307"/>
            <a:ext cx="10485664" cy="472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9900"/>
                </a:solidFill>
                <a:ea typeface="宋体" panose="02010600030101010101" pitchFamily="2" charset="-122"/>
              </a:rPr>
              <a:t>Preserves dependencies</a:t>
            </a:r>
            <a:r>
              <a:rPr lang="en-US" altLang="zh-CN" sz="2800" dirty="0">
                <a:ea typeface="宋体" panose="02010600030101010101" pitchFamily="2" charset="-122"/>
              </a:rPr>
              <a:t>: each FD from a minimal basis is contained in a relation, thus preserved.</a:t>
            </a:r>
          </a:p>
          <a:p>
            <a:r>
              <a:rPr lang="en-US" altLang="zh-CN" sz="2800" dirty="0">
                <a:solidFill>
                  <a:srgbClr val="FF9900"/>
                </a:solidFill>
                <a:ea typeface="宋体" panose="02010600030101010101" pitchFamily="2" charset="-122"/>
              </a:rPr>
              <a:t>Lossless Join</a:t>
            </a:r>
            <a:r>
              <a:rPr lang="en-US" altLang="zh-CN" sz="2800" dirty="0">
                <a:ea typeface="宋体" panose="02010600030101010101" pitchFamily="2" charset="-122"/>
              </a:rPr>
              <a:t>: use the chase to show that the row for the relation that contains a key can be made all-</a:t>
            </a:r>
            <a:r>
              <a:rPr lang="en-US" altLang="zh-CN" sz="2800" dirty="0" err="1">
                <a:ea typeface="宋体" panose="02010600030101010101" pitchFamily="2" charset="-122"/>
              </a:rPr>
              <a:t>unsubscripted</a:t>
            </a:r>
            <a:r>
              <a:rPr lang="en-US" altLang="zh-CN" sz="2800" dirty="0">
                <a:ea typeface="宋体" panose="02010600030101010101" pitchFamily="2" charset="-122"/>
              </a:rPr>
              <a:t> variables.</a:t>
            </a:r>
          </a:p>
          <a:p>
            <a:r>
              <a:rPr lang="en-US" altLang="zh-CN" sz="2800" dirty="0">
                <a:solidFill>
                  <a:srgbClr val="FF9900"/>
                </a:solidFill>
                <a:ea typeface="宋体" panose="02010600030101010101" pitchFamily="2" charset="-122"/>
              </a:rPr>
              <a:t>3NF</a:t>
            </a:r>
            <a:r>
              <a:rPr lang="en-US" altLang="zh-CN" sz="2800" dirty="0">
                <a:ea typeface="宋体" panose="02010600030101010101" pitchFamily="2" charset="-122"/>
              </a:rPr>
              <a:t>: hard part – a property of minimal bases.</a:t>
            </a:r>
          </a:p>
        </p:txBody>
      </p:sp>
      <p:sp>
        <p:nvSpPr>
          <p:cNvPr id="49156" name="灯片编号占位符 1">
            <a:extLst>
              <a:ext uri="{FF2B5EF4-FFF2-40B4-BE49-F238E27FC236}">
                <a16:creationId xmlns:a16="http://schemas.microsoft.com/office/drawing/2014/main" id="{31517558-2919-4209-96CD-97177AB260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638EA87-62AD-463B-BB66-672F20F0C809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39</a:t>
            </a:fld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62465">
            <a:extLst>
              <a:ext uri="{FF2B5EF4-FFF2-40B4-BE49-F238E27FC236}">
                <a16:creationId xmlns:a16="http://schemas.microsoft.com/office/drawing/2014/main" id="{D6290D84-D367-4EE2-B9CC-9ACDBE0A0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This Bad Design Also Exhibits Anomalies</a:t>
            </a:r>
          </a:p>
        </p:txBody>
      </p:sp>
      <p:sp>
        <p:nvSpPr>
          <p:cNvPr id="13315" name="文本框 62466">
            <a:extLst>
              <a:ext uri="{FF2B5EF4-FFF2-40B4-BE49-F238E27FC236}">
                <a16:creationId xmlns:a16="http://schemas.microsoft.com/office/drawing/2014/main" id="{C0DE1993-B2CB-455E-8449-A1094B15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584325"/>
            <a:ext cx="80382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		addr		beersLiked	manf	favBeer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Janeway	Voyager	Bud		A.B.	WickedAle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Janeway	Voyager	WickedAle	Pete’s	WickedAle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Spock		Enterprise	Bud		A.B.	Bud</a:t>
            </a:r>
          </a:p>
        </p:txBody>
      </p:sp>
      <p:sp>
        <p:nvSpPr>
          <p:cNvPr id="13316" name="矩形 62467">
            <a:extLst>
              <a:ext uri="{FF2B5EF4-FFF2-40B4-BE49-F238E27FC236}">
                <a16:creationId xmlns:a16="http://schemas.microsoft.com/office/drawing/2014/main" id="{1C25D3B7-42E3-4B87-94A3-97273A86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89188"/>
            <a:ext cx="807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直接连接符 62468">
            <a:extLst>
              <a:ext uri="{FF2B5EF4-FFF2-40B4-BE49-F238E27FC236}">
                <a16:creationId xmlns:a16="http://schemas.microsoft.com/office/drawing/2014/main" id="{0BE7F070-C887-483B-89CF-3FF4C190A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70188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直接连接符 62469">
            <a:extLst>
              <a:ext uri="{FF2B5EF4-FFF2-40B4-BE49-F238E27FC236}">
                <a16:creationId xmlns:a16="http://schemas.microsoft.com/office/drawing/2014/main" id="{44F2B53F-9256-428D-B078-1B2DEA6AD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891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直接连接符 62470">
            <a:extLst>
              <a:ext uri="{FF2B5EF4-FFF2-40B4-BE49-F238E27FC236}">
                <a16:creationId xmlns:a16="http://schemas.microsoft.com/office/drawing/2014/main" id="{BDED2F89-3670-4A56-B6B6-F8DCC176A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3891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直接连接符 62471">
            <a:extLst>
              <a:ext uri="{FF2B5EF4-FFF2-40B4-BE49-F238E27FC236}">
                <a16:creationId xmlns:a16="http://schemas.microsoft.com/office/drawing/2014/main" id="{64E3B150-1B86-40DB-9A2E-D91AF5678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3891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直接连接符 62472">
            <a:extLst>
              <a:ext uri="{FF2B5EF4-FFF2-40B4-BE49-F238E27FC236}">
                <a16:creationId xmlns:a16="http://schemas.microsoft.com/office/drawing/2014/main" id="{3C1FB688-1853-4CEE-86AB-6CD829369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3891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文本框 62473">
            <a:extLst>
              <a:ext uri="{FF2B5EF4-FFF2-40B4-BE49-F238E27FC236}">
                <a16:creationId xmlns:a16="http://schemas.microsoft.com/office/drawing/2014/main" id="{7F1ACAFB-DFB9-43BB-8CA9-83618423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4251325"/>
            <a:ext cx="77435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99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Update anomaly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if Janeway is transferred to </a:t>
            </a:r>
            <a:r>
              <a:rPr lang="en-US" altLang="zh-CN" sz="2400" i="1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Intrepid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will we remember to change each of her tuples?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99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Deletion anomaly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If nobody likes Bud, we lose track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of the fact that Anheuser-Busch manufactures Bud.</a:t>
            </a:r>
          </a:p>
        </p:txBody>
      </p:sp>
      <p:sp>
        <p:nvSpPr>
          <p:cNvPr id="13323" name="灯片编号占位符 1">
            <a:extLst>
              <a:ext uri="{FF2B5EF4-FFF2-40B4-BE49-F238E27FC236}">
                <a16:creationId xmlns:a16="http://schemas.microsoft.com/office/drawing/2014/main" id="{6487C4C9-7520-4995-B0E7-BB857FF15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0D219CE9-9878-40DA-9ED9-5D86BD66C7B7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zh-CN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Exercises 3.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1, 3.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 @ P.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102</a:t>
            </a:r>
          </a:p>
          <a:p>
            <a:pPr>
              <a:spcBef>
                <a:spcPct val="0"/>
              </a:spcBef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Exercises 3.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1, 3.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, 3.5.3, 3.5.4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@ P.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105</a:t>
            </a:r>
            <a:endParaRPr lang="zh-CN" altLang="en-US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2020年12月7日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C9F88C58-C34B-46A4-8AAA-4F2B8440D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63490">
            <a:extLst>
              <a:ext uri="{FF2B5EF4-FFF2-40B4-BE49-F238E27FC236}">
                <a16:creationId xmlns:a16="http://schemas.microsoft.com/office/drawing/2014/main" id="{F2F3D653-FDC0-476D-8B0B-C7BF04DA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643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Decomposition</a:t>
            </a:r>
            <a:r>
              <a:rPr lang="en-US" altLang="zh-CN" dirty="0">
                <a:ea typeface="宋体" panose="02010600030101010101" pitchFamily="2" charset="-122"/>
              </a:rPr>
              <a:t> is an accepted way. </a:t>
            </a:r>
          </a:p>
          <a:p>
            <a:pPr>
              <a:buFont typeface="Monotype Sorts" pitchFamily="2" charset="2"/>
              <a:buChar char="u"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1A2FCA-26EC-49D9-AC5D-452936B2F7F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87226" y="2601820"/>
            <a:ext cx="7605507" cy="3323987"/>
          </a:xfrm>
          <a:prstGeom prst="rect">
            <a:avLst/>
          </a:prstGeom>
          <a:blipFill>
            <a:blip r:embed="rId2"/>
            <a:stretch>
              <a:fillRect l="-1283" r="-241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F9E78812-11C0-4CFE-B424-6A9CB6C1B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Decomposition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2F30BBBC-FF6B-4A0E-BB68-70C60E325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3128" y="1524226"/>
            <a:ext cx="8183336" cy="4313237"/>
          </a:xfrm>
        </p:spPr>
        <p:txBody>
          <a:bodyPr/>
          <a:lstStyle/>
          <a:p>
            <a:r>
              <a:rPr lang="en-US" altLang="zh-CN" sz="2800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Drinkers1(</a:t>
            </a:r>
            <a:r>
              <a:rPr lang="en-US" altLang="zh-CN" sz="2800" u="sng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favBeer</a:t>
            </a:r>
            <a:r>
              <a:rPr lang="en-US" altLang="zh-CN" sz="2800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800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Drinkers2(</a:t>
            </a:r>
            <a:r>
              <a:rPr lang="en-US" altLang="zh-CN" sz="2800" u="sng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u="sng" dirty="0" err="1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beersLiked</a:t>
            </a:r>
            <a:r>
              <a:rPr lang="en-US" altLang="zh-CN" sz="2800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solidFill>
                <a:srgbClr val="CC00CC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364" name="图片 3" descr="屏幕剪辑">
            <a:extLst>
              <a:ext uri="{FF2B5EF4-FFF2-40B4-BE49-F238E27FC236}">
                <a16:creationId xmlns:a16="http://schemas.microsoft.com/office/drawing/2014/main" id="{3F0E169E-DF5E-44D1-ADEE-160F58BD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4" y="2882901"/>
            <a:ext cx="696753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4" descr="屏幕剪辑">
            <a:extLst>
              <a:ext uri="{FF2B5EF4-FFF2-40B4-BE49-F238E27FC236}">
                <a16:creationId xmlns:a16="http://schemas.microsoft.com/office/drawing/2014/main" id="{707973FC-B10B-4B3D-A803-54B053D0E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1" y="4489451"/>
            <a:ext cx="542766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63489">
            <a:extLst>
              <a:ext uri="{FF2B5EF4-FFF2-40B4-BE49-F238E27FC236}">
                <a16:creationId xmlns:a16="http://schemas.microsoft.com/office/drawing/2014/main" id="{CD248ACE-695B-49C7-82A4-3906BD21B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Boyce-Codd Normal Form </a:t>
            </a:r>
          </a:p>
        </p:txBody>
      </p:sp>
      <p:sp>
        <p:nvSpPr>
          <p:cNvPr id="16387" name="文本占位符 63490">
            <a:extLst>
              <a:ext uri="{FF2B5EF4-FFF2-40B4-BE49-F238E27FC236}">
                <a16:creationId xmlns:a16="http://schemas.microsoft.com/office/drawing/2014/main" id="{51DD12EF-30DB-4AF6-8903-77E8EF9D6F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We say a relation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is in </a:t>
            </a:r>
            <a:r>
              <a:rPr lang="en-US" altLang="zh-CN" sz="2800" i="1" dirty="0">
                <a:solidFill>
                  <a:srgbClr val="FF0066"/>
                </a:solidFill>
                <a:ea typeface="宋体" panose="02010600030101010101" pitchFamily="2" charset="-122"/>
              </a:rPr>
              <a:t>BCNF</a:t>
            </a:r>
            <a:r>
              <a:rPr lang="en-US" altLang="zh-CN" sz="2800" dirty="0">
                <a:ea typeface="宋体" panose="02010600030101010101" pitchFamily="2" charset="-122"/>
              </a:rPr>
              <a:t>  if whenever 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 i="1" dirty="0"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ea typeface="宋体" panose="02010600030101010101" pitchFamily="2" charset="-122"/>
              </a:rPr>
              <a:t>is a nontrivial FD that holds in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ea typeface="宋体" panose="02010600030101010101" pitchFamily="2" charset="-122"/>
              </a:rPr>
              <a:t> is a </a:t>
            </a:r>
            <a:r>
              <a:rPr lang="en-US" altLang="zh-CN" sz="2800" dirty="0" err="1">
                <a:ea typeface="宋体" panose="02010600030101010101" pitchFamily="2" charset="-122"/>
              </a:rPr>
              <a:t>superkey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Remember: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33CC33"/>
                </a:solidFill>
                <a:ea typeface="宋体" panose="02010600030101010101" pitchFamily="2" charset="-122"/>
              </a:rPr>
              <a:t>nontrivial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 means </a:t>
            </a:r>
            <a:r>
              <a:rPr lang="en-US" altLang="zh-CN" sz="2400" i="1" dirty="0"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  is not contained in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Remember: a </a:t>
            </a:r>
            <a:r>
              <a:rPr lang="en-US" altLang="zh-CN" sz="2400" i="1" dirty="0" err="1">
                <a:solidFill>
                  <a:srgbClr val="33CC33"/>
                </a:solidFill>
                <a:ea typeface="宋体" panose="02010600030101010101" pitchFamily="2" charset="-122"/>
              </a:rPr>
              <a:t>superkey</a:t>
            </a:r>
            <a:r>
              <a:rPr lang="en-US" altLang="zh-CN" sz="2400" dirty="0">
                <a:ea typeface="宋体" panose="02010600030101010101" pitchFamily="2" charset="-122"/>
              </a:rPr>
              <a:t>  is any superset of a key (not necessarily a proper superset).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That is, the left side of every nontrivial FD must contain a key.</a:t>
            </a:r>
          </a:p>
        </p:txBody>
      </p:sp>
      <p:sp>
        <p:nvSpPr>
          <p:cNvPr id="16388" name="灯片编号占位符 1">
            <a:extLst>
              <a:ext uri="{FF2B5EF4-FFF2-40B4-BE49-F238E27FC236}">
                <a16:creationId xmlns:a16="http://schemas.microsoft.com/office/drawing/2014/main" id="{EC98FDA7-1BE7-46FE-A39C-0FB2ABCCD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4DF1F58-B0B8-4A29-98FD-4E454CB583BD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64513">
            <a:extLst>
              <a:ext uri="{FF2B5EF4-FFF2-40B4-BE49-F238E27FC236}">
                <a16:creationId xmlns:a16="http://schemas.microsoft.com/office/drawing/2014/main" id="{11242243-5151-4EE6-9427-17B8B126B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7411" name="文本占位符 64514">
            <a:extLst>
              <a:ext uri="{FF2B5EF4-FFF2-40B4-BE49-F238E27FC236}">
                <a16:creationId xmlns:a16="http://schemas.microsoft.com/office/drawing/2014/main" id="{71FBAC2D-D067-4730-96A9-284141CC7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Drinkers(</a:t>
            </a:r>
            <a:r>
              <a:rPr lang="en-US" altLang="zh-CN" sz="28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u="sng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>
              <a:spcAft>
                <a:spcPts val="600"/>
              </a:spcAft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FD’s: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name-&gt;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ea typeface="宋体" panose="02010600030101010101" pitchFamily="2" charset="-122"/>
              </a:rPr>
              <a:t>,   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endParaRPr lang="en-US" altLang="zh-CN" sz="28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Only key is 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{name, </a:t>
            </a:r>
            <a:r>
              <a:rPr lang="en-US" altLang="zh-CN" sz="2800" dirty="0" err="1">
                <a:solidFill>
                  <a:srgbClr val="33CC33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In each FD, the left side is </a:t>
            </a:r>
            <a:r>
              <a:rPr lang="en-US" altLang="zh-CN" sz="2800" i="1" dirty="0">
                <a:ea typeface="宋体" panose="02010600030101010101" pitchFamily="2" charset="-122"/>
              </a:rPr>
              <a:t>not</a:t>
            </a:r>
            <a:r>
              <a:rPr lang="en-US" altLang="zh-CN" sz="2800" dirty="0">
                <a:ea typeface="宋体" panose="02010600030101010101" pitchFamily="2" charset="-122"/>
              </a:rPr>
              <a:t>  a </a:t>
            </a:r>
            <a:r>
              <a:rPr lang="en-US" altLang="zh-CN" sz="2800" dirty="0" err="1">
                <a:ea typeface="宋体" panose="02010600030101010101" pitchFamily="2" charset="-122"/>
              </a:rPr>
              <a:t>superkey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Any one of these FD’s shows </a:t>
            </a:r>
            <a:r>
              <a:rPr lang="en-US" altLang="zh-CN" sz="2800" i="1" dirty="0">
                <a:ea typeface="宋体" panose="02010600030101010101" pitchFamily="2" charset="-122"/>
              </a:rPr>
              <a:t>Drinkers</a:t>
            </a:r>
            <a:r>
              <a:rPr lang="en-US" altLang="zh-CN" sz="2800" dirty="0">
                <a:ea typeface="宋体" panose="02010600030101010101" pitchFamily="2" charset="-122"/>
              </a:rPr>
              <a:t>  is not in BCNF</a:t>
            </a:r>
          </a:p>
        </p:txBody>
      </p:sp>
      <p:sp>
        <p:nvSpPr>
          <p:cNvPr id="17412" name="灯片编号占位符 1">
            <a:extLst>
              <a:ext uri="{FF2B5EF4-FFF2-40B4-BE49-F238E27FC236}">
                <a16:creationId xmlns:a16="http://schemas.microsoft.com/office/drawing/2014/main" id="{410CF76A-28F7-4217-96E8-AEBDF01A5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9BE31DE-84A9-4FEB-AC7E-000B3B74FAF4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65537">
            <a:extLst>
              <a:ext uri="{FF2B5EF4-FFF2-40B4-BE49-F238E27FC236}">
                <a16:creationId xmlns:a16="http://schemas.microsoft.com/office/drawing/2014/main" id="{9C3F0F09-5458-41E0-9A34-6ADEBCA5C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Another Example</a:t>
            </a:r>
          </a:p>
        </p:txBody>
      </p:sp>
      <p:sp>
        <p:nvSpPr>
          <p:cNvPr id="18435" name="文本占位符 65538">
            <a:extLst>
              <a:ext uri="{FF2B5EF4-FFF2-40B4-BE49-F238E27FC236}">
                <a16:creationId xmlns:a16="http://schemas.microsoft.com/office/drawing/2014/main" id="{7CA553AF-6EDD-437A-B6C5-CFF60F497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115" y="1613807"/>
            <a:ext cx="10714264" cy="4114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Beers(</a:t>
            </a:r>
            <a:r>
              <a:rPr lang="en-US" altLang="zh-CN" sz="2800" u="sng" dirty="0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manfAddr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pPr>
              <a:spcAft>
                <a:spcPts val="600"/>
              </a:spcAft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FD’s: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name-&gt;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ea typeface="宋体" panose="02010600030101010101" pitchFamily="2" charset="-122"/>
              </a:rPr>
              <a:t>,   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manfAddr</a:t>
            </a:r>
            <a:endParaRPr lang="en-US" altLang="zh-CN" sz="28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Only key is 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{name}</a:t>
            </a:r>
            <a:r>
              <a:rPr lang="en-US" altLang="zh-CN" sz="2800" dirty="0">
                <a:ea typeface="宋体" panose="02010600030101010101" pitchFamily="2" charset="-122"/>
              </a:rPr>
              <a:t> 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name-&gt;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ea typeface="宋体" panose="02010600030101010101" pitchFamily="2" charset="-122"/>
              </a:rPr>
              <a:t> does not violate BCNF, but 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manfAddr</a:t>
            </a:r>
            <a:r>
              <a:rPr lang="en-US" altLang="zh-CN" sz="2800" dirty="0">
                <a:ea typeface="宋体" panose="02010600030101010101" pitchFamily="2" charset="-122"/>
              </a:rPr>
              <a:t> does.</a:t>
            </a:r>
          </a:p>
        </p:txBody>
      </p:sp>
      <p:sp>
        <p:nvSpPr>
          <p:cNvPr id="18436" name="灯片编号占位符 1">
            <a:extLst>
              <a:ext uri="{FF2B5EF4-FFF2-40B4-BE49-F238E27FC236}">
                <a16:creationId xmlns:a16="http://schemas.microsoft.com/office/drawing/2014/main" id="{50F61705-5496-4869-82EB-A97ECDC71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Times New Roman" panose="02020603050405020304" pitchFamily="18" charset="0"/>
              <a:buChar char="⸙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D34381F-0A75-4074-8978-CA5BE2BA0B9E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2152</Words>
  <Application>Microsoft Office PowerPoint</Application>
  <PresentationFormat>宽屏</PresentationFormat>
  <Paragraphs>267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等线</vt:lpstr>
      <vt:lpstr>等线 Light</vt:lpstr>
      <vt:lpstr>黑体</vt:lpstr>
      <vt:lpstr>微软雅黑</vt:lpstr>
      <vt:lpstr>Alibaba Sans</vt:lpstr>
      <vt:lpstr>Arial</vt:lpstr>
      <vt:lpstr>Lucida Sans Unicode</vt:lpstr>
      <vt:lpstr>Monotype Sorts</vt:lpstr>
      <vt:lpstr>Tahoma</vt:lpstr>
      <vt:lpstr>Times New Roman</vt:lpstr>
      <vt:lpstr>Office 主题​​</vt:lpstr>
      <vt:lpstr>Design Theory for Relational Databases Decomposition and Normal Form （ Sec. 3.3, 3.4, 3.5）</vt:lpstr>
      <vt:lpstr>Anomalies</vt:lpstr>
      <vt:lpstr>Example of Bad Design</vt:lpstr>
      <vt:lpstr>This Bad Design Also Exhibits Anomalies</vt:lpstr>
      <vt:lpstr>Solution</vt:lpstr>
      <vt:lpstr>Decomposition Example</vt:lpstr>
      <vt:lpstr>Boyce-Codd Normal Form </vt:lpstr>
      <vt:lpstr>Example</vt:lpstr>
      <vt:lpstr>Another Example</vt:lpstr>
      <vt:lpstr>Decomposition into BCNF</vt:lpstr>
      <vt:lpstr>Decompose R  Using X  -&gt; Y</vt:lpstr>
      <vt:lpstr>Decomposition Picture</vt:lpstr>
      <vt:lpstr>Example: BCNF Decomposition</vt:lpstr>
      <vt:lpstr>Example -- Continued</vt:lpstr>
      <vt:lpstr>Example -- Continued</vt:lpstr>
      <vt:lpstr>Example -- Concluded</vt:lpstr>
      <vt:lpstr>Any Questions? </vt:lpstr>
      <vt:lpstr>Third Normal Form -- Motivation</vt:lpstr>
      <vt:lpstr>We Cannot Enforce FD’s</vt:lpstr>
      <vt:lpstr>An Unenforceable FD</vt:lpstr>
      <vt:lpstr>3NF Let’s Us Avoid This Problem</vt:lpstr>
      <vt:lpstr>Example: 3NF</vt:lpstr>
      <vt:lpstr>What 3NF and BCNF Give You</vt:lpstr>
      <vt:lpstr>3NF and BCNF -- Continued</vt:lpstr>
      <vt:lpstr>Testing for a Lossless Join</vt:lpstr>
      <vt:lpstr>Example 3.21</vt:lpstr>
      <vt:lpstr>The Chase Test</vt:lpstr>
      <vt:lpstr>The Chase – (2)</vt:lpstr>
      <vt:lpstr>Example: The Chase</vt:lpstr>
      <vt:lpstr>The Tableau</vt:lpstr>
      <vt:lpstr>Summary of the Chase</vt:lpstr>
      <vt:lpstr>Example: Lossy Join</vt:lpstr>
      <vt:lpstr>The Tableau</vt:lpstr>
      <vt:lpstr>3NF Synthesis Algorithm</vt:lpstr>
      <vt:lpstr>Constructing a Minimal Basis</vt:lpstr>
      <vt:lpstr>3NF Synthesis – (2)</vt:lpstr>
      <vt:lpstr>3NF Synthesis algorithm</vt:lpstr>
      <vt:lpstr>Example: 3NF Synthesis</vt:lpstr>
      <vt:lpstr>Why It Works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Li Longjie</cp:lastModifiedBy>
  <cp:revision>103</cp:revision>
  <dcterms:created xsi:type="dcterms:W3CDTF">2020-08-25T08:13:37Z</dcterms:created>
  <dcterms:modified xsi:type="dcterms:W3CDTF">2020-12-07T08:03:58Z</dcterms:modified>
</cp:coreProperties>
</file>