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98" r:id="rId3"/>
    <p:sldId id="397" r:id="rId4"/>
    <p:sldId id="399" r:id="rId5"/>
    <p:sldId id="400" r:id="rId6"/>
    <p:sldId id="401" r:id="rId7"/>
    <p:sldId id="267" r:id="rId8"/>
    <p:sldId id="565" r:id="rId9"/>
    <p:sldId id="566" r:id="rId10"/>
    <p:sldId id="262" r:id="rId11"/>
    <p:sldId id="263" r:id="rId12"/>
    <p:sldId id="266" r:id="rId13"/>
    <p:sldId id="264" r:id="rId14"/>
    <p:sldId id="265" r:id="rId15"/>
    <p:sldId id="268" r:id="rId16"/>
    <p:sldId id="269" r:id="rId17"/>
    <p:sldId id="270" r:id="rId18"/>
    <p:sldId id="271" r:id="rId19"/>
    <p:sldId id="332" r:id="rId20"/>
    <p:sldId id="333" r:id="rId21"/>
    <p:sldId id="326" r:id="rId22"/>
    <p:sldId id="328" r:id="rId23"/>
    <p:sldId id="274" r:id="rId24"/>
    <p:sldId id="275" r:id="rId25"/>
    <p:sldId id="376" r:id="rId26"/>
    <p:sldId id="567" r:id="rId27"/>
    <p:sldId id="549" r:id="rId28"/>
    <p:sldId id="277" r:id="rId29"/>
    <p:sldId id="550" r:id="rId30"/>
    <p:sldId id="278" r:id="rId31"/>
    <p:sldId id="551" r:id="rId32"/>
    <p:sldId id="552" r:id="rId33"/>
    <p:sldId id="478" r:id="rId34"/>
    <p:sldId id="281" r:id="rId35"/>
    <p:sldId id="282" r:id="rId36"/>
    <p:sldId id="284" r:id="rId37"/>
    <p:sldId id="285" r:id="rId38"/>
    <p:sldId id="286" r:id="rId39"/>
    <p:sldId id="287" r:id="rId40"/>
    <p:sldId id="553" r:id="rId41"/>
    <p:sldId id="557" r:id="rId42"/>
    <p:sldId id="558" r:id="rId43"/>
    <p:sldId id="559" r:id="rId44"/>
    <p:sldId id="560" r:id="rId45"/>
    <p:sldId id="513" r:id="rId46"/>
    <p:sldId id="554" r:id="rId47"/>
    <p:sldId id="327" r:id="rId48"/>
    <p:sldId id="556" r:id="rId49"/>
    <p:sldId id="290" r:id="rId50"/>
    <p:sldId id="291" r:id="rId51"/>
    <p:sldId id="292" r:id="rId52"/>
    <p:sldId id="293" r:id="rId53"/>
    <p:sldId id="329" r:id="rId54"/>
    <p:sldId id="330" r:id="rId55"/>
    <p:sldId id="331" r:id="rId56"/>
    <p:sldId id="294" r:id="rId57"/>
    <p:sldId id="295" r:id="rId58"/>
    <p:sldId id="516" r:id="rId59"/>
    <p:sldId id="562" r:id="rId60"/>
    <p:sldId id="563" r:id="rId61"/>
    <p:sldId id="296" r:id="rId62"/>
    <p:sldId id="564" r:id="rId63"/>
    <p:sldId id="297" r:id="rId64"/>
    <p:sldId id="298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514" r:id="rId77"/>
    <p:sldId id="544" r:id="rId78"/>
    <p:sldId id="515" r:id="rId79"/>
    <p:sldId id="547" r:id="rId80"/>
    <p:sldId id="477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1184" autoAdjust="0"/>
  </p:normalViewPr>
  <p:slideViewPr>
    <p:cSldViewPr snapToGrid="0">
      <p:cViewPr>
        <p:scale>
          <a:sx n="84" d="100"/>
          <a:sy n="84" d="100"/>
        </p:scale>
        <p:origin x="378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2020年9月11日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54000"/>
            <a:ext cx="103632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6300" y="1633538"/>
            <a:ext cx="103632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391CE7-4FCF-4E00-8779-BDFBD0A1F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0C5E1-50AC-46DC-A568-729FCB151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C26682-4810-4B4A-9B1E-8B964DED7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8C9A9-B6B0-4092-9A76-99B40070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70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2020年9月11日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310077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latin typeface="Tahoma" panose="020B0604030504040204" pitchFamily="34" charset="0"/>
              </a:rPr>
              <a:t>Introduction to SQL</a:t>
            </a:r>
            <a:br>
              <a:rPr lang="en-US" altLang="zh-CN" sz="5400" dirty="0">
                <a:ea typeface="黑体" panose="02010609060101010101" pitchFamily="49" charset="-122"/>
              </a:rPr>
            </a:br>
            <a:r>
              <a:rPr lang="zh-CN" altLang="en-US" sz="3600" dirty="0"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zh-CN" altLang="en-US" sz="3600" dirty="0"/>
              <a:t>Sec</a:t>
            </a:r>
            <a:r>
              <a:rPr lang="en-US" altLang="zh-CN" sz="3600" dirty="0"/>
              <a:t>.</a:t>
            </a:r>
            <a:r>
              <a:rPr lang="zh-CN" altLang="en-US" sz="3600" dirty="0"/>
              <a:t> 6.1-6.3 </a:t>
            </a:r>
            <a:r>
              <a:rPr lang="zh-CN" altLang="en-US" sz="36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2020年9月11日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79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F56869D-7B14-4E7F-8731-F54829F3C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339" y="38100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Operational Semantics --- General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F6D1CCF-99AA-4868-8421-F4572C21D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635369"/>
            <a:ext cx="10556631" cy="461303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Think of a </a:t>
            </a:r>
            <a:r>
              <a:rPr lang="zh-CN" altLang="en-US" sz="2800" i="1" dirty="0">
                <a:solidFill>
                  <a:srgbClr val="FF0066"/>
                </a:solidFill>
              </a:rPr>
              <a:t>tuple variable</a:t>
            </a:r>
            <a:r>
              <a:rPr lang="zh-CN" altLang="en-US" sz="2800" dirty="0"/>
              <a:t>  visiting each tuple of the relation mentioned in FROM.</a:t>
            </a:r>
          </a:p>
          <a:p>
            <a:r>
              <a:rPr lang="zh-CN" altLang="en-US" sz="2800" dirty="0"/>
              <a:t>Check if the </a:t>
            </a:r>
            <a:r>
              <a:rPr lang="en-US" altLang="zh-CN" sz="2800" dirty="0"/>
              <a:t>”</a:t>
            </a:r>
            <a:r>
              <a:rPr lang="zh-CN" altLang="en-US" sz="2800" dirty="0"/>
              <a:t>current</a:t>
            </a:r>
            <a:r>
              <a:rPr lang="en-US" altLang="zh-CN" sz="2800" dirty="0"/>
              <a:t>”</a:t>
            </a:r>
            <a:r>
              <a:rPr lang="zh-CN" altLang="en-US" sz="2800" dirty="0"/>
              <a:t> tuple satisfies the WHERE clause.</a:t>
            </a:r>
            <a:endParaRPr lang="en-US" altLang="zh-CN" sz="2800" dirty="0"/>
          </a:p>
          <a:p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zh-CN" altLang="en-US" sz="2800" dirty="0"/>
              <a:t>If so, compute the attributes or expressions of the SELECT clause using the components of this tuple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endParaRPr lang="zh-CN" altLang="en-US" sz="28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14337" name="灯片编号占位符 5">
            <a:extLst>
              <a:ext uri="{FF2B5EF4-FFF2-40B4-BE49-F238E27FC236}">
                <a16:creationId xmlns:a16="http://schemas.microsoft.com/office/drawing/2014/main" id="{988DC1C8-C43B-46DC-96E3-E19489251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38BF1AA-F577-403D-9F67-B2A4ACB210B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190C38-770E-4A59-BD10-C63754415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In SELECT clauses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EA96FEA-C6C9-4D26-A6F1-341BDD6AF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724" y="1606077"/>
            <a:ext cx="10328030" cy="4654045"/>
          </a:xfrm>
        </p:spPr>
        <p:txBody>
          <a:bodyPr/>
          <a:lstStyle/>
          <a:p>
            <a:r>
              <a:rPr lang="zh-CN" altLang="en-US" dirty="0"/>
              <a:t>When there is one relation in the FROM clause, </a:t>
            </a:r>
            <a:r>
              <a:rPr lang="zh-CN" altLang="en-US" dirty="0">
                <a:solidFill>
                  <a:srgbClr val="FF0066"/>
                </a:solidFill>
              </a:rPr>
              <a:t>*</a:t>
            </a:r>
            <a:r>
              <a:rPr lang="zh-CN" altLang="en-US" dirty="0"/>
              <a:t> in the SELECT clause stands for </a:t>
            </a:r>
            <a:r>
              <a:rPr lang="en-US" altLang="zh-CN" dirty="0"/>
              <a:t>”</a:t>
            </a:r>
            <a:r>
              <a:rPr lang="zh-CN" altLang="en-US" dirty="0"/>
              <a:t>all attributes of this relation.</a:t>
            </a:r>
            <a:r>
              <a:rPr lang="en-US" altLang="zh-CN" dirty="0"/>
              <a:t>”</a:t>
            </a:r>
            <a:endParaRPr lang="zh-CN" altLang="en-US" dirty="0"/>
          </a:p>
          <a:p>
            <a:r>
              <a:rPr lang="zh-CN" altLang="en-US" dirty="0">
                <a:solidFill>
                  <a:srgbClr val="33CC33"/>
                </a:solidFill>
              </a:rPr>
              <a:t>Example</a:t>
            </a:r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/>
              <a:t>: Using </a:t>
            </a:r>
            <a:r>
              <a:rPr lang="zh-CN" altLang="en-US" dirty="0">
                <a:solidFill>
                  <a:srgbClr val="CC00CC"/>
                </a:solidFill>
              </a:rPr>
              <a:t>Beers(name, manf)</a:t>
            </a:r>
            <a:r>
              <a:rPr lang="zh-CN" alt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sz="2800" dirty="0">
                <a:latin typeface="Courier New" panose="02070309020205020404" pitchFamily="49" charset="0"/>
              </a:rPr>
              <a:t>SELECT </a:t>
            </a:r>
            <a:r>
              <a:rPr lang="zh-CN" altLang="en-US" sz="28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WHERE manf = '</a:t>
            </a:r>
            <a:r>
              <a:rPr lang="en-US" altLang="zh-CN" sz="2800" dirty="0">
                <a:latin typeface="Courier New" panose="02070309020205020404" pitchFamily="49" charset="0"/>
              </a:rPr>
              <a:t>AB InBev</a:t>
            </a:r>
            <a:r>
              <a:rPr lang="zh-CN" altLang="en-US" sz="2800" dirty="0">
                <a:latin typeface="Courier New" panose="02070309020205020404" pitchFamily="49" charset="0"/>
              </a:rPr>
              <a:t>';</a:t>
            </a:r>
          </a:p>
        </p:txBody>
      </p:sp>
      <p:sp>
        <p:nvSpPr>
          <p:cNvPr id="15361" name="灯片编号占位符 5">
            <a:extLst>
              <a:ext uri="{FF2B5EF4-FFF2-40B4-BE49-F238E27FC236}">
                <a16:creationId xmlns:a16="http://schemas.microsoft.com/office/drawing/2014/main" id="{F7D5862F-8C7E-4265-AA82-517BA2D04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EE117C83-6E14-4E50-8A2F-04FD1A5C593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AA703C-3EC0-417D-AA1E-028EEA6D5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Query: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6A6DEC2-A04D-41C8-BAD2-CE21D918A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                         </a:t>
            </a:r>
            <a:r>
              <a:rPr lang="zh-CN" altLang="en-US" dirty="0">
                <a:solidFill>
                  <a:srgbClr val="CC00CC"/>
                </a:solidFill>
              </a:rPr>
              <a:t>name		  manf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                        </a:t>
            </a:r>
            <a:r>
              <a:rPr lang="en-US" altLang="zh-CN" dirty="0">
                <a:latin typeface="Courier New" panose="02070309020205020404" pitchFamily="49" charset="0"/>
              </a:rPr>
              <a:t>Bud 			</a:t>
            </a:r>
            <a:r>
              <a:rPr lang="zh-CN" altLang="en-US" dirty="0">
                <a:latin typeface="Courier New" panose="02070309020205020404" pitchFamily="49" charset="0"/>
              </a:rPr>
              <a:t>AB InBev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</a:rPr>
              <a:t>			Beck’s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</a:rPr>
              <a:t> 	AB InBev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</a:rPr>
              <a:t>		 </a:t>
            </a:r>
            <a:r>
              <a:rPr lang="en-US" altLang="zh-CN" dirty="0">
                <a:latin typeface="Courier New" panose="02070309020205020404" pitchFamily="49" charset="0"/>
              </a:rPr>
              <a:t>		Corona</a:t>
            </a: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</a:rPr>
              <a:t>AB InBev</a:t>
            </a:r>
            <a:endParaRPr lang="zh-CN" altLang="en-US" dirty="0"/>
          </a:p>
        </p:txBody>
      </p:sp>
      <p:sp>
        <p:nvSpPr>
          <p:cNvPr id="16385" name="灯片编号占位符 5">
            <a:extLst>
              <a:ext uri="{FF2B5EF4-FFF2-40B4-BE49-F238E27FC236}">
                <a16:creationId xmlns:a16="http://schemas.microsoft.com/office/drawing/2014/main" id="{0E3C05FE-5D86-4DE7-95AF-4FA7ED3CD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C57D0F7-9BEE-4D8C-8658-31AEF3B885C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02EAD9B-2201-4E4B-B51F-90F58765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46300"/>
            <a:ext cx="6096000" cy="186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 dirty="0"/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8CA844B5-2628-4081-8290-E43498434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30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6BA92D9E-487F-4D0A-A226-755C9CAB4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2146300"/>
            <a:ext cx="19050" cy="186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B8A78C0B-3F31-4AA5-9B8F-2C1158199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4292600"/>
            <a:ext cx="673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sz="2800" dirty="0">
                <a:ea typeface="宋体" panose="02010600030101010101" pitchFamily="2" charset="-122"/>
              </a:rPr>
              <a:t>Now, the result has each of the attributes</a:t>
            </a:r>
          </a:p>
          <a:p>
            <a:pPr eaLnBrk="0" hangingPunct="0"/>
            <a:r>
              <a:rPr lang="en-US" altLang="zh-CN" sz="2800" dirty="0">
                <a:ea typeface="宋体" panose="02010600030101010101" pitchFamily="2" charset="-122"/>
              </a:rPr>
              <a:t>of Beers.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413DE4EF-7FA4-40B7-9FC5-6BE02FDD8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33845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66C74307-991E-4264-B3E6-E0D71011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40005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C617299-EB99-463D-95AC-4001D1FCA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Renaming Attributes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B9AD25A-EA36-46D9-B745-A6BAC325C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06414"/>
            <a:ext cx="9747738" cy="4907991"/>
          </a:xfrm>
        </p:spPr>
        <p:txBody>
          <a:bodyPr/>
          <a:lstStyle/>
          <a:p>
            <a:r>
              <a:rPr lang="zh-CN" altLang="en-US" dirty="0"/>
              <a:t>If you want the result to have different attribute names, use “</a:t>
            </a:r>
            <a:r>
              <a:rPr lang="zh-CN" altLang="en-US" u="sng" dirty="0">
                <a:solidFill>
                  <a:schemeClr val="accent2"/>
                </a:solidFill>
              </a:rPr>
              <a:t>AS &lt;new name&gt;</a:t>
            </a:r>
            <a:r>
              <a:rPr lang="zh-CN" altLang="en-US" dirty="0"/>
              <a:t>” to </a:t>
            </a:r>
            <a:r>
              <a:rPr lang="zh-CN" altLang="en-US" dirty="0">
                <a:solidFill>
                  <a:srgbClr val="FF0000"/>
                </a:solidFill>
              </a:rPr>
              <a:t>rename</a:t>
            </a:r>
            <a:r>
              <a:rPr lang="zh-CN" altLang="en-US" dirty="0"/>
              <a:t> an attribute.</a:t>
            </a:r>
          </a:p>
          <a:p>
            <a:r>
              <a:rPr lang="zh-CN" altLang="en-US" dirty="0">
                <a:solidFill>
                  <a:srgbClr val="33CC33"/>
                </a:solidFill>
              </a:rPr>
              <a:t>Example</a:t>
            </a:r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3</a:t>
            </a:r>
            <a:r>
              <a:rPr lang="zh-CN" altLang="en-US" dirty="0"/>
              <a:t>: Using </a:t>
            </a:r>
            <a:r>
              <a:rPr lang="zh-CN" altLang="en-US" dirty="0">
                <a:solidFill>
                  <a:srgbClr val="CC00CC"/>
                </a:solidFill>
              </a:rPr>
              <a:t>Beers(name, manf)</a:t>
            </a:r>
            <a:r>
              <a:rPr lang="zh-CN" alt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sz="2800" dirty="0">
                <a:latin typeface="Courier New" panose="02070309020205020404" pitchFamily="49" charset="0"/>
              </a:rPr>
              <a:t>SELECT name </a:t>
            </a:r>
            <a:r>
              <a:rPr lang="zh-CN" altLang="en-US" sz="2800" dirty="0">
                <a:solidFill>
                  <a:srgbClr val="FF0066"/>
                </a:solidFill>
                <a:latin typeface="Courier New" panose="02070309020205020404" pitchFamily="49" charset="0"/>
              </a:rPr>
              <a:t>AS</a:t>
            </a:r>
            <a:r>
              <a:rPr lang="zh-CN" altLang="en-US" sz="2800" dirty="0">
                <a:latin typeface="Courier New" panose="02070309020205020404" pitchFamily="49" charset="0"/>
              </a:rPr>
              <a:t> beer, manf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WHERE manf = 'AB InBev';</a:t>
            </a:r>
          </a:p>
        </p:txBody>
      </p:sp>
      <p:sp>
        <p:nvSpPr>
          <p:cNvPr id="17409" name="灯片编号占位符 5">
            <a:extLst>
              <a:ext uri="{FF2B5EF4-FFF2-40B4-BE49-F238E27FC236}">
                <a16:creationId xmlns:a16="http://schemas.microsoft.com/office/drawing/2014/main" id="{06D785A8-AD7D-43DE-855B-A45879B057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D95E96C-12BA-48B9-B181-A027A62275C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858D8AE-1830-4DD5-A72B-763FD365F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Query: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700F994-1722-4FF2-87C5-6ED310121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  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CC00CC"/>
                </a:solidFill>
              </a:rPr>
              <a:t>beer		manf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 </a:t>
            </a: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</a:rPr>
              <a:t>Bud 			</a:t>
            </a:r>
            <a:r>
              <a:rPr lang="zh-CN" altLang="en-US" dirty="0">
                <a:latin typeface="Courier New" panose="02070309020205020404" pitchFamily="49" charset="0"/>
              </a:rPr>
              <a:t>AB InBev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latin typeface="Courier New" panose="02070309020205020404" pitchFamily="49" charset="0"/>
              </a:rPr>
              <a:t>			Beck’s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</a:rPr>
              <a:t>	</a:t>
            </a:r>
            <a:r>
              <a:rPr lang="zh-CN" altLang="en-US" dirty="0">
                <a:latin typeface="Courier New" panose="02070309020205020404" pitchFamily="49" charset="0"/>
              </a:rPr>
              <a:t> 	AB InBev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</a:rPr>
              <a:t>		 </a:t>
            </a:r>
            <a:r>
              <a:rPr lang="en-US" altLang="zh-CN" dirty="0">
                <a:latin typeface="Courier New" panose="02070309020205020404" pitchFamily="49" charset="0"/>
              </a:rPr>
              <a:t>		Corona</a:t>
            </a: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</a:rPr>
              <a:t>AB InBev</a:t>
            </a:r>
            <a:endParaRPr lang="zh-CN" altLang="en-US" dirty="0"/>
          </a:p>
        </p:txBody>
      </p:sp>
      <p:sp>
        <p:nvSpPr>
          <p:cNvPr id="18433" name="灯片编号占位符 5">
            <a:extLst>
              <a:ext uri="{FF2B5EF4-FFF2-40B4-BE49-F238E27FC236}">
                <a16:creationId xmlns:a16="http://schemas.microsoft.com/office/drawing/2014/main" id="{BE02520F-DF8A-4294-AE43-B08599D15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3B79352-AB47-4597-BE05-FD28FFB818E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12666C7-0D79-4165-9459-FA1BC4B8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46301"/>
            <a:ext cx="6096000" cy="1914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2B092712-F42A-464A-B192-0AB1D7EBF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30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D23E1591-C3E2-443B-89C7-489CE941B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764" y="2170113"/>
            <a:ext cx="1587" cy="1890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98B73E85-3D59-4E8F-8975-115D5F2AB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33845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588D9444-6B87-4222-A3A4-1CFFE9075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40513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C32FC7D-9648-4F02-AEAF-30D11D6E9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0198" y="52755"/>
            <a:ext cx="9096375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Expressions in SELECT Clauses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FE473A6-DC9C-4EDD-A9B6-7C10BB1F5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112" y="1506414"/>
            <a:ext cx="10454550" cy="4595447"/>
          </a:xfrm>
        </p:spPr>
        <p:txBody>
          <a:bodyPr>
            <a:normAutofit/>
          </a:bodyPr>
          <a:lstStyle/>
          <a:p>
            <a:r>
              <a:rPr lang="zh-CN" altLang="en-US" dirty="0"/>
              <a:t>Any expression that makes sense can appear as an element of a SELECT clause.</a:t>
            </a:r>
          </a:p>
          <a:p>
            <a:r>
              <a:rPr lang="zh-CN" altLang="en-US" dirty="0">
                <a:solidFill>
                  <a:srgbClr val="33CC33"/>
                </a:solidFill>
              </a:rPr>
              <a:t>Example</a:t>
            </a:r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4</a:t>
            </a:r>
            <a:r>
              <a:rPr lang="zh-CN" altLang="en-US" dirty="0"/>
              <a:t>: Using </a:t>
            </a:r>
            <a:r>
              <a:rPr lang="zh-CN" altLang="en-US" dirty="0">
                <a:solidFill>
                  <a:srgbClr val="CC00CC"/>
                </a:solidFill>
              </a:rPr>
              <a:t>Sells(bar, beer, price)</a:t>
            </a:r>
            <a:r>
              <a:rPr lang="zh-CN" alt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zh-CN" altLang="en-US" sz="2800" dirty="0">
                <a:latin typeface="Courier New" panose="02070309020205020404" pitchFamily="49" charset="0"/>
              </a:rPr>
              <a:t>SELECT bar, beer, </a:t>
            </a:r>
            <a:r>
              <a:rPr lang="zh-CN" altLang="en-US" sz="2800" dirty="0">
                <a:solidFill>
                  <a:srgbClr val="FF0066"/>
                </a:solidFill>
                <a:latin typeface="Courier New" panose="02070309020205020404" pitchFamily="49" charset="0"/>
              </a:rPr>
              <a:t>price*114</a:t>
            </a:r>
            <a:r>
              <a:rPr lang="zh-CN" altLang="en-US" sz="2800" dirty="0">
                <a:latin typeface="Courier New" panose="02070309020205020404" pitchFamily="49" charset="0"/>
              </a:rPr>
              <a:t> AS priceInYen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FROM Sells;</a:t>
            </a:r>
          </a:p>
        </p:txBody>
      </p:sp>
      <p:sp>
        <p:nvSpPr>
          <p:cNvPr id="19457" name="灯片编号占位符 5">
            <a:extLst>
              <a:ext uri="{FF2B5EF4-FFF2-40B4-BE49-F238E27FC236}">
                <a16:creationId xmlns:a16="http://schemas.microsoft.com/office/drawing/2014/main" id="{0974518A-9C68-4A47-B725-B5F2E2E72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16E9A26-DA04-48A2-89FF-081936F5EE3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6C2C62A-7D7C-4EE5-B0D8-BAA2E7236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Query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63F26A-E5F3-4633-AB0E-19D423E21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CC00CC"/>
                </a:solidFill>
              </a:rPr>
              <a:t>bar	        beer           priceInYen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	      </a:t>
            </a:r>
            <a:r>
              <a:rPr lang="zh-CN" altLang="en-US" dirty="0"/>
              <a:t> </a:t>
            </a:r>
            <a:r>
              <a:rPr lang="zh-CN" altLang="en-US" sz="2800" dirty="0"/>
              <a:t>3DArtBar    </a:t>
            </a:r>
            <a:r>
              <a:rPr lang="en-US" altLang="zh-CN" sz="2800" dirty="0" err="1"/>
              <a:t>AmBev</a:t>
            </a:r>
            <a:r>
              <a:rPr lang="zh-CN" altLang="en-US" sz="2800" dirty="0"/>
              <a:t>      4560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		      </a:t>
            </a:r>
            <a:r>
              <a:rPr lang="zh-CN" altLang="en-US" sz="2800" dirty="0"/>
              <a:t>3DArtBar     </a:t>
            </a:r>
            <a:r>
              <a:rPr lang="en-US" altLang="zh-CN" sz="2800" dirty="0"/>
              <a:t>Bud</a:t>
            </a:r>
            <a:r>
              <a:rPr lang="zh-CN" altLang="en-US" sz="2800" dirty="0"/>
              <a:t>          3420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  </a:t>
            </a:r>
            <a:r>
              <a:rPr lang="en-US" altLang="zh-CN" sz="2800" dirty="0"/>
              <a:t>		</a:t>
            </a:r>
            <a:r>
              <a:rPr lang="zh-CN" altLang="en-US" sz="2800" dirty="0"/>
              <a:t>…		  …		  …</a:t>
            </a:r>
          </a:p>
        </p:txBody>
      </p:sp>
      <p:sp>
        <p:nvSpPr>
          <p:cNvPr id="20481" name="灯片编号占位符 5">
            <a:extLst>
              <a:ext uri="{FF2B5EF4-FFF2-40B4-BE49-F238E27FC236}">
                <a16:creationId xmlns:a16="http://schemas.microsoft.com/office/drawing/2014/main" id="{87135D81-B49A-4AEA-A760-B2483CCF0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17E1D7B-87CB-4675-9333-5E721D0A4E6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607ECD0-E690-47B3-A3D5-F0D7B19C4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14550"/>
            <a:ext cx="6096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C6215E9F-BF45-4677-852D-36240E4DE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11455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C56017EE-CA33-4470-9B2F-374C0088D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1455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E8DAE688-E178-41F4-8131-F347CBC29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1305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8B48117C-873E-475F-BA1A-2D6FCEC43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3429000"/>
            <a:ext cx="609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C0F4D78-4B7C-4EBA-9C64-05F7689EF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216" y="52755"/>
            <a:ext cx="11409736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Example5</a:t>
            </a:r>
            <a:r>
              <a:rPr lang="zh-CN" altLang="en-US" dirty="0">
                <a:ea typeface="宋体" panose="02010600030101010101" pitchFamily="2" charset="-122"/>
              </a:rPr>
              <a:t>: Constants as Expressions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1B3C1D9-E71C-4347-BAE2-BDF6D4FAB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5027" y="1529861"/>
            <a:ext cx="10452557" cy="4202724"/>
          </a:xfrm>
        </p:spPr>
        <p:txBody>
          <a:bodyPr/>
          <a:lstStyle/>
          <a:p>
            <a:r>
              <a:rPr lang="zh-CN" altLang="en-US" dirty="0"/>
              <a:t>Using </a:t>
            </a:r>
            <a:r>
              <a:rPr lang="zh-CN" altLang="en-US" dirty="0">
                <a:solidFill>
                  <a:srgbClr val="CC00CC"/>
                </a:solidFill>
              </a:rPr>
              <a:t>Likes(drinker, beer)</a:t>
            </a:r>
            <a:r>
              <a:rPr lang="zh-CN" altLang="en-US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sz="2800" dirty="0">
                <a:latin typeface="Courier New" panose="02070309020205020404" pitchFamily="49" charset="0"/>
              </a:rPr>
              <a:t>SELECT drinker, </a:t>
            </a:r>
            <a:r>
              <a:rPr lang="zh-CN" altLang="en-US" sz="2800" dirty="0">
                <a:solidFill>
                  <a:srgbClr val="FF0066"/>
                </a:solidFill>
                <a:latin typeface="Courier New" panose="02070309020205020404" pitchFamily="49" charset="0"/>
              </a:rPr>
              <a:t>'likes Bud' AS whoLikesBud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FROM Likes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WHERE beer = '</a:t>
            </a:r>
            <a:r>
              <a:rPr lang="en-US" altLang="zh-CN" sz="2800" dirty="0">
                <a:latin typeface="Courier New" panose="02070309020205020404" pitchFamily="49" charset="0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</a:rPr>
              <a:t>';</a:t>
            </a:r>
          </a:p>
        </p:txBody>
      </p:sp>
      <p:sp>
        <p:nvSpPr>
          <p:cNvPr id="21505" name="灯片编号占位符 5">
            <a:extLst>
              <a:ext uri="{FF2B5EF4-FFF2-40B4-BE49-F238E27FC236}">
                <a16:creationId xmlns:a16="http://schemas.microsoft.com/office/drawing/2014/main" id="{79D991D6-275E-4488-AB83-94BE0F266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D5448A4-31A1-4EA4-B2A3-ECCAED00E8E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373692-122E-408F-80B7-4772E961F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Query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1C45814-56B3-48BE-8BC7-78D7BD47E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		</a:t>
            </a:r>
            <a:r>
              <a:rPr lang="en-US" altLang="zh-CN" dirty="0">
                <a:solidFill>
                  <a:srgbClr val="CC00CC"/>
                </a:solidFill>
              </a:rPr>
              <a:t>drinker	       </a:t>
            </a:r>
            <a:r>
              <a:rPr lang="en-US" altLang="zh-CN" dirty="0" err="1">
                <a:solidFill>
                  <a:srgbClr val="CC00CC"/>
                </a:solidFill>
              </a:rPr>
              <a:t>whoLikesBud</a:t>
            </a:r>
            <a:endParaRPr lang="en-US" altLang="zh-CN" dirty="0">
              <a:solidFill>
                <a:srgbClr val="CC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	       </a:t>
            </a:r>
            <a:r>
              <a:rPr lang="en-US" altLang="zh-CN" sz="2400" dirty="0">
                <a:latin typeface="Arial" panose="020B0604020202020204" pitchFamily="34" charset="0"/>
              </a:rPr>
              <a:t>Charles Babbage        likes Bud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		</a:t>
            </a:r>
            <a:r>
              <a:rPr lang="en-US" altLang="zh-CN" sz="2400" dirty="0">
                <a:latin typeface="Arial" panose="020B0604020202020204" pitchFamily="34" charset="0"/>
              </a:rPr>
              <a:t>	      </a:t>
            </a:r>
            <a:r>
              <a:rPr lang="zh-CN" altLang="en-US" sz="2400" dirty="0">
                <a:latin typeface="Arial" panose="020B0604020202020204" pitchFamily="34" charset="0"/>
              </a:rPr>
              <a:t>John Hennessy           </a:t>
            </a:r>
            <a:r>
              <a:rPr lang="en-US" altLang="zh-CN" sz="2400" dirty="0">
                <a:latin typeface="Arial" panose="020B0604020202020204" pitchFamily="34" charset="0"/>
              </a:rPr>
              <a:t>likes Bud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</a:t>
            </a:r>
            <a:r>
              <a:rPr lang="en-US" altLang="zh-CN" sz="2800" dirty="0"/>
              <a:t>		</a:t>
            </a:r>
            <a:r>
              <a:rPr lang="zh-CN" altLang="en-US" sz="2800" dirty="0"/>
              <a:t>  </a:t>
            </a:r>
            <a:r>
              <a:rPr lang="en-US" altLang="zh-CN" sz="2800" dirty="0"/>
              <a:t>…		  …</a:t>
            </a:r>
          </a:p>
        </p:txBody>
      </p:sp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F4877D0A-264D-414F-8060-04B713724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9022113-8B04-4F03-9554-E715ADAF648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6E00DD7-6FD2-47C6-AFAE-FAA6D8104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90750"/>
            <a:ext cx="4876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0C7CC9C2-DE04-4A42-AB51-846AAD961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20988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B56A8AE2-F25A-4254-B91A-B899BE5A5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1063" y="219075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D6521A21-B358-46EC-ABA9-346BFB501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3535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E979E41-81C1-4B56-8CC3-0F0D46531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507" y="0"/>
            <a:ext cx="9144000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33CC33"/>
                </a:solidFill>
                <a:ea typeface="宋体" panose="02010600030101010101" pitchFamily="2" charset="-122"/>
              </a:rPr>
              <a:t>Example6</a:t>
            </a:r>
            <a:r>
              <a:rPr lang="zh-CN" altLang="en-US" sz="4000" dirty="0">
                <a:ea typeface="宋体" panose="02010600030101010101" pitchFamily="2" charset="-122"/>
              </a:rPr>
              <a:t>: </a:t>
            </a:r>
            <a:r>
              <a:rPr lang="en-US" altLang="zh-CN" sz="4000" dirty="0">
                <a:ea typeface="宋体" panose="02010600030101010101" pitchFamily="2" charset="-122"/>
              </a:rPr>
              <a:t>Constant</a:t>
            </a:r>
            <a:r>
              <a:rPr lang="zh-CN" altLang="en-US" sz="4000" dirty="0">
                <a:ea typeface="宋体" panose="02010600030101010101" pitchFamily="2" charset="-122"/>
              </a:rPr>
              <a:t> In </a:t>
            </a:r>
            <a:r>
              <a:rPr lang="en-US" altLang="zh-CN" sz="4000" dirty="0">
                <a:ea typeface="宋体" panose="02010600030101010101" pitchFamily="2" charset="-122"/>
              </a:rPr>
              <a:t>Select Clause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49FB191-9BCC-4C48-A289-EE67F8AF3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often build “data warehouses” from the data at many “sources.”</a:t>
            </a:r>
          </a:p>
          <a:p>
            <a:r>
              <a:rPr lang="en-US" altLang="zh-CN" dirty="0"/>
              <a:t>Suppose each bar has its own relation </a:t>
            </a:r>
            <a:r>
              <a:rPr lang="en-US" altLang="zh-CN" dirty="0">
                <a:solidFill>
                  <a:srgbClr val="CC00CC"/>
                </a:solidFill>
              </a:rPr>
              <a:t>Menu(beer, price)</a:t>
            </a:r>
            <a:r>
              <a:rPr lang="en-US" altLang="zh-CN" dirty="0"/>
              <a:t> .</a:t>
            </a:r>
          </a:p>
          <a:p>
            <a:r>
              <a:rPr lang="en-US" altLang="zh-CN" dirty="0"/>
              <a:t>To contribute to </a:t>
            </a:r>
            <a:r>
              <a:rPr lang="en-US" altLang="zh-CN" dirty="0">
                <a:solidFill>
                  <a:srgbClr val="CC00CC"/>
                </a:solidFill>
              </a:rPr>
              <a:t>Sells(bar, beer, price)</a:t>
            </a:r>
            <a:r>
              <a:rPr lang="en-US" altLang="zh-CN" dirty="0"/>
              <a:t> we need to query each bar and insert the name of the bar.</a:t>
            </a:r>
          </a:p>
        </p:txBody>
      </p:sp>
      <p:sp>
        <p:nvSpPr>
          <p:cNvPr id="23553" name="灯片编号占位符 5">
            <a:extLst>
              <a:ext uri="{FF2B5EF4-FFF2-40B4-BE49-F238E27FC236}">
                <a16:creationId xmlns:a16="http://schemas.microsoft.com/office/drawing/2014/main" id="{18811CA9-F75C-4DB7-BECF-98C6CE2AF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1DF64A3-82BC-436F-9D0F-37E3D474A8C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19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C90A2-7274-4ECB-8206-72C2168D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Do You Know SQL?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D5F37-DE51-44BE-822D-C4CEA8EA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SQL: Structured Query Language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r>
              <a:rPr lang="en-US" altLang="en-US" sz="2800" noProof="1">
                <a:sym typeface="+mn-ea"/>
              </a:rPr>
              <a:t>SQL is a non-procedural language for querying and modifying data in the database.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0A425-FA4E-4190-9EA3-12E62F3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95EB10-92EB-45F8-84E7-C0BBFA35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20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7A618B8-A94E-439A-A64A-544941A2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0252" y="70340"/>
            <a:ext cx="8081962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Information Integration --- (2)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333D8F5-9879-4200-8F56-16F19B764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312" y="1576754"/>
            <a:ext cx="9868396" cy="408549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For instance, at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  <a:cs typeface="Courier New" panose="02070309020205020404" pitchFamily="49" charset="0"/>
              </a:rPr>
              <a:t>Joe's Bar </a:t>
            </a:r>
            <a:r>
              <a:rPr lang="en-US" altLang="zh-CN" sz="2800" dirty="0"/>
              <a:t>we can issue the query:</a:t>
            </a:r>
          </a:p>
          <a:p>
            <a:endParaRPr lang="en-US" altLang="zh-CN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SELECT '</a:t>
            </a:r>
            <a:r>
              <a:rPr lang="en-US" altLang="zh-CN" sz="2800" dirty="0" err="1">
                <a:latin typeface="Courier New" panose="02070309020205020404" pitchFamily="49" charset="0"/>
              </a:rPr>
              <a:t>Joe''s</a:t>
            </a:r>
            <a:r>
              <a:rPr lang="en-US" altLang="zh-CN" sz="2800" dirty="0">
                <a:latin typeface="Courier New" panose="02070309020205020404" pitchFamily="49" charset="0"/>
              </a:rPr>
              <a:t> Bar', beer, 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FROM Menu;</a:t>
            </a:r>
          </a:p>
        </p:txBody>
      </p:sp>
      <p:sp>
        <p:nvSpPr>
          <p:cNvPr id="24577" name="灯片编号占位符 5">
            <a:extLst>
              <a:ext uri="{FF2B5EF4-FFF2-40B4-BE49-F238E27FC236}">
                <a16:creationId xmlns:a16="http://schemas.microsoft.com/office/drawing/2014/main" id="{EEC0190C-F907-4504-934A-015453EE5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182F80E-2ED5-45A1-B301-EA11ADE7294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4356144-E2D0-43F3-A44E-3FBCFC6C6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1337" y="79130"/>
            <a:ext cx="906194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Complex Conditions in WHERE Clause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70AF866-80DE-47BA-8522-621549A9D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5077" y="1371600"/>
            <a:ext cx="8458200" cy="4114800"/>
          </a:xfrm>
        </p:spPr>
        <p:txBody>
          <a:bodyPr/>
          <a:lstStyle/>
          <a:p>
            <a:r>
              <a:rPr lang="en-US" altLang="zh-CN" dirty="0"/>
              <a:t>Boolean operators AND, OR, NOT.</a:t>
            </a:r>
          </a:p>
          <a:p>
            <a:r>
              <a:rPr lang="en-US" altLang="zh-CN" dirty="0"/>
              <a:t>Comparisons =, &lt;&gt;, &lt;, &gt;, &lt;=, &gt;=.</a:t>
            </a:r>
          </a:p>
          <a:p>
            <a:pPr lvl="1"/>
            <a:r>
              <a:rPr lang="en-US" altLang="zh-CN" dirty="0"/>
              <a:t>And many other operators that produce </a:t>
            </a:r>
            <a:r>
              <a:rPr lang="en-US" altLang="zh-CN" dirty="0" err="1"/>
              <a:t>boolean</a:t>
            </a:r>
            <a:r>
              <a:rPr lang="en-US" altLang="zh-CN" dirty="0"/>
              <a:t>-valued results.</a:t>
            </a:r>
          </a:p>
        </p:txBody>
      </p:sp>
      <p:sp>
        <p:nvSpPr>
          <p:cNvPr id="25601" name="灯片编号占位符 5">
            <a:extLst>
              <a:ext uri="{FF2B5EF4-FFF2-40B4-BE49-F238E27FC236}">
                <a16:creationId xmlns:a16="http://schemas.microsoft.com/office/drawing/2014/main" id="{A57A7A49-99B0-4306-86D5-5C2AFE1E1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E4B022F-BA6E-4551-AD32-0D40D777A6A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F093F60-8765-4447-BD5D-99028A1E4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6" y="64471"/>
            <a:ext cx="8391525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Example7</a:t>
            </a:r>
            <a:r>
              <a:rPr lang="zh-CN" altLang="en-US" dirty="0">
                <a:ea typeface="宋体" panose="02010600030101010101" pitchFamily="2" charset="-122"/>
              </a:rPr>
              <a:t>: Complex Condition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F70EE8E-0B56-45C6-AEC6-A2161790C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5028" y="1371600"/>
            <a:ext cx="10540480" cy="4677508"/>
          </a:xfrm>
        </p:spPr>
        <p:txBody>
          <a:bodyPr/>
          <a:lstStyle/>
          <a:p>
            <a:r>
              <a:rPr lang="zh-CN" altLang="en-US" dirty="0"/>
              <a:t>Using </a:t>
            </a:r>
            <a:r>
              <a:rPr lang="zh-CN" altLang="en-US" dirty="0">
                <a:solidFill>
                  <a:srgbClr val="CC00CC"/>
                </a:solidFill>
              </a:rPr>
              <a:t>Sells(bar, beer, price)</a:t>
            </a:r>
            <a:r>
              <a:rPr lang="zh-CN" altLang="en-US" dirty="0"/>
              <a:t>, find the price </a:t>
            </a:r>
            <a:r>
              <a:rPr lang="zh-CN" altLang="en-US" dirty="0">
                <a:latin typeface="Cambria" panose="02040503050406030204" pitchFamily="18" charset="0"/>
              </a:rPr>
              <a:t>HardRock</a:t>
            </a:r>
            <a:r>
              <a:rPr lang="zh-CN" altLang="en-US" dirty="0"/>
              <a:t>  charges for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Bud</a:t>
            </a:r>
            <a:r>
              <a:rPr lang="zh-CN" altLang="en-US" dirty="0"/>
              <a:t>:</a:t>
            </a:r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zh-CN" altLang="en-US" dirty="0">
                <a:latin typeface="Courier New" panose="02070309020205020404" pitchFamily="49" charset="0"/>
              </a:rPr>
              <a:t>SELECT 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WHERE bar = 'HardRock' </a:t>
            </a:r>
            <a:r>
              <a:rPr lang="zh-CN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AND </a:t>
            </a:r>
            <a:r>
              <a:rPr lang="zh-CN" altLang="en-US" dirty="0">
                <a:latin typeface="Courier New" panose="02070309020205020404" pitchFamily="49" charset="0"/>
              </a:rPr>
              <a:t>beer = '</a:t>
            </a:r>
            <a:r>
              <a:rPr lang="en-US" altLang="zh-CN" dirty="0">
                <a:latin typeface="Courier New" panose="02070309020205020404" pitchFamily="49" charset="0"/>
              </a:rPr>
              <a:t>Bud</a:t>
            </a:r>
            <a:r>
              <a:rPr lang="zh-CN" altLang="en-US" dirty="0">
                <a:latin typeface="Courier New" panose="02070309020205020404" pitchFamily="49" charset="0"/>
              </a:rPr>
              <a:t>';</a:t>
            </a:r>
          </a:p>
        </p:txBody>
      </p:sp>
      <p:sp>
        <p:nvSpPr>
          <p:cNvPr id="26625" name="灯片编号占位符 5">
            <a:extLst>
              <a:ext uri="{FF2B5EF4-FFF2-40B4-BE49-F238E27FC236}">
                <a16:creationId xmlns:a16="http://schemas.microsoft.com/office/drawing/2014/main" id="{CEC24CD2-BB70-4C4B-9FBD-36F91E33C7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1786888-2956-4D1A-B0F6-5D48FD93ADB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FCA9695-85F1-4839-A867-961F8A4C8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Patterns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C192C43-9ADF-4C38-A75D-F50CC39C3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1292" y="1541585"/>
            <a:ext cx="10392508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dirty="0"/>
              <a:t>A condition can compare a string to a pattern by:</a:t>
            </a:r>
          </a:p>
          <a:p>
            <a:pPr lvl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CN" altLang="en-US" dirty="0"/>
              <a:t>&lt;Attribute&gt; </a:t>
            </a:r>
            <a:r>
              <a:rPr lang="zh-CN" altLang="en-US" dirty="0">
                <a:solidFill>
                  <a:srgbClr val="FF0066"/>
                </a:solidFill>
              </a:rPr>
              <a:t>LIKE</a:t>
            </a:r>
            <a:r>
              <a:rPr lang="zh-CN" altLang="en-US" dirty="0"/>
              <a:t> &lt;pattern&gt; or &lt;Attribute&gt; </a:t>
            </a:r>
            <a:r>
              <a:rPr lang="zh-CN" altLang="en-US" dirty="0">
                <a:solidFill>
                  <a:srgbClr val="FF0066"/>
                </a:solidFill>
              </a:rPr>
              <a:t>NOT LIKE</a:t>
            </a:r>
            <a:r>
              <a:rPr lang="zh-CN" altLang="en-US" dirty="0"/>
              <a:t> &lt;pattern&gt;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CN" altLang="en-US" i="1" dirty="0">
                <a:solidFill>
                  <a:srgbClr val="FF0066"/>
                </a:solidFill>
              </a:rPr>
              <a:t>Pattern</a:t>
            </a:r>
            <a:r>
              <a:rPr lang="zh-CN" altLang="en-US" dirty="0"/>
              <a:t>  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66"/>
                </a:solidFill>
              </a:rPr>
              <a:t>% </a:t>
            </a:r>
            <a:r>
              <a:rPr lang="zh-CN" altLang="en-US" dirty="0"/>
              <a:t>= “any string”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rgbClr val="FF0066"/>
                </a:solidFill>
              </a:rPr>
              <a:t>		 </a:t>
            </a:r>
            <a:r>
              <a:rPr lang="zh-CN" altLang="en-US" dirty="0">
                <a:solidFill>
                  <a:srgbClr val="FF0066"/>
                </a:solidFill>
              </a:rPr>
              <a:t>_ </a:t>
            </a:r>
            <a:r>
              <a:rPr lang="zh-CN" altLang="en-US" dirty="0"/>
              <a:t>= “any character.”</a:t>
            </a:r>
          </a:p>
        </p:txBody>
      </p:sp>
      <p:sp>
        <p:nvSpPr>
          <p:cNvPr id="27649" name="灯片编号占位符 5">
            <a:extLst>
              <a:ext uri="{FF2B5EF4-FFF2-40B4-BE49-F238E27FC236}">
                <a16:creationId xmlns:a16="http://schemas.microsoft.com/office/drawing/2014/main" id="{5DD1DEED-92CA-48A8-B973-D86D56DE3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86FE402-3909-4450-90CB-F4B9670D836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3A82FF-8D10-4958-804A-1097EAC73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Example8</a:t>
            </a:r>
            <a:r>
              <a:rPr lang="zh-CN" altLang="en-US">
                <a:ea typeface="宋体" panose="02010600030101010101" pitchFamily="2" charset="-122"/>
              </a:rPr>
              <a:t>: LIKE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BF9CB0E-C5CB-44A0-840B-A9ACE6341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312" y="1611923"/>
            <a:ext cx="10114580" cy="4114800"/>
          </a:xfrm>
        </p:spPr>
        <p:txBody>
          <a:bodyPr/>
          <a:lstStyle/>
          <a:p>
            <a:r>
              <a:rPr lang="zh-CN" altLang="en-US" dirty="0"/>
              <a:t>Using </a:t>
            </a:r>
            <a:r>
              <a:rPr lang="zh-CN" altLang="en-US" dirty="0">
                <a:solidFill>
                  <a:srgbClr val="CC00CC"/>
                </a:solidFill>
              </a:rPr>
              <a:t>Bars(name, addr, license)</a:t>
            </a:r>
            <a:r>
              <a:rPr lang="zh-CN" altLang="en-US" dirty="0"/>
              <a:t> find the bars located in 上海: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SELECT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FROM Bars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WHERE addr LIKE '%</a:t>
            </a:r>
            <a:r>
              <a:rPr lang="zh-CN" altLang="en-US" dirty="0"/>
              <a:t>上海</a:t>
            </a:r>
            <a:r>
              <a:rPr lang="zh-CN" altLang="en-US" dirty="0">
                <a:latin typeface="Courier New" panose="02070309020205020404" pitchFamily="49" charset="0"/>
              </a:rPr>
              <a:t>%';</a:t>
            </a:r>
            <a:endParaRPr lang="en-US" altLang="zh-CN" sz="2400" dirty="0">
              <a:latin typeface="Courier New" panose="02070309020205020404" pitchFamily="49" charset="0"/>
            </a:endParaRPr>
          </a:p>
        </p:txBody>
      </p:sp>
      <p:sp>
        <p:nvSpPr>
          <p:cNvPr id="28673" name="灯片编号占位符 5">
            <a:extLst>
              <a:ext uri="{FF2B5EF4-FFF2-40B4-BE49-F238E27FC236}">
                <a16:creationId xmlns:a16="http://schemas.microsoft.com/office/drawing/2014/main" id="{5DE3BB92-D8A3-4188-827B-F64F1F2FC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0FF7FB4-EEDA-43BB-842D-C72A4F577AE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3A8639E-95D1-4DA2-AF6C-FCB9B67E0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Example9</a:t>
            </a:r>
            <a:r>
              <a:rPr lang="zh-CN" altLang="en-US" dirty="0">
                <a:ea typeface="宋体" panose="02010600030101010101" pitchFamily="2" charset="-122"/>
              </a:rPr>
              <a:t>: LIKE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BC7B44E-74DA-45BF-9A5C-F8A254CC9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312" y="1554285"/>
            <a:ext cx="10515600" cy="4114800"/>
          </a:xfrm>
        </p:spPr>
        <p:txBody>
          <a:bodyPr/>
          <a:lstStyle/>
          <a:p>
            <a:r>
              <a:rPr lang="zh-CN" altLang="en-US" dirty="0"/>
              <a:t>Using </a:t>
            </a:r>
            <a:r>
              <a:rPr lang="zh-CN" altLang="en-US" dirty="0">
                <a:solidFill>
                  <a:srgbClr val="CC00CC"/>
                </a:solidFill>
              </a:rPr>
              <a:t>Beers(name, manf)</a:t>
            </a:r>
            <a:r>
              <a:rPr lang="zh-CN" altLang="en-US" dirty="0"/>
              <a:t> find the beers whose name's length is 2: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FROM Beers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WHERE name LIKE '__';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29697" name="灯片编号占位符 5">
            <a:extLst>
              <a:ext uri="{FF2B5EF4-FFF2-40B4-BE49-F238E27FC236}">
                <a16:creationId xmlns:a16="http://schemas.microsoft.com/office/drawing/2014/main" id="{FB708D6C-B6C2-49E7-9CC2-F9B54010D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733016F-B618-4678-97AD-487F031DC3B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5159326E-D8F9-4FAB-90EB-CD1B102B9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57" y="4805691"/>
            <a:ext cx="95564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Match the string “100 %”</a:t>
            </a:r>
          </a:p>
          <a:p>
            <a:pPr eaLnBrk="0" hangingPunct="0"/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like ‘_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100 \%_' 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escape  '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\' </a:t>
            </a:r>
          </a:p>
          <a:p>
            <a:pPr eaLnBrk="0" hangingPunct="0"/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738BA-80A0-4418-9999-13DDCFB5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52414-617A-45D8-9090-87924324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Tuples in SQL relations can have NULL as a value for one or more components.</a:t>
            </a:r>
          </a:p>
          <a:p>
            <a:r>
              <a:rPr lang="en-US" altLang="zh-CN" dirty="0"/>
              <a:t>Meaning depends on context.  Three common cases: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Missing value </a:t>
            </a:r>
            <a:r>
              <a:rPr lang="en-US" altLang="zh-CN" dirty="0"/>
              <a:t>: e.g., we know Joe's Bar has some address, but we don't know what it is.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Inapplicable</a:t>
            </a:r>
            <a:r>
              <a:rPr lang="en-US" altLang="zh-CN" dirty="0"/>
              <a:t> : e.g., the value of attribute </a:t>
            </a:r>
            <a:r>
              <a:rPr lang="en-US" altLang="zh-CN" dirty="0">
                <a:solidFill>
                  <a:srgbClr val="C00000"/>
                </a:solidFill>
              </a:rPr>
              <a:t>spouse</a:t>
            </a:r>
            <a:r>
              <a:rPr lang="en-US" altLang="zh-CN" dirty="0"/>
              <a:t> for an unmarried person.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Value withheld</a:t>
            </a:r>
            <a:r>
              <a:rPr lang="en-US" altLang="zh-CN" dirty="0"/>
              <a:t>: e.g., an unlisted phone number for a </a:t>
            </a:r>
            <a:r>
              <a:rPr lang="en-US" altLang="zh-CN" dirty="0">
                <a:solidFill>
                  <a:srgbClr val="C00000"/>
                </a:solidFill>
              </a:rPr>
              <a:t>phone</a:t>
            </a:r>
            <a:r>
              <a:rPr lang="en-US" altLang="zh-CN" dirty="0"/>
              <a:t> attribute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7431D-2D61-448A-A4FF-3D613FD2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0AB85-6C6D-44D7-9500-99109854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09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9697">
            <a:extLst>
              <a:ext uri="{FF2B5EF4-FFF2-40B4-BE49-F238E27FC236}">
                <a16:creationId xmlns:a16="http://schemas.microsoft.com/office/drawing/2014/main" id="{B9C8F499-843F-411C-A459-C26841514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</a:t>
            </a:r>
            <a:r>
              <a:rPr lang="zh-CN" altLang="en-US" dirty="0">
                <a:ea typeface="宋体" panose="02010600030101010101" pitchFamily="2" charset="-122"/>
              </a:rPr>
              <a:t>perate on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31747" name="文本占位符 29698">
            <a:extLst>
              <a:ext uri="{FF2B5EF4-FFF2-40B4-BE49-F238E27FC236}">
                <a16:creationId xmlns:a16="http://schemas.microsoft.com/office/drawing/2014/main" id="{9C1720A0-6FCD-44C9-8AF9-69D7754B3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530" y="1565910"/>
            <a:ext cx="10309860" cy="4441191"/>
          </a:xfrm>
        </p:spPr>
        <p:txBody>
          <a:bodyPr/>
          <a:lstStyle/>
          <a:p>
            <a:r>
              <a:rPr lang="zh-CN" altLang="en-US" dirty="0"/>
              <a:t>Operate on a NULL and any value, including another NULL, using an arithmetic operator like * or +, the result is NULL</a:t>
            </a:r>
          </a:p>
          <a:p>
            <a:r>
              <a:rPr lang="zh-CN" altLang="en-US" dirty="0"/>
              <a:t>Compare a NULL value and any value, including another NULL, using a comparison operator like = or &gt;, etc., the rsult is </a:t>
            </a:r>
            <a:r>
              <a:rPr lang="zh-CN" altLang="en-US" dirty="0">
                <a:solidFill>
                  <a:srgbClr val="FF0000"/>
                </a:solidFill>
              </a:rPr>
              <a:t>UNKNOWN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0480BD-6894-4674-B399-6D02031500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1595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C096BEB7-860E-4F86-A10C-39ED91553BC1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27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8B61205-5A82-4CE1-8BF7-F22AF9BC5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Comparing NULL's to Values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3B2E746-CF87-4789-B8D1-D5EA8CE71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38288"/>
            <a:ext cx="9540240" cy="3962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sz="2800" dirty="0"/>
              <a:t>The logic of conditions in SQL is really 3-valued logic: TRUE, FALSE, UNKNOWN.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sz="2800" dirty="0"/>
              <a:t>Comparing any value (including NULL itself) with NULL yields UNKNOWN.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sz="2800" dirty="0"/>
              <a:t>A tuple is in a query answer </a:t>
            </a:r>
            <a:r>
              <a:rPr lang="en-US" altLang="zh-CN" sz="2800" dirty="0" err="1">
                <a:solidFill>
                  <a:srgbClr val="FF0000"/>
                </a:solidFill>
              </a:rPr>
              <a:t>iff</a:t>
            </a:r>
            <a:r>
              <a:rPr lang="en-US" altLang="zh-CN" sz="2800" dirty="0"/>
              <a:t> the WHERE clause is TRUE (not FALSE or UNKNOWN).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x-none" altLang="zh-CN" sz="2800" noProof="1"/>
              <a:t>To determine if x has the value NULL</a:t>
            </a:r>
          </a:p>
          <a:p>
            <a:pPr marL="0" indent="0">
              <a:buNone/>
              <a:defRPr/>
            </a:pPr>
            <a:r>
              <a:rPr lang="x-none" altLang="zh-CN" sz="2800" noProof="1"/>
              <a:t>         </a:t>
            </a:r>
            <a:r>
              <a:rPr lang="x-none" altLang="zh-CN" sz="2800" noProof="1">
                <a:solidFill>
                  <a:srgbClr val="FF0000"/>
                </a:solidFill>
              </a:rPr>
              <a:t>x is NULL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endParaRPr lang="x-none" altLang="zh-CN" sz="2800" noProof="1">
              <a:solidFill>
                <a:srgbClr val="FF0000"/>
              </a:solidFill>
            </a:endParaRPr>
          </a:p>
        </p:txBody>
      </p:sp>
      <p:sp>
        <p:nvSpPr>
          <p:cNvPr id="32769" name="灯片编号占位符 5">
            <a:extLst>
              <a:ext uri="{FF2B5EF4-FFF2-40B4-BE49-F238E27FC236}">
                <a16:creationId xmlns:a16="http://schemas.microsoft.com/office/drawing/2014/main" id="{7BDCA38C-99C0-45DB-9AF8-799AC718D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F138E1A-70B2-4E5F-B6A2-EC8C9D00D94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1745">
            <a:extLst>
              <a:ext uri="{FF2B5EF4-FFF2-40B4-BE49-F238E27FC236}">
                <a16:creationId xmlns:a16="http://schemas.microsoft.com/office/drawing/2014/main" id="{59F4B1FE-3F1B-41A1-899C-861391DAE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Three-Valued Logic</a:t>
            </a:r>
          </a:p>
        </p:txBody>
      </p:sp>
      <p:sp>
        <p:nvSpPr>
          <p:cNvPr id="31747" name="内容占位符 31746">
            <a:extLst>
              <a:ext uri="{FF2B5EF4-FFF2-40B4-BE49-F238E27FC236}">
                <a16:creationId xmlns:a16="http://schemas.microsoft.com/office/drawing/2014/main" id="{B11968B7-E5C6-4087-B02D-12BBED95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689"/>
            <a:ext cx="10180320" cy="48482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sz="2800" noProof="1"/>
              <a:t>To understand how AND, OR, and NOT work in 3-valued logic, think of </a:t>
            </a:r>
          </a:p>
          <a:p>
            <a:pPr marL="0" indent="0">
              <a:buNone/>
              <a:defRPr/>
            </a:pPr>
            <a:r>
              <a:rPr lang="en-US" altLang="zh-CN" sz="2800" noProof="1"/>
              <a:t>    TRUE = 1, FALSE = 0, and UNKNOWN = ½.</a:t>
            </a:r>
          </a:p>
          <a:p>
            <a:pPr marL="0" indent="0">
              <a:buNone/>
              <a:defRPr/>
            </a:pPr>
            <a:r>
              <a:rPr lang="en-US" altLang="zh-CN" sz="2800" noProof="1"/>
              <a:t>    AND = MIN; OR = MAX, NOT(X) = 1- X.</a:t>
            </a:r>
          </a:p>
          <a:p>
            <a:pPr marL="0" indent="0">
              <a:buNone/>
              <a:defRPr/>
            </a:pPr>
            <a:r>
              <a:rPr lang="en-US" altLang="zh-CN" noProof="1">
                <a:solidFill>
                  <a:srgbClr val="33CC33"/>
                </a:solidFill>
              </a:rPr>
              <a:t>Example</a:t>
            </a:r>
            <a:r>
              <a:rPr lang="en-US" altLang="zh-CN" noProof="1"/>
              <a:t>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    TRUE AND (FALSE OR NOT(UNKNOWN))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    </a:t>
            </a:r>
            <a:r>
              <a:rPr lang="en-US" altLang="zh-CN" sz="2400" noProof="1">
                <a:sym typeface="+mn-ea"/>
              </a:rPr>
              <a:t>= </a:t>
            </a:r>
            <a:r>
              <a:rPr lang="en-US" altLang="zh-CN" sz="2400" noProof="1"/>
              <a:t> MIN(1, MAX(0, (1 - ½ )))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	</a:t>
            </a:r>
            <a:r>
              <a:rPr lang="en-US" altLang="zh-CN" sz="2400" noProof="1">
                <a:sym typeface="+mn-ea"/>
              </a:rPr>
              <a:t>=  </a:t>
            </a:r>
            <a:r>
              <a:rPr lang="en-US" altLang="zh-CN" sz="2400" noProof="1"/>
              <a:t>MIN(1, MAX(0, ½ ))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    =  MIN(1, ½ )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noProof="1"/>
              <a:t>    =  ½.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noProof="1"/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95DE7B31-C2DA-4C2E-BD60-3D99DBDD8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110251E-7234-4ED1-B067-22855F9142E8}" type="slidenum"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29</a:t>
            </a:fld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文本框 31747">
            <a:extLst>
              <a:ext uri="{FF2B5EF4-FFF2-40B4-BE49-F238E27FC236}">
                <a16:creationId xmlns:a16="http://schemas.microsoft.com/office/drawing/2014/main" id="{2B4EED16-AC99-4B9D-AC12-386819386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5729288"/>
            <a:ext cx="279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>
                <a:ea typeface="宋体" panose="02010600030101010101" pitchFamily="2" charset="-122"/>
              </a:rPr>
              <a:t>Fig 6.2 @ P. 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animBg="1"/>
      <p:bldP spid="3174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2EA-83B4-459E-9B59-C1D4B115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Why SQL?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4F31-738F-445B-ADC7-8EE8BDDA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SQL is a very-high-level language.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Say “</a:t>
            </a:r>
            <a:r>
              <a:rPr lang="en-US" altLang="zh-CN" sz="2400" dirty="0">
                <a:solidFill>
                  <a:srgbClr val="FF0066"/>
                </a:solidFill>
              </a:rPr>
              <a:t>what to do</a:t>
            </a:r>
            <a:r>
              <a:rPr lang="en-US" altLang="zh-CN" sz="2400" dirty="0"/>
              <a:t>” rather than “how to do it.”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Avoid a lot of data-manipulation details needed in procedural languages like C++ or Java.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Database management system figures out “best” way to execute query.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Called “query optimization.”</a:t>
            </a:r>
          </a:p>
          <a:p>
            <a:pPr>
              <a:buSzTx/>
            </a:pPr>
            <a:endParaRPr lang="" altLang="en-US" sz="2800" noProof="1"/>
          </a:p>
          <a:p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25CA-6CE8-4D8E-B158-9A15C91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73188-0E7C-4B0F-8521-F5DC0A3F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0EB2C11C-7961-4CE9-A4B9-1F66BEF9C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819"/>
              </p:ext>
            </p:extLst>
          </p:nvPr>
        </p:nvGraphicFramePr>
        <p:xfrm>
          <a:off x="10579736" y="1584198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15363" name="对象 4099">
                        <a:extLst>
                          <a:ext uri="{FF2B5EF4-FFF2-40B4-BE49-F238E27FC236}">
                            <a16:creationId xmlns:a16="http://schemas.microsoft.com/office/drawing/2014/main" id="{6F6436BB-1E80-4D1D-B5EA-7C58A6B7E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736" y="1584198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47620B-37F6-4398-884D-AA7C1209F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Surprising </a:t>
            </a: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Example10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06C48DD-C013-46DA-8118-50CB92090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From the following  Sells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	</a:t>
            </a:r>
            <a:r>
              <a:rPr lang="en-US" altLang="zh-CN" dirty="0"/>
              <a:t>		</a:t>
            </a:r>
            <a:r>
              <a:rPr lang="zh-CN" altLang="en-US" dirty="0">
                <a:solidFill>
                  <a:srgbClr val="CC00CC"/>
                </a:solidFill>
              </a:rPr>
              <a:t>bar            beer            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	</a:t>
            </a:r>
            <a:r>
              <a:rPr lang="en-US" altLang="zh-CN" dirty="0"/>
              <a:t>	       </a:t>
            </a:r>
            <a:r>
              <a:rPr lang="zh-CN" altLang="en-US" dirty="0"/>
              <a:t>Joe‘s Bar         Bud	    NULL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SELECT bar  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WHERE price &lt; 2.00 OR price &gt;= </a:t>
            </a:r>
            <a:r>
              <a:rPr lang="en-US" altLang="zh-CN" sz="2800" dirty="0"/>
              <a:t>2</a:t>
            </a:r>
            <a:r>
              <a:rPr lang="zh-CN" altLang="en-US" sz="2800" dirty="0"/>
              <a:t>.00;</a:t>
            </a:r>
          </a:p>
        </p:txBody>
      </p:sp>
      <p:sp>
        <p:nvSpPr>
          <p:cNvPr id="34817" name="灯片编号占位符 5">
            <a:extLst>
              <a:ext uri="{FF2B5EF4-FFF2-40B4-BE49-F238E27FC236}">
                <a16:creationId xmlns:a16="http://schemas.microsoft.com/office/drawing/2014/main" id="{868776F0-8495-4DF0-9328-BFC6D68003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C4B7EFF-4E48-46CD-B4C6-4847E694AF3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F0E8AD9-4381-46D1-8F30-B5F9EF98E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55900"/>
            <a:ext cx="4800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83CAAD26-C7D1-411F-8385-2A96EE36F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33375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34DA8D25-86C1-4BE7-94BC-C486CCD37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559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A015CDC3-3F29-412E-AC57-DC2C3D169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559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76" name="Group 8">
            <a:extLst>
              <a:ext uri="{FF2B5EF4-FFF2-40B4-BE49-F238E27FC236}">
                <a16:creationId xmlns:a16="http://schemas.microsoft.com/office/drawing/2014/main" id="{979F4F8C-5CFE-4A05-9AB4-C0995B08719D}"/>
              </a:ext>
            </a:extLst>
          </p:cNvPr>
          <p:cNvGrpSpPr>
            <a:grpSpLocks/>
          </p:cNvGrpSpPr>
          <p:nvPr/>
        </p:nvGrpSpPr>
        <p:grpSpPr bwMode="auto">
          <a:xfrm>
            <a:off x="2242820" y="5076825"/>
            <a:ext cx="5257800" cy="457200"/>
            <a:chOff x="0" y="0"/>
            <a:chExt cx="3312" cy="288"/>
          </a:xfrm>
        </p:grpSpPr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2FB4A690-EB86-42AB-A6B0-A3869F834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2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dirty="0">
                  <a:ea typeface="宋体" panose="02010600030101010101" pitchFamily="2" charset="-122"/>
                </a:rPr>
                <a:t>UNKNOWN		   UNKNOWN</a:t>
              </a:r>
            </a:p>
          </p:txBody>
        </p:sp>
        <p:sp>
          <p:nvSpPr>
            <p:cNvPr id="34826" name="Line 10">
              <a:extLst>
                <a:ext uri="{FF2B5EF4-FFF2-40B4-BE49-F238E27FC236}">
                  <a16:creationId xmlns:a16="http://schemas.microsoft.com/office/drawing/2014/main" id="{9C54CF93-D1C4-41C7-9610-A5D989412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11">
              <a:extLst>
                <a:ext uri="{FF2B5EF4-FFF2-40B4-BE49-F238E27FC236}">
                  <a16:creationId xmlns:a16="http://schemas.microsoft.com/office/drawing/2014/main" id="{9B64C068-FB71-4869-AAF6-22CEDBA3B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80" name="Group 12">
            <a:extLst>
              <a:ext uri="{FF2B5EF4-FFF2-40B4-BE49-F238E27FC236}">
                <a16:creationId xmlns:a16="http://schemas.microsoft.com/office/drawing/2014/main" id="{58B07F51-3782-4E68-8DA0-B0E4DA67E7BB}"/>
              </a:ext>
            </a:extLst>
          </p:cNvPr>
          <p:cNvGrpSpPr>
            <a:grpSpLocks/>
          </p:cNvGrpSpPr>
          <p:nvPr/>
        </p:nvGrpSpPr>
        <p:grpSpPr bwMode="auto">
          <a:xfrm>
            <a:off x="2407920" y="5686425"/>
            <a:ext cx="5181600" cy="490538"/>
            <a:chOff x="0" y="0"/>
            <a:chExt cx="3264" cy="309"/>
          </a:xfrm>
        </p:grpSpPr>
        <p:sp>
          <p:nvSpPr>
            <p:cNvPr id="34829" name="Text Box 13">
              <a:extLst>
                <a:ext uri="{FF2B5EF4-FFF2-40B4-BE49-F238E27FC236}">
                  <a16:creationId xmlns:a16="http://schemas.microsoft.com/office/drawing/2014/main" id="{85350E95-E751-4EFB-B24D-E69762DA2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1"/>
              <a:ext cx="10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UNKNOWN</a:t>
              </a:r>
            </a:p>
          </p:txBody>
        </p:sp>
        <p:sp>
          <p:nvSpPr>
            <p:cNvPr id="34830" name="Line 14">
              <a:extLst>
                <a:ext uri="{FF2B5EF4-FFF2-40B4-BE49-F238E27FC236}">
                  <a16:creationId xmlns:a16="http://schemas.microsoft.com/office/drawing/2014/main" id="{5B9AC62B-56FE-41D7-B7BA-F5E6C3861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2769">
            <a:extLst>
              <a:ext uri="{FF2B5EF4-FFF2-40B4-BE49-F238E27FC236}">
                <a16:creationId xmlns:a16="http://schemas.microsoft.com/office/drawing/2014/main" id="{B604B8FF-420D-4374-87D9-29E8638C2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chemeClr val="tx1"/>
                </a:solidFill>
                <a:ea typeface="宋体" panose="02010600030101010101" pitchFamily="2" charset="-122"/>
              </a:rPr>
              <a:t>Ordering the Output</a:t>
            </a:r>
          </a:p>
        </p:txBody>
      </p:sp>
      <p:sp>
        <p:nvSpPr>
          <p:cNvPr id="32770" name="文本占位符 32770">
            <a:extLst>
              <a:ext uri="{FF2B5EF4-FFF2-40B4-BE49-F238E27FC236}">
                <a16:creationId xmlns:a16="http://schemas.microsoft.com/office/drawing/2014/main" id="{AB169476-3115-4E6F-940D-AD5E561E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035"/>
            <a:ext cx="10420350" cy="4495800"/>
          </a:xfrm>
          <a:ln>
            <a:miter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x-none" altLang="zh-CN" noProof="1"/>
              <a:t>Find all beers that </a:t>
            </a:r>
            <a:r>
              <a:rPr lang="x-none" altLang="zh-CN" noProof="1">
                <a:ea typeface="Cambria" panose="02040503050406030204" pitchFamily="18" charset="0"/>
                <a:cs typeface="Courier New" panose="02070309020205020404" pitchFamily="49" charset="0"/>
              </a:rPr>
              <a:t>3DArtBar</a:t>
            </a:r>
            <a:r>
              <a:rPr lang="x-none" altLang="zh-CN" noProof="1"/>
              <a:t> sells, sort them in </a:t>
            </a:r>
            <a:r>
              <a:rPr lang="x-none" altLang="zh-CN" u="sng" noProof="1">
                <a:solidFill>
                  <a:srgbClr val="FF0000"/>
                </a:solidFill>
              </a:rPr>
              <a:t>asc</a:t>
            </a:r>
            <a:r>
              <a:rPr lang="x-none" altLang="zh-CN" noProof="1"/>
              <a:t>ending (</a:t>
            </a:r>
            <a:r>
              <a:rPr lang="x-none" altLang="zh-CN" u="sng" noProof="1">
                <a:solidFill>
                  <a:srgbClr val="FF0000"/>
                </a:solidFill>
              </a:rPr>
              <a:t>desc</a:t>
            </a:r>
            <a:r>
              <a:rPr lang="x-none" altLang="zh-CN" noProof="1"/>
              <a:t>ending) order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800" noProof="1"/>
              <a:t>     </a:t>
            </a:r>
            <a:r>
              <a:rPr lang="en-US" altLang="zh-CN" noProof="1">
                <a:latin typeface="Courier New" panose="02070309020205020404" pitchFamily="49" charset="0"/>
              </a:rPr>
              <a:t>   </a:t>
            </a:r>
            <a:r>
              <a:rPr lang="x-none" altLang="zh-CN" noProof="1">
                <a:latin typeface="Courier New" panose="02070309020205020404" pitchFamily="49" charset="0"/>
              </a:rPr>
              <a:t>SELECT *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x-none" altLang="zh-CN" noProof="1">
                <a:latin typeface="Courier New" panose="02070309020205020404" pitchFamily="49" charset="0"/>
              </a:rPr>
              <a:t>      FROM Sells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x-none" altLang="zh-CN" noProof="1">
                <a:latin typeface="Courier New" panose="02070309020205020404" pitchFamily="49" charset="0"/>
              </a:rPr>
              <a:t>      WHERE bar='3DArtBar'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x-none" altLang="zh-CN" noProof="1">
                <a:latin typeface="Courier New" panose="02070309020205020404" pitchFamily="49" charset="0"/>
              </a:rPr>
              <a:t>      </a:t>
            </a:r>
            <a:r>
              <a:rPr lang="x-none" altLang="zh-CN" noProof="1">
                <a:solidFill>
                  <a:srgbClr val="FF0000"/>
                </a:solidFill>
                <a:latin typeface="Courier New" panose="02070309020205020404" pitchFamily="49" charset="0"/>
              </a:rPr>
              <a:t>ORDER BY</a:t>
            </a:r>
            <a:r>
              <a:rPr lang="x-none" altLang="zh-CN" noProof="1">
                <a:latin typeface="Courier New" panose="02070309020205020404" pitchFamily="49" charset="0"/>
              </a:rPr>
              <a:t> price ASC;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x-none" altLang="zh-CN" noProof="1"/>
              <a:t>The default order is in </a:t>
            </a:r>
            <a:r>
              <a:rPr lang="x-none" altLang="zh-CN" noProof="1">
                <a:solidFill>
                  <a:srgbClr val="FF0000"/>
                </a:solidFill>
              </a:rPr>
              <a:t>ASC</a:t>
            </a:r>
            <a:r>
              <a:rPr lang="x-none" altLang="zh-CN" noProof="1"/>
              <a:t>ending</a:t>
            </a:r>
          </a:p>
        </p:txBody>
      </p:sp>
      <p:sp>
        <p:nvSpPr>
          <p:cNvPr id="35843" name="灯片编号占位符 1">
            <a:extLst>
              <a:ext uri="{FF2B5EF4-FFF2-40B4-BE49-F238E27FC236}">
                <a16:creationId xmlns:a16="http://schemas.microsoft.com/office/drawing/2014/main" id="{C63481BB-DC8A-4D33-B061-22EEE396E1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0D1EDEB-BF1F-40C7-A656-29272125E0DE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31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42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charRg st="142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7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0">
                                            <p:txEl>
                                              <p:charRg st="17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0">
                                            <p:txEl>
                                              <p:charRg st="17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0">
                                            <p:txEl>
                                              <p:charRg st="17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0">
                                            <p:txEl>
                                              <p:charRg st="17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2769">
            <a:extLst>
              <a:ext uri="{FF2B5EF4-FFF2-40B4-BE49-F238E27FC236}">
                <a16:creationId xmlns:a16="http://schemas.microsoft.com/office/drawing/2014/main" id="{E036DC5A-C12A-44C3-9EEF-9CBC6007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chemeClr val="tx1"/>
                </a:solidFill>
                <a:ea typeface="宋体" panose="02010600030101010101" pitchFamily="2" charset="-122"/>
              </a:rPr>
              <a:t>Ordering the Output</a:t>
            </a:r>
          </a:p>
        </p:txBody>
      </p:sp>
      <p:graphicFrame>
        <p:nvGraphicFramePr>
          <p:cNvPr id="2" name="内容占位符 -1">
            <a:extLst>
              <a:ext uri="{FF2B5EF4-FFF2-40B4-BE49-F238E27FC236}">
                <a16:creationId xmlns:a16="http://schemas.microsoft.com/office/drawing/2014/main" id="{FCA553E0-C856-4EDF-A589-9403B989E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21042"/>
              </p:ext>
            </p:extLst>
          </p:nvPr>
        </p:nvGraphicFramePr>
        <p:xfrm>
          <a:off x="2900364" y="1768475"/>
          <a:ext cx="6407149" cy="2925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5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x-none" altLang="en-US" sz="2600" b="0" u="none" dirty="0">
                          <a:solidFill>
                            <a:srgbClr val="FF0000"/>
                          </a:solidFill>
                          <a:latin typeface="+mj-lt"/>
                          <a:ea typeface="瀹嬩綋" charset="0"/>
                          <a:cs typeface="Alibaba Sans" panose="020B0503020203040204" pitchFamily="34" charset="0"/>
                        </a:rPr>
                        <a:t>bar</a:t>
                      </a:r>
                    </a:p>
                  </a:txBody>
                  <a:tcPr marL="0" marR="0" marT="0" marB="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x-none" altLang="zh-CN" sz="2600" b="0" u="none" dirty="0">
                          <a:solidFill>
                            <a:srgbClr val="FF0000"/>
                          </a:solidFill>
                          <a:latin typeface="+mj-lt"/>
                          <a:ea typeface="宋体" pitchFamily="2" charset="-122"/>
                          <a:cs typeface="Alibaba Sans" panose="020B0503020203040204" pitchFamily="34" charset="0"/>
                        </a:rPr>
                        <a:t>beer</a:t>
                      </a:r>
                    </a:p>
                  </a:txBody>
                  <a:tcPr marL="0" marR="0" marT="0" marB="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x-none" altLang="en-US" sz="2600" b="0" u="none">
                          <a:solidFill>
                            <a:srgbClr val="FF0000"/>
                          </a:solidFill>
                          <a:latin typeface="+mj-lt"/>
                          <a:ea typeface="宋体" pitchFamily="2" charset="-122"/>
                          <a:cs typeface="Alibaba Sans" panose="020B0503020203040204" pitchFamily="34" charset="0"/>
                        </a:rPr>
                        <a:t>price</a:t>
                      </a:r>
                    </a:p>
                  </a:txBody>
                  <a:tcPr marL="0" marR="0" marT="0" marB="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瀹嬩綋" charset="0"/>
                          <a:cs typeface="Alibaba Sans" panose="020B0503020203040204" pitchFamily="34" charset="0"/>
                        </a:rPr>
                        <a:t>3DArtBar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 err="1">
                          <a:solidFill>
                            <a:schemeClr val="tx1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AmBev</a:t>
                      </a:r>
                      <a:endParaRPr lang="zh-CN" altLang="en-US" sz="2600" b="0" u="none" dirty="0">
                        <a:solidFill>
                          <a:schemeClr val="tx1"/>
                        </a:solidFill>
                        <a:latin typeface="Alibaba Sans" panose="020B0503020203040204" pitchFamily="34" charset="0"/>
                        <a:ea typeface="宋体" pitchFamily="2" charset="-122"/>
                        <a:cs typeface="Alibaba Sans" panose="020B0503020203040204" pitchFamily="3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40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瀹嬩綋" charset="0"/>
                          <a:cs typeface="Alibaba Sans" panose="020B0503020203040204" pitchFamily="34" charset="0"/>
                        </a:rPr>
                        <a:t>3DArtBar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chemeClr val="tx1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Beck’s</a:t>
                      </a:r>
                      <a:endParaRPr lang="zh-CN" altLang="en-US" sz="2600" b="0" u="none" dirty="0">
                        <a:solidFill>
                          <a:schemeClr val="tx1"/>
                        </a:solidFill>
                        <a:latin typeface="Alibaba Sans" panose="020B0503020203040204" pitchFamily="34" charset="0"/>
                        <a:ea typeface="宋体" pitchFamily="2" charset="-122"/>
                        <a:cs typeface="Alibaba Sans" panose="020B0503020203040204" pitchFamily="3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35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瀹嬩綋" charset="0"/>
                          <a:cs typeface="Alibaba Sans" panose="020B0503020203040204" pitchFamily="34" charset="0"/>
                        </a:rPr>
                        <a:t>3DArtBar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chemeClr val="tx1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Carlsberg</a:t>
                      </a:r>
                      <a:endParaRPr lang="zh-CN" altLang="en-US" sz="2600" b="0" u="none" dirty="0">
                        <a:solidFill>
                          <a:schemeClr val="tx1"/>
                        </a:solidFill>
                        <a:latin typeface="Alibaba Sans" panose="020B0503020203040204" pitchFamily="34" charset="0"/>
                        <a:ea typeface="宋体" pitchFamily="2" charset="-122"/>
                        <a:cs typeface="Alibaba Sans" panose="020B0503020203040204" pitchFamily="3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32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瀹嬩綋" charset="0"/>
                          <a:cs typeface="Alibaba Sans" panose="020B0503020203040204" pitchFamily="34" charset="0"/>
                        </a:rPr>
                        <a:t>3DArtBar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Alibaba Sans" panose="020B0503020203040204" pitchFamily="34" charset="0"/>
                          <a:cs typeface="Alibaba Sans" panose="020B0503020203040204" pitchFamily="34" charset="0"/>
                          <a:sym typeface="+mn-ea"/>
                        </a:rPr>
                        <a:t>Bud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Alibaba Sans" panose="020B0503020203040204" pitchFamily="34" charset="0"/>
                          <a:cs typeface="Alibaba Sans" panose="020B0503020203040204" pitchFamily="34" charset="0"/>
                          <a:sym typeface="+mn-ea"/>
                        </a:rPr>
                        <a:t>  </a:t>
                      </a:r>
                      <a:endParaRPr lang="zh-CN" altLang="en-US" sz="2600" b="0" u="none" dirty="0">
                        <a:solidFill>
                          <a:schemeClr val="tx1"/>
                        </a:solidFill>
                        <a:latin typeface="Alibaba Sans" panose="020B0503020203040204" pitchFamily="34" charset="0"/>
                        <a:ea typeface="宋体" pitchFamily="2" charset="-122"/>
                        <a:cs typeface="Alibaba Sans" panose="020B0503020203040204" pitchFamily="3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30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瀹嬩綋" charset="0"/>
                          <a:cs typeface="Alibaba Sans" panose="020B0503020203040204" pitchFamily="34" charset="0"/>
                        </a:rPr>
                        <a:t>3DArtBar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chemeClr val="tx1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Heineken</a:t>
                      </a:r>
                      <a:endParaRPr lang="zh-CN" altLang="en-US" sz="2600" b="0" u="none" dirty="0">
                        <a:solidFill>
                          <a:schemeClr val="tx1"/>
                        </a:solidFill>
                        <a:latin typeface="Alibaba Sans" panose="020B0503020203040204" pitchFamily="34" charset="0"/>
                        <a:ea typeface="宋体" pitchFamily="2" charset="-122"/>
                        <a:cs typeface="Alibaba Sans" panose="020B0503020203040204" pitchFamily="34" charset="0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600" b="0" u="none" dirty="0">
                          <a:solidFill>
                            <a:srgbClr val="333333"/>
                          </a:solidFill>
                          <a:latin typeface="Alibaba Sans" panose="020B0503020203040204" pitchFamily="34" charset="0"/>
                          <a:ea typeface="宋体" pitchFamily="2" charset="-122"/>
                          <a:cs typeface="Alibaba Sans" panose="020B0503020203040204" pitchFamily="34" charset="0"/>
                        </a:rPr>
                        <a:t>25</a:t>
                      </a:r>
                    </a:p>
                  </a:txBody>
                  <a:tcPr marL="0" marR="0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F5FAD0C-F5F4-4688-84F5-CB91DEF4E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5214A7E-F578-4E7A-9D92-542AEB8EA061}" type="slidenum">
              <a:rPr lang="en-US" altLang="en-US" sz="1400">
                <a:latin typeface="Arial" panose="020B0604020202020204" pitchFamily="34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32</a:t>
            </a:fld>
            <a:endParaRPr lang="en-US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A10ED2D-5FCA-4934-B74B-4032D7E68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4F86644-34F8-4CF2-96C9-0090AF1A6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37889" name="灯片编号占位符 5">
            <a:extLst>
              <a:ext uri="{FF2B5EF4-FFF2-40B4-BE49-F238E27FC236}">
                <a16:creationId xmlns:a16="http://schemas.microsoft.com/office/drawing/2014/main" id="{04637669-0741-4540-B28F-FF853784F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030BFEAB-DF26-429A-A37C-28C2471D4DD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EB6CCBFB-DEE6-4FB6-871C-C6D2B1D02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4375150"/>
            <a:ext cx="517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Exercises 6.1.2, 6.1.3, 6.1.4 @ P.256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3244F00-8293-497F-8869-F91BA5766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66"/>
                </a:solidFill>
                <a:ea typeface="宋体" panose="02010600030101010101" pitchFamily="2" charset="-122"/>
              </a:rPr>
              <a:t>2.Multirelation Queries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9341816-E2EF-4C70-B44E-D5C1EA786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Interesting queries often combine data from more than one relation.</a:t>
            </a:r>
          </a:p>
          <a:p>
            <a:r>
              <a:rPr lang="en-US" altLang="zh-CN" dirty="0"/>
              <a:t>We can address several relations in one query by listing them all in the FROM clause.</a:t>
            </a:r>
          </a:p>
          <a:p>
            <a:r>
              <a:rPr lang="en-US" altLang="zh-CN" dirty="0"/>
              <a:t>Distinguish attributes of the same name by “&lt;relation&gt;.&lt;attribute&gt;” .</a:t>
            </a:r>
          </a:p>
        </p:txBody>
      </p:sp>
      <p:sp>
        <p:nvSpPr>
          <p:cNvPr id="38913" name="灯片编号占位符 5">
            <a:extLst>
              <a:ext uri="{FF2B5EF4-FFF2-40B4-BE49-F238E27FC236}">
                <a16:creationId xmlns:a16="http://schemas.microsoft.com/office/drawing/2014/main" id="{2B412592-8544-4A22-9D78-7138DBEB1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A6FEE15-3AFF-4369-AF00-E756C1D692D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64E69AD-7A2D-4D6A-9C69-C85C6FFA7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78469"/>
            <a:ext cx="91440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Example11</a:t>
            </a:r>
            <a:r>
              <a:rPr lang="zh-CN" altLang="en-US" dirty="0">
                <a:ea typeface="宋体" panose="02010600030101010101" pitchFamily="2" charset="-122"/>
              </a:rPr>
              <a:t>: Joining Two Relations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34AEF4F-AD1A-4C13-8679-085F1FB92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44" y="1676400"/>
            <a:ext cx="10905126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Using relations </a:t>
            </a:r>
            <a:r>
              <a:rPr lang="zh-CN" altLang="en-US" dirty="0">
                <a:solidFill>
                  <a:srgbClr val="CC00CC"/>
                </a:solidFill>
              </a:rPr>
              <a:t>Likes(drinker, beer)</a:t>
            </a:r>
            <a:r>
              <a:rPr lang="zh-CN" altLang="en-US" dirty="0"/>
              <a:t> and </a:t>
            </a:r>
            <a:r>
              <a:rPr lang="zh-CN" altLang="en-US" dirty="0">
                <a:solidFill>
                  <a:srgbClr val="CC00CC"/>
                </a:solidFill>
              </a:rPr>
              <a:t>Frequents(drinker, bar)</a:t>
            </a:r>
            <a:r>
              <a:rPr lang="zh-CN" altLang="en-US" dirty="0"/>
              <a:t>, find the beers liked by at least one person who frequents HardRock.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sz="2800" dirty="0">
                <a:latin typeface="Courier New" panose="02070309020205020404" pitchFamily="49" charset="0"/>
              </a:rPr>
              <a:t>SELECT beer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FROM Likes, Frequents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WHERE bar = 'HardRock' AND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Frequents.drinker = </a:t>
            </a:r>
            <a:r>
              <a:rPr lang="en-US" altLang="zh-CN" sz="2800" dirty="0">
                <a:latin typeface="Courier New" panose="02070309020205020404" pitchFamily="49" charset="0"/>
              </a:rPr>
              <a:t>L</a:t>
            </a:r>
            <a:r>
              <a:rPr lang="zh-CN" altLang="en-US" sz="2800" dirty="0">
                <a:latin typeface="Courier New" panose="02070309020205020404" pitchFamily="49" charset="0"/>
              </a:rPr>
              <a:t>ikes.drinker;</a:t>
            </a:r>
          </a:p>
        </p:txBody>
      </p:sp>
      <p:sp>
        <p:nvSpPr>
          <p:cNvPr id="39937" name="灯片编号占位符 5">
            <a:extLst>
              <a:ext uri="{FF2B5EF4-FFF2-40B4-BE49-F238E27FC236}">
                <a16:creationId xmlns:a16="http://schemas.microsoft.com/office/drawing/2014/main" id="{AAA7E865-6A7C-479A-B91A-66A7E6042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FD52A94-ABD9-43C1-A7AB-22A9B3A3C01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81F047B-A9A0-4F6C-A81E-2825FC004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Operational Semantics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E7B657C-4775-48FD-B773-87F669EF5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Imagine one tuple-variable for each relation in the FROM clause.</a:t>
            </a:r>
          </a:p>
          <a:p>
            <a:pPr lvl="1"/>
            <a:r>
              <a:rPr lang="en-US" altLang="zh-CN" dirty="0"/>
              <a:t>These tuple-variables visit each combination of tuples, one from each relation.</a:t>
            </a:r>
          </a:p>
          <a:p>
            <a:r>
              <a:rPr lang="en-US" altLang="zh-CN" dirty="0"/>
              <a:t>If the tuple-variables are pointing to tuples that satisfy the WHERE clause, send these tuples to the SELECT clause.</a:t>
            </a:r>
          </a:p>
        </p:txBody>
      </p:sp>
      <p:sp>
        <p:nvSpPr>
          <p:cNvPr id="40961" name="灯片编号占位符 5">
            <a:extLst>
              <a:ext uri="{FF2B5EF4-FFF2-40B4-BE49-F238E27FC236}">
                <a16:creationId xmlns:a16="http://schemas.microsoft.com/office/drawing/2014/main" id="{F2215F70-3F28-496B-916B-3D9E43E74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0639DD6B-84D3-4C27-96E9-241CCBCCE07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49B31D2-1E18-4238-96D7-1B688CC59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AC85FC-083E-44D7-8C52-69C37FA3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5" name="灯片编号占位符 4">
            <a:extLst>
              <a:ext uri="{FF2B5EF4-FFF2-40B4-BE49-F238E27FC236}">
                <a16:creationId xmlns:a16="http://schemas.microsoft.com/office/drawing/2014/main" id="{DC35344A-F7BF-4454-B9AA-2AAF27A43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0C68145-3D54-44FF-9A0D-91706C77F1AD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C0E40F1-C6DE-47E2-B739-D0F37EC4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81200"/>
            <a:ext cx="8458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dirty="0"/>
              <a:t>	drinker       bar		drinker     beer</a:t>
            </a:r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zh-CN" altLang="en-US" dirty="0"/>
              <a:t>tv1								tv2</a:t>
            </a:r>
          </a:p>
          <a:p>
            <a:pPr eaLnBrk="0" hangingPunct="0"/>
            <a:r>
              <a:rPr lang="zh-CN" altLang="en-US" dirty="0"/>
              <a:t>					Sally	     </a:t>
            </a:r>
            <a:r>
              <a:rPr lang="en-US" altLang="zh-CN" dirty="0"/>
              <a:t>Bud</a:t>
            </a:r>
            <a:endParaRPr lang="zh-CN" altLang="en-US" dirty="0"/>
          </a:p>
          <a:p>
            <a:pPr eaLnBrk="0" hangingPunct="0"/>
            <a:r>
              <a:rPr lang="zh-CN" altLang="en-US" dirty="0"/>
              <a:t>	Sally	   </a:t>
            </a:r>
            <a:r>
              <a:rPr lang="zh-CN" altLang="en-US" dirty="0">
                <a:ea typeface="宋体" panose="02010600030101010101" pitchFamily="2" charset="-122"/>
              </a:rPr>
              <a:t>HardRock</a:t>
            </a:r>
          </a:p>
          <a:p>
            <a:pPr eaLnBrk="0" hangingPunct="0"/>
            <a:endParaRPr lang="zh-CN" altLang="en-US" dirty="0"/>
          </a:p>
          <a:p>
            <a:pPr eaLnBrk="0" hangingPunct="0"/>
            <a:endParaRPr lang="zh-CN" altLang="en-US" dirty="0"/>
          </a:p>
          <a:p>
            <a:pPr eaLnBrk="0" hangingPunct="0"/>
            <a:r>
              <a:rPr lang="zh-CN" altLang="en-US" dirty="0"/>
              <a:t>						Likes</a:t>
            </a:r>
          </a:p>
          <a:p>
            <a:pPr eaLnBrk="0" hangingPunct="0"/>
            <a:r>
              <a:rPr lang="zh-CN" altLang="en-US" dirty="0"/>
              <a:t>	   Frequents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14F2566-F765-49AA-A1A6-D8D0419C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2590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653A0ECC-BE89-442E-8EDF-4DC23CE06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24504D8C-0CAA-42BA-86B3-419E091F4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505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DDCF7C40-F1C0-4855-84FB-1A6828D5F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07B0B604-18B6-4430-8A1F-603B80C08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DC8F739C-AB7A-4637-882A-71D72139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05000"/>
            <a:ext cx="2590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E6B46B85-6E21-4997-B6E5-84313CF54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362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2C85C50A-18B3-4CC7-9A34-C47F3EA4E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124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Line 12">
            <a:extLst>
              <a:ext uri="{FF2B5EF4-FFF2-40B4-BE49-F238E27FC236}">
                <a16:creationId xmlns:a16="http://schemas.microsoft.com/office/drawing/2014/main" id="{1A31D81C-4DF8-4D5D-AB2B-C45965822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9EF65FCC-A085-42FE-86AB-35CA3F3CC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050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56AA61EE-98F3-4D94-9E5C-DC07D1D13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00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15">
            <a:extLst>
              <a:ext uri="{FF2B5EF4-FFF2-40B4-BE49-F238E27FC236}">
                <a16:creationId xmlns:a16="http://schemas.microsoft.com/office/drawing/2014/main" id="{E47A5AB3-2226-42C4-B32C-DCAA84AD2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91600" y="3200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04" name="Group 16">
            <a:extLst>
              <a:ext uri="{FF2B5EF4-FFF2-40B4-BE49-F238E27FC236}">
                <a16:creationId xmlns:a16="http://schemas.microsoft.com/office/drawing/2014/main" id="{995721DE-583D-4072-ADCE-2DA1987775EC}"/>
              </a:ext>
            </a:extLst>
          </p:cNvPr>
          <p:cNvGrpSpPr>
            <a:grpSpLocks/>
          </p:cNvGrpSpPr>
          <p:nvPr/>
        </p:nvGrpSpPr>
        <p:grpSpPr bwMode="auto">
          <a:xfrm>
            <a:off x="7696201" y="3124201"/>
            <a:ext cx="2359025" cy="2678113"/>
            <a:chOff x="0" y="0"/>
            <a:chExt cx="1486" cy="1687"/>
          </a:xfrm>
        </p:grpSpPr>
        <p:sp>
          <p:nvSpPr>
            <p:cNvPr id="42001" name="Text Box 17">
              <a:extLst>
                <a:ext uri="{FF2B5EF4-FFF2-40B4-BE49-F238E27FC236}">
                  <a16:creationId xmlns:a16="http://schemas.microsoft.com/office/drawing/2014/main" id="{81F079BB-42BB-41A8-9FFB-48542699A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148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en-US" altLang="zh-CN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>
                <a:ea typeface="宋体" panose="02010600030101010101" pitchFamily="2" charset="-122"/>
              </a:endParaRPr>
            </a:p>
            <a:p>
              <a:pPr eaLnBrk="0" hangingPunct="0"/>
              <a:endParaRPr lang="en-US" altLang="zh-CN"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	to output</a:t>
              </a:r>
            </a:p>
          </p:txBody>
        </p:sp>
        <p:sp>
          <p:nvSpPr>
            <p:cNvPr id="42002" name="Line 18">
              <a:extLst>
                <a:ext uri="{FF2B5EF4-FFF2-40B4-BE49-F238E27FC236}">
                  <a16:creationId xmlns:a16="http://schemas.microsoft.com/office/drawing/2014/main" id="{4C44BD02-0F2F-4FC9-A377-C05EC4CDE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"/>
              <a:ext cx="72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07" name="Group 19">
            <a:extLst>
              <a:ext uri="{FF2B5EF4-FFF2-40B4-BE49-F238E27FC236}">
                <a16:creationId xmlns:a16="http://schemas.microsoft.com/office/drawing/2014/main" id="{A20AB991-8736-46B4-888D-3E791C50378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05201"/>
            <a:ext cx="3525838" cy="2692401"/>
            <a:chOff x="0" y="0"/>
            <a:chExt cx="2221" cy="1696"/>
          </a:xfrm>
        </p:grpSpPr>
        <p:sp>
          <p:nvSpPr>
            <p:cNvPr id="42004" name="Text Box 20">
              <a:extLst>
                <a:ext uri="{FF2B5EF4-FFF2-40B4-BE49-F238E27FC236}">
                  <a16:creationId xmlns:a16="http://schemas.microsoft.com/office/drawing/2014/main" id="{56B025D7-B7CC-473A-BDA2-99454841A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173"/>
              <a:ext cx="11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check these</a:t>
              </a:r>
            </a:p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are equal</a:t>
              </a:r>
            </a:p>
          </p:txBody>
        </p:sp>
        <p:sp>
          <p:nvSpPr>
            <p:cNvPr id="42005" name="Line 21">
              <a:extLst>
                <a:ext uri="{FF2B5EF4-FFF2-40B4-BE49-F238E27FC236}">
                  <a16:creationId xmlns:a16="http://schemas.microsoft.com/office/drawing/2014/main" id="{B9019635-1597-4D15-974F-75E32433A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96"/>
              <a:ext cx="120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22">
              <a:extLst>
                <a:ext uri="{FF2B5EF4-FFF2-40B4-BE49-F238E27FC236}">
                  <a16:creationId xmlns:a16="http://schemas.microsoft.com/office/drawing/2014/main" id="{4DB28033-E9B2-4B28-9A20-9CDDC328B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0"/>
              <a:ext cx="9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11" name="Group 23">
            <a:extLst>
              <a:ext uri="{FF2B5EF4-FFF2-40B4-BE49-F238E27FC236}">
                <a16:creationId xmlns:a16="http://schemas.microsoft.com/office/drawing/2014/main" id="{E8DE5FAA-8695-4CD3-A8DE-DAC8C2B21A39}"/>
              </a:ext>
            </a:extLst>
          </p:cNvPr>
          <p:cNvGrpSpPr>
            <a:grpSpLocks/>
          </p:cNvGrpSpPr>
          <p:nvPr/>
        </p:nvGrpSpPr>
        <p:grpSpPr bwMode="auto">
          <a:xfrm>
            <a:off x="5410201" y="3810001"/>
            <a:ext cx="2087563" cy="1320801"/>
            <a:chOff x="0" y="0"/>
            <a:chExt cx="1315" cy="832"/>
          </a:xfrm>
        </p:grpSpPr>
        <p:sp>
          <p:nvSpPr>
            <p:cNvPr id="42008" name="Text Box 24">
              <a:extLst>
                <a:ext uri="{FF2B5EF4-FFF2-40B4-BE49-F238E27FC236}">
                  <a16:creationId xmlns:a16="http://schemas.microsoft.com/office/drawing/2014/main" id="{12BE9282-955E-4630-BBE5-574285E84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309"/>
              <a:ext cx="122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zh-CN" altLang="en-US"/>
                <a:t>check</a:t>
              </a:r>
            </a:p>
            <a:p>
              <a:pPr eaLnBrk="0" hangingPunct="0"/>
              <a:r>
                <a:rPr lang="zh-CN" altLang="en-US"/>
                <a:t>for </a:t>
              </a:r>
              <a:r>
                <a:rPr lang="zh-CN" altLang="en-US">
                  <a:ea typeface="宋体" panose="02010600030101010101" pitchFamily="2" charset="-122"/>
                </a:rPr>
                <a:t>HardRock</a:t>
              </a:r>
              <a:endParaRPr lang="zh-CN" altLang="en-US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324CE542-044C-4442-9823-FE8346D1A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EF6674F-9EB2-4697-A405-0ED8AFC4D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Explicit Tuple-Variables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7AD7C6F-5C5B-4301-AC73-727D067D0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44178"/>
            <a:ext cx="10157460" cy="4343400"/>
          </a:xfrm>
        </p:spPr>
        <p:txBody>
          <a:bodyPr/>
          <a:lstStyle/>
          <a:p>
            <a:r>
              <a:rPr lang="en-US" altLang="zh-CN" dirty="0"/>
              <a:t>Sometimes, a query needs to use two copies of the same relation.</a:t>
            </a:r>
          </a:p>
          <a:p>
            <a:r>
              <a:rPr lang="en-US" altLang="zh-CN" dirty="0"/>
              <a:t>Distinguish copies by following the relation name by the name of a tuple-variable, in the FROM clause.</a:t>
            </a:r>
          </a:p>
          <a:p>
            <a:r>
              <a:rPr lang="en-US" altLang="zh-CN" dirty="0"/>
              <a:t>It's always an option to rename relations this way, even when not essential.</a:t>
            </a:r>
          </a:p>
        </p:txBody>
      </p:sp>
      <p:sp>
        <p:nvSpPr>
          <p:cNvPr id="43009" name="灯片编号占位符 5">
            <a:extLst>
              <a:ext uri="{FF2B5EF4-FFF2-40B4-BE49-F238E27FC236}">
                <a16:creationId xmlns:a16="http://schemas.microsoft.com/office/drawing/2014/main" id="{DC588E88-8B51-4616-BB66-B9094C396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77044D7-8BC2-4F60-AE28-62B28E70514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E0EB6F2-167A-4D53-8C08-2F7B144E7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380" y="63229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Example12</a:t>
            </a:r>
            <a:r>
              <a:rPr lang="zh-CN" altLang="en-US" dirty="0">
                <a:ea typeface="宋体" panose="02010600030101010101" pitchFamily="2" charset="-122"/>
              </a:rPr>
              <a:t>: Self-Join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A7FF92-EC5E-48ED-8278-D20BEE503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4380" y="1390650"/>
            <a:ext cx="1058418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From </a:t>
            </a:r>
            <a:r>
              <a:rPr lang="en-US" altLang="zh-CN" dirty="0">
                <a:solidFill>
                  <a:srgbClr val="CC00CC"/>
                </a:solidFill>
              </a:rPr>
              <a:t>Beers(name, </a:t>
            </a:r>
            <a:r>
              <a:rPr lang="en-US" altLang="zh-CN" dirty="0" err="1">
                <a:solidFill>
                  <a:srgbClr val="CC00CC"/>
                </a:solidFill>
              </a:rPr>
              <a:t>manf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  <a:r>
              <a:rPr lang="en-US" altLang="zh-CN" dirty="0"/>
              <a:t>, find all pairs of beers by the same manufacturer.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Do not produce pairs like (Bud, Bud).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Produce pairs in alphabetic order, e.g. (Bud, Miller), not (Miller, Bud).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  SELECT b1.name, b2.name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FROM Beers </a:t>
            </a:r>
            <a:r>
              <a:rPr lang="en-US" altLang="zh-CN" sz="2800" dirty="0">
                <a:solidFill>
                  <a:srgbClr val="FF0066"/>
                </a:solidFill>
                <a:latin typeface="Courier New" panose="02070309020205020404" pitchFamily="49" charset="0"/>
              </a:rPr>
              <a:t>b1</a:t>
            </a:r>
            <a:r>
              <a:rPr lang="en-US" altLang="zh-CN" sz="2800" dirty="0">
                <a:latin typeface="Courier New" panose="02070309020205020404" pitchFamily="49" charset="0"/>
              </a:rPr>
              <a:t>, Beers </a:t>
            </a:r>
            <a:r>
              <a:rPr lang="en-US" altLang="zh-CN" sz="2800" dirty="0">
                <a:solidFill>
                  <a:srgbClr val="FF0066"/>
                </a:solidFill>
                <a:latin typeface="Courier New" panose="02070309020205020404" pitchFamily="49" charset="0"/>
              </a:rPr>
              <a:t>b2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WHERE b1.manf = b2.manf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  AND b1.name &lt; b2.name;</a:t>
            </a:r>
          </a:p>
        </p:txBody>
      </p:sp>
      <p:sp>
        <p:nvSpPr>
          <p:cNvPr id="44033" name="灯片编号占位符 5">
            <a:extLst>
              <a:ext uri="{FF2B5EF4-FFF2-40B4-BE49-F238E27FC236}">
                <a16:creationId xmlns:a16="http://schemas.microsoft.com/office/drawing/2014/main" id="{9100B0B9-7FA3-4BD9-B106-A948F1D17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3517502-8C13-4D3F-B867-80D21A61530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39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DD28B-058B-42AB-B411-EFCA6A0A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Q</a:t>
            </a:r>
            <a:r>
              <a:rPr lang="zh-CN" altLang="en-US" dirty="0">
                <a:solidFill>
                  <a:srgbClr val="FF0066"/>
                </a:solidFill>
                <a:ea typeface="宋体" panose="02010600030101010101" pitchFamily="2" charset="-122"/>
              </a:rPr>
              <a:t>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3B10F-14D2-40B3-B843-13442D71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1" dirty="0">
                <a:ea typeface="宋体" panose="02010600030101010101" pitchFamily="2" charset="-122"/>
              </a:rPr>
              <a:t>Select-From-Where </a:t>
            </a:r>
            <a:r>
              <a:rPr lang="zh-CN" altLang="en-US" dirty="0">
                <a:ea typeface="宋体" panose="02010600030101010101" pitchFamily="2" charset="-122"/>
              </a:rPr>
              <a:t>Statements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00"/>
                </a:solidFill>
              </a:rPr>
              <a:t>   </a:t>
            </a:r>
            <a:r>
              <a:rPr lang="en-US" altLang="zh-CN" dirty="0">
                <a:solidFill>
                  <a:srgbClr val="006600"/>
                </a:solidFill>
              </a:rPr>
              <a:t>S</a:t>
            </a:r>
            <a:r>
              <a:rPr lang="zh-CN" altLang="en-US" dirty="0">
                <a:solidFill>
                  <a:srgbClr val="006600"/>
                </a:solidFill>
              </a:rPr>
              <a:t>ELECT</a:t>
            </a:r>
            <a:r>
              <a:rPr lang="zh-CN" altLang="en-US" dirty="0"/>
              <a:t>	desired </a:t>
            </a:r>
            <a:r>
              <a:rPr lang="zh-CN" altLang="en-US" b="1" i="1" dirty="0"/>
              <a:t>attributes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6600"/>
                </a:solidFill>
              </a:rPr>
              <a:t>FROM	</a:t>
            </a:r>
            <a:r>
              <a:rPr lang="zh-CN" altLang="en-US" dirty="0"/>
              <a:t>one or more </a:t>
            </a:r>
            <a:r>
              <a:rPr lang="zh-CN" altLang="en-US" b="1" i="1" dirty="0"/>
              <a:t>tables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6600"/>
                </a:solidFill>
              </a:rPr>
              <a:t>WHERE	</a:t>
            </a:r>
            <a:r>
              <a:rPr lang="zh-CN" altLang="en-US" dirty="0"/>
              <a:t>condition about </a:t>
            </a:r>
            <a:r>
              <a:rPr lang="zh-CN" altLang="en-US" b="1" i="1" dirty="0"/>
              <a:t>tuples</a:t>
            </a:r>
            <a:r>
              <a:rPr lang="zh-CN" altLang="en-US" dirty="0"/>
              <a:t> of the tables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3CD6-A7C4-45CC-A9C6-690AF27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E7248D-451F-401E-B5C9-BD1958D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94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>
            <a:extLst>
              <a:ext uri="{FF2B5EF4-FFF2-40B4-BE49-F238E27FC236}">
                <a16:creationId xmlns:a16="http://schemas.microsoft.com/office/drawing/2014/main" id="{75335B56-C901-42D5-82F2-20404F8BB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1202" name="内容占位符 2">
            <a:extLst>
              <a:ext uri="{FF2B5EF4-FFF2-40B4-BE49-F238E27FC236}">
                <a16:creationId xmlns:a16="http://schemas.microsoft.com/office/drawing/2014/main" id="{8FE37FDE-3DDD-4FD1-8229-77264BEDE5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3500" y="1568450"/>
            <a:ext cx="8587740" cy="4495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ind the 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persons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 who like 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at l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east 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two 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beer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s.</a:t>
            </a:r>
          </a:p>
          <a:p>
            <a:endParaRPr lang="en-US" altLang="zh-CN" dirty="0">
              <a:latin typeface="Times New Roman" panose="02020603050405020304" pitchFamily="18" charset="0"/>
              <a:sym typeface="方正书宋_GBK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ind the 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persons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 who like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方正书宋_GBK" charset="-122"/>
              </a:rPr>
              <a:t>at 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方正书宋_GBK" charset="-122"/>
              </a:rPr>
              <a:t>east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方正书宋_GBK" charset="-122"/>
              </a:rPr>
              <a:t>three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beer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s.</a:t>
            </a:r>
          </a:p>
          <a:p>
            <a:endParaRPr lang="en-US" altLang="zh-CN" dirty="0">
              <a:latin typeface="Times New Roman" panose="02020603050405020304" pitchFamily="18" charset="0"/>
              <a:sym typeface="方正书宋_GBK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ind the 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persons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 who like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方正书宋_GBK" charset="-122"/>
              </a:rPr>
              <a:t>at l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方正书宋_GBK" charset="-122"/>
              </a:rPr>
              <a:t>east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方正书宋_GBK" charset="-122"/>
              </a:rPr>
              <a:t>ten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方正书宋_GBK" charset="-122"/>
              </a:rPr>
              <a:t>beer</a:t>
            </a:r>
            <a:r>
              <a:rPr lang="en-US" altLang="zh-CN" dirty="0">
                <a:latin typeface="Times New Roman" panose="02020603050405020304" pitchFamily="18" charset="0"/>
                <a:sym typeface="方正书宋_GBK" charset="-122"/>
              </a:rPr>
              <a:t>s.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9937">
            <a:extLst>
              <a:ext uri="{FF2B5EF4-FFF2-40B4-BE49-F238E27FC236}">
                <a16:creationId xmlns:a16="http://schemas.microsoft.com/office/drawing/2014/main" id="{E38D0828-C121-4FE5-B8E3-559E0EA90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014" y="78469"/>
            <a:ext cx="9269730" cy="1143000"/>
          </a:xfrm>
        </p:spPr>
        <p:txBody>
          <a:bodyPr>
            <a:normAutofit/>
          </a:bodyPr>
          <a:lstStyle/>
          <a:p>
            <a:r>
              <a:rPr lang="zh-CN" altLang="zh-CN" dirty="0">
                <a:ea typeface="宋体" panose="02010600030101010101" pitchFamily="2" charset="-122"/>
              </a:rPr>
              <a:t>Union, Intersection and Except of Queries</a:t>
            </a:r>
          </a:p>
        </p:txBody>
      </p:sp>
      <p:sp>
        <p:nvSpPr>
          <p:cNvPr id="39939" name="内容占位符 39938">
            <a:extLst>
              <a:ext uri="{FF2B5EF4-FFF2-40B4-BE49-F238E27FC236}">
                <a16:creationId xmlns:a16="http://schemas.microsoft.com/office/drawing/2014/main" id="{4FB820E2-599C-47E7-A6D4-C58008CD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90" y="1531937"/>
            <a:ext cx="9852660" cy="4572000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x-none" altLang="en-US" noProof="1"/>
              <a:t>SQL provides operators </a:t>
            </a:r>
            <a:r>
              <a:rPr lang="x-none" altLang="en-US" noProof="1">
                <a:solidFill>
                  <a:srgbClr val="C00000"/>
                </a:solidFill>
              </a:rPr>
              <a:t>UNION</a:t>
            </a:r>
            <a:r>
              <a:rPr lang="x-none" altLang="en-US" noProof="1"/>
              <a:t>, </a:t>
            </a:r>
            <a:r>
              <a:rPr lang="x-none" altLang="en-US" noProof="1">
                <a:solidFill>
                  <a:srgbClr val="C00000"/>
                </a:solidFill>
              </a:rPr>
              <a:t>INTERSECT</a:t>
            </a:r>
            <a:r>
              <a:rPr lang="x-none" altLang="en-US" noProof="1"/>
              <a:t> and </a:t>
            </a:r>
            <a:r>
              <a:rPr lang="x-none" altLang="en-US" noProof="1">
                <a:solidFill>
                  <a:srgbClr val="C00000"/>
                </a:solidFill>
              </a:rPr>
              <a:t>EXCEPT</a:t>
            </a:r>
            <a:r>
              <a:rPr lang="x-none" altLang="en-US" noProof="1"/>
              <a:t> to perform the corresponding operation on the query results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x-none" altLang="en-US" noProof="1"/>
          </a:p>
        </p:txBody>
      </p:sp>
      <p:sp>
        <p:nvSpPr>
          <p:cNvPr id="46083" name="灯片编号占位符 1">
            <a:extLst>
              <a:ext uri="{FF2B5EF4-FFF2-40B4-BE49-F238E27FC236}">
                <a16:creationId xmlns:a16="http://schemas.microsoft.com/office/drawing/2014/main" id="{8A3A288D-AA9C-4788-9A09-FF53DFC3E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837AE36F-E9F9-4568-9B3D-5CD5F101DDC6}" type="slidenum"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41</a:t>
            </a:fld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39937">
            <a:extLst>
              <a:ext uri="{FF2B5EF4-FFF2-40B4-BE49-F238E27FC236}">
                <a16:creationId xmlns:a16="http://schemas.microsoft.com/office/drawing/2014/main" id="{53AA9B54-C3C9-486D-81DB-EE594B90E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90" y="82549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dirty="0">
                <a:ea typeface="宋体" panose="02010600030101010101" pitchFamily="2" charset="-122"/>
              </a:rPr>
              <a:t>: </a:t>
            </a:r>
            <a:r>
              <a:rPr lang="zh-CN" altLang="zh-CN" dirty="0">
                <a:ea typeface="宋体" panose="02010600030101010101" pitchFamily="2" charset="-122"/>
              </a:rPr>
              <a:t>UNION</a:t>
            </a:r>
          </a:p>
        </p:txBody>
      </p:sp>
      <p:sp>
        <p:nvSpPr>
          <p:cNvPr id="39939" name="内容占位符 39938">
            <a:extLst>
              <a:ext uri="{FF2B5EF4-FFF2-40B4-BE49-F238E27FC236}">
                <a16:creationId xmlns:a16="http://schemas.microsoft.com/office/drawing/2014/main" id="{A9CD6EDF-A4F0-42CE-A2DE-DA5209FC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387476"/>
            <a:ext cx="10115550" cy="475932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x-none" altLang="en-US" noProof="1"/>
              <a:t>From </a:t>
            </a:r>
            <a:r>
              <a:rPr lang="x-none" altLang="en-US" noProof="1">
                <a:solidFill>
                  <a:srgbClr val="C00000"/>
                </a:solidFill>
              </a:rPr>
              <a:t>Likes(drinker, beer)</a:t>
            </a:r>
            <a:r>
              <a:rPr lang="x-none" altLang="en-US" noProof="1"/>
              <a:t> and </a:t>
            </a:r>
            <a:r>
              <a:rPr lang="x-none" altLang="en-US" noProof="1">
                <a:solidFill>
                  <a:srgbClr val="C00000"/>
                </a:solidFill>
              </a:rPr>
              <a:t>Sells(bar, beer, price)</a:t>
            </a:r>
            <a:r>
              <a:rPr lang="x-none" altLang="en-US" noProof="1"/>
              <a:t>, Find the beer which is the favorite of </a:t>
            </a:r>
            <a:r>
              <a:rPr lang="x-none" altLang="en-US" noProof="1">
                <a:solidFill>
                  <a:srgbClr val="0000FF"/>
                </a:solidFill>
              </a:rPr>
              <a:t>'Lynn Conway'</a:t>
            </a:r>
            <a:r>
              <a:rPr lang="x-none" altLang="en-US" noProof="1"/>
              <a:t> </a:t>
            </a:r>
            <a:r>
              <a:rPr lang="x-none" altLang="en-US" i="1" noProof="1">
                <a:solidFill>
                  <a:srgbClr val="FF0000"/>
                </a:solidFill>
              </a:rPr>
              <a:t>or</a:t>
            </a:r>
            <a:r>
              <a:rPr lang="x-none" altLang="en-US" noProof="1"/>
              <a:t>  the price is above 40</a:t>
            </a:r>
          </a:p>
          <a:p>
            <a:pPr marL="0" indent="0">
              <a:lnSpc>
                <a:spcPct val="60000"/>
              </a:lnSpc>
              <a:spcBef>
                <a:spcPts val="20"/>
              </a:spcBef>
              <a:buNone/>
              <a:defRPr/>
            </a:pPr>
            <a:r>
              <a:rPr lang="x-none" altLang="en-US" noProof="1">
                <a:latin typeface="Courier New" pitchFamily="49" charset="0"/>
              </a:rPr>
              <a:t>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noProof="1">
                <a:solidFill>
                  <a:srgbClr val="0000FF"/>
                </a:solidFill>
                <a:latin typeface="Ubuntu Mono" charset="0"/>
              </a:rPr>
              <a:t>  </a:t>
            </a: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(SELECT beer FROM Likes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WHERE drinker='Lynn Conway')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UNION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(SELECT beer FROM Sells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WHERE price&gt;40);</a:t>
            </a:r>
          </a:p>
        </p:txBody>
      </p:sp>
      <p:sp>
        <p:nvSpPr>
          <p:cNvPr id="47107" name="灯片编号占位符 1">
            <a:extLst>
              <a:ext uri="{FF2B5EF4-FFF2-40B4-BE49-F238E27FC236}">
                <a16:creationId xmlns:a16="http://schemas.microsoft.com/office/drawing/2014/main" id="{B6EB7294-0D2A-4591-97D1-D90D07C0D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070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78931CBA-E6FC-40D2-BACE-AEB40B2B0C8B}" type="slidenum"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42</a:t>
            </a:fld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39937">
            <a:extLst>
              <a:ext uri="{FF2B5EF4-FFF2-40B4-BE49-F238E27FC236}">
                <a16:creationId xmlns:a16="http://schemas.microsoft.com/office/drawing/2014/main" id="{C3EADA77-CBD2-4611-B1EE-D5DDCA60F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360" y="48259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dirty="0">
                <a:ea typeface="宋体" panose="02010600030101010101" pitchFamily="2" charset="-122"/>
              </a:rPr>
              <a:t>: </a:t>
            </a:r>
            <a:r>
              <a:rPr lang="zh-CN" altLang="zh-CN" dirty="0">
                <a:ea typeface="宋体" panose="02010600030101010101" pitchFamily="2" charset="-122"/>
              </a:rPr>
              <a:t>INTERSECT</a:t>
            </a:r>
          </a:p>
        </p:txBody>
      </p:sp>
      <p:sp>
        <p:nvSpPr>
          <p:cNvPr id="39939" name="内容占位符 39938">
            <a:extLst>
              <a:ext uri="{FF2B5EF4-FFF2-40B4-BE49-F238E27FC236}">
                <a16:creationId xmlns:a16="http://schemas.microsoft.com/office/drawing/2014/main" id="{1D23537E-03D2-4939-829D-E5C91E0F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40" y="1387476"/>
            <a:ext cx="10412730" cy="475932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x-none" altLang="en-US" noProof="1"/>
              <a:t>From </a:t>
            </a:r>
            <a:r>
              <a:rPr lang="x-none" altLang="en-US" noProof="1">
                <a:solidFill>
                  <a:srgbClr val="C00000"/>
                </a:solidFill>
              </a:rPr>
              <a:t>Likes(drinker, beer)</a:t>
            </a:r>
            <a:r>
              <a:rPr lang="x-none" altLang="en-US" noProof="1"/>
              <a:t> and </a:t>
            </a:r>
            <a:r>
              <a:rPr lang="x-none" altLang="en-US" noProof="1">
                <a:solidFill>
                  <a:srgbClr val="C00000"/>
                </a:solidFill>
              </a:rPr>
              <a:t>Sells(bar, beer, price)</a:t>
            </a:r>
            <a:r>
              <a:rPr lang="x-none" altLang="en-US" noProof="1"/>
              <a:t>, Find the beer which is the favorite of </a:t>
            </a:r>
            <a:r>
              <a:rPr lang="x-none" altLang="en-US" noProof="1">
                <a:solidFill>
                  <a:srgbClr val="0000FF"/>
                </a:solidFill>
              </a:rPr>
              <a:t>'Lynn Conway'</a:t>
            </a:r>
            <a:r>
              <a:rPr lang="x-none" altLang="en-US" noProof="1"/>
              <a:t> </a:t>
            </a:r>
            <a:r>
              <a:rPr lang="x-none" altLang="en-US" i="1" noProof="1">
                <a:solidFill>
                  <a:srgbClr val="FF0000"/>
                </a:solidFill>
              </a:rPr>
              <a:t>and</a:t>
            </a:r>
            <a:r>
              <a:rPr lang="x-none" altLang="en-US" noProof="1"/>
              <a:t> the price is above 40</a:t>
            </a:r>
          </a:p>
          <a:p>
            <a:pPr marL="0" indent="0">
              <a:lnSpc>
                <a:spcPct val="60000"/>
              </a:lnSpc>
              <a:spcBef>
                <a:spcPts val="20"/>
              </a:spcBef>
              <a:buNone/>
              <a:defRPr/>
            </a:pPr>
            <a:endParaRPr lang="x-none" altLang="en-US" noProof="1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noProof="1">
                <a:solidFill>
                  <a:srgbClr val="0000FF"/>
                </a:solidFill>
                <a:latin typeface="Ubuntu Mono" charset="0"/>
              </a:rPr>
              <a:t>  </a:t>
            </a: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(SELECT beer FROM Likes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WHERE drinker='Lynn Conway')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x-none" altLang="en-US" sz="2800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(SELECT beer FROM Sells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WHERE price&gt;40);</a:t>
            </a:r>
          </a:p>
        </p:txBody>
      </p:sp>
      <p:sp>
        <p:nvSpPr>
          <p:cNvPr id="48131" name="灯片编号占位符 1">
            <a:extLst>
              <a:ext uri="{FF2B5EF4-FFF2-40B4-BE49-F238E27FC236}">
                <a16:creationId xmlns:a16="http://schemas.microsoft.com/office/drawing/2014/main" id="{DD490B94-C115-42BC-94C6-5AEDAA8EC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070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802A609-C88F-49F9-A171-0FB41FC859F3}" type="slidenum"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43</a:t>
            </a:fld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39937">
            <a:extLst>
              <a:ext uri="{FF2B5EF4-FFF2-40B4-BE49-F238E27FC236}">
                <a16:creationId xmlns:a16="http://schemas.microsoft.com/office/drawing/2014/main" id="{AA668BE7-87BD-4C99-A07C-9300E9A72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855" y="11430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</a:t>
            </a:r>
            <a:r>
              <a:rPr lang="zh-CN" altLang="en-US" dirty="0">
                <a:ea typeface="宋体" panose="02010600030101010101" pitchFamily="2" charset="-122"/>
              </a:rPr>
              <a:t>: </a:t>
            </a:r>
            <a:r>
              <a:rPr lang="zh-CN" altLang="zh-CN" dirty="0">
                <a:ea typeface="宋体" panose="02010600030101010101" pitchFamily="2" charset="-122"/>
              </a:rPr>
              <a:t>EXCEPT</a:t>
            </a:r>
          </a:p>
        </p:txBody>
      </p:sp>
      <p:sp>
        <p:nvSpPr>
          <p:cNvPr id="39939" name="内容占位符 39938">
            <a:extLst>
              <a:ext uri="{FF2B5EF4-FFF2-40B4-BE49-F238E27FC236}">
                <a16:creationId xmlns:a16="http://schemas.microsoft.com/office/drawing/2014/main" id="{E70FF189-AF49-45AE-A904-C5C4C7A9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387476"/>
            <a:ext cx="10275570" cy="4759325"/>
          </a:xfrm>
          <a:ln>
            <a:miter/>
          </a:ln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x-none" altLang="en-US" noProof="1"/>
              <a:t>From </a:t>
            </a:r>
            <a:r>
              <a:rPr lang="x-none" altLang="en-US" noProof="1">
                <a:solidFill>
                  <a:srgbClr val="C00000"/>
                </a:solidFill>
              </a:rPr>
              <a:t>Likes(drinker, beer)</a:t>
            </a:r>
            <a:r>
              <a:rPr lang="x-none" altLang="en-US" noProof="1"/>
              <a:t> and </a:t>
            </a:r>
            <a:r>
              <a:rPr lang="x-none" altLang="en-US" noProof="1">
                <a:solidFill>
                  <a:srgbClr val="C00000"/>
                </a:solidFill>
              </a:rPr>
              <a:t>Sells(bar, beer, price)</a:t>
            </a:r>
            <a:r>
              <a:rPr lang="x-none" altLang="en-US" noProof="1"/>
              <a:t>, </a:t>
            </a:r>
            <a:r>
              <a:rPr lang="x-none" altLang="en-US" noProof="1">
                <a:sym typeface="+mn-ea"/>
              </a:rPr>
              <a:t>Find the beer which is the </a:t>
            </a:r>
            <a:r>
              <a:rPr lang="x-none" altLang="en-US" noProof="1"/>
              <a:t>favorite of </a:t>
            </a:r>
            <a:r>
              <a:rPr lang="x-none" altLang="en-US" noProof="1">
                <a:solidFill>
                  <a:srgbClr val="0000FF"/>
                </a:solidFill>
              </a:rPr>
              <a:t>'Lynn Conway'</a:t>
            </a:r>
            <a:r>
              <a:rPr lang="x-none" altLang="en-US" noProof="1"/>
              <a:t> </a:t>
            </a:r>
            <a:r>
              <a:rPr lang="x-none" altLang="en-US" i="1" noProof="1">
                <a:solidFill>
                  <a:srgbClr val="FF0000"/>
                </a:solidFill>
              </a:rPr>
              <a:t>and</a:t>
            </a:r>
            <a:r>
              <a:rPr lang="x-none" altLang="en-US" noProof="1"/>
              <a:t> the price is above 40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buNone/>
              <a:defRPr/>
            </a:pPr>
            <a:endParaRPr lang="x-none" altLang="en-US" noProof="1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noProof="1">
                <a:solidFill>
                  <a:srgbClr val="0000FF"/>
                </a:solidFill>
                <a:latin typeface="Ubuntu Mono" charset="0"/>
              </a:rPr>
              <a:t>  </a:t>
            </a: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(SELECT beer FROM Likes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WHERE drinker='Lynn Conway')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x-none" altLang="en-US" sz="2800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(SELECT beer FROM Sells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WHERE price</a:t>
            </a:r>
            <a:r>
              <a:rPr lang="en-US" altLang="x-none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x-none" altLang="en-US" sz="2800" noProof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40);</a:t>
            </a: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B8360E6E-468A-41AD-BEF0-47E83CE9C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070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319D47D-3378-45E6-97F3-24F71F84BD0E}" type="slidenum"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44</a:t>
            </a:fld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E49F49-CCCE-42DE-B62A-4793F091A34C}"/>
              </a:ext>
            </a:extLst>
          </p:cNvPr>
          <p:cNvSpPr txBox="1"/>
          <p:nvPr/>
        </p:nvSpPr>
        <p:spPr>
          <a:xfrm>
            <a:off x="3440824" y="6156335"/>
            <a:ext cx="2031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Does it work?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073121B-929D-46C2-B59D-BEFE65D0F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3D60599-9665-4032-9CD7-4744F54FD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50177" name="灯片编号占位符 5">
            <a:extLst>
              <a:ext uri="{FF2B5EF4-FFF2-40B4-BE49-F238E27FC236}">
                <a16:creationId xmlns:a16="http://schemas.microsoft.com/office/drawing/2014/main" id="{254676FD-3A92-446D-8B48-FE65BAD76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9F472A6-3917-4679-8244-220EA387305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C1B15E0A-6FCD-4CB3-A3E2-8FBB8D92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600" y="4375150"/>
            <a:ext cx="517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Exercises 6.2.1, 6.2.2, 6.2.3 @ P.267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ldLvl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41985">
            <a:extLst>
              <a:ext uri="{FF2B5EF4-FFF2-40B4-BE49-F238E27FC236}">
                <a16:creationId xmlns:a16="http://schemas.microsoft.com/office/drawing/2014/main" id="{92D7254A-E988-4029-B8AF-588372A3E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040" y="38100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66"/>
                </a:solidFill>
                <a:ea typeface="宋体" panose="02010600030101010101" pitchFamily="2" charset="-122"/>
              </a:rPr>
              <a:t>3.Subqueries</a:t>
            </a:r>
          </a:p>
        </p:txBody>
      </p:sp>
      <p:sp>
        <p:nvSpPr>
          <p:cNvPr id="41987" name="内容占位符 41986">
            <a:extLst>
              <a:ext uri="{FF2B5EF4-FFF2-40B4-BE49-F238E27FC236}">
                <a16:creationId xmlns:a16="http://schemas.microsoft.com/office/drawing/2014/main" id="{FC8B7E8E-C2A3-4A07-A011-40F86F7B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00200"/>
            <a:ext cx="1026033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noProof="1">
                <a:sym typeface="+mn-ea"/>
              </a:rPr>
              <a:t> </a:t>
            </a:r>
            <a:r>
              <a:rPr lang="en-US" altLang="zh-CN" noProof="1">
                <a:solidFill>
                  <a:srgbClr val="FF0066"/>
                </a:solidFill>
                <a:sym typeface="+mn-ea"/>
              </a:rPr>
              <a:t>(</a:t>
            </a:r>
            <a:r>
              <a:rPr lang="en-US" altLang="zh-CN" noProof="1">
                <a:sym typeface="+mn-ea"/>
              </a:rPr>
              <a:t>SELECT-FROM-WHERE</a:t>
            </a:r>
            <a:r>
              <a:rPr lang="en-US" altLang="zh-CN" noProof="1">
                <a:solidFill>
                  <a:srgbClr val="FF0066"/>
                </a:solidFill>
                <a:sym typeface="+mn-ea"/>
              </a:rPr>
              <a:t>)</a:t>
            </a:r>
            <a:r>
              <a:rPr lang="en-US" altLang="zh-CN" noProof="1">
                <a:sym typeface="+mn-ea"/>
              </a:rPr>
              <a:t> is a </a:t>
            </a:r>
            <a:r>
              <a:rPr lang="en-US" altLang="zh-CN" i="1" noProof="1">
                <a:solidFill>
                  <a:srgbClr val="FF0066"/>
                </a:solidFill>
                <a:sym typeface="+mn-ea"/>
              </a:rPr>
              <a:t>subquery.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noProof="1"/>
              <a:t>A </a:t>
            </a:r>
            <a:r>
              <a:rPr lang="en-US" altLang="zh-CN" i="1" noProof="1">
                <a:solidFill>
                  <a:srgbClr val="FF0066"/>
                </a:solidFill>
              </a:rPr>
              <a:t>subquery</a:t>
            </a:r>
            <a:r>
              <a:rPr lang="en-US" altLang="zh-CN" i="1" noProof="1"/>
              <a:t> </a:t>
            </a:r>
            <a:r>
              <a:rPr lang="en-US" altLang="zh-CN" noProof="1"/>
              <a:t> can be used as </a:t>
            </a:r>
            <a:r>
              <a:rPr lang="en-US" altLang="zh-CN" noProof="1">
                <a:solidFill>
                  <a:srgbClr val="FF0066"/>
                </a:solidFill>
              </a:rPr>
              <a:t>a value </a:t>
            </a:r>
            <a:r>
              <a:rPr lang="en-US" altLang="zh-CN" noProof="1">
                <a:sym typeface="+mn-ea"/>
              </a:rPr>
              <a:t>(or </a:t>
            </a:r>
            <a:r>
              <a:rPr lang="en-US" altLang="zh-CN" noProof="1">
                <a:solidFill>
                  <a:srgbClr val="FF0066"/>
                </a:solidFill>
                <a:sym typeface="+mn-ea"/>
              </a:rPr>
              <a:t>a relation </a:t>
            </a:r>
            <a:r>
              <a:rPr lang="en-US" altLang="zh-CN" noProof="1">
                <a:sym typeface="+mn-ea"/>
              </a:rPr>
              <a:t>) </a:t>
            </a:r>
            <a:r>
              <a:rPr lang="en-US" altLang="zh-CN" noProof="1"/>
              <a:t> in a number of places, including FROM and WHERE clauses.</a:t>
            </a:r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zh-CN" noProof="1">
                <a:solidFill>
                  <a:srgbClr val="33CC33"/>
                </a:solidFill>
                <a:sym typeface="+mn-ea"/>
              </a:rPr>
              <a:t>Example</a:t>
            </a:r>
            <a:r>
              <a:rPr lang="en-US" altLang="zh-CN" noProof="1">
                <a:sym typeface="+mn-ea"/>
              </a:rPr>
              <a:t>: in place of a relation in the FROM clause, we can use a subquery and then query its result.</a:t>
            </a:r>
          </a:p>
          <a:p>
            <a:pPr lvl="1"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en-US" altLang="zh-CN" noProof="1">
                <a:sym typeface="+mn-ea"/>
              </a:rPr>
              <a:t>Must use a tuple-variable ( alias name  ) to name tuples of the result.</a:t>
            </a:r>
            <a:endParaRPr lang="en-US" altLang="zh-CN" noProof="1"/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zh-CN" noProof="1"/>
          </a:p>
          <a:p>
            <a:pPr>
              <a:buFont typeface="Wingdings" panose="05000000000000000000" pitchFamily="2" charset="2"/>
              <a:buBlip>
                <a:blip r:embed="rId2"/>
              </a:buBlip>
              <a:defRPr/>
            </a:pPr>
            <a:endParaRPr lang="en-US" altLang="zh-CN" noProof="1"/>
          </a:p>
        </p:txBody>
      </p:sp>
      <p:sp>
        <p:nvSpPr>
          <p:cNvPr id="51203" name="灯片编号占位符 1">
            <a:extLst>
              <a:ext uri="{FF2B5EF4-FFF2-40B4-BE49-F238E27FC236}">
                <a16:creationId xmlns:a16="http://schemas.microsoft.com/office/drawing/2014/main" id="{DF9A050D-0200-478E-B983-80D170131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1C4AF72-4FE7-480E-BC66-67A7FD45F33D}" type="slidenum">
              <a:rPr lang="en-US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46</a:t>
            </a:fld>
            <a:endParaRPr lang="en-US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A2E7785-7B08-4390-BD87-54D701FD7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33CC33"/>
                </a:solidFill>
                <a:ea typeface="宋体" panose="02010600030101010101" pitchFamily="2" charset="-122"/>
              </a:rPr>
              <a:t>Example13</a:t>
            </a:r>
            <a:r>
              <a:rPr lang="zh-CN" altLang="en-US" sz="4000">
                <a:ea typeface="宋体" panose="02010600030101010101" pitchFamily="2" charset="-122"/>
              </a:rPr>
              <a:t>: Subquery in FROM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335B792-13FA-4CAD-A9CB-2D03590CB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8458200" cy="4495800"/>
          </a:xfrm>
        </p:spPr>
        <p:txBody>
          <a:bodyPr/>
          <a:lstStyle/>
          <a:p>
            <a:r>
              <a:rPr lang="zh-CN" altLang="en-US" dirty="0"/>
              <a:t>Find the beers liked by at least one person who frequents HardRock.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SELECT beer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FROM Likes, (SELECT drinker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FROM Frequents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WHERE bar = 'HardRock')</a:t>
            </a:r>
            <a:r>
              <a:rPr lang="zh-CN" altLang="en-US" i="1" dirty="0">
                <a:solidFill>
                  <a:srgbClr val="FF0066"/>
                </a:solidFill>
                <a:latin typeface="Courier New" panose="02070309020205020404" pitchFamily="49" charset="0"/>
              </a:rPr>
              <a:t>HD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WHERE Likes.drinker = </a:t>
            </a:r>
            <a:r>
              <a:rPr lang="zh-CN" altLang="en-US" i="1" dirty="0">
                <a:solidFill>
                  <a:srgbClr val="FF0066"/>
                </a:solidFill>
                <a:latin typeface="Courier New" panose="02070309020205020404" pitchFamily="49" charset="0"/>
              </a:rPr>
              <a:t>HD</a:t>
            </a:r>
            <a:r>
              <a:rPr lang="zh-CN" altLang="en-US" dirty="0">
                <a:latin typeface="Courier New" panose="02070309020205020404" pitchFamily="49" charset="0"/>
              </a:rPr>
              <a:t>.drinker;</a:t>
            </a:r>
          </a:p>
        </p:txBody>
      </p:sp>
      <p:sp>
        <p:nvSpPr>
          <p:cNvPr id="53249" name="灯片编号占位符 5">
            <a:extLst>
              <a:ext uri="{FF2B5EF4-FFF2-40B4-BE49-F238E27FC236}">
                <a16:creationId xmlns:a16="http://schemas.microsoft.com/office/drawing/2014/main" id="{77F70A2B-2A7B-41D5-B711-1A5DC3FC3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E5CA278D-B529-4548-A088-4A601B3177A2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FCC980F0-9719-4E48-BC97-C6CBC99CEE8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06700"/>
            <a:ext cx="8382000" cy="2527300"/>
            <a:chOff x="0" y="84"/>
            <a:chExt cx="5280" cy="1592"/>
          </a:xfrm>
        </p:grpSpPr>
        <p:sp>
          <p:nvSpPr>
            <p:cNvPr id="53253" name="AutoShape 5">
              <a:extLst>
                <a:ext uri="{FF2B5EF4-FFF2-40B4-BE49-F238E27FC236}">
                  <a16:creationId xmlns:a16="http://schemas.microsoft.com/office/drawing/2014/main" id="{DB88C585-27CE-4082-B6A9-12135BF9A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20"/>
              <a:ext cx="5280" cy="1056"/>
            </a:xfrm>
            <a:prstGeom prst="parallelogram">
              <a:avLst>
                <a:gd name="adj" fmla="val 146204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53254" name="Text Box 6">
              <a:extLst>
                <a:ext uri="{FF2B5EF4-FFF2-40B4-BE49-F238E27FC236}">
                  <a16:creationId xmlns:a16="http://schemas.microsoft.com/office/drawing/2014/main" id="{5BBC7E0B-AA78-47C8-9B02-C19547374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84"/>
              <a:ext cx="144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zh-CN" altLang="en-US" sz="2000"/>
                <a:t>Drinkers who</a:t>
              </a:r>
            </a:p>
            <a:p>
              <a:pPr eaLnBrk="0" hangingPunct="0"/>
              <a:r>
                <a:rPr lang="zh-CN" altLang="en-US" sz="2000"/>
                <a:t>frequent </a:t>
              </a:r>
              <a:r>
                <a:rPr lang="zh-CN" altLang="en-US" sz="2000">
                  <a:ea typeface="宋体" panose="02010600030101010101" pitchFamily="2" charset="-122"/>
                </a:rPr>
                <a:t>HardRock</a:t>
              </a:r>
              <a:endParaRPr lang="zh-CN" altLang="en-US" sz="2000"/>
            </a:p>
          </p:txBody>
        </p:sp>
        <p:sp>
          <p:nvSpPr>
            <p:cNvPr id="53255" name="Line 7">
              <a:extLst>
                <a:ext uri="{FF2B5EF4-FFF2-40B4-BE49-F238E27FC236}">
                  <a16:creationId xmlns:a16="http://schemas.microsoft.com/office/drawing/2014/main" id="{11E771F0-D758-4A04-A650-6BE84568F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97"/>
              <a:ext cx="1139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>
            <a:extLst>
              <a:ext uri="{FF2B5EF4-FFF2-40B4-BE49-F238E27FC236}">
                <a16:creationId xmlns:a16="http://schemas.microsoft.com/office/drawing/2014/main" id="{D8CA4B6B-2D8C-416D-B8F5-74EB3608A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33CC33"/>
                </a:solidFill>
                <a:ea typeface="宋体" panose="02010600030101010101" pitchFamily="2" charset="-122"/>
              </a:rPr>
              <a:t>Example1</a:t>
            </a:r>
            <a:r>
              <a:rPr lang="en-US" altLang="zh-CN" sz="3600">
                <a:solidFill>
                  <a:srgbClr val="33CC33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600">
                <a:ea typeface="宋体" panose="02010600030101010101" pitchFamily="2" charset="-122"/>
              </a:rPr>
              <a:t>: Subquery in </a:t>
            </a:r>
            <a:r>
              <a:rPr lang="en-US" altLang="zh-CN" sz="3600">
                <a:ea typeface="宋体" panose="02010600030101010101" pitchFamily="2" charset="-122"/>
              </a:rPr>
              <a:t>WHERE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7C4E5295-E392-44AD-BE5B-9DDD26A6E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82725"/>
            <a:ext cx="10774680" cy="4757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subquery can be used as </a:t>
            </a:r>
            <a:r>
              <a:rPr lang="en-US" altLang="zh-CN" sz="2800" dirty="0">
                <a:solidFill>
                  <a:srgbClr val="FF0066"/>
                </a:solidFill>
              </a:rPr>
              <a:t>a value or set</a:t>
            </a:r>
            <a:r>
              <a:rPr lang="en-US" altLang="zh-C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If a subquery is guaranteed to produce one tuple </a:t>
            </a:r>
            <a:r>
              <a:rPr lang="zh-CN" altLang="en-US" sz="2800" dirty="0"/>
              <a:t>with only one attribute</a:t>
            </a:r>
            <a:r>
              <a:rPr lang="en-US" altLang="zh-CN" sz="2800" dirty="0"/>
              <a:t>, then the subquery can be used as </a:t>
            </a:r>
            <a:r>
              <a:rPr lang="en-US" altLang="zh-CN" sz="2800" dirty="0">
                <a:solidFill>
                  <a:srgbClr val="FF0066"/>
                </a:solidFill>
              </a:rPr>
              <a:t>a value</a:t>
            </a:r>
            <a:r>
              <a:rPr lang="en-US" altLang="zh-CN" sz="2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Usually, the tuple has one component.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 run-time error occurs if there is no tuple or more than one tuple.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5CDE58B-3296-4E20-92A2-9C95053BC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78469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Single-Tuple Subquery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0D75324D-8796-4DA2-A5B1-059364BDC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9150" y="1611630"/>
            <a:ext cx="10222230" cy="4038600"/>
          </a:xfrm>
        </p:spPr>
        <p:txBody>
          <a:bodyPr/>
          <a:lstStyle/>
          <a:p>
            <a:pPr marL="609600" indent="-609600">
              <a:lnSpc>
                <a:spcPct val="110000"/>
              </a:lnSpc>
            </a:pPr>
            <a:r>
              <a:rPr lang="zh-CN" altLang="en-US" dirty="0"/>
              <a:t>Using </a:t>
            </a:r>
            <a:r>
              <a:rPr lang="zh-CN" altLang="en-US" dirty="0">
                <a:solidFill>
                  <a:srgbClr val="CC00CC"/>
                </a:solidFill>
              </a:rPr>
              <a:t>Sells(</a:t>
            </a:r>
            <a:r>
              <a:rPr lang="zh-CN" altLang="en-US" u="sng" dirty="0">
                <a:solidFill>
                  <a:srgbClr val="CC00CC"/>
                </a:solidFill>
              </a:rPr>
              <a:t>bar</a:t>
            </a:r>
            <a:r>
              <a:rPr lang="zh-CN" altLang="en-US" dirty="0">
                <a:solidFill>
                  <a:srgbClr val="CC00CC"/>
                </a:solidFill>
              </a:rPr>
              <a:t>, </a:t>
            </a:r>
            <a:r>
              <a:rPr lang="zh-CN" altLang="en-US" u="sng" dirty="0">
                <a:solidFill>
                  <a:srgbClr val="CC00CC"/>
                </a:solidFill>
              </a:rPr>
              <a:t>beer</a:t>
            </a:r>
            <a:r>
              <a:rPr lang="zh-CN" altLang="en-US" dirty="0">
                <a:solidFill>
                  <a:srgbClr val="CC00CC"/>
                </a:solidFill>
              </a:rPr>
              <a:t>, price)</a:t>
            </a:r>
            <a:r>
              <a:rPr lang="zh-CN" altLang="en-US" dirty="0"/>
              <a:t>, find the bars that serve </a:t>
            </a:r>
            <a:r>
              <a:rPr lang="en-US" altLang="zh-CN" dirty="0"/>
              <a:t>Bud</a:t>
            </a:r>
            <a:r>
              <a:rPr lang="zh-CN" altLang="en-US" dirty="0"/>
              <a:t> for the same price 3DArtBar charges for Carlsberg.</a:t>
            </a:r>
          </a:p>
          <a:p>
            <a:pPr marL="609600" indent="-609600">
              <a:lnSpc>
                <a:spcPct val="110000"/>
              </a:lnSpc>
            </a:pPr>
            <a:r>
              <a:rPr lang="zh-CN" altLang="en-US" dirty="0"/>
              <a:t>Two queries would surely work:</a:t>
            </a:r>
          </a:p>
          <a:p>
            <a:pPr marL="990600" lvl="1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zh-CN" altLang="en-US" dirty="0"/>
              <a:t>Find the price 3DArtBar charges for Carlsberg.</a:t>
            </a:r>
          </a:p>
          <a:p>
            <a:pPr marL="990600" lvl="1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zh-CN" altLang="en-US" dirty="0"/>
              <a:t>Find the bars that serve </a:t>
            </a:r>
            <a:r>
              <a:rPr lang="en-US" altLang="zh-CN" dirty="0"/>
              <a:t>Bud</a:t>
            </a:r>
            <a:r>
              <a:rPr lang="zh-CN" altLang="en-US" dirty="0"/>
              <a:t> at that price.</a:t>
            </a:r>
          </a:p>
        </p:txBody>
      </p:sp>
      <p:sp>
        <p:nvSpPr>
          <p:cNvPr id="55297" name="灯片编号占位符 5">
            <a:extLst>
              <a:ext uri="{FF2B5EF4-FFF2-40B4-BE49-F238E27FC236}">
                <a16:creationId xmlns:a16="http://schemas.microsoft.com/office/drawing/2014/main" id="{D3850246-0899-4721-8BE3-E412C9A0F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AFC1738-7F26-4DAC-9862-2EEFDBFA122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49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4F5CA-8C2C-4047-9498-621C2DD6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Our Running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5D943-DBBC-4636-B799-B8381489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All our SQL queries will be based on the following database schema.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</a:rPr>
              <a:t>			</a:t>
            </a:r>
            <a:r>
              <a:rPr lang="zh-CN" altLang="en-US" dirty="0">
                <a:solidFill>
                  <a:srgbClr val="CC00CC"/>
                </a:solidFill>
              </a:rPr>
              <a:t>Beers(</a:t>
            </a:r>
            <a:r>
              <a:rPr lang="zh-CN" altLang="en-US" u="sng" dirty="0">
                <a:solidFill>
                  <a:srgbClr val="CC00CC"/>
                </a:solidFill>
              </a:rPr>
              <a:t>name</a:t>
            </a:r>
            <a:r>
              <a:rPr lang="zh-CN" altLang="en-US" dirty="0">
                <a:solidFill>
                  <a:srgbClr val="CC00CC"/>
                </a:solidFill>
              </a:rPr>
              <a:t>, manf)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			Bars(</a:t>
            </a:r>
            <a:r>
              <a:rPr lang="zh-CN" altLang="en-US" u="sng" dirty="0">
                <a:solidFill>
                  <a:srgbClr val="CC00CC"/>
                </a:solidFill>
              </a:rPr>
              <a:t>name</a:t>
            </a:r>
            <a:r>
              <a:rPr lang="zh-CN" altLang="en-US" dirty="0">
                <a:solidFill>
                  <a:srgbClr val="CC00CC"/>
                </a:solidFill>
              </a:rPr>
              <a:t>, addr, license)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			Drinkers(</a:t>
            </a:r>
            <a:r>
              <a:rPr lang="zh-CN" altLang="en-US" u="sng" dirty="0">
                <a:solidFill>
                  <a:srgbClr val="CC00CC"/>
                </a:solidFill>
              </a:rPr>
              <a:t>name</a:t>
            </a:r>
            <a:r>
              <a:rPr lang="zh-CN" altLang="en-US" dirty="0">
                <a:solidFill>
                  <a:srgbClr val="CC00CC"/>
                </a:solidFill>
              </a:rPr>
              <a:t>, addr, phone)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			Likes(</a:t>
            </a:r>
            <a:r>
              <a:rPr lang="zh-CN" altLang="en-US" u="sng" dirty="0">
                <a:solidFill>
                  <a:srgbClr val="CC00CC"/>
                </a:solidFill>
              </a:rPr>
              <a:t>drinker</a:t>
            </a:r>
            <a:r>
              <a:rPr lang="zh-CN" altLang="en-US" dirty="0">
                <a:solidFill>
                  <a:srgbClr val="CC00CC"/>
                </a:solidFill>
              </a:rPr>
              <a:t>, </a:t>
            </a:r>
            <a:r>
              <a:rPr lang="zh-CN" altLang="en-US" u="sng" dirty="0">
                <a:solidFill>
                  <a:srgbClr val="CC00CC"/>
                </a:solidFill>
              </a:rPr>
              <a:t>beer</a:t>
            </a:r>
            <a:r>
              <a:rPr lang="zh-CN" altLang="en-US" dirty="0">
                <a:solidFill>
                  <a:srgbClr val="CC00CC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			Sells(</a:t>
            </a:r>
            <a:r>
              <a:rPr lang="zh-CN" altLang="en-US" u="sng" dirty="0">
                <a:solidFill>
                  <a:srgbClr val="CC00CC"/>
                </a:solidFill>
              </a:rPr>
              <a:t>bar</a:t>
            </a:r>
            <a:r>
              <a:rPr lang="zh-CN" altLang="en-US" dirty="0">
                <a:solidFill>
                  <a:srgbClr val="CC00CC"/>
                </a:solidFill>
              </a:rPr>
              <a:t>, </a:t>
            </a:r>
            <a:r>
              <a:rPr lang="zh-CN" altLang="en-US" u="sng" dirty="0">
                <a:solidFill>
                  <a:srgbClr val="CC00CC"/>
                </a:solidFill>
              </a:rPr>
              <a:t>beer</a:t>
            </a:r>
            <a:r>
              <a:rPr lang="zh-CN" altLang="en-US" dirty="0">
                <a:solidFill>
                  <a:srgbClr val="CC00CC"/>
                </a:solidFill>
              </a:rPr>
              <a:t>, price)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C00CC"/>
                </a:solidFill>
              </a:rPr>
              <a:t>			Frequents(</a:t>
            </a:r>
            <a:r>
              <a:rPr lang="zh-CN" altLang="en-US" u="sng" dirty="0">
                <a:solidFill>
                  <a:srgbClr val="CC00CC"/>
                </a:solidFill>
              </a:rPr>
              <a:t>drinker</a:t>
            </a:r>
            <a:r>
              <a:rPr lang="zh-CN" altLang="en-US" dirty="0">
                <a:solidFill>
                  <a:srgbClr val="CC00CC"/>
                </a:solidFill>
              </a:rPr>
              <a:t>, </a:t>
            </a:r>
            <a:r>
              <a:rPr lang="zh-CN" altLang="en-US" u="sng" dirty="0">
                <a:solidFill>
                  <a:srgbClr val="CC00CC"/>
                </a:solidFill>
              </a:rPr>
              <a:t>bar</a:t>
            </a:r>
            <a:r>
              <a:rPr lang="zh-CN" altLang="en-US" dirty="0">
                <a:solidFill>
                  <a:srgbClr val="CC00CC"/>
                </a:solidFill>
              </a:rPr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7BEE0-53CD-4A6C-B142-0E017A29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F03935-6899-4719-839A-DE70A1CC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19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80AD42B-1996-4B37-AE68-87FF01BDE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1225" y="144463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B5F4305-0B9C-4179-AA8B-694EAB239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sz="2800" dirty="0">
                <a:latin typeface="Courier New" panose="02070309020205020404" pitchFamily="49" charset="0"/>
              </a:rPr>
              <a:t>SELECT bar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WHERE beer = '</a:t>
            </a:r>
            <a:r>
              <a:rPr lang="en-US" altLang="zh-CN" sz="2800" dirty="0">
                <a:latin typeface="Courier New" panose="02070309020205020404" pitchFamily="49" charset="0"/>
              </a:rPr>
              <a:t>Bud</a:t>
            </a:r>
            <a:r>
              <a:rPr lang="zh-CN" altLang="en-US" sz="2800" dirty="0">
                <a:latin typeface="Courier New" panose="02070309020205020404" pitchFamily="49" charset="0"/>
              </a:rPr>
              <a:t>'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price </a:t>
            </a:r>
            <a:r>
              <a:rPr lang="zh-CN" altLang="en-US" sz="2800" dirty="0">
                <a:solidFill>
                  <a:srgbClr val="FF0066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56321" name="灯片编号占位符 5">
            <a:extLst>
              <a:ext uri="{FF2B5EF4-FFF2-40B4-BE49-F238E27FC236}">
                <a16:creationId xmlns:a16="http://schemas.microsoft.com/office/drawing/2014/main" id="{C7D00F4A-C531-4696-9AFD-F897D7252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8329F4A-02A3-42DB-BBAB-9C15BDC639C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8DA9251B-06D9-41E3-8EC0-3494CC15783F}"/>
              </a:ext>
            </a:extLst>
          </p:cNvPr>
          <p:cNvGrpSpPr>
            <a:grpSpLocks/>
          </p:cNvGrpSpPr>
          <p:nvPr/>
        </p:nvGrpSpPr>
        <p:grpSpPr bwMode="auto">
          <a:xfrm>
            <a:off x="1955801" y="3413126"/>
            <a:ext cx="8189913" cy="2085975"/>
            <a:chOff x="0" y="0"/>
            <a:chExt cx="4618" cy="1536"/>
          </a:xfrm>
        </p:grpSpPr>
        <p:sp>
          <p:nvSpPr>
            <p:cNvPr id="56325" name="Rectangle 5">
              <a:extLst>
                <a:ext uri="{FF2B5EF4-FFF2-40B4-BE49-F238E27FC236}">
                  <a16:creationId xmlns:a16="http://schemas.microsoft.com/office/drawing/2014/main" id="{05080D81-33C9-4810-B443-88C386268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0"/>
              <a:ext cx="3024" cy="15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56326" name="Text Box 6">
              <a:extLst>
                <a:ext uri="{FF2B5EF4-FFF2-40B4-BE49-F238E27FC236}">
                  <a16:creationId xmlns:a16="http://schemas.microsoft.com/office/drawing/2014/main" id="{30B362FC-C2FC-46B7-8EF9-40205A4E7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80"/>
              <a:ext cx="1097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zh-CN" altLang="en-US" sz="2000"/>
                <a:t>The price at</a:t>
              </a:r>
            </a:p>
            <a:p>
              <a:pPr eaLnBrk="0" hangingPunct="0"/>
              <a:r>
                <a:rPr lang="zh-CN" altLang="en-US" sz="2000"/>
                <a:t>which </a:t>
              </a:r>
              <a:r>
                <a:rPr lang="zh-CN" altLang="en-US" sz="2000">
                  <a:ea typeface="宋体" panose="02010600030101010101" pitchFamily="2" charset="-122"/>
                </a:rPr>
                <a:t>3DArtBar</a:t>
              </a:r>
            </a:p>
            <a:p>
              <a:pPr eaLnBrk="0" hangingPunct="0"/>
              <a:r>
                <a:rPr lang="zh-CN" altLang="en-US" sz="2000"/>
                <a:t>sells </a:t>
              </a:r>
              <a:r>
                <a:rPr lang="zh-CN" altLang="en-US">
                  <a:latin typeface="Times New Roman" panose="02020603050405020304" pitchFamily="18" charset="0"/>
                </a:rPr>
                <a:t>嘉士伯</a:t>
              </a:r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B0F39DF2-A151-4BC3-93D6-7D2C78B62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6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28" name="Text Box 8">
            <a:extLst>
              <a:ext uri="{FF2B5EF4-FFF2-40B4-BE49-F238E27FC236}">
                <a16:creationId xmlns:a16="http://schemas.microsoft.com/office/drawing/2014/main" id="{77305566-667F-43EB-AE98-D46115220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63" y="323346"/>
            <a:ext cx="3644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4000" dirty="0">
                <a:solidFill>
                  <a:srgbClr val="33CC33"/>
                </a:solidFill>
                <a:sym typeface="Arial" panose="020B0604020202020204" pitchFamily="34" charset="0"/>
              </a:rPr>
              <a:t>Example</a:t>
            </a:r>
            <a:r>
              <a:rPr lang="zh-CN" altLang="en-US" sz="4000" dirty="0">
                <a:solidFill>
                  <a:srgbClr val="33CC33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69DC4565-A0CA-4FA5-AF14-85E958633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3281364"/>
            <a:ext cx="607695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(SELECT price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 FROM Sells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</a:rPr>
              <a:t> WHERE bar = 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'3DArtBar</a:t>
            </a:r>
            <a:r>
              <a:rPr lang="zh-CN" altLang="en-US" sz="2800" dirty="0">
                <a:latin typeface="Courier New" panose="02070309020205020404" pitchFamily="49" charset="0"/>
              </a:rPr>
              <a:t>'</a:t>
            </a:r>
          </a:p>
          <a:p>
            <a:pPr eaLnBrk="0" hangingPunct="0"/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</a:rPr>
              <a:t>AND beer = 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latin typeface="Times New Roman" panose="02020603050405020304" pitchFamily="18" charset="0"/>
              </a:rPr>
              <a:t>嘉士伯</a:t>
            </a:r>
            <a:r>
              <a:rPr lang="zh-CN" altLang="en-US" sz="2800" dirty="0"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latin typeface="Courier New" panose="02070309020205020404" pitchFamily="49" charset="0"/>
              </a:rPr>
              <a:t>);</a:t>
            </a:r>
          </a:p>
          <a:p>
            <a:pPr eaLnBrk="0" hangingPunct="0"/>
            <a:endParaRPr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>
                                            <p:txEl>
                                              <p:charRg st="5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6089">
                                            <p:txEl>
                                              <p:charRg st="5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D7ECA63-0BDA-4B4D-93B0-C94986D00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IN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6CF0EA2-B55B-430F-862C-548FB84793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&lt;tuple&gt; IN (&lt;subquery&gt;) is true if and only if the tuple is a member of the relation produced by the subquery.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Opposite: &lt;tuple&gt; NOT IN (&lt;subquery&gt;).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IN-expressions can appear in WHERE clauses.</a:t>
            </a:r>
          </a:p>
        </p:txBody>
      </p:sp>
      <p:sp>
        <p:nvSpPr>
          <p:cNvPr id="57345" name="灯片编号占位符 5">
            <a:extLst>
              <a:ext uri="{FF2B5EF4-FFF2-40B4-BE49-F238E27FC236}">
                <a16:creationId xmlns:a16="http://schemas.microsoft.com/office/drawing/2014/main" id="{975944DC-8442-45FC-95E8-83B91F4A0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746F8A1-46BA-407C-BF5B-651130B8AE5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11E98C0-EFB4-4FC0-A8E8-9B67646B9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895" y="0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 IN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B349F0D-E3F0-4339-BC28-3DAC64221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090" y="1451610"/>
            <a:ext cx="10767060" cy="5165091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</a:rPr>
              <a:t>Example</a:t>
            </a:r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15</a:t>
            </a:r>
            <a:r>
              <a:rPr lang="zh-CN" altLang="en-US" dirty="0"/>
              <a:t>:Using </a:t>
            </a:r>
            <a:r>
              <a:rPr lang="zh-CN" altLang="en-US" dirty="0">
                <a:solidFill>
                  <a:srgbClr val="CC00CC"/>
                </a:solidFill>
              </a:rPr>
              <a:t>Beers(name, manf)</a:t>
            </a:r>
            <a:r>
              <a:rPr lang="zh-CN" altLang="en-US" dirty="0"/>
              <a:t> and </a:t>
            </a:r>
            <a:r>
              <a:rPr lang="zh-CN" altLang="en-US" dirty="0">
                <a:solidFill>
                  <a:srgbClr val="CC00CC"/>
                </a:solidFill>
              </a:rPr>
              <a:t>Likes(drinker, beer)</a:t>
            </a:r>
            <a:r>
              <a:rPr lang="zh-CN" altLang="en-US" dirty="0"/>
              <a:t>, find the name and manufacturer of each beer that Tony Hoare likes.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  </a:t>
            </a:r>
            <a:r>
              <a:rPr lang="zh-CN" altLang="en-US" sz="2800" dirty="0">
                <a:cs typeface="Alibaba Sans" panose="020B0503020203040204" pitchFamily="34" charset="0"/>
              </a:rPr>
              <a:t>SELECT * 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cs typeface="Alibaba Sans" panose="020B0503020203040204" pitchFamily="34" charset="0"/>
              </a:rPr>
              <a:t>	  WHERE name </a:t>
            </a:r>
            <a:r>
              <a:rPr lang="zh-CN" altLang="en-US" sz="2800" dirty="0">
                <a:solidFill>
                  <a:srgbClr val="FF0066"/>
                </a:solidFill>
                <a:cs typeface="Alibaba Sans" panose="020B0503020203040204" pitchFamily="34" charset="0"/>
              </a:rPr>
              <a:t>IN</a:t>
            </a:r>
            <a:r>
              <a:rPr lang="zh-CN" altLang="en-US" sz="2800" dirty="0">
                <a:cs typeface="Alibaba Sans" panose="020B050302020304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cs typeface="Alibaba Sans" panose="020B0503020203040204" pitchFamily="34" charset="0"/>
              </a:rPr>
              <a:t>			</a:t>
            </a:r>
            <a:r>
              <a:rPr lang="zh-CN" altLang="en-US" sz="2800" dirty="0">
                <a:cs typeface="Alibaba Sans" panose="020B0503020203040204" pitchFamily="34" charset="0"/>
              </a:rPr>
              <a:t>(SELECT beer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cs typeface="Alibaba Sans" panose="020B0503020203040204" pitchFamily="34" charset="0"/>
              </a:rPr>
              <a:t>	      		 FROM Likes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cs typeface="Alibaba Sans" panose="020B0503020203040204" pitchFamily="34" charset="0"/>
              </a:rPr>
              <a:t>		            WHERE drinker = 'Tony Hoare');</a:t>
            </a:r>
          </a:p>
        </p:txBody>
      </p:sp>
      <p:sp>
        <p:nvSpPr>
          <p:cNvPr id="58369" name="灯片编号占位符 5">
            <a:extLst>
              <a:ext uri="{FF2B5EF4-FFF2-40B4-BE49-F238E27FC236}">
                <a16:creationId xmlns:a16="http://schemas.microsoft.com/office/drawing/2014/main" id="{4F164ADA-615E-419F-9D55-99D5055F1F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95EC2B6-EA98-4976-91EA-105AC4C9197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ED9F9395-5254-4BA5-8112-47B9C3D42E20}"/>
              </a:ext>
            </a:extLst>
          </p:cNvPr>
          <p:cNvGrpSpPr>
            <a:grpSpLocks/>
          </p:cNvGrpSpPr>
          <p:nvPr/>
        </p:nvGrpSpPr>
        <p:grpSpPr bwMode="auto">
          <a:xfrm>
            <a:off x="410210" y="4034155"/>
            <a:ext cx="8401050" cy="1652588"/>
            <a:chOff x="504" y="0"/>
            <a:chExt cx="3922" cy="1008"/>
          </a:xfrm>
        </p:grpSpPr>
        <p:sp>
          <p:nvSpPr>
            <p:cNvPr id="58373" name="Rectangle 5">
              <a:extLst>
                <a:ext uri="{FF2B5EF4-FFF2-40B4-BE49-F238E27FC236}">
                  <a16:creationId xmlns:a16="http://schemas.microsoft.com/office/drawing/2014/main" id="{AEACA029-A0EB-4CAB-B0CF-B4CDED14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0"/>
              <a:ext cx="2784" cy="100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58374" name="Text Box 6">
              <a:extLst>
                <a:ext uri="{FF2B5EF4-FFF2-40B4-BE49-F238E27FC236}">
                  <a16:creationId xmlns:a16="http://schemas.microsoft.com/office/drawing/2014/main" id="{C637A818-3E68-4C5A-87F7-73EFB40FE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335"/>
              <a:ext cx="864" cy="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The set of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beers Tony Hoare likes</a:t>
              </a:r>
            </a:p>
          </p:txBody>
        </p:sp>
        <p:sp>
          <p:nvSpPr>
            <p:cNvPr id="58375" name="Line 7">
              <a:extLst>
                <a:ext uri="{FF2B5EF4-FFF2-40B4-BE49-F238E27FC236}">
                  <a16:creationId xmlns:a16="http://schemas.microsoft.com/office/drawing/2014/main" id="{31ECB446-485A-4E5F-8EEF-5D434F18E9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" y="432"/>
              <a:ext cx="438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0425317-C8AE-4F39-89EB-C1FCC6CB3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8469"/>
            <a:ext cx="91440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What’s</a:t>
            </a:r>
            <a:r>
              <a:rPr lang="zh-CN" altLang="en-US" dirty="0">
                <a:ea typeface="宋体" panose="02010600030101010101" pitchFamily="2" charset="-122"/>
              </a:rPr>
              <a:t> the difference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4C8B58D-A099-473D-B908-1DCC192B9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SELECT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FROM R, 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WHERE R.b = S.b;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SELECT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FROM 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</a:rPr>
              <a:t>WHERE b IN (SELECT b FROM S);</a:t>
            </a:r>
          </a:p>
        </p:txBody>
      </p:sp>
      <p:sp>
        <p:nvSpPr>
          <p:cNvPr id="59393" name="灯片编号占位符 5">
            <a:extLst>
              <a:ext uri="{FF2B5EF4-FFF2-40B4-BE49-F238E27FC236}">
                <a16:creationId xmlns:a16="http://schemas.microsoft.com/office/drawing/2014/main" id="{6FD30CB9-A3DF-4F4C-8C52-101179A20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BE70F68-97F8-4246-B458-FAA99AD099D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994568A-4254-4D2F-B234-1D80E6CE3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608" y="75883"/>
            <a:ext cx="9144000" cy="11430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IN is a Predicate About R's Tuples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705492-A059-4CD1-B8B0-EA4B35F1E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03350"/>
            <a:ext cx="7772400" cy="46942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CC33"/>
                </a:solidFill>
              </a:rPr>
              <a:t>Example</a:t>
            </a: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16</a:t>
            </a:r>
            <a:r>
              <a:rPr lang="zh-CN" altLang="en-US"/>
              <a:t>:</a:t>
            </a:r>
            <a:endParaRPr lang="zh-CN" altLang="en-US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Courier New" panose="02070309020205020404" pitchFamily="49" charset="0"/>
              </a:rPr>
              <a:t>SELECT a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Courier New" panose="02070309020205020404" pitchFamily="49" charset="0"/>
              </a:rPr>
              <a:t>FROM 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Courier New" panose="02070309020205020404" pitchFamily="49" charset="0"/>
              </a:rPr>
              <a:t>WHERE b IN (SELECT b FROM S);</a:t>
            </a:r>
          </a:p>
        </p:txBody>
      </p:sp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436CEF58-3C01-421E-8000-988CF7B61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7CE3CE1-DF09-44D8-B1E7-9EE9F75353E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A7E60608-0CE5-4E29-B1CF-118BCE4909C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048001"/>
            <a:ext cx="2179638" cy="2735263"/>
            <a:chOff x="0" y="0"/>
            <a:chExt cx="1373" cy="1723"/>
          </a:xfrm>
        </p:grpSpPr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F6445236-D66E-416C-A851-914F2B52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00"/>
              <a:ext cx="137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One loop, over</a:t>
              </a:r>
            </a:p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the tuples of R</a:t>
              </a:r>
            </a:p>
          </p:txBody>
        </p:sp>
        <p:sp>
          <p:nvSpPr>
            <p:cNvPr id="60422" name="Line 6">
              <a:extLst>
                <a:ext uri="{FF2B5EF4-FFF2-40B4-BE49-F238E27FC236}">
                  <a16:creationId xmlns:a16="http://schemas.microsoft.com/office/drawing/2014/main" id="{3B0F6A78-5A8C-4134-95B9-F3A0A5161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0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7">
            <a:extLst>
              <a:ext uri="{FF2B5EF4-FFF2-40B4-BE49-F238E27FC236}">
                <a16:creationId xmlns:a16="http://schemas.microsoft.com/office/drawing/2014/main" id="{42390048-6CCF-48EC-A3B4-9D534E8111D4}"/>
              </a:ext>
            </a:extLst>
          </p:cNvPr>
          <p:cNvGrpSpPr>
            <a:grpSpLocks/>
          </p:cNvGrpSpPr>
          <p:nvPr/>
        </p:nvGrpSpPr>
        <p:grpSpPr bwMode="auto">
          <a:xfrm>
            <a:off x="5394325" y="4038600"/>
            <a:ext cx="2025650" cy="1603376"/>
            <a:chOff x="0" y="0"/>
            <a:chExt cx="1276" cy="1010"/>
          </a:xfrm>
        </p:grpSpPr>
        <p:grpSp>
          <p:nvGrpSpPr>
            <p:cNvPr id="60424" name="Group 8">
              <a:extLst>
                <a:ext uri="{FF2B5EF4-FFF2-40B4-BE49-F238E27FC236}">
                  <a16:creationId xmlns:a16="http://schemas.microsoft.com/office/drawing/2014/main" id="{DF28744B-84C5-43D6-B65B-AD925E728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"/>
              <a:ext cx="450" cy="989"/>
              <a:chOff x="0" y="0"/>
              <a:chExt cx="450" cy="989"/>
            </a:xfrm>
          </p:grpSpPr>
          <p:sp>
            <p:nvSpPr>
              <p:cNvPr id="60425" name="Text Box 9">
                <a:extLst>
                  <a:ext uri="{FF2B5EF4-FFF2-40B4-BE49-F238E27FC236}">
                    <a16:creationId xmlns:a16="http://schemas.microsoft.com/office/drawing/2014/main" id="{F173C102-6883-4E5B-8201-E62888821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0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r>
                  <a:rPr lang="zh-CN" altLang="en-US"/>
                  <a:t>a  b</a:t>
                </a:r>
              </a:p>
              <a:p>
                <a:pPr eaLnBrk="0" hangingPunct="0"/>
                <a:r>
                  <a:rPr lang="zh-CN" altLang="en-US"/>
                  <a:t>1  2</a:t>
                </a:r>
              </a:p>
              <a:p>
                <a:pPr eaLnBrk="0" hangingPunct="0"/>
                <a:r>
                  <a:rPr lang="zh-CN" altLang="en-US"/>
                  <a:t>3  </a:t>
                </a:r>
                <a:r>
                  <a:rPr lang="zh-CN" altLang="en-US">
                    <a:ea typeface="宋体" panose="02010600030101010101" pitchFamily="2" charset="-122"/>
                  </a:rPr>
                  <a:t>5</a:t>
                </a:r>
                <a:endParaRPr lang="zh-CN" altLang="en-US"/>
              </a:p>
              <a:p>
                <a:pPr eaLnBrk="0" hangingPunct="0"/>
                <a:r>
                  <a:rPr lang="zh-CN" altLang="en-US"/>
                  <a:t>  R</a:t>
                </a:r>
              </a:p>
            </p:txBody>
          </p:sp>
          <p:sp>
            <p:nvSpPr>
              <p:cNvPr id="60426" name="Rectangle 10">
                <a:extLst>
                  <a:ext uri="{FF2B5EF4-FFF2-40B4-BE49-F238E27FC236}">
                    <a16:creationId xmlns:a16="http://schemas.microsoft.com/office/drawing/2014/main" id="{66DEDD18-A254-4797-BC4F-1DB96DD47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27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60427" name="Line 11">
                <a:extLst>
                  <a:ext uri="{FF2B5EF4-FFF2-40B4-BE49-F238E27FC236}">
                    <a16:creationId xmlns:a16="http://schemas.microsoft.com/office/drawing/2014/main" id="{37BD52B6-1838-4044-8F05-952C22BA3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" y="26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8" name="Group 12">
              <a:extLst>
                <a:ext uri="{FF2B5EF4-FFF2-40B4-BE49-F238E27FC236}">
                  <a16:creationId xmlns:a16="http://schemas.microsoft.com/office/drawing/2014/main" id="{5CC47B0D-02F5-4EB6-BC62-F6A0D2990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" y="0"/>
              <a:ext cx="450" cy="989"/>
              <a:chOff x="0" y="0"/>
              <a:chExt cx="450" cy="989"/>
            </a:xfrm>
          </p:grpSpPr>
          <p:sp>
            <p:nvSpPr>
              <p:cNvPr id="60429" name="Text Box 13">
                <a:extLst>
                  <a:ext uri="{FF2B5EF4-FFF2-40B4-BE49-F238E27FC236}">
                    <a16:creationId xmlns:a16="http://schemas.microsoft.com/office/drawing/2014/main" id="{074320B4-16C1-40AE-AD36-3A26A96CB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0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b  c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2  5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2  6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  S</a:t>
                </a:r>
              </a:p>
            </p:txBody>
          </p:sp>
          <p:sp>
            <p:nvSpPr>
              <p:cNvPr id="60430" name="Rectangle 14">
                <a:extLst>
                  <a:ext uri="{FF2B5EF4-FFF2-40B4-BE49-F238E27FC236}">
                    <a16:creationId xmlns:a16="http://schemas.microsoft.com/office/drawing/2014/main" id="{71DB39E3-C7B2-4C25-B119-F94EBBC10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27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60431" name="Line 15">
                <a:extLst>
                  <a:ext uri="{FF2B5EF4-FFF2-40B4-BE49-F238E27FC236}">
                    <a16:creationId xmlns:a16="http://schemas.microsoft.com/office/drawing/2014/main" id="{94453573-57F6-4C57-9519-37A430F2B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" y="26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0192" name="Text Box 16">
            <a:extLst>
              <a:ext uri="{FF2B5EF4-FFF2-40B4-BE49-F238E27FC236}">
                <a16:creationId xmlns:a16="http://schemas.microsoft.com/office/drawing/2014/main" id="{3988D556-09EE-441E-BB9D-E1927351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4148139"/>
            <a:ext cx="24705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(1,2) satisfies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the condition;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1 is output once.</a:t>
            </a:r>
          </a:p>
        </p:txBody>
      </p:sp>
      <p:grpSp>
        <p:nvGrpSpPr>
          <p:cNvPr id="50193" name="Group 17">
            <a:extLst>
              <a:ext uri="{FF2B5EF4-FFF2-40B4-BE49-F238E27FC236}">
                <a16:creationId xmlns:a16="http://schemas.microsoft.com/office/drawing/2014/main" id="{D0168556-A935-4D3A-AC9E-A2767C16D632}"/>
              </a:ext>
            </a:extLst>
          </p:cNvPr>
          <p:cNvGrpSpPr>
            <a:grpSpLocks/>
          </p:cNvGrpSpPr>
          <p:nvPr/>
        </p:nvGrpSpPr>
        <p:grpSpPr bwMode="auto">
          <a:xfrm>
            <a:off x="4274820" y="2166938"/>
            <a:ext cx="4114800" cy="1566862"/>
            <a:chOff x="0" y="0"/>
            <a:chExt cx="2592" cy="987"/>
          </a:xfrm>
        </p:grpSpPr>
        <p:sp>
          <p:nvSpPr>
            <p:cNvPr id="60434" name="Text Box 18">
              <a:extLst>
                <a:ext uri="{FF2B5EF4-FFF2-40B4-BE49-F238E27FC236}">
                  <a16:creationId xmlns:a16="http://schemas.microsoft.com/office/drawing/2014/main" id="{A09F206C-DC0D-4CA7-B339-E54BD40D2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0"/>
              <a:ext cx="7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Two 2's</a:t>
              </a:r>
            </a:p>
          </p:txBody>
        </p:sp>
        <p:sp>
          <p:nvSpPr>
            <p:cNvPr id="60435" name="Rectangle 19">
              <a:extLst>
                <a:ext uri="{FF2B5EF4-FFF2-40B4-BE49-F238E27FC236}">
                  <a16:creationId xmlns:a16="http://schemas.microsoft.com/office/drawing/2014/main" id="{22D01643-E577-4074-856A-B5519CF66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1"/>
              <a:ext cx="2592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0436" name="Line 20">
              <a:extLst>
                <a:ext uri="{FF2B5EF4-FFF2-40B4-BE49-F238E27FC236}">
                  <a16:creationId xmlns:a16="http://schemas.microsoft.com/office/drawing/2014/main" id="{6B1F5498-FFE0-44ED-9E61-F9FDE76D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7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EE719D6-4606-4A03-B28C-C64E502AE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405" y="87313"/>
            <a:ext cx="9144000" cy="11430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This Query Pairs Tuples from R, 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F5B1523-C250-4757-A2BB-BC825089A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79514"/>
            <a:ext cx="7772400" cy="4916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CC33"/>
                </a:solidFill>
              </a:rPr>
              <a:t>Example</a:t>
            </a:r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17</a:t>
            </a:r>
            <a:r>
              <a:rPr lang="zh-CN" altLang="en-US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Courier New" panose="02070309020205020404" pitchFamily="49" charset="0"/>
              </a:rPr>
              <a:t>SELECT a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Courier New" panose="02070309020205020404" pitchFamily="49" charset="0"/>
              </a:rPr>
              <a:t>FROM R, 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Courier New" panose="02070309020205020404" pitchFamily="49" charset="0"/>
              </a:rPr>
              <a:t>WHERE R.b = S.b;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>
              <a:latin typeface="Courier New" panose="02070309020205020404" pitchFamily="49" charset="0"/>
            </a:endParaRPr>
          </a:p>
        </p:txBody>
      </p:sp>
      <p:sp>
        <p:nvSpPr>
          <p:cNvPr id="61441" name="灯片编号占位符 5">
            <a:extLst>
              <a:ext uri="{FF2B5EF4-FFF2-40B4-BE49-F238E27FC236}">
                <a16:creationId xmlns:a16="http://schemas.microsoft.com/office/drawing/2014/main" id="{9ADA0FEF-9229-4DC9-8F09-269F2C2C19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E46A8D7-51B2-45DD-9063-8D78B201537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04" name="Group 4">
            <a:extLst>
              <a:ext uri="{FF2B5EF4-FFF2-40B4-BE49-F238E27FC236}">
                <a16:creationId xmlns:a16="http://schemas.microsoft.com/office/drawing/2014/main" id="{17943D44-54B5-4D4E-96CA-E1A2DDC0BD44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3048001"/>
            <a:ext cx="3046413" cy="2735263"/>
            <a:chOff x="0" y="0"/>
            <a:chExt cx="1919" cy="1723"/>
          </a:xfrm>
        </p:grpSpPr>
        <p:sp>
          <p:nvSpPr>
            <p:cNvPr id="61445" name="Text Box 5">
              <a:extLst>
                <a:ext uri="{FF2B5EF4-FFF2-40B4-BE49-F238E27FC236}">
                  <a16:creationId xmlns:a16="http://schemas.microsoft.com/office/drawing/2014/main" id="{6194142B-F00C-4A57-9B0C-F0CD03E50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00"/>
              <a:ext cx="191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Double loop, over</a:t>
              </a:r>
            </a:p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the tuples of R and S</a:t>
              </a:r>
            </a:p>
          </p:txBody>
        </p:sp>
        <p:sp>
          <p:nvSpPr>
            <p:cNvPr id="61446" name="Line 6">
              <a:extLst>
                <a:ext uri="{FF2B5EF4-FFF2-40B4-BE49-F238E27FC236}">
                  <a16:creationId xmlns:a16="http://schemas.microsoft.com/office/drawing/2014/main" id="{02D41C54-69CF-4DE9-A252-ADC0A3E71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0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07" name="Group 7">
            <a:extLst>
              <a:ext uri="{FF2B5EF4-FFF2-40B4-BE49-F238E27FC236}">
                <a16:creationId xmlns:a16="http://schemas.microsoft.com/office/drawing/2014/main" id="{BB80FE77-FAA3-4D39-B289-3641EBF78093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038600"/>
            <a:ext cx="2025650" cy="1603376"/>
            <a:chOff x="0" y="0"/>
            <a:chExt cx="1276" cy="1010"/>
          </a:xfrm>
        </p:grpSpPr>
        <p:grpSp>
          <p:nvGrpSpPr>
            <p:cNvPr id="61448" name="Group 8">
              <a:extLst>
                <a:ext uri="{FF2B5EF4-FFF2-40B4-BE49-F238E27FC236}">
                  <a16:creationId xmlns:a16="http://schemas.microsoft.com/office/drawing/2014/main" id="{E35FAE5D-BA33-4F34-91EC-74703670B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"/>
              <a:ext cx="450" cy="989"/>
              <a:chOff x="0" y="0"/>
              <a:chExt cx="450" cy="989"/>
            </a:xfrm>
          </p:grpSpPr>
          <p:sp>
            <p:nvSpPr>
              <p:cNvPr id="61449" name="Text Box 9">
                <a:extLst>
                  <a:ext uri="{FF2B5EF4-FFF2-40B4-BE49-F238E27FC236}">
                    <a16:creationId xmlns:a16="http://schemas.microsoft.com/office/drawing/2014/main" id="{0BD4F9F5-2DCD-4725-A130-DD92C4361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0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a  b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1  2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3  4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  R</a:t>
                </a:r>
              </a:p>
            </p:txBody>
          </p:sp>
          <p:sp>
            <p:nvSpPr>
              <p:cNvPr id="61450" name="Rectangle 10">
                <a:extLst>
                  <a:ext uri="{FF2B5EF4-FFF2-40B4-BE49-F238E27FC236}">
                    <a16:creationId xmlns:a16="http://schemas.microsoft.com/office/drawing/2014/main" id="{A29A0470-0AAB-48F2-86B9-579462B36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27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61451" name="Line 11">
                <a:extLst>
                  <a:ext uri="{FF2B5EF4-FFF2-40B4-BE49-F238E27FC236}">
                    <a16:creationId xmlns:a16="http://schemas.microsoft.com/office/drawing/2014/main" id="{7870AFF9-6BD6-4F53-8A43-D0B8E3604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" y="26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52" name="Group 12">
              <a:extLst>
                <a:ext uri="{FF2B5EF4-FFF2-40B4-BE49-F238E27FC236}">
                  <a16:creationId xmlns:a16="http://schemas.microsoft.com/office/drawing/2014/main" id="{A530B57F-B3A4-485D-B752-0FA910EF2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" y="0"/>
              <a:ext cx="450" cy="989"/>
              <a:chOff x="0" y="0"/>
              <a:chExt cx="450" cy="989"/>
            </a:xfrm>
          </p:grpSpPr>
          <p:sp>
            <p:nvSpPr>
              <p:cNvPr id="61453" name="Text Box 13">
                <a:extLst>
                  <a:ext uri="{FF2B5EF4-FFF2-40B4-BE49-F238E27FC236}">
                    <a16:creationId xmlns:a16="http://schemas.microsoft.com/office/drawing/2014/main" id="{021C30E7-7A33-44F5-9FB4-F9CF36404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50" cy="9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b  c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2  5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2  6</a:t>
                </a:r>
              </a:p>
              <a:p>
                <a:pPr eaLnBrk="0" hangingPunct="0"/>
                <a:r>
                  <a:rPr lang="en-US" altLang="zh-CN">
                    <a:ea typeface="宋体" panose="02010600030101010101" pitchFamily="2" charset="-122"/>
                  </a:rPr>
                  <a:t>  S</a:t>
                </a:r>
              </a:p>
            </p:txBody>
          </p:sp>
          <p:sp>
            <p:nvSpPr>
              <p:cNvPr id="61454" name="Rectangle 14">
                <a:extLst>
                  <a:ext uri="{FF2B5EF4-FFF2-40B4-BE49-F238E27FC236}">
                    <a16:creationId xmlns:a16="http://schemas.microsoft.com/office/drawing/2014/main" id="{0B724053-BD1D-463B-B878-52BC1856B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27"/>
                <a:ext cx="43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61455" name="Line 15">
                <a:extLst>
                  <a:ext uri="{FF2B5EF4-FFF2-40B4-BE49-F238E27FC236}">
                    <a16:creationId xmlns:a16="http://schemas.microsoft.com/office/drawing/2014/main" id="{CE0F1D22-460B-4644-9B8D-1D244D2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" y="26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216" name="Text Box 16">
            <a:extLst>
              <a:ext uri="{FF2B5EF4-FFF2-40B4-BE49-F238E27FC236}">
                <a16:creationId xmlns:a16="http://schemas.microsoft.com/office/drawing/2014/main" id="{7E490DBF-B156-4F53-A99A-AEEB35F87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4148138"/>
            <a:ext cx="253466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(1,2) with (2,5)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and (1,2) with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(2,6) both satisfy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the condition;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1 is output twice.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AE27C25-F6C9-4353-A23F-9E7514E03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480" y="201168"/>
            <a:ext cx="10515600" cy="1016182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Exists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C51F0B-79C1-4DE2-A333-0D7AA7602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66FF"/>
                </a:solidFill>
              </a:rPr>
              <a:t>EXISTS(&lt;subquery&gt;)</a:t>
            </a:r>
            <a:r>
              <a:rPr lang="zh-CN" altLang="en-US" dirty="0"/>
              <a:t> is </a:t>
            </a:r>
            <a:r>
              <a:rPr lang="zh-CN" altLang="en-US" dirty="0">
                <a:solidFill>
                  <a:srgbClr val="FF0066"/>
                </a:solidFill>
              </a:rPr>
              <a:t>true </a:t>
            </a:r>
            <a:r>
              <a:rPr lang="zh-CN" altLang="en-US" dirty="0"/>
              <a:t>if and only if the subquery result is not empty.</a:t>
            </a:r>
          </a:p>
          <a:p>
            <a:r>
              <a:rPr lang="zh-CN" altLang="en-US" dirty="0">
                <a:solidFill>
                  <a:srgbClr val="33CC33"/>
                </a:solidFill>
              </a:rPr>
              <a:t>Example</a:t>
            </a:r>
            <a:r>
              <a:rPr lang="zh-CN" altLang="en-US" dirty="0"/>
              <a:t>: From </a:t>
            </a:r>
            <a:r>
              <a:rPr lang="zh-CN" altLang="en-US" dirty="0">
                <a:solidFill>
                  <a:srgbClr val="CC00CC"/>
                </a:solidFill>
              </a:rPr>
              <a:t>Beers(name, manf)</a:t>
            </a:r>
            <a:r>
              <a:rPr lang="zh-CN" altLang="en-US" dirty="0"/>
              <a:t> , find those beers that are the unique beer by their manufacturer.</a:t>
            </a:r>
          </a:p>
          <a:p>
            <a:r>
              <a:rPr lang="zh-CN" altLang="en-US" dirty="0"/>
              <a:t>How to implemenet this query by the knowledge we learned so far?</a:t>
            </a:r>
          </a:p>
        </p:txBody>
      </p:sp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4EDEDAA2-D001-4D1C-AE9A-4FE5AB6072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94EDDC5A-9D8A-49A5-810F-C1C51BED54D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A152CC-F4F6-498B-B375-E5187115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775075"/>
            <a:ext cx="8496300" cy="2590800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(SELECT name FROM Beers)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EXCEPT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(SELECT b1.name FROM Beers b1, Beers b2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 WHERE b1.name &lt;&gt; b2.name 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 AND b1.manf = b2.manf);</a:t>
            </a:r>
            <a:endParaRPr lang="zh-CN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 animBg="1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719DE5B-F7F4-4B02-8BBA-176C06FCB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Example18</a:t>
            </a:r>
            <a:r>
              <a:rPr lang="zh-CN" altLang="en-US">
                <a:ea typeface="宋体" panose="02010600030101010101" pitchFamily="2" charset="-122"/>
              </a:rPr>
              <a:t>: EXISTS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08A928F-7E10-4EAC-8892-83FBB0A9D0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SELECT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FROM Beers </a:t>
            </a:r>
            <a:r>
              <a:rPr lang="en-US" altLang="zh-CN" dirty="0">
                <a:solidFill>
                  <a:srgbClr val="FF0066"/>
                </a:solidFill>
              </a:rPr>
              <a:t>b1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WHERE NOT EXISTS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SELECT 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WHERE </a:t>
            </a:r>
            <a:r>
              <a:rPr lang="en-US" altLang="zh-CN" dirty="0" err="1"/>
              <a:t>manf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66"/>
                </a:solidFill>
              </a:rPr>
              <a:t>b1</a:t>
            </a:r>
            <a:r>
              <a:rPr lang="en-US" altLang="zh-CN" dirty="0"/>
              <a:t>.manf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	name &lt;&gt; </a:t>
            </a:r>
            <a:r>
              <a:rPr lang="en-US" altLang="zh-CN" dirty="0">
                <a:solidFill>
                  <a:srgbClr val="FF0066"/>
                </a:solidFill>
              </a:rPr>
              <a:t>b1</a:t>
            </a:r>
            <a:r>
              <a:rPr lang="en-US" altLang="zh-CN" dirty="0"/>
              <a:t>.name);</a:t>
            </a:r>
          </a:p>
        </p:txBody>
      </p:sp>
      <p:sp>
        <p:nvSpPr>
          <p:cNvPr id="63489" name="灯片编号占位符 5">
            <a:extLst>
              <a:ext uri="{FF2B5EF4-FFF2-40B4-BE49-F238E27FC236}">
                <a16:creationId xmlns:a16="http://schemas.microsoft.com/office/drawing/2014/main" id="{188ADB99-17F5-43DA-9E31-74520A4339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B2DB5B3-0BC2-4497-8EEC-F76DB81D6E33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1EF24D87-3807-4D68-9237-917AF0002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zh-CN">
              <a:latin typeface="Times New Roman" panose="02020603050405020304" pitchFamily="18" charset="0"/>
            </a:endParaRPr>
          </a:p>
        </p:txBody>
      </p:sp>
      <p:grpSp>
        <p:nvGrpSpPr>
          <p:cNvPr id="53253" name="Group 5">
            <a:extLst>
              <a:ext uri="{FF2B5EF4-FFF2-40B4-BE49-F238E27FC236}">
                <a16:creationId xmlns:a16="http://schemas.microsoft.com/office/drawing/2014/main" id="{82515FF2-4121-4EE9-B523-27663A79CA3C}"/>
              </a:ext>
            </a:extLst>
          </p:cNvPr>
          <p:cNvGrpSpPr>
            <a:grpSpLocks/>
          </p:cNvGrpSpPr>
          <p:nvPr/>
        </p:nvGrpSpPr>
        <p:grpSpPr bwMode="auto">
          <a:xfrm>
            <a:off x="325810" y="3347754"/>
            <a:ext cx="6950075" cy="2917825"/>
            <a:chOff x="0" y="0"/>
            <a:chExt cx="4378" cy="1838"/>
          </a:xfrm>
        </p:grpSpPr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119F97FB-312A-4212-AE10-02C4E183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0"/>
              <a:ext cx="3504" cy="144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63495" name="Text Box 7">
              <a:extLst>
                <a:ext uri="{FF2B5EF4-FFF2-40B4-BE49-F238E27FC236}">
                  <a16:creationId xmlns:a16="http://schemas.microsoft.com/office/drawing/2014/main" id="{9D5A8296-8EFF-4AC9-B150-C5B384E93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2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Set of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beers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with the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same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manf as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b1, but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not the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same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</a:t>
              </a:r>
            </a:p>
          </p:txBody>
        </p:sp>
        <p:sp>
          <p:nvSpPr>
            <p:cNvPr id="63496" name="Line 8">
              <a:extLst>
                <a:ext uri="{FF2B5EF4-FFF2-40B4-BE49-F238E27FC236}">
                  <a16:creationId xmlns:a16="http://schemas.microsoft.com/office/drawing/2014/main" id="{87EB4176-3860-40CC-ACBD-98294D25E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" y="672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57" name="Group 9">
            <a:extLst>
              <a:ext uri="{FF2B5EF4-FFF2-40B4-BE49-F238E27FC236}">
                <a16:creationId xmlns:a16="http://schemas.microsoft.com/office/drawing/2014/main" id="{42A2043A-8470-4154-B35D-5617ECD8CF9A}"/>
              </a:ext>
            </a:extLst>
          </p:cNvPr>
          <p:cNvGrpSpPr>
            <a:grpSpLocks/>
          </p:cNvGrpSpPr>
          <p:nvPr/>
        </p:nvGrpSpPr>
        <p:grpSpPr bwMode="auto">
          <a:xfrm>
            <a:off x="5055871" y="1598930"/>
            <a:ext cx="5280025" cy="2965450"/>
            <a:chOff x="0" y="0"/>
            <a:chExt cx="3326" cy="1868"/>
          </a:xfrm>
        </p:grpSpPr>
        <p:sp>
          <p:nvSpPr>
            <p:cNvPr id="63498" name="Text Box 10">
              <a:extLst>
                <a:ext uri="{FF2B5EF4-FFF2-40B4-BE49-F238E27FC236}">
                  <a16:creationId xmlns:a16="http://schemas.microsoft.com/office/drawing/2014/main" id="{A8E71ABC-31F6-465C-92A9-E0A4949E1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0"/>
              <a:ext cx="232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Notice scope rule: </a:t>
              </a:r>
              <a:r>
                <a:rPr lang="en-US" altLang="zh-CN" sz="2000" dirty="0" err="1">
                  <a:ea typeface="宋体" panose="02010600030101010101" pitchFamily="2" charset="-122"/>
                </a:rPr>
                <a:t>manf</a:t>
              </a:r>
              <a:r>
                <a:rPr lang="en-US" altLang="zh-CN" sz="2000" dirty="0">
                  <a:ea typeface="宋体" panose="02010600030101010101" pitchFamily="2" charset="-122"/>
                </a:rPr>
                <a:t> refers</a:t>
              </a:r>
            </a:p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to closest nested FROM with</a:t>
              </a:r>
            </a:p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a relation having that attribute.</a:t>
              </a:r>
            </a:p>
          </p:txBody>
        </p:sp>
        <p:sp>
          <p:nvSpPr>
            <p:cNvPr id="63499" name="Line 11">
              <a:extLst>
                <a:ext uri="{FF2B5EF4-FFF2-40B4-BE49-F238E27FC236}">
                  <a16:creationId xmlns:a16="http://schemas.microsoft.com/office/drawing/2014/main" id="{7073BB6E-F261-4940-A6A2-A5C103385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668"/>
              <a:ext cx="187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260" name="Group 12">
            <a:extLst>
              <a:ext uri="{FF2B5EF4-FFF2-40B4-BE49-F238E27FC236}">
                <a16:creationId xmlns:a16="http://schemas.microsoft.com/office/drawing/2014/main" id="{F331342D-93F0-48B3-8E89-A51F010C25BB}"/>
              </a:ext>
            </a:extLst>
          </p:cNvPr>
          <p:cNvGrpSpPr>
            <a:grpSpLocks/>
          </p:cNvGrpSpPr>
          <p:nvPr/>
        </p:nvGrpSpPr>
        <p:grpSpPr bwMode="auto">
          <a:xfrm>
            <a:off x="4000501" y="3865880"/>
            <a:ext cx="4816475" cy="1441450"/>
            <a:chOff x="0" y="0"/>
            <a:chExt cx="3034" cy="908"/>
          </a:xfrm>
        </p:grpSpPr>
        <p:sp>
          <p:nvSpPr>
            <p:cNvPr id="63501" name="Text Box 13">
              <a:extLst>
                <a:ext uri="{FF2B5EF4-FFF2-40B4-BE49-F238E27FC236}">
                  <a16:creationId xmlns:a16="http://schemas.microsoft.com/office/drawing/2014/main" id="{D4576FBA-9061-4D0D-A0DE-D4AC721DD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0"/>
              <a:ext cx="83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Notice the</a:t>
              </a:r>
            </a:p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SQL “not</a:t>
              </a:r>
            </a:p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equals”</a:t>
              </a:r>
            </a:p>
            <a:p>
              <a:pPr eaLnBrk="0" hangingPunct="0"/>
              <a:r>
                <a:rPr lang="en-US" altLang="zh-CN" sz="2000" dirty="0">
                  <a:ea typeface="宋体" panose="02010600030101010101" pitchFamily="2" charset="-122"/>
                </a:rPr>
                <a:t>operator</a:t>
              </a:r>
            </a:p>
          </p:txBody>
        </p:sp>
        <p:sp>
          <p:nvSpPr>
            <p:cNvPr id="63502" name="Line 14">
              <a:extLst>
                <a:ext uri="{FF2B5EF4-FFF2-40B4-BE49-F238E27FC236}">
                  <a16:creationId xmlns:a16="http://schemas.microsoft.com/office/drawing/2014/main" id="{AA7AA141-DD09-4458-B907-21E929C43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8"/>
              <a:ext cx="216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2B1B395-B1F9-4206-B64B-39BE33ADF170}"/>
              </a:ext>
            </a:extLst>
          </p:cNvPr>
          <p:cNvSpPr txBox="1"/>
          <p:nvPr/>
        </p:nvSpPr>
        <p:spPr>
          <a:xfrm>
            <a:off x="3800848" y="6354196"/>
            <a:ext cx="2927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Correlated subquery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2CF080E-CA5C-49B5-B4A0-7193DC070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165" y="74930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 EXISTS for Example 15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34AB9DE-7F55-4D75-A1BD-3CD822D1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1508759"/>
            <a:ext cx="10561320" cy="5117465"/>
          </a:xfrm>
        </p:spPr>
        <p:txBody>
          <a:bodyPr/>
          <a:lstStyle/>
          <a:p>
            <a:r>
              <a:rPr lang="zh-CN" altLang="en-US" noProof="1">
                <a:solidFill>
                  <a:srgbClr val="33CC33"/>
                </a:solidFill>
              </a:rPr>
              <a:t>Example</a:t>
            </a:r>
            <a:r>
              <a:rPr lang="zh-CN" altLang="en-US" noProof="1">
                <a:solidFill>
                  <a:srgbClr val="33CC33"/>
                </a:solidFill>
                <a:ea typeface="宋体" pitchFamily="2" charset="-122"/>
              </a:rPr>
              <a:t>15</a:t>
            </a:r>
            <a:r>
              <a:rPr lang="zh-CN" altLang="en-US" noProof="1"/>
              <a:t>:Using </a:t>
            </a:r>
            <a:r>
              <a:rPr lang="zh-CN" altLang="en-US" noProof="1">
                <a:solidFill>
                  <a:srgbClr val="CC00CC"/>
                </a:solidFill>
              </a:rPr>
              <a:t>Beers(name, manf)</a:t>
            </a:r>
            <a:r>
              <a:rPr lang="zh-CN" altLang="en-US" noProof="1"/>
              <a:t> and </a:t>
            </a:r>
            <a:r>
              <a:rPr lang="zh-CN" altLang="en-US" noProof="1">
                <a:solidFill>
                  <a:srgbClr val="CC00CC"/>
                </a:solidFill>
              </a:rPr>
              <a:t>Likes(drinker, beer)</a:t>
            </a:r>
            <a:r>
              <a:rPr lang="zh-CN" altLang="en-US" noProof="1"/>
              <a:t>, find the name and manufacturer of each beer that Tony Hoare likes.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noProof="1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noProof="1"/>
              <a:t>  SELECT * </a:t>
            </a:r>
            <a:r>
              <a:rPr lang="en-US" altLang="zh-CN" noProof="1"/>
              <a:t>F</a:t>
            </a:r>
            <a:r>
              <a:rPr lang="zh-CN" altLang="en-US" noProof="1"/>
              <a:t>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noProof="1"/>
              <a:t>	WHERE EXISTS (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noProof="1"/>
              <a:t>    </a:t>
            </a:r>
            <a:r>
              <a:rPr lang="en-US" altLang="zh-CN" noProof="1"/>
              <a:t>	</a:t>
            </a:r>
            <a:r>
              <a:rPr lang="zh-CN" altLang="en-US" noProof="1"/>
              <a:t>SELECT * FROM Likes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noProof="1"/>
              <a:t>		WHERE drinker = 'Tony Hoare'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noProof="1"/>
              <a:t>       AND Likes.beer = </a:t>
            </a:r>
            <a:r>
              <a:rPr lang="zh-CN" altLang="en-US" noProof="1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Beers.name</a:t>
            </a:r>
            <a:r>
              <a:rPr lang="zh-CN" altLang="en-US" noProof="1"/>
              <a:t>);</a:t>
            </a:r>
            <a:endParaRPr lang="zh-CN" altLang="en-US" noProof="1">
              <a:ea typeface="Tahoma" pitchFamily="34" charset="0"/>
            </a:endParaRPr>
          </a:p>
        </p:txBody>
      </p:sp>
      <p:sp>
        <p:nvSpPr>
          <p:cNvPr id="64513" name="灯片编号占位符 5">
            <a:extLst>
              <a:ext uri="{FF2B5EF4-FFF2-40B4-BE49-F238E27FC236}">
                <a16:creationId xmlns:a16="http://schemas.microsoft.com/office/drawing/2014/main" id="{19F1AF83-A2C8-400D-8859-1B43E0D99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8A0699A2-304C-41B2-BADC-11F2F8327C7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2876AD3-1EE9-4DB1-B77D-8160EDECF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EXISTS for Example </a:t>
            </a:r>
            <a:r>
              <a:rPr lang="en-US" altLang="zh-CN" dirty="0">
                <a:ea typeface="宋体" panose="02010600030101010101" pitchFamily="2" charset="-122"/>
              </a:rPr>
              <a:t>19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AA91E8-44CD-4813-8DF4-E27E7F99D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5830" y="1643063"/>
            <a:ext cx="10126980" cy="4495800"/>
          </a:xfrm>
        </p:spPr>
        <p:txBody>
          <a:bodyPr/>
          <a:lstStyle/>
          <a:p>
            <a:r>
              <a:rPr lang="zh-CN" altLang="en-US" dirty="0"/>
              <a:t>From </a:t>
            </a:r>
            <a:r>
              <a:rPr lang="zh-CN" altLang="en-US" dirty="0">
                <a:solidFill>
                  <a:srgbClr val="CC00CC"/>
                </a:solidFill>
              </a:rPr>
              <a:t>Sells(bar, beer, price)</a:t>
            </a:r>
            <a:r>
              <a:rPr lang="zh-CN" altLang="en-US" dirty="0"/>
              <a:t>, find the beer(s) sold for the highest price.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beer FROM Sells 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NOT EXISTS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(SELECT * FROM Sells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price &gt;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S.price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7812662A-7F93-4582-BFF9-5475B0117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D7EBDE9-5A56-46E1-95C7-F2F458A5BE2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59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30227-82C4-4310-86F5-239DFD07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Example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65E2F-E7C5-446D-8207-D9C815DC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</a:t>
            </a:r>
            <a:r>
              <a:rPr lang="zh-CN" altLang="en-US" dirty="0"/>
              <a:t>hat beers are made by </a:t>
            </a:r>
            <a:r>
              <a:rPr lang="zh-CN" altLang="en-US" dirty="0">
                <a:latin typeface="Courier New" panose="02070309020205020404" pitchFamily="49" charset="0"/>
              </a:rPr>
              <a:t>AB InBev</a:t>
            </a:r>
            <a:r>
              <a:rPr lang="zh-CN" altLang="en-US" dirty="0"/>
              <a:t>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  <a:r>
              <a:rPr lang="zh-CN" altLang="en-US" dirty="0">
                <a:latin typeface="Courier New" panose="02070309020205020404" pitchFamily="49" charset="0"/>
              </a:rPr>
              <a:t>SELECT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	WHERE manf = 'AB InBev';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5281B-C43E-431B-89AE-34E37F41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0D4C62-87CC-47C4-A02C-5BDA7B51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29AEE-29C5-4771-8E27-80985B02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2B125-130C-4367-971F-2E338D81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From </a:t>
            </a:r>
            <a:r>
              <a:rPr lang="zh-CN" altLang="en-US" dirty="0">
                <a:solidFill>
                  <a:srgbClr val="CC00CC"/>
                </a:solidFill>
              </a:rPr>
              <a:t>Sells(bar, beer, price)</a:t>
            </a:r>
            <a:r>
              <a:rPr lang="zh-CN" altLang="en-US" dirty="0"/>
              <a:t>, find the beer(s) </a:t>
            </a:r>
            <a:r>
              <a:rPr lang="en-US" altLang="zh-CN" dirty="0"/>
              <a:t>that there exists any beer sold the same price in the same bar</a:t>
            </a:r>
            <a:r>
              <a:rPr lang="zh-CN" altLang="en-US" dirty="0"/>
              <a:t>.</a:t>
            </a:r>
            <a:endParaRPr lang="en-US" altLang="zh-CN" dirty="0"/>
          </a:p>
          <a:p>
            <a:endParaRPr lang="zh-CN" altLang="en-US" dirty="0"/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Sells 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EXISTS (SELECT * FROM Sells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WHERE price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S.price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S.beer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beer 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bar);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B35688A-45D9-413F-87AB-5E55752C3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 ANY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58B1228-3FE8-4D56-9A55-186ABE916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828" y="1561466"/>
            <a:ext cx="10294002" cy="4740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i="1" dirty="0"/>
              <a:t>x</a:t>
            </a:r>
            <a:r>
              <a:rPr lang="en-US" altLang="zh-CN" dirty="0"/>
              <a:t> = ANY(&lt;subquery&gt;) is a </a:t>
            </a:r>
            <a:r>
              <a:rPr lang="en-US" altLang="zh-CN" dirty="0" err="1"/>
              <a:t>boolean</a:t>
            </a:r>
            <a:r>
              <a:rPr lang="en-US" altLang="zh-CN" dirty="0"/>
              <a:t> condition that is true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equals at least one tuple in the subquery result.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= could be any comparison operator.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CC33"/>
                </a:solidFill>
              </a:rPr>
              <a:t>Example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&gt;= ANY(&lt;subquery&gt;) means </a:t>
            </a:r>
            <a:r>
              <a:rPr lang="en-US" altLang="zh-CN" i="1" dirty="0"/>
              <a:t>x</a:t>
            </a:r>
            <a:r>
              <a:rPr lang="en-US" altLang="zh-CN" dirty="0"/>
              <a:t> is not the uniquely smallest tuple produced by the subquery.</a:t>
            </a:r>
          </a:p>
          <a:p>
            <a:pPr lvl="1">
              <a:lnSpc>
                <a:spcPct val="150000"/>
              </a:lnSpc>
            </a:pPr>
            <a:r>
              <a:rPr lang="en-US" altLang="zh-CN" u="sng" dirty="0"/>
              <a:t>Note tuples must have one component only</a:t>
            </a:r>
            <a:r>
              <a:rPr lang="en-US" altLang="zh-CN" dirty="0"/>
              <a:t>.</a:t>
            </a:r>
          </a:p>
        </p:txBody>
      </p:sp>
      <p:sp>
        <p:nvSpPr>
          <p:cNvPr id="65537" name="灯片编号占位符 5">
            <a:extLst>
              <a:ext uri="{FF2B5EF4-FFF2-40B4-BE49-F238E27FC236}">
                <a16:creationId xmlns:a16="http://schemas.microsoft.com/office/drawing/2014/main" id="{94BA8878-B15B-4436-B658-93EC6487F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334B101-1559-4F4B-9ED9-9AEC5F46ECF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5BAD-28E0-4CD3-97F9-481E6F19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E948F-BCAF-4D72-A6FF-C12DF98D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zh-CN" altLang="en-US" dirty="0"/>
              <a:t>From </a:t>
            </a:r>
            <a:r>
              <a:rPr lang="zh-CN" altLang="en-US" dirty="0">
                <a:solidFill>
                  <a:srgbClr val="CC00CC"/>
                </a:solidFill>
              </a:rPr>
              <a:t>Sells(bar, beer, price)</a:t>
            </a:r>
            <a:r>
              <a:rPr lang="zh-CN" altLang="en-US" dirty="0"/>
              <a:t>, find the beer(s) </a:t>
            </a:r>
            <a:r>
              <a:rPr lang="en-US" altLang="zh-CN" dirty="0"/>
              <a:t>that there exists any beer sold the same price in the same bar</a:t>
            </a:r>
            <a:r>
              <a:rPr lang="zh-CN" altLang="en-US" dirty="0"/>
              <a:t>.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SELECT bar, beer, price FROM Sells 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WHERE price = ANY (SELECT price FROM Sells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S.beer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&lt;&gt; beer </a:t>
            </a:r>
          </a:p>
          <a:p>
            <a:pPr marL="400050" lvl="1" indent="0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AND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S.bar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bar);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7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11F17AC-F265-4C0C-AB9C-A2A17022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Operator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ALL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F35B9D4-D411-40C0-9F6C-1AF13EEBD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2980" y="1501140"/>
            <a:ext cx="10515600" cy="4343400"/>
          </a:xfrm>
        </p:spPr>
        <p:txBody>
          <a:bodyPr/>
          <a:lstStyle/>
          <a:p>
            <a:r>
              <a:rPr lang="en-US" altLang="zh-CN" i="1" dirty="0"/>
              <a:t>x</a:t>
            </a:r>
            <a:r>
              <a:rPr lang="en-US" altLang="zh-CN" dirty="0"/>
              <a:t> &lt;&gt; ALL(&lt;subquery&gt;) is true </a:t>
            </a:r>
            <a:r>
              <a:rPr lang="en-US" altLang="zh-CN" dirty="0" err="1">
                <a:solidFill>
                  <a:srgbClr val="FF0000"/>
                </a:solidFill>
              </a:rPr>
              <a:t>iff</a:t>
            </a:r>
            <a:r>
              <a:rPr lang="en-US" altLang="zh-CN" dirty="0"/>
              <a:t> for every tuple </a:t>
            </a:r>
            <a:r>
              <a:rPr lang="en-US" altLang="zh-CN" i="1" dirty="0"/>
              <a:t>t</a:t>
            </a:r>
            <a:r>
              <a:rPr lang="en-US" altLang="zh-CN" dirty="0"/>
              <a:t>  in the relation, </a:t>
            </a:r>
            <a:r>
              <a:rPr lang="en-US" altLang="zh-CN" i="1" dirty="0"/>
              <a:t>x</a:t>
            </a:r>
            <a:r>
              <a:rPr lang="en-US" altLang="zh-CN" dirty="0"/>
              <a:t>  is not equal to </a:t>
            </a:r>
            <a:r>
              <a:rPr lang="en-US" altLang="zh-CN" i="1" dirty="0"/>
              <a:t>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That is, </a:t>
            </a:r>
            <a:r>
              <a:rPr lang="en-US" altLang="zh-CN" i="1" dirty="0"/>
              <a:t>x</a:t>
            </a:r>
            <a:r>
              <a:rPr lang="en-US" altLang="zh-CN" dirty="0"/>
              <a:t>  is not in the subquery result.</a:t>
            </a:r>
          </a:p>
          <a:p>
            <a:r>
              <a:rPr lang="en-US" altLang="zh-CN" dirty="0"/>
              <a:t>&lt;&gt; can be any comparison operator.</a:t>
            </a:r>
          </a:p>
          <a:p>
            <a:r>
              <a:rPr lang="en-US" altLang="zh-CN" dirty="0">
                <a:solidFill>
                  <a:srgbClr val="33CC33"/>
                </a:solidFill>
              </a:rPr>
              <a:t>Example</a:t>
            </a:r>
            <a:r>
              <a:rPr lang="en-US" altLang="zh-CN" dirty="0"/>
              <a:t>: </a:t>
            </a:r>
            <a:r>
              <a:rPr lang="en-US" altLang="zh-CN" i="1" dirty="0"/>
              <a:t>x</a:t>
            </a:r>
            <a:r>
              <a:rPr lang="en-US" altLang="zh-CN" dirty="0"/>
              <a:t> &gt;= ALL(&lt;subquery&gt;) means there is no tuple larger than </a:t>
            </a:r>
            <a:r>
              <a:rPr lang="en-US" altLang="zh-CN" i="1" dirty="0"/>
              <a:t>x</a:t>
            </a:r>
            <a:r>
              <a:rPr lang="en-US" altLang="zh-CN" dirty="0"/>
              <a:t>  in the subquery result.</a:t>
            </a:r>
          </a:p>
        </p:txBody>
      </p:sp>
      <p:sp>
        <p:nvSpPr>
          <p:cNvPr id="66561" name="灯片编号占位符 5">
            <a:extLst>
              <a:ext uri="{FF2B5EF4-FFF2-40B4-BE49-F238E27FC236}">
                <a16:creationId xmlns:a16="http://schemas.microsoft.com/office/drawing/2014/main" id="{D426F5EC-5B23-4BE0-96AF-543980CBA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6B1EFF46-3696-4826-B090-68D9588979C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2876AD3-1EE9-4DB1-B77D-8160EDECF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Example19</a:t>
            </a:r>
            <a:r>
              <a:rPr lang="zh-CN" altLang="en-US">
                <a:ea typeface="宋体" panose="02010600030101010101" pitchFamily="2" charset="-122"/>
              </a:rPr>
              <a:t>: ALL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AA91E8-44CD-4813-8DF4-E27E7F99D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67978"/>
            <a:ext cx="10515600" cy="4495800"/>
          </a:xfrm>
        </p:spPr>
        <p:txBody>
          <a:bodyPr/>
          <a:lstStyle/>
          <a:p>
            <a:r>
              <a:rPr lang="zh-CN" altLang="en-US" dirty="0"/>
              <a:t>From </a:t>
            </a:r>
            <a:r>
              <a:rPr lang="zh-CN" altLang="en-US" dirty="0">
                <a:solidFill>
                  <a:srgbClr val="CC00CC"/>
                </a:solidFill>
              </a:rPr>
              <a:t>Sells(bar, beer, price)</a:t>
            </a:r>
            <a:r>
              <a:rPr lang="zh-CN" altLang="en-US" dirty="0"/>
              <a:t>, find the beer(s) sold for the highest price.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</a:p>
          <a:p>
            <a:pPr marL="400050" lvl="1" indent="0">
              <a:buNone/>
            </a:pPr>
            <a:r>
              <a:rPr lang="en-US" altLang="zh-CN" dirty="0"/>
              <a:t>		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beer</a:t>
            </a:r>
          </a:p>
          <a:p>
            <a:pPr marL="400050" lvl="1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FROM Sells</a:t>
            </a:r>
          </a:p>
          <a:p>
            <a:pPr marL="400050" lvl="1" indent="0">
              <a:buNone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price &gt;= ALL(SELECT price FROM Sells);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5" name="灯片编号占位符 5">
            <a:extLst>
              <a:ext uri="{FF2B5EF4-FFF2-40B4-BE49-F238E27FC236}">
                <a16:creationId xmlns:a16="http://schemas.microsoft.com/office/drawing/2014/main" id="{7812662A-7F93-4582-BFF9-5475B0117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DD7EBDE9-5A56-46E1-95C7-F2F458A5BE28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348F197-AB5E-42DF-9011-18E66793D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440" y="78469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Union, Intersection, and Difference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D317DD5-5711-4377-BB0F-1B1FB11EC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Union, intersection, and difference of relations are expressed by the following forms, each involving subqueries: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(&lt;subquery&gt;) UNION (&lt;subquery&gt;)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(&lt;subquery&gt;) INTERSECT (&lt;subquery&gt;)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(&lt;subquery&gt;) EXCEPT (&lt;subquery&gt;)</a:t>
            </a:r>
          </a:p>
        </p:txBody>
      </p:sp>
      <p:sp>
        <p:nvSpPr>
          <p:cNvPr id="68609" name="灯片编号占位符 5">
            <a:extLst>
              <a:ext uri="{FF2B5EF4-FFF2-40B4-BE49-F238E27FC236}">
                <a16:creationId xmlns:a16="http://schemas.microsoft.com/office/drawing/2014/main" id="{2DA2B924-56A5-4553-8FCA-C199AC40B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F436E61-5FFB-45E1-A2CF-F2E010345BE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FAAD524-E4DA-4CB8-B4EE-937AD93C0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Example20</a:t>
            </a:r>
            <a:r>
              <a:rPr lang="zh-CN" altLang="en-US">
                <a:ea typeface="宋体" panose="02010600030101010101" pitchFamily="2" charset="-122"/>
              </a:rPr>
              <a:t>: Intersection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8255B17-F496-459F-AFAE-60A900592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62100"/>
            <a:ext cx="10626090" cy="447294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</a:pPr>
            <a:r>
              <a:rPr lang="en-US" altLang="zh-CN" dirty="0"/>
              <a:t>Using </a:t>
            </a:r>
            <a:r>
              <a:rPr lang="en-US" altLang="zh-CN" dirty="0">
                <a:solidFill>
                  <a:srgbClr val="CC00CC"/>
                </a:solidFill>
              </a:rPr>
              <a:t>Likes(drinker, beer)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CC"/>
                </a:solidFill>
              </a:rPr>
              <a:t>Sells(bar, beer, price)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CC00CC"/>
                </a:solidFill>
              </a:rPr>
              <a:t>Frequents(drinker, bar)</a:t>
            </a:r>
            <a:r>
              <a:rPr lang="en-US" altLang="zh-CN" dirty="0"/>
              <a:t>, find the drinkers and beers such that:</a:t>
            </a:r>
          </a:p>
          <a:p>
            <a:pPr marL="1371600" lvl="2" indent="-457200">
              <a:lnSpc>
                <a:spcPct val="150000"/>
              </a:lnSpc>
              <a:buFont typeface="Monotype Sorts" pitchFamily="2" charset="2"/>
              <a:buAutoNum type="arabicPeriod"/>
            </a:pPr>
            <a:r>
              <a:rPr lang="en-US" altLang="zh-CN" sz="2400" dirty="0"/>
              <a:t>The drinker likes the beer, and</a:t>
            </a:r>
          </a:p>
          <a:p>
            <a:pPr marL="1371600" lvl="2" indent="-457200">
              <a:lnSpc>
                <a:spcPct val="150000"/>
              </a:lnSpc>
              <a:buFont typeface="Monotype Sorts" pitchFamily="2" charset="2"/>
              <a:buAutoNum type="arabicPeriod"/>
            </a:pPr>
            <a:r>
              <a:rPr lang="en-US" altLang="zh-CN" sz="2400" dirty="0"/>
              <a:t>The drinker frequents at least one bar that sells the beer.</a:t>
            </a:r>
          </a:p>
        </p:txBody>
      </p:sp>
      <p:sp>
        <p:nvSpPr>
          <p:cNvPr id="69633" name="灯片编号占位符 5">
            <a:extLst>
              <a:ext uri="{FF2B5EF4-FFF2-40B4-BE49-F238E27FC236}">
                <a16:creationId xmlns:a16="http://schemas.microsoft.com/office/drawing/2014/main" id="{44BABCCB-634D-41AA-9A74-104C001D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FA9D19E-2DBF-477B-B939-213E4295C7D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1AF4BE2-E30E-4A2E-B1C3-27109AFE4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534B2E7-EDAE-4364-8131-5DE733E50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81225" y="1944688"/>
            <a:ext cx="77724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(SELECT * FROM Likes)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	INTERSECT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(SELECT drinker, beer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FROM Sells, Frequents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WHERE Frequents.bar = Sells.bar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);</a:t>
            </a:r>
          </a:p>
        </p:txBody>
      </p:sp>
      <p:sp>
        <p:nvSpPr>
          <p:cNvPr id="70657" name="灯片编号占位符 5">
            <a:extLst>
              <a:ext uri="{FF2B5EF4-FFF2-40B4-BE49-F238E27FC236}">
                <a16:creationId xmlns:a16="http://schemas.microsoft.com/office/drawing/2014/main" id="{257EC9C4-D351-4ABD-BC12-3EE2178D96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6A92083-F9A3-4D13-8305-ADED7903CC9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41C91BE3-5C3D-4CC5-98FD-50FB4B81B0C5}"/>
              </a:ext>
            </a:extLst>
          </p:cNvPr>
          <p:cNvGrpSpPr>
            <a:grpSpLocks/>
          </p:cNvGrpSpPr>
          <p:nvPr/>
        </p:nvGrpSpPr>
        <p:grpSpPr bwMode="auto">
          <a:xfrm>
            <a:off x="2209801" y="1379538"/>
            <a:ext cx="8385175" cy="3956050"/>
            <a:chOff x="0" y="0"/>
            <a:chExt cx="5282" cy="2492"/>
          </a:xfrm>
        </p:grpSpPr>
        <p:sp>
          <p:nvSpPr>
            <p:cNvPr id="70661" name="Rectangle 5">
              <a:extLst>
                <a:ext uri="{FF2B5EF4-FFF2-40B4-BE49-F238E27FC236}">
                  <a16:creationId xmlns:a16="http://schemas.microsoft.com/office/drawing/2014/main" id="{FFA9D920-A9F9-43F1-B136-DFB7F6142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52"/>
              <a:ext cx="4032" cy="14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70662" name="Text Box 6">
              <a:extLst>
                <a:ext uri="{FF2B5EF4-FFF2-40B4-BE49-F238E27FC236}">
                  <a16:creationId xmlns:a16="http://schemas.microsoft.com/office/drawing/2014/main" id="{5E5E0C36-3A1D-43C0-A3EB-F09435183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0"/>
              <a:ext cx="164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The drinker frequents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a bar that sells the</a:t>
              </a:r>
            </a:p>
            <a:p>
              <a:pPr eaLnBrk="0" hangingPunct="0"/>
              <a:r>
                <a:rPr lang="en-US" altLang="zh-CN" sz="2000">
                  <a:ea typeface="宋体" panose="02010600030101010101" pitchFamily="2" charset="-122"/>
                </a:rPr>
                <a:t>beer.</a:t>
              </a:r>
            </a:p>
          </p:txBody>
        </p:sp>
        <p:sp>
          <p:nvSpPr>
            <p:cNvPr id="70663" name="Line 7">
              <a:extLst>
                <a:ext uri="{FF2B5EF4-FFF2-40B4-BE49-F238E27FC236}">
                  <a16:creationId xmlns:a16="http://schemas.microsoft.com/office/drawing/2014/main" id="{D6BB2CC7-4FCC-45A5-BFF8-4CCE8631F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572"/>
              <a:ext cx="52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5" name="Rectangle 9">
            <a:extLst>
              <a:ext uri="{FF2B5EF4-FFF2-40B4-BE49-F238E27FC236}">
                <a16:creationId xmlns:a16="http://schemas.microsoft.com/office/drawing/2014/main" id="{C36F2228-02D3-4E31-9C8F-3A1B4C77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1" y="1964531"/>
            <a:ext cx="4343400" cy="6096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6E2DE410-A283-45CA-A580-B7A2B836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6" y="80963"/>
            <a:ext cx="17811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Notice trick: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subquery is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really a stored</a:t>
            </a:r>
          </a:p>
          <a:p>
            <a:pPr eaLnBrk="0" hangingPunct="0"/>
            <a:r>
              <a:rPr lang="en-US" altLang="zh-CN" sz="2000" dirty="0">
                <a:ea typeface="宋体" panose="02010600030101010101" pitchFamily="2" charset="-122"/>
              </a:rPr>
              <a:t>table.</a:t>
            </a:r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8928C3B7-D7DB-4B64-9D22-795CC28C2C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8850" y="958056"/>
            <a:ext cx="1998979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505B96C-0745-4941-B590-C5D34036E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Bag</a:t>
            </a:r>
            <a:r>
              <a:rPr lang="en-US" altLang="zh-CN">
                <a:ea typeface="宋体" panose="02010600030101010101" pitchFamily="2" charset="-122"/>
              </a:rPr>
              <a:t> Semantics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D382EF6-3ECD-41E2-B318-2A7116003B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Although the SELECT-FROM-WHERE statement uses bag semantics, the default for union, intersection, and difference is </a:t>
            </a:r>
            <a:r>
              <a:rPr lang="en-US" altLang="zh-CN" dirty="0">
                <a:solidFill>
                  <a:srgbClr val="FF0066"/>
                </a:solidFill>
              </a:rPr>
              <a:t>set</a:t>
            </a:r>
            <a:r>
              <a:rPr lang="en-US" altLang="zh-CN" dirty="0"/>
              <a:t> semantics.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That is, duplicates are eliminated as the operation is applied.</a:t>
            </a:r>
          </a:p>
        </p:txBody>
      </p:sp>
      <p:sp>
        <p:nvSpPr>
          <p:cNvPr id="71681" name="灯片编号占位符 5">
            <a:extLst>
              <a:ext uri="{FF2B5EF4-FFF2-40B4-BE49-F238E27FC236}">
                <a16:creationId xmlns:a16="http://schemas.microsoft.com/office/drawing/2014/main" id="{8EC966C7-D3CA-4CEB-A1EB-DA9A6CC2F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854C9C2-33F1-42DE-AFC7-AF77ADBA94E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4875D6-F5C2-4DF3-A5EE-A717DD013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234" y="3544889"/>
            <a:ext cx="8728075" cy="1558925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(SELECT beer FROM Sells WHERE price&lt;35)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INTERSECT</a:t>
            </a:r>
          </a:p>
          <a:p>
            <a:pPr eaLnBrk="0" hangingPunct="0">
              <a:spcBef>
                <a:spcPct val="20000"/>
              </a:spcBef>
              <a:buClr>
                <a:srgbClr val="CC00CC"/>
              </a:buClr>
              <a:buSzPct val="100000"/>
            </a:pPr>
            <a:r>
              <a:rPr lang="en-US" altLang="zh-CN" sz="2800" dirty="0">
                <a:latin typeface="Courier New" panose="02070309020205020404" pitchFamily="49" charset="0"/>
              </a:rPr>
              <a:t>(SELECT beer FROM Sells WHERE price&gt;38);</a:t>
            </a:r>
            <a:endParaRPr lang="zh-CN" altLang="en-US" sz="2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398D3E5-84B4-4CE6-9E43-59331E331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993300"/>
                </a:solidFill>
                <a:ea typeface="宋体" panose="02010600030101010101" pitchFamily="2" charset="-122"/>
              </a:rPr>
              <a:t>Motivation</a:t>
            </a:r>
            <a:r>
              <a:rPr lang="en-US" altLang="zh-CN">
                <a:ea typeface="宋体" panose="02010600030101010101" pitchFamily="2" charset="-122"/>
              </a:rPr>
              <a:t>: Efficiency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A8FEC8A-26D8-49A1-B989-C35944D82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8230" y="1644178"/>
            <a:ext cx="10088880" cy="4343400"/>
          </a:xfrm>
        </p:spPr>
        <p:txBody>
          <a:bodyPr/>
          <a:lstStyle/>
          <a:p>
            <a:r>
              <a:rPr lang="en-US" altLang="zh-CN" dirty="0"/>
              <a:t>When doing projection, it is easier to avoid eliminating duplicates.</a:t>
            </a:r>
          </a:p>
          <a:p>
            <a:pPr lvl="1"/>
            <a:r>
              <a:rPr lang="en-US" altLang="zh-CN" dirty="0"/>
              <a:t>Just work tuple-at-a-time.</a:t>
            </a:r>
          </a:p>
          <a:p>
            <a:r>
              <a:rPr lang="en-US" altLang="zh-CN" dirty="0"/>
              <a:t>For intersection or difference, it is most efficient to sort the relations first.</a:t>
            </a:r>
          </a:p>
          <a:p>
            <a:pPr lvl="1"/>
            <a:r>
              <a:rPr lang="en-US" altLang="zh-CN" dirty="0"/>
              <a:t>At that point you may as well eliminate the duplicates anyway.</a:t>
            </a:r>
          </a:p>
        </p:txBody>
      </p:sp>
      <p:sp>
        <p:nvSpPr>
          <p:cNvPr id="72705" name="灯片编号占位符 5">
            <a:extLst>
              <a:ext uri="{FF2B5EF4-FFF2-40B4-BE49-F238E27FC236}">
                <a16:creationId xmlns:a16="http://schemas.microsoft.com/office/drawing/2014/main" id="{FE310853-539D-4C27-B695-224BEFABC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3BCFC9F6-23AD-4D67-98BB-E3DA56AB5BA1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69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AF846DA-B34A-4C1F-8E44-1738F23BD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Result of Query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C260B32-7CD9-4179-A03F-A49D5B9DF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                      </a:t>
            </a:r>
            <a:r>
              <a:rPr lang="zh-CN" altLang="en-US" dirty="0">
                <a:solidFill>
                  <a:srgbClr val="CC00CC"/>
                </a:solidFill>
              </a:rPr>
              <a:t>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	                    </a:t>
            </a:r>
            <a:r>
              <a:rPr lang="en-US" altLang="zh-CN" sz="2800" dirty="0">
                <a:latin typeface="Courier New" panose="02070309020205020404" pitchFamily="49" charset="0"/>
              </a:rPr>
              <a:t>Bud</a:t>
            </a:r>
            <a:br>
              <a:rPr lang="en-US" altLang="zh-CN" sz="2800" dirty="0">
                <a:latin typeface="Courier New" panose="02070309020205020404" pitchFamily="49" charset="0"/>
              </a:rPr>
            </a:br>
            <a:r>
              <a:rPr lang="en-US" altLang="zh-CN" sz="2800" dirty="0">
                <a:latin typeface="Courier New" panose="02070309020205020404" pitchFamily="49" charset="0"/>
              </a:rPr>
              <a:t>           Beck’s</a:t>
            </a:r>
            <a:r>
              <a:rPr lang="zh-CN" altLang="en-US" sz="2800" dirty="0">
                <a:latin typeface="Courier New" panose="02070309020205020404" pitchFamily="49" charset="0"/>
              </a:rPr>
              <a:t>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       </a:t>
            </a:r>
            <a:r>
              <a:rPr lang="en-US" altLang="zh-CN" sz="2800" dirty="0">
                <a:latin typeface="Courier New" panose="02070309020205020404" pitchFamily="49" charset="0"/>
              </a:rPr>
              <a:t>Corona</a:t>
            </a:r>
            <a:endParaRPr lang="zh-CN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11265" name="灯片编号占位符 5">
            <a:extLst>
              <a:ext uri="{FF2B5EF4-FFF2-40B4-BE49-F238E27FC236}">
                <a16:creationId xmlns:a16="http://schemas.microsoft.com/office/drawing/2014/main" id="{7E175E68-4A53-49A4-A8AA-6C413D4FD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48F20EA-A8B3-4D4B-A9B3-EC5F678D2CFC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E1421CC-46C0-416B-8893-D7EEF5F1F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01850"/>
            <a:ext cx="1981200" cy="186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 dirty="0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74E824E6-5E00-4CE1-A364-479059AA3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68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C0386EE8-7B83-41C5-961B-4CB0BD840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390" y="4383882"/>
            <a:ext cx="875771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 sz="2800" dirty="0">
                <a:ea typeface="宋体" panose="02010600030101010101" pitchFamily="2" charset="-122"/>
              </a:rPr>
              <a:t>The answer is a relation with a single attribute,</a:t>
            </a:r>
          </a:p>
          <a:p>
            <a:pPr eaLnBrk="0" hangingPunct="0"/>
            <a:r>
              <a:rPr lang="en-US" altLang="zh-CN" sz="2800" dirty="0">
                <a:ea typeface="宋体" panose="02010600030101010101" pitchFamily="2" charset="-122"/>
              </a:rPr>
              <a:t>name, and tuples with the name of each beer</a:t>
            </a:r>
          </a:p>
          <a:p>
            <a:pPr eaLnBrk="0" hangingPunct="0"/>
            <a:r>
              <a:rPr lang="en-US" altLang="zh-CN" sz="2800" dirty="0">
                <a:ea typeface="宋体" panose="02010600030101010101" pitchFamily="2" charset="-122"/>
              </a:rPr>
              <a:t>by </a:t>
            </a:r>
            <a:r>
              <a:rPr lang="zh-CN" altLang="en-US" sz="2800" dirty="0">
                <a:latin typeface="Courier New" panose="02070309020205020404" pitchFamily="49" charset="0"/>
              </a:rPr>
              <a:t>AB InBev</a:t>
            </a:r>
            <a:r>
              <a:rPr lang="en-US" altLang="zh-CN" sz="2800" dirty="0">
                <a:ea typeface="宋体" panose="02010600030101010101" pitchFamily="2" charset="-122"/>
              </a:rPr>
              <a:t>, such as </a:t>
            </a:r>
            <a:r>
              <a:rPr lang="en-US" altLang="zh-CN" sz="2800" dirty="0">
                <a:latin typeface="Courier New" panose="02070309020205020404" pitchFamily="49" charset="0"/>
              </a:rPr>
              <a:t>Bud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B18F2A6A-6832-4E83-88B4-F35B16356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338455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2A3EDF7E-FD57-443B-861C-446462992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3962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834E4022-802C-471F-A6AD-D0AC655E3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312" y="100885"/>
            <a:ext cx="8534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Controlling Duplicate Elimination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27952FB-23D0-43DB-B3E7-BB7770280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Force the result to be a set by    SELECT </a:t>
            </a:r>
            <a:r>
              <a:rPr lang="en-US" altLang="zh-CN" dirty="0">
                <a:solidFill>
                  <a:srgbClr val="FF0066"/>
                </a:solidFill>
              </a:rPr>
              <a:t>DISTINCT</a:t>
            </a:r>
            <a:r>
              <a:rPr lang="en-US" altLang="zh-CN" dirty="0"/>
              <a:t> . . .</a:t>
            </a:r>
          </a:p>
          <a:p>
            <a:r>
              <a:rPr lang="en-US" altLang="zh-CN" dirty="0"/>
              <a:t>Force the result to be a bag (i.e., don't eliminate duplicates) by ALL, as in        . . . </a:t>
            </a:r>
            <a:r>
              <a:rPr lang="en-US" altLang="zh-CN" dirty="0">
                <a:solidFill>
                  <a:srgbClr val="FF0066"/>
                </a:solidFill>
              </a:rPr>
              <a:t>UNION ALL </a:t>
            </a:r>
            <a:r>
              <a:rPr lang="en-US" altLang="zh-CN" dirty="0"/>
              <a:t>. . .</a:t>
            </a:r>
          </a:p>
        </p:txBody>
      </p:sp>
      <p:sp>
        <p:nvSpPr>
          <p:cNvPr id="73729" name="灯片编号占位符 5">
            <a:extLst>
              <a:ext uri="{FF2B5EF4-FFF2-40B4-BE49-F238E27FC236}">
                <a16:creationId xmlns:a16="http://schemas.microsoft.com/office/drawing/2014/main" id="{B57E5BA7-AB53-4BF4-86D3-84EB8021A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C3D21BB-8371-4105-8E15-DA29B517D1A5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5F2D65F-3CEC-4496-9759-E6E61123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Example21</a:t>
            </a:r>
            <a:r>
              <a:rPr lang="zh-CN" altLang="en-US">
                <a:ea typeface="宋体" panose="02010600030101010101" pitchFamily="2" charset="-122"/>
              </a:rPr>
              <a:t>: DISTINCT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298A970-4E1B-43ED-9B00-60B4EBF8D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en-US" altLang="zh-CN" dirty="0">
                <a:solidFill>
                  <a:srgbClr val="CC00CC"/>
                </a:solidFill>
              </a:rPr>
              <a:t>Sells(bar, beer, price)</a:t>
            </a:r>
            <a:r>
              <a:rPr lang="en-US" altLang="zh-CN" dirty="0"/>
              <a:t>, find all the different prices charged for beers: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SELECT DISTINCT price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FROM Sells;</a:t>
            </a:r>
          </a:p>
          <a:p>
            <a:r>
              <a:rPr lang="en-US" altLang="zh-CN" dirty="0"/>
              <a:t>Notice that without DISTINCT, each price would be listed as many times as there were bar/beer pairs at that price.</a:t>
            </a:r>
          </a:p>
        </p:txBody>
      </p:sp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230F2871-D45D-4CFF-8AB9-453243102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59D7B59-38F2-4DED-B8B5-FED41DA5574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71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350BF14-97E6-43FE-AAB7-8B7C480A6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3CC33"/>
                </a:solidFill>
                <a:ea typeface="宋体" panose="02010600030101010101" pitchFamily="2" charset="-122"/>
              </a:rPr>
              <a:t>Example22</a:t>
            </a:r>
            <a:r>
              <a:rPr lang="zh-CN" altLang="en-US">
                <a:ea typeface="宋体" panose="02010600030101010101" pitchFamily="2" charset="-122"/>
              </a:rPr>
              <a:t>: ALL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9D2077-1C76-426F-8B0C-01754CC46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210" y="1512570"/>
            <a:ext cx="10515600" cy="441960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Using relations </a:t>
            </a:r>
            <a:r>
              <a:rPr lang="en-US" altLang="zh-CN" sz="2800" dirty="0">
                <a:solidFill>
                  <a:srgbClr val="CC00CC"/>
                </a:solidFill>
              </a:rPr>
              <a:t>Frequents(drinker, bar)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CC00CC"/>
                </a:solidFill>
              </a:rPr>
              <a:t>Likes(drinker, beer)</a:t>
            </a:r>
            <a:r>
              <a:rPr lang="en-US" altLang="zh-CN" sz="2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en-US" altLang="zh-CN" sz="2800" dirty="0">
                <a:latin typeface="Courier New" panose="02070309020205020404" pitchFamily="49" charset="0"/>
              </a:rPr>
              <a:t>(SELECT drinker FROM Frequents)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 EXCEPT ALL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(SELECT drinker FROM Likes);</a:t>
            </a:r>
          </a:p>
          <a:p>
            <a:r>
              <a:rPr lang="en-US" altLang="zh-CN" sz="2800" dirty="0"/>
              <a:t>Lists drinkers who frequent more bars than they like beers, and does so as many times as the difference of those counts.</a:t>
            </a:r>
          </a:p>
        </p:txBody>
      </p:sp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861EBBA7-DF5F-458A-B93B-DDEBF4475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B0F1BE3A-0891-4B11-8139-142444A97F4A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72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0CE4565-622E-43B1-9B29-469E15E1D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Join</a:t>
            </a:r>
            <a:r>
              <a:rPr lang="en-US" altLang="zh-CN">
                <a:ea typeface="宋体" panose="02010600030101010101" pitchFamily="2" charset="-122"/>
              </a:rPr>
              <a:t> Expressions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5BD87F1-4D7D-490E-A1F7-93F2D9AD0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 provides several versions of (bag) joins.</a:t>
            </a:r>
          </a:p>
          <a:p>
            <a:r>
              <a:rPr lang="en-US" altLang="zh-CN" dirty="0"/>
              <a:t>These expressions can be stand-alone queries or used in place of relations in a FROM clause.</a:t>
            </a:r>
          </a:p>
        </p:txBody>
      </p:sp>
      <p:sp>
        <p:nvSpPr>
          <p:cNvPr id="76801" name="灯片编号占位符 5">
            <a:extLst>
              <a:ext uri="{FF2B5EF4-FFF2-40B4-BE49-F238E27FC236}">
                <a16:creationId xmlns:a16="http://schemas.microsoft.com/office/drawing/2014/main" id="{24F1B3F6-62A2-404E-8FBE-529D23E2BF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70937B01-28DD-465F-AFE4-3B42EF190BD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73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65F8A64-560A-45F7-B70C-73EBC2F5B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Products and Natural Joins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60EC820-82CA-4C3B-809E-B3985D1A8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93838"/>
            <a:ext cx="9448800" cy="4114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Natural join: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R NATURAL JOIN S;</a:t>
            </a:r>
          </a:p>
          <a:p>
            <a:r>
              <a:rPr lang="zh-CN" altLang="en-US" sz="2800" dirty="0"/>
              <a:t>Product: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		R CROSS JOIN S;</a:t>
            </a:r>
          </a:p>
          <a:p>
            <a:r>
              <a:rPr lang="zh-CN" altLang="en-US" sz="2800" dirty="0">
                <a:solidFill>
                  <a:srgbClr val="33CC33"/>
                </a:solidFill>
              </a:rPr>
              <a:t>Example</a:t>
            </a:r>
            <a:r>
              <a:rPr lang="zh-CN" altLang="en-US" sz="2800" dirty="0">
                <a:solidFill>
                  <a:srgbClr val="33CC33"/>
                </a:solidFill>
                <a:ea typeface="宋体" panose="02010600030101010101" pitchFamily="2" charset="-122"/>
              </a:rPr>
              <a:t>23</a:t>
            </a:r>
            <a:r>
              <a:rPr lang="zh-CN" altLang="en-US" sz="2800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Courier New" panose="02070309020205020404" pitchFamily="49" charset="0"/>
              </a:rPr>
              <a:t>		</a:t>
            </a:r>
            <a:r>
              <a:rPr lang="en-US" altLang="zh-CN" sz="2800" dirty="0">
                <a:latin typeface="Courier New" panose="02070309020205020404" pitchFamily="49" charset="0"/>
              </a:rPr>
              <a:t>SELECT *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FROM </a:t>
            </a:r>
            <a:r>
              <a:rPr lang="zh-CN" altLang="en-US" sz="2800" dirty="0">
                <a:latin typeface="Courier New" panose="02070309020205020404" pitchFamily="49" charset="0"/>
              </a:rPr>
              <a:t>Likes </a:t>
            </a:r>
            <a:r>
              <a:rPr lang="en-US" altLang="zh-CN" sz="2800" dirty="0">
                <a:latin typeface="Courier New" panose="02070309020205020404" pitchFamily="49" charset="0"/>
              </a:rPr>
              <a:t>CROSS</a:t>
            </a:r>
            <a:r>
              <a:rPr lang="zh-CN" altLang="en-US" sz="2800" dirty="0">
                <a:latin typeface="Courier New" panose="02070309020205020404" pitchFamily="49" charset="0"/>
              </a:rPr>
              <a:t> JOIN Sells;</a:t>
            </a:r>
          </a:p>
          <a:p>
            <a:r>
              <a:rPr lang="zh-CN" altLang="en-US" sz="2800" dirty="0"/>
              <a:t>Relations can be parenthesized subqueries, as well.</a:t>
            </a:r>
          </a:p>
        </p:txBody>
      </p:sp>
      <p:sp>
        <p:nvSpPr>
          <p:cNvPr id="77825" name="灯片编号占位符 5">
            <a:extLst>
              <a:ext uri="{FF2B5EF4-FFF2-40B4-BE49-F238E27FC236}">
                <a16:creationId xmlns:a16="http://schemas.microsoft.com/office/drawing/2014/main" id="{DC1CB68C-D1EF-43D6-A317-DD2C1F4CE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08BA0C46-9063-460E-B9CF-E9DF5163C8E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62E0DED-296B-44A8-A942-445D58FC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030" y="87630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Theta Join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413F953-197D-4DE0-A85C-C1272B889E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7240" y="1470660"/>
            <a:ext cx="10709910" cy="4724400"/>
          </a:xfrm>
        </p:spPr>
        <p:txBody>
          <a:bodyPr/>
          <a:lstStyle/>
          <a:p>
            <a:r>
              <a:rPr lang="en-US" altLang="zh-CN" dirty="0"/>
              <a:t>R JOIN S ON &lt;condition&gt; </a:t>
            </a:r>
          </a:p>
          <a:p>
            <a:r>
              <a:rPr lang="en-US" altLang="zh-CN" dirty="0">
                <a:solidFill>
                  <a:srgbClr val="33CC33"/>
                </a:solidFill>
              </a:rPr>
              <a:t>Example</a:t>
            </a:r>
            <a:r>
              <a:rPr lang="en-US" altLang="zh-CN" dirty="0"/>
              <a:t>: using </a:t>
            </a:r>
            <a:r>
              <a:rPr lang="en-US" altLang="zh-CN" dirty="0">
                <a:solidFill>
                  <a:srgbClr val="CC00CC"/>
                </a:solidFill>
              </a:rPr>
              <a:t>Drinkers(name, </a:t>
            </a:r>
            <a:r>
              <a:rPr lang="en-US" altLang="zh-CN" dirty="0" err="1">
                <a:solidFill>
                  <a:srgbClr val="CC00CC"/>
                </a:solidFill>
              </a:rPr>
              <a:t>addr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C00CC"/>
                </a:solidFill>
              </a:rPr>
              <a:t>Frequents(drinker, bar)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en-US" altLang="zh-CN" dirty="0">
                <a:latin typeface="Courier New" panose="02070309020205020404" pitchFamily="49" charset="0"/>
              </a:rPr>
              <a:t>SELECT </a:t>
            </a:r>
            <a:r>
              <a:rPr lang="zh-CN" altLang="en-US" dirty="0">
                <a:latin typeface="Courier New" panose="02070309020205020404" pitchFamily="49" charset="0"/>
              </a:rPr>
              <a:t>* 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FROM Drinkers JOIN Frequents </a:t>
            </a:r>
            <a:r>
              <a:rPr lang="en-US" altLang="zh-CN" dirty="0">
                <a:solidFill>
                  <a:srgbClr val="FF0066"/>
                </a:solidFill>
                <a:latin typeface="Courier New" panose="02070309020205020404" pitchFamily="49" charset="0"/>
              </a:rPr>
              <a:t>ON </a:t>
            </a:r>
            <a:r>
              <a:rPr lang="en-US" altLang="zh-CN" dirty="0">
                <a:latin typeface="Courier New" panose="02070309020205020404" pitchFamily="49" charset="0"/>
              </a:rPr>
              <a:t>name = drinker;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gives us all (</a:t>
            </a:r>
            <a:r>
              <a:rPr lang="en-US" altLang="zh-CN" i="1" dirty="0"/>
              <a:t>d, a, d, b</a:t>
            </a:r>
            <a:r>
              <a:rPr lang="en-US" altLang="zh-CN" dirty="0"/>
              <a:t>) quadruples such that drinker </a:t>
            </a:r>
            <a:r>
              <a:rPr lang="en-US" altLang="zh-CN" i="1" dirty="0"/>
              <a:t>d</a:t>
            </a:r>
            <a:r>
              <a:rPr lang="en-US" altLang="zh-CN" dirty="0"/>
              <a:t>  lives at address </a:t>
            </a:r>
            <a:r>
              <a:rPr lang="en-US" altLang="zh-CN" i="1" dirty="0"/>
              <a:t>a</a:t>
            </a:r>
            <a:r>
              <a:rPr lang="en-US" altLang="zh-CN" dirty="0"/>
              <a:t>  and frequents bar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</a:p>
        </p:txBody>
      </p:sp>
      <p:sp>
        <p:nvSpPr>
          <p:cNvPr id="78849" name="灯片编号占位符 5">
            <a:extLst>
              <a:ext uri="{FF2B5EF4-FFF2-40B4-BE49-F238E27FC236}">
                <a16:creationId xmlns:a16="http://schemas.microsoft.com/office/drawing/2014/main" id="{0DD6A761-B32F-405C-B8AD-2E3769635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29B28DE1-DCCF-4765-8DB5-988F996365BE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75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9657856-BDA2-45E6-9A12-6E2155DFC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744" y="78469"/>
            <a:ext cx="91440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33CC33"/>
                </a:solidFill>
                <a:ea typeface="宋体" panose="02010600030101010101" pitchFamily="2" charset="-122"/>
              </a:rPr>
              <a:t>Example 24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49F1C36-16ED-4807-AD4A-EAA12FCD4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7744" y="1676400"/>
            <a:ext cx="10562226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Using relations </a:t>
            </a:r>
            <a:r>
              <a:rPr lang="zh-CN" altLang="en-US" dirty="0">
                <a:solidFill>
                  <a:srgbClr val="CC00CC"/>
                </a:solidFill>
              </a:rPr>
              <a:t>Likes(drinker, beer)</a:t>
            </a:r>
            <a:r>
              <a:rPr lang="zh-CN" altLang="en-US" dirty="0"/>
              <a:t> and </a:t>
            </a:r>
            <a:r>
              <a:rPr lang="zh-CN" altLang="en-US" dirty="0">
                <a:solidFill>
                  <a:srgbClr val="CC00CC"/>
                </a:solidFill>
              </a:rPr>
              <a:t>Frequents(drinker, bar)</a:t>
            </a:r>
            <a:r>
              <a:rPr lang="zh-CN" altLang="en-US" dirty="0"/>
              <a:t>, find the beers liked by at least one person who frequents HardRock.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	</a:t>
            </a:r>
            <a:r>
              <a:rPr lang="zh-CN" altLang="en-US" dirty="0">
                <a:latin typeface="Courier New" panose="02070309020205020404" pitchFamily="49" charset="0"/>
              </a:rPr>
              <a:t>SELECT beer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FROM Likes L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JOIN</a:t>
            </a:r>
            <a:r>
              <a:rPr lang="zh-CN" altLang="en-US" dirty="0">
                <a:latin typeface="Courier New" panose="02070309020205020404" pitchFamily="49" charset="0"/>
              </a:rPr>
              <a:t> Frequents F 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ON</a:t>
            </a:r>
            <a:r>
              <a:rPr lang="zh-CN" altLang="en-US" dirty="0">
                <a:latin typeface="Courier New" panose="02070309020205020404" pitchFamily="49" charset="0"/>
              </a:rPr>
              <a:t> bar = ‘HardRock’ 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latin typeface="Courier New" panose="02070309020205020404" pitchFamily="49" charset="0"/>
              </a:rPr>
              <a:t> AND F.drinker = L.drinker;</a:t>
            </a:r>
          </a:p>
        </p:txBody>
      </p:sp>
      <p:sp>
        <p:nvSpPr>
          <p:cNvPr id="79873" name="灯片编号占位符 5">
            <a:extLst>
              <a:ext uri="{FF2B5EF4-FFF2-40B4-BE49-F238E27FC236}">
                <a16:creationId xmlns:a16="http://schemas.microsoft.com/office/drawing/2014/main" id="{347D682F-E2ED-4D35-AC87-1B3023523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00C68A57-F06F-499E-89D4-802F7043D677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76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96599FD-9B4B-440A-BFA2-C2682824B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Outerjoins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FF75D17-BDE6-4D5F-A068-35BB6859E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67181"/>
            <a:ext cx="9986010" cy="4684713"/>
          </a:xfrm>
        </p:spPr>
        <p:txBody>
          <a:bodyPr/>
          <a:lstStyle/>
          <a:p>
            <a:pPr marL="609600" indent="-609600"/>
            <a:r>
              <a:rPr lang="en-US" altLang="zh-CN" dirty="0"/>
              <a:t>R </a:t>
            </a:r>
            <a:r>
              <a:rPr lang="en-US" altLang="zh-CN" dirty="0">
                <a:solidFill>
                  <a:srgbClr val="FF0066"/>
                </a:solidFill>
              </a:rPr>
              <a:t>OUTER JOIN</a:t>
            </a:r>
            <a:r>
              <a:rPr lang="en-US" altLang="zh-CN" dirty="0"/>
              <a:t> S is the core of an </a:t>
            </a:r>
            <a:r>
              <a:rPr lang="en-US" altLang="zh-CN" dirty="0" err="1"/>
              <a:t>outerjoin</a:t>
            </a:r>
            <a:r>
              <a:rPr lang="en-US" altLang="zh-CN" dirty="0"/>
              <a:t> expression. </a:t>
            </a:r>
          </a:p>
          <a:p>
            <a:pPr marL="609600" indent="-609600"/>
            <a:r>
              <a:rPr lang="en-US" altLang="zh-CN" dirty="0"/>
              <a:t>Optional LEFT, RIGHT, or FULL before OUTER.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altLang="zh-CN" dirty="0"/>
              <a:t>LEFT = pad dangling tuples of R only.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altLang="zh-CN" dirty="0"/>
              <a:t>RIGHT = pad dangling tuples of S only.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altLang="zh-CN" dirty="0"/>
              <a:t>FULL = pad both; this choice is the default.</a:t>
            </a:r>
          </a:p>
        </p:txBody>
      </p:sp>
      <p:sp>
        <p:nvSpPr>
          <p:cNvPr id="80897" name="灯片编号占位符 5">
            <a:extLst>
              <a:ext uri="{FF2B5EF4-FFF2-40B4-BE49-F238E27FC236}">
                <a16:creationId xmlns:a16="http://schemas.microsoft.com/office/drawing/2014/main" id="{E0442B77-D584-4BBD-857C-D3BD82089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57502780-80ED-4B15-97D0-7C4D5B1A1756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77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BEF4AD2-385C-4C67-9EB4-6347D4FD0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Outer Join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B484B47-BEAD-4BD0-B22C-625947447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5725" y="1633538"/>
            <a:ext cx="8551939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beer, bar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Likes L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JOIN Frequents F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bar =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HardRock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F.drinker = L.drinker;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= can be any comparison perator.</a:t>
            </a:r>
          </a:p>
        </p:txBody>
      </p:sp>
      <p:sp>
        <p:nvSpPr>
          <p:cNvPr id="81921" name="灯片编号占位符 5">
            <a:extLst>
              <a:ext uri="{FF2B5EF4-FFF2-40B4-BE49-F238E27FC236}">
                <a16:creationId xmlns:a16="http://schemas.microsoft.com/office/drawing/2014/main" id="{766AF350-E0E8-45C6-A7EF-2A5470409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4BEF62D2-0752-4965-AE3B-60821B0E176B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78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DD06B16-B13A-4D58-AACA-EBE81F53D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graphicFrame>
        <p:nvGraphicFramePr>
          <p:cNvPr id="72707" name="Group 3">
            <a:extLst>
              <a:ext uri="{FF2B5EF4-FFF2-40B4-BE49-F238E27FC236}">
                <a16:creationId xmlns:a16="http://schemas.microsoft.com/office/drawing/2014/main" id="{F50B8786-9939-42C8-8556-E8AAD4CA8EC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603375" y="1449388"/>
          <a:ext cx="1620838" cy="2155826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45" name="灯片编号占位符 5">
            <a:extLst>
              <a:ext uri="{FF2B5EF4-FFF2-40B4-BE49-F238E27FC236}">
                <a16:creationId xmlns:a16="http://schemas.microsoft.com/office/drawing/2014/main" id="{15CB9294-DD48-4FD1-BBDD-102D2A86E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F0053891-D483-4D23-AA3C-B37F98E172C4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79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4" name="Text Box 34">
            <a:extLst>
              <a:ext uri="{FF2B5EF4-FFF2-40B4-BE49-F238E27FC236}">
                <a16:creationId xmlns:a16="http://schemas.microsoft.com/office/drawing/2014/main" id="{42BB665D-4584-4083-A1DC-66B50CB90D9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233613" y="3698875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R</a:t>
            </a:r>
            <a:endParaRPr lang="zh-CN" altLang="en-US"/>
          </a:p>
        </p:txBody>
      </p:sp>
      <p:graphicFrame>
        <p:nvGraphicFramePr>
          <p:cNvPr id="72739" name="Group 35">
            <a:extLst>
              <a:ext uri="{FF2B5EF4-FFF2-40B4-BE49-F238E27FC236}">
                <a16:creationId xmlns:a16="http://schemas.microsoft.com/office/drawing/2014/main" id="{BFDADC01-CE72-4914-B5EC-EC52EBD4BD6A}"/>
              </a:ext>
            </a:extLst>
          </p:cNvPr>
          <p:cNvGraphicFramePr>
            <a:graphicFrameLocks noGrp="1"/>
          </p:cNvGraphicFramePr>
          <p:nvPr/>
        </p:nvGraphicFramePr>
        <p:xfrm>
          <a:off x="3597275" y="1443038"/>
          <a:ext cx="1620838" cy="2155826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82" name="Text Box 66">
            <a:extLst>
              <a:ext uri="{FF2B5EF4-FFF2-40B4-BE49-F238E27FC236}">
                <a16:creationId xmlns:a16="http://schemas.microsoft.com/office/drawing/2014/main" id="{74F8DB3B-FACC-4055-8A75-A915767CF238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227513" y="3692525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S</a:t>
            </a:r>
            <a:endParaRPr lang="zh-CN" altLang="en-US"/>
          </a:p>
        </p:txBody>
      </p:sp>
      <p:sp>
        <p:nvSpPr>
          <p:cNvPr id="82984" name="Text Box 67">
            <a:extLst>
              <a:ext uri="{FF2B5EF4-FFF2-40B4-BE49-F238E27FC236}">
                <a16:creationId xmlns:a16="http://schemas.microsoft.com/office/drawing/2014/main" id="{AB759DB4-7898-4514-B1D0-57A05D0FB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4375150"/>
            <a:ext cx="2781300" cy="1747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SELECT A, C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FROM R JOIN S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ON R.B = S.B;</a:t>
            </a:r>
            <a:endParaRPr lang="zh-CN" altLang="en-US"/>
          </a:p>
        </p:txBody>
      </p:sp>
      <p:sp>
        <p:nvSpPr>
          <p:cNvPr id="82985" name="Text Box 68">
            <a:extLst>
              <a:ext uri="{FF2B5EF4-FFF2-40B4-BE49-F238E27FC236}">
                <a16:creationId xmlns:a16="http://schemas.microsoft.com/office/drawing/2014/main" id="{AB326EAD-2D7E-4B7B-A792-41FE1B768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1" y="1446214"/>
            <a:ext cx="5122621" cy="1127553"/>
          </a:xfrm>
          <a:prstGeom prst="rect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SELECT A, C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FROM R LEFT JOIN S ON R.B = S.B;</a:t>
            </a:r>
            <a:endParaRPr lang="zh-CN" altLang="en-US"/>
          </a:p>
        </p:txBody>
      </p:sp>
      <p:sp>
        <p:nvSpPr>
          <p:cNvPr id="82986" name="Text Box 69">
            <a:extLst>
              <a:ext uri="{FF2B5EF4-FFF2-40B4-BE49-F238E27FC236}">
                <a16:creationId xmlns:a16="http://schemas.microsoft.com/office/drawing/2014/main" id="{082B3A41-A097-4A3B-AB58-0DCA84A5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2824164"/>
            <a:ext cx="5350696" cy="1127553"/>
          </a:xfrm>
          <a:prstGeom prst="rect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SELECT A, C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FROM R RIGHT JOIN S ON R.B = S.B;</a:t>
            </a:r>
            <a:endParaRPr lang="zh-CN" altLang="en-US"/>
          </a:p>
        </p:txBody>
      </p:sp>
      <p:sp>
        <p:nvSpPr>
          <p:cNvPr id="82987" name="Text Box 70">
            <a:extLst>
              <a:ext uri="{FF2B5EF4-FFF2-40B4-BE49-F238E27FC236}">
                <a16:creationId xmlns:a16="http://schemas.microsoft.com/office/drawing/2014/main" id="{1BE051FE-932A-400C-A9DA-5BFE57D1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9" y="4298951"/>
            <a:ext cx="5121467" cy="1127553"/>
          </a:xfrm>
          <a:prstGeom prst="rect">
            <a:avLst/>
          </a:prstGeom>
          <a:noFill/>
          <a:ln w="9525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170" tIns="46990" rIns="90170" bIns="46990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SELECT A, C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anose="02010600030101010101" pitchFamily="2" charset="-122"/>
              </a:rPr>
              <a:t>FROM R FULL JOIN S ON R.B = S.B;</a:t>
            </a:r>
            <a:endParaRPr lang="zh-CN" altLang="en-US"/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D9054797-D024-4307-AC33-9EB98E9CD141}"/>
              </a:ext>
            </a:extLst>
          </p:cNvPr>
          <p:cNvGraphicFramePr/>
          <p:nvPr/>
        </p:nvGraphicFramePr>
        <p:xfrm>
          <a:off x="5006976" y="4298950"/>
          <a:ext cx="1719263" cy="1616076"/>
        </p:xfrm>
        <a:graphic>
          <a:graphicData uri="http://schemas.openxmlformats.org/drawingml/2006/table">
            <a:tbl>
              <a:tblPr/>
              <a:tblGrid>
                <a:gridCol w="90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1457" marR="9145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7" marR="9145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57" marR="9145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7" marR="9145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57" marR="9145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57" marR="91457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Group 3">
            <a:extLst>
              <a:ext uri="{FF2B5EF4-FFF2-40B4-BE49-F238E27FC236}">
                <a16:creationId xmlns:a16="http://schemas.microsoft.com/office/drawing/2014/main" id="{C36DD013-8608-4820-B675-012CA5A286BD}"/>
              </a:ext>
            </a:extLst>
          </p:cNvPr>
          <p:cNvGraphicFramePr/>
          <p:nvPr/>
        </p:nvGraphicFramePr>
        <p:xfrm>
          <a:off x="5357813" y="2811463"/>
          <a:ext cx="1746250" cy="2154238"/>
        </p:xfrm>
        <a:graphic>
          <a:graphicData uri="http://schemas.openxmlformats.org/drawingml/2006/table">
            <a:tbl>
              <a:tblPr/>
              <a:tblGrid>
                <a:gridCol w="81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90" marR="9149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3">
            <a:extLst>
              <a:ext uri="{FF2B5EF4-FFF2-40B4-BE49-F238E27FC236}">
                <a16:creationId xmlns:a16="http://schemas.microsoft.com/office/drawing/2014/main" id="{31ACF3BD-0050-41B8-B401-4C2D807FF214}"/>
              </a:ext>
            </a:extLst>
          </p:cNvPr>
          <p:cNvGraphicFramePr/>
          <p:nvPr/>
        </p:nvGraphicFramePr>
        <p:xfrm>
          <a:off x="5357814" y="4225926"/>
          <a:ext cx="1620837" cy="2154239"/>
        </p:xfrm>
        <a:graphic>
          <a:graphicData uri="http://schemas.openxmlformats.org/drawingml/2006/table">
            <a:tbl>
              <a:tblPr/>
              <a:tblGrid>
                <a:gridCol w="918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2209DC83-82C7-4215-B203-964F415A0A83}"/>
              </a:ext>
            </a:extLst>
          </p:cNvPr>
          <p:cNvGraphicFramePr/>
          <p:nvPr/>
        </p:nvGraphicFramePr>
        <p:xfrm>
          <a:off x="7158038" y="1433513"/>
          <a:ext cx="1835150" cy="2692402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CC00CC"/>
                        </a:buClr>
                        <a:buSzPct val="100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CC"/>
                        </a:buClr>
                        <a:buSzPct val="10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4" grpId="0" animBg="1"/>
      <p:bldP spid="82985" grpId="0" animBg="1"/>
      <p:bldP spid="82986" grpId="0" animBg="1"/>
      <p:bldP spid="829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AD0E-2133-4BF4-91D2-B90EE12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Meaning of Single-Relation Query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4577C-4CE6-44F5-8235-D6087755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Begin with the relation in the </a:t>
            </a:r>
            <a:r>
              <a:rPr lang="en-US" altLang="zh-CN" sz="2800" dirty="0">
                <a:solidFill>
                  <a:srgbClr val="FF0066"/>
                </a:solidFill>
              </a:rPr>
              <a:t>FROM </a:t>
            </a:r>
            <a:r>
              <a:rPr lang="en-US" altLang="zh-CN" sz="2800" dirty="0"/>
              <a:t>clause.</a:t>
            </a:r>
          </a:p>
          <a:p>
            <a:r>
              <a:rPr lang="en-US" altLang="zh-CN" sz="2800" dirty="0"/>
              <a:t>Apply the </a:t>
            </a:r>
            <a:r>
              <a:rPr lang="en-US" altLang="zh-CN" sz="2800" b="1" i="1" dirty="0"/>
              <a:t>selection</a:t>
            </a:r>
            <a:r>
              <a:rPr lang="en-US" altLang="zh-CN" sz="2800" dirty="0"/>
              <a:t> indicated by the </a:t>
            </a:r>
            <a:r>
              <a:rPr lang="en-US" altLang="zh-CN" sz="2800" dirty="0">
                <a:solidFill>
                  <a:srgbClr val="FF0066"/>
                </a:solidFill>
              </a:rPr>
              <a:t>WHERE </a:t>
            </a:r>
            <a:r>
              <a:rPr lang="en-US" altLang="zh-CN" sz="2800" dirty="0"/>
              <a:t>clause.</a:t>
            </a:r>
          </a:p>
          <a:p>
            <a:r>
              <a:rPr lang="en-US" altLang="zh-CN" sz="2800" dirty="0"/>
              <a:t>Apply the extended </a:t>
            </a:r>
            <a:r>
              <a:rPr lang="en-US" altLang="zh-CN" sz="2800" b="1" i="1" dirty="0"/>
              <a:t>projection</a:t>
            </a:r>
            <a:r>
              <a:rPr lang="en-US" altLang="zh-CN" sz="2800" dirty="0"/>
              <a:t> indicated by the</a:t>
            </a:r>
            <a:r>
              <a:rPr lang="en-US" altLang="zh-CN" sz="2800" dirty="0">
                <a:solidFill>
                  <a:srgbClr val="FF0066"/>
                </a:solidFill>
              </a:rPr>
              <a:t> SELECT</a:t>
            </a:r>
            <a:r>
              <a:rPr lang="en-US" altLang="zh-CN" sz="2800" dirty="0"/>
              <a:t> clause.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602E8-CF55-4598-8AB5-1DD2AF1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9B31DF-B94A-431C-85A3-869C3E47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63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70B5B5D-F799-4F87-A4AC-0020C7324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DAABAC1-50E5-4536-9CC1-A590A9D57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4800"/>
              <a:t>Any Questions? </a:t>
            </a:r>
          </a:p>
        </p:txBody>
      </p:sp>
      <p:sp>
        <p:nvSpPr>
          <p:cNvPr id="83969" name="灯片编号占位符 5">
            <a:extLst>
              <a:ext uri="{FF2B5EF4-FFF2-40B4-BE49-F238E27FC236}">
                <a16:creationId xmlns:a16="http://schemas.microsoft.com/office/drawing/2014/main" id="{1E5DF84E-526D-422C-9D25-865D4D02C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1BB4CB25-C1F6-4787-A63F-D6C36F1B6F80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80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48C621F3-5028-444B-ABF9-3BC37BBBD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350" y="4375150"/>
            <a:ext cx="429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Exercises 6.3.1, 6.3.2 @ P.279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05D15-C346-4DF2-A2F7-3D149473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CA5C0B-92BD-45F3-9B10-F41AC590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C5B1C-D0C4-4BAB-B6EA-249EBCC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702072-7A7B-4C3C-ACFB-54C6CFAC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F9BD81E-23DD-4C5F-AB5F-8F1E00326497}"/>
              </a:ext>
            </a:extLst>
          </p:cNvPr>
          <p:cNvSpPr txBox="1">
            <a:spLocks noChangeArrowheads="1"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 anchor="ctr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fld id="{A5C15C1E-5A01-4C5D-A12B-1ADE325F8FE1}" type="slidenum">
              <a:rPr lang="en-US" altLang="zh-CN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buFont typeface="Arial" panose="020B0604020202020204" pitchFamily="34" charset="0"/>
                <a:buChar char="•"/>
              </a:pPr>
              <a:t>9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A9E58E5A-531C-496F-95C3-02D35DC1D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1" y="2349500"/>
            <a:ext cx="37576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6A59DAFF-809D-45C8-AAE6-8A032C440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1" y="3505200"/>
            <a:ext cx="3757613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9A66784-6793-4385-8822-899BEFC91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1" y="3879850"/>
            <a:ext cx="375761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ABAA49E0-E485-4FE7-96E1-8639C6B6FCC3}"/>
              </a:ext>
            </a:extLst>
          </p:cNvPr>
          <p:cNvGrpSpPr>
            <a:grpSpLocks/>
          </p:cNvGrpSpPr>
          <p:nvPr/>
        </p:nvGrpSpPr>
        <p:grpSpPr bwMode="auto">
          <a:xfrm>
            <a:off x="6515101" y="3733800"/>
            <a:ext cx="1795463" cy="1320800"/>
            <a:chOff x="0" y="0"/>
            <a:chExt cx="1131" cy="832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D7D6845F-05D5-41F4-8A7D-781A2D35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" y="309"/>
              <a:ext cx="10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Check if</a:t>
              </a:r>
            </a:p>
            <a:p>
              <a:pPr eaLnBrk="0" hangingPunct="0"/>
              <a:r>
                <a:rPr lang="zh-CN" altLang="en-US">
                  <a:latin typeface="Courier New" panose="02070309020205020404" pitchFamily="49" charset="0"/>
                  <a:ea typeface="宋体" panose="02010600030101010101" pitchFamily="2" charset="-122"/>
                </a:rPr>
                <a:t>AB InBev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2C525FE4-0B2C-4733-9076-A352D7DA8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0" y="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35DB7B79-3FB5-4A39-9560-395B7765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3462338"/>
            <a:ext cx="73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Bud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F70C9B8-1F09-452C-BAF7-9FDFD8F2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462338"/>
            <a:ext cx="165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AB InBev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C38F2AC7-A467-4D1B-BABF-CB8AFDAFC4F0}"/>
              </a:ext>
            </a:extLst>
          </p:cNvPr>
          <p:cNvGrpSpPr>
            <a:grpSpLocks/>
          </p:cNvGrpSpPr>
          <p:nvPr/>
        </p:nvGrpSpPr>
        <p:grpSpPr bwMode="auto">
          <a:xfrm>
            <a:off x="6515101" y="3344864"/>
            <a:ext cx="3924301" cy="830263"/>
            <a:chOff x="0" y="0"/>
            <a:chExt cx="2472" cy="523"/>
          </a:xfrm>
        </p:grpSpPr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DB69E18A-413F-448E-8AFC-28A7CABC5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7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D8420F4B-747B-478E-B51F-155B35F01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0"/>
              <a:ext cx="161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Include t.name </a:t>
              </a:r>
            </a:p>
            <a:p>
              <a:pPr eaLnBrk="0" hangingPunct="0"/>
              <a:r>
                <a:rPr lang="en-US" altLang="zh-CN">
                  <a:ea typeface="宋体" panose="02010600030101010101" pitchFamily="2" charset="-122"/>
                </a:rPr>
                <a:t>in the result, if so</a:t>
              </a:r>
            </a:p>
          </p:txBody>
        </p:sp>
      </p:grpSp>
      <p:sp>
        <p:nvSpPr>
          <p:cNvPr id="18" name="Text Box 18">
            <a:extLst>
              <a:ext uri="{FF2B5EF4-FFF2-40B4-BE49-F238E27FC236}">
                <a16:creationId xmlns:a16="http://schemas.microsoft.com/office/drawing/2014/main" id="{FF20334B-B99F-4C80-A8A9-3BFEF71C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410201"/>
            <a:ext cx="22700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Tuple-variable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loops over all</a:t>
            </a:r>
          </a:p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tuples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905E6F50-59DC-480C-AE5C-2E2AA9188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657600"/>
            <a:ext cx="685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CE56787-C3BB-487B-AE44-B1B17521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1905000"/>
            <a:ext cx="3757613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endParaRPr lang="zh-CN" altLang="en-US"/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077CF576-8F5E-4F56-9D2F-E04BBD224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897063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00CC"/>
                </a:solidFill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7015F657-87CB-417A-80EC-1F48BD9A9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1905000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0" hangingPunct="0"/>
            <a:r>
              <a:rPr lang="en-US" altLang="zh-CN">
                <a:solidFill>
                  <a:srgbClr val="CC00CC"/>
                </a:solidFill>
                <a:ea typeface="宋体" panose="02010600030101010101" pitchFamily="2" charset="-122"/>
              </a:rPr>
              <a:t>manf</a:t>
            </a:r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9F3EE9AA-9085-4E77-8187-4AD94B643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905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3263</Words>
  <Application>Microsoft Office PowerPoint</Application>
  <PresentationFormat>宽屏</PresentationFormat>
  <Paragraphs>709</Paragraphs>
  <Slides>80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80</vt:i4>
      </vt:variant>
    </vt:vector>
  </HeadingPairs>
  <TitlesOfParts>
    <vt:vector size="99" baseType="lpstr">
      <vt:lpstr>Monotype Sorts</vt:lpstr>
      <vt:lpstr>Ubuntu Mono</vt:lpstr>
      <vt:lpstr>阿里巴巴普惠体</vt:lpstr>
      <vt:lpstr>等线</vt:lpstr>
      <vt:lpstr>等线 Light</vt:lpstr>
      <vt:lpstr>方正书宋_GBK</vt:lpstr>
      <vt:lpstr>黑体</vt:lpstr>
      <vt:lpstr>宋体</vt:lpstr>
      <vt:lpstr>微软雅黑</vt:lpstr>
      <vt:lpstr>瀹嬩綋</vt:lpstr>
      <vt:lpstr>Alibaba Sans</vt:lpstr>
      <vt:lpstr>Arial</vt:lpstr>
      <vt:lpstr>Calibri</vt:lpstr>
      <vt:lpstr>Cambria</vt:lpstr>
      <vt:lpstr>Courier New</vt:lpstr>
      <vt:lpstr>Tahoma</vt:lpstr>
      <vt:lpstr>Times New Roman</vt:lpstr>
      <vt:lpstr>Wingdings</vt:lpstr>
      <vt:lpstr>Office 主题​​</vt:lpstr>
      <vt:lpstr>Introduction to SQL （ Sec. 6.1-6.3 ）</vt:lpstr>
      <vt:lpstr>Do You Know SQL?</vt:lpstr>
      <vt:lpstr>Why SQL?</vt:lpstr>
      <vt:lpstr>Query</vt:lpstr>
      <vt:lpstr>Our Running Example</vt:lpstr>
      <vt:lpstr>Example 1</vt:lpstr>
      <vt:lpstr>Result of Query</vt:lpstr>
      <vt:lpstr>Meaning of Single-Relation Query</vt:lpstr>
      <vt:lpstr>Operational Semantics</vt:lpstr>
      <vt:lpstr>Operational Semantics --- General</vt:lpstr>
      <vt:lpstr>* In SELECT clauses</vt:lpstr>
      <vt:lpstr>Result of Query:</vt:lpstr>
      <vt:lpstr>Renaming Attributes</vt:lpstr>
      <vt:lpstr>Result of Query:</vt:lpstr>
      <vt:lpstr>Expressions in SELECT Clauses</vt:lpstr>
      <vt:lpstr>Result of Query</vt:lpstr>
      <vt:lpstr>Example5: Constants as Expressions</vt:lpstr>
      <vt:lpstr>Result of Query</vt:lpstr>
      <vt:lpstr>Example6: Constant In Select Clause</vt:lpstr>
      <vt:lpstr>Information Integration --- (2)</vt:lpstr>
      <vt:lpstr>Complex Conditions in WHERE Clause</vt:lpstr>
      <vt:lpstr>Example7: Complex Condition</vt:lpstr>
      <vt:lpstr>Patterns</vt:lpstr>
      <vt:lpstr>Example8: LIKE</vt:lpstr>
      <vt:lpstr>Example9: LIKE</vt:lpstr>
      <vt:lpstr>NULL Values</vt:lpstr>
      <vt:lpstr>Operate on NULL</vt:lpstr>
      <vt:lpstr>Comparing NULL's to Values</vt:lpstr>
      <vt:lpstr>Three-Valued Logic</vt:lpstr>
      <vt:lpstr>Surprising Example10</vt:lpstr>
      <vt:lpstr>Ordering the Output</vt:lpstr>
      <vt:lpstr>Ordering the Output</vt:lpstr>
      <vt:lpstr>PowerPoint 演示文稿</vt:lpstr>
      <vt:lpstr>2.Multirelation Queries</vt:lpstr>
      <vt:lpstr>Example11: Joining Two Relations</vt:lpstr>
      <vt:lpstr>Operational Semantics</vt:lpstr>
      <vt:lpstr>Example</vt:lpstr>
      <vt:lpstr>Explicit Tuple-Variables</vt:lpstr>
      <vt:lpstr>Example12: Self-Join</vt:lpstr>
      <vt:lpstr>Exercises</vt:lpstr>
      <vt:lpstr>Union, Intersection and Except of Queries</vt:lpstr>
      <vt:lpstr>Example: UNION</vt:lpstr>
      <vt:lpstr>Example: INTERSECT</vt:lpstr>
      <vt:lpstr>Example: EXCEPT</vt:lpstr>
      <vt:lpstr>PowerPoint 演示文稿</vt:lpstr>
      <vt:lpstr>3.Subqueries</vt:lpstr>
      <vt:lpstr>Example13: Subquery in FROM</vt:lpstr>
      <vt:lpstr>Example14: Subquery in WHERE</vt:lpstr>
      <vt:lpstr> Single-Tuple Subquery</vt:lpstr>
      <vt:lpstr>=</vt:lpstr>
      <vt:lpstr> IN </vt:lpstr>
      <vt:lpstr> IN</vt:lpstr>
      <vt:lpstr>What’s the difference?</vt:lpstr>
      <vt:lpstr>IN is a Predicate About R's Tuples</vt:lpstr>
      <vt:lpstr>This Query Pairs Tuples from R, S</vt:lpstr>
      <vt:lpstr> Exists </vt:lpstr>
      <vt:lpstr>Example18: EXISTS</vt:lpstr>
      <vt:lpstr> EXISTS for Example 15</vt:lpstr>
      <vt:lpstr>EXISTS for Example 19</vt:lpstr>
      <vt:lpstr>Example</vt:lpstr>
      <vt:lpstr> ANY</vt:lpstr>
      <vt:lpstr>PowerPoint 演示文稿</vt:lpstr>
      <vt:lpstr>The Operator ALL</vt:lpstr>
      <vt:lpstr>Example19: ALL</vt:lpstr>
      <vt:lpstr>Union, Intersection, and Difference</vt:lpstr>
      <vt:lpstr>Example20: Intersection</vt:lpstr>
      <vt:lpstr>Solution</vt:lpstr>
      <vt:lpstr>Bag Semantics</vt:lpstr>
      <vt:lpstr>Motivation: Efficiency</vt:lpstr>
      <vt:lpstr>Controlling Duplicate Elimination</vt:lpstr>
      <vt:lpstr>Example21: DISTINCT</vt:lpstr>
      <vt:lpstr>Example22: ALL</vt:lpstr>
      <vt:lpstr>Join Expressions</vt:lpstr>
      <vt:lpstr>Products and Natural Joins</vt:lpstr>
      <vt:lpstr>Theta Join</vt:lpstr>
      <vt:lpstr>Example 24</vt:lpstr>
      <vt:lpstr>Outerjoins</vt:lpstr>
      <vt:lpstr>Outer Join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100</cp:revision>
  <dcterms:created xsi:type="dcterms:W3CDTF">2020-08-25T08:13:37Z</dcterms:created>
  <dcterms:modified xsi:type="dcterms:W3CDTF">2020-09-11T04:12:21Z</dcterms:modified>
</cp:coreProperties>
</file>