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387" r:id="rId25"/>
    <p:sldId id="419" r:id="rId26"/>
    <p:sldId id="420" r:id="rId27"/>
    <p:sldId id="421" r:id="rId28"/>
    <p:sldId id="422" r:id="rId29"/>
    <p:sldId id="423" r:id="rId30"/>
    <p:sldId id="424" r:id="rId31"/>
    <p:sldId id="42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84" d="100"/>
          <a:sy n="84" d="100"/>
        </p:scale>
        <p:origin x="918" y="-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2020年9月6日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900" dirty="0"/>
              <a:t>Relational Model </a:t>
            </a:r>
            <a:br>
              <a:rPr lang="en-US" altLang="zh-CN" sz="6600" dirty="0"/>
            </a:br>
            <a:r>
              <a:rPr lang="en-US" altLang="zh-CN" sz="3100" dirty="0"/>
              <a:t>SQL Data Definition</a:t>
            </a:r>
            <a:r>
              <a:rPr lang="zh-CN" altLang="en-US" sz="3100" dirty="0"/>
              <a:t>，</a:t>
            </a:r>
            <a:r>
              <a:rPr lang="en-US" altLang="zh-CN" sz="3100" dirty="0"/>
              <a:t>Constraint</a:t>
            </a:r>
            <a:br>
              <a:rPr lang="en-US" altLang="zh-CN" sz="5400" dirty="0">
                <a:ea typeface="黑体" panose="02010609060101010101" pitchFamily="49" charset="-122"/>
              </a:rPr>
            </a:br>
            <a:r>
              <a:rPr lang="zh-CN" altLang="en-US" sz="2200" dirty="0"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Section 2.1--2.</a:t>
            </a:r>
            <a:r>
              <a:rPr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2020年9月6日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79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B325-BF5A-4378-B5D9-3985B88E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(Declaring) a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81989-63DD-4655-82BE-E88D7148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Simplest form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/>
              <a:t>		</a:t>
            </a:r>
            <a:r>
              <a:rPr lang="en-US" altLang="zh-CN" sz="3200" dirty="0">
                <a:latin typeface="Courier New" panose="02070309020205020404" pitchFamily="49" charset="0"/>
              </a:rPr>
              <a:t>CREATE DATABASE &lt;</a:t>
            </a:r>
            <a:r>
              <a:rPr lang="en-US" altLang="zh-CN" sz="3200" dirty="0" err="1">
                <a:latin typeface="Courier New" panose="02070309020205020404" pitchFamily="49" charset="0"/>
              </a:rPr>
              <a:t>db_name</a:t>
            </a:r>
            <a:r>
              <a:rPr lang="en-US" altLang="zh-CN" sz="3200" dirty="0">
                <a:latin typeface="Courier New" panose="02070309020205020404" pitchFamily="49" charset="0"/>
              </a:rPr>
              <a:t>&gt;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3200" dirty="0"/>
              <a:t>To delete a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/>
              <a:t>		</a:t>
            </a:r>
            <a:r>
              <a:rPr lang="en-US" altLang="zh-CN" sz="3200" dirty="0">
                <a:latin typeface="Courier New" panose="02070309020205020404" pitchFamily="49" charset="0"/>
              </a:rPr>
              <a:t>DROP DATABASE &lt;</a:t>
            </a:r>
            <a:r>
              <a:rPr lang="en-US" altLang="zh-CN" sz="3200" dirty="0" err="1">
                <a:latin typeface="Courier New" panose="02070309020205020404" pitchFamily="49" charset="0"/>
              </a:rPr>
              <a:t>db_name</a:t>
            </a:r>
            <a:r>
              <a:rPr lang="en-US" altLang="zh-CN" sz="3200" dirty="0">
                <a:latin typeface="Courier New" panose="02070309020205020404" pitchFamily="49" charset="0"/>
              </a:rPr>
              <a:t>&gt;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E68AE-695B-4155-A4E8-43267E81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E2E01-5C6E-42CD-9339-9C85EDD5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2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00E9-473C-4758-BFC4-06A39C32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(Declaring) a Relation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59429-1DB2-48D1-8058-B246D5B6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Simplest form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CREATE TABLE &lt;</a:t>
            </a:r>
            <a:r>
              <a:rPr lang="en-US" altLang="zh-CN" dirty="0" err="1">
                <a:latin typeface="Courier New" panose="02070309020205020404" pitchFamily="49" charset="0"/>
              </a:rPr>
              <a:t>table_name</a:t>
            </a:r>
            <a:r>
              <a:rPr lang="en-US" altLang="zh-CN" dirty="0">
                <a:latin typeface="Courier New" panose="02070309020205020404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&lt;list of elements&gt;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);</a:t>
            </a:r>
          </a:p>
          <a:p>
            <a:r>
              <a:rPr lang="en-US" altLang="zh-CN" dirty="0"/>
              <a:t>To delete a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DROP TABLE &lt;</a:t>
            </a:r>
            <a:r>
              <a:rPr lang="en-US" altLang="zh-CN" dirty="0" err="1">
                <a:latin typeface="Courier New" panose="02070309020205020404" pitchFamily="49" charset="0"/>
              </a:rPr>
              <a:t>table_name</a:t>
            </a:r>
            <a:r>
              <a:rPr lang="en-US" altLang="zh-CN" dirty="0">
                <a:latin typeface="Courier New" panose="02070309020205020404" pitchFamily="49" charset="0"/>
              </a:rPr>
              <a:t>&gt;;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BA24-7EC7-4556-A545-52F832A7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BF0D-057C-4F6B-B32B-491D9EE9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7468-6CE2-40E7-BA9D-A4C34A00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Table 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603C5-208D-434D-9455-9A297DE3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481328"/>
            <a:ext cx="11635740" cy="4695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Most basic element: an </a:t>
            </a:r>
            <a:r>
              <a:rPr lang="en-US" altLang="zh-CN" sz="2800" i="1" u="sng" dirty="0">
                <a:solidFill>
                  <a:srgbClr val="0033CC"/>
                </a:solidFill>
              </a:rPr>
              <a:t>attribute</a:t>
            </a:r>
            <a:r>
              <a:rPr lang="en-US" altLang="zh-CN" sz="2800" dirty="0"/>
              <a:t> and its </a:t>
            </a:r>
            <a:r>
              <a:rPr lang="en-US" altLang="zh-CN" sz="2800" i="1" u="sng" dirty="0">
                <a:solidFill>
                  <a:srgbClr val="0033CC"/>
                </a:solidFill>
              </a:rPr>
              <a:t>type</a:t>
            </a:r>
            <a:r>
              <a:rPr lang="en-US" altLang="zh-C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The most common types are: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INT or INTEGER (synonyms).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REAL or FLOAT (synonyms).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CHAR(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) = fixed-length string of 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 characters.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VARCHAR(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) = variable-length string of up to </a:t>
            </a:r>
            <a:r>
              <a:rPr lang="en-US" altLang="zh-CN" sz="2400" i="1" dirty="0">
                <a:latin typeface="Courier New" panose="02070309020205020404" pitchFamily="49" charset="0"/>
              </a:rPr>
              <a:t>n </a:t>
            </a:r>
            <a:r>
              <a:rPr lang="en-US" altLang="zh-CN" sz="2400" dirty="0">
                <a:latin typeface="Courier New" panose="02070309020205020404" pitchFamily="49" charset="0"/>
              </a:rPr>
              <a:t>characters</a:t>
            </a:r>
            <a:r>
              <a:rPr lang="en-US" altLang="zh-CN" sz="2400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8A502-6250-4CA7-9473-F32A8502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1FE3B6-18CE-49D4-9A76-87061B45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0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0D4-05EE-4156-A910-B21C581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Example:</a:t>
            </a:r>
            <a:r>
              <a:rPr lang="en-US" altLang="zh-CN" dirty="0">
                <a:sym typeface="方正书宋_GBK" charset="-122"/>
              </a:rPr>
              <a:t> </a:t>
            </a:r>
            <a:r>
              <a:rPr lang="en-US" altLang="zh-CN" dirty="0"/>
              <a:t> Create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17C12-240B-4C43-9B15-C59EAC57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37"/>
            <a:ext cx="10515600" cy="4695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CREATE TABLE Sells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(	bar	  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beer  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price REAL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06650-3728-40AE-AAAA-F2F8D3B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CAE68-7F69-43A9-9455-CA3A50CA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81D75E-EA74-490A-AB22-AC2C95C7DB07}"/>
              </a:ext>
            </a:extLst>
          </p:cNvPr>
          <p:cNvSpPr txBox="1">
            <a:spLocks/>
          </p:cNvSpPr>
          <p:nvPr/>
        </p:nvSpPr>
        <p:spPr>
          <a:xfrm>
            <a:off x="5627913" y="1600049"/>
            <a:ext cx="5451764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CREATE TABLE Book_Info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Book_ID  SMALLINT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Book_Name  VARCHAR(20)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Description  VARCHAR(30)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Price  </a:t>
            </a:r>
            <a:r>
              <a:rPr lang="en-US" altLang="zh-CN" sz="2400" dirty="0">
                <a:latin typeface="Courier New" panose="02070309020205020404" pitchFamily="49" charset="0"/>
              </a:rPr>
              <a:t>FLOAT</a:t>
            </a:r>
            <a:r>
              <a:rPr lang="zh-CN" altLang="en-US" sz="2400" dirty="0">
                <a:latin typeface="Courier New" panose="02070309020205020404" pitchFamily="49" charset="0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Author_ID  INT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E272AB-A33B-497B-9937-83242B736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51323"/>
            <a:ext cx="3098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SQL is case insensitive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444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9C22C-5FBD-4381-B605-5239D4EB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492A6-00DC-4CE7-8599-12234F42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u="sng" dirty="0">
                <a:solidFill>
                  <a:schemeClr val="accent2"/>
                </a:solidFill>
              </a:rPr>
              <a:t>Integers </a:t>
            </a:r>
            <a:r>
              <a:rPr lang="en-US" altLang="zh-CN" sz="2800" dirty="0"/>
              <a:t>and </a:t>
            </a:r>
            <a:r>
              <a:rPr lang="en-US" altLang="zh-CN" sz="2800" i="1" u="sng" dirty="0">
                <a:solidFill>
                  <a:schemeClr val="accent2"/>
                </a:solidFill>
              </a:rPr>
              <a:t>reals</a:t>
            </a:r>
            <a:r>
              <a:rPr lang="en-US" altLang="zh-CN" sz="2800" dirty="0"/>
              <a:t> are represented as you would expect.</a:t>
            </a:r>
          </a:p>
          <a:p>
            <a:r>
              <a:rPr lang="en-US" altLang="zh-CN" sz="2800" i="1" u="sng" dirty="0">
                <a:solidFill>
                  <a:schemeClr val="accent2"/>
                </a:solidFill>
              </a:rPr>
              <a:t>Strings</a:t>
            </a:r>
            <a:r>
              <a:rPr lang="en-US" altLang="zh-CN" sz="2800" dirty="0"/>
              <a:t> are too, except they require single quotes.</a:t>
            </a:r>
          </a:p>
          <a:p>
            <a:pPr marL="452438" lvl="1"/>
            <a:r>
              <a:rPr lang="en-US" altLang="zh-CN" sz="2400" dirty="0"/>
              <a:t>Two single quotes = real quote, e.g.,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Joe</a:t>
            </a:r>
            <a:r>
              <a:rPr lang="zh-CN" altLang="en-US" sz="2400" dirty="0">
                <a:latin typeface="Courier New" panose="02070309020205020404" pitchFamily="49" charset="0"/>
              </a:rPr>
              <a:t>''</a:t>
            </a:r>
            <a:r>
              <a:rPr lang="en-US" altLang="zh-CN" sz="2400" dirty="0">
                <a:latin typeface="Courier New" panose="02070309020205020404" pitchFamily="49" charset="0"/>
              </a:rPr>
              <a:t>s Bar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Any value can be NULL.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AF6F1-A354-4F8F-836E-BB85E06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F81E7-F9BA-4B0B-8410-E75A7DAD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8F13-7B1F-4BF4-99F4-55AD354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Dates and Times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4A5B7-0AC8-4DE9-B94F-57273D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>
                <a:solidFill>
                  <a:schemeClr val="accent2"/>
                </a:solidFill>
              </a:rPr>
              <a:t>DATE</a:t>
            </a:r>
            <a:r>
              <a:rPr lang="en-US" altLang="zh-CN" dirty="0"/>
              <a:t> and </a:t>
            </a:r>
            <a:r>
              <a:rPr lang="en-US" altLang="zh-CN" i="1" u="sng" dirty="0">
                <a:solidFill>
                  <a:schemeClr val="accent2"/>
                </a:solidFill>
              </a:rPr>
              <a:t>TIME</a:t>
            </a:r>
            <a:r>
              <a:rPr lang="en-US" altLang="zh-CN" dirty="0"/>
              <a:t> are types in SQL.</a:t>
            </a:r>
          </a:p>
          <a:p>
            <a:r>
              <a:rPr lang="en-US" altLang="zh-CN" dirty="0"/>
              <a:t>The form of a </a:t>
            </a:r>
            <a:r>
              <a:rPr lang="en-US" altLang="zh-CN" i="1" u="sng" dirty="0">
                <a:solidFill>
                  <a:schemeClr val="accent2"/>
                </a:solidFill>
              </a:rPr>
              <a:t>date</a:t>
            </a:r>
            <a:r>
              <a:rPr lang="en-US" altLang="zh-CN" dirty="0"/>
              <a:t> value is: DATE ‘</a:t>
            </a:r>
            <a:r>
              <a:rPr lang="en-US" altLang="zh-CN" dirty="0" err="1"/>
              <a:t>yyyy</a:t>
            </a:r>
            <a:r>
              <a:rPr lang="en-US" altLang="zh-CN" dirty="0"/>
              <a:t>-mm-dd’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Example: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ourier New" panose="02070309020205020404" pitchFamily="49" charset="0"/>
              </a:rPr>
              <a:t>DATE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2007-09-30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 for Sept. 30, 2007.</a:t>
            </a:r>
          </a:p>
          <a:p>
            <a:pPr lvl="1"/>
            <a:endParaRPr lang="en-US" altLang="zh-CN" sz="2400" dirty="0"/>
          </a:p>
          <a:p>
            <a:r>
              <a:rPr lang="en-US" altLang="zh-CN" dirty="0"/>
              <a:t>The form of a </a:t>
            </a:r>
            <a:r>
              <a:rPr lang="en-US" altLang="zh-CN" i="1" u="sng" dirty="0">
                <a:solidFill>
                  <a:schemeClr val="accent2"/>
                </a:solidFill>
              </a:rPr>
              <a:t>time</a:t>
            </a:r>
            <a:r>
              <a:rPr lang="en-US" altLang="zh-CN" dirty="0"/>
              <a:t> value is: TIME ‘</a:t>
            </a:r>
            <a:r>
              <a:rPr lang="en-US" altLang="zh-CN" dirty="0" err="1"/>
              <a:t>hh:mm:ss</a:t>
            </a:r>
            <a:r>
              <a:rPr lang="en-US" altLang="zh-CN" dirty="0"/>
              <a:t>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with an optional </a:t>
            </a:r>
            <a:r>
              <a:rPr lang="en-US" altLang="zh-CN" i="1" u="sng" dirty="0">
                <a:solidFill>
                  <a:schemeClr val="accent2"/>
                </a:solidFill>
              </a:rPr>
              <a:t>decimal</a:t>
            </a:r>
            <a:r>
              <a:rPr lang="en-US" altLang="zh-CN" dirty="0">
                <a:solidFill>
                  <a:srgbClr val="993300"/>
                </a:solidFill>
              </a:rPr>
              <a:t> point</a:t>
            </a:r>
            <a:r>
              <a:rPr lang="en-US" altLang="zh-CN" dirty="0"/>
              <a:t> and fractions of a second following.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</a:t>
            </a:r>
            <a:r>
              <a:rPr lang="en-US" altLang="zh-CN" sz="2400" dirty="0"/>
              <a:t>: </a:t>
            </a:r>
            <a:r>
              <a:rPr lang="en-US" altLang="zh-CN" sz="2400" dirty="0">
                <a:latin typeface="Courier New" panose="02070309020205020404" pitchFamily="49" charset="0"/>
              </a:rPr>
              <a:t>TIME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15:30:02.5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 = two and a half seconds after 3:30PM.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0C201-44DA-40DD-BBFB-F576402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EABE6-254F-4A6A-B873-D769B95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5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246B-8CEE-4CE1-AA5F-4A159CA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sz="2800" i="1" u="sng" dirty="0">
                <a:solidFill>
                  <a:schemeClr val="accent2"/>
                </a:solidFill>
              </a:rPr>
              <a:t>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4861-2679-4038-9641-737287E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attribute or list of attributes may be declared </a:t>
            </a:r>
            <a:r>
              <a:rPr lang="en-US" altLang="zh-CN" sz="2800" dirty="0">
                <a:solidFill>
                  <a:srgbClr val="993300"/>
                </a:solidFill>
              </a:rPr>
              <a:t>PRIMARY KEY</a:t>
            </a:r>
            <a:r>
              <a:rPr lang="en-US" altLang="zh-CN" sz="2800" dirty="0"/>
              <a:t> or </a:t>
            </a:r>
            <a:r>
              <a:rPr lang="en-US" altLang="zh-CN" sz="2800" dirty="0">
                <a:solidFill>
                  <a:srgbClr val="993300"/>
                </a:solidFill>
              </a:rPr>
              <a:t>UNIQUE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Either says that no two tuples of the relation may agree in all the attribute(s)  on the list.</a:t>
            </a:r>
          </a:p>
          <a:p>
            <a:r>
              <a:rPr lang="en-US" altLang="zh-CN" sz="2800" dirty="0"/>
              <a:t>There are a few distinctions to be mentioned later.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70F3C-02E8-4A67-BBC5-D1B9A444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73ACC-552A-4650-AD65-67D77F90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75D53-F3BB-4FB5-945F-C3A43A3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i="1" u="sng" dirty="0">
                <a:solidFill>
                  <a:schemeClr val="accent2"/>
                </a:solidFill>
              </a:rPr>
              <a:t>Single-Attribute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374A4-F996-4005-A650-BFF2ECD4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Place </a:t>
            </a:r>
            <a:r>
              <a:rPr lang="en-US" altLang="zh-CN" dirty="0">
                <a:solidFill>
                  <a:srgbClr val="0033CC"/>
                </a:solidFill>
              </a:rPr>
              <a:t>PRIMARY KEY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33CC"/>
                </a:solidFill>
              </a:rPr>
              <a:t>UNIQUE </a:t>
            </a:r>
            <a:r>
              <a:rPr lang="en-US" altLang="zh-CN" dirty="0"/>
              <a:t>after the type in the declaration of the attribute.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   Example:</a:t>
            </a:r>
            <a:r>
              <a:rPr lang="en-US" altLang="zh-CN" dirty="0">
                <a:sym typeface="方正书宋_GBK" charset="-122"/>
              </a:rPr>
              <a:t> </a:t>
            </a:r>
            <a:r>
              <a:rPr lang="en-US" altLang="zh-CN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panose="02070309020205020404" pitchFamily="49" charset="0"/>
              </a:rPr>
              <a:t>CREATE TABLE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(</a:t>
            </a:r>
          </a:p>
          <a:p>
            <a:pPr lvl="2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name  CHAR(20)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UNIQUE</a:t>
            </a:r>
            <a:r>
              <a:rPr lang="en-US" altLang="zh-CN" sz="2400" dirty="0"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</a:rPr>
              <a:t>manf</a:t>
            </a:r>
            <a:r>
              <a:rPr lang="en-US" altLang="zh-CN" dirty="0">
                <a:latin typeface="Courier New" panose="02070309020205020404" pitchFamily="49" charset="0"/>
              </a:rPr>
              <a:t>	 CHAR(20)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);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B706F-BF54-467E-999E-8A9E5EF3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BB411-ED8B-4AB1-A8CD-BD2F4464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7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59D6-8074-4AC7-A6C3-AD0C90B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i="1" u="sng" dirty="0">
                <a:solidFill>
                  <a:schemeClr val="accent2"/>
                </a:solidFill>
              </a:rPr>
              <a:t>Multi-attribute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813-9B53-4DFC-B14C-5D5A1719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key declaration can also be another element in the list of elements of a </a:t>
            </a:r>
            <a:r>
              <a:rPr lang="en-US" altLang="zh-CN" sz="2000" dirty="0">
                <a:solidFill>
                  <a:srgbClr val="FF0000"/>
                </a:solidFill>
              </a:rPr>
              <a:t>CREATE TABLE</a:t>
            </a:r>
            <a:r>
              <a:rPr lang="en-US" altLang="zh-CN" sz="2800" dirty="0"/>
              <a:t> statement.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This form </a:t>
            </a:r>
            <a:r>
              <a:rPr lang="en-US" altLang="zh-CN" i="1" u="sng" dirty="0">
                <a:solidFill>
                  <a:schemeClr val="accent2"/>
                </a:solidFill>
              </a:rPr>
              <a:t>is </a:t>
            </a:r>
            <a:r>
              <a:rPr lang="en-US" altLang="zh-CN" sz="2800" dirty="0"/>
              <a:t>essential if the key consists of more than one attribute.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May be used even for one-attribute keys.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49A44-9C2E-4297-93B6-F07A8E5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80133-87AE-42FA-B1D7-1271F049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0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171D-C078-40BD-A414-0C357DA4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Multi-attribute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C0D2-9BAC-4280-BAB1-6705B909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bar and beer together are the key for Sells: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bar	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beer		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price		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PRIMARY KEY (bar, beer)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5CFCB-E92F-4196-850F-0378DE08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24C59-BCA3-4B76-90C5-82A1E4DE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8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2EA-83B4-459E-9B59-C1D4B11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Data Model?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4F31-738F-445B-ADC7-8EE8BDDA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9380220" cy="46956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1200" dirty="0"/>
              <a:t>A </a:t>
            </a:r>
            <a:r>
              <a:rPr lang="en-US" altLang="zh-CN" sz="11200" i="1" u="sng" dirty="0">
                <a:solidFill>
                  <a:schemeClr val="accent2"/>
                </a:solidFill>
              </a:rPr>
              <a:t>data model</a:t>
            </a:r>
            <a:r>
              <a:rPr lang="en-US" altLang="zh-CN" sz="11200" i="1" dirty="0">
                <a:solidFill>
                  <a:schemeClr val="accent2"/>
                </a:solidFill>
              </a:rPr>
              <a:t> </a:t>
            </a:r>
            <a:r>
              <a:rPr lang="en-US" altLang="zh-CN" sz="11200" dirty="0">
                <a:solidFill>
                  <a:schemeClr val="accent2"/>
                </a:solidFill>
              </a:rPr>
              <a:t> </a:t>
            </a:r>
            <a:r>
              <a:rPr lang="en-US" altLang="zh-CN" sz="11200" dirty="0"/>
              <a:t>is a collection of concepts for describing data.</a:t>
            </a: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1.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Data Structure </a:t>
            </a: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		</a:t>
            </a:r>
            <a:r>
              <a:rPr lang="zh-CN" altLang="en-US" sz="9600" dirty="0">
                <a:sym typeface="方正书宋_GBK" charset="-122"/>
              </a:rPr>
              <a:t>relational model</a:t>
            </a:r>
            <a:r>
              <a:rPr lang="en-US" altLang="zh-CN" sz="9600" dirty="0">
                <a:sym typeface="方正书宋_GBK" charset="-122"/>
              </a:rPr>
              <a:t>: </a:t>
            </a:r>
            <a:r>
              <a:rPr lang="zh-CN" altLang="en-US" sz="9600" dirty="0">
                <a:solidFill>
                  <a:srgbClr val="FF0000"/>
                </a:solidFill>
                <a:sym typeface="方正书宋_GBK" charset="-122"/>
              </a:rPr>
              <a:t>tables</a:t>
            </a:r>
            <a:r>
              <a:rPr lang="zh-CN" altLang="en-US" sz="9600" dirty="0">
                <a:sym typeface="方正书宋_GBK" charset="-122"/>
              </a:rPr>
              <a:t>;     </a:t>
            </a:r>
            <a:endParaRPr lang="zh-CN" altLang="en-US" sz="9600" dirty="0"/>
          </a:p>
          <a:p>
            <a:pPr>
              <a:buFont typeface="Monotype Sorts" pitchFamily="2" charset="2"/>
              <a:buNone/>
            </a:pPr>
            <a:r>
              <a:rPr lang="zh-CN" altLang="en-US" sz="9600" dirty="0">
                <a:sym typeface="方正书宋_GBK" charset="-122"/>
              </a:rPr>
              <a:t>         </a:t>
            </a:r>
            <a:r>
              <a:rPr lang="en-US" altLang="zh-CN" sz="9600" dirty="0">
                <a:sym typeface="方正书宋_GBK" charset="-122"/>
              </a:rPr>
              <a:t>	</a:t>
            </a:r>
            <a:r>
              <a:rPr lang="zh-CN" altLang="en-US" sz="9600" dirty="0">
                <a:sym typeface="方正书宋_GBK" charset="-122"/>
              </a:rPr>
              <a:t>semistructured model</a:t>
            </a:r>
            <a:r>
              <a:rPr lang="en-US" altLang="zh-CN" sz="9600" dirty="0">
                <a:sym typeface="方正书宋_GBK" charset="-122"/>
              </a:rPr>
              <a:t>:</a:t>
            </a:r>
            <a:r>
              <a:rPr lang="zh-CN" altLang="en-US" sz="9600" dirty="0">
                <a:sym typeface="方正书宋_GBK" charset="-122"/>
              </a:rPr>
              <a:t> trees/graphs.</a:t>
            </a:r>
            <a:endParaRPr lang="zh-CN" altLang="en-US" sz="9600" dirty="0"/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2.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Data Operations </a:t>
            </a:r>
            <a:endParaRPr lang="en-US" altLang="zh-CN" sz="9600" dirty="0">
              <a:solidFill>
                <a:srgbClr val="3366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3.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Constraints</a:t>
            </a:r>
            <a:endParaRPr lang="en-US" altLang="zh-CN" sz="9600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9600" dirty="0">
                <a:sym typeface="方正书宋_GBK" charset="-122"/>
              </a:rPr>
              <a:t>      </a:t>
            </a:r>
            <a:r>
              <a:rPr lang="zh-CN" altLang="en-US" sz="9600" dirty="0">
                <a:latin typeface="Tahoma" panose="020B0604030504040204" pitchFamily="34" charset="0"/>
                <a:ea typeface="宋体" panose="02010600030101010101" pitchFamily="2" charset="-122"/>
                <a:sym typeface="方正书宋_GBK" charset="-122"/>
              </a:rPr>
              <a:t> see P.17 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5CA-6CE8-4D8E-B158-9A15C91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3188-0E7C-4B0F-8521-F5DC0A3F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0EB2C11C-7961-4CE9-A4B9-1F66BEF9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819"/>
              </p:ext>
            </p:extLst>
          </p:nvPr>
        </p:nvGraphicFramePr>
        <p:xfrm>
          <a:off x="10579736" y="1584198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15363" name="对象 4099">
                        <a:extLst>
                          <a:ext uri="{FF2B5EF4-FFF2-40B4-BE49-F238E27FC236}">
                            <a16:creationId xmlns:a16="http://schemas.microsoft.com/office/drawing/2014/main" id="{6F6436BB-1E80-4D1D-B5EA-7C58A6B7E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736" y="1584198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9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33CD-82DF-4CD2-B3F8-063BC0F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CC"/>
                </a:solidFill>
              </a:rPr>
              <a:t>PRIMARY KEY</a:t>
            </a:r>
            <a:r>
              <a:rPr lang="en-US" altLang="zh-CN" dirty="0"/>
              <a:t> vs. </a:t>
            </a:r>
            <a:r>
              <a:rPr lang="en-US" altLang="zh-CN" dirty="0">
                <a:solidFill>
                  <a:srgbClr val="0033CC"/>
                </a:solidFill>
              </a:rPr>
              <a:t>UNIQUE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C3F7-7714-49A8-A6C9-D20B8AC0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en-US" altLang="zh-CN" sz="2800" dirty="0"/>
              <a:t>There can be only one </a:t>
            </a:r>
            <a:r>
              <a:rPr lang="en-US" altLang="zh-CN" sz="2800" dirty="0">
                <a:solidFill>
                  <a:srgbClr val="0033CC"/>
                </a:solidFill>
              </a:rPr>
              <a:t>PRIMARY KEY</a:t>
            </a:r>
            <a:r>
              <a:rPr lang="en-US" altLang="zh-CN" sz="2800" dirty="0"/>
              <a:t> for a relation, but several </a:t>
            </a:r>
            <a:r>
              <a:rPr lang="en-US" altLang="zh-CN" sz="2800" dirty="0">
                <a:solidFill>
                  <a:srgbClr val="0033CC"/>
                </a:solidFill>
              </a:rPr>
              <a:t>UNIQUE </a:t>
            </a:r>
            <a:r>
              <a:rPr lang="en-US" altLang="zh-CN" sz="2800" dirty="0"/>
              <a:t>attributes.</a:t>
            </a:r>
          </a:p>
          <a:p>
            <a:pPr marL="609600" indent="-609600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en-US" altLang="zh-CN" sz="2800" dirty="0"/>
              <a:t>No attribute of a </a:t>
            </a:r>
            <a:r>
              <a:rPr lang="en-US" altLang="zh-CN" sz="2800" dirty="0">
                <a:solidFill>
                  <a:srgbClr val="0033CC"/>
                </a:solidFill>
              </a:rPr>
              <a:t>PRIMARY KEY </a:t>
            </a:r>
            <a:r>
              <a:rPr lang="en-US" altLang="zh-CN" sz="2800" dirty="0"/>
              <a:t>can ever be </a:t>
            </a:r>
            <a:r>
              <a:rPr lang="en-US" altLang="zh-CN" sz="2800" dirty="0">
                <a:solidFill>
                  <a:srgbClr val="0033CC"/>
                </a:solidFill>
              </a:rPr>
              <a:t>NULL </a:t>
            </a:r>
            <a:r>
              <a:rPr lang="en-US" altLang="zh-CN" sz="2800" dirty="0"/>
              <a:t>in any tuple.  But attributes declared </a:t>
            </a:r>
            <a:r>
              <a:rPr lang="en-US" altLang="zh-CN" sz="2800" dirty="0">
                <a:solidFill>
                  <a:srgbClr val="0033CC"/>
                </a:solidFill>
              </a:rPr>
              <a:t>UNIQUE </a:t>
            </a:r>
            <a:r>
              <a:rPr lang="en-US" altLang="zh-CN" sz="2800" dirty="0"/>
              <a:t>may have </a:t>
            </a:r>
            <a:r>
              <a:rPr lang="en-US" altLang="zh-CN" sz="2800" dirty="0">
                <a:solidFill>
                  <a:srgbClr val="0033CC"/>
                </a:solidFill>
              </a:rPr>
              <a:t>NULL’s</a:t>
            </a:r>
            <a:r>
              <a:rPr lang="en-US" altLang="zh-CN" sz="2800" dirty="0"/>
              <a:t>, and there may be several tuples with </a:t>
            </a:r>
            <a:r>
              <a:rPr lang="en-US" altLang="zh-CN" sz="2800" dirty="0">
                <a:solidFill>
                  <a:srgbClr val="0033CC"/>
                </a:solidFill>
              </a:rPr>
              <a:t>NULL</a:t>
            </a:r>
            <a:r>
              <a:rPr lang="en-US" altLang="zh-CN" sz="2800" dirty="0"/>
              <a:t>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AF5C-8A86-4179-9BD2-B8DD9B6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096533-680F-4EDB-83AA-65AA737A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4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E681-8B4E-430A-A819-757AF94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Modifying Relation Scheme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1A8CE-2AF7-4E42-8F0B-4DD35E2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SzTx/>
              <a:defRPr/>
            </a:pPr>
            <a:r>
              <a:rPr lang="x-none" altLang="en-US" noProof="1"/>
              <a:t>Delete relation R: 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>
                <a:solidFill>
                  <a:srgbClr val="FF0000"/>
                </a:solidFill>
              </a:rPr>
              <a:t>        DROP TABLE R;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e.g 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       DROP TABLE Book_Info_MO;</a:t>
            </a:r>
          </a:p>
          <a:p>
            <a:pPr>
              <a:lnSpc>
                <a:spcPct val="120000"/>
              </a:lnSpc>
              <a:buSzTx/>
              <a:defRPr/>
            </a:pPr>
            <a:r>
              <a:rPr lang="x-none" altLang="en-US" noProof="1"/>
              <a:t>Modify an existing relation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    </a:t>
            </a:r>
            <a:r>
              <a:rPr lang="x-none" altLang="en-US" noProof="1">
                <a:solidFill>
                  <a:srgbClr val="FF0000"/>
                </a:solidFill>
              </a:rPr>
              <a:t>ALTER TABLE </a:t>
            </a:r>
            <a:r>
              <a:rPr lang="en-US" altLang="zh-CN" noProof="1">
                <a:solidFill>
                  <a:srgbClr val="FF0000"/>
                </a:solidFill>
              </a:rPr>
              <a:t>table</a:t>
            </a:r>
            <a:r>
              <a:rPr lang="x-none" altLang="en-US" noProof="1">
                <a:solidFill>
                  <a:srgbClr val="FF0000"/>
                </a:solidFill>
              </a:rPr>
              <a:t>name ...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D08CB-688E-467F-AD8A-07506B3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1DB3E-21F9-4468-BE16-7B6BE7B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4E4B-B473-45FC-BFDD-E558CC29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Modifying Relation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5CA6B-2A98-45B6-9DF4-4BBF9890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SzTx/>
              <a:defRPr/>
            </a:pPr>
            <a:r>
              <a:rPr lang="en-US" altLang="x-none" sz="4000" i="1" noProof="1">
                <a:solidFill>
                  <a:srgbClr val="33CC33"/>
                </a:solidFill>
                <a:sym typeface="+mn-ea"/>
              </a:rPr>
              <a:t>Example:</a:t>
            </a:r>
            <a:r>
              <a:rPr lang="en-US" altLang="x-none" sz="4000" noProof="1">
                <a:sym typeface="+mn-ea"/>
              </a:rPr>
              <a:t> </a:t>
            </a:r>
            <a:r>
              <a:rPr lang="x-none" altLang="en-US" sz="2800" noProof="1"/>
              <a:t>Add an attribute discount to relation Sells</a:t>
            </a:r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sz="2800" noProof="1"/>
              <a:t> </a:t>
            </a:r>
            <a:r>
              <a:rPr lang="en-US" altLang="en-US" sz="2800" noProof="1"/>
              <a:t>	</a:t>
            </a:r>
            <a:r>
              <a:rPr lang="x-none" altLang="en-US" sz="3200" noProof="1"/>
              <a:t> 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ALTER TABLE Sells ADD discou</a:t>
            </a:r>
            <a:r>
              <a:rPr lang="en-US" altLang="zh-CN" sz="3200" noProof="1">
                <a:latin typeface="Courier New" pitchFamily="49" charset="0"/>
                <a:cs typeface="Courier New" pitchFamily="49" charset="0"/>
              </a:rPr>
              <a:t>n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t float;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x-none" altLang="en-US" sz="2800" noProof="1"/>
              <a:t>Drop the discount attribute from Sells</a:t>
            </a:r>
          </a:p>
          <a:p>
            <a:pPr marL="457200" lvl="1" indent="0">
              <a:lnSpc>
                <a:spcPct val="120000"/>
              </a:lnSpc>
              <a:buSzTx/>
              <a:buFont typeface="Arial" panose="020B0606020202030204" pitchFamily="34" charset="0"/>
              <a:buNone/>
              <a:defRPr/>
            </a:pPr>
            <a:r>
              <a:rPr lang="x-none" altLang="en-US" sz="2800" noProof="1"/>
              <a:t>   </a:t>
            </a:r>
            <a:r>
              <a:rPr lang="en-US" altLang="en-US" sz="2800" noProof="1"/>
              <a:t>  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ALTER TABLE Sells DROP discount;</a:t>
            </a:r>
          </a:p>
          <a:p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42171-DC75-4F02-BFAE-3DCBEEF1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DF6A9-5416-4FB1-8660-F86C0323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E4F20-6039-4FEB-BB44-DDA007AF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Default Values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D6AA7-F8DD-4D4D-9F03-DEA2D797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i="1" dirty="0">
                <a:solidFill>
                  <a:srgbClr val="33CC33"/>
                </a:solidFill>
                <a:sym typeface="方正书宋_GBK" charset="-122"/>
              </a:rPr>
              <a:t>Example:</a:t>
            </a:r>
            <a:r>
              <a:rPr lang="en-US" altLang="zh-CN" sz="3200" dirty="0">
                <a:sym typeface="方正书宋_GBK" charset="-122"/>
              </a:rPr>
              <a:t> </a:t>
            </a:r>
            <a:endParaRPr lang="zh-CN" altLang="en-US" sz="3200" dirty="0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Add an attribute discount to relation Sells: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zh-CN" altLang="en-US" sz="3200" dirty="0">
                <a:latin typeface="Courier New" panose="02070309020205020404" pitchFamily="49" charset="0"/>
              </a:rPr>
              <a:t>ALTER TABLE Sells </a:t>
            </a:r>
            <a:endParaRPr lang="en-US" altLang="zh-CN" sz="3200" dirty="0">
              <a:latin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	</a:t>
            </a:r>
            <a:r>
              <a:rPr lang="zh-CN" altLang="en-US" sz="3200" dirty="0">
                <a:latin typeface="Courier New" panose="02070309020205020404" pitchFamily="49" charset="0"/>
              </a:rPr>
              <a:t>ADD discout float </a:t>
            </a:r>
            <a:r>
              <a:rPr lang="en-US" altLang="zh-CN" sz="3200" dirty="0">
                <a:solidFill>
                  <a:srgbClr val="FF0066"/>
                </a:solidFill>
                <a:latin typeface="Courier New" panose="02070309020205020404" pitchFamily="49" charset="0"/>
              </a:rPr>
              <a:t>DEFAULT</a:t>
            </a:r>
            <a:r>
              <a:rPr lang="zh-CN" altLang="en-US" sz="3200" dirty="0">
                <a:latin typeface="Courier New" panose="02070309020205020404" pitchFamily="49" charset="0"/>
              </a:rPr>
              <a:t> 0.0;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F413E-1725-4200-A9C1-EE906CF0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21D11-40DD-42A0-9C83-017CBF0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0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24"/>
            <a:ext cx="9144000" cy="228600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Homework:</a:t>
            </a:r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Sec. 2.2, 2.3 (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阅读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Exercise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2.3.1, 2.3.2  @ P.36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-37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2020年9月6日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2417-DB7A-4BEC-8B16-CBB5A68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Semistructured</a:t>
            </a:r>
            <a:r>
              <a:rPr lang="en-US" altLang="zh-CN" dirty="0">
                <a:ea typeface="宋体" panose="02010600030101010101" pitchFamily="2" charset="-122"/>
              </a:rPr>
              <a:t>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1E21-5D51-464E-AED7-F1A143DE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Another data model, based on trees.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Motivation</a:t>
            </a:r>
            <a:r>
              <a:rPr lang="en-US" altLang="zh-CN" sz="2800" dirty="0"/>
              <a:t>: flexible representation of data.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Motivation</a:t>
            </a:r>
            <a:r>
              <a:rPr lang="en-US" altLang="zh-CN" sz="2800" dirty="0"/>
              <a:t>: sharing of </a:t>
            </a:r>
            <a:r>
              <a:rPr lang="en-US" altLang="zh-CN" sz="2800" i="1" dirty="0">
                <a:solidFill>
                  <a:srgbClr val="FF0066"/>
                </a:solidFill>
              </a:rPr>
              <a:t>documents</a:t>
            </a:r>
            <a:r>
              <a:rPr lang="en-US" altLang="zh-CN" sz="2800" dirty="0"/>
              <a:t> among systems and databases.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321D4-4FAD-4ADB-AE13-3A0684E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0389E-D4E6-45F1-944B-14A83491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0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D557-DC10-4216-8FAB-7464DCE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8652-0A0F-47AE-AE30-EFED35DF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XML = </a:t>
            </a:r>
            <a:r>
              <a:rPr lang="en-US" altLang="zh-CN" sz="2800" i="1" dirty="0" err="1">
                <a:solidFill>
                  <a:srgbClr val="FF0066"/>
                </a:solidFill>
              </a:rPr>
              <a:t>eX</a:t>
            </a:r>
            <a:r>
              <a:rPr lang="zh-CN" altLang="en-US" sz="2800" i="1" dirty="0">
                <a:solidFill>
                  <a:srgbClr val="FF0066"/>
                </a:solidFill>
              </a:rPr>
              <a:t>tensible Markup Language</a:t>
            </a:r>
            <a:r>
              <a:rPr lang="zh-CN" altLang="en-US" sz="2800" dirty="0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While HTML uses tags for formatting (e.g., “italic”), XML uses tags for semantics (e.g., “this is an address”).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33CC33"/>
                </a:solidFill>
              </a:rPr>
              <a:t>Key idea</a:t>
            </a:r>
            <a:r>
              <a:rPr lang="zh-CN" altLang="en-US" sz="2800" dirty="0"/>
              <a:t>: create tag sets for a domain (e.g., </a:t>
            </a:r>
            <a:r>
              <a:rPr lang="en-US" altLang="zh-CN" sz="2800" dirty="0"/>
              <a:t>movies</a:t>
            </a:r>
            <a:r>
              <a:rPr lang="zh-CN" altLang="en-US" sz="2800" dirty="0"/>
              <a:t>), and translate all data into properly tagged XML documents.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42671-A761-4E1B-B455-F8D542E7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BDF37-E9DA-4A93-9D2E-51F0391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43B13-C8A9-48EE-B163-D113316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XML Documents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C36F7-645C-4778-A5EA-65F3C2E5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Start the document with a </a:t>
            </a:r>
            <a:r>
              <a:rPr lang="en-US" altLang="zh-CN" sz="2800" i="1" dirty="0">
                <a:solidFill>
                  <a:srgbClr val="FF0066"/>
                </a:solidFill>
              </a:rPr>
              <a:t>declaration</a:t>
            </a:r>
            <a:r>
              <a:rPr lang="en-US" altLang="zh-CN" sz="2800" dirty="0"/>
              <a:t>, surrounded by &lt;?xml … ?&gt; .</a:t>
            </a:r>
          </a:p>
          <a:p>
            <a:r>
              <a:rPr lang="en-US" altLang="zh-CN" sz="2800" dirty="0"/>
              <a:t>Typical: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&lt;?xml version = “1.0” encoding = “utf-8” ?&gt;</a:t>
            </a:r>
          </a:p>
          <a:p>
            <a:r>
              <a:rPr lang="en-US" altLang="zh-CN" sz="2800" dirty="0"/>
              <a:t>Balance of document is a </a:t>
            </a:r>
            <a:r>
              <a:rPr lang="en-US" altLang="zh-CN" sz="2800" i="1" dirty="0">
                <a:solidFill>
                  <a:srgbClr val="33CC33"/>
                </a:solidFill>
              </a:rPr>
              <a:t>root tag</a:t>
            </a:r>
            <a:r>
              <a:rPr lang="en-US" altLang="zh-CN" sz="2800" dirty="0"/>
              <a:t> surrounding nested tags.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6EFFB-FCB8-4173-86F1-53097FEE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B794D-4D35-4F42-8D32-E9C65342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8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3C42-9CEC-4C6D-A084-72F80A0D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Tags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D2354-844C-4A14-B3C7-0AF626E7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Tags, as in HTML, are normally matched pairs, as &lt;FOO&gt; … &lt;/FOO&gt;.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Optional single tag &lt;FOO/&gt;.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Tags may be nested arbitrarily.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XML tags are </a:t>
            </a:r>
            <a:r>
              <a:rPr lang="en-US" altLang="zh-CN" sz="2800" i="1" dirty="0">
                <a:solidFill>
                  <a:srgbClr val="FF0066"/>
                </a:solidFill>
              </a:rPr>
              <a:t>case sensitive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C77F5-00AC-4470-BD55-9FF0CD5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92762-BB57-4A45-93D4-28B83F3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61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C315-D814-42B8-A347-B7F6C955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Example: an XML Document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28757-D341-4E0C-B744-F7860F93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BF00A-A5DC-48E6-9A37-A36A3245C1B3}"/>
              </a:ext>
            </a:extLst>
          </p:cNvPr>
          <p:cNvSpPr txBox="1">
            <a:spLocks/>
          </p:cNvSpPr>
          <p:nvPr/>
        </p:nvSpPr>
        <p:spPr>
          <a:xfrm>
            <a:off x="7753350" y="631698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86FCFA-80EC-46C3-8CC4-B4BBA655065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2700DF-81B5-46EF-8CD8-0D56639B6AE4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1702118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&lt;?xml version = “1.0” encoding = “utf-8” ?&gt;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&lt;BARS&gt;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&lt;BAR&gt;&lt;NAME&gt;Joe’s Bar&lt;/NAME&gt;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&lt;BEER&gt;&lt;NAME&gt;Bud&lt;/NAME&gt;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	&lt;PRICE&gt;2.50&lt;/PRICE&gt;&lt;/BEER&gt;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&lt;BEER&gt;&lt;NAME&gt;Miller&lt;/NAME&gt;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	&lt;PRICE&gt;3.00&lt;/PRICE&gt;&lt;/BEER&gt;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&lt;/BAR&gt;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&lt;BAR&gt; …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&lt;/BARS&gt;</a:t>
            </a:r>
            <a:endParaRPr lang="en-US" altLang="zh-CN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B5174906-9711-41BC-B130-D7BBFD992260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075180"/>
            <a:ext cx="1371600" cy="3657600"/>
            <a:chOff x="0" y="0"/>
            <a:chExt cx="864" cy="230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3FAF3A6-90C9-40E1-8A9D-1543E35E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0C904D5-5B54-467A-9993-E6D88037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064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6A915FD4-BEA9-48A2-9C2B-03E5C95234A9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2532380"/>
            <a:ext cx="1143000" cy="2362200"/>
            <a:chOff x="0" y="0"/>
            <a:chExt cx="720" cy="148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A12364C7-F465-4704-AE79-BAB06460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CCA1610-350F-428E-9273-9D458843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296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01626456-7C18-4ADC-ABDC-4A8DF99EB0D6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617980"/>
            <a:ext cx="6662738" cy="1219200"/>
            <a:chOff x="0" y="0"/>
            <a:chExt cx="4197" cy="768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0C68E1F3-38F1-41C7-BA40-F3B1D76C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235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AD500F52-9197-4514-B9E7-80C7BB34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0"/>
              <a:ext cx="93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 NAME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subobject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F85DA5C5-9099-4B05-A2FD-B48655EE6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8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05ED9751-355F-4066-B2A8-B016C2A9573B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2913380"/>
            <a:ext cx="7104063" cy="1846263"/>
            <a:chOff x="0" y="0"/>
            <a:chExt cx="4475" cy="1163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5F890BA1-FA8B-42D9-B878-6AB0CA619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08" cy="48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38D276B2-49B8-4910-95E2-133A2780E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645"/>
              <a:ext cx="93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 BEER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subobject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24B0BCB8-34D1-4228-868F-4F225A23A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4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2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1EBBD-E71B-4DDC-BFC1-E2E29D1E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sym typeface="方正书宋_GBK" charset="-122"/>
              </a:rPr>
              <a:t>Relational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979AB-CF85-467C-81B5-5848DA4D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eaLnBrk="0" hangingPunct="0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Blip>
                <a:blip r:embed="rId2"/>
              </a:buBlip>
              <a:defRPr/>
            </a:pPr>
            <a:r>
              <a:rPr lang="en-US" altLang="zh-CN" sz="2800" dirty="0">
                <a:sym typeface="+mn-ea"/>
              </a:rPr>
              <a:t>The </a:t>
            </a:r>
            <a:r>
              <a:rPr lang="en-US" altLang="zh-CN" sz="2800" i="1" u="sng" dirty="0">
                <a:solidFill>
                  <a:schemeClr val="accent2"/>
                </a:solidFill>
                <a:sym typeface="+mn-ea"/>
              </a:rPr>
              <a:t>relational model of data </a:t>
            </a:r>
            <a:r>
              <a:rPr lang="en-US" altLang="zh-CN" sz="2800" dirty="0">
                <a:sym typeface="+mn-ea"/>
              </a:rPr>
              <a:t>is the most widely used model today.</a:t>
            </a:r>
          </a:p>
          <a:p>
            <a:pPr marL="628650" lvl="1" indent="-457200" eaLnBrk="0" hangingPunct="0">
              <a:lnSpc>
                <a:spcPct val="12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Main concept:  </a:t>
            </a:r>
            <a:r>
              <a:rPr lang="en-US" altLang="zh-CN" sz="2800" i="1" u="sng" dirty="0">
                <a:solidFill>
                  <a:schemeClr val="accent2"/>
                </a:solidFill>
                <a:sym typeface="+mn-ea"/>
              </a:rPr>
              <a:t>relation</a:t>
            </a:r>
            <a:r>
              <a:rPr lang="en-US" altLang="zh-CN" sz="2800" dirty="0">
                <a:sym typeface="+mn-ea"/>
              </a:rPr>
              <a:t>, basically a table with rows and columns.</a:t>
            </a:r>
          </a:p>
          <a:p>
            <a:pPr marL="628650" lvl="1" indent="-457200" eaLnBrk="0" hangingPunct="0">
              <a:lnSpc>
                <a:spcPct val="12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Every relation has a </a:t>
            </a:r>
            <a:r>
              <a:rPr lang="en-US" altLang="zh-CN" sz="2800" i="1" u="sng" dirty="0">
                <a:solidFill>
                  <a:srgbClr val="FC0128"/>
                </a:solidFill>
                <a:sym typeface="+mn-ea"/>
              </a:rPr>
              <a:t>schema</a:t>
            </a:r>
            <a:r>
              <a:rPr lang="en-US" altLang="zh-CN" sz="2800" dirty="0">
                <a:sym typeface="+mn-ea"/>
              </a:rPr>
              <a:t>, which describes the columns, or fields.</a:t>
            </a:r>
          </a:p>
          <a:p>
            <a:pPr lvl="1">
              <a:lnSpc>
                <a:spcPct val="90000"/>
              </a:lnSpc>
              <a:buFont typeface="Arial" panose="020B0606020202030204" pitchFamily="34" charset="0"/>
              <a:buNone/>
              <a:defRPr/>
            </a:pP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  <a:buFont typeface="Arial" panose="020B0606020202030204" pitchFamily="34" charset="0"/>
              <a:buNone/>
              <a:defRPr/>
            </a:pPr>
            <a:r>
              <a:rPr lang="en-US" altLang="zh-CN" sz="2800" dirty="0">
                <a:sym typeface="方正书宋_GBK" charset="-122"/>
              </a:rPr>
              <a:t>	(schema = data structure )</a:t>
            </a:r>
            <a:endParaRPr lang="zh-CN" altLang="en-US" sz="2800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C996A-B890-40DA-968B-2C3D1DD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EDFE1-B9C7-4865-8FC1-857D607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E4403D-2B6E-41DD-80C7-796F53E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6" t="7944" r="13141" b="78554"/>
          <a:stretch>
            <a:fillRect/>
          </a:stretch>
        </p:blipFill>
        <p:spPr bwMode="auto">
          <a:xfrm>
            <a:off x="3181763" y="3306128"/>
            <a:ext cx="5925517" cy="228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335A-911B-4022-A568-0267D5A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Attributes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C8AB5-FF79-40C5-B64A-1B3E2276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Like HTML, the opening tag in XML can have </a:t>
            </a:r>
            <a:r>
              <a:rPr lang="en-US" altLang="zh-CN" sz="2800" dirty="0" err="1">
                <a:solidFill>
                  <a:srgbClr val="993300"/>
                </a:solidFill>
              </a:rPr>
              <a:t>atttribute</a:t>
            </a:r>
            <a:r>
              <a:rPr lang="en-US" altLang="zh-CN" sz="2800" dirty="0">
                <a:solidFill>
                  <a:srgbClr val="993300"/>
                </a:solidFill>
              </a:rPr>
              <a:t> = value</a:t>
            </a:r>
            <a:r>
              <a:rPr lang="en-US" altLang="zh-CN" sz="2800" dirty="0"/>
              <a:t> pairs.</a:t>
            </a:r>
          </a:p>
          <a:p>
            <a:r>
              <a:rPr lang="en-US" altLang="zh-CN" sz="2800" dirty="0"/>
              <a:t>Attributes also allow linking among elements (discussed later).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42002-1724-411A-A619-5062F024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F7D56-74E8-4D60-AEFB-B60CFC8E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CED6-078C-478F-9888-C7B990F1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Bars, Using Attributes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C25BB-1A19-49B9-BBB9-FD0C35AC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2A39C-458D-4979-A6DB-19082334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E919C-6631-4B15-8A31-52675CD5CAEF}"/>
              </a:ext>
            </a:extLst>
          </p:cNvPr>
          <p:cNvSpPr txBox="1">
            <a:spLocks noChangeArrowheads="1"/>
          </p:cNvSpPr>
          <p:nvPr/>
        </p:nvSpPr>
        <p:spPr>
          <a:xfrm>
            <a:off x="2005965" y="1633538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/>
              <a:t>&lt;?xml version = “1.0” encoding = “utf-8” ?&gt;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&lt;BARS&gt;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&lt;BAR name = “Joe’s Bar”&gt;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&lt;BEER name = “Bud” price = 2.50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&lt;BEER name = “Miller” price = 3.00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&lt;/BAR&gt;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&lt;BAR&gt; 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&lt;/BARS&gt;</a:t>
            </a:r>
            <a:endParaRPr lang="en-US" altLang="zh-CN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987DADB-77B7-4794-A65B-D9C32CCBEA28}"/>
              </a:ext>
            </a:extLst>
          </p:cNvPr>
          <p:cNvGrpSpPr>
            <a:grpSpLocks/>
          </p:cNvGrpSpPr>
          <p:nvPr/>
        </p:nvGrpSpPr>
        <p:grpSpPr bwMode="auto">
          <a:xfrm>
            <a:off x="6743065" y="3105150"/>
            <a:ext cx="3308350" cy="2897188"/>
            <a:chOff x="0" y="0"/>
            <a:chExt cx="2084" cy="1825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8061BB1-3083-4FA8-B464-E00B5184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0"/>
              <a:ext cx="480" cy="76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6431BB02-EB35-460E-800C-7B188B73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77"/>
              <a:ext cx="208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Notice Beer elements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have only opening tags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with attributes.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DA7FCAE8-6197-4E74-92B5-798B76D24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76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B46711E-1C74-4A3D-A87B-AD0AE15F7425}"/>
              </a:ext>
            </a:extLst>
          </p:cNvPr>
          <p:cNvGrpSpPr>
            <a:grpSpLocks/>
          </p:cNvGrpSpPr>
          <p:nvPr/>
        </p:nvGrpSpPr>
        <p:grpSpPr bwMode="auto">
          <a:xfrm>
            <a:off x="3406140" y="2571750"/>
            <a:ext cx="4267200" cy="3278188"/>
            <a:chOff x="0" y="0"/>
            <a:chExt cx="2688" cy="2065"/>
          </a:xfrm>
        </p:grpSpPr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82FB52A2-EE94-4FDA-8D08-CD92B8AA09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296" cy="1008"/>
            </a:xfrm>
            <a:prstGeom prst="parallelogram">
              <a:avLst>
                <a:gd name="adj" fmla="val 52423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F9280B0-6E6C-446E-BD33-3B9F05B0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"/>
              <a:ext cx="720" cy="67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FEB5F1F-2826-4874-A1E9-FF2FB7C63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317"/>
              <a:ext cx="9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name and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price are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attributes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40B4E1D9-0C28-4C73-BEA6-43E3C2E75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10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B115AF5A-1DBE-4A72-A17F-A5DD44E7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05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5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1DCF-93B2-41D8-A7AA-46AF6688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 Relation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 is a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7C35A-2CAD-48EB-BC01-0ACECBDD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255E7-60B0-4426-A2CD-9D4430AD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E5BD8-27FE-4AE9-AA13-A7381E51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274DF6-A905-4F65-9A31-234E647B9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56" t="23899" r="6875" b="8601"/>
          <a:stretch/>
        </p:blipFill>
        <p:spPr>
          <a:xfrm>
            <a:off x="1931670" y="1565910"/>
            <a:ext cx="7440930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35DC-9441-4F7C-AFE4-95852CD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Schemas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DAB59-D8B5-4004-945A-4994FAB6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Tx/>
              <a:defRPr/>
            </a:pPr>
            <a:r>
              <a:rPr lang="en-US" altLang="x-none" sz="2800" noProof="1"/>
              <a:t> A schema is a way to organize the tables and objects within the database. </a:t>
            </a:r>
          </a:p>
          <a:p>
            <a:pPr>
              <a:buSzTx/>
              <a:defRPr/>
            </a:pPr>
            <a:r>
              <a:rPr lang="en-US" altLang="x-none" sz="2800" i="1" noProof="1">
                <a:solidFill>
                  <a:srgbClr val="FF0066"/>
                </a:solidFill>
              </a:rPr>
              <a:t> Relation schema </a:t>
            </a:r>
            <a:r>
              <a:rPr lang="en-US" altLang="x-none" sz="2800" noProof="1">
                <a:sym typeface="+mn-ea"/>
              </a:rPr>
              <a:t>=</a:t>
            </a:r>
            <a:r>
              <a:rPr lang="en-US" altLang="x-none" noProof="1">
                <a:sym typeface="+mn-ea"/>
              </a:rPr>
              <a:t>relation name and attribute's name list</a:t>
            </a:r>
          </a:p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000" i="1" noProof="1">
                <a:solidFill>
                  <a:srgbClr val="33CC33"/>
                </a:solidFill>
                <a:sym typeface="+mn-ea"/>
              </a:rPr>
              <a:t>Example:</a:t>
            </a:r>
            <a:r>
              <a:rPr lang="en-US" altLang="x-none" sz="2000" noProof="1">
                <a:sym typeface="+mn-ea"/>
              </a:rPr>
              <a:t> </a:t>
            </a:r>
          </a:p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Beers(</a:t>
            </a:r>
            <a:r>
              <a:rPr lang="en-US" altLang="x-none" sz="2000" u="sng" noProof="1">
                <a:solidFill>
                  <a:srgbClr val="CC00CC"/>
                </a:solidFill>
                <a:sym typeface="+mn-ea"/>
              </a:rPr>
              <a:t>name</a:t>
            </a:r>
            <a:r>
              <a:rPr lang="en-US" altLang="x-none" sz="2000" noProof="1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manf)</a:t>
            </a:r>
            <a:r>
              <a:rPr lang="en-US" altLang="x-none" sz="2000" noProof="1">
                <a:sym typeface="+mn-ea"/>
              </a:rPr>
              <a:t>         </a:t>
            </a: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 Movies(</a:t>
            </a:r>
            <a:r>
              <a:rPr lang="en-US" altLang="x-none" sz="2000" u="sng" noProof="1">
                <a:solidFill>
                  <a:srgbClr val="CC00CC"/>
                </a:solidFill>
                <a:sym typeface="+mn-ea"/>
              </a:rPr>
              <a:t>title</a:t>
            </a: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, year, length, genre)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	</a:t>
            </a:r>
            <a:r>
              <a:rPr lang="en-US" altLang="x-none" sz="2000" noProof="1">
                <a:sym typeface="+mn-ea"/>
              </a:rPr>
              <a:t>or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    Movies(</a:t>
            </a:r>
            <a:r>
              <a:rPr lang="en-US" altLang="x-none" sz="2000" u="sng" noProof="1">
                <a:solidFill>
                  <a:srgbClr val="CC00CC"/>
                </a:solidFill>
                <a:sym typeface="+mn-ea"/>
              </a:rPr>
              <a:t>title: string</a:t>
            </a:r>
            <a:r>
              <a:rPr lang="en-US" altLang="x-none" sz="2000" noProof="1">
                <a:solidFill>
                  <a:srgbClr val="CC00CC"/>
                </a:solidFill>
                <a:sym typeface="+mn-ea"/>
              </a:rPr>
              <a:t>, year: integer, length: integer, genre: string)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000" b="1" i="1" noProof="1">
                <a:sym typeface="+mn-ea"/>
              </a:rPr>
              <a:t>   Note</a:t>
            </a:r>
            <a:r>
              <a:rPr lang="en-US" altLang="x-none" sz="2000" noProof="1">
                <a:sym typeface="+mn-ea"/>
              </a:rPr>
              <a:t>: attributes in a relation schema are a set.</a:t>
            </a:r>
          </a:p>
          <a:p>
            <a:pPr>
              <a:buSzTx/>
              <a:defRPr/>
            </a:pPr>
            <a:r>
              <a:rPr lang="en-US" altLang="x-none" sz="2800" noProof="1"/>
              <a:t> </a:t>
            </a:r>
            <a:r>
              <a:rPr lang="en-US" altLang="x-none" sz="2800" i="1" noProof="1">
                <a:solidFill>
                  <a:schemeClr val="accent2"/>
                </a:solidFill>
                <a:sym typeface="+mn-ea"/>
              </a:rPr>
              <a:t>Database</a:t>
            </a:r>
            <a:r>
              <a:rPr lang="en-US" altLang="x-none" sz="2800" noProof="1">
                <a:sym typeface="+mn-ea"/>
              </a:rPr>
              <a:t> = collection of relations.</a:t>
            </a:r>
          </a:p>
          <a:p>
            <a:pPr>
              <a:buSzTx/>
              <a:defRPr/>
            </a:pPr>
            <a:r>
              <a:rPr lang="en-US" altLang="x-none" sz="2800" i="1" noProof="1">
                <a:solidFill>
                  <a:schemeClr val="accent2"/>
                </a:solidFill>
                <a:sym typeface="+mn-ea"/>
              </a:rPr>
              <a:t> Database schema </a:t>
            </a:r>
            <a:r>
              <a:rPr lang="en-US" altLang="x-none" sz="2800" noProof="1">
                <a:sym typeface="+mn-ea"/>
              </a:rPr>
              <a:t>=</a:t>
            </a:r>
            <a:r>
              <a:rPr lang="en-US" altLang="x-none" noProof="1"/>
              <a:t> </a:t>
            </a:r>
            <a:r>
              <a:rPr lang="en-US" altLang="x-none" sz="2800" noProof="1"/>
              <a:t>set of all relation schemas in the database.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7C81A-4B13-49C7-AA3E-82216204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1FEE6-A4C0-4F36-952D-4242C6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CAC8-56C9-4F35-B779-01299268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Relations?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4CBAF-A992-460D-AE18-402FEFC1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Very simple model.</a:t>
            </a:r>
          </a:p>
          <a:p>
            <a:r>
              <a:rPr lang="en-US" altLang="zh-CN" sz="2800" i="1" dirty="0">
                <a:solidFill>
                  <a:srgbClr val="FF0066"/>
                </a:solidFill>
              </a:rPr>
              <a:t>Often</a:t>
            </a:r>
            <a:r>
              <a:rPr lang="en-US" altLang="zh-CN" sz="3200" i="1" dirty="0">
                <a:solidFill>
                  <a:srgbClr val="33CC33"/>
                </a:solidFill>
              </a:rPr>
              <a:t> </a:t>
            </a:r>
            <a:r>
              <a:rPr lang="en-US" altLang="zh-CN" sz="3200" i="1" dirty="0"/>
              <a:t> </a:t>
            </a:r>
            <a:r>
              <a:rPr lang="en-US" altLang="zh-CN" sz="3200" dirty="0"/>
              <a:t>matches how we think about data.</a:t>
            </a:r>
          </a:p>
          <a:p>
            <a:r>
              <a:rPr lang="en-US" altLang="zh-CN" sz="3200" dirty="0"/>
              <a:t>Abstract model that underlies SQL, the most important database language today.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87BAE-8E55-4087-9479-76948C24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2EA8F-17E2-4ED8-AEFF-205A9AD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3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ABA6-B468-47D2-B7A2-007DCD63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Running </a:t>
            </a:r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Example</a:t>
            </a:r>
            <a:r>
              <a:rPr lang="en-US" altLang="zh-CN" dirty="0">
                <a:sym typeface="方正书宋_GBK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6E935-753A-47B2-9EEA-516561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Beers(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Bars(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license)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Drinkers(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phone)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Likes(</a:t>
            </a:r>
            <a:r>
              <a:rPr lang="en-US" altLang="zh-CN" sz="2800" u="sng" dirty="0">
                <a:solidFill>
                  <a:srgbClr val="CC00CC"/>
                </a:solidFill>
              </a:rPr>
              <a:t>drinker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beer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Sells(</a:t>
            </a:r>
            <a:r>
              <a:rPr lang="en-US" altLang="zh-CN" sz="2800" u="sng" dirty="0">
                <a:solidFill>
                  <a:srgbClr val="CC00CC"/>
                </a:solidFill>
              </a:rPr>
              <a:t>bar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beer</a:t>
            </a:r>
            <a:r>
              <a:rPr lang="en-US" altLang="zh-CN" sz="2800" dirty="0">
                <a:solidFill>
                  <a:srgbClr val="CC00CC"/>
                </a:solidFill>
              </a:rPr>
              <a:t>, price)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Frequents(</a:t>
            </a:r>
            <a:r>
              <a:rPr lang="en-US" altLang="zh-CN" sz="2800" u="sng" dirty="0">
                <a:solidFill>
                  <a:srgbClr val="CC00CC"/>
                </a:solidFill>
              </a:rPr>
              <a:t>drinker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bar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defRPr/>
            </a:pPr>
            <a:r>
              <a:rPr lang="en-US" altLang="zh-CN" dirty="0"/>
              <a:t>Underline = </a:t>
            </a:r>
            <a:r>
              <a:rPr lang="en-US" altLang="zh-CN" i="1" dirty="0">
                <a:solidFill>
                  <a:srgbClr val="FF0066"/>
                </a:solidFill>
              </a:rPr>
              <a:t>key</a:t>
            </a:r>
            <a:r>
              <a:rPr lang="en-US" altLang="zh-CN" dirty="0"/>
              <a:t>  (tuples cannot have the same value in all key attributes).</a:t>
            </a:r>
          </a:p>
          <a:p>
            <a:pPr>
              <a:defRPr/>
            </a:pPr>
            <a:r>
              <a:rPr lang="en-US" altLang="zh-CN" dirty="0"/>
              <a:t>Excellent example of a constraint.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F638-49A9-42D2-9260-BD4E320C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F8B2B-3A24-40DC-9D36-54F40896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4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F8BF-0C03-4C2E-B579-2E184F9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F1D7-FE45-41FC-806C-373F97D7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SQL: </a:t>
            </a:r>
            <a:r>
              <a:rPr lang="zh-CN" altLang="en-US" dirty="0"/>
              <a:t>Structured Query Language</a:t>
            </a:r>
          </a:p>
          <a:p>
            <a:r>
              <a:rPr lang="zh-CN" altLang="en-US" dirty="0"/>
              <a:t>SQL is primarily a query language, for getting information from a database.</a:t>
            </a:r>
          </a:p>
          <a:p>
            <a:r>
              <a:rPr lang="zh-CN" altLang="en-US" dirty="0"/>
              <a:t>But SQL also includes a </a:t>
            </a:r>
            <a:r>
              <a:rPr lang="zh-CN" altLang="en-US" i="1" dirty="0">
                <a:solidFill>
                  <a:srgbClr val="FF0066"/>
                </a:solidFill>
              </a:rPr>
              <a:t>data-definition</a:t>
            </a:r>
            <a:r>
              <a:rPr lang="zh-CN" altLang="en-US" dirty="0"/>
              <a:t> component for describing database schemas.</a:t>
            </a:r>
            <a:endParaRPr lang="en-US" altLang="zh-CN" dirty="0"/>
          </a:p>
          <a:p>
            <a:r>
              <a:rPr lang="en-US" altLang="zh-CN" dirty="0"/>
              <a:t>Most commercial database management systems implement something similar, but not identical to, the standard.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9695-56A3-4BDF-A1DC-024F41E2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AEB8E-E661-43C1-8337-CFDDDDB8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3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4E4D-29F4-4423-80FE-6F09A90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F3682-302A-4535-B720-092C8867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SQL statements have three categories:</a:t>
            </a:r>
          </a:p>
          <a:p>
            <a:pPr lvl="1"/>
            <a:r>
              <a:rPr lang="zh-CN" altLang="en-US" sz="2400" dirty="0"/>
              <a:t>Data Definition Language (DDL) statements</a:t>
            </a:r>
          </a:p>
          <a:p>
            <a:pPr lvl="1"/>
            <a:r>
              <a:rPr lang="zh-CN" altLang="en-US" sz="2400" dirty="0"/>
              <a:t>Data Manipulation Language (DML) statements </a:t>
            </a:r>
          </a:p>
          <a:p>
            <a:pPr lvl="1"/>
            <a:r>
              <a:rPr lang="zh-CN" altLang="en-US" sz="2400" dirty="0"/>
              <a:t>Data Control Language (DCL) statements</a:t>
            </a:r>
          </a:p>
          <a:p>
            <a:r>
              <a:rPr lang="en-US" altLang="zh-CN" sz="2800" dirty="0"/>
              <a:t>Most commercial database management systems implement something similar, but not identical to, the standard.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85F6D-D90B-4677-B4C4-102C87B2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7665F-FBAB-4E8B-8981-0CACA4A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54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1110</Words>
  <Application>Microsoft Office PowerPoint</Application>
  <PresentationFormat>宽屏</PresentationFormat>
  <Paragraphs>266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Monotype Sorts</vt:lpstr>
      <vt:lpstr>阿里巴巴普惠体</vt:lpstr>
      <vt:lpstr>等线</vt:lpstr>
      <vt:lpstr>等线 Light</vt:lpstr>
      <vt:lpstr>方正书宋_GBK</vt:lpstr>
      <vt:lpstr>黑体</vt:lpstr>
      <vt:lpstr>宋体</vt:lpstr>
      <vt:lpstr>微软雅黑</vt:lpstr>
      <vt:lpstr>Alibaba Sans</vt:lpstr>
      <vt:lpstr>Arial</vt:lpstr>
      <vt:lpstr>Courier New</vt:lpstr>
      <vt:lpstr>Tahoma</vt:lpstr>
      <vt:lpstr>Wingdings</vt:lpstr>
      <vt:lpstr>Office 主题​​</vt:lpstr>
      <vt:lpstr>Relational Model  SQL Data Definition，Constraint （ Section 2.1--2.3）</vt:lpstr>
      <vt:lpstr>What is a Data Model?</vt:lpstr>
      <vt:lpstr>Relational model</vt:lpstr>
      <vt:lpstr>A Relation  is a Table</vt:lpstr>
      <vt:lpstr>Schemas </vt:lpstr>
      <vt:lpstr>Why Relations?</vt:lpstr>
      <vt:lpstr>Our Running Example </vt:lpstr>
      <vt:lpstr>SQL</vt:lpstr>
      <vt:lpstr>SQL</vt:lpstr>
      <vt:lpstr>Creating (Declaring) a Database</vt:lpstr>
      <vt:lpstr>Creating (Declaring) a Relation</vt:lpstr>
      <vt:lpstr>Elements of Table Declarations</vt:lpstr>
      <vt:lpstr>Example:  Create Table</vt:lpstr>
      <vt:lpstr>SQL Values</vt:lpstr>
      <vt:lpstr>Dates and Times</vt:lpstr>
      <vt:lpstr>Declaring Keys</vt:lpstr>
      <vt:lpstr>Declaring Single-Attribute Keys</vt:lpstr>
      <vt:lpstr>Declaring Multi-attribute Keys</vt:lpstr>
      <vt:lpstr>Example: Multi-attribute Key</vt:lpstr>
      <vt:lpstr>PRIMARY KEY vs. UNIQUE</vt:lpstr>
      <vt:lpstr>Modifying Relation Scheme</vt:lpstr>
      <vt:lpstr>Modifying Relation Scheme</vt:lpstr>
      <vt:lpstr>Default Values</vt:lpstr>
      <vt:lpstr>Any Questions? </vt:lpstr>
      <vt:lpstr>Semistructured Data</vt:lpstr>
      <vt:lpstr>XML</vt:lpstr>
      <vt:lpstr>XML Documents</vt:lpstr>
      <vt:lpstr>Tags</vt:lpstr>
      <vt:lpstr>Example: an XML Document</vt:lpstr>
      <vt:lpstr>Attributes</vt:lpstr>
      <vt:lpstr>Bars, Using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96</cp:revision>
  <dcterms:created xsi:type="dcterms:W3CDTF">2020-08-25T08:13:37Z</dcterms:created>
  <dcterms:modified xsi:type="dcterms:W3CDTF">2020-09-06T08:32:40Z</dcterms:modified>
</cp:coreProperties>
</file>