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3" r:id="rId3"/>
    <p:sldId id="278" r:id="rId4"/>
    <p:sldId id="279" r:id="rId5"/>
    <p:sldId id="280" r:id="rId6"/>
    <p:sldId id="290" r:id="rId7"/>
    <p:sldId id="282" r:id="rId8"/>
    <p:sldId id="285" r:id="rId9"/>
    <p:sldId id="288" r:id="rId10"/>
    <p:sldId id="292" r:id="rId11"/>
    <p:sldId id="261"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6BFFE"/>
    <a:srgbClr val="A3B9FA"/>
    <a:srgbClr val="658BF5"/>
    <a:srgbClr val="D0DCFC"/>
    <a:srgbClr val="E6E6E6"/>
    <a:srgbClr val="7C9CF6"/>
    <a:srgbClr val="E0483D"/>
    <a:srgbClr val="1DC062"/>
    <a:srgbClr val="F794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2"/>
      </p:cViewPr>
      <p:guideLst>
        <p:guide orient="horz" pos="2160"/>
        <p:guide pos="37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DBF6A3E-B197-49F7-9119-74138B21824E}" type="datetimeFigureOut">
              <a:rPr lang="zh-CN" altLang="en-US" smtClean="0"/>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DBF6A3E-B197-49F7-9119-74138B21824E}" type="datetimeFigureOut">
              <a:rPr lang="zh-CN" altLang="en-US" smtClean="0"/>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DBF6A3E-B197-49F7-9119-74138B21824E}" type="datetimeFigureOut">
              <a:rPr lang="zh-CN" altLang="en-US" smtClean="0"/>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DBF6A3E-B197-49F7-9119-74138B21824E}" type="datetimeFigureOut">
              <a:rPr lang="zh-CN" altLang="en-US" smtClean="0"/>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DBF6A3E-B197-49F7-9119-74138B21824E}" type="datetimeFigureOut">
              <a:rPr lang="zh-CN" altLang="en-US" smtClean="0"/>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DBF6A3E-B197-49F7-9119-74138B21824E}" type="datetimeFigureOut">
              <a:rPr lang="zh-CN" altLang="en-US" smtClean="0"/>
              <a:t>2020/2/14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0B9DAF-36A3-49AE-B4AA-55A46BAAA44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DBF6A3E-B197-49F7-9119-74138B21824E}" type="datetimeFigureOut">
              <a:rPr lang="zh-CN" altLang="en-US" smtClean="0"/>
              <a:t>2020/2/14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0B9DAF-36A3-49AE-B4AA-55A46BAAA44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DBF6A3E-B197-49F7-9119-74138B21824E}" type="datetimeFigureOut">
              <a:rPr lang="zh-CN" altLang="en-US" smtClean="0"/>
              <a:t>2020/2/14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0B9DAF-36A3-49AE-B4AA-55A46BAAA44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BF6A3E-B197-49F7-9119-74138B21824E}" type="datetimeFigureOut">
              <a:rPr lang="zh-CN" altLang="en-US" smtClean="0"/>
              <a:t>2020/2/14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0B9DAF-36A3-49AE-B4AA-55A46BAAA44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DBF6A3E-B197-49F7-9119-74138B21824E}" type="datetimeFigureOut">
              <a:rPr lang="zh-CN" altLang="en-US" smtClean="0"/>
              <a:t>2020/2/14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0B9DAF-36A3-49AE-B4AA-55A46BAAA44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DBF6A3E-B197-49F7-9119-74138B21824E}" type="datetimeFigureOut">
              <a:rPr lang="zh-CN" altLang="en-US" smtClean="0"/>
              <a:t>2020/2/14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0B9DAF-36A3-49AE-B4AA-55A46BAAA44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F6A3E-B197-49F7-9119-74138B21824E}" type="datetimeFigureOut">
              <a:rPr lang="zh-CN" altLang="en-US" smtClean="0"/>
              <a:t>2020/2/14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B9DAF-36A3-49AE-B4AA-55A46BAAA444}" type="slidenum">
              <a:rPr lang="zh-CN" altLang="en-US" smtClean="0"/>
              <a:t>‹#›</a:t>
            </a:fld>
            <a:endParaRPr lang="zh-CN" altLang="en-US"/>
          </a:p>
        </p:txBody>
      </p:sp>
      <p:pic>
        <p:nvPicPr>
          <p:cNvPr id="8" name="图片 7">
            <a:extLst>
              <a:ext uri="{FF2B5EF4-FFF2-40B4-BE49-F238E27FC236}">
                <a16:creationId xmlns:a16="http://schemas.microsoft.com/office/drawing/2014/main" id="{A2E8F98D-47DD-4D9B-A15F-24F336DD0888}"/>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85997" y="0"/>
            <a:ext cx="1371353" cy="421955"/>
          </a:xfrm>
          <a:prstGeom prst="rect">
            <a:avLst/>
          </a:prstGeom>
        </p:spPr>
      </p:pic>
      <p:sp>
        <p:nvSpPr>
          <p:cNvPr id="9" name="文本框 8">
            <a:extLst>
              <a:ext uri="{FF2B5EF4-FFF2-40B4-BE49-F238E27FC236}">
                <a16:creationId xmlns:a16="http://schemas.microsoft.com/office/drawing/2014/main" id="{112CBC0C-771E-459A-96DF-8AEDB526847E}"/>
              </a:ext>
            </a:extLst>
          </p:cNvPr>
          <p:cNvSpPr txBox="1"/>
          <p:nvPr userDrawn="1"/>
        </p:nvSpPr>
        <p:spPr>
          <a:xfrm>
            <a:off x="9665970" y="6311900"/>
            <a:ext cx="2526030" cy="533400"/>
          </a:xfrm>
          <a:prstGeom prst="rect">
            <a:avLst/>
          </a:prstGeom>
          <a:noFill/>
        </p:spPr>
        <p:txBody>
          <a:bodyPr wrap="square" rtlCol="0">
            <a:spAutoFit/>
          </a:bodyPr>
          <a:lstStyle/>
          <a:p>
            <a:pPr>
              <a:lnSpc>
                <a:spcPct val="120000"/>
              </a:lnSpc>
            </a:pPr>
            <a:r>
              <a:rPr lang="zh-CN" sz="1200" dirty="0">
                <a:solidFill>
                  <a:srgbClr val="FFC000"/>
                </a:solidFill>
                <a:latin typeface="黑体" panose="02010609060101010101" charset="-122"/>
                <a:ea typeface="黑体" panose="02010609060101010101" charset="-122"/>
                <a:cs typeface="黑体" panose="02010609060101010101" charset="-122"/>
                <a:sym typeface="+mn-ea"/>
              </a:rPr>
              <a:t>源码学院</a:t>
            </a:r>
            <a:r>
              <a:rPr lang="en-US" altLang="zh-CN" sz="1200" dirty="0">
                <a:solidFill>
                  <a:srgbClr val="FFC000"/>
                </a:solidFill>
                <a:latin typeface="黑体" panose="02010609060101010101" charset="-122"/>
                <a:ea typeface="黑体" panose="02010609060101010101" charset="-122"/>
                <a:cs typeface="黑体" panose="02010609060101010101" charset="-122"/>
                <a:sym typeface="+mn-ea"/>
              </a:rPr>
              <a:t>|</a:t>
            </a:r>
            <a:r>
              <a:rPr lang="zh-CN" sz="1200" dirty="0">
                <a:solidFill>
                  <a:srgbClr val="FFC000"/>
                </a:solidFill>
                <a:latin typeface="黑体" panose="02010609060101010101" charset="-122"/>
                <a:ea typeface="黑体" panose="02010609060101010101" charset="-122"/>
                <a:cs typeface="黑体" panose="02010609060101010101" charset="-122"/>
                <a:sym typeface="+mn-ea"/>
              </a:rPr>
              <a:t>只为培养</a:t>
            </a:r>
            <a:r>
              <a:rPr lang="en-US" altLang="zh-CN" sz="1200" dirty="0">
                <a:solidFill>
                  <a:srgbClr val="FFC000"/>
                </a:solidFill>
                <a:latin typeface="黑体" panose="02010609060101010101" charset="-122"/>
                <a:ea typeface="黑体" panose="02010609060101010101" charset="-122"/>
                <a:cs typeface="黑体" panose="02010609060101010101" charset="-122"/>
                <a:sym typeface="+mn-ea"/>
              </a:rPr>
              <a:t>BAT</a:t>
            </a:r>
            <a:r>
              <a:rPr lang="zh-CN" altLang="en-US" sz="1200" dirty="0">
                <a:solidFill>
                  <a:srgbClr val="FFC000"/>
                </a:solidFill>
                <a:latin typeface="黑体" panose="02010609060101010101" charset="-122"/>
                <a:ea typeface="黑体" panose="02010609060101010101" charset="-122"/>
                <a:cs typeface="黑体" panose="02010609060101010101" charset="-122"/>
                <a:sym typeface="+mn-ea"/>
              </a:rPr>
              <a:t>程序员而生</a:t>
            </a:r>
            <a:endParaRPr sz="1200" dirty="0">
              <a:solidFill>
                <a:srgbClr val="FFC000"/>
              </a:solidFill>
              <a:latin typeface="黑体" panose="02010609060101010101" charset="-122"/>
              <a:ea typeface="黑体" panose="02010609060101010101" charset="-122"/>
              <a:cs typeface="黑体" panose="02010609060101010101" charset="-122"/>
              <a:sym typeface="+mn-ea"/>
            </a:endParaRPr>
          </a:p>
          <a:p>
            <a:pPr>
              <a:lnSpc>
                <a:spcPct val="120000"/>
              </a:lnSpc>
            </a:pPr>
            <a:r>
              <a:rPr lang="zh-CN" altLang="en-US" sz="1200" dirty="0">
                <a:solidFill>
                  <a:srgbClr val="FFC000"/>
                </a:solidFill>
                <a:latin typeface="黑体" panose="02010609060101010101" charset="-122"/>
                <a:ea typeface="黑体" panose="02010609060101010101" charset="-122"/>
                <a:cs typeface="黑体" panose="02010609060101010101" charset="-122"/>
                <a:sym typeface="+mn-ea"/>
              </a:rPr>
              <a:t>源码学院地址</a:t>
            </a:r>
            <a:r>
              <a:rPr lang="en-US" altLang="zh-CN" sz="1200" dirty="0">
                <a:solidFill>
                  <a:srgbClr val="FFC000"/>
                </a:solidFill>
                <a:latin typeface="黑体" panose="02010609060101010101" charset="-122"/>
                <a:ea typeface="黑体" panose="02010609060101010101" charset="-122"/>
                <a:cs typeface="黑体" panose="02010609060101010101" charset="-122"/>
                <a:sym typeface="+mn-ea"/>
              </a:rPr>
              <a:t>:bat.ke.qq.com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sv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DDD9125-5531-43E6-A7FE-4C95937C9195}"/>
              </a:ext>
            </a:extLst>
          </p:cNvPr>
          <p:cNvPicPr>
            <a:picLocks noChangeAspect="1"/>
          </p:cNvPicPr>
          <p:nvPr/>
        </p:nvPicPr>
        <p:blipFill rotWithShape="1">
          <a:blip r:embed="rId2">
            <a:extLst>
              <a:ext uri="{28A0092B-C50C-407E-A947-70E740481C1C}">
                <a14:useLocalDpi xmlns:a14="http://schemas.microsoft.com/office/drawing/2010/main" val="0"/>
              </a:ext>
            </a:extLst>
          </a:blip>
          <a:srcRect l="726" t="2381" r="726"/>
          <a:stretch/>
        </p:blipFill>
        <p:spPr>
          <a:xfrm>
            <a:off x="0" y="0"/>
            <a:ext cx="12192000" cy="6858000"/>
          </a:xfrm>
          <a:prstGeom prst="rect">
            <a:avLst/>
          </a:prstGeom>
        </p:spPr>
      </p:pic>
      <p:grpSp>
        <p:nvGrpSpPr>
          <p:cNvPr id="25" name="组合 24"/>
          <p:cNvGrpSpPr/>
          <p:nvPr/>
        </p:nvGrpSpPr>
        <p:grpSpPr>
          <a:xfrm>
            <a:off x="632459" y="2018426"/>
            <a:ext cx="9466996" cy="2220395"/>
            <a:chOff x="632459" y="2018426"/>
            <a:chExt cx="9466996" cy="2220395"/>
          </a:xfrm>
        </p:grpSpPr>
        <p:sp>
          <p:nvSpPr>
            <p:cNvPr id="19" name="文本框 18"/>
            <p:cNvSpPr txBox="1"/>
            <p:nvPr/>
          </p:nvSpPr>
          <p:spPr>
            <a:xfrm>
              <a:off x="632460" y="2765662"/>
              <a:ext cx="9466995"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分布式电商平台</a:t>
              </a:r>
              <a:endParaRPr lang="zh-CN" altLang="en-US" sz="28700" b="1"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632459" y="2018426"/>
              <a:ext cx="9466995"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源码学院 双十一电商项目</a:t>
              </a:r>
              <a:endParaRPr lang="zh-CN" altLang="en-US" sz="28700" b="1" dirty="0">
                <a:solidFill>
                  <a:schemeClr val="bg1"/>
                </a:solidFill>
                <a:latin typeface="微软雅黑" panose="020B0503020204020204" pitchFamily="34" charset="-122"/>
                <a:ea typeface="微软雅黑" panose="020B0503020204020204" pitchFamily="34" charset="-122"/>
              </a:endParaRPr>
            </a:p>
          </p:txBody>
        </p:sp>
        <p:sp>
          <p:nvSpPr>
            <p:cNvPr id="22" name="Rectangle 37"/>
            <p:cNvSpPr/>
            <p:nvPr/>
          </p:nvSpPr>
          <p:spPr>
            <a:xfrm>
              <a:off x="647699" y="3566778"/>
              <a:ext cx="6896101" cy="672043"/>
            </a:xfrm>
            <a:prstGeom prst="rect">
              <a:avLst/>
            </a:prstGeom>
          </p:spPr>
          <p:txBody>
            <a:bodyPr wrap="square">
              <a:spAutoFit/>
            </a:bodyPr>
            <a:lstStyle/>
            <a:p>
              <a:pPr>
                <a:lnSpc>
                  <a:spcPct val="150000"/>
                </a:lnSpc>
              </a:pPr>
              <a:r>
                <a:rPr lang="en-US" altLang="zh-CN" sz="1335" dirty="0">
                  <a:solidFill>
                    <a:schemeClr val="bg1"/>
                  </a:solidFill>
                  <a:latin typeface="Open Sans Light" pitchFamily="34" charset="0"/>
                  <a:ea typeface="Open Sans Light" pitchFamily="34" charset="0"/>
                  <a:cs typeface="Open Sans Light" pitchFamily="34" charset="0"/>
                </a:rPr>
                <a:t>    ym-shop</a:t>
              </a:r>
              <a:r>
                <a:rPr lang="zh-CN" altLang="en-US" sz="1335" dirty="0">
                  <a:solidFill>
                    <a:schemeClr val="bg1"/>
                  </a:solidFill>
                  <a:latin typeface="Open Sans Light" pitchFamily="34" charset="0"/>
                  <a:ea typeface="Open Sans Light" pitchFamily="34" charset="0"/>
                  <a:cs typeface="Open Sans Light" pitchFamily="34" charset="0"/>
                </a:rPr>
                <a:t>是一套基于</a:t>
              </a:r>
              <a:r>
                <a:rPr lang="en-US" altLang="zh-CN" sz="1335" dirty="0">
                  <a:solidFill>
                    <a:schemeClr val="bg1"/>
                  </a:solidFill>
                  <a:latin typeface="Open Sans Light" pitchFamily="34" charset="0"/>
                  <a:ea typeface="Open Sans Light" pitchFamily="34" charset="0"/>
                  <a:cs typeface="Open Sans Light" pitchFamily="34" charset="0"/>
                </a:rPr>
                <a:t>Dubbo</a:t>
              </a:r>
              <a:r>
                <a:rPr lang="zh-CN" altLang="en-US" sz="1335" dirty="0">
                  <a:solidFill>
                    <a:schemeClr val="bg1"/>
                  </a:solidFill>
                  <a:latin typeface="Open Sans Light" pitchFamily="34" charset="0"/>
                  <a:ea typeface="Open Sans Light" pitchFamily="34" charset="0"/>
                  <a:cs typeface="Open Sans Light" pitchFamily="34" charset="0"/>
                </a:rPr>
                <a:t>的大型分布式、高可用电商平台，可用于互联网电子商务、企业电子商务。</a:t>
              </a:r>
              <a:endParaRPr lang="ms-MY" sz="1335" dirty="0">
                <a:solidFill>
                  <a:schemeClr val="bg1"/>
                </a:solidFill>
                <a:latin typeface="Open Sans Light" pitchFamily="34" charset="0"/>
                <a:ea typeface="Open Sans Light" pitchFamily="34" charset="0"/>
                <a:cs typeface="Open Sans Light"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8"/>
          <p:cNvGrpSpPr/>
          <p:nvPr/>
        </p:nvGrpSpPr>
        <p:grpSpPr>
          <a:xfrm>
            <a:off x="260703" y="1451412"/>
            <a:ext cx="6443411" cy="4169608"/>
            <a:chOff x="270228" y="2137212"/>
            <a:chExt cx="6443411" cy="4169608"/>
          </a:xfrm>
        </p:grpSpPr>
        <p:sp>
          <p:nvSpPr>
            <p:cNvPr id="10" name="圆角矩形 9"/>
            <p:cNvSpPr/>
            <p:nvPr/>
          </p:nvSpPr>
          <p:spPr>
            <a:xfrm>
              <a:off x="270228" y="2137212"/>
              <a:ext cx="6098709" cy="3842305"/>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37130" y="2293065"/>
              <a:ext cx="6098709" cy="3842305"/>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14930" y="2464515"/>
              <a:ext cx="6098709" cy="3842305"/>
            </a:xfrm>
            <a:prstGeom prst="roundRect">
              <a:avLst>
                <a:gd name="adj" fmla="val 1722"/>
              </a:avLst>
            </a:prstGeom>
            <a:gradFill>
              <a:gsLst>
                <a:gs pos="0">
                  <a:srgbClr val="FFFFFF"/>
                </a:gs>
                <a:gs pos="100000">
                  <a:srgbClr val="D9F6E4"/>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6957244" y="3799477"/>
            <a:ext cx="4859159" cy="523220"/>
          </a:xfrm>
          <a:prstGeom prst="rect">
            <a:avLst/>
          </a:prstGeom>
        </p:spPr>
        <p:txBody>
          <a:bodyPr wrap="square">
            <a:spAutoFit/>
          </a:bodyPr>
          <a:lstStyle/>
          <a:p>
            <a:r>
              <a:rPr lang="en-US" altLang="zh-CN" sz="1400" dirty="0">
                <a:solidFill>
                  <a:schemeClr val="bg1"/>
                </a:solidFill>
              </a:rPr>
              <a:t>Jenkins</a:t>
            </a:r>
            <a:r>
              <a:rPr lang="zh-CN" altLang="en-US" sz="1400" dirty="0">
                <a:solidFill>
                  <a:schemeClr val="bg1"/>
                </a:solidFill>
              </a:rPr>
              <a:t>是一个开源软件项目，旨在提供一个开放易用的软件平台，使软件的持续集成变成可能。</a:t>
            </a:r>
          </a:p>
        </p:txBody>
      </p:sp>
      <p:sp>
        <p:nvSpPr>
          <p:cNvPr id="39" name="文本框 38"/>
          <p:cNvSpPr txBox="1"/>
          <p:nvPr/>
        </p:nvSpPr>
        <p:spPr>
          <a:xfrm>
            <a:off x="7243845" y="2590875"/>
            <a:ext cx="2438400" cy="400110"/>
          </a:xfrm>
          <a:prstGeom prst="rect">
            <a:avLst/>
          </a:prstGeom>
          <a:noFill/>
        </p:spPr>
        <p:txBody>
          <a:bodyPr wrap="square" rtlCol="0">
            <a:spAutoFit/>
          </a:bodyPr>
          <a:lstStyle/>
          <a:p>
            <a:r>
              <a:rPr lang="en-US" altLang="zh-CN" sz="2000" dirty="0">
                <a:solidFill>
                  <a:schemeClr val="bg1"/>
                </a:solidFill>
                <a:latin typeface="+mn-ea"/>
              </a:rPr>
              <a:t>Jenkins</a:t>
            </a:r>
            <a:r>
              <a:rPr lang="zh-CN" altLang="en-US" sz="2000" dirty="0">
                <a:solidFill>
                  <a:schemeClr val="bg1"/>
                </a:solidFill>
                <a:latin typeface="+mn-ea"/>
              </a:rPr>
              <a:t>的使用</a:t>
            </a:r>
          </a:p>
        </p:txBody>
      </p:sp>
      <p:sp>
        <p:nvSpPr>
          <p:cNvPr id="13" name="矩形 12"/>
          <p:cNvSpPr/>
          <p:nvPr/>
        </p:nvSpPr>
        <p:spPr>
          <a:xfrm>
            <a:off x="1190638" y="3170544"/>
            <a:ext cx="4859159" cy="737235"/>
          </a:xfrm>
          <a:prstGeom prst="rect">
            <a:avLst/>
          </a:prstGeom>
        </p:spPr>
        <p:txBody>
          <a:bodyPr wrap="square">
            <a:spAutoFit/>
          </a:bodyPr>
          <a:lstStyle/>
          <a:p>
            <a:r>
              <a:rPr lang="zh-CN" altLang="en-US" sz="1400" dirty="0"/>
              <a:t>使用</a:t>
            </a:r>
            <a:r>
              <a:rPr lang="en-US" altLang="zh-CN" sz="1400" dirty="0"/>
              <a:t>jenkins</a:t>
            </a:r>
            <a:r>
              <a:rPr lang="zh-CN" altLang="en-US" sz="1400" dirty="0"/>
              <a:t>、</a:t>
            </a:r>
            <a:r>
              <a:rPr lang="en-US" altLang="zh-CN" sz="1400" dirty="0"/>
              <a:t>maven</a:t>
            </a:r>
            <a:r>
              <a:rPr lang="zh-CN" altLang="en-US" sz="1400" dirty="0"/>
              <a:t>、</a:t>
            </a:r>
            <a:r>
              <a:rPr lang="en-US" altLang="zh-CN" sz="1400" dirty="0" err="1"/>
              <a:t>git</a:t>
            </a:r>
            <a:r>
              <a:rPr lang="zh-CN" altLang="en-US" sz="1400" dirty="0"/>
              <a:t>实现发布部署的自动化，使用</a:t>
            </a:r>
            <a:r>
              <a:rPr lang="en-US" altLang="zh-CN" sz="1400" dirty="0" err="1"/>
              <a:t>dubboo</a:t>
            </a:r>
            <a:r>
              <a:rPr lang="zh-CN" altLang="en-US" sz="1400" dirty="0"/>
              <a:t>的服务查找功能，实现开发定点服务，使得开发与测试环境进行交互。</a:t>
            </a:r>
          </a:p>
        </p:txBody>
      </p:sp>
      <p:pic>
        <p:nvPicPr>
          <p:cNvPr id="49154" name="Picture 2" descr="https://jenkins.io/images/226px-Jenkins_logo.svg.png"/>
          <p:cNvPicPr>
            <a:picLocks noChangeAspect="1" noChangeArrowheads="1"/>
          </p:cNvPicPr>
          <p:nvPr/>
        </p:nvPicPr>
        <p:blipFill>
          <a:blip r:embed="rId2"/>
          <a:srcRect/>
          <a:stretch>
            <a:fillRect/>
          </a:stretch>
        </p:blipFill>
        <p:spPr bwMode="auto">
          <a:xfrm>
            <a:off x="9654417" y="664119"/>
            <a:ext cx="2152650" cy="297180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0394" y="1176166"/>
            <a:ext cx="6443411" cy="4169608"/>
            <a:chOff x="270228" y="2137212"/>
            <a:chExt cx="6443411" cy="4169608"/>
          </a:xfrm>
        </p:grpSpPr>
        <p:sp>
          <p:nvSpPr>
            <p:cNvPr id="10" name="圆角矩形 9"/>
            <p:cNvSpPr/>
            <p:nvPr/>
          </p:nvSpPr>
          <p:spPr>
            <a:xfrm>
              <a:off x="270228" y="2137212"/>
              <a:ext cx="6098709" cy="3842305"/>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37130" y="2293065"/>
              <a:ext cx="6098709" cy="3842305"/>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14930" y="2464515"/>
              <a:ext cx="6098709" cy="3842305"/>
            </a:xfrm>
            <a:prstGeom prst="roundRect">
              <a:avLst>
                <a:gd name="adj" fmla="val 1722"/>
              </a:avLst>
            </a:prstGeom>
            <a:gradFill>
              <a:gsLst>
                <a:gs pos="0">
                  <a:srgbClr val="FFFFFF"/>
                </a:gs>
                <a:gs pos="100000">
                  <a:srgbClr val="D9F6E4"/>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7294680" y="2999360"/>
            <a:ext cx="4859159" cy="523220"/>
          </a:xfrm>
          <a:prstGeom prst="rect">
            <a:avLst/>
          </a:prstGeom>
        </p:spPr>
        <p:txBody>
          <a:bodyPr wrap="square">
            <a:spAutoFit/>
          </a:bodyPr>
          <a:lstStyle/>
          <a:p>
            <a:r>
              <a:rPr lang="zh-CN" altLang="en-US" sz="1400" noProof="1">
                <a:solidFill>
                  <a:schemeClr val="bg1"/>
                </a:solidFill>
                <a:latin typeface="微软雅黑" panose="020B0503020204020204" pitchFamily="34" charset="-122"/>
                <a:ea typeface="微软雅黑" panose="020B0503020204020204" pitchFamily="34" charset="-122"/>
              </a:rPr>
              <a:t>基于</a:t>
            </a:r>
            <a:r>
              <a:rPr lang="en-US" altLang="zh-CN" sz="1400" noProof="1">
                <a:solidFill>
                  <a:schemeClr val="bg1"/>
                </a:solidFill>
                <a:latin typeface="微软雅黑" panose="020B0503020204020204" pitchFamily="34" charset="-122"/>
                <a:ea typeface="微软雅黑" panose="020B0503020204020204" pitchFamily="34" charset="-122"/>
              </a:rPr>
              <a:t>dubbo</a:t>
            </a:r>
            <a:r>
              <a:rPr lang="zh-CN" altLang="en-US" sz="1400" noProof="1">
                <a:solidFill>
                  <a:schemeClr val="bg1"/>
                </a:solidFill>
                <a:latin typeface="微软雅黑" panose="020B0503020204020204" pitchFamily="34" charset="-122"/>
                <a:ea typeface="微软雅黑" panose="020B0503020204020204" pitchFamily="34" charset="-122"/>
              </a:rPr>
              <a:t>的分布式架构：</a:t>
            </a:r>
          </a:p>
          <a:p>
            <a:r>
              <a:rPr lang="zh-CN" altLang="en-US" sz="1400" noProof="1">
                <a:solidFill>
                  <a:schemeClr val="bg1"/>
                </a:solidFill>
                <a:latin typeface="微软雅黑" panose="020B0503020204020204" pitchFamily="34" charset="-122"/>
                <a:ea typeface="微软雅黑" panose="020B0503020204020204" pitchFamily="34" charset="-122"/>
              </a:rPr>
              <a:t>把系统按照模块拆分成多个子系统以及多个子服务。</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294680" y="2205752"/>
            <a:ext cx="2438400"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技术架构总结</a:t>
            </a:r>
          </a:p>
        </p:txBody>
      </p:sp>
      <p:sp>
        <p:nvSpPr>
          <p:cNvPr id="40" name="矩形 39"/>
          <p:cNvSpPr/>
          <p:nvPr/>
        </p:nvSpPr>
        <p:spPr>
          <a:xfrm>
            <a:off x="1373771" y="2138290"/>
            <a:ext cx="4859159" cy="2245360"/>
          </a:xfrm>
          <a:prstGeom prst="rect">
            <a:avLst/>
          </a:prstGeom>
        </p:spPr>
        <p:txBody>
          <a:bodyPr wrap="square">
            <a:spAutoFit/>
          </a:bodyPr>
          <a:lstStyle/>
          <a:p>
            <a:r>
              <a:rPr lang="zh-CN" altLang="en-US" sz="1400" noProof="1">
                <a:latin typeface="微软雅黑 Light" panose="020B0502040204020203" pitchFamily="34" charset="-122"/>
                <a:ea typeface="微软雅黑 Light" panose="020B0502040204020203" pitchFamily="34" charset="-122"/>
              </a:rPr>
              <a:t>优点：</a:t>
            </a:r>
          </a:p>
          <a:p>
            <a:r>
              <a:rPr lang="zh-CN" altLang="en-US" sz="1400" noProof="1">
                <a:latin typeface="微软雅黑 Light" panose="020B0502040204020203" pitchFamily="34" charset="-122"/>
                <a:ea typeface="微软雅黑 Light" panose="020B0502040204020203" pitchFamily="34" charset="-122"/>
              </a:rPr>
              <a:t>将模块拆分，使用接口通信，降低模块之间的耦合度。</a:t>
            </a:r>
          </a:p>
          <a:p>
            <a:r>
              <a:rPr lang="zh-CN" altLang="en-US" sz="1400" noProof="1">
                <a:latin typeface="微软雅黑 Light" panose="020B0502040204020203" pitchFamily="34" charset="-122"/>
                <a:ea typeface="微软雅黑 Light" panose="020B0502040204020203" pitchFamily="34" charset="-122"/>
              </a:rPr>
              <a:t>将项目拆分成若干个子项目，不同的团队负责不同的子项目。</a:t>
            </a:r>
          </a:p>
          <a:p>
            <a:r>
              <a:rPr lang="zh-CN" altLang="en-US" sz="1400" noProof="1">
                <a:latin typeface="微软雅黑 Light" panose="020B0502040204020203" pitchFamily="34" charset="-122"/>
                <a:ea typeface="微软雅黑 Light" panose="020B0502040204020203" pitchFamily="34" charset="-122"/>
              </a:rPr>
              <a:t>增加功能时只需要再增加一个子项目，调用其他系统的接口就可以。</a:t>
            </a:r>
          </a:p>
          <a:p>
            <a:r>
              <a:rPr lang="zh-CN" altLang="en-US" sz="1400" noProof="1">
                <a:latin typeface="微软雅黑 Light" panose="020B0502040204020203" pitchFamily="34" charset="-122"/>
                <a:ea typeface="微软雅黑 Light" panose="020B0502040204020203" pitchFamily="34" charset="-122"/>
              </a:rPr>
              <a:t>可以灵活的进行分布式部署。。</a:t>
            </a:r>
          </a:p>
          <a:p>
            <a:r>
              <a:rPr lang="zh-CN" altLang="en-US" sz="1400" noProof="1">
                <a:latin typeface="微软雅黑 Light" panose="020B0502040204020203" pitchFamily="34" charset="-122"/>
                <a:ea typeface="微软雅黑 Light" panose="020B0502040204020203" pitchFamily="34" charset="-122"/>
              </a:rPr>
              <a:t>缺点：</a:t>
            </a:r>
          </a:p>
          <a:p>
            <a:r>
              <a:rPr lang="zh-CN" altLang="en-US" sz="1400" noProof="1">
                <a:latin typeface="微软雅黑 Light" panose="020B0502040204020203" pitchFamily="34" charset="-122"/>
                <a:ea typeface="微软雅黑 Light" panose="020B0502040204020203" pitchFamily="34" charset="-122"/>
              </a:rPr>
              <a:t>开发难度增加、开发人员需要具备一定技能。</a:t>
            </a:r>
          </a:p>
          <a:p>
            <a:r>
              <a:rPr lang="zh-CN" altLang="en-US" sz="1400" noProof="1">
                <a:latin typeface="微软雅黑 Light" panose="020B0502040204020203" pitchFamily="34" charset="-122"/>
                <a:ea typeface="微软雅黑 Light" panose="020B0502040204020203" pitchFamily="34" charset="-122"/>
              </a:rPr>
              <a:t>系统之间交互需要使用远程通信，接口开发增加工作量。</a:t>
            </a:r>
            <a:endParaRPr lang="zh-CN" altLang="en-US" sz="1400" dirty="0">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62503" y="3013502"/>
            <a:ext cx="9466995" cy="769441"/>
          </a:xfrm>
          <a:prstGeom prst="rect">
            <a:avLst/>
          </a:prstGeom>
          <a:noFill/>
        </p:spPr>
        <p:txBody>
          <a:bodyPr wrap="squar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谢   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文本框 90"/>
          <p:cNvSpPr txBox="1"/>
          <p:nvPr/>
        </p:nvSpPr>
        <p:spPr>
          <a:xfrm>
            <a:off x="3521829" y="372889"/>
            <a:ext cx="4385481" cy="583565"/>
          </a:xfrm>
          <a:prstGeom prst="rect">
            <a:avLst/>
          </a:prstGeom>
          <a:no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系统规划图</a:t>
            </a:r>
          </a:p>
        </p:txBody>
      </p:sp>
      <p:sp>
        <p:nvSpPr>
          <p:cNvPr id="5" name="矩形 4">
            <a:extLst>
              <a:ext uri="{FF2B5EF4-FFF2-40B4-BE49-F238E27FC236}">
                <a16:creationId xmlns:a16="http://schemas.microsoft.com/office/drawing/2014/main" id="{C844AABA-1C12-4DD7-8FC1-849F34F9727A}"/>
              </a:ext>
            </a:extLst>
          </p:cNvPr>
          <p:cNvSpPr/>
          <p:nvPr/>
        </p:nvSpPr>
        <p:spPr>
          <a:xfrm>
            <a:off x="1518739" y="1422476"/>
            <a:ext cx="9180874" cy="93616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701"/>
          </a:p>
        </p:txBody>
      </p:sp>
      <p:sp>
        <p:nvSpPr>
          <p:cNvPr id="6" name="文本框 5">
            <a:extLst>
              <a:ext uri="{FF2B5EF4-FFF2-40B4-BE49-F238E27FC236}">
                <a16:creationId xmlns:a16="http://schemas.microsoft.com/office/drawing/2014/main" id="{0754FCDC-8066-451E-B2B4-6C19D936BE36}"/>
              </a:ext>
            </a:extLst>
          </p:cNvPr>
          <p:cNvSpPr txBox="1"/>
          <p:nvPr/>
        </p:nvSpPr>
        <p:spPr>
          <a:xfrm>
            <a:off x="1553084" y="1628823"/>
            <a:ext cx="400110" cy="523220"/>
          </a:xfrm>
          <a:prstGeom prst="rect">
            <a:avLst/>
          </a:prstGeom>
          <a:noFill/>
        </p:spPr>
        <p:txBody>
          <a:bodyPr wrap="square" rtlCol="0">
            <a:spAutoFit/>
          </a:bodyPr>
          <a:lstStyle>
            <a:defPPr>
              <a:defRPr lang="zh-CN"/>
            </a:defPPr>
            <a:lvl1pPr>
              <a:defRPr sz="1400">
                <a:solidFill>
                  <a:schemeClr val="bg1"/>
                </a:solidFill>
                <a:latin typeface="微软雅黑 Light" panose="020B0502040204020203" pitchFamily="34" charset="-122"/>
                <a:ea typeface="微软雅黑 Light" panose="020B0502040204020203" pitchFamily="34" charset="-122"/>
              </a:defRPr>
            </a:lvl1pPr>
          </a:lstStyle>
          <a:p>
            <a:r>
              <a:rPr lang="zh-CN" altLang="en-US" dirty="0"/>
              <a:t>前 端</a:t>
            </a:r>
          </a:p>
        </p:txBody>
      </p:sp>
      <p:sp>
        <p:nvSpPr>
          <p:cNvPr id="7" name="矩形: 圆角 6">
            <a:extLst>
              <a:ext uri="{FF2B5EF4-FFF2-40B4-BE49-F238E27FC236}">
                <a16:creationId xmlns:a16="http://schemas.microsoft.com/office/drawing/2014/main" id="{53447DB6-9C3A-4A6D-84D1-EE53F2BE13D9}"/>
              </a:ext>
            </a:extLst>
          </p:cNvPr>
          <p:cNvSpPr/>
          <p:nvPr/>
        </p:nvSpPr>
        <p:spPr>
          <a:xfrm>
            <a:off x="4170601" y="1634502"/>
            <a:ext cx="1381267" cy="564699"/>
          </a:xfrm>
          <a:prstGeom prst="round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701" dirty="0">
                <a:latin typeface="微软雅黑 Light" panose="020B0502040204020203" pitchFamily="34" charset="-122"/>
                <a:ea typeface="微软雅黑 Light" panose="020B0502040204020203" pitchFamily="34" charset="-122"/>
              </a:rPr>
              <a:t>商城前台</a:t>
            </a:r>
          </a:p>
        </p:txBody>
      </p:sp>
      <p:sp>
        <p:nvSpPr>
          <p:cNvPr id="8" name="矩形: 圆角 7">
            <a:extLst>
              <a:ext uri="{FF2B5EF4-FFF2-40B4-BE49-F238E27FC236}">
                <a16:creationId xmlns:a16="http://schemas.microsoft.com/office/drawing/2014/main" id="{E7BB03D9-6395-44D4-B01A-59C0AC693E6B}"/>
              </a:ext>
            </a:extLst>
          </p:cNvPr>
          <p:cNvSpPr/>
          <p:nvPr/>
        </p:nvSpPr>
        <p:spPr>
          <a:xfrm>
            <a:off x="7178863" y="1620161"/>
            <a:ext cx="1551149" cy="588425"/>
          </a:xfrm>
          <a:prstGeom prst="round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701" dirty="0">
                <a:latin typeface="微软雅黑 Light" panose="020B0502040204020203" pitchFamily="34" charset="-122"/>
                <a:ea typeface="微软雅黑 Light" panose="020B0502040204020203" pitchFamily="34" charset="-122"/>
              </a:rPr>
              <a:t>管理系统前台</a:t>
            </a:r>
          </a:p>
        </p:txBody>
      </p:sp>
      <p:pic>
        <p:nvPicPr>
          <p:cNvPr id="9" name="图形 8">
            <a:extLst>
              <a:ext uri="{FF2B5EF4-FFF2-40B4-BE49-F238E27FC236}">
                <a16:creationId xmlns:a16="http://schemas.microsoft.com/office/drawing/2014/main" id="{934D5829-0573-40F4-A384-3A2F496BAD7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56141" y="1644063"/>
            <a:ext cx="564699" cy="564699"/>
          </a:xfrm>
          <a:prstGeom prst="rect">
            <a:avLst/>
          </a:prstGeom>
        </p:spPr>
      </p:pic>
      <p:pic>
        <p:nvPicPr>
          <p:cNvPr id="10" name="图片 9">
            <a:extLst>
              <a:ext uri="{FF2B5EF4-FFF2-40B4-BE49-F238E27FC236}">
                <a16:creationId xmlns:a16="http://schemas.microsoft.com/office/drawing/2014/main" id="{AC68126D-1BBC-4AE0-B705-F1ECC82E91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8536" y="1653060"/>
            <a:ext cx="629989" cy="629989"/>
          </a:xfrm>
          <a:prstGeom prst="rect">
            <a:avLst/>
          </a:prstGeom>
        </p:spPr>
      </p:pic>
      <p:sp>
        <p:nvSpPr>
          <p:cNvPr id="11" name="矩形 10">
            <a:extLst>
              <a:ext uri="{FF2B5EF4-FFF2-40B4-BE49-F238E27FC236}">
                <a16:creationId xmlns:a16="http://schemas.microsoft.com/office/drawing/2014/main" id="{6A0A7551-8843-4EDE-9396-45F594268913}"/>
              </a:ext>
            </a:extLst>
          </p:cNvPr>
          <p:cNvSpPr/>
          <p:nvPr/>
        </p:nvSpPr>
        <p:spPr>
          <a:xfrm>
            <a:off x="1492088" y="2598729"/>
            <a:ext cx="9207823" cy="930519"/>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701"/>
          </a:p>
        </p:txBody>
      </p:sp>
      <p:sp>
        <p:nvSpPr>
          <p:cNvPr id="12" name="矩形: 圆角 11">
            <a:extLst>
              <a:ext uri="{FF2B5EF4-FFF2-40B4-BE49-F238E27FC236}">
                <a16:creationId xmlns:a16="http://schemas.microsoft.com/office/drawing/2014/main" id="{7A276181-19C4-4A08-82D3-694E06FE18FD}"/>
              </a:ext>
            </a:extLst>
          </p:cNvPr>
          <p:cNvSpPr/>
          <p:nvPr/>
        </p:nvSpPr>
        <p:spPr>
          <a:xfrm>
            <a:off x="4147795" y="2722487"/>
            <a:ext cx="1426881" cy="574810"/>
          </a:xfrm>
          <a:prstGeom prst="round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701" dirty="0"/>
              <a:t>rest-good</a:t>
            </a:r>
            <a:endParaRPr lang="zh-CN" altLang="en-US" sz="1701" dirty="0"/>
          </a:p>
        </p:txBody>
      </p:sp>
      <p:sp>
        <p:nvSpPr>
          <p:cNvPr id="13" name="矩形: 圆角 12">
            <a:extLst>
              <a:ext uri="{FF2B5EF4-FFF2-40B4-BE49-F238E27FC236}">
                <a16:creationId xmlns:a16="http://schemas.microsoft.com/office/drawing/2014/main" id="{61BA9237-9255-4542-A937-3293F9739588}"/>
              </a:ext>
            </a:extLst>
          </p:cNvPr>
          <p:cNvSpPr/>
          <p:nvPr/>
        </p:nvSpPr>
        <p:spPr>
          <a:xfrm>
            <a:off x="7187426" y="2719547"/>
            <a:ext cx="1593187" cy="574810"/>
          </a:xfrm>
          <a:prstGeom prst="round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701" dirty="0"/>
              <a:t>rest-member</a:t>
            </a:r>
            <a:endParaRPr lang="zh-CN" altLang="en-US" sz="1701" dirty="0"/>
          </a:p>
        </p:txBody>
      </p:sp>
      <p:sp>
        <p:nvSpPr>
          <p:cNvPr id="14" name="文本框 13">
            <a:extLst>
              <a:ext uri="{FF2B5EF4-FFF2-40B4-BE49-F238E27FC236}">
                <a16:creationId xmlns:a16="http://schemas.microsoft.com/office/drawing/2014/main" id="{D197030D-FADA-4DC5-B1C4-F78BC046F925}"/>
              </a:ext>
            </a:extLst>
          </p:cNvPr>
          <p:cNvSpPr txBox="1"/>
          <p:nvPr/>
        </p:nvSpPr>
        <p:spPr>
          <a:xfrm>
            <a:off x="1564091" y="2623641"/>
            <a:ext cx="252680" cy="830997"/>
          </a:xfrm>
          <a:prstGeom prst="rect">
            <a:avLst/>
          </a:prstGeom>
          <a:noFill/>
        </p:spPr>
        <p:txBody>
          <a:bodyPr wrap="square" rtlCol="0">
            <a:spAutoFit/>
          </a:bodyPr>
          <a:lstStyle/>
          <a:p>
            <a:r>
              <a:rPr lang="en-US" altLang="zh-CN" sz="1600" dirty="0">
                <a:solidFill>
                  <a:schemeClr val="bg1"/>
                </a:solidFill>
              </a:rPr>
              <a:t>A</a:t>
            </a:r>
          </a:p>
          <a:p>
            <a:r>
              <a:rPr lang="en-US" altLang="zh-CN" sz="1600" dirty="0">
                <a:solidFill>
                  <a:schemeClr val="bg1"/>
                </a:solidFill>
              </a:rPr>
              <a:t>PI</a:t>
            </a:r>
            <a:endParaRPr lang="zh-CN" altLang="en-US" sz="1600" dirty="0">
              <a:solidFill>
                <a:schemeClr val="bg1"/>
              </a:solidFill>
            </a:endParaRPr>
          </a:p>
        </p:txBody>
      </p:sp>
      <p:pic>
        <p:nvPicPr>
          <p:cNvPr id="15" name="图片 14">
            <a:extLst>
              <a:ext uri="{FF2B5EF4-FFF2-40B4-BE49-F238E27FC236}">
                <a16:creationId xmlns:a16="http://schemas.microsoft.com/office/drawing/2014/main" id="{6E1899FE-96EF-4C02-AE4C-6FA1534726D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88214" y="2787488"/>
            <a:ext cx="555920" cy="555920"/>
          </a:xfrm>
          <a:prstGeom prst="rect">
            <a:avLst/>
          </a:prstGeom>
        </p:spPr>
      </p:pic>
      <p:sp>
        <p:nvSpPr>
          <p:cNvPr id="16" name="矩形 15">
            <a:extLst>
              <a:ext uri="{FF2B5EF4-FFF2-40B4-BE49-F238E27FC236}">
                <a16:creationId xmlns:a16="http://schemas.microsoft.com/office/drawing/2014/main" id="{1C99EFB3-5566-4AFF-94BE-14F7F107B30C}"/>
              </a:ext>
            </a:extLst>
          </p:cNvPr>
          <p:cNvSpPr/>
          <p:nvPr/>
        </p:nvSpPr>
        <p:spPr>
          <a:xfrm>
            <a:off x="1502730" y="3721109"/>
            <a:ext cx="9207823" cy="95410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701"/>
          </a:p>
        </p:txBody>
      </p:sp>
      <p:sp>
        <p:nvSpPr>
          <p:cNvPr id="17" name="矩形: 圆角 16">
            <a:extLst>
              <a:ext uri="{FF2B5EF4-FFF2-40B4-BE49-F238E27FC236}">
                <a16:creationId xmlns:a16="http://schemas.microsoft.com/office/drawing/2014/main" id="{6E632C39-DF0A-4CBF-906F-DD2CA360ECDC}"/>
              </a:ext>
            </a:extLst>
          </p:cNvPr>
          <p:cNvSpPr/>
          <p:nvPr/>
        </p:nvSpPr>
        <p:spPr>
          <a:xfrm>
            <a:off x="3795045" y="3955467"/>
            <a:ext cx="1002780" cy="470081"/>
          </a:xfrm>
          <a:prstGeom prst="round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701" dirty="0"/>
              <a:t>content</a:t>
            </a:r>
            <a:endParaRPr lang="zh-CN" altLang="en-US" sz="1701" dirty="0"/>
          </a:p>
        </p:txBody>
      </p:sp>
      <p:sp>
        <p:nvSpPr>
          <p:cNvPr id="18" name="文本框 17">
            <a:extLst>
              <a:ext uri="{FF2B5EF4-FFF2-40B4-BE49-F238E27FC236}">
                <a16:creationId xmlns:a16="http://schemas.microsoft.com/office/drawing/2014/main" id="{1A1FBC55-8A5F-4CE8-99C6-97096F1E2D71}"/>
              </a:ext>
            </a:extLst>
          </p:cNvPr>
          <p:cNvSpPr txBox="1"/>
          <p:nvPr/>
        </p:nvSpPr>
        <p:spPr>
          <a:xfrm>
            <a:off x="1517928" y="3721109"/>
            <a:ext cx="345005" cy="954107"/>
          </a:xfrm>
          <a:prstGeom prst="rect">
            <a:avLst/>
          </a:prstGeom>
          <a:noFill/>
        </p:spPr>
        <p:txBody>
          <a:bodyPr wrap="square" rtlCol="0">
            <a:spAutoFit/>
          </a:bodyPr>
          <a:lstStyle/>
          <a:p>
            <a:r>
              <a:rPr lang="zh-CN" altLang="en-US" sz="1400" dirty="0">
                <a:solidFill>
                  <a:schemeClr val="bg1"/>
                </a:solidFill>
                <a:latin typeface="微软雅黑 Light" panose="020B0502040204020203" pitchFamily="34" charset="-122"/>
                <a:ea typeface="微软雅黑 Light" panose="020B0502040204020203" pitchFamily="34" charset="-122"/>
              </a:rPr>
              <a:t>基础服务</a:t>
            </a:r>
          </a:p>
        </p:txBody>
      </p:sp>
      <p:pic>
        <p:nvPicPr>
          <p:cNvPr id="19" name="图片 18">
            <a:extLst>
              <a:ext uri="{FF2B5EF4-FFF2-40B4-BE49-F238E27FC236}">
                <a16:creationId xmlns:a16="http://schemas.microsoft.com/office/drawing/2014/main" id="{0E61BA1B-375D-4308-A1E5-552B283F089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26820" y="3942714"/>
            <a:ext cx="550034" cy="550034"/>
          </a:xfrm>
          <a:prstGeom prst="rect">
            <a:avLst/>
          </a:prstGeom>
        </p:spPr>
      </p:pic>
      <p:sp>
        <p:nvSpPr>
          <p:cNvPr id="20" name="矩形: 圆角 19">
            <a:extLst>
              <a:ext uri="{FF2B5EF4-FFF2-40B4-BE49-F238E27FC236}">
                <a16:creationId xmlns:a16="http://schemas.microsoft.com/office/drawing/2014/main" id="{0A0791DC-B6F4-466E-ADFD-B9A5F53433BF}"/>
              </a:ext>
            </a:extLst>
          </p:cNvPr>
          <p:cNvSpPr/>
          <p:nvPr/>
        </p:nvSpPr>
        <p:spPr>
          <a:xfrm>
            <a:off x="5299620" y="3955467"/>
            <a:ext cx="1128916" cy="488365"/>
          </a:xfrm>
          <a:prstGeom prst="round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701" dirty="0"/>
              <a:t>goods</a:t>
            </a:r>
            <a:endParaRPr lang="zh-CN" altLang="en-US" sz="1701" dirty="0"/>
          </a:p>
        </p:txBody>
      </p:sp>
      <p:sp>
        <p:nvSpPr>
          <p:cNvPr id="21" name="矩形: 圆角 20">
            <a:extLst>
              <a:ext uri="{FF2B5EF4-FFF2-40B4-BE49-F238E27FC236}">
                <a16:creationId xmlns:a16="http://schemas.microsoft.com/office/drawing/2014/main" id="{E21EC422-AE89-4517-B9BF-C9CE1E382E4F}"/>
              </a:ext>
            </a:extLst>
          </p:cNvPr>
          <p:cNvSpPr/>
          <p:nvPr/>
        </p:nvSpPr>
        <p:spPr>
          <a:xfrm>
            <a:off x="6998307" y="3973548"/>
            <a:ext cx="1128916" cy="452000"/>
          </a:xfrm>
          <a:prstGeom prst="roundRect">
            <a:avLst>
              <a:gd name="adj" fmla="val 16667"/>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701" dirty="0"/>
              <a:t>manager</a:t>
            </a:r>
            <a:endParaRPr lang="zh-CN" altLang="en-US" sz="1701" dirty="0"/>
          </a:p>
        </p:txBody>
      </p:sp>
      <p:sp>
        <p:nvSpPr>
          <p:cNvPr id="22" name="矩形: 圆角 21">
            <a:extLst>
              <a:ext uri="{FF2B5EF4-FFF2-40B4-BE49-F238E27FC236}">
                <a16:creationId xmlns:a16="http://schemas.microsoft.com/office/drawing/2014/main" id="{31F2599D-EFFA-4EB3-9381-22CEF1E234E6}"/>
              </a:ext>
            </a:extLst>
          </p:cNvPr>
          <p:cNvSpPr/>
          <p:nvPr/>
        </p:nvSpPr>
        <p:spPr>
          <a:xfrm>
            <a:off x="8708127" y="3963121"/>
            <a:ext cx="1245497" cy="488365"/>
          </a:xfrm>
          <a:prstGeom prst="round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701" dirty="0"/>
              <a:t>member</a:t>
            </a:r>
            <a:endParaRPr lang="zh-CN" altLang="en-US" sz="1701" dirty="0"/>
          </a:p>
        </p:txBody>
      </p:sp>
      <p:sp>
        <p:nvSpPr>
          <p:cNvPr id="23" name="矩形 22">
            <a:extLst>
              <a:ext uri="{FF2B5EF4-FFF2-40B4-BE49-F238E27FC236}">
                <a16:creationId xmlns:a16="http://schemas.microsoft.com/office/drawing/2014/main" id="{CF2138E9-ADEB-40E8-8033-88981E410674}"/>
              </a:ext>
            </a:extLst>
          </p:cNvPr>
          <p:cNvSpPr/>
          <p:nvPr/>
        </p:nvSpPr>
        <p:spPr>
          <a:xfrm>
            <a:off x="1502729" y="4827384"/>
            <a:ext cx="9207823" cy="95410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701"/>
          </a:p>
        </p:txBody>
      </p:sp>
      <p:pic>
        <p:nvPicPr>
          <p:cNvPr id="24" name="图形 23">
            <a:extLst>
              <a:ext uri="{FF2B5EF4-FFF2-40B4-BE49-F238E27FC236}">
                <a16:creationId xmlns:a16="http://schemas.microsoft.com/office/drawing/2014/main" id="{860E8447-4A87-45AF-BF85-DC042DA3F3A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63804" y="3865744"/>
            <a:ext cx="711545" cy="711545"/>
          </a:xfrm>
          <a:prstGeom prst="rect">
            <a:avLst/>
          </a:prstGeom>
        </p:spPr>
      </p:pic>
      <p:pic>
        <p:nvPicPr>
          <p:cNvPr id="25" name="图形 24">
            <a:extLst>
              <a:ext uri="{FF2B5EF4-FFF2-40B4-BE49-F238E27FC236}">
                <a16:creationId xmlns:a16="http://schemas.microsoft.com/office/drawing/2014/main" id="{92B3EA02-AA14-4046-BE2B-FDCAC072360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17976" y="2679142"/>
            <a:ext cx="711545" cy="711545"/>
          </a:xfrm>
          <a:prstGeom prst="rect">
            <a:avLst/>
          </a:prstGeom>
        </p:spPr>
      </p:pic>
      <p:sp>
        <p:nvSpPr>
          <p:cNvPr id="26" name="加号 25">
            <a:extLst>
              <a:ext uri="{FF2B5EF4-FFF2-40B4-BE49-F238E27FC236}">
                <a16:creationId xmlns:a16="http://schemas.microsoft.com/office/drawing/2014/main" id="{A371903F-2D91-46DB-9159-97B80BC482D3}"/>
              </a:ext>
            </a:extLst>
          </p:cNvPr>
          <p:cNvSpPr/>
          <p:nvPr/>
        </p:nvSpPr>
        <p:spPr>
          <a:xfrm>
            <a:off x="2447618" y="2907203"/>
            <a:ext cx="316186" cy="287405"/>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701"/>
          </a:p>
        </p:txBody>
      </p:sp>
      <p:sp>
        <p:nvSpPr>
          <p:cNvPr id="27" name="加号 26">
            <a:extLst>
              <a:ext uri="{FF2B5EF4-FFF2-40B4-BE49-F238E27FC236}">
                <a16:creationId xmlns:a16="http://schemas.microsoft.com/office/drawing/2014/main" id="{E8FF688A-F255-4BC5-836D-0CFFC10E4FE4}"/>
              </a:ext>
            </a:extLst>
          </p:cNvPr>
          <p:cNvSpPr/>
          <p:nvPr/>
        </p:nvSpPr>
        <p:spPr>
          <a:xfrm>
            <a:off x="2480364" y="4074028"/>
            <a:ext cx="316186" cy="287405"/>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701"/>
          </a:p>
        </p:txBody>
      </p:sp>
      <p:sp>
        <p:nvSpPr>
          <p:cNvPr id="28" name="文本框 27">
            <a:extLst>
              <a:ext uri="{FF2B5EF4-FFF2-40B4-BE49-F238E27FC236}">
                <a16:creationId xmlns:a16="http://schemas.microsoft.com/office/drawing/2014/main" id="{3AB9792B-9867-4191-A462-6DE7A151E0ED}"/>
              </a:ext>
            </a:extLst>
          </p:cNvPr>
          <p:cNvSpPr txBox="1"/>
          <p:nvPr/>
        </p:nvSpPr>
        <p:spPr>
          <a:xfrm>
            <a:off x="1502730" y="4846455"/>
            <a:ext cx="345005" cy="954107"/>
          </a:xfrm>
          <a:prstGeom prst="rect">
            <a:avLst/>
          </a:prstGeom>
          <a:noFill/>
        </p:spPr>
        <p:txBody>
          <a:bodyPr wrap="square" rtlCol="0">
            <a:spAutoFit/>
          </a:bodyPr>
          <a:lstStyle/>
          <a:p>
            <a:r>
              <a:rPr lang="zh-CN" altLang="en-US" sz="1400" dirty="0">
                <a:solidFill>
                  <a:schemeClr val="bg1"/>
                </a:solidFill>
                <a:latin typeface="微软雅黑 Light" panose="020B0502040204020203" pitchFamily="34" charset="-122"/>
                <a:ea typeface="微软雅黑 Light" panose="020B0502040204020203" pitchFamily="34" charset="-122"/>
              </a:rPr>
              <a:t>基础保障</a:t>
            </a:r>
          </a:p>
        </p:txBody>
      </p:sp>
      <p:grpSp>
        <p:nvGrpSpPr>
          <p:cNvPr id="29" name="组合 28">
            <a:extLst>
              <a:ext uri="{FF2B5EF4-FFF2-40B4-BE49-F238E27FC236}">
                <a16:creationId xmlns:a16="http://schemas.microsoft.com/office/drawing/2014/main" id="{3FE998DE-9FA7-4BB3-9DE5-85E38291E3A2}"/>
              </a:ext>
            </a:extLst>
          </p:cNvPr>
          <p:cNvGrpSpPr/>
          <p:nvPr/>
        </p:nvGrpSpPr>
        <p:grpSpPr>
          <a:xfrm>
            <a:off x="8730311" y="4899564"/>
            <a:ext cx="1433694" cy="835799"/>
            <a:chOff x="5044190" y="4578169"/>
            <a:chExt cx="1433694" cy="835799"/>
          </a:xfrm>
        </p:grpSpPr>
        <p:pic>
          <p:nvPicPr>
            <p:cNvPr id="30" name="图形 29">
              <a:extLst>
                <a:ext uri="{FF2B5EF4-FFF2-40B4-BE49-F238E27FC236}">
                  <a16:creationId xmlns:a16="http://schemas.microsoft.com/office/drawing/2014/main" id="{D56EF997-61B6-4849-8D96-66CE86B63EDD}"/>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27458" y="4578169"/>
              <a:ext cx="642363" cy="642363"/>
            </a:xfrm>
            <a:prstGeom prst="rect">
              <a:avLst/>
            </a:prstGeom>
          </p:spPr>
        </p:pic>
        <p:sp>
          <p:nvSpPr>
            <p:cNvPr id="31" name="文本框 30">
              <a:extLst>
                <a:ext uri="{FF2B5EF4-FFF2-40B4-BE49-F238E27FC236}">
                  <a16:creationId xmlns:a16="http://schemas.microsoft.com/office/drawing/2014/main" id="{796C10EA-2E28-4171-B799-C1977C5F7127}"/>
                </a:ext>
              </a:extLst>
            </p:cNvPr>
            <p:cNvSpPr txBox="1"/>
            <p:nvPr/>
          </p:nvSpPr>
          <p:spPr>
            <a:xfrm>
              <a:off x="5044190" y="5106191"/>
              <a:ext cx="1433694" cy="307777"/>
            </a:xfrm>
            <a:prstGeom prst="rect">
              <a:avLst/>
            </a:prstGeom>
            <a:noFill/>
          </p:spPr>
          <p:txBody>
            <a:bodyPr wrap="square" rtlCol="0">
              <a:spAutoFit/>
            </a:bodyPr>
            <a:lstStyle/>
            <a:p>
              <a:r>
                <a:rPr lang="en-US" altLang="zh-CN" sz="1400" dirty="0">
                  <a:solidFill>
                    <a:schemeClr val="bg1"/>
                  </a:solidFill>
                </a:rPr>
                <a:t>elasticsearch</a:t>
              </a:r>
              <a:endParaRPr lang="zh-CN" altLang="en-US" sz="1400" dirty="0">
                <a:solidFill>
                  <a:schemeClr val="bg1"/>
                </a:solidFill>
              </a:endParaRPr>
            </a:p>
          </p:txBody>
        </p:sp>
      </p:grpSp>
      <p:grpSp>
        <p:nvGrpSpPr>
          <p:cNvPr id="32" name="组合 31">
            <a:extLst>
              <a:ext uri="{FF2B5EF4-FFF2-40B4-BE49-F238E27FC236}">
                <a16:creationId xmlns:a16="http://schemas.microsoft.com/office/drawing/2014/main" id="{75B826F2-4260-49DE-A782-E583CE4647E7}"/>
              </a:ext>
            </a:extLst>
          </p:cNvPr>
          <p:cNvGrpSpPr/>
          <p:nvPr/>
        </p:nvGrpSpPr>
        <p:grpSpPr>
          <a:xfrm>
            <a:off x="7058525" y="4924753"/>
            <a:ext cx="1499705" cy="870478"/>
            <a:chOff x="5035327" y="4601137"/>
            <a:chExt cx="1499705" cy="870478"/>
          </a:xfrm>
        </p:grpSpPr>
        <p:pic>
          <p:nvPicPr>
            <p:cNvPr id="33" name="图形 32">
              <a:extLst>
                <a:ext uri="{FF2B5EF4-FFF2-40B4-BE49-F238E27FC236}">
                  <a16:creationId xmlns:a16="http://schemas.microsoft.com/office/drawing/2014/main" id="{398CD253-E966-4DE2-9934-2CE23229F33D}"/>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035327" y="4601137"/>
              <a:ext cx="649023" cy="649023"/>
            </a:xfrm>
            <a:prstGeom prst="rect">
              <a:avLst/>
            </a:prstGeom>
          </p:spPr>
        </p:pic>
        <p:sp>
          <p:nvSpPr>
            <p:cNvPr id="34" name="文本框 33">
              <a:extLst>
                <a:ext uri="{FF2B5EF4-FFF2-40B4-BE49-F238E27FC236}">
                  <a16:creationId xmlns:a16="http://schemas.microsoft.com/office/drawing/2014/main" id="{CDB8161E-1208-4B6E-A7F3-4E1D21CACE67}"/>
                </a:ext>
              </a:extLst>
            </p:cNvPr>
            <p:cNvSpPr txBox="1"/>
            <p:nvPr/>
          </p:nvSpPr>
          <p:spPr>
            <a:xfrm>
              <a:off x="5101338" y="5163838"/>
              <a:ext cx="1433694" cy="307777"/>
            </a:xfrm>
            <a:prstGeom prst="rect">
              <a:avLst/>
            </a:prstGeom>
            <a:noFill/>
          </p:spPr>
          <p:txBody>
            <a:bodyPr wrap="square" rtlCol="0">
              <a:spAutoFit/>
            </a:bodyPr>
            <a:lstStyle/>
            <a:p>
              <a:r>
                <a:rPr lang="en-US" altLang="zh-CN" sz="1400" dirty="0">
                  <a:solidFill>
                    <a:schemeClr val="bg1"/>
                  </a:solidFill>
                </a:rPr>
                <a:t>MQ</a:t>
              </a:r>
              <a:endParaRPr lang="zh-CN" altLang="en-US" sz="1400" dirty="0">
                <a:solidFill>
                  <a:schemeClr val="bg1"/>
                </a:solidFill>
              </a:endParaRPr>
            </a:p>
          </p:txBody>
        </p:sp>
      </p:grpSp>
      <p:pic>
        <p:nvPicPr>
          <p:cNvPr id="35" name="图形 34">
            <a:extLst>
              <a:ext uri="{FF2B5EF4-FFF2-40B4-BE49-F238E27FC236}">
                <a16:creationId xmlns:a16="http://schemas.microsoft.com/office/drawing/2014/main" id="{DD75A9EE-4530-4336-9C77-2EC7AFFBC30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42494" y="4871427"/>
            <a:ext cx="994195" cy="844753"/>
          </a:xfrm>
          <a:prstGeom prst="rect">
            <a:avLst/>
          </a:prstGeom>
        </p:spPr>
      </p:pic>
      <p:pic>
        <p:nvPicPr>
          <p:cNvPr id="36" name="图形 35">
            <a:extLst>
              <a:ext uri="{FF2B5EF4-FFF2-40B4-BE49-F238E27FC236}">
                <a16:creationId xmlns:a16="http://schemas.microsoft.com/office/drawing/2014/main" id="{FF73F838-F285-4F30-9B1B-A9833E4FFB5A}"/>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441397" y="4828327"/>
            <a:ext cx="764505" cy="764505"/>
          </a:xfrm>
          <a:prstGeom prst="rect">
            <a:avLst/>
          </a:prstGeom>
        </p:spPr>
      </p:pic>
      <p:sp>
        <p:nvSpPr>
          <p:cNvPr id="37" name="文本框 36">
            <a:extLst>
              <a:ext uri="{FF2B5EF4-FFF2-40B4-BE49-F238E27FC236}">
                <a16:creationId xmlns:a16="http://schemas.microsoft.com/office/drawing/2014/main" id="{8D00202E-E850-4258-A8B8-70A3F27A75EF}"/>
              </a:ext>
            </a:extLst>
          </p:cNvPr>
          <p:cNvSpPr txBox="1"/>
          <p:nvPr/>
        </p:nvSpPr>
        <p:spPr>
          <a:xfrm>
            <a:off x="5409200" y="5473678"/>
            <a:ext cx="1433694" cy="307777"/>
          </a:xfrm>
          <a:prstGeom prst="rect">
            <a:avLst/>
          </a:prstGeom>
          <a:noFill/>
        </p:spPr>
        <p:txBody>
          <a:bodyPr wrap="square" rtlCol="0">
            <a:spAutoFit/>
          </a:bodyPr>
          <a:lstStyle/>
          <a:p>
            <a:r>
              <a:rPr lang="en-US" altLang="zh-CN" sz="1400" dirty="0">
                <a:solidFill>
                  <a:schemeClr val="bg1"/>
                </a:solidFill>
              </a:rPr>
              <a:t>Zookeeper</a:t>
            </a:r>
            <a:endParaRPr lang="zh-CN" altLang="en-US" sz="1400" dirty="0">
              <a:solidFill>
                <a:schemeClr val="bg1"/>
              </a:solidFill>
            </a:endParaRPr>
          </a:p>
        </p:txBody>
      </p:sp>
      <p:sp>
        <p:nvSpPr>
          <p:cNvPr id="38" name="加号 37">
            <a:extLst>
              <a:ext uri="{FF2B5EF4-FFF2-40B4-BE49-F238E27FC236}">
                <a16:creationId xmlns:a16="http://schemas.microsoft.com/office/drawing/2014/main" id="{22887695-2C57-48F5-821A-ABF84BD0C450}"/>
              </a:ext>
            </a:extLst>
          </p:cNvPr>
          <p:cNvSpPr/>
          <p:nvPr/>
        </p:nvSpPr>
        <p:spPr>
          <a:xfrm>
            <a:off x="4882627" y="5179805"/>
            <a:ext cx="316186" cy="287405"/>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701"/>
          </a:p>
        </p:txBody>
      </p:sp>
      <p:sp>
        <p:nvSpPr>
          <p:cNvPr id="39" name="加号 38">
            <a:extLst>
              <a:ext uri="{FF2B5EF4-FFF2-40B4-BE49-F238E27FC236}">
                <a16:creationId xmlns:a16="http://schemas.microsoft.com/office/drawing/2014/main" id="{F13C3649-85AD-4080-8DEB-BC7904D456A7}"/>
              </a:ext>
            </a:extLst>
          </p:cNvPr>
          <p:cNvSpPr/>
          <p:nvPr/>
        </p:nvSpPr>
        <p:spPr>
          <a:xfrm>
            <a:off x="6516056" y="5164599"/>
            <a:ext cx="316186" cy="287405"/>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701"/>
          </a:p>
        </p:txBody>
      </p:sp>
      <p:sp>
        <p:nvSpPr>
          <p:cNvPr id="40" name="加号 39">
            <a:extLst>
              <a:ext uri="{FF2B5EF4-FFF2-40B4-BE49-F238E27FC236}">
                <a16:creationId xmlns:a16="http://schemas.microsoft.com/office/drawing/2014/main" id="{8E735D08-87C2-4DB4-9D33-26485E06865C}"/>
              </a:ext>
            </a:extLst>
          </p:cNvPr>
          <p:cNvSpPr/>
          <p:nvPr/>
        </p:nvSpPr>
        <p:spPr>
          <a:xfrm>
            <a:off x="8193289" y="5160736"/>
            <a:ext cx="316186" cy="287405"/>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701"/>
          </a:p>
        </p:txBody>
      </p:sp>
      <p:pic>
        <p:nvPicPr>
          <p:cNvPr id="41" name="图形 40">
            <a:extLst>
              <a:ext uri="{FF2B5EF4-FFF2-40B4-BE49-F238E27FC236}">
                <a16:creationId xmlns:a16="http://schemas.microsoft.com/office/drawing/2014/main" id="{F3150676-A076-46DC-AAA8-F338C70DB800}"/>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509952" y="4867077"/>
            <a:ext cx="662813" cy="662813"/>
          </a:xfrm>
          <a:prstGeom prst="rect">
            <a:avLst/>
          </a:prstGeom>
        </p:spPr>
      </p:pic>
      <p:sp>
        <p:nvSpPr>
          <p:cNvPr id="42" name="文本框 41">
            <a:extLst>
              <a:ext uri="{FF2B5EF4-FFF2-40B4-BE49-F238E27FC236}">
                <a16:creationId xmlns:a16="http://schemas.microsoft.com/office/drawing/2014/main" id="{1748EE69-C37A-4844-B377-5C9C670FD9CC}"/>
              </a:ext>
            </a:extLst>
          </p:cNvPr>
          <p:cNvSpPr txBox="1"/>
          <p:nvPr/>
        </p:nvSpPr>
        <p:spPr>
          <a:xfrm>
            <a:off x="2542234" y="5445626"/>
            <a:ext cx="1433694" cy="307777"/>
          </a:xfrm>
          <a:prstGeom prst="rect">
            <a:avLst/>
          </a:prstGeom>
          <a:noFill/>
        </p:spPr>
        <p:txBody>
          <a:bodyPr wrap="square" rtlCol="0">
            <a:spAutoFit/>
          </a:bodyPr>
          <a:lstStyle/>
          <a:p>
            <a:r>
              <a:rPr lang="en-US" altLang="zh-CN" sz="1400" dirty="0" err="1">
                <a:solidFill>
                  <a:schemeClr val="bg1"/>
                </a:solidFill>
              </a:rPr>
              <a:t>redis</a:t>
            </a:r>
            <a:endParaRPr lang="zh-CN" altLang="en-US" sz="1400" dirty="0">
              <a:solidFill>
                <a:schemeClr val="bg1"/>
              </a:solidFill>
            </a:endParaRPr>
          </a:p>
        </p:txBody>
      </p:sp>
      <p:sp>
        <p:nvSpPr>
          <p:cNvPr id="43" name="加号 42">
            <a:extLst>
              <a:ext uri="{FF2B5EF4-FFF2-40B4-BE49-F238E27FC236}">
                <a16:creationId xmlns:a16="http://schemas.microsoft.com/office/drawing/2014/main" id="{89D084AA-DBA1-4E32-A94A-C8AE7692F529}"/>
              </a:ext>
            </a:extLst>
          </p:cNvPr>
          <p:cNvSpPr/>
          <p:nvPr/>
        </p:nvSpPr>
        <p:spPr>
          <a:xfrm>
            <a:off x="3305016" y="5179805"/>
            <a:ext cx="316186" cy="287405"/>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70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706587" y="869289"/>
            <a:ext cx="2438400"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技术选型</a:t>
            </a:r>
          </a:p>
        </p:txBody>
      </p:sp>
      <p:sp>
        <p:nvSpPr>
          <p:cNvPr id="6" name="矩形 5"/>
          <p:cNvSpPr/>
          <p:nvPr/>
        </p:nvSpPr>
        <p:spPr>
          <a:xfrm>
            <a:off x="-16728" y="1768302"/>
            <a:ext cx="12192000" cy="3105150"/>
          </a:xfrm>
          <a:prstGeom prst="rect">
            <a:avLst/>
          </a:prstGeom>
          <a:solidFill>
            <a:srgbClr val="F5F9FC">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Group 4"/>
          <p:cNvGrpSpPr>
            <a:grpSpLocks noChangeAspect="1"/>
          </p:cNvGrpSpPr>
          <p:nvPr/>
        </p:nvGrpSpPr>
        <p:grpSpPr bwMode="auto">
          <a:xfrm>
            <a:off x="1703493" y="1961890"/>
            <a:ext cx="371475" cy="320675"/>
            <a:chOff x="998" y="2742"/>
            <a:chExt cx="234" cy="202"/>
          </a:xfrm>
        </p:grpSpPr>
        <p:sp>
          <p:nvSpPr>
            <p:cNvPr id="9" name="Freeform 5"/>
            <p:cNvSpPr/>
            <p:nvPr/>
          </p:nvSpPr>
          <p:spPr bwMode="auto">
            <a:xfrm>
              <a:off x="998" y="2742"/>
              <a:ext cx="78" cy="202"/>
            </a:xfrm>
            <a:custGeom>
              <a:avLst/>
              <a:gdLst>
                <a:gd name="T0" fmla="*/ 78 w 78"/>
                <a:gd name="T1" fmla="*/ 183 h 202"/>
                <a:gd name="T2" fmla="*/ 0 w 78"/>
                <a:gd name="T3" fmla="*/ 202 h 202"/>
                <a:gd name="T4" fmla="*/ 0 w 78"/>
                <a:gd name="T5" fmla="*/ 19 h 202"/>
                <a:gd name="T6" fmla="*/ 78 w 78"/>
                <a:gd name="T7" fmla="*/ 0 h 202"/>
                <a:gd name="T8" fmla="*/ 78 w 78"/>
                <a:gd name="T9" fmla="*/ 183 h 202"/>
              </a:gdLst>
              <a:ahLst/>
              <a:cxnLst>
                <a:cxn ang="0">
                  <a:pos x="T0" y="T1"/>
                </a:cxn>
                <a:cxn ang="0">
                  <a:pos x="T2" y="T3"/>
                </a:cxn>
                <a:cxn ang="0">
                  <a:pos x="T4" y="T5"/>
                </a:cxn>
                <a:cxn ang="0">
                  <a:pos x="T6" y="T7"/>
                </a:cxn>
                <a:cxn ang="0">
                  <a:pos x="T8" y="T9"/>
                </a:cxn>
              </a:cxnLst>
              <a:rect l="0" t="0" r="r" b="b"/>
              <a:pathLst>
                <a:path w="78" h="202">
                  <a:moveTo>
                    <a:pt x="78" y="183"/>
                  </a:moveTo>
                  <a:lnTo>
                    <a:pt x="0" y="202"/>
                  </a:lnTo>
                  <a:lnTo>
                    <a:pt x="0" y="19"/>
                  </a:lnTo>
                  <a:lnTo>
                    <a:pt x="78" y="0"/>
                  </a:lnTo>
                  <a:lnTo>
                    <a:pt x="78" y="183"/>
                  </a:ln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6"/>
            <p:cNvSpPr/>
            <p:nvPr/>
          </p:nvSpPr>
          <p:spPr bwMode="auto">
            <a:xfrm>
              <a:off x="1076" y="2742"/>
              <a:ext cx="78" cy="202"/>
            </a:xfrm>
            <a:custGeom>
              <a:avLst/>
              <a:gdLst>
                <a:gd name="T0" fmla="*/ 78 w 78"/>
                <a:gd name="T1" fmla="*/ 202 h 202"/>
                <a:gd name="T2" fmla="*/ 0 w 78"/>
                <a:gd name="T3" fmla="*/ 183 h 202"/>
                <a:gd name="T4" fmla="*/ 0 w 78"/>
                <a:gd name="T5" fmla="*/ 0 h 202"/>
                <a:gd name="T6" fmla="*/ 78 w 78"/>
                <a:gd name="T7" fmla="*/ 19 h 202"/>
                <a:gd name="T8" fmla="*/ 78 w 78"/>
                <a:gd name="T9" fmla="*/ 202 h 202"/>
              </a:gdLst>
              <a:ahLst/>
              <a:cxnLst>
                <a:cxn ang="0">
                  <a:pos x="T0" y="T1"/>
                </a:cxn>
                <a:cxn ang="0">
                  <a:pos x="T2" y="T3"/>
                </a:cxn>
                <a:cxn ang="0">
                  <a:pos x="T4" y="T5"/>
                </a:cxn>
                <a:cxn ang="0">
                  <a:pos x="T6" y="T7"/>
                </a:cxn>
                <a:cxn ang="0">
                  <a:pos x="T8" y="T9"/>
                </a:cxn>
              </a:cxnLst>
              <a:rect l="0" t="0" r="r" b="b"/>
              <a:pathLst>
                <a:path w="78" h="202">
                  <a:moveTo>
                    <a:pt x="78" y="202"/>
                  </a:moveTo>
                  <a:lnTo>
                    <a:pt x="0" y="183"/>
                  </a:lnTo>
                  <a:lnTo>
                    <a:pt x="0" y="0"/>
                  </a:lnTo>
                  <a:lnTo>
                    <a:pt x="78" y="19"/>
                  </a:lnTo>
                  <a:lnTo>
                    <a:pt x="78" y="202"/>
                  </a:ln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1154" y="2742"/>
              <a:ext cx="78" cy="202"/>
            </a:xfrm>
            <a:custGeom>
              <a:avLst/>
              <a:gdLst>
                <a:gd name="T0" fmla="*/ 78 w 78"/>
                <a:gd name="T1" fmla="*/ 183 h 202"/>
                <a:gd name="T2" fmla="*/ 0 w 78"/>
                <a:gd name="T3" fmla="*/ 202 h 202"/>
                <a:gd name="T4" fmla="*/ 0 w 78"/>
                <a:gd name="T5" fmla="*/ 19 h 202"/>
                <a:gd name="T6" fmla="*/ 78 w 78"/>
                <a:gd name="T7" fmla="*/ 0 h 202"/>
                <a:gd name="T8" fmla="*/ 78 w 78"/>
                <a:gd name="T9" fmla="*/ 183 h 202"/>
              </a:gdLst>
              <a:ahLst/>
              <a:cxnLst>
                <a:cxn ang="0">
                  <a:pos x="T0" y="T1"/>
                </a:cxn>
                <a:cxn ang="0">
                  <a:pos x="T2" y="T3"/>
                </a:cxn>
                <a:cxn ang="0">
                  <a:pos x="T4" y="T5"/>
                </a:cxn>
                <a:cxn ang="0">
                  <a:pos x="T6" y="T7"/>
                </a:cxn>
                <a:cxn ang="0">
                  <a:pos x="T8" y="T9"/>
                </a:cxn>
              </a:cxnLst>
              <a:rect l="0" t="0" r="r" b="b"/>
              <a:pathLst>
                <a:path w="78" h="202">
                  <a:moveTo>
                    <a:pt x="78" y="183"/>
                  </a:moveTo>
                  <a:lnTo>
                    <a:pt x="0" y="202"/>
                  </a:lnTo>
                  <a:lnTo>
                    <a:pt x="0" y="19"/>
                  </a:lnTo>
                  <a:lnTo>
                    <a:pt x="78" y="0"/>
                  </a:lnTo>
                  <a:lnTo>
                    <a:pt x="78" y="183"/>
                  </a:ln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2" name="文本框 11"/>
          <p:cNvSpPr txBox="1"/>
          <p:nvPr/>
        </p:nvSpPr>
        <p:spPr>
          <a:xfrm>
            <a:off x="875343" y="2529166"/>
            <a:ext cx="2246141"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基础框架</a:t>
            </a:r>
          </a:p>
        </p:txBody>
      </p:sp>
      <p:sp>
        <p:nvSpPr>
          <p:cNvPr id="13" name="矩形 12"/>
          <p:cNvSpPr/>
          <p:nvPr/>
        </p:nvSpPr>
        <p:spPr>
          <a:xfrm>
            <a:off x="869524" y="3009582"/>
            <a:ext cx="2163238" cy="2030095"/>
          </a:xfrm>
          <a:prstGeom prst="rect">
            <a:avLst/>
          </a:prstGeom>
        </p:spPr>
        <p:txBody>
          <a:bodyPr wrap="square">
            <a:spAutoFit/>
          </a:bodyPr>
          <a:lstStyle/>
          <a:p>
            <a:pPr algn="ctr">
              <a:lnSpc>
                <a:spcPct val="150000"/>
              </a:lnSpc>
            </a:pPr>
            <a:r>
              <a:rPr lang="en-US" altLang="zh-CN" sz="1400" noProof="1">
                <a:solidFill>
                  <a:schemeClr val="bg1"/>
                </a:solidFill>
              </a:rPr>
              <a:t>Spring</a:t>
            </a:r>
          </a:p>
          <a:p>
            <a:pPr algn="ctr">
              <a:lnSpc>
                <a:spcPct val="150000"/>
              </a:lnSpc>
            </a:pPr>
            <a:r>
              <a:rPr lang="en-US" altLang="zh-CN" sz="1400" noProof="1">
                <a:solidFill>
                  <a:schemeClr val="bg1"/>
                </a:solidFill>
              </a:rPr>
              <a:t>SpringMVC</a:t>
            </a:r>
          </a:p>
          <a:p>
            <a:pPr algn="ctr">
              <a:lnSpc>
                <a:spcPct val="150000"/>
              </a:lnSpc>
            </a:pPr>
            <a:r>
              <a:rPr lang="en-US" altLang="zh-CN" sz="1400" dirty="0">
                <a:solidFill>
                  <a:schemeClr val="bg1"/>
                </a:solidFill>
              </a:rPr>
              <a:t>Freemarker</a:t>
            </a:r>
          </a:p>
          <a:p>
            <a:pPr algn="ctr">
              <a:lnSpc>
                <a:spcPct val="150000"/>
              </a:lnSpc>
            </a:pPr>
            <a:r>
              <a:rPr lang="en-US" altLang="zh-CN" sz="1400" dirty="0" err="1">
                <a:solidFill>
                  <a:schemeClr val="bg1"/>
                </a:solidFill>
              </a:rPr>
              <a:t>MyBatis</a:t>
            </a:r>
            <a:endParaRPr lang="en-US" altLang="zh-CN" sz="1400" dirty="0">
              <a:solidFill>
                <a:schemeClr val="bg1"/>
              </a:solidFill>
            </a:endParaRPr>
          </a:p>
          <a:p>
            <a:pPr algn="ctr">
              <a:lnSpc>
                <a:spcPct val="150000"/>
              </a:lnSpc>
            </a:pPr>
            <a:r>
              <a:rPr lang="en-US" altLang="zh-CN" sz="1400" dirty="0" err="1">
                <a:solidFill>
                  <a:schemeClr val="bg1"/>
                </a:solidFill>
              </a:rPr>
              <a:t>Dubbo</a:t>
            </a:r>
            <a:endParaRPr lang="en-US" altLang="zh-CN" sz="1400" dirty="0">
              <a:solidFill>
                <a:schemeClr val="bg1"/>
              </a:solidFill>
            </a:endParaRPr>
          </a:p>
          <a:p>
            <a:pPr algn="ctr">
              <a:lnSpc>
                <a:spcPct val="150000"/>
              </a:lnSpc>
            </a:pPr>
            <a:endParaRPr lang="zh-CN" altLang="en-US" sz="1400" dirty="0">
              <a:solidFill>
                <a:schemeClr val="bg1"/>
              </a:solidFill>
            </a:endParaRPr>
          </a:p>
        </p:txBody>
      </p:sp>
      <p:sp>
        <p:nvSpPr>
          <p:cNvPr id="14" name="文本框 13"/>
          <p:cNvSpPr txBox="1"/>
          <p:nvPr/>
        </p:nvSpPr>
        <p:spPr>
          <a:xfrm>
            <a:off x="3466038" y="2502974"/>
            <a:ext cx="2246141"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中间件</a:t>
            </a:r>
          </a:p>
        </p:txBody>
      </p:sp>
      <p:sp>
        <p:nvSpPr>
          <p:cNvPr id="15" name="矩形 14"/>
          <p:cNvSpPr/>
          <p:nvPr/>
        </p:nvSpPr>
        <p:spPr>
          <a:xfrm>
            <a:off x="3326987" y="3170555"/>
            <a:ext cx="2752285" cy="1352165"/>
          </a:xfrm>
          <a:prstGeom prst="rect">
            <a:avLst/>
          </a:prstGeom>
        </p:spPr>
        <p:txBody>
          <a:bodyPr wrap="square">
            <a:spAutoFit/>
          </a:bodyPr>
          <a:lstStyle/>
          <a:p>
            <a:pPr algn="ctr">
              <a:lnSpc>
                <a:spcPct val="150000"/>
              </a:lnSpc>
            </a:pPr>
            <a:r>
              <a:rPr lang="en-US" altLang="zh-CN" sz="1400" dirty="0" err="1">
                <a:solidFill>
                  <a:schemeClr val="bg1"/>
                </a:solidFill>
              </a:rPr>
              <a:t>redis</a:t>
            </a:r>
            <a:endParaRPr lang="en-US" altLang="zh-CN" sz="1400" dirty="0">
              <a:solidFill>
                <a:schemeClr val="bg1"/>
              </a:solidFill>
            </a:endParaRPr>
          </a:p>
          <a:p>
            <a:pPr algn="ctr">
              <a:lnSpc>
                <a:spcPct val="150000"/>
              </a:lnSpc>
            </a:pPr>
            <a:r>
              <a:rPr lang="en-US" altLang="zh-CN" sz="1400" dirty="0" err="1">
                <a:solidFill>
                  <a:schemeClr val="bg1"/>
                </a:solidFill>
              </a:rPr>
              <a:t>elasticSearch</a:t>
            </a:r>
            <a:endParaRPr lang="en-US" altLang="zh-CN" sz="1400" dirty="0">
              <a:solidFill>
                <a:schemeClr val="bg1"/>
              </a:solidFill>
            </a:endParaRPr>
          </a:p>
          <a:p>
            <a:pPr algn="ctr">
              <a:lnSpc>
                <a:spcPct val="150000"/>
              </a:lnSpc>
            </a:pPr>
            <a:r>
              <a:rPr lang="en-US" altLang="zh-CN" sz="1400" dirty="0">
                <a:solidFill>
                  <a:schemeClr val="bg1"/>
                </a:solidFill>
              </a:rPr>
              <a:t>jenkins</a:t>
            </a:r>
            <a:r>
              <a:rPr lang="zh-CN" altLang="en-US" sz="1400" dirty="0">
                <a:solidFill>
                  <a:schemeClr val="bg1"/>
                </a:solidFill>
              </a:rPr>
              <a:t>、</a:t>
            </a:r>
            <a:r>
              <a:rPr lang="en-US" altLang="zh-CN" sz="1400" dirty="0">
                <a:solidFill>
                  <a:schemeClr val="bg1"/>
                </a:solidFill>
              </a:rPr>
              <a:t>maven</a:t>
            </a:r>
            <a:r>
              <a:rPr lang="zh-CN" altLang="en-US" sz="1400" dirty="0">
                <a:solidFill>
                  <a:schemeClr val="bg1"/>
                </a:solidFill>
              </a:rPr>
              <a:t>、</a:t>
            </a:r>
            <a:r>
              <a:rPr lang="en-US" altLang="zh-CN" sz="1400" dirty="0" err="1">
                <a:solidFill>
                  <a:schemeClr val="bg1"/>
                </a:solidFill>
              </a:rPr>
              <a:t>git</a:t>
            </a:r>
            <a:endParaRPr lang="en-US" altLang="zh-CN" sz="1400" dirty="0">
              <a:solidFill>
                <a:schemeClr val="bg1"/>
              </a:solidFill>
            </a:endParaRPr>
          </a:p>
          <a:p>
            <a:pPr algn="ctr">
              <a:lnSpc>
                <a:spcPct val="150000"/>
              </a:lnSpc>
            </a:pPr>
            <a:r>
              <a:rPr lang="en-US" altLang="zh-CN" sz="1400" dirty="0">
                <a:solidFill>
                  <a:schemeClr val="bg1"/>
                </a:solidFill>
              </a:rPr>
              <a:t>RabbitMq</a:t>
            </a:r>
            <a:endParaRPr lang="zh-CN" altLang="en-US" sz="1400" dirty="0">
              <a:solidFill>
                <a:schemeClr val="bg1"/>
              </a:solidFill>
            </a:endParaRPr>
          </a:p>
        </p:txBody>
      </p:sp>
      <p:grpSp>
        <p:nvGrpSpPr>
          <p:cNvPr id="3" name="Group 10"/>
          <p:cNvGrpSpPr>
            <a:grpSpLocks noChangeAspect="1"/>
          </p:cNvGrpSpPr>
          <p:nvPr/>
        </p:nvGrpSpPr>
        <p:grpSpPr bwMode="auto">
          <a:xfrm>
            <a:off x="4403370" y="1989151"/>
            <a:ext cx="371475" cy="369888"/>
            <a:chOff x="3720" y="2472"/>
            <a:chExt cx="234" cy="233"/>
          </a:xfrm>
        </p:grpSpPr>
        <p:sp>
          <p:nvSpPr>
            <p:cNvPr id="17" name="Freeform 11"/>
            <p:cNvSpPr/>
            <p:nvPr/>
          </p:nvSpPr>
          <p:spPr bwMode="auto">
            <a:xfrm>
              <a:off x="3720" y="2472"/>
              <a:ext cx="234" cy="233"/>
            </a:xfrm>
            <a:custGeom>
              <a:avLst/>
              <a:gdLst>
                <a:gd name="T0" fmla="*/ 234 w 234"/>
                <a:gd name="T1" fmla="*/ 132 h 233"/>
                <a:gd name="T2" fmla="*/ 133 w 234"/>
                <a:gd name="T3" fmla="*/ 233 h 233"/>
                <a:gd name="T4" fmla="*/ 0 w 234"/>
                <a:gd name="T5" fmla="*/ 101 h 233"/>
                <a:gd name="T6" fmla="*/ 0 w 234"/>
                <a:gd name="T7" fmla="*/ 0 h 233"/>
                <a:gd name="T8" fmla="*/ 101 w 234"/>
                <a:gd name="T9" fmla="*/ 0 h 233"/>
                <a:gd name="T10" fmla="*/ 234 w 234"/>
                <a:gd name="T11" fmla="*/ 132 h 233"/>
              </a:gdLst>
              <a:ahLst/>
              <a:cxnLst>
                <a:cxn ang="0">
                  <a:pos x="T0" y="T1"/>
                </a:cxn>
                <a:cxn ang="0">
                  <a:pos x="T2" y="T3"/>
                </a:cxn>
                <a:cxn ang="0">
                  <a:pos x="T4" y="T5"/>
                </a:cxn>
                <a:cxn ang="0">
                  <a:pos x="T6" y="T7"/>
                </a:cxn>
                <a:cxn ang="0">
                  <a:pos x="T8" y="T9"/>
                </a:cxn>
                <a:cxn ang="0">
                  <a:pos x="T10" y="T11"/>
                </a:cxn>
              </a:cxnLst>
              <a:rect l="0" t="0" r="r" b="b"/>
              <a:pathLst>
                <a:path w="234" h="233">
                  <a:moveTo>
                    <a:pt x="234" y="132"/>
                  </a:moveTo>
                  <a:lnTo>
                    <a:pt x="133" y="233"/>
                  </a:lnTo>
                  <a:lnTo>
                    <a:pt x="0" y="101"/>
                  </a:lnTo>
                  <a:lnTo>
                    <a:pt x="0" y="0"/>
                  </a:lnTo>
                  <a:lnTo>
                    <a:pt x="101" y="0"/>
                  </a:lnTo>
                  <a:lnTo>
                    <a:pt x="234" y="132"/>
                  </a:ln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3769" y="2520"/>
              <a:ext cx="45" cy="45"/>
            </a:xfrm>
            <a:custGeom>
              <a:avLst/>
              <a:gdLst>
                <a:gd name="T0" fmla="*/ 19 w 23"/>
                <a:gd name="T1" fmla="*/ 4 h 23"/>
                <a:gd name="T2" fmla="*/ 19 w 23"/>
                <a:gd name="T3" fmla="*/ 19 h 23"/>
                <a:gd name="T4" fmla="*/ 4 w 23"/>
                <a:gd name="T5" fmla="*/ 19 h 23"/>
                <a:gd name="T6" fmla="*/ 4 w 23"/>
                <a:gd name="T7" fmla="*/ 4 h 23"/>
                <a:gd name="T8" fmla="*/ 19 w 23"/>
                <a:gd name="T9" fmla="*/ 4 h 23"/>
              </a:gdLst>
              <a:ahLst/>
              <a:cxnLst>
                <a:cxn ang="0">
                  <a:pos x="T0" y="T1"/>
                </a:cxn>
                <a:cxn ang="0">
                  <a:pos x="T2" y="T3"/>
                </a:cxn>
                <a:cxn ang="0">
                  <a:pos x="T4" y="T5"/>
                </a:cxn>
                <a:cxn ang="0">
                  <a:pos x="T6" y="T7"/>
                </a:cxn>
                <a:cxn ang="0">
                  <a:pos x="T8" y="T9"/>
                </a:cxn>
              </a:cxnLst>
              <a:rect l="0" t="0" r="r" b="b"/>
              <a:pathLst>
                <a:path w="23" h="23">
                  <a:moveTo>
                    <a:pt x="19" y="4"/>
                  </a:moveTo>
                  <a:cubicBezTo>
                    <a:pt x="23" y="8"/>
                    <a:pt x="23" y="15"/>
                    <a:pt x="19" y="19"/>
                  </a:cubicBezTo>
                  <a:cubicBezTo>
                    <a:pt x="15" y="23"/>
                    <a:pt x="8" y="23"/>
                    <a:pt x="4" y="19"/>
                  </a:cubicBezTo>
                  <a:cubicBezTo>
                    <a:pt x="0" y="15"/>
                    <a:pt x="0" y="8"/>
                    <a:pt x="4" y="4"/>
                  </a:cubicBezTo>
                  <a:cubicBezTo>
                    <a:pt x="8" y="0"/>
                    <a:pt x="15" y="0"/>
                    <a:pt x="19" y="4"/>
                  </a:cubicBezTo>
                  <a:close/>
                </a:path>
              </a:pathLst>
            </a:custGeom>
            <a:solidFill>
              <a:srgbClr val="0085ED"/>
            </a:solidFill>
            <a:ln w="9525">
              <a:noFill/>
              <a:round/>
            </a:ln>
          </p:spPr>
          <p:txBody>
            <a:bodyPr vert="horz" wrap="square" lIns="91440" tIns="45720" rIns="91440" bIns="45720" numCol="1" anchor="t" anchorCtr="0" compatLnSpc="1"/>
            <a:lstStyle/>
            <a:p>
              <a:endParaRPr lang="zh-CN" altLang="en-US"/>
            </a:p>
          </p:txBody>
        </p:sp>
      </p:grpSp>
      <p:sp>
        <p:nvSpPr>
          <p:cNvPr id="19" name="文本框 18"/>
          <p:cNvSpPr txBox="1"/>
          <p:nvPr/>
        </p:nvSpPr>
        <p:spPr>
          <a:xfrm>
            <a:off x="6206861" y="2444272"/>
            <a:ext cx="2246141"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服务器</a:t>
            </a:r>
          </a:p>
        </p:txBody>
      </p:sp>
      <p:sp>
        <p:nvSpPr>
          <p:cNvPr id="20" name="矩形 19"/>
          <p:cNvSpPr/>
          <p:nvPr/>
        </p:nvSpPr>
        <p:spPr>
          <a:xfrm>
            <a:off x="6248400" y="3171190"/>
            <a:ext cx="2602865" cy="1706880"/>
          </a:xfrm>
          <a:prstGeom prst="rect">
            <a:avLst/>
          </a:prstGeom>
        </p:spPr>
        <p:txBody>
          <a:bodyPr wrap="square">
            <a:spAutoFit/>
          </a:bodyPr>
          <a:lstStyle/>
          <a:p>
            <a:pPr algn="ctr">
              <a:lnSpc>
                <a:spcPct val="150000"/>
              </a:lnSpc>
            </a:pPr>
            <a:r>
              <a:rPr lang="zh-CN" altLang="en-US" sz="1400" dirty="0">
                <a:solidFill>
                  <a:schemeClr val="bg1"/>
                </a:solidFill>
              </a:rPr>
              <a:t>负载均衡：</a:t>
            </a:r>
            <a:r>
              <a:rPr lang="en-US" altLang="zh-CN" sz="1400" dirty="0">
                <a:solidFill>
                  <a:schemeClr val="bg1"/>
                </a:solidFill>
              </a:rPr>
              <a:t>Nginx</a:t>
            </a:r>
          </a:p>
          <a:p>
            <a:pPr algn="ctr">
              <a:lnSpc>
                <a:spcPct val="150000"/>
              </a:lnSpc>
            </a:pPr>
            <a:r>
              <a:rPr lang="zh-CN" altLang="en-US" sz="1400" dirty="0">
                <a:solidFill>
                  <a:schemeClr val="bg1"/>
                </a:solidFill>
              </a:rPr>
              <a:t>注册中心：</a:t>
            </a:r>
            <a:r>
              <a:rPr lang="en-US" altLang="zh-CN" sz="1400" dirty="0">
                <a:solidFill>
                  <a:schemeClr val="bg1"/>
                </a:solidFill>
              </a:rPr>
              <a:t>zookeeper</a:t>
            </a:r>
          </a:p>
          <a:p>
            <a:pPr algn="ctr">
              <a:lnSpc>
                <a:spcPct val="150000"/>
              </a:lnSpc>
            </a:pPr>
            <a:r>
              <a:rPr lang="zh-CN" altLang="en-US" sz="1400" dirty="0">
                <a:solidFill>
                  <a:schemeClr val="bg1"/>
                </a:solidFill>
              </a:rPr>
              <a:t>应用服务器：</a:t>
            </a:r>
            <a:r>
              <a:rPr lang="en-US" altLang="zh-CN" sz="1400" dirty="0">
                <a:solidFill>
                  <a:schemeClr val="bg1"/>
                </a:solidFill>
              </a:rPr>
              <a:t>jetty</a:t>
            </a:r>
            <a:r>
              <a:rPr lang="zh-CN" altLang="en-US" sz="1400" dirty="0">
                <a:solidFill>
                  <a:schemeClr val="bg1"/>
                </a:solidFill>
              </a:rPr>
              <a:t>、</a:t>
            </a:r>
            <a:r>
              <a:rPr lang="en-US" altLang="zh-CN" sz="1400" dirty="0">
                <a:solidFill>
                  <a:schemeClr val="bg1"/>
                </a:solidFill>
              </a:rPr>
              <a:t>tomcat</a:t>
            </a:r>
          </a:p>
          <a:p>
            <a:pPr algn="ctr">
              <a:lnSpc>
                <a:spcPct val="150000"/>
              </a:lnSpc>
            </a:pPr>
            <a:r>
              <a:rPr lang="zh-CN" altLang="en-US" sz="1400" dirty="0">
                <a:solidFill>
                  <a:schemeClr val="bg1"/>
                </a:solidFill>
              </a:rPr>
              <a:t>数据库：</a:t>
            </a:r>
            <a:r>
              <a:rPr lang="en-US" altLang="zh-CN" sz="1400" dirty="0" err="1">
                <a:solidFill>
                  <a:schemeClr val="bg1"/>
                </a:solidFill>
              </a:rPr>
              <a:t>mysql</a:t>
            </a:r>
            <a:endParaRPr lang="en-US" altLang="zh-CN" sz="1400" dirty="0">
              <a:solidFill>
                <a:schemeClr val="bg1"/>
              </a:solidFill>
            </a:endParaRPr>
          </a:p>
          <a:p>
            <a:pPr algn="ctr">
              <a:lnSpc>
                <a:spcPct val="150000"/>
              </a:lnSpc>
            </a:pPr>
            <a:endParaRPr lang="zh-CN" altLang="en-US" sz="1400" dirty="0">
              <a:solidFill>
                <a:schemeClr val="bg1"/>
              </a:solidFill>
            </a:endParaRPr>
          </a:p>
        </p:txBody>
      </p:sp>
      <p:sp>
        <p:nvSpPr>
          <p:cNvPr id="21" name="Freeform 21"/>
          <p:cNvSpPr/>
          <p:nvPr/>
        </p:nvSpPr>
        <p:spPr bwMode="auto">
          <a:xfrm>
            <a:off x="7144987" y="2043743"/>
            <a:ext cx="369888" cy="369887"/>
          </a:xfrm>
          <a:custGeom>
            <a:avLst/>
            <a:gdLst>
              <a:gd name="T0" fmla="*/ 130 w 233"/>
              <a:gd name="T1" fmla="*/ 233 h 233"/>
              <a:gd name="T2" fmla="*/ 233 w 233"/>
              <a:gd name="T3" fmla="*/ 0 h 233"/>
              <a:gd name="T4" fmla="*/ 0 w 233"/>
              <a:gd name="T5" fmla="*/ 105 h 233"/>
              <a:gd name="T6" fmla="*/ 0 w 233"/>
              <a:gd name="T7" fmla="*/ 105 h 233"/>
              <a:gd name="T8" fmla="*/ 115 w 233"/>
              <a:gd name="T9" fmla="*/ 120 h 233"/>
              <a:gd name="T10" fmla="*/ 130 w 233"/>
              <a:gd name="T11" fmla="*/ 233 h 233"/>
            </a:gdLst>
            <a:ahLst/>
            <a:cxnLst>
              <a:cxn ang="0">
                <a:pos x="T0" y="T1"/>
              </a:cxn>
              <a:cxn ang="0">
                <a:pos x="T2" y="T3"/>
              </a:cxn>
              <a:cxn ang="0">
                <a:pos x="T4" y="T5"/>
              </a:cxn>
              <a:cxn ang="0">
                <a:pos x="T6" y="T7"/>
              </a:cxn>
              <a:cxn ang="0">
                <a:pos x="T8" y="T9"/>
              </a:cxn>
              <a:cxn ang="0">
                <a:pos x="T10" y="T11"/>
              </a:cxn>
            </a:cxnLst>
            <a:rect l="0" t="0" r="r" b="b"/>
            <a:pathLst>
              <a:path w="233" h="233">
                <a:moveTo>
                  <a:pt x="130" y="233"/>
                </a:moveTo>
                <a:lnTo>
                  <a:pt x="233" y="0"/>
                </a:lnTo>
                <a:lnTo>
                  <a:pt x="0" y="105"/>
                </a:lnTo>
                <a:lnTo>
                  <a:pt x="0" y="105"/>
                </a:lnTo>
                <a:lnTo>
                  <a:pt x="115" y="120"/>
                </a:lnTo>
                <a:lnTo>
                  <a:pt x="130" y="233"/>
                </a:lnTo>
                <a:close/>
              </a:path>
            </a:pathLst>
          </a:custGeom>
          <a:noFill/>
          <a:ln w="23813"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p>
        </p:txBody>
      </p:sp>
      <p:sp>
        <p:nvSpPr>
          <p:cNvPr id="22" name="文本框 21"/>
          <p:cNvSpPr txBox="1"/>
          <p:nvPr/>
        </p:nvSpPr>
        <p:spPr>
          <a:xfrm>
            <a:off x="8852148" y="2450902"/>
            <a:ext cx="2246141"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前端应用</a:t>
            </a:r>
          </a:p>
        </p:txBody>
      </p:sp>
      <p:sp>
        <p:nvSpPr>
          <p:cNvPr id="23" name="矩形 22"/>
          <p:cNvSpPr/>
          <p:nvPr/>
        </p:nvSpPr>
        <p:spPr>
          <a:xfrm>
            <a:off x="8689734" y="3348546"/>
            <a:ext cx="2884422" cy="1352165"/>
          </a:xfrm>
          <a:prstGeom prst="rect">
            <a:avLst/>
          </a:prstGeom>
        </p:spPr>
        <p:txBody>
          <a:bodyPr wrap="square">
            <a:spAutoFit/>
          </a:bodyPr>
          <a:lstStyle/>
          <a:p>
            <a:pPr algn="ctr">
              <a:lnSpc>
                <a:spcPct val="150000"/>
              </a:lnSpc>
            </a:pPr>
            <a:r>
              <a:rPr lang="en-US" altLang="zh-CN" sz="1400" dirty="0" err="1">
                <a:solidFill>
                  <a:schemeClr val="bg1"/>
                </a:solidFill>
              </a:rPr>
              <a:t>vue</a:t>
            </a:r>
            <a:endParaRPr lang="en-US" altLang="zh-CN" sz="1400" dirty="0">
              <a:solidFill>
                <a:schemeClr val="bg1"/>
              </a:solidFill>
            </a:endParaRPr>
          </a:p>
          <a:p>
            <a:pPr algn="ctr">
              <a:lnSpc>
                <a:spcPct val="150000"/>
              </a:lnSpc>
            </a:pPr>
            <a:r>
              <a:rPr lang="en-US" altLang="zh-CN" sz="1400" dirty="0">
                <a:solidFill>
                  <a:schemeClr val="bg1"/>
                </a:solidFill>
              </a:rPr>
              <a:t>node.js</a:t>
            </a:r>
          </a:p>
          <a:p>
            <a:pPr algn="ctr">
              <a:lnSpc>
                <a:spcPct val="150000"/>
              </a:lnSpc>
            </a:pPr>
            <a:endParaRPr lang="en-US" altLang="zh-CN" sz="1400" dirty="0">
              <a:solidFill>
                <a:schemeClr val="bg1"/>
              </a:solidFill>
            </a:endParaRPr>
          </a:p>
          <a:p>
            <a:pPr algn="ctr">
              <a:lnSpc>
                <a:spcPct val="150000"/>
              </a:lnSpc>
            </a:pPr>
            <a:endParaRPr lang="zh-CN" altLang="en-US" sz="1400" dirty="0">
              <a:solidFill>
                <a:schemeClr val="bg1"/>
              </a:solidFill>
            </a:endParaRPr>
          </a:p>
        </p:txBody>
      </p:sp>
      <p:grpSp>
        <p:nvGrpSpPr>
          <p:cNvPr id="8" name="Group 24"/>
          <p:cNvGrpSpPr>
            <a:grpSpLocks noChangeAspect="1"/>
          </p:cNvGrpSpPr>
          <p:nvPr/>
        </p:nvGrpSpPr>
        <p:grpSpPr bwMode="auto">
          <a:xfrm>
            <a:off x="9749358" y="2071039"/>
            <a:ext cx="382587" cy="382587"/>
            <a:chOff x="5663" y="2491"/>
            <a:chExt cx="241" cy="241"/>
          </a:xfrm>
        </p:grpSpPr>
        <p:sp>
          <p:nvSpPr>
            <p:cNvPr id="25" name="Freeform 25"/>
            <p:cNvSpPr/>
            <p:nvPr/>
          </p:nvSpPr>
          <p:spPr bwMode="auto">
            <a:xfrm>
              <a:off x="5663" y="2491"/>
              <a:ext cx="187" cy="189"/>
            </a:xfrm>
            <a:custGeom>
              <a:avLst/>
              <a:gdLst>
                <a:gd name="T0" fmla="*/ 79 w 96"/>
                <a:gd name="T1" fmla="*/ 17 h 97"/>
                <a:gd name="T2" fmla="*/ 79 w 96"/>
                <a:gd name="T3" fmla="*/ 80 h 97"/>
                <a:gd name="T4" fmla="*/ 17 w 96"/>
                <a:gd name="T5" fmla="*/ 80 h 97"/>
                <a:gd name="T6" fmla="*/ 17 w 96"/>
                <a:gd name="T7" fmla="*/ 17 h 97"/>
                <a:gd name="T8" fmla="*/ 79 w 96"/>
                <a:gd name="T9" fmla="*/ 17 h 97"/>
              </a:gdLst>
              <a:ahLst/>
              <a:cxnLst>
                <a:cxn ang="0">
                  <a:pos x="T0" y="T1"/>
                </a:cxn>
                <a:cxn ang="0">
                  <a:pos x="T2" y="T3"/>
                </a:cxn>
                <a:cxn ang="0">
                  <a:pos x="T4" y="T5"/>
                </a:cxn>
                <a:cxn ang="0">
                  <a:pos x="T6" y="T7"/>
                </a:cxn>
                <a:cxn ang="0">
                  <a:pos x="T8" y="T9"/>
                </a:cxn>
              </a:cxnLst>
              <a:rect l="0" t="0" r="r" b="b"/>
              <a:pathLst>
                <a:path w="96" h="97">
                  <a:moveTo>
                    <a:pt x="79" y="17"/>
                  </a:moveTo>
                  <a:cubicBezTo>
                    <a:pt x="96" y="34"/>
                    <a:pt x="96" y="62"/>
                    <a:pt x="79" y="80"/>
                  </a:cubicBezTo>
                  <a:cubicBezTo>
                    <a:pt x="62" y="97"/>
                    <a:pt x="34" y="97"/>
                    <a:pt x="17" y="80"/>
                  </a:cubicBezTo>
                  <a:cubicBezTo>
                    <a:pt x="0" y="62"/>
                    <a:pt x="0" y="34"/>
                    <a:pt x="17" y="17"/>
                  </a:cubicBezTo>
                  <a:cubicBezTo>
                    <a:pt x="34" y="0"/>
                    <a:pt x="62" y="0"/>
                    <a:pt x="79" y="17"/>
                  </a:cubicBez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Line 26"/>
            <p:cNvSpPr>
              <a:spLocks noChangeShapeType="1"/>
            </p:cNvSpPr>
            <p:nvPr/>
          </p:nvSpPr>
          <p:spPr bwMode="auto">
            <a:xfrm>
              <a:off x="5819" y="2647"/>
              <a:ext cx="85" cy="85"/>
            </a:xfrm>
            <a:prstGeom prst="line">
              <a:avLst/>
            </a:prstGeom>
            <a:noFill/>
            <a:ln w="25400" cap="rnd">
              <a:solidFill>
                <a:srgbClr val="0085ED"/>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solidFill>
            <a:schemeClr val="bg1">
              <a:alpha val="29000"/>
            </a:schemeClr>
          </a:soli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2893100"/>
          </a:xfrm>
          <a:prstGeom prst="rect">
            <a:avLst/>
          </a:prstGeom>
        </p:spPr>
        <p:txBody>
          <a:bodyPr wrap="square">
            <a:spAutoFit/>
          </a:bodyPr>
          <a:lstStyle/>
          <a:p>
            <a:r>
              <a:rPr lang="en-US" altLang="zh-CN" sz="1400" noProof="1">
                <a:solidFill>
                  <a:schemeClr val="bg1"/>
                </a:solidFill>
              </a:rPr>
              <a:t>    MyBatis </a:t>
            </a:r>
            <a:r>
              <a:rPr lang="zh-CN" altLang="en-US" sz="1400" noProof="1">
                <a:solidFill>
                  <a:schemeClr val="bg1"/>
                </a:solidFill>
              </a:rPr>
              <a:t>是支持普通 </a:t>
            </a:r>
            <a:r>
              <a:rPr lang="en-US" altLang="zh-CN" sz="1400" noProof="1">
                <a:solidFill>
                  <a:schemeClr val="bg1"/>
                </a:solidFill>
              </a:rPr>
              <a:t>SQL</a:t>
            </a:r>
            <a:r>
              <a:rPr lang="zh-CN" altLang="en-US" sz="1400" noProof="1">
                <a:solidFill>
                  <a:schemeClr val="bg1"/>
                </a:solidFill>
              </a:rPr>
              <a:t>查询，存储过程和高级映射的优秀持久层框架。</a:t>
            </a:r>
            <a:endParaRPr lang="en-US" altLang="zh-CN" sz="1400" noProof="1">
              <a:solidFill>
                <a:schemeClr val="bg1"/>
              </a:solidFill>
            </a:endParaRPr>
          </a:p>
          <a:p>
            <a:r>
              <a:rPr lang="en-US" altLang="zh-CN" sz="1400" noProof="1">
                <a:solidFill>
                  <a:schemeClr val="bg1"/>
                </a:solidFill>
              </a:rPr>
              <a:t>   </a:t>
            </a:r>
            <a:r>
              <a:rPr lang="zh-CN" altLang="en-US" sz="1400" noProof="1">
                <a:solidFill>
                  <a:schemeClr val="bg1"/>
                </a:solidFill>
              </a:rPr>
              <a:t>由于</a:t>
            </a:r>
            <a:r>
              <a:rPr lang="en-US" altLang="zh-CN" sz="1400" noProof="1">
                <a:solidFill>
                  <a:schemeClr val="bg1"/>
                </a:solidFill>
              </a:rPr>
              <a:t>MyBatis</a:t>
            </a:r>
            <a:r>
              <a:rPr lang="zh-CN" altLang="en-US" sz="1400" noProof="1">
                <a:solidFill>
                  <a:schemeClr val="bg1"/>
                </a:solidFill>
              </a:rPr>
              <a:t>是对普通</a:t>
            </a:r>
            <a:r>
              <a:rPr lang="en-US" altLang="zh-CN" sz="1400" noProof="1">
                <a:solidFill>
                  <a:schemeClr val="bg1"/>
                </a:solidFill>
              </a:rPr>
              <a:t>SQL</a:t>
            </a:r>
            <a:r>
              <a:rPr lang="zh-CN" altLang="en-US" sz="1400" noProof="1">
                <a:solidFill>
                  <a:schemeClr val="bg1"/>
                </a:solidFill>
              </a:rPr>
              <a:t>进行查询映射，相对于</a:t>
            </a:r>
            <a:r>
              <a:rPr lang="en-US" altLang="zh-CN" sz="1400" noProof="1">
                <a:solidFill>
                  <a:schemeClr val="bg1"/>
                </a:solidFill>
              </a:rPr>
              <a:t>hibernate</a:t>
            </a:r>
            <a:r>
              <a:rPr lang="zh-CN" altLang="en-US" sz="1400" noProof="1">
                <a:solidFill>
                  <a:schemeClr val="bg1"/>
                </a:solidFill>
              </a:rPr>
              <a:t>而言使得程序运行效率更高、联表查询更简单、开发更便捷。去除了关系映射，不会造成不必要的查询。</a:t>
            </a:r>
            <a:endParaRPr lang="en-US" altLang="zh-CN" sz="1400" noProof="1">
              <a:solidFill>
                <a:schemeClr val="bg1"/>
              </a:solidFill>
            </a:endParaRPr>
          </a:p>
          <a:p>
            <a:r>
              <a:rPr lang="en-US" altLang="zh-CN" sz="1400" noProof="1">
                <a:solidFill>
                  <a:schemeClr val="bg1"/>
                </a:solidFill>
              </a:rPr>
              <a:t>   MyBatis</a:t>
            </a:r>
            <a:r>
              <a:rPr lang="zh-CN" altLang="en-US" sz="1400" noProof="1">
                <a:solidFill>
                  <a:schemeClr val="bg1"/>
                </a:solidFill>
              </a:rPr>
              <a:t>相对于</a:t>
            </a:r>
            <a:r>
              <a:rPr lang="en-US" altLang="zh-CN" sz="1400" noProof="1">
                <a:solidFill>
                  <a:schemeClr val="bg1"/>
                </a:solidFill>
              </a:rPr>
              <a:t>hibernate</a:t>
            </a:r>
            <a:r>
              <a:rPr lang="zh-CN" altLang="en-US" sz="1400" noProof="1">
                <a:solidFill>
                  <a:schemeClr val="bg1"/>
                </a:solidFill>
              </a:rPr>
              <a:t>的缺点是针对数据库需要写多套映射文件，但对于互联网应用来说我们只会选择</a:t>
            </a:r>
            <a:r>
              <a:rPr lang="en-US" altLang="zh-CN" sz="1400" noProof="1">
                <a:solidFill>
                  <a:schemeClr val="bg1"/>
                </a:solidFill>
              </a:rPr>
              <a:t>mysql</a:t>
            </a:r>
            <a:r>
              <a:rPr lang="zh-CN" altLang="en-US" sz="1400" noProof="1">
                <a:solidFill>
                  <a:schemeClr val="bg1"/>
                </a:solidFill>
              </a:rPr>
              <a:t>一种关系型数据库（因为</a:t>
            </a:r>
            <a:r>
              <a:rPr lang="en-US" altLang="zh-CN" sz="1400" noProof="1">
                <a:solidFill>
                  <a:schemeClr val="bg1"/>
                </a:solidFill>
              </a:rPr>
              <a:t>mysql</a:t>
            </a:r>
            <a:r>
              <a:rPr lang="zh-CN" altLang="en-US" sz="1400" noProof="1">
                <a:solidFill>
                  <a:schemeClr val="bg1"/>
                </a:solidFill>
              </a:rPr>
              <a:t>高性能而且免费）。</a:t>
            </a:r>
            <a:endParaRPr lang="en-US" altLang="zh-CN" sz="1400" noProof="1">
              <a:solidFill>
                <a:schemeClr val="bg1"/>
              </a:solidFill>
            </a:endParaRPr>
          </a:p>
          <a:p>
            <a:endParaRPr lang="en-US" altLang="zh-CN" sz="1400" noProof="1">
              <a:solidFill>
                <a:schemeClr val="bg1">
                  <a:lumMod val="50000"/>
                </a:schemeClr>
              </a:solidFill>
            </a:endParaRPr>
          </a:p>
          <a:p>
            <a:r>
              <a:rPr lang="zh-CN" altLang="en-US" sz="1400" noProof="1">
                <a:solidFill>
                  <a:schemeClr val="bg1">
                    <a:lumMod val="50000"/>
                  </a:schemeClr>
                </a:solidFill>
              </a:rPr>
              <a:t> </a:t>
            </a:r>
            <a:endParaRPr lang="en-US" altLang="zh-CN" sz="1400" noProof="1">
              <a:solidFill>
                <a:schemeClr val="bg1">
                  <a:lumMod val="50000"/>
                </a:schemeClr>
              </a:solidFill>
            </a:endParaRPr>
          </a:p>
          <a:p>
            <a:endParaRPr lang="zh-CN" altLang="en-US" sz="1400" dirty="0">
              <a:solidFill>
                <a:schemeClr val="bg1">
                  <a:lumMod val="50000"/>
                </a:schemeClr>
              </a:solidFill>
            </a:endParaRPr>
          </a:p>
        </p:txBody>
      </p:sp>
      <p:sp>
        <p:nvSpPr>
          <p:cNvPr id="36" name="文本框 35"/>
          <p:cNvSpPr txBox="1"/>
          <p:nvPr/>
        </p:nvSpPr>
        <p:spPr>
          <a:xfrm>
            <a:off x="1054260" y="987966"/>
            <a:ext cx="5226736"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为什么要使用</a:t>
            </a:r>
            <a:r>
              <a:rPr lang="en-US" altLang="zh-CN" sz="2000" dirty="0" err="1">
                <a:solidFill>
                  <a:schemeClr val="bg1"/>
                </a:solidFill>
                <a:latin typeface="微软雅黑" panose="020B0503020204020204" pitchFamily="34" charset="-122"/>
                <a:ea typeface="微软雅黑" panose="020B0503020204020204" pitchFamily="34" charset="-122"/>
              </a:rPr>
              <a:t>MyBatis</a:t>
            </a:r>
            <a:r>
              <a:rPr lang="zh-CN" altLang="en-US" sz="2000" dirty="0">
                <a:solidFill>
                  <a:schemeClr val="bg1"/>
                </a:solidFill>
                <a:latin typeface="微软雅黑" panose="020B0503020204020204" pitchFamily="34" charset="-122"/>
                <a:ea typeface="微软雅黑" panose="020B0503020204020204" pitchFamily="34" charset="-122"/>
              </a:rPr>
              <a:t>作为持久化框架</a:t>
            </a:r>
          </a:p>
        </p:txBody>
      </p:sp>
      <p:pic>
        <p:nvPicPr>
          <p:cNvPr id="21508" name="Picture 4" descr="http://www.mybatis.org/images/mybatis-logo.png"/>
          <p:cNvPicPr>
            <a:picLocks noChangeAspect="1" noChangeArrowheads="1"/>
          </p:cNvPicPr>
          <p:nvPr/>
        </p:nvPicPr>
        <p:blipFill>
          <a:blip r:embed="rId2"/>
          <a:srcRect/>
          <a:stretch>
            <a:fillRect/>
          </a:stretch>
        </p:blipFill>
        <p:spPr bwMode="auto">
          <a:xfrm>
            <a:off x="7020398" y="3125834"/>
            <a:ext cx="3333750" cy="83820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solidFill>
            <a:schemeClr val="bg1">
              <a:alpha val="30000"/>
            </a:schemeClr>
          </a:soli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2462213"/>
          </a:xfrm>
          <a:prstGeom prst="rect">
            <a:avLst/>
          </a:prstGeom>
        </p:spPr>
        <p:txBody>
          <a:bodyPr wrap="square">
            <a:spAutoFit/>
          </a:bodyPr>
          <a:lstStyle/>
          <a:p>
            <a:r>
              <a:rPr lang="en-US" altLang="zh-CN" sz="1400" noProof="1">
                <a:solidFill>
                  <a:schemeClr val="bg1"/>
                </a:solidFill>
                <a:latin typeface="微软雅黑 Light" panose="020B0502040204020203" pitchFamily="34" charset="-122"/>
                <a:ea typeface="微软雅黑 Light" panose="020B0502040204020203" pitchFamily="34" charset="-122"/>
              </a:rPr>
              <a:t>     DUBBO</a:t>
            </a:r>
            <a:r>
              <a:rPr lang="zh-CN" altLang="en-US" sz="1400" noProof="1">
                <a:solidFill>
                  <a:schemeClr val="bg1"/>
                </a:solidFill>
                <a:latin typeface="微软雅黑 Light" panose="020B0502040204020203" pitchFamily="34" charset="-122"/>
                <a:ea typeface="微软雅黑 Light" panose="020B0502040204020203" pitchFamily="34" charset="-122"/>
              </a:rPr>
              <a:t>是一个分布式服务框架，致力于提供高性能和透明化的</a:t>
            </a:r>
            <a:r>
              <a:rPr lang="en-US" altLang="zh-CN" sz="1400" noProof="1">
                <a:solidFill>
                  <a:schemeClr val="bg1"/>
                </a:solidFill>
                <a:latin typeface="微软雅黑 Light" panose="020B0502040204020203" pitchFamily="34" charset="-122"/>
                <a:ea typeface="微软雅黑 Light" panose="020B0502040204020203" pitchFamily="34" charset="-122"/>
              </a:rPr>
              <a:t>RPC</a:t>
            </a:r>
            <a:r>
              <a:rPr lang="zh-CN" altLang="en-US" sz="1400" noProof="1">
                <a:solidFill>
                  <a:schemeClr val="bg1"/>
                </a:solidFill>
                <a:latin typeface="微软雅黑 Light" panose="020B0502040204020203" pitchFamily="34" charset="-122"/>
                <a:ea typeface="微软雅黑 Light" panose="020B0502040204020203" pitchFamily="34" charset="-122"/>
              </a:rPr>
              <a:t>远程服务调用方案，是阿里巴巴</a:t>
            </a:r>
            <a:r>
              <a:rPr lang="en-US" altLang="zh-CN" sz="1400" noProof="1">
                <a:solidFill>
                  <a:schemeClr val="bg1"/>
                </a:solidFill>
                <a:latin typeface="微软雅黑 Light" panose="020B0502040204020203" pitchFamily="34" charset="-122"/>
                <a:ea typeface="微软雅黑 Light" panose="020B0502040204020203" pitchFamily="34" charset="-122"/>
              </a:rPr>
              <a:t>SOA</a:t>
            </a:r>
            <a:r>
              <a:rPr lang="zh-CN" altLang="en-US" sz="1400" noProof="1">
                <a:solidFill>
                  <a:schemeClr val="bg1"/>
                </a:solidFill>
                <a:latin typeface="微软雅黑 Light" panose="020B0502040204020203" pitchFamily="34" charset="-122"/>
                <a:ea typeface="微软雅黑 Light" panose="020B0502040204020203" pitchFamily="34" charset="-122"/>
              </a:rPr>
              <a:t>服务化治理方案的核心框架，每天为</a:t>
            </a:r>
            <a:r>
              <a:rPr lang="en-US" altLang="zh-CN" sz="1400" noProof="1">
                <a:solidFill>
                  <a:schemeClr val="bg1"/>
                </a:solidFill>
                <a:latin typeface="微软雅黑 Light" panose="020B0502040204020203" pitchFamily="34" charset="-122"/>
                <a:ea typeface="微软雅黑 Light" panose="020B0502040204020203" pitchFamily="34" charset="-122"/>
              </a:rPr>
              <a:t>2,000+</a:t>
            </a:r>
            <a:r>
              <a:rPr lang="zh-CN" altLang="en-US" sz="1400" noProof="1">
                <a:solidFill>
                  <a:schemeClr val="bg1"/>
                </a:solidFill>
                <a:latin typeface="微软雅黑 Light" panose="020B0502040204020203" pitchFamily="34" charset="-122"/>
                <a:ea typeface="微软雅黑 Light" panose="020B0502040204020203" pitchFamily="34" charset="-122"/>
              </a:rPr>
              <a:t>个服务提供</a:t>
            </a:r>
            <a:r>
              <a:rPr lang="en-US" altLang="zh-CN" sz="1400" noProof="1">
                <a:solidFill>
                  <a:schemeClr val="bg1"/>
                </a:solidFill>
                <a:latin typeface="微软雅黑 Light" panose="020B0502040204020203" pitchFamily="34" charset="-122"/>
                <a:ea typeface="微软雅黑 Light" panose="020B0502040204020203" pitchFamily="34" charset="-122"/>
              </a:rPr>
              <a:t>3,000,000,000+</a:t>
            </a:r>
            <a:r>
              <a:rPr lang="zh-CN" altLang="en-US" sz="1400" noProof="1">
                <a:solidFill>
                  <a:schemeClr val="bg1"/>
                </a:solidFill>
                <a:latin typeface="微软雅黑 Light" panose="020B0502040204020203" pitchFamily="34" charset="-122"/>
                <a:ea typeface="微软雅黑 Light" panose="020B0502040204020203" pitchFamily="34" charset="-122"/>
              </a:rPr>
              <a:t>次访问量支持，并被广泛应用于阿里巴巴集团的各成员站点。</a:t>
            </a:r>
            <a:endParaRPr lang="en-US" altLang="zh-CN" sz="1400" noProof="1">
              <a:solidFill>
                <a:schemeClr val="bg1"/>
              </a:solidFill>
              <a:latin typeface="微软雅黑 Light" panose="020B0502040204020203" pitchFamily="34" charset="-122"/>
              <a:ea typeface="微软雅黑 Light" panose="020B0502040204020203" pitchFamily="34" charset="-122"/>
            </a:endParaRPr>
          </a:p>
          <a:p>
            <a:r>
              <a:rPr lang="en-US" altLang="zh-CN" sz="1400" noProof="1">
                <a:solidFill>
                  <a:schemeClr val="bg1"/>
                </a:solidFill>
                <a:latin typeface="微软雅黑 Light" panose="020B0502040204020203" pitchFamily="34" charset="-122"/>
                <a:ea typeface="微软雅黑 Light" panose="020B0502040204020203" pitchFamily="34" charset="-122"/>
              </a:rPr>
              <a:t>    </a:t>
            </a:r>
            <a:r>
              <a:rPr lang="zh-CN" altLang="en-US" sz="1400" noProof="1">
                <a:solidFill>
                  <a:schemeClr val="bg1"/>
                </a:solidFill>
                <a:latin typeface="微软雅黑 Light" panose="020B0502040204020203" pitchFamily="34" charset="-122"/>
                <a:ea typeface="微软雅黑 Light" panose="020B0502040204020203" pitchFamily="34" charset="-122"/>
              </a:rPr>
              <a:t>相同类型的</a:t>
            </a:r>
            <a:r>
              <a:rPr lang="en-US" altLang="zh-CN" sz="1400" noProof="1">
                <a:solidFill>
                  <a:schemeClr val="bg1"/>
                </a:solidFill>
                <a:latin typeface="微软雅黑 Light" panose="020B0502040204020203" pitchFamily="34" charset="-122"/>
                <a:ea typeface="微软雅黑 Light" panose="020B0502040204020203" pitchFamily="34" charset="-122"/>
              </a:rPr>
              <a:t>RPC</a:t>
            </a:r>
            <a:r>
              <a:rPr lang="zh-CN" altLang="en-US" sz="1400" noProof="1">
                <a:solidFill>
                  <a:schemeClr val="bg1"/>
                </a:solidFill>
                <a:latin typeface="微软雅黑 Light" panose="020B0502040204020203" pitchFamily="34" charset="-122"/>
                <a:ea typeface="微软雅黑 Light" panose="020B0502040204020203" pitchFamily="34" charset="-122"/>
              </a:rPr>
              <a:t>框架</a:t>
            </a:r>
            <a:r>
              <a:rPr lang="en-US" altLang="zh-CN" sz="1400" noProof="1">
                <a:solidFill>
                  <a:schemeClr val="bg1"/>
                </a:solidFill>
                <a:latin typeface="微软雅黑 Light" panose="020B0502040204020203" pitchFamily="34" charset="-122"/>
                <a:ea typeface="微软雅黑 Light" panose="020B0502040204020203" pitchFamily="34" charset="-122"/>
              </a:rPr>
              <a:t>Zeroc ICE</a:t>
            </a:r>
            <a:r>
              <a:rPr lang="zh-CN" altLang="en-US" sz="1400" noProof="1">
                <a:solidFill>
                  <a:schemeClr val="bg1"/>
                </a:solidFill>
                <a:latin typeface="微软雅黑 Light" panose="020B0502040204020203" pitchFamily="34" charset="-122"/>
                <a:ea typeface="微软雅黑 Light" panose="020B0502040204020203" pitchFamily="34" charset="-122"/>
              </a:rPr>
              <a:t>虽然它的性能远高于</a:t>
            </a:r>
            <a:r>
              <a:rPr lang="en-US" altLang="zh-CN" sz="1400" noProof="1">
                <a:solidFill>
                  <a:schemeClr val="bg1"/>
                </a:solidFill>
                <a:latin typeface="微软雅黑 Light" panose="020B0502040204020203" pitchFamily="34" charset="-122"/>
                <a:ea typeface="微软雅黑 Light" panose="020B0502040204020203" pitchFamily="34" charset="-122"/>
              </a:rPr>
              <a:t>Dubbo</a:t>
            </a:r>
            <a:r>
              <a:rPr lang="zh-CN" altLang="en-US" sz="1400" noProof="1">
                <a:solidFill>
                  <a:schemeClr val="bg1"/>
                </a:solidFill>
                <a:latin typeface="微软雅黑 Light" panose="020B0502040204020203" pitchFamily="34" charset="-122"/>
                <a:ea typeface="微软雅黑 Light" panose="020B0502040204020203" pitchFamily="34" charset="-122"/>
              </a:rPr>
              <a:t>，而且支持异构系统调用，但由于它的开发复杂度高，现在只能作为技术备选，时常跟进观察它的发展动态。</a:t>
            </a:r>
            <a:endParaRPr lang="en-US" altLang="zh-CN" sz="1400" noProof="1">
              <a:solidFill>
                <a:schemeClr val="bg1"/>
              </a:solidFill>
              <a:latin typeface="微软雅黑 Light" panose="020B0502040204020203" pitchFamily="34" charset="-122"/>
              <a:ea typeface="微软雅黑 Light" panose="020B0502040204020203" pitchFamily="34" charset="-122"/>
            </a:endParaRPr>
          </a:p>
          <a:p>
            <a:r>
              <a:rPr lang="zh-CN" altLang="en-US" sz="1400" noProof="1">
                <a:solidFill>
                  <a:schemeClr val="bg1"/>
                </a:solidFill>
                <a:latin typeface="微软雅黑 Light" panose="020B0502040204020203" pitchFamily="34" charset="-122"/>
                <a:ea typeface="微软雅黑 Light" panose="020B0502040204020203" pitchFamily="34" charset="-122"/>
              </a:rPr>
              <a:t> </a:t>
            </a:r>
            <a:endParaRPr lang="en-US" altLang="zh-CN" sz="1400" noProof="1">
              <a:solidFill>
                <a:schemeClr val="bg1"/>
              </a:solidFill>
              <a:latin typeface="微软雅黑 Light" panose="020B0502040204020203" pitchFamily="34" charset="-122"/>
              <a:ea typeface="微软雅黑 Light" panose="020B0502040204020203" pitchFamily="34" charset="-122"/>
            </a:endParaRPr>
          </a:p>
          <a:p>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sp>
        <p:nvSpPr>
          <p:cNvPr id="36" name="文本框 35"/>
          <p:cNvSpPr txBox="1"/>
          <p:nvPr/>
        </p:nvSpPr>
        <p:spPr>
          <a:xfrm>
            <a:off x="1078529" y="948770"/>
            <a:ext cx="5226736"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为什么要使用</a:t>
            </a:r>
            <a:r>
              <a:rPr lang="en-US" altLang="zh-CN" sz="2000" dirty="0" err="1">
                <a:solidFill>
                  <a:schemeClr val="bg1"/>
                </a:solidFill>
                <a:latin typeface="微软雅黑" panose="020B0503020204020204" pitchFamily="34" charset="-122"/>
                <a:ea typeface="微软雅黑" panose="020B0503020204020204" pitchFamily="34" charset="-122"/>
              </a:rPr>
              <a:t>Dubbo</a:t>
            </a:r>
            <a:r>
              <a:rPr lang="zh-CN" altLang="en-US" sz="2000" dirty="0">
                <a:solidFill>
                  <a:schemeClr val="bg1"/>
                </a:solidFill>
                <a:latin typeface="微软雅黑" panose="020B0503020204020204" pitchFamily="34" charset="-122"/>
                <a:ea typeface="微软雅黑" panose="020B0503020204020204" pitchFamily="34" charset="-122"/>
              </a:rPr>
              <a:t>作为</a:t>
            </a:r>
            <a:r>
              <a:rPr lang="en-US" altLang="zh-CN" sz="2000" dirty="0">
                <a:solidFill>
                  <a:schemeClr val="bg1"/>
                </a:solidFill>
                <a:latin typeface="微软雅黑" panose="020B0503020204020204" pitchFamily="34" charset="-122"/>
                <a:ea typeface="微软雅黑" panose="020B0503020204020204" pitchFamily="34" charset="-122"/>
              </a:rPr>
              <a:t>RPC</a:t>
            </a:r>
            <a:r>
              <a:rPr lang="zh-CN" altLang="en-US" sz="2000" dirty="0">
                <a:solidFill>
                  <a:schemeClr val="bg1"/>
                </a:solidFill>
                <a:latin typeface="微软雅黑" panose="020B0503020204020204" pitchFamily="34" charset="-122"/>
                <a:ea typeface="微软雅黑" panose="020B0503020204020204" pitchFamily="34" charset="-122"/>
              </a:rPr>
              <a:t>框架</a:t>
            </a:r>
          </a:p>
        </p:txBody>
      </p:sp>
      <p:pic>
        <p:nvPicPr>
          <p:cNvPr id="19" name="图形 18">
            <a:extLst>
              <a:ext uri="{FF2B5EF4-FFF2-40B4-BE49-F238E27FC236}">
                <a16:creationId xmlns:a16="http://schemas.microsoft.com/office/drawing/2014/main" id="{7C51C135-EAAB-4483-AF8C-1F35399AC15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06998" y="2111073"/>
            <a:ext cx="2635854" cy="263585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solidFill>
            <a:schemeClr val="bg1">
              <a:alpha val="30000"/>
            </a:schemeClr>
          </a:soli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2246769"/>
          </a:xfrm>
          <a:prstGeom prst="rect">
            <a:avLst/>
          </a:prstGeom>
        </p:spPr>
        <p:txBody>
          <a:bodyPr wrap="square">
            <a:spAutoFit/>
          </a:bodyPr>
          <a:lstStyle/>
          <a:p>
            <a:r>
              <a:rPr lang="en-US" altLang="zh-CN" sz="1400" noProof="1">
                <a:solidFill>
                  <a:schemeClr val="bg1"/>
                </a:solidFill>
              </a:rPr>
              <a:t>     </a:t>
            </a:r>
            <a:r>
              <a:rPr lang="zh-CN" altLang="en-US" sz="1400" noProof="1">
                <a:solidFill>
                  <a:schemeClr val="bg1"/>
                </a:solidFill>
              </a:rPr>
              <a:t>我们使用</a:t>
            </a:r>
            <a:r>
              <a:rPr lang="en-US" altLang="zh-CN" sz="1400" noProof="1">
                <a:solidFill>
                  <a:schemeClr val="bg1"/>
                </a:solidFill>
              </a:rPr>
              <a:t>FreeMarker</a:t>
            </a:r>
            <a:r>
              <a:rPr lang="zh-CN" altLang="en-US" sz="1400" noProof="1">
                <a:solidFill>
                  <a:schemeClr val="bg1"/>
                </a:solidFill>
              </a:rPr>
              <a:t>作为页面静态化的工具，将动态页面生成为</a:t>
            </a:r>
            <a:r>
              <a:rPr lang="en-US" altLang="zh-CN" sz="1400" noProof="1">
                <a:solidFill>
                  <a:schemeClr val="bg1"/>
                </a:solidFill>
              </a:rPr>
              <a:t>html</a:t>
            </a:r>
            <a:r>
              <a:rPr lang="zh-CN" altLang="en-US" sz="1400" noProof="1">
                <a:solidFill>
                  <a:schemeClr val="bg1"/>
                </a:solidFill>
              </a:rPr>
              <a:t>后推送到</a:t>
            </a:r>
            <a:r>
              <a:rPr lang="en-US" altLang="zh-CN" sz="1400" noProof="1">
                <a:solidFill>
                  <a:schemeClr val="bg1"/>
                </a:solidFill>
              </a:rPr>
              <a:t>nginx</a:t>
            </a:r>
            <a:r>
              <a:rPr lang="zh-CN" altLang="en-US" sz="1400" noProof="1">
                <a:solidFill>
                  <a:schemeClr val="bg1"/>
                </a:solidFill>
              </a:rPr>
              <a:t>或者</a:t>
            </a:r>
            <a:r>
              <a:rPr lang="en-US" altLang="zh-CN" sz="1400" noProof="1">
                <a:solidFill>
                  <a:schemeClr val="bg1"/>
                </a:solidFill>
              </a:rPr>
              <a:t>cdn</a:t>
            </a:r>
            <a:r>
              <a:rPr lang="zh-CN" altLang="en-US" sz="1400" noProof="1">
                <a:solidFill>
                  <a:schemeClr val="bg1"/>
                </a:solidFill>
              </a:rPr>
              <a:t>上，以解决高并发的数据库访问量，这种方式虽然增加了程序的复杂度，但大大的减轻了服务器的访问压力。</a:t>
            </a:r>
            <a:endParaRPr lang="en-US" altLang="zh-CN" sz="1400" noProof="1">
              <a:solidFill>
                <a:schemeClr val="bg1"/>
              </a:solidFill>
            </a:endParaRPr>
          </a:p>
          <a:p>
            <a:r>
              <a:rPr lang="en-US" altLang="zh-CN" sz="1400" noProof="1">
                <a:solidFill>
                  <a:schemeClr val="bg1"/>
                </a:solidFill>
              </a:rPr>
              <a:t>   freemarker</a:t>
            </a:r>
            <a:r>
              <a:rPr lang="zh-CN" altLang="en-US" sz="1400" noProof="1">
                <a:solidFill>
                  <a:schemeClr val="bg1"/>
                </a:solidFill>
              </a:rPr>
              <a:t>的使用场景：比如电子商务最大的访问量是商品页面，我们在添加商品的时候就同时生成静态页面然后推送到静态服务器上，这样用户访问时就不会给服务器造成压力。</a:t>
            </a:r>
            <a:endParaRPr lang="en-US" altLang="zh-CN" sz="1400" noProof="1">
              <a:solidFill>
                <a:schemeClr val="bg1"/>
              </a:solidFill>
            </a:endParaRPr>
          </a:p>
          <a:p>
            <a:r>
              <a:rPr lang="en-US" altLang="zh-CN" sz="1400" noProof="1">
                <a:solidFill>
                  <a:schemeClr val="bg1"/>
                </a:solidFill>
              </a:rPr>
              <a:t>   </a:t>
            </a:r>
            <a:r>
              <a:rPr lang="zh-CN" altLang="en-US" sz="1400" noProof="1">
                <a:solidFill>
                  <a:schemeClr val="bg1"/>
                </a:solidFill>
              </a:rPr>
              <a:t> </a:t>
            </a:r>
            <a:endParaRPr lang="en-US" altLang="zh-CN" sz="1400" noProof="1">
              <a:solidFill>
                <a:schemeClr val="bg1"/>
              </a:solidFill>
            </a:endParaRPr>
          </a:p>
          <a:p>
            <a:endParaRPr lang="zh-CN" altLang="en-US" sz="1400" dirty="0">
              <a:solidFill>
                <a:schemeClr val="bg1"/>
              </a:solidFill>
            </a:endParaRPr>
          </a:p>
        </p:txBody>
      </p:sp>
      <p:sp>
        <p:nvSpPr>
          <p:cNvPr id="36" name="文本框 35"/>
          <p:cNvSpPr txBox="1"/>
          <p:nvPr/>
        </p:nvSpPr>
        <p:spPr>
          <a:xfrm>
            <a:off x="1078529" y="948770"/>
            <a:ext cx="5226736" cy="400110"/>
          </a:xfrm>
          <a:prstGeom prst="rect">
            <a:avLst/>
          </a:prstGeom>
          <a:noFill/>
        </p:spPr>
        <p:txBody>
          <a:bodyPr wrap="square" rtlCol="0">
            <a:spAutoFit/>
          </a:bodyPr>
          <a:lstStyle/>
          <a:p>
            <a:r>
              <a:rPr lang="en-US" altLang="zh-CN" sz="2000" dirty="0" err="1">
                <a:solidFill>
                  <a:schemeClr val="bg1"/>
                </a:solidFill>
                <a:latin typeface="微软雅黑" panose="020B0503020204020204" pitchFamily="34" charset="-122"/>
                <a:ea typeface="微软雅黑" panose="020B0503020204020204" pitchFamily="34" charset="-122"/>
              </a:rPr>
              <a:t>freemarker</a:t>
            </a:r>
            <a:r>
              <a:rPr lang="zh-CN" altLang="en-US" sz="2000" dirty="0">
                <a:solidFill>
                  <a:schemeClr val="bg1"/>
                </a:solidFill>
                <a:latin typeface="微软雅黑" panose="020B0503020204020204" pitchFamily="34" charset="-122"/>
                <a:ea typeface="微软雅黑" panose="020B0503020204020204" pitchFamily="34" charset="-122"/>
              </a:rPr>
              <a:t>模板引擎使用场景</a:t>
            </a:r>
          </a:p>
        </p:txBody>
      </p:sp>
      <p:pic>
        <p:nvPicPr>
          <p:cNvPr id="23556" name="Picture 4" descr="LOGO"/>
          <p:cNvPicPr>
            <a:picLocks noChangeAspect="1" noChangeArrowheads="1"/>
          </p:cNvPicPr>
          <p:nvPr/>
        </p:nvPicPr>
        <p:blipFill>
          <a:blip r:embed="rId2"/>
          <a:srcRect/>
          <a:stretch>
            <a:fillRect/>
          </a:stretch>
        </p:blipFill>
        <p:spPr bwMode="auto">
          <a:xfrm>
            <a:off x="8289641" y="3275415"/>
            <a:ext cx="1571625" cy="24765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solidFill>
            <a:schemeClr val="bg1">
              <a:alpha val="30000"/>
            </a:schemeClr>
          </a:soli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1600438"/>
          </a:xfrm>
          <a:prstGeom prst="rect">
            <a:avLst/>
          </a:prstGeom>
        </p:spPr>
        <p:txBody>
          <a:bodyPr wrap="square">
            <a:spAutoFit/>
          </a:bodyPr>
          <a:lstStyle/>
          <a:p>
            <a:r>
              <a:rPr lang="en-US" altLang="zh-CN" sz="1400" noProof="1">
                <a:solidFill>
                  <a:schemeClr val="bg1"/>
                </a:solidFill>
              </a:rPr>
              <a:t>     </a:t>
            </a:r>
            <a:r>
              <a:rPr lang="zh-CN" altLang="en-US" sz="1400" noProof="1">
                <a:solidFill>
                  <a:schemeClr val="bg1"/>
                </a:solidFill>
              </a:rPr>
              <a:t>我们使用</a:t>
            </a:r>
            <a:r>
              <a:rPr lang="en-US" altLang="zh-CN" sz="1400" noProof="1">
                <a:solidFill>
                  <a:schemeClr val="bg1"/>
                </a:solidFill>
              </a:rPr>
              <a:t>Reids</a:t>
            </a:r>
            <a:r>
              <a:rPr lang="zh-CN" altLang="en-US" sz="1400" noProof="1">
                <a:solidFill>
                  <a:schemeClr val="bg1"/>
                </a:solidFill>
              </a:rPr>
              <a:t>作为</a:t>
            </a:r>
            <a:r>
              <a:rPr lang="en-US" altLang="zh-CN" sz="1400" noProof="1">
                <a:solidFill>
                  <a:schemeClr val="bg1"/>
                </a:solidFill>
              </a:rPr>
              <a:t>session</a:t>
            </a:r>
            <a:r>
              <a:rPr lang="zh-CN" altLang="en-US" sz="1400" noProof="1">
                <a:solidFill>
                  <a:schemeClr val="bg1"/>
                </a:solidFill>
              </a:rPr>
              <a:t>的共享，使得各个微服务之间简单便捷的实现单点登录。</a:t>
            </a:r>
            <a:r>
              <a:rPr lang="en-US" altLang="zh-CN" sz="1400" noProof="1">
                <a:solidFill>
                  <a:schemeClr val="bg1"/>
                </a:solidFill>
              </a:rPr>
              <a:t> </a:t>
            </a:r>
          </a:p>
          <a:p>
            <a:r>
              <a:rPr lang="en-US" altLang="zh-CN" sz="1400" noProof="1">
                <a:solidFill>
                  <a:schemeClr val="bg1"/>
                </a:solidFill>
              </a:rPr>
              <a:t>   Reids</a:t>
            </a:r>
            <a:r>
              <a:rPr lang="zh-CN" altLang="en-US" sz="1400" noProof="1">
                <a:solidFill>
                  <a:schemeClr val="bg1"/>
                </a:solidFill>
              </a:rPr>
              <a:t>的其他使用场景比如：电子商务中的商品分类是经常被访问到的数据，每次去查询数据将大大消耗数据性能，使用</a:t>
            </a:r>
            <a:r>
              <a:rPr lang="en-US" altLang="zh-CN" sz="1400" noProof="1">
                <a:solidFill>
                  <a:schemeClr val="bg1"/>
                </a:solidFill>
              </a:rPr>
              <a:t> Redis</a:t>
            </a:r>
            <a:r>
              <a:rPr lang="zh-CN" altLang="en-US" sz="1400" noProof="1">
                <a:solidFill>
                  <a:schemeClr val="bg1"/>
                </a:solidFill>
              </a:rPr>
              <a:t>将这些数据缓存起来将大大环境数据库压力。</a:t>
            </a:r>
            <a:endParaRPr lang="en-US" altLang="zh-CN" sz="1400" noProof="1">
              <a:solidFill>
                <a:schemeClr val="bg1"/>
              </a:solidFill>
            </a:endParaRPr>
          </a:p>
          <a:p>
            <a:endParaRPr lang="zh-CN" altLang="en-US" sz="1400" dirty="0">
              <a:solidFill>
                <a:schemeClr val="bg1"/>
              </a:solidFill>
            </a:endParaRPr>
          </a:p>
        </p:txBody>
      </p:sp>
      <p:sp>
        <p:nvSpPr>
          <p:cNvPr id="36" name="文本框 35"/>
          <p:cNvSpPr txBox="1"/>
          <p:nvPr/>
        </p:nvSpPr>
        <p:spPr>
          <a:xfrm>
            <a:off x="1078529" y="948770"/>
            <a:ext cx="5226736" cy="400110"/>
          </a:xfrm>
          <a:prstGeom prst="rect">
            <a:avLst/>
          </a:prstGeom>
          <a:noFill/>
        </p:spPr>
        <p:txBody>
          <a:bodyPr wrap="square" rtlCol="0">
            <a:spAutoFit/>
          </a:bodyPr>
          <a:lstStyle/>
          <a:p>
            <a:r>
              <a:rPr lang="en-US" altLang="zh-CN" sz="2000" dirty="0" err="1">
                <a:solidFill>
                  <a:schemeClr val="bg1"/>
                </a:solidFill>
                <a:latin typeface="+mn-ea"/>
              </a:rPr>
              <a:t>Redis</a:t>
            </a:r>
            <a:r>
              <a:rPr lang="zh-CN" altLang="en-US" sz="2000" dirty="0">
                <a:solidFill>
                  <a:schemeClr val="bg1"/>
                </a:solidFill>
                <a:latin typeface="+mn-ea"/>
              </a:rPr>
              <a:t>分布式缓存使用场景</a:t>
            </a:r>
          </a:p>
        </p:txBody>
      </p:sp>
      <p:pic>
        <p:nvPicPr>
          <p:cNvPr id="27" name="图形 26">
            <a:extLst>
              <a:ext uri="{FF2B5EF4-FFF2-40B4-BE49-F238E27FC236}">
                <a16:creationId xmlns:a16="http://schemas.microsoft.com/office/drawing/2014/main" id="{F7D66AC9-647F-4179-84A0-7D8D3924682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60588" y="2571907"/>
            <a:ext cx="1785823" cy="1785823"/>
          </a:xfrm>
          <a:prstGeom prst="rect">
            <a:avLst/>
          </a:prstGeom>
        </p:spPr>
      </p:pic>
      <p:sp>
        <p:nvSpPr>
          <p:cNvPr id="28" name="文本框 27">
            <a:extLst>
              <a:ext uri="{FF2B5EF4-FFF2-40B4-BE49-F238E27FC236}">
                <a16:creationId xmlns:a16="http://schemas.microsoft.com/office/drawing/2014/main" id="{0399F384-04EB-4C4D-95AC-3B885432F06A}"/>
              </a:ext>
            </a:extLst>
          </p:cNvPr>
          <p:cNvSpPr txBox="1"/>
          <p:nvPr/>
        </p:nvSpPr>
        <p:spPr>
          <a:xfrm>
            <a:off x="8432517" y="4065343"/>
            <a:ext cx="2205003" cy="584775"/>
          </a:xfrm>
          <a:prstGeom prst="rect">
            <a:avLst/>
          </a:prstGeom>
          <a:noFill/>
        </p:spPr>
        <p:txBody>
          <a:bodyPr wrap="square" rtlCol="0">
            <a:spAutoFit/>
          </a:bodyPr>
          <a:lstStyle/>
          <a:p>
            <a:r>
              <a:rPr lang="en-US" altLang="zh-CN" sz="3200" dirty="0" err="1">
                <a:solidFill>
                  <a:schemeClr val="bg1"/>
                </a:solidFill>
              </a:rPr>
              <a:t>redis</a:t>
            </a:r>
            <a:endParaRPr lang="zh-CN" altLang="en-US" sz="32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solidFill>
            <a:srgbClr val="FFFFFF">
              <a:alpha val="30000"/>
            </a:srgbClr>
          </a:soli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186492" y="2342955"/>
            <a:ext cx="4022962" cy="954107"/>
          </a:xfrm>
          <a:prstGeom prst="rect">
            <a:avLst/>
          </a:prstGeom>
        </p:spPr>
        <p:txBody>
          <a:bodyPr wrap="square">
            <a:spAutoFit/>
          </a:bodyPr>
          <a:lstStyle/>
          <a:p>
            <a:r>
              <a:rPr lang="zh-CN" altLang="en-US" sz="1400" noProof="1">
                <a:solidFill>
                  <a:schemeClr val="bg1"/>
                </a:solidFill>
              </a:rPr>
              <a:t>为了确保数据库产品的稳定性，使用</a:t>
            </a:r>
            <a:r>
              <a:rPr lang="en-US" altLang="zh-CN" sz="1400" noProof="1">
                <a:solidFill>
                  <a:schemeClr val="bg1"/>
                </a:solidFill>
              </a:rPr>
              <a:t>mysql</a:t>
            </a:r>
            <a:r>
              <a:rPr lang="zh-CN" altLang="en-US" sz="1400" noProof="1">
                <a:solidFill>
                  <a:schemeClr val="bg1"/>
                </a:solidFill>
              </a:rPr>
              <a:t>数据库拥有双机热备功能。也就是，第一台数据库服务器，是对外提供增删改业务的生产服务器；第二台数据库服务器，主要进行读的操作。</a:t>
            </a:r>
            <a:endParaRPr lang="zh-CN" altLang="en-US" sz="1400" dirty="0">
              <a:solidFill>
                <a:schemeClr val="bg1"/>
              </a:solidFill>
            </a:endParaRPr>
          </a:p>
        </p:txBody>
      </p:sp>
      <p:sp>
        <p:nvSpPr>
          <p:cNvPr id="36" name="文本框 35"/>
          <p:cNvSpPr txBox="1"/>
          <p:nvPr/>
        </p:nvSpPr>
        <p:spPr>
          <a:xfrm>
            <a:off x="805751" y="1010022"/>
            <a:ext cx="5226736" cy="398780"/>
          </a:xfrm>
          <a:prstGeom prst="rect">
            <a:avLst/>
          </a:prstGeom>
          <a:noFill/>
        </p:spPr>
        <p:txBody>
          <a:bodyPr wrap="square" rtlCol="0">
            <a:spAutoFit/>
          </a:bodyPr>
          <a:lstStyle/>
          <a:p>
            <a:r>
              <a:rPr lang="en-US" altLang="zh-CN" sz="2000" dirty="0" err="1">
                <a:solidFill>
                  <a:schemeClr val="bg1"/>
                </a:solidFill>
                <a:latin typeface="+mn-ea"/>
              </a:rPr>
              <a:t>Mysql</a:t>
            </a:r>
            <a:r>
              <a:rPr lang="zh-CN" altLang="en-US" sz="2000" dirty="0">
                <a:solidFill>
                  <a:schemeClr val="bg1"/>
                </a:solidFill>
                <a:latin typeface="+mn-ea"/>
              </a:rPr>
              <a:t>读写分离</a:t>
            </a:r>
            <a:r>
              <a:rPr lang="en-US" altLang="zh-CN" sz="2000" dirty="0">
                <a:solidFill>
                  <a:schemeClr val="bg1"/>
                </a:solidFill>
                <a:latin typeface="+mn-ea"/>
              </a:rPr>
              <a:t>&amp;</a:t>
            </a:r>
            <a:r>
              <a:rPr lang="zh-CN" altLang="en-US" sz="2000" dirty="0">
                <a:solidFill>
                  <a:schemeClr val="bg1"/>
                </a:solidFill>
                <a:latin typeface="+mn-ea"/>
              </a:rPr>
              <a:t>分库分表使用</a:t>
            </a:r>
          </a:p>
        </p:txBody>
      </p:sp>
      <p:pic>
        <p:nvPicPr>
          <p:cNvPr id="27" name="图形 26">
            <a:extLst>
              <a:ext uri="{FF2B5EF4-FFF2-40B4-BE49-F238E27FC236}">
                <a16:creationId xmlns:a16="http://schemas.microsoft.com/office/drawing/2014/main" id="{B9A9B471-D2D7-4B79-8864-15A301FABF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9119" y="2033168"/>
            <a:ext cx="2982156" cy="25338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8"/>
          <p:cNvGrpSpPr/>
          <p:nvPr/>
        </p:nvGrpSpPr>
        <p:grpSpPr>
          <a:xfrm>
            <a:off x="220788" y="1241862"/>
            <a:ext cx="6443411" cy="4169608"/>
            <a:chOff x="270228" y="2137212"/>
            <a:chExt cx="6443411" cy="4169608"/>
          </a:xfrm>
        </p:grpSpPr>
        <p:sp>
          <p:nvSpPr>
            <p:cNvPr id="10" name="圆角矩形 9"/>
            <p:cNvSpPr/>
            <p:nvPr/>
          </p:nvSpPr>
          <p:spPr>
            <a:xfrm>
              <a:off x="270228" y="2137212"/>
              <a:ext cx="6098709" cy="3842305"/>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37130" y="2293065"/>
              <a:ext cx="6098709" cy="3842305"/>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14930" y="2464515"/>
              <a:ext cx="6098709" cy="3842305"/>
            </a:xfrm>
            <a:prstGeom prst="roundRect">
              <a:avLst>
                <a:gd name="adj" fmla="val 1722"/>
              </a:avLst>
            </a:prstGeom>
            <a:gradFill>
              <a:gsLst>
                <a:gs pos="0">
                  <a:srgbClr val="FFFFFF"/>
                </a:gs>
                <a:gs pos="100000">
                  <a:srgbClr val="D9F6E4"/>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7011835" y="2066212"/>
            <a:ext cx="4859159" cy="1384995"/>
          </a:xfrm>
          <a:prstGeom prst="rect">
            <a:avLst/>
          </a:prstGeom>
        </p:spPr>
        <p:txBody>
          <a:bodyPr wrap="square">
            <a:spAutoFit/>
          </a:bodyPr>
          <a:lstStyle/>
          <a:p>
            <a:r>
              <a:rPr lang="en-US" altLang="zh-CN" sz="1400" dirty="0" err="1">
                <a:solidFill>
                  <a:schemeClr val="bg1"/>
                </a:solidFill>
              </a:rPr>
              <a:t>Keepalived</a:t>
            </a:r>
            <a:r>
              <a:rPr lang="zh-CN" altLang="en-US" sz="1400" dirty="0">
                <a:solidFill>
                  <a:schemeClr val="bg1"/>
                </a:solidFill>
              </a:rPr>
              <a:t>的作用是检测服务器的状态，如果有一台</a:t>
            </a:r>
            <a:r>
              <a:rPr lang="en-US" altLang="zh-CN" sz="1400" dirty="0">
                <a:solidFill>
                  <a:schemeClr val="bg1"/>
                </a:solidFill>
              </a:rPr>
              <a:t>web</a:t>
            </a:r>
            <a:r>
              <a:rPr lang="zh-CN" altLang="en-US" sz="1400" dirty="0">
                <a:solidFill>
                  <a:schemeClr val="bg1"/>
                </a:solidFill>
              </a:rPr>
              <a:t>服务器死机，或工作出现故障，</a:t>
            </a:r>
            <a:r>
              <a:rPr lang="en-US" altLang="zh-CN" sz="1400" dirty="0" err="1">
                <a:solidFill>
                  <a:schemeClr val="bg1"/>
                </a:solidFill>
              </a:rPr>
              <a:t>Keepalived</a:t>
            </a:r>
            <a:r>
              <a:rPr lang="zh-CN" altLang="en-US" sz="1400" dirty="0">
                <a:solidFill>
                  <a:schemeClr val="bg1"/>
                </a:solidFill>
              </a:rPr>
              <a:t>将检测到，并将有故障的服务器从系统中剔除，当服务器工作正常后</a:t>
            </a:r>
            <a:r>
              <a:rPr lang="en-US" altLang="zh-CN" sz="1400" dirty="0" err="1">
                <a:solidFill>
                  <a:schemeClr val="bg1"/>
                </a:solidFill>
              </a:rPr>
              <a:t>Keepalived</a:t>
            </a:r>
            <a:r>
              <a:rPr lang="zh-CN" altLang="en-US" sz="1400" dirty="0">
                <a:solidFill>
                  <a:schemeClr val="bg1"/>
                </a:solidFill>
              </a:rPr>
              <a:t>自动将服务器加入到服务器群中，这些工作全部自动完成，不需要人工干涉，需要人工做的只是修复故障的服务器。</a:t>
            </a:r>
          </a:p>
        </p:txBody>
      </p:sp>
      <p:sp>
        <p:nvSpPr>
          <p:cNvPr id="39" name="文本框 38"/>
          <p:cNvSpPr txBox="1"/>
          <p:nvPr/>
        </p:nvSpPr>
        <p:spPr>
          <a:xfrm>
            <a:off x="9086293" y="1539998"/>
            <a:ext cx="2438400" cy="400110"/>
          </a:xfrm>
          <a:prstGeom prst="rect">
            <a:avLst/>
          </a:prstGeom>
          <a:noFill/>
        </p:spPr>
        <p:txBody>
          <a:bodyPr wrap="square" rtlCol="0">
            <a:spAutoFit/>
          </a:bodyPr>
          <a:lstStyle/>
          <a:p>
            <a:r>
              <a:rPr lang="en-US" altLang="zh-CN" sz="2000" dirty="0" err="1">
                <a:solidFill>
                  <a:schemeClr val="bg1"/>
                </a:solidFill>
                <a:latin typeface="+mn-ea"/>
              </a:rPr>
              <a:t>Keepalived</a:t>
            </a:r>
            <a:r>
              <a:rPr lang="zh-CN" altLang="en-US" sz="2000" dirty="0">
                <a:solidFill>
                  <a:schemeClr val="bg1"/>
                </a:solidFill>
                <a:latin typeface="+mn-ea"/>
              </a:rPr>
              <a:t>的使用</a:t>
            </a:r>
          </a:p>
        </p:txBody>
      </p:sp>
      <p:sp>
        <p:nvSpPr>
          <p:cNvPr id="13" name="矩形 12"/>
          <p:cNvSpPr/>
          <p:nvPr/>
        </p:nvSpPr>
        <p:spPr>
          <a:xfrm>
            <a:off x="1150723" y="2183071"/>
            <a:ext cx="4859159" cy="307777"/>
          </a:xfrm>
          <a:prstGeom prst="rect">
            <a:avLst/>
          </a:prstGeom>
        </p:spPr>
        <p:txBody>
          <a:bodyPr wrap="square">
            <a:spAutoFit/>
          </a:bodyPr>
          <a:lstStyle/>
          <a:p>
            <a:r>
              <a:rPr lang="zh-CN" altLang="en-US" sz="1400" dirty="0"/>
              <a:t>使用</a:t>
            </a:r>
            <a:r>
              <a:rPr lang="en-US" altLang="zh-CN" sz="1400" dirty="0" err="1"/>
              <a:t>keepalived+nginx</a:t>
            </a:r>
            <a:r>
              <a:rPr lang="zh-CN" altLang="en-US" sz="1400" dirty="0"/>
              <a:t>实现负载均衡、反向代理的高可用。</a:t>
            </a:r>
          </a:p>
        </p:txBody>
      </p:sp>
      <p:pic>
        <p:nvPicPr>
          <p:cNvPr id="46082" name="Picture 2"/>
          <p:cNvPicPr>
            <a:picLocks noChangeAspect="1" noChangeArrowheads="1"/>
          </p:cNvPicPr>
          <p:nvPr/>
        </p:nvPicPr>
        <p:blipFill>
          <a:blip r:embed="rId2"/>
          <a:srcRect/>
          <a:stretch>
            <a:fillRect/>
          </a:stretch>
        </p:blipFill>
        <p:spPr bwMode="auto">
          <a:xfrm>
            <a:off x="7092434" y="775056"/>
            <a:ext cx="2337606" cy="673981"/>
          </a:xfrm>
          <a:prstGeom prst="rect">
            <a:avLst/>
          </a:prstGeom>
          <a:noFill/>
          <a:ln w="9525">
            <a:noFill/>
            <a:miter lim="800000"/>
            <a:headEnd/>
            <a:tailEnd/>
          </a:ln>
          <a:effectLst/>
        </p:spPr>
      </p:pic>
      <p:pic>
        <p:nvPicPr>
          <p:cNvPr id="46084" name="Picture 4" descr="nginx"/>
          <p:cNvPicPr>
            <a:picLocks noChangeAspect="1" noChangeArrowheads="1"/>
          </p:cNvPicPr>
          <p:nvPr/>
        </p:nvPicPr>
        <p:blipFill>
          <a:blip r:embed="rId3"/>
          <a:srcRect/>
          <a:stretch>
            <a:fillRect/>
          </a:stretch>
        </p:blipFill>
        <p:spPr bwMode="auto">
          <a:xfrm>
            <a:off x="7115935" y="3644474"/>
            <a:ext cx="2123600" cy="434373"/>
          </a:xfrm>
          <a:prstGeom prst="rect">
            <a:avLst/>
          </a:prstGeom>
          <a:noFill/>
        </p:spPr>
      </p:pic>
      <p:sp>
        <p:nvSpPr>
          <p:cNvPr id="15" name="矩形 14"/>
          <p:cNvSpPr/>
          <p:nvPr/>
        </p:nvSpPr>
        <p:spPr>
          <a:xfrm>
            <a:off x="7000461" y="4729801"/>
            <a:ext cx="4859159" cy="954107"/>
          </a:xfrm>
          <a:prstGeom prst="rect">
            <a:avLst/>
          </a:prstGeom>
        </p:spPr>
        <p:txBody>
          <a:bodyPr wrap="square">
            <a:spAutoFit/>
          </a:bodyPr>
          <a:lstStyle/>
          <a:p>
            <a:r>
              <a:rPr lang="en-US" altLang="zh-CN" sz="1400" dirty="0" err="1">
                <a:solidFill>
                  <a:schemeClr val="bg1"/>
                </a:solidFill>
              </a:rPr>
              <a:t>Nginx</a:t>
            </a:r>
            <a:r>
              <a:rPr lang="en-US" altLang="zh-CN" sz="1400" dirty="0">
                <a:solidFill>
                  <a:schemeClr val="bg1"/>
                </a:solidFill>
              </a:rPr>
              <a:t> ("engine x") </a:t>
            </a:r>
            <a:r>
              <a:rPr lang="zh-CN" altLang="en-US" sz="1400" dirty="0">
                <a:solidFill>
                  <a:schemeClr val="bg1"/>
                </a:solidFill>
              </a:rPr>
              <a:t>是一个高性能的</a:t>
            </a:r>
            <a:r>
              <a:rPr lang="en-US" altLang="zh-CN" sz="1400" dirty="0">
                <a:solidFill>
                  <a:schemeClr val="bg1"/>
                </a:solidFill>
              </a:rPr>
              <a:t>HTTP</a:t>
            </a:r>
            <a:r>
              <a:rPr lang="zh-CN" altLang="en-US" sz="1400" dirty="0">
                <a:solidFill>
                  <a:schemeClr val="bg1"/>
                </a:solidFill>
              </a:rPr>
              <a:t>和反向代理服务器，也是一个</a:t>
            </a:r>
            <a:r>
              <a:rPr lang="en-US" altLang="zh-CN" sz="1400" dirty="0">
                <a:solidFill>
                  <a:schemeClr val="bg1"/>
                </a:solidFill>
              </a:rPr>
              <a:t>IMAP/POP3/SMTP</a:t>
            </a:r>
            <a:r>
              <a:rPr lang="zh-CN" altLang="en-US" sz="1400" dirty="0">
                <a:solidFill>
                  <a:schemeClr val="bg1"/>
                </a:solidFill>
              </a:rPr>
              <a:t>服务器、其将源代码以类</a:t>
            </a:r>
            <a:r>
              <a:rPr lang="en-US" altLang="zh-CN" sz="1400" dirty="0">
                <a:solidFill>
                  <a:schemeClr val="bg1"/>
                </a:solidFill>
              </a:rPr>
              <a:t>BSD</a:t>
            </a:r>
            <a:r>
              <a:rPr lang="zh-CN" altLang="en-US" sz="1400" dirty="0">
                <a:solidFill>
                  <a:schemeClr val="bg1"/>
                </a:solidFill>
              </a:rPr>
              <a:t>许可证的形式发布，因它的稳定性、丰富的功能集、示例配置文件和低系统资源的消耗而闻名。</a:t>
            </a:r>
          </a:p>
        </p:txBody>
      </p:sp>
      <p:sp>
        <p:nvSpPr>
          <p:cNvPr id="16" name="文本框 38"/>
          <p:cNvSpPr txBox="1"/>
          <p:nvPr/>
        </p:nvSpPr>
        <p:spPr>
          <a:xfrm>
            <a:off x="9334227" y="4217234"/>
            <a:ext cx="2438400" cy="400110"/>
          </a:xfrm>
          <a:prstGeom prst="rect">
            <a:avLst/>
          </a:prstGeom>
          <a:noFill/>
        </p:spPr>
        <p:txBody>
          <a:bodyPr wrap="square" rtlCol="0">
            <a:spAutoFit/>
          </a:bodyPr>
          <a:lstStyle/>
          <a:p>
            <a:r>
              <a:rPr lang="en-US" altLang="zh-CN" sz="2000" dirty="0" err="1">
                <a:solidFill>
                  <a:schemeClr val="bg1"/>
                </a:solidFill>
                <a:latin typeface="+mn-ea"/>
              </a:rPr>
              <a:t>Nginx</a:t>
            </a:r>
            <a:r>
              <a:rPr lang="zh-CN" altLang="en-US" sz="2000" dirty="0">
                <a:solidFill>
                  <a:schemeClr val="bg1"/>
                </a:solidFill>
                <a:latin typeface="+mn-ea"/>
              </a:rPr>
              <a:t>的使用</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882</Words>
  <Application>Microsoft Office PowerPoint</Application>
  <PresentationFormat>宽屏</PresentationFormat>
  <Paragraphs>81</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Open Sans Light</vt:lpstr>
      <vt:lpstr>等线</vt:lpstr>
      <vt:lpstr>等线 Light</vt:lpstr>
      <vt:lpstr>黑体</vt:lpstr>
      <vt:lpstr>微软雅黑</vt:lpstr>
      <vt:lpstr>微软雅黑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龙时富</dc:creator>
  <cp:lastModifiedBy>陈 代隆</cp:lastModifiedBy>
  <cp:revision>124</cp:revision>
  <dcterms:created xsi:type="dcterms:W3CDTF">2016-07-15T01:01:00Z</dcterms:created>
  <dcterms:modified xsi:type="dcterms:W3CDTF">2020-02-14T09:49:38Z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