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60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19" autoAdjust="0"/>
  </p:normalViewPr>
  <p:slideViewPr>
    <p:cSldViewPr snapToGrid="0">
      <p:cViewPr>
        <p:scale>
          <a:sx n="81" d="100"/>
          <a:sy n="81" d="100"/>
        </p:scale>
        <p:origin x="75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ing County Housing Authority | LinkedIn">
            <a:extLst>
              <a:ext uri="{FF2B5EF4-FFF2-40B4-BE49-F238E27FC236}">
                <a16:creationId xmlns:a16="http://schemas.microsoft.com/office/drawing/2014/main" id="{82F37B86-206A-44AC-98DE-3C95BFAAA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3"/>
          <a:stretch/>
        </p:blipFill>
        <p:spPr bwMode="auto">
          <a:xfrm>
            <a:off x="228599" y="237744"/>
            <a:ext cx="7696201" cy="63825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Module 2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King County Housing Data</a:t>
            </a:r>
          </a:p>
          <a:p>
            <a:pPr>
              <a:spcAft>
                <a:spcPts val="600"/>
              </a:spcAft>
            </a:pPr>
            <a:r>
              <a:rPr lang="en-US" dirty="0"/>
              <a:t>April 2021</a:t>
            </a:r>
          </a:p>
          <a:p>
            <a:pPr>
              <a:spcAft>
                <a:spcPts val="600"/>
              </a:spcAft>
            </a:pPr>
            <a:r>
              <a:rPr lang="en-US" dirty="0"/>
              <a:t>Lyndsay Maggin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FEFA-B899-4DC6-A843-109EC48F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75335-6868-407C-8D32-CF74C9F87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dirty="0"/>
              <a:t>It is 2016 and I am a realtor in the King County Washington area working with a new family to find their forever home. Using the 2014/15 King County Home Sales dataset, with my newly learned data science tools, I can predict the proper value of a property of interest and therefore can assist the family in entering a proper bid</a:t>
            </a:r>
          </a:p>
        </p:txBody>
      </p:sp>
      <p:pic>
        <p:nvPicPr>
          <p:cNvPr id="2050" name="Picture 2" descr="7 Qualities You Must Observe Before Choosing a Realtor (#7 Could Cost You  Millions) - Property Lagos">
            <a:extLst>
              <a:ext uri="{FF2B5EF4-FFF2-40B4-BE49-F238E27FC236}">
                <a16:creationId xmlns:a16="http://schemas.microsoft.com/office/drawing/2014/main" id="{DDA72584-FC14-44ED-8575-B8F169B48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7" r="-2" b="-2"/>
          <a:stretch/>
        </p:blipFill>
        <p:spPr bwMode="auto">
          <a:xfrm>
            <a:off x="6461760" y="2103120"/>
            <a:ext cx="4663440" cy="374904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31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A0DC-6AE4-47E4-B378-E579C017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Know the Data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7F66259-41C2-4B0C-A8E9-F980798F0C5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510" y="2101891"/>
            <a:ext cx="3339350" cy="214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9F3636E-F9CB-4AF8-B37E-AD8C9DF99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510" y="4189871"/>
            <a:ext cx="3326652" cy="214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7D4192D-70AD-4283-B5F2-72941A88AED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39" y="2327934"/>
            <a:ext cx="5784796" cy="372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95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8E435C2-9116-4652-8F80-D16676166BD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28599" y="942390"/>
            <a:ext cx="7696201" cy="497322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FFA0DC-6AE4-47E4-B378-E579C017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sz="3000"/>
              <a:t>Data Standardization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B55811DA-518F-433D-8259-EA0E9DE95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dirty="0"/>
              <a:t>In order to improve normality of continuous variables, I logged and standardized.</a:t>
            </a:r>
          </a:p>
          <a:p>
            <a:r>
              <a:rPr lang="en-US" dirty="0"/>
              <a:t> Standardization also helps to reduce multicollinearity among predictors.</a:t>
            </a:r>
          </a:p>
          <a:p>
            <a:r>
              <a:rPr lang="en-US" dirty="0"/>
              <a:t>Correlation between </a:t>
            </a:r>
            <a:r>
              <a:rPr lang="en-US" dirty="0" err="1"/>
              <a:t>sqft</a:t>
            </a:r>
            <a:r>
              <a:rPr lang="en-US" dirty="0"/>
              <a:t> living and </a:t>
            </a:r>
            <a:r>
              <a:rPr lang="en-US" dirty="0" err="1"/>
              <a:t>sqft</a:t>
            </a:r>
            <a:r>
              <a:rPr lang="en-US" dirty="0"/>
              <a:t> lot was .14.</a:t>
            </a:r>
          </a:p>
        </p:txBody>
      </p:sp>
    </p:spTree>
    <p:extLst>
      <p:ext uri="{BB962C8B-B14F-4D97-AF65-F5344CB8AC3E}">
        <p14:creationId xmlns:p14="http://schemas.microsoft.com/office/powerpoint/2010/main" val="8648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B36F-4DFC-4D85-B274-03CF5B67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Best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59370-EDE5-48DB-BBEA-4BAAFABBB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353773" cy="1017152"/>
          </a:xfrm>
        </p:spPr>
        <p:txBody>
          <a:bodyPr/>
          <a:lstStyle/>
          <a:p>
            <a:r>
              <a:rPr lang="en-US" dirty="0"/>
              <a:t>Using Mallow’s Cp, I determined 25 to be the best number of predictors for my model</a:t>
            </a:r>
          </a:p>
          <a:p>
            <a:r>
              <a:rPr lang="en-US" dirty="0"/>
              <a:t>The more predictors you use, the less explanatory power you will have, I optimized the model using best subsets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3D611-287D-4338-BED9-2E26298CD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66" y="3299506"/>
            <a:ext cx="7495387" cy="29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1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E75B-9A0D-4A7D-A961-73F4459C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Multivariable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325E-00C2-431A-A44E-82686D5A8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dirty="0"/>
              <a:t>Using K-Folds to train and test the model on 25 predictors, my model resulted in:</a:t>
            </a:r>
          </a:p>
          <a:p>
            <a:pPr lvl="1"/>
            <a:r>
              <a:rPr lang="en-US" sz="1800" err="1"/>
              <a:t>Rsquared</a:t>
            </a:r>
            <a:r>
              <a:rPr lang="en-US" sz="1800"/>
              <a:t>: 69%</a:t>
            </a:r>
          </a:p>
          <a:p>
            <a:pPr lvl="1"/>
            <a:r>
              <a:rPr lang="en-US" sz="1800"/>
              <a:t>Mean Squared Error: $98,781</a:t>
            </a:r>
          </a:p>
          <a:p>
            <a:r>
              <a:rPr lang="en-US"/>
              <a:t>Therefore </a:t>
            </a:r>
            <a:r>
              <a:rPr lang="en-US" dirty="0"/>
              <a:t>I can assume that if I predict a housing price using my regression model, the price I predict could be off by about $98,781</a:t>
            </a:r>
          </a:p>
        </p:txBody>
      </p:sp>
      <p:pic>
        <p:nvPicPr>
          <p:cNvPr id="5122" name="Picture 2" descr="Investors Continue to Put More Money in Cash. What That Means for Stocks. |  Barron's">
            <a:extLst>
              <a:ext uri="{FF2B5EF4-FFF2-40B4-BE49-F238E27FC236}">
                <a16:creationId xmlns:a16="http://schemas.microsoft.com/office/drawing/2014/main" id="{02C9BF22-B8DE-4813-969B-6EBA08BB6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29" b="-2"/>
          <a:stretch/>
        </p:blipFill>
        <p:spPr bwMode="auto">
          <a:xfrm>
            <a:off x="6461760" y="2103120"/>
            <a:ext cx="4663440" cy="374904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7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8BDE-AFC3-45AE-A5DE-620DEE55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42014-96EE-46DC-BB7E-4CF449C12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client is currently looking at the following home close to Medina:</a:t>
            </a:r>
          </a:p>
          <a:p>
            <a:pPr lvl="1"/>
            <a:r>
              <a:rPr lang="en-US" dirty="0"/>
              <a:t>3 bed</a:t>
            </a:r>
          </a:p>
          <a:p>
            <a:pPr lvl="1"/>
            <a:r>
              <a:rPr lang="en-US" dirty="0"/>
              <a:t>4 bath</a:t>
            </a:r>
          </a:p>
          <a:p>
            <a:pPr lvl="1"/>
            <a:r>
              <a:rPr lang="en-US" dirty="0"/>
              <a:t>3,481 </a:t>
            </a:r>
            <a:r>
              <a:rPr lang="en-US" dirty="0" err="1"/>
              <a:t>sqft</a:t>
            </a:r>
            <a:r>
              <a:rPr lang="en-US" dirty="0"/>
              <a:t> livable space</a:t>
            </a:r>
          </a:p>
          <a:p>
            <a:pPr lvl="1"/>
            <a:r>
              <a:rPr lang="en-US" dirty="0"/>
              <a:t>Built in 2006</a:t>
            </a:r>
          </a:p>
          <a:p>
            <a:pPr lvl="1"/>
            <a:r>
              <a:rPr lang="en-US" dirty="0"/>
              <a:t>16,988 </a:t>
            </a:r>
            <a:r>
              <a:rPr lang="en-US" dirty="0" err="1"/>
              <a:t>sqft</a:t>
            </a:r>
            <a:r>
              <a:rPr lang="en-US" dirty="0"/>
              <a:t> lot</a:t>
            </a:r>
          </a:p>
          <a:p>
            <a:pPr lvl="1"/>
            <a:r>
              <a:rPr lang="en-US" dirty="0"/>
              <a:t>gorgeous views of the water</a:t>
            </a:r>
          </a:p>
          <a:p>
            <a:pPr lvl="1"/>
            <a:r>
              <a:rPr lang="en-US" dirty="0"/>
              <a:t>highly rated</a:t>
            </a:r>
          </a:p>
          <a:p>
            <a:r>
              <a:rPr lang="en-US" dirty="0"/>
              <a:t>The home is pricing for $899,900 today, is this a competitive price for them?</a:t>
            </a:r>
          </a:p>
          <a:p>
            <a:pPr lvl="1"/>
            <a:r>
              <a:rPr lang="en-US" dirty="0"/>
              <a:t>Using my model, I predicted a property value of  $927,404.08</a:t>
            </a:r>
          </a:p>
          <a:p>
            <a:pPr lvl="1"/>
            <a:r>
              <a:rPr lang="en-US" dirty="0"/>
              <a:t>We can therefore assume this property is undervalued and my client should enter a bid</a:t>
            </a:r>
          </a:p>
          <a:p>
            <a:pPr lvl="1"/>
            <a:r>
              <a:rPr lang="en-US" dirty="0"/>
              <a:t>Adjusting for MSE the lowest bid I would </a:t>
            </a:r>
            <a:r>
              <a:rPr lang="en-US"/>
              <a:t>suggest is ~$828,000 ($927,404.08-$98,781.00)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95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{F6A61B5E-F42C-422D-9546-11278DB0C533}tf78438558_win32</Template>
  <TotalTime>39</TotalTime>
  <Words>313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Garamond</vt:lpstr>
      <vt:lpstr>SavonVTI</vt:lpstr>
      <vt:lpstr>Module 2 Final Project</vt:lpstr>
      <vt:lpstr>Scenario</vt:lpstr>
      <vt:lpstr>Getting to Know the Data</vt:lpstr>
      <vt:lpstr>Data Standardization</vt:lpstr>
      <vt:lpstr>Choosing the Best Predictors</vt:lpstr>
      <vt:lpstr>Multivariable Regression</vt:lpstr>
      <vt:lpstr>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Final Project</dc:title>
  <dc:creator>Lyndsay Maggin</dc:creator>
  <cp:lastModifiedBy>Lyndsay Maggin</cp:lastModifiedBy>
  <cp:revision>7</cp:revision>
  <dcterms:created xsi:type="dcterms:W3CDTF">2021-05-04T21:06:17Z</dcterms:created>
  <dcterms:modified xsi:type="dcterms:W3CDTF">2021-05-04T21:45:36Z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