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1" r:id="rId4"/>
    <p:sldId id="262" r:id="rId5"/>
    <p:sldId id="289" r:id="rId6"/>
    <p:sldId id="293" r:id="rId7"/>
    <p:sldId id="283" r:id="rId8"/>
    <p:sldId id="284" r:id="rId9"/>
    <p:sldId id="285" r:id="rId10"/>
    <p:sldId id="286" r:id="rId11"/>
    <p:sldId id="287" r:id="rId12"/>
    <p:sldId id="288" r:id="rId13"/>
    <p:sldId id="28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  <p:sldId id="290" r:id="rId28"/>
    <p:sldId id="295" r:id="rId29"/>
    <p:sldId id="292" r:id="rId30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432FF"/>
    <a:srgbClr val="011893"/>
    <a:srgbClr val="EFF3EA"/>
    <a:srgbClr val="F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94558" autoAdjust="0"/>
  </p:normalViewPr>
  <p:slideViewPr>
    <p:cSldViewPr>
      <p:cViewPr varScale="1">
        <p:scale>
          <a:sx n="40" d="100"/>
          <a:sy n="40" d="100"/>
        </p:scale>
        <p:origin x="72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7140-9FFD-4879-8136-2998577067E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E68E-84D1-433A-A737-C3980903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3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5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1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4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0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57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1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45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8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E68E-84D1-433A-A737-C398090387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61920" y="-3337574"/>
            <a:ext cx="16962147" cy="16962147"/>
            <a:chOff x="0" y="0"/>
            <a:chExt cx="6350000" cy="6350000"/>
          </a:xfrm>
          <a:solidFill>
            <a:srgbClr val="9BBB59">
              <a:alpha val="40000"/>
            </a:srgbClr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5"/>
          <p:cNvSpPr txBox="1"/>
          <p:nvPr/>
        </p:nvSpPr>
        <p:spPr>
          <a:xfrm>
            <a:off x="1028700" y="6102272"/>
            <a:ext cx="11468100" cy="1385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ko-KR" altLang="en-US" sz="8000" b="1" spc="323" dirty="0">
                <a:latin typeface="+mj-ea"/>
                <a:ea typeface="+mj-ea"/>
              </a:rPr>
              <a:t>중고거래 게시판</a:t>
            </a:r>
            <a:endParaRPr lang="en-US" sz="8000" b="1" spc="323" dirty="0"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4171" y="8324557"/>
            <a:ext cx="10569524" cy="49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0"/>
              </a:lnSpc>
            </a:pPr>
            <a:r>
              <a:rPr lang="en-US" sz="3799" spc="102" dirty="0">
                <a:solidFill>
                  <a:schemeClr val="tx1">
                    <a:lumMod val="50000"/>
                    <a:lumOff val="50000"/>
                  </a:schemeClr>
                </a:solidFill>
                <a:ea typeface="210 트리거"/>
              </a:rPr>
              <a:t>Second Hand Market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B92DD-40F3-E0E6-BD3E-B079BCDB8CF7}"/>
              </a:ext>
            </a:extLst>
          </p:cNvPr>
          <p:cNvSpPr txBox="1"/>
          <p:nvPr/>
        </p:nvSpPr>
        <p:spPr>
          <a:xfrm>
            <a:off x="14443489" y="4914900"/>
            <a:ext cx="37719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102" dirty="0">
                <a:latin typeface="+mn-ea"/>
              </a:rPr>
              <a:t>[ 3</a:t>
            </a:r>
            <a:r>
              <a:rPr lang="ko-KR" altLang="en-US" sz="3200" b="1" spc="102" dirty="0">
                <a:latin typeface="+mn-ea"/>
              </a:rPr>
              <a:t>조 </a:t>
            </a:r>
            <a:r>
              <a:rPr lang="en-US" altLang="ko-KR" sz="3200" b="1" spc="102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3200" b="1" spc="102" dirty="0">
                <a:latin typeface="+mn-ea"/>
              </a:rPr>
              <a:t>이정민 </a:t>
            </a:r>
            <a:r>
              <a:rPr lang="en-US" altLang="ko-KR" sz="3200" b="1" spc="102" dirty="0">
                <a:latin typeface="+mn-ea"/>
              </a:rPr>
              <a:t>(</a:t>
            </a:r>
            <a:r>
              <a:rPr lang="ko-KR" altLang="en-US" sz="3200" b="1" spc="102" dirty="0">
                <a:latin typeface="+mn-ea"/>
              </a:rPr>
              <a:t>팀장</a:t>
            </a:r>
            <a:r>
              <a:rPr lang="en-US" altLang="ko-KR" sz="3200" b="1" spc="102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200" b="1" spc="102" dirty="0">
                <a:latin typeface="+mn-ea"/>
              </a:rPr>
              <a:t>권유현</a:t>
            </a:r>
            <a:endParaRPr lang="en-US" altLang="ko-KR" sz="3200" b="1" spc="10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102" dirty="0">
                <a:latin typeface="+mn-ea"/>
              </a:rPr>
              <a:t>안지우</a:t>
            </a:r>
            <a:endParaRPr lang="en-US" altLang="ko-KR" sz="3200" b="1" spc="10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102" dirty="0" err="1">
                <a:latin typeface="+mn-ea"/>
              </a:rPr>
              <a:t>유성태</a:t>
            </a:r>
            <a:endParaRPr lang="en-US" altLang="ko-KR" sz="3200" b="1" spc="10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102" dirty="0" err="1">
                <a:latin typeface="+mn-ea"/>
              </a:rPr>
              <a:t>이상암</a:t>
            </a:r>
            <a:endParaRPr lang="en-US" sz="3200" b="1" spc="102" dirty="0">
              <a:latin typeface="+mn-ea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C2774120-B2C6-BAE9-E3F5-49213972F2F2}"/>
              </a:ext>
            </a:extLst>
          </p:cNvPr>
          <p:cNvGrpSpPr/>
          <p:nvPr/>
        </p:nvGrpSpPr>
        <p:grpSpPr>
          <a:xfrm>
            <a:off x="5328887" y="-9420925"/>
            <a:ext cx="14335825" cy="14335825"/>
            <a:chOff x="0" y="0"/>
            <a:chExt cx="6350000" cy="6350000"/>
          </a:xfrm>
          <a:solidFill>
            <a:srgbClr val="9BBB59">
              <a:alpha val="40000"/>
            </a:srgbClr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7D624B4-0492-693E-9D52-749F5B7B644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84598"/>
            <a:ext cx="8610600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ea typeface="210 스탠다드"/>
              </a:rPr>
              <a:t>2-1) </a:t>
            </a:r>
            <a:r>
              <a:rPr lang="ko-KR" altLang="en-US" sz="3600" dirty="0" err="1">
                <a:solidFill>
                  <a:srgbClr val="000000"/>
                </a:solidFill>
                <a:latin typeface="+mn-ea"/>
              </a:rPr>
              <a:t>플로우차트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6" name="그림 45" descr="도표, 평면도, 스크린샷, 라인이(가) 표시된 사진&#10;&#10;자동 생성된 설명">
            <a:extLst>
              <a:ext uri="{FF2B5EF4-FFF2-40B4-BE49-F238E27FC236}">
                <a16:creationId xmlns:a16="http://schemas.microsoft.com/office/drawing/2014/main" id="{5B368A67-83ED-A106-F4DF-F02511EC4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1790700"/>
            <a:ext cx="10429875" cy="7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84598"/>
            <a:ext cx="8610600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ea typeface="210 스탠다드"/>
              </a:rPr>
              <a:t>2-2) ERD</a:t>
            </a:r>
            <a:r>
              <a:rPr lang="ko-KR" altLang="en-US" sz="3600" dirty="0">
                <a:solidFill>
                  <a:srgbClr val="000000"/>
                </a:solidFill>
                <a:ea typeface="210 스탠다드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다이어그램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" y="2171700"/>
            <a:ext cx="17970062" cy="57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1" y="0"/>
            <a:ext cx="61722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49328D-9F90-A01A-7F71-98C0AA587A61}"/>
              </a:ext>
            </a:extLst>
          </p:cNvPr>
          <p:cNvGrpSpPr/>
          <p:nvPr/>
        </p:nvGrpSpPr>
        <p:grpSpPr>
          <a:xfrm>
            <a:off x="1143000" y="1157288"/>
            <a:ext cx="8579972" cy="4062651"/>
            <a:chOff x="0" y="171451"/>
            <a:chExt cx="11439962" cy="5416868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71D066D-2A1B-63B9-A0DC-2DF5DC420E97}"/>
                </a:ext>
              </a:extLst>
            </p:cNvPr>
            <p:cNvSpPr txBox="1"/>
            <p:nvPr/>
          </p:nvSpPr>
          <p:spPr>
            <a:xfrm>
              <a:off x="0" y="171451"/>
              <a:ext cx="11439962" cy="5416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ko-KR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3)</a:t>
              </a: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lvl="0">
                <a:spcBef>
                  <a:spcPct val="0"/>
                </a:spcBef>
              </a:pP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화면</a:t>
              </a:r>
              <a:endPara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lvl="0">
                <a:spcBef>
                  <a:spcPct val="0"/>
                </a:spcBef>
              </a:pP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주요기능</a:t>
              </a:r>
              <a:endParaRPr lang="en-US" sz="84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E354579-5911-39F1-167F-4233304D7AAB}"/>
                </a:ext>
              </a:extLst>
            </p:cNvPr>
            <p:cNvSpPr txBox="1"/>
            <p:nvPr/>
          </p:nvSpPr>
          <p:spPr>
            <a:xfrm>
              <a:off x="0" y="2291988"/>
              <a:ext cx="11439962" cy="67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B810A3-1454-C44D-20F2-3F73743459B7}"/>
                </a:ext>
              </a:extLst>
            </p:cNvPr>
            <p:cNvSpPr txBox="1"/>
            <p:nvPr/>
          </p:nvSpPr>
          <p:spPr>
            <a:xfrm>
              <a:off x="0" y="3276228"/>
              <a:ext cx="1143996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23DC44DC-DF3E-2A17-BDA3-1E61E8288538}"/>
              </a:ext>
            </a:extLst>
          </p:cNvPr>
          <p:cNvSpPr txBox="1"/>
          <p:nvPr/>
        </p:nvSpPr>
        <p:spPr>
          <a:xfrm>
            <a:off x="8915400" y="770508"/>
            <a:ext cx="6409958" cy="8745984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334644" lvl="1">
              <a:lnSpc>
                <a:spcPts val="6199"/>
              </a:lnSpc>
            </a:pP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 화면 주요기능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메인화면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판매게시판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구매게시판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글쓰기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게시글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상세보기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댓글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게시글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서치기능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위시리스트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72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489"/>
            <a:ext cx="12496800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3-1)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메인 화면의 구성 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19550"/>
            <a:ext cx="12534900" cy="2419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6521450"/>
            <a:ext cx="12506325" cy="3486150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923924" y="1905624"/>
            <a:ext cx="2657475" cy="660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200" dirty="0">
                <a:solidFill>
                  <a:srgbClr val="000000"/>
                </a:solidFill>
                <a:ea typeface="210 스탠다드"/>
              </a:rPr>
              <a:t>header</a:t>
            </a:r>
            <a:endParaRPr lang="en-US" sz="3200" dirty="0">
              <a:solidFill>
                <a:srgbClr val="000000"/>
              </a:solidFill>
              <a:ea typeface="210 스탠다드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923925" y="4019550"/>
            <a:ext cx="2000250" cy="660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200" dirty="0">
                <a:solidFill>
                  <a:srgbClr val="000000"/>
                </a:solidFill>
                <a:ea typeface="210 스탠다드"/>
              </a:rPr>
              <a:t>body</a:t>
            </a:r>
            <a:endParaRPr lang="en-US" sz="3200" dirty="0">
              <a:solidFill>
                <a:srgbClr val="000000"/>
              </a:solidFill>
              <a:ea typeface="210 스탠다드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923925" y="6701462"/>
            <a:ext cx="2000250" cy="660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200" dirty="0">
                <a:solidFill>
                  <a:schemeClr val="bg1"/>
                </a:solidFill>
                <a:ea typeface="210 스탠다드"/>
              </a:rPr>
              <a:t>footer</a:t>
            </a:r>
            <a:endParaRPr lang="en-US" sz="3200" dirty="0">
              <a:solidFill>
                <a:schemeClr val="bg1"/>
              </a:solidFill>
              <a:ea typeface="210 스탠다드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1408"/>
              </p:ext>
            </p:extLst>
          </p:nvPr>
        </p:nvGraphicFramePr>
        <p:xfrm>
          <a:off x="13382624" y="1657350"/>
          <a:ext cx="4524376" cy="27393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home.jsp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18701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홈페이지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메인에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보여지는 페이지로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+mn-ea"/>
                          <a:ea typeface="+mn-ea"/>
                        </a:rPr>
                        <a:t>heaer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body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로 접근할 수 있으며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가장 중요한 기능인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종류별로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확인 및 검색이 가능한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" altLang="ko-KR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BoardAllServelt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통해 출력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19084"/>
              </p:ext>
            </p:extLst>
          </p:nvPr>
        </p:nvGraphicFramePr>
        <p:xfrm>
          <a:off x="13430250" y="4701018"/>
          <a:ext cx="4540093" cy="5016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694729243"/>
                    </a:ext>
                  </a:extLst>
                </a:gridCol>
                <a:gridCol w="3646013">
                  <a:extLst>
                    <a:ext uri="{9D8B030D-6E8A-4147-A177-3AD203B41FA5}">
                      <a16:colId xmlns:a16="http://schemas.microsoft.com/office/drawing/2014/main" val="3977335076"/>
                    </a:ext>
                  </a:extLst>
                </a:gridCol>
              </a:tblGrid>
              <a:tr h="518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주요 특징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76281"/>
                  </a:ext>
                </a:extLst>
              </a:tr>
              <a:tr h="149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화면의 상단에 출력되며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게시판 이동</a:t>
                      </a:r>
                      <a:r>
                        <a:rPr lang="ko-KR" altLang="en-US" baseline="0" dirty="0"/>
                        <a:t> 가능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260945"/>
                  </a:ext>
                </a:extLst>
              </a:tr>
              <a:tr h="149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별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게시글</a:t>
                      </a:r>
                      <a:r>
                        <a:rPr lang="ko-KR" altLang="en-US" baseline="0" dirty="0"/>
                        <a:t> 출력 및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게시글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상세보기로</a:t>
                      </a:r>
                      <a:r>
                        <a:rPr lang="ko-KR" altLang="en-US" baseline="0" dirty="0"/>
                        <a:t> 이동 가능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650201"/>
                  </a:ext>
                </a:extLst>
              </a:tr>
              <a:tr h="149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화면의 하단에 출력되며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유저에게 제공하는 기본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28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8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896320" y="4914900"/>
            <a:ext cx="17373599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메인로고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	: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클릭 시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MainServlet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이동하여 메인 화면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로그인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		:   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및 댓글 작성을 위해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MemberLoginServlet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이동하여 로그인 화면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Search	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원하는 텍스트 입력 시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BoardAllServelt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제목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board_title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매칭하여 검색 후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홈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BoardAllServelt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이동하여 모든 게시물 출력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최신순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전체게시판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  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BoardAllServelt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입력 받은 데이터의 결과를 해당 탭에서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판매게시판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  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BoardSaleServlet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중 말머리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head_id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“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판매게시판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”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 경우만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구매게시판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  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BoardPurchaseServlet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중 말머리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head_id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“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구매게시판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”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 경우만 출력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위시리스트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  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유저가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찜한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게시글만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69" y="2324100"/>
            <a:ext cx="12458700" cy="2114550"/>
          </a:xfrm>
          <a:prstGeom prst="rect">
            <a:avLst/>
          </a:prstGeom>
          <a:ln w="19050">
            <a:noFill/>
          </a:ln>
        </p:spPr>
      </p:pic>
      <p:sp>
        <p:nvSpPr>
          <p:cNvPr id="24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30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3-1)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메인 화면 </a:t>
            </a: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- header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 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모든 화면 상단에 출력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372373"/>
            <a:ext cx="10410825" cy="3305175"/>
          </a:xfrm>
          <a:prstGeom prst="rect">
            <a:avLst/>
          </a:prstGeom>
        </p:spPr>
      </p:pic>
      <p:sp>
        <p:nvSpPr>
          <p:cNvPr id="29" name="TextBox 3"/>
          <p:cNvSpPr txBox="1"/>
          <p:nvPr/>
        </p:nvSpPr>
        <p:spPr>
          <a:xfrm>
            <a:off x="2820703" y="6086713"/>
            <a:ext cx="14019497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번호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seq_board_no.nextval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시퀀스를 이용하여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등록 순서에 따라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번호 부여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머리말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유저의 이용 목적 및 게시판 별 출력을 위해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작성 시 머리말 선택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제목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제목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Search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기능 사용 시 해당 제목과 매칭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작성자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글의 작성자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조회수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로그인 여부와 상관 없이 해당 글 진입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BoardViewServlet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을 통해 조회수 증가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등록일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등록 시점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838200" y="1086119"/>
            <a:ext cx="1264659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모든 글 최신 순으로 정렬하여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32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3-1)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메인 화면 </a:t>
            </a: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- body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65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/>
          <p:cNvSpPr txBox="1"/>
          <p:nvPr/>
        </p:nvSpPr>
        <p:spPr>
          <a:xfrm>
            <a:off x="2476500" y="7360523"/>
            <a:ext cx="13335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유저에게 제공되는 기본 정보로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메인 하면에 </a:t>
            </a:r>
            <a:r>
              <a:rPr lang="ko-KR" altLang="en-US" sz="3200" dirty="0" err="1">
                <a:solidFill>
                  <a:srgbClr val="000000"/>
                </a:solidFill>
                <a:latin typeface="+mn-ea"/>
              </a:rPr>
              <a:t>최하단에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 위치</a:t>
            </a:r>
            <a:endParaRPr lang="en-US" altLang="ko-KR" sz="32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37" y="2552700"/>
            <a:ext cx="12506325" cy="3486150"/>
          </a:xfrm>
          <a:prstGeom prst="rect">
            <a:avLst/>
          </a:prstGeom>
        </p:spPr>
      </p:pic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3-1)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메인 화면 </a:t>
            </a: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- footer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모든 화면 하단에 출력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5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3-2)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로그인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72523"/>
            <a:ext cx="4953000" cy="3364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8" y="2552700"/>
            <a:ext cx="5155300" cy="14696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948" y="4153117"/>
            <a:ext cx="5132563" cy="14582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111" y="6433244"/>
            <a:ext cx="4970489" cy="17851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632" y="6333349"/>
            <a:ext cx="3376735" cy="188507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08117"/>
              </p:ext>
            </p:extLst>
          </p:nvPr>
        </p:nvGraphicFramePr>
        <p:xfrm>
          <a:off x="13382624" y="1657351"/>
          <a:ext cx="4524376" cy="21907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525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memberLogin.jsp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16649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회원 로그인 및 회원가입 페이지로 접근 가능한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3932"/>
              </p:ext>
            </p:extLst>
          </p:nvPr>
        </p:nvGraphicFramePr>
        <p:xfrm>
          <a:off x="13382624" y="4229100"/>
          <a:ext cx="4524376" cy="5569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9176">
                  <a:extLst>
                    <a:ext uri="{9D8B030D-6E8A-4147-A177-3AD203B41FA5}">
                      <a16:colId xmlns:a16="http://schemas.microsoft.com/office/drawing/2014/main" val="37830782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1574542"/>
                    </a:ext>
                  </a:extLst>
                </a:gridCol>
              </a:tblGrid>
              <a:tr h="5817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주요 특징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45555"/>
                  </a:ext>
                </a:extLst>
              </a:tr>
              <a:tr h="1237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텍스트박스에 아이디와 비밀번호를 입력하고 로그인 시 </a:t>
                      </a:r>
                      <a:r>
                        <a:rPr lang="en-US" altLang="ko-KR" sz="1800" dirty="0" err="1"/>
                        <a:t>MemberLoginServlet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을 통해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로그인 버튼 결과 처리</a:t>
                      </a:r>
                      <a:r>
                        <a:rPr lang="en-US" altLang="ko-KR" sz="180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89690"/>
                  </a:ext>
                </a:extLst>
              </a:tr>
              <a:tr h="1523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로그인실패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아이디 또는 비밀번호 미 입력 시 화면 상단에 </a:t>
                      </a:r>
                      <a:r>
                        <a:rPr lang="en-US" altLang="ko-KR" sz="1800" dirty="0"/>
                        <a:t>alert </a:t>
                      </a:r>
                      <a:r>
                        <a:rPr lang="ko-KR" altLang="en-US" sz="1800" dirty="0"/>
                        <a:t> 출력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등록되지 않은 정보로 로그인 시 하단에 텍스트를 출력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70250"/>
                  </a:ext>
                </a:extLst>
              </a:tr>
              <a:tr h="1237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로그인완료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ko-KR" altLang="en-US" sz="1800" dirty="0"/>
                        <a:t>로그인 성공 시 메인화면으로 이동하며 회원이름과 로그아웃으로 바뀌는 것을 확인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553955"/>
                  </a:ext>
                </a:extLst>
              </a:tr>
              <a:tr h="98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회원가입 버튼 클릭 시 회원가입 페이지로 이동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24821"/>
                  </a:ext>
                </a:extLst>
              </a:tr>
            </a:tbl>
          </a:graphicData>
        </a:graphic>
      </p:graphicFrame>
      <p:sp>
        <p:nvSpPr>
          <p:cNvPr id="14" name="TextBox 3">
            <a:extLst>
              <a:ext uri="{FF2B5EF4-FFF2-40B4-BE49-F238E27FC236}">
                <a16:creationId xmlns:a16="http://schemas.microsoft.com/office/drawing/2014/main" id="{2A401D35-E89B-F209-7C93-876042AAA32F}"/>
              </a:ext>
            </a:extLst>
          </p:cNvPr>
          <p:cNvSpPr txBox="1"/>
          <p:nvPr/>
        </p:nvSpPr>
        <p:spPr>
          <a:xfrm>
            <a:off x="838200" y="952500"/>
            <a:ext cx="1264659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MemberLoginServlet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로그인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MemberLogoutServlet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로그아웃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6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3-3)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회원가입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66567"/>
              </p:ext>
            </p:extLst>
          </p:nvPr>
        </p:nvGraphicFramePr>
        <p:xfrm>
          <a:off x="13382624" y="1657351"/>
          <a:ext cx="4524376" cy="16718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45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memberSign.jsp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11536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회원가입을 위한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73AE406-2EA5-862F-50AC-8809D0E1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79" y="2171700"/>
            <a:ext cx="4549686" cy="7391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5B3F9-B1EE-66DF-0126-0D65E6F6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74" y="3220398"/>
            <a:ext cx="3472523" cy="1139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A3F259-CE24-C9E6-28CD-FD0B8ACB5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273" y="4603538"/>
            <a:ext cx="3472522" cy="130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8ED50-F0A7-CB05-FBAD-4BA617761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274" y="6278551"/>
            <a:ext cx="3472524" cy="11443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6EF96F-21F4-7073-C616-D32A01AB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1140" y="5630851"/>
            <a:ext cx="3076575" cy="1295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DA831B-48D3-777D-23BB-72045087E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649" y="7809252"/>
            <a:ext cx="3466456" cy="1037631"/>
          </a:xfrm>
          <a:prstGeom prst="rect">
            <a:avLst/>
          </a:prstGeom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2CC439A-EE75-77F3-92E2-7C2A443A5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93587"/>
              </p:ext>
            </p:extLst>
          </p:nvPr>
        </p:nvGraphicFramePr>
        <p:xfrm>
          <a:off x="13382624" y="3873722"/>
          <a:ext cx="4524376" cy="54607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891250552"/>
                    </a:ext>
                  </a:extLst>
                </a:gridCol>
              </a:tblGrid>
              <a:tr h="629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주요 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825858"/>
                  </a:ext>
                </a:extLst>
              </a:tr>
              <a:tr h="48311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입력 후  중복확인 클릭 시 가입가능한 아이디인지 중복확인 기능을 구현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비밀번호와 비밀번호확인 텍스트 일치 여부 확인 기능 구현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입력 칸을 작성하지 않고 넘어갈 경우 </a:t>
                      </a:r>
                      <a:r>
                        <a:rPr lang="en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로 별도 표시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연락처는 번호만 입력하는 예시를 보여줌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회원가입버튼을 누르면 </a:t>
                      </a:r>
                      <a:r>
                        <a:rPr lang="en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가입성공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후 로그인 페이지로 이동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962735"/>
                  </a:ext>
                </a:extLst>
              </a:tr>
            </a:tbl>
          </a:graphicData>
        </a:graphic>
      </p:graphicFrame>
      <p:sp>
        <p:nvSpPr>
          <p:cNvPr id="12" name="TextBox 3">
            <a:extLst>
              <a:ext uri="{FF2B5EF4-FFF2-40B4-BE49-F238E27FC236}">
                <a16:creationId xmlns:a16="http://schemas.microsoft.com/office/drawing/2014/main" id="{2A401D35-E89B-F209-7C93-876042AAA32F}"/>
              </a:ext>
            </a:extLst>
          </p:cNvPr>
          <p:cNvSpPr txBox="1"/>
          <p:nvPr/>
        </p:nvSpPr>
        <p:spPr>
          <a:xfrm>
            <a:off x="838200" y="952500"/>
            <a:ext cx="12646593" cy="1036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IdCheckServlet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검증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MemberSignServlet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회원가입 진행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31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3-4)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판매게시판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F07FB1C-AD0B-8844-D9C9-E1C05D1078C2}"/>
              </a:ext>
            </a:extLst>
          </p:cNvPr>
          <p:cNvSpPr txBox="1"/>
          <p:nvPr/>
        </p:nvSpPr>
        <p:spPr>
          <a:xfrm>
            <a:off x="2133600" y="6476999"/>
            <a:ext cx="14516719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번호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seq_board_no.nextval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시퀀스를 이용하여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등록 순서에 따라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번호 부여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머리말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게시글 작성 시 선택한 </a:t>
            </a:r>
            <a:r>
              <a:rPr lang="en-US" altLang="ko-KR" sz="2400" dirty="0">
                <a:solidFill>
                  <a:srgbClr val="0432FF"/>
                </a:solidFill>
                <a:latin typeface="+mn-ea"/>
              </a:rPr>
              <a:t>[</a:t>
            </a:r>
            <a:r>
              <a:rPr lang="ko-KR" altLang="en-US" sz="2400" dirty="0">
                <a:solidFill>
                  <a:srgbClr val="0432FF"/>
                </a:solidFill>
                <a:latin typeface="+mn-ea"/>
              </a:rPr>
              <a:t>판매완료</a:t>
            </a:r>
            <a:r>
              <a:rPr lang="en-US" altLang="ko-KR" sz="2400" dirty="0">
                <a:solidFill>
                  <a:srgbClr val="0432FF"/>
                </a:solidFill>
                <a:latin typeface="+mn-ea"/>
              </a:rPr>
              <a:t>],</a:t>
            </a:r>
            <a:r>
              <a:rPr lang="ko-KR" altLang="en-US" sz="2400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432FF"/>
                </a:solidFill>
                <a:latin typeface="+mn-ea"/>
              </a:rPr>
              <a:t>[</a:t>
            </a:r>
            <a:r>
              <a:rPr lang="ko-KR" altLang="en-US" sz="2400" dirty="0" err="1">
                <a:solidFill>
                  <a:srgbClr val="0432FF"/>
                </a:solidFill>
                <a:latin typeface="+mn-ea"/>
              </a:rPr>
              <a:t>판매중</a:t>
            </a:r>
            <a:r>
              <a:rPr lang="en-US" altLang="ko-KR" sz="2400" dirty="0">
                <a:solidFill>
                  <a:srgbClr val="0432FF"/>
                </a:solidFill>
                <a:latin typeface="+mn-ea"/>
              </a:rPr>
              <a:t>]</a:t>
            </a:r>
            <a:r>
              <a:rPr lang="ko-KR" altLang="en-US" sz="2400" dirty="0">
                <a:solidFill>
                  <a:srgbClr val="011893"/>
                </a:solidFill>
                <a:latin typeface="+mn-ea"/>
              </a:rPr>
              <a:t> 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말머리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제목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제목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Search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기능 사용 시 해당 제목과 매칭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작성자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글의 작성자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조회수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로그인 여부와 상관 없이 해당 글 진입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BoardViewServlet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을 통해 조회수 증가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등록일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등록 시점 출력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A401D35-E89B-F209-7C93-876042AAA32F}"/>
              </a:ext>
            </a:extLst>
          </p:cNvPr>
          <p:cNvSpPr txBox="1"/>
          <p:nvPr/>
        </p:nvSpPr>
        <p:spPr>
          <a:xfrm>
            <a:off x="838200" y="1086119"/>
            <a:ext cx="1264659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n-ea"/>
              </a:rPr>
              <a:t>BoardSaleServlet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모든 글 최신 순으로 정렬하여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2704584"/>
            <a:ext cx="10706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" y="0"/>
            <a:ext cx="61722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143000" y="1157288"/>
            <a:ext cx="8579972" cy="2632907"/>
            <a:chOff x="0" y="171451"/>
            <a:chExt cx="11439962" cy="3510542"/>
          </a:xfrm>
        </p:grpSpPr>
        <p:sp>
          <p:nvSpPr>
            <p:cNvPr id="4" name="TextBox 4"/>
            <p:cNvSpPr txBox="1"/>
            <p:nvPr/>
          </p:nvSpPr>
          <p:spPr>
            <a:xfrm>
              <a:off x="0" y="171451"/>
              <a:ext cx="11439962" cy="1487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8499"/>
                </a:lnSpc>
                <a:spcBef>
                  <a:spcPct val="0"/>
                </a:spcBef>
              </a:pPr>
              <a:r>
                <a:rPr lang="en-US" altLang="ko-KR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en-US" sz="8499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91988"/>
              <a:ext cx="11439962" cy="67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76228"/>
              <a:ext cx="1143996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95984" y="10556811"/>
            <a:ext cx="11735214" cy="997177"/>
            <a:chOff x="0" y="10459910"/>
            <a:chExt cx="15646952" cy="13295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0459910"/>
              <a:ext cx="15646952" cy="645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22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399613"/>
              <a:ext cx="15646952" cy="38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3"/>
          <p:cNvSpPr txBox="1"/>
          <p:nvPr/>
        </p:nvSpPr>
        <p:spPr>
          <a:xfrm>
            <a:off x="8153400" y="479227"/>
            <a:ext cx="4072085" cy="5565626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848994" lvl="1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3099" b="1" dirty="0">
                <a:solidFill>
                  <a:srgbClr val="000000"/>
                </a:solidFill>
                <a:latin typeface="+mn-ea"/>
              </a:rPr>
              <a:t>개요</a:t>
            </a:r>
            <a:endParaRPr lang="en-US" altLang="ko-KR" sz="3099" b="1" dirty="0">
              <a:solidFill>
                <a:srgbClr val="000000"/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목적 및 기대효과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담당 역할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개발환경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48994" lvl="1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3099" b="1" dirty="0">
                <a:solidFill>
                  <a:srgbClr val="000000"/>
                </a:solidFill>
                <a:latin typeface="+mn-ea"/>
              </a:rPr>
              <a:t>프로젝트 구조</a:t>
            </a:r>
            <a:endParaRPr lang="en-US" altLang="ko-KR" sz="3099" b="1" dirty="0">
              <a:solidFill>
                <a:srgbClr val="000000"/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플로우차트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ERD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다이어그램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B349C35-8BA5-D7D5-6F7E-DF567660E5B8}"/>
              </a:ext>
            </a:extLst>
          </p:cNvPr>
          <p:cNvSpPr txBox="1"/>
          <p:nvPr/>
        </p:nvSpPr>
        <p:spPr>
          <a:xfrm>
            <a:off x="12225485" y="479227"/>
            <a:ext cx="4843315" cy="9541073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334644" lvl="1">
              <a:lnSpc>
                <a:spcPts val="6199"/>
              </a:lnSpc>
            </a:pPr>
            <a:r>
              <a:rPr lang="en-US" altLang="ko-KR" sz="3099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ko-KR" altLang="en-US" sz="3099" b="1" dirty="0">
                <a:solidFill>
                  <a:srgbClr val="000000"/>
                </a:solidFill>
                <a:latin typeface="+mn-ea"/>
              </a:rPr>
              <a:t> 화면 주요기능</a:t>
            </a:r>
            <a:endParaRPr lang="en-US" altLang="ko-KR" sz="3099" b="1" dirty="0">
              <a:solidFill>
                <a:srgbClr val="000000"/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메인화면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판매게시판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구매게시판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글쓰기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게시글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상세보기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댓글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게시글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서치기능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ts val="6199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위시리스트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34644" lvl="1">
              <a:lnSpc>
                <a:spcPts val="6199"/>
              </a:lnSpc>
            </a:pPr>
            <a:r>
              <a:rPr lang="en-US" altLang="ko-KR" sz="3099" b="1" dirty="0">
                <a:solidFill>
                  <a:srgbClr val="000000"/>
                </a:solidFill>
                <a:latin typeface="+mn-ea"/>
              </a:rPr>
              <a:t>4.</a:t>
            </a:r>
            <a:r>
              <a:rPr lang="ko-KR" altLang="en-US" sz="3099" b="1" dirty="0">
                <a:solidFill>
                  <a:srgbClr val="000000"/>
                </a:solidFill>
                <a:latin typeface="+mn-ea"/>
              </a:rPr>
              <a:t> 프로젝트 시연</a:t>
            </a:r>
            <a:endParaRPr lang="en-US" sz="3099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j-ea"/>
                <a:ea typeface="+mj-ea"/>
              </a:rPr>
              <a:t>3-5) </a:t>
            </a:r>
            <a:r>
              <a:rPr lang="ko-KR" altLang="en-US" sz="3600" dirty="0">
                <a:solidFill>
                  <a:srgbClr val="000000"/>
                </a:solidFill>
                <a:latin typeface="+mj-ea"/>
                <a:ea typeface="+mj-ea"/>
              </a:rPr>
              <a:t>구매게시판</a:t>
            </a:r>
            <a:endParaRPr lang="en-US" sz="3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F07FB1C-AD0B-8844-D9C9-E1C05D1078C2}"/>
              </a:ext>
            </a:extLst>
          </p:cNvPr>
          <p:cNvSpPr txBox="1"/>
          <p:nvPr/>
        </p:nvSpPr>
        <p:spPr>
          <a:xfrm>
            <a:off x="2133600" y="6429811"/>
            <a:ext cx="14741474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번호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seq_board_no.nextval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시퀀스를 이용하여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등록 순서에 따라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번호 부여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머리말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게시글 작성 시 선택한 </a:t>
            </a:r>
            <a:r>
              <a:rPr lang="en-US" altLang="ko-KR" sz="2400" dirty="0">
                <a:solidFill>
                  <a:srgbClr val="0432FF"/>
                </a:solidFill>
                <a:latin typeface="+mj-ea"/>
                <a:ea typeface="+mj-ea"/>
              </a:rPr>
              <a:t>[</a:t>
            </a:r>
            <a:r>
              <a:rPr lang="ko-KR" altLang="en-US" sz="2400" dirty="0">
                <a:solidFill>
                  <a:srgbClr val="0432FF"/>
                </a:solidFill>
                <a:latin typeface="+mj-ea"/>
                <a:ea typeface="+mj-ea"/>
              </a:rPr>
              <a:t>구매완료</a:t>
            </a:r>
            <a:r>
              <a:rPr lang="en-US" altLang="ko-KR" sz="2400" dirty="0">
                <a:solidFill>
                  <a:srgbClr val="0432FF"/>
                </a:solidFill>
                <a:latin typeface="+mj-ea"/>
                <a:ea typeface="+mj-ea"/>
              </a:rPr>
              <a:t>],</a:t>
            </a:r>
            <a:r>
              <a:rPr lang="ko-KR" altLang="en-US" sz="2400" dirty="0">
                <a:solidFill>
                  <a:srgbClr val="0432FF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432FF"/>
                </a:solidFill>
                <a:latin typeface="+mj-ea"/>
                <a:ea typeface="+mj-ea"/>
              </a:rPr>
              <a:t>[</a:t>
            </a:r>
            <a:r>
              <a:rPr lang="ko-KR" altLang="en-US" sz="2400" dirty="0" err="1">
                <a:solidFill>
                  <a:srgbClr val="0432FF"/>
                </a:solidFill>
                <a:latin typeface="+mj-ea"/>
                <a:ea typeface="+mj-ea"/>
              </a:rPr>
              <a:t>구매중</a:t>
            </a:r>
            <a:r>
              <a:rPr lang="en-US" altLang="ko-KR" sz="2400" dirty="0">
                <a:solidFill>
                  <a:srgbClr val="0432FF"/>
                </a:solidFill>
                <a:latin typeface="+mj-ea"/>
                <a:ea typeface="+mj-ea"/>
              </a:rPr>
              <a:t>]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 말머리 출력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제목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게시글의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제목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, Search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기능 사용 시 해당 제목과 매칭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작성자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글의 작성자 출력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조회수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로그인 여부와 상관 없이 해당 글 진입 시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BoardViewServlet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을 통해 조회수 증가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등록일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	: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 등록 시점 출력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02ABDDE-0978-CDC9-A970-FB07348B4338}"/>
              </a:ext>
            </a:extLst>
          </p:cNvPr>
          <p:cNvSpPr txBox="1"/>
          <p:nvPr/>
        </p:nvSpPr>
        <p:spPr>
          <a:xfrm>
            <a:off x="838200" y="1086119"/>
            <a:ext cx="1264659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ea"/>
                <a:ea typeface="+mj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j-ea"/>
                <a:ea typeface="+mj-ea"/>
              </a:rPr>
              <a:t>BoardPurchaseServlet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j-ea"/>
                <a:ea typeface="+mj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ea"/>
                <a:ea typeface="+mj-ea"/>
              </a:rPr>
              <a:t>! 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모든 글 최신 순으로 정렬하여 출력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270510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3-6)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글쓰기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02ABDDE-0978-CDC9-A970-FB07348B4338}"/>
              </a:ext>
            </a:extLst>
          </p:cNvPr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n-ea"/>
              </a:rPr>
              <a:t>BoardWriteServlet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9358E-C7C6-B3C1-CD6C-55864170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21" y="2605102"/>
            <a:ext cx="6222696" cy="3460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020806-F3AD-C1EF-F236-5B88DE4DF4E2}"/>
              </a:ext>
            </a:extLst>
          </p:cNvPr>
          <p:cNvGrpSpPr/>
          <p:nvPr/>
        </p:nvGrpSpPr>
        <p:grpSpPr>
          <a:xfrm>
            <a:off x="1160527" y="6972300"/>
            <a:ext cx="3581400" cy="2820162"/>
            <a:chOff x="1600200" y="7124700"/>
            <a:chExt cx="3581400" cy="2820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E570D0-D606-CC6F-64A4-998354D4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0200" y="7124700"/>
              <a:ext cx="3581400" cy="282016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C669A8-4FBC-00D2-7B02-5C50DD8610EF}"/>
                </a:ext>
              </a:extLst>
            </p:cNvPr>
            <p:cNvSpPr/>
            <p:nvPr/>
          </p:nvSpPr>
          <p:spPr>
            <a:xfrm>
              <a:off x="1600200" y="7124700"/>
              <a:ext cx="3581400" cy="2820162"/>
            </a:xfrm>
            <a:prstGeom prst="rect">
              <a:avLst/>
            </a:prstGeom>
            <a:noFill/>
            <a:ln w="317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꺾인 연결선 14">
            <a:extLst>
              <a:ext uri="{FF2B5EF4-FFF2-40B4-BE49-F238E27FC236}">
                <a16:creationId xmlns:a16="http://schemas.microsoft.com/office/drawing/2014/main" id="{C4E246BB-1D56-B0EE-E7A4-B3B90E9F3622}"/>
              </a:ext>
            </a:extLst>
          </p:cNvPr>
          <p:cNvCxnSpPr>
            <a:cxnSpLocks/>
            <a:stCxn id="2" idx="2"/>
            <a:endCxn id="6" idx="3"/>
          </p:cNvCxnSpPr>
          <p:nvPr/>
        </p:nvCxnSpPr>
        <p:spPr>
          <a:xfrm rot="5400000">
            <a:off x="3951671" y="6856283"/>
            <a:ext cx="2316354" cy="7358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73B960-1F3F-C7FB-5410-47C3A4EA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0769"/>
              </p:ext>
            </p:extLst>
          </p:nvPr>
        </p:nvGraphicFramePr>
        <p:xfrm>
          <a:off x="11670998" y="1127937"/>
          <a:ext cx="6210299" cy="14487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41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boardWrite.jsp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93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게시글을 작성하기 위한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A1C894-F4A5-085F-C863-AD1FB1E84D0F}"/>
              </a:ext>
            </a:extLst>
          </p:cNvPr>
          <p:cNvSpPr/>
          <p:nvPr/>
        </p:nvSpPr>
        <p:spPr>
          <a:xfrm>
            <a:off x="4752213" y="5761227"/>
            <a:ext cx="581787" cy="304800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4AD9333E-C291-F2F7-08DD-58D67C17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41595"/>
              </p:ext>
            </p:extLst>
          </p:nvPr>
        </p:nvGraphicFramePr>
        <p:xfrm>
          <a:off x="11670998" y="2842938"/>
          <a:ext cx="6222696" cy="7253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0442">
                  <a:extLst>
                    <a:ext uri="{9D8B030D-6E8A-4147-A177-3AD203B41FA5}">
                      <a16:colId xmlns:a16="http://schemas.microsoft.com/office/drawing/2014/main" val="247632723"/>
                    </a:ext>
                  </a:extLst>
                </a:gridCol>
                <a:gridCol w="5012254">
                  <a:extLst>
                    <a:ext uri="{9D8B030D-6E8A-4147-A177-3AD203B41FA5}">
                      <a16:colId xmlns:a16="http://schemas.microsoft.com/office/drawing/2014/main" val="3275138943"/>
                    </a:ext>
                  </a:extLst>
                </a:gridCol>
              </a:tblGrid>
              <a:tr h="4564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주요 특징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09562"/>
                  </a:ext>
                </a:extLst>
              </a:tr>
              <a:tr h="85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게시판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선택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 판매게시판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구매게시판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] 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       →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미선택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시 이벤트 발생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select option</a:t>
                      </a:r>
                      <a:r>
                        <a:rPr lang="ko-KR" altLang="en-US" sz="1400" dirty="0"/>
                        <a:t> 기능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사용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84145"/>
                  </a:ext>
                </a:extLst>
              </a:tr>
              <a:tr h="87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거래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선택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판매중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판매완료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판매중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판매완료 </a:t>
                      </a:r>
                      <a:r>
                        <a:rPr lang="en-US" altLang="ko-KR" sz="1400" dirty="0"/>
                        <a:t>]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       →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미선택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시 이벤트 발생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/>
                        <a:t>select option</a:t>
                      </a:r>
                      <a:r>
                        <a:rPr lang="ko-KR" altLang="en-US" sz="1400" dirty="0"/>
                        <a:t> 기능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사용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796198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게시글의 제목 입력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미입력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시 이벤트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2591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회원아이디</a:t>
                      </a:r>
                      <a:r>
                        <a:rPr lang="en-US" altLang="ko-KR" sz="1400" dirty="0"/>
                        <a:t>(</a:t>
                      </a:r>
                      <a:r>
                        <a:rPr lang="en" altLang="ko-KR" sz="1400" dirty="0" err="1"/>
                        <a:t>member_id</a:t>
                      </a:r>
                      <a:r>
                        <a:rPr lang="en" altLang="ko-KR" sz="1400" dirty="0"/>
                        <a:t>)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받음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1400" dirty="0" err="1"/>
                        <a:t>readonly</a:t>
                      </a:r>
                      <a:r>
                        <a:rPr lang="en" altLang="ko-KR" sz="1400" dirty="0"/>
                        <a:t> </a:t>
                      </a:r>
                      <a:r>
                        <a:rPr lang="ko-KR" altLang="en-US" sz="1400" dirty="0"/>
                        <a:t>속성으로 수정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3341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*사진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상품 이미지 파일 추가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미등록 시 이벤트 발생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28270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내용 입력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      (</a:t>
                      </a:r>
                      <a:r>
                        <a:rPr lang="en" altLang="ko-KR" sz="1400" dirty="0" err="1"/>
                        <a:t>ckeditor</a:t>
                      </a:r>
                      <a:r>
                        <a:rPr lang="en" altLang="ko-KR" sz="1400" dirty="0"/>
                        <a:t> </a:t>
                      </a:r>
                      <a:r>
                        <a:rPr lang="ko-KR" altLang="en-US" sz="1400" dirty="0"/>
                        <a:t>기능 추가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en" altLang="ko-KR" sz="1400" dirty="0"/>
                        <a:t>font </a:t>
                      </a:r>
                      <a:r>
                        <a:rPr lang="ko-KR" altLang="en-US" sz="1400" dirty="0"/>
                        <a:t>굵게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기울기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814300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등록 버튼 클릭 시 화면 상단에 </a:t>
                      </a:r>
                      <a:r>
                        <a:rPr lang="en" altLang="ko-KR" sz="1400" dirty="0"/>
                        <a:t>alert</a:t>
                      </a:r>
                      <a:r>
                        <a:rPr lang="ko-KR" altLang="en-US" sz="1400" dirty="0"/>
                        <a:t> 출력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1400" dirty="0" err="1"/>
                        <a:t>BoardWriteServlet</a:t>
                      </a:r>
                      <a:r>
                        <a:rPr lang="ko-KR" altLang="en-US" sz="1400" dirty="0"/>
                        <a:t>을 통해 등록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58434"/>
                  </a:ext>
                </a:extLst>
              </a:tr>
              <a:tr h="99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작성하던 내용 </a:t>
                      </a:r>
                      <a:r>
                        <a:rPr lang="en" altLang="ko-KR" sz="1400" dirty="0"/>
                        <a:t>Reset </a:t>
                      </a:r>
                      <a:r>
                        <a:rPr lang="ko-KR" altLang="en-US" sz="1400" dirty="0"/>
                        <a:t>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3177"/>
                  </a:ext>
                </a:extLst>
              </a:tr>
              <a:tr h="677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화면으로 이동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355670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6FDBDEF-4162-B6FB-BBF5-564011DAE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150" y="3784609"/>
            <a:ext cx="4572000" cy="79254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6F506B4-89A7-A710-FE61-614B5DFF3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85" y="5110557"/>
            <a:ext cx="4418739" cy="106182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672" y="6634557"/>
            <a:ext cx="4629019" cy="123651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0909" y="8213884"/>
            <a:ext cx="4665182" cy="165736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71" y="5589608"/>
            <a:ext cx="4324350" cy="1266825"/>
          </a:xfrm>
          <a:prstGeom prst="rect">
            <a:avLst/>
          </a:prstGeom>
          <a:ln w="38100"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1C894-F4A5-085F-C863-AD1FB1E84D0F}"/>
              </a:ext>
            </a:extLst>
          </p:cNvPr>
          <p:cNvSpPr/>
          <p:nvPr/>
        </p:nvSpPr>
        <p:spPr>
          <a:xfrm>
            <a:off x="287857" y="5589607"/>
            <a:ext cx="4372864" cy="1266825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5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j-ea"/>
                <a:ea typeface="+mj-ea"/>
              </a:rPr>
              <a:t>3-7) </a:t>
            </a:r>
            <a:r>
              <a:rPr lang="ko-KR" altLang="en-US" sz="3600" dirty="0">
                <a:solidFill>
                  <a:srgbClr val="000000"/>
                </a:solidFill>
                <a:latin typeface="+mj-ea"/>
                <a:ea typeface="+mj-ea"/>
              </a:rPr>
              <a:t>게시글 상세보기</a:t>
            </a:r>
            <a:endParaRPr lang="en-US" sz="3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73B960-1F3F-C7FB-5410-47C3A4EA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9342"/>
              </p:ext>
            </p:extLst>
          </p:nvPr>
        </p:nvGraphicFramePr>
        <p:xfrm>
          <a:off x="11670998" y="1127937"/>
          <a:ext cx="6210299" cy="14487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41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boardView.jsp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93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게시글을 작성하기 위한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C0F8F05-A6B7-3755-4CD5-68833060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5738"/>
              </p:ext>
            </p:extLst>
          </p:nvPr>
        </p:nvGraphicFramePr>
        <p:xfrm>
          <a:off x="11670995" y="2842938"/>
          <a:ext cx="6210302" cy="67963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205">
                  <a:extLst>
                    <a:ext uri="{9D8B030D-6E8A-4147-A177-3AD203B41FA5}">
                      <a16:colId xmlns:a16="http://schemas.microsoft.com/office/drawing/2014/main" val="2917839123"/>
                    </a:ext>
                  </a:extLst>
                </a:gridCol>
                <a:gridCol w="4851097">
                  <a:extLst>
                    <a:ext uri="{9D8B030D-6E8A-4147-A177-3AD203B41FA5}">
                      <a16:colId xmlns:a16="http://schemas.microsoft.com/office/drawing/2014/main" val="3855343674"/>
                    </a:ext>
                  </a:extLst>
                </a:gridCol>
              </a:tblGrid>
              <a:tr h="6722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주요특징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0843"/>
                  </a:ext>
                </a:extLst>
              </a:tr>
              <a:tr h="83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게시글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상세보기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게시판 화면에서 게시글 선택 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글번호와 매칭되며 해당 게시글 상세화면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7834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찜하기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위시리스트 기능으로 버튼 누를 시 회원의 위시리스트에 별도로 저장됨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로그인 시에만 해당 버튼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09158"/>
                  </a:ext>
                </a:extLst>
              </a:tr>
              <a:tr h="83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버튼 누를 시 </a:t>
                      </a:r>
                      <a:r>
                        <a:rPr lang="ko-KR" altLang="en-US" sz="1600" dirty="0" err="1"/>
                        <a:t>메인화면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home.jsp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으로</a:t>
                      </a:r>
                      <a:r>
                        <a:rPr lang="ko-KR" altLang="en-US" sz="1600" dirty="0"/>
                        <a:t> 이동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67737"/>
                  </a:ext>
                </a:extLst>
              </a:tr>
              <a:tr h="83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게시글 수정 기능으로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글의 작성자와 로그인 유저가 일치해야만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14590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게시글 삭제 기능으로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글의 작성자와 로그인 유저가 일치해야만 출력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버튼 누를 시 </a:t>
                      </a:r>
                      <a:r>
                        <a:rPr lang="en-US" altLang="ko-KR" sz="1600" dirty="0"/>
                        <a:t>alert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으로</a:t>
                      </a:r>
                      <a:r>
                        <a:rPr lang="ko-KR" altLang="en-US" sz="1600" dirty="0"/>
                        <a:t> 삭제 의사 더블체크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48551"/>
                  </a:ext>
                </a:extLst>
              </a:tr>
              <a:tr h="83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시에만 댓글 입력 창 출력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댓글 입력 후 등록버튼 누를 시 댓글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895935"/>
                  </a:ext>
                </a:extLst>
              </a:tr>
              <a:tr h="83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댓글 작성자와 로그인 유저가 일치해야만 출력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버튼 누를 시 댓글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4691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592A91-CB6E-595F-A1FB-118FB64578DD}"/>
              </a:ext>
            </a:extLst>
          </p:cNvPr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ea"/>
                <a:ea typeface="+mj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j-ea"/>
                <a:ea typeface="+mj-ea"/>
              </a:rPr>
              <a:t>BoardViewServlet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j-ea"/>
                <a:ea typeface="+mj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818374"/>
            <a:ext cx="7858125" cy="610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8452228"/>
            <a:ext cx="4286250" cy="123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8CA290-70DA-C496-D933-F23CFBA5F9DB}"/>
              </a:ext>
            </a:extLst>
          </p:cNvPr>
          <p:cNvSpPr/>
          <p:nvPr/>
        </p:nvSpPr>
        <p:spPr>
          <a:xfrm>
            <a:off x="3760073" y="7133337"/>
            <a:ext cx="1547651" cy="296163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413100"/>
            <a:ext cx="6775844" cy="24570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CA290-70DA-C496-D933-F23CFBA5F9DB}"/>
              </a:ext>
            </a:extLst>
          </p:cNvPr>
          <p:cNvSpPr/>
          <p:nvPr/>
        </p:nvSpPr>
        <p:spPr>
          <a:xfrm>
            <a:off x="7397633" y="4402949"/>
            <a:ext cx="1124578" cy="276848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CA290-70DA-C496-D933-F23CFBA5F9DB}"/>
              </a:ext>
            </a:extLst>
          </p:cNvPr>
          <p:cNvSpPr/>
          <p:nvPr/>
        </p:nvSpPr>
        <p:spPr>
          <a:xfrm>
            <a:off x="10849315" y="5801271"/>
            <a:ext cx="498529" cy="1098132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92A91-CB6E-595F-A1FB-118FB64578DD}"/>
              </a:ext>
            </a:extLst>
          </p:cNvPr>
          <p:cNvSpPr txBox="1"/>
          <p:nvPr/>
        </p:nvSpPr>
        <p:spPr>
          <a:xfrm>
            <a:off x="4934334" y="4688102"/>
            <a:ext cx="3048000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FF0000"/>
                </a:solidFill>
                <a:latin typeface="+mj-ea"/>
                <a:ea typeface="+mj-ea"/>
              </a:rPr>
              <a:t>jw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계정 로그인 후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15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3-8)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게시글 수정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73B960-1F3F-C7FB-5410-47C3A4EA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86697"/>
              </p:ext>
            </p:extLst>
          </p:nvPr>
        </p:nvGraphicFramePr>
        <p:xfrm>
          <a:off x="11670998" y="1127937"/>
          <a:ext cx="6210299" cy="14487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41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BoardModify.jsp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93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게시글을 수정하기 위한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C0F8F05-A6B7-3755-4CD5-68833060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75624"/>
              </p:ext>
            </p:extLst>
          </p:nvPr>
        </p:nvGraphicFramePr>
        <p:xfrm>
          <a:off x="11670995" y="2842936"/>
          <a:ext cx="6210302" cy="61867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205">
                  <a:extLst>
                    <a:ext uri="{9D8B030D-6E8A-4147-A177-3AD203B41FA5}">
                      <a16:colId xmlns:a16="http://schemas.microsoft.com/office/drawing/2014/main" val="2917839123"/>
                    </a:ext>
                  </a:extLst>
                </a:gridCol>
                <a:gridCol w="4851097">
                  <a:extLst>
                    <a:ext uri="{9D8B030D-6E8A-4147-A177-3AD203B41FA5}">
                      <a16:colId xmlns:a16="http://schemas.microsoft.com/office/drawing/2014/main" val="3855343674"/>
                    </a:ext>
                  </a:extLst>
                </a:gridCol>
              </a:tblGrid>
              <a:tr h="703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주요특징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0843"/>
                  </a:ext>
                </a:extLst>
              </a:tr>
              <a:tr h="1340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상세페이지에서 이동한 화면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상세페이지내용을 그대로 출력하여 </a:t>
                      </a:r>
                      <a:r>
                        <a:rPr lang="en-US" altLang="ko-KR" dirty="0"/>
                        <a:t>&lt;input </a:t>
                      </a:r>
                      <a:r>
                        <a:rPr lang="en-US" altLang="ko-KR" dirty="0" err="1"/>
                        <a:t>type:text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이용해 </a:t>
                      </a:r>
                      <a:r>
                        <a:rPr lang="ko-KR" altLang="en-US" dirty="0" err="1"/>
                        <a:t>작성글</a:t>
                      </a:r>
                      <a:r>
                        <a:rPr lang="ko-KR" altLang="en-US" dirty="0"/>
                        <a:t>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7834"/>
                  </a:ext>
                </a:extLst>
              </a:tr>
              <a:tr h="1541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 클릭 시 </a:t>
                      </a:r>
                      <a:r>
                        <a:rPr lang="en-US" altLang="ko-KR" dirty="0"/>
                        <a:t>alert</a:t>
                      </a:r>
                      <a:r>
                        <a:rPr lang="ko-KR" altLang="en-US" dirty="0"/>
                        <a:t>이 출력되며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확인 버튼 클릭 시 해당 게시물의 수정된 상세페이지로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09158"/>
                  </a:ext>
                </a:extLst>
              </a:tr>
              <a:tr h="1300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다시작성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 클릭 시 수정하던 글이 사라지며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수정 전 화면으로 출력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67737"/>
                  </a:ext>
                </a:extLst>
              </a:tr>
              <a:tr h="1300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 클릭 시 이전페이지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상세페이지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1459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3384963-F2D9-4699-B75D-6F3805FB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23754"/>
            <a:ext cx="7860632" cy="5484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A608A-1324-B905-71BA-B190F764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20" y="7962900"/>
            <a:ext cx="3939340" cy="124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BBC92-9B27-D880-C2DA-8144098DCA8F}"/>
              </a:ext>
            </a:extLst>
          </p:cNvPr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n-ea"/>
              </a:rPr>
              <a:t>BoardModifyServlet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32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3-9) </a:t>
            </a:r>
            <a:r>
              <a:rPr lang="ko-KR" altLang="en-US" sz="3600" dirty="0" err="1">
                <a:solidFill>
                  <a:srgbClr val="000000"/>
                </a:solidFill>
                <a:latin typeface="+mn-ea"/>
              </a:rPr>
              <a:t>서치기능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73B960-1F3F-C7FB-5410-47C3A4EA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2895"/>
              </p:ext>
            </p:extLst>
          </p:nvPr>
        </p:nvGraphicFramePr>
        <p:xfrm>
          <a:off x="10591800" y="1127937"/>
          <a:ext cx="7289497" cy="14487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289497">
                  <a:extLst>
                    <a:ext uri="{9D8B030D-6E8A-4147-A177-3AD203B41FA5}">
                      <a16:colId xmlns:a16="http://schemas.microsoft.com/office/drawing/2014/main" val="3148590912"/>
                    </a:ext>
                  </a:extLst>
                </a:gridCol>
              </a:tblGrid>
              <a:tr h="41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boardAllList.jsp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18365"/>
                  </a:ext>
                </a:extLst>
              </a:tr>
              <a:tr h="93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게시글을 검색 후 출력 위한 페이지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1347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C0F8F05-A6B7-3755-4CD5-68833060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28963"/>
              </p:ext>
            </p:extLst>
          </p:nvPr>
        </p:nvGraphicFramePr>
        <p:xfrm>
          <a:off x="10591800" y="2842936"/>
          <a:ext cx="7289497" cy="6567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497">
                  <a:extLst>
                    <a:ext uri="{9D8B030D-6E8A-4147-A177-3AD203B41FA5}">
                      <a16:colId xmlns:a16="http://schemas.microsoft.com/office/drawing/2014/main" val="2917839123"/>
                    </a:ext>
                  </a:extLst>
                </a:gridCol>
              </a:tblGrid>
              <a:tr h="620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주요특징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0843"/>
                  </a:ext>
                </a:extLst>
              </a:tr>
              <a:tr h="1550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있는 검색창의  텍스트박스에 검색어를 작성 후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검색버튼 클릭 시  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BoardAllServlet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7834"/>
                  </a:ext>
                </a:extLst>
              </a:tr>
              <a:tr h="1030720">
                <a:tc>
                  <a:txBody>
                    <a:bodyPr/>
                    <a:lstStyle/>
                    <a:p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저장된 모든 게시글 중 입력된 검색어가 포함된 모든 게시글을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elect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570844"/>
                  </a:ext>
                </a:extLst>
              </a:tr>
              <a:tr h="1030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게시글들의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정보가 자바 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형식으로 저장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게시글번호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머리말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찜횟수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게시글등록일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 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79600"/>
                  </a:ext>
                </a:extLst>
              </a:tr>
              <a:tr h="1030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게시글을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게시글 번호를 기준으로 출력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내림차순정렬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583413"/>
                  </a:ext>
                </a:extLst>
              </a:tr>
              <a:tr h="1305594"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게시글의 제목을 클릭하면 해당 게시글의 상세보기 화면으로 이동</a:t>
                      </a:r>
                    </a:p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 버튼을 누르면 글쓰기 화면으로 이동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세션에 로그인 정보가 없으면 글쓰기 버튼이 보이지 않는다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5450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808B51-2CB7-AA38-7A9B-25552B53E28F}"/>
              </a:ext>
            </a:extLst>
          </p:cNvPr>
          <p:cNvSpPr txBox="1"/>
          <p:nvPr/>
        </p:nvSpPr>
        <p:spPr>
          <a:xfrm>
            <a:off x="838200" y="1086119"/>
            <a:ext cx="12646593" cy="482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!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sz="2400" b="1" dirty="0" err="1">
                <a:solidFill>
                  <a:srgbClr val="000000"/>
                </a:solidFill>
                <a:latin typeface="+mn-ea"/>
              </a:rPr>
              <a:t>BoardAllServelt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서블릿을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통해 출력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6BE83-6BF4-F7B7-A48A-42DCC502A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42936"/>
            <a:ext cx="7068876" cy="222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60522C-07EF-D943-B228-D70132333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95231"/>
            <a:ext cx="4304797" cy="790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40B374-BD40-3281-B4BF-827A2C385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6109462"/>
            <a:ext cx="7068875" cy="25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3-10)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위시리스트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AFFBBB-E7BD-4A6D-991E-F7E0F552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95" y="1515739"/>
            <a:ext cx="13310427" cy="2387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8CA290-70DA-C496-D933-F23CFBA5F9DB}"/>
              </a:ext>
            </a:extLst>
          </p:cNvPr>
          <p:cNvSpPr/>
          <p:nvPr/>
        </p:nvSpPr>
        <p:spPr>
          <a:xfrm>
            <a:off x="8370174" y="3475737"/>
            <a:ext cx="1547651" cy="296163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7">
            <a:extLst>
              <a:ext uri="{FF2B5EF4-FFF2-40B4-BE49-F238E27FC236}">
                <a16:creationId xmlns:a16="http://schemas.microsoft.com/office/drawing/2014/main" id="{C36F838B-890C-82F1-43CF-58913AC64EDD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16200000" flipH="1">
            <a:off x="10090869" y="2825030"/>
            <a:ext cx="513168" cy="24069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3FF19B0-A578-3B64-0731-A7B244857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907" y="3426635"/>
            <a:ext cx="2740142" cy="171686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52363C-8112-857A-D9CE-6C2EF0A2ADB1}"/>
              </a:ext>
            </a:extLst>
          </p:cNvPr>
          <p:cNvSpPr/>
          <p:nvPr/>
        </p:nvSpPr>
        <p:spPr>
          <a:xfrm>
            <a:off x="11550907" y="3475737"/>
            <a:ext cx="2740142" cy="1667763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BF5F76FD-470E-EDB2-7E11-7367EAA65EF2}"/>
              </a:ext>
            </a:extLst>
          </p:cNvPr>
          <p:cNvSpPr txBox="1"/>
          <p:nvPr/>
        </p:nvSpPr>
        <p:spPr>
          <a:xfrm>
            <a:off x="1361189" y="4363260"/>
            <a:ext cx="1495602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회원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01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님의 위시리스트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로그인한 회원 아이디 정보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member.name</a:t>
            </a:r>
            <a:r>
              <a:rPr lang="en" altLang="ko-KR" sz="20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찜 개수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2  -&gt;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wishlists.size</a:t>
            </a:r>
            <a:r>
              <a:rPr lang="en" altLang="ko-KR" sz="20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값을 전달받아 와 찜 개수 표현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위시리스트 내용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으로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등록된 찜 리스트의 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위시리스트 추가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판매 게시판 중 등록된 게시글의 상세항목에서 찜 버튼   클릭 시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InsertWishListServlet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을 통한 상품정보 찜 등록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위시리스트 삭제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위시리스트 항목 중 삭제 클릭 시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DeleteWishListServlet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통해서 위시리스트 찜 목록 삭제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카테고리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통한 판매게시판 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게시글번호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통한 찜등록한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게시글번호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제목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통한 찜등록한 제목 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작성자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통한 찜등록한 작성자 아이디 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찜등록일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WishlistFormServlet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통한 찜등록한 등록날짜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" altLang="ko-KR" sz="2000" dirty="0" err="1">
                <a:solidFill>
                  <a:srgbClr val="000000"/>
                </a:solidFill>
                <a:latin typeface="+mn-ea"/>
              </a:rPr>
              <a:t>sysdate</a:t>
            </a:r>
            <a:r>
              <a:rPr lang="en" altLang="ko-KR" sz="2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정보 출력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더 둘러보기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홈 화면으로 이동 링크</a:t>
            </a:r>
          </a:p>
        </p:txBody>
      </p:sp>
    </p:spTree>
    <p:extLst>
      <p:ext uri="{BB962C8B-B14F-4D97-AF65-F5344CB8AC3E}">
        <p14:creationId xmlns:p14="http://schemas.microsoft.com/office/powerpoint/2010/main" val="88240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0" y="0"/>
            <a:ext cx="18288000" cy="23241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49328D-9F90-A01A-7F71-98C0AA587A61}"/>
              </a:ext>
            </a:extLst>
          </p:cNvPr>
          <p:cNvGrpSpPr/>
          <p:nvPr/>
        </p:nvGrpSpPr>
        <p:grpSpPr>
          <a:xfrm>
            <a:off x="1143000" y="495300"/>
            <a:ext cx="11658600" cy="2962354"/>
            <a:chOff x="0" y="-267812"/>
            <a:chExt cx="15544799" cy="3949805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71D066D-2A1B-63B9-A0DC-2DF5DC420E97}"/>
                </a:ext>
              </a:extLst>
            </p:cNvPr>
            <p:cNvSpPr txBox="1"/>
            <p:nvPr/>
          </p:nvSpPr>
          <p:spPr>
            <a:xfrm>
              <a:off x="0" y="-267812"/>
              <a:ext cx="15544799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ko-KR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마무리하며 </a:t>
              </a:r>
              <a:r>
                <a:rPr lang="en-US" altLang="ko-KR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개선점</a:t>
              </a:r>
              <a:endPara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E354579-5911-39F1-167F-4233304D7AAB}"/>
                </a:ext>
              </a:extLst>
            </p:cNvPr>
            <p:cNvSpPr txBox="1"/>
            <p:nvPr/>
          </p:nvSpPr>
          <p:spPr>
            <a:xfrm>
              <a:off x="0" y="2291988"/>
              <a:ext cx="11439962" cy="67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B810A3-1454-C44D-20F2-3F73743459B7}"/>
                </a:ext>
              </a:extLst>
            </p:cNvPr>
            <p:cNvSpPr txBox="1"/>
            <p:nvPr/>
          </p:nvSpPr>
          <p:spPr>
            <a:xfrm>
              <a:off x="0" y="3276228"/>
              <a:ext cx="1143996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3">
            <a:extLst>
              <a:ext uri="{FF2B5EF4-FFF2-40B4-BE49-F238E27FC236}">
                <a16:creationId xmlns:a16="http://schemas.microsoft.com/office/drawing/2014/main" id="{BF07FB1C-AD0B-8844-D9C9-E1C05D1078C2}"/>
              </a:ext>
            </a:extLst>
          </p:cNvPr>
          <p:cNvSpPr txBox="1"/>
          <p:nvPr/>
        </p:nvSpPr>
        <p:spPr>
          <a:xfrm>
            <a:off x="381000" y="3457654"/>
            <a:ext cx="17754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ea"/>
                <a:ea typeface="+mj-ea"/>
              </a:rPr>
              <a:t>이정민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 err="1">
                <a:latin typeface="+mj-ea"/>
                <a:ea typeface="+mj-ea"/>
              </a:rPr>
              <a:t>포토형</a:t>
            </a:r>
            <a:r>
              <a:rPr lang="ko-KR" altLang="en-US" sz="2400" b="1" dirty="0">
                <a:latin typeface="+mj-ea"/>
                <a:ea typeface="+mj-ea"/>
              </a:rPr>
              <a:t> 게시판 </a:t>
            </a:r>
            <a:r>
              <a:rPr lang="en-US" altLang="ko-KR" sz="2400" b="1" dirty="0">
                <a:latin typeface="+mj-ea"/>
                <a:ea typeface="+mj-ea"/>
              </a:rPr>
              <a:t>+ </a:t>
            </a:r>
            <a:r>
              <a:rPr lang="ko-KR" altLang="en-US" sz="2400" b="1" dirty="0">
                <a:latin typeface="+mj-ea"/>
                <a:ea typeface="+mj-ea"/>
              </a:rPr>
              <a:t>여러 사진 첨부 기능을 구현하지 못했습니다</a:t>
            </a:r>
            <a:endParaRPr lang="en-US" altLang="ko-KR" sz="2400" b="1" dirty="0"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j-ea"/>
                <a:ea typeface="+mj-ea"/>
              </a:rPr>
              <a:t>권유현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  <a:p>
            <a:pPr marL="791844" lvl="2"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 err="1">
                <a:latin typeface="+mj-ea"/>
                <a:ea typeface="+mj-ea"/>
              </a:rPr>
              <a:t>회원가입시</a:t>
            </a:r>
            <a:r>
              <a:rPr lang="ko-KR" altLang="en-US" sz="2400" b="1" dirty="0">
                <a:latin typeface="+mj-ea"/>
                <a:ea typeface="+mj-ea"/>
              </a:rPr>
              <a:t> 생년월일을 </a:t>
            </a:r>
            <a:r>
              <a:rPr lang="en-US" altLang="ko-KR" sz="2400" b="1" dirty="0">
                <a:latin typeface="+mj-ea"/>
                <a:ea typeface="+mj-ea"/>
              </a:rPr>
              <a:t>select option</a:t>
            </a:r>
            <a:r>
              <a:rPr lang="ko-KR" altLang="en-US" sz="2400" b="1" dirty="0">
                <a:latin typeface="+mj-ea"/>
                <a:ea typeface="+mj-ea"/>
              </a:rPr>
              <a:t>으로 </a:t>
            </a:r>
            <a:r>
              <a:rPr lang="ko-KR" altLang="en-US" sz="2400" b="1" dirty="0" err="1">
                <a:latin typeface="+mj-ea"/>
                <a:ea typeface="+mj-ea"/>
              </a:rPr>
              <a:t>만들었었는대</a:t>
            </a:r>
            <a:r>
              <a:rPr lang="ko-KR" altLang="en-US" sz="2400" b="1" dirty="0">
                <a:latin typeface="+mj-ea"/>
                <a:ea typeface="+mj-ea"/>
              </a:rPr>
              <a:t> 데이터베이스로 받아오지 못하여 구현하지 못하였습니다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ea"/>
                <a:ea typeface="+mj-ea"/>
              </a:rPr>
              <a:t>안지우 </a:t>
            </a:r>
            <a:r>
              <a:rPr lang="en-US" altLang="ko-KR" sz="2400" b="1" dirty="0">
                <a:latin typeface="+mj-ea"/>
                <a:ea typeface="+mj-ea"/>
              </a:rPr>
              <a:t> : </a:t>
            </a:r>
            <a:r>
              <a:rPr lang="ko-KR" altLang="en-US" sz="2400" b="1" dirty="0">
                <a:latin typeface="+mj-ea"/>
                <a:ea typeface="+mj-ea"/>
              </a:rPr>
              <a:t>게시판 마다 </a:t>
            </a:r>
            <a:r>
              <a:rPr lang="ko-KR" altLang="en-US" sz="2400" b="1" dirty="0" err="1">
                <a:latin typeface="+mj-ea"/>
                <a:ea typeface="+mj-ea"/>
              </a:rPr>
              <a:t>검색창을</a:t>
            </a:r>
            <a:r>
              <a:rPr lang="ko-KR" altLang="en-US" sz="2400" b="1" dirty="0">
                <a:latin typeface="+mj-ea"/>
                <a:ea typeface="+mj-ea"/>
              </a:rPr>
              <a:t> 각각 추가하는 것으로 구현하려 했으나 구현하지 못하였습니다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marL="334644" lvl="1">
              <a:lnSpc>
                <a:spcPct val="150000"/>
              </a:lnSpc>
            </a:pPr>
            <a:endParaRPr lang="en-US" altLang="ko-KR" sz="2400" b="1" dirty="0"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j-ea"/>
                <a:ea typeface="+mj-ea"/>
              </a:rPr>
              <a:t>유성태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 게시물이 등록되었습니다 </a:t>
            </a:r>
            <a:r>
              <a:rPr lang="en-US" altLang="ko-KR" sz="2400" b="1" dirty="0">
                <a:latin typeface="+mj-ea"/>
                <a:ea typeface="+mj-ea"/>
              </a:rPr>
              <a:t>alert </a:t>
            </a:r>
            <a:r>
              <a:rPr lang="ko-KR" altLang="en-US" sz="2400" b="1" dirty="0">
                <a:latin typeface="+mj-ea"/>
                <a:ea typeface="+mj-ea"/>
              </a:rPr>
              <a:t>확인 기능을 구현하지 못했습니다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marL="334644" lvl="1">
              <a:lnSpc>
                <a:spcPct val="150000"/>
              </a:lnSpc>
            </a:pPr>
            <a:endParaRPr lang="en-US" altLang="ko-KR" sz="2400" b="1" dirty="0"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j-ea"/>
                <a:ea typeface="+mj-ea"/>
              </a:rPr>
              <a:t>이상암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추후 </a:t>
            </a:r>
            <a:r>
              <a:rPr lang="ko-KR" altLang="en-US" sz="2400" b="1" dirty="0" err="1">
                <a:latin typeface="+mj-ea"/>
                <a:ea typeface="+mj-ea"/>
              </a:rPr>
              <a:t>로그인을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latin typeface="+mj-ea"/>
                <a:ea typeface="+mj-ea"/>
              </a:rPr>
              <a:t>엔터키로</a:t>
            </a:r>
            <a:r>
              <a:rPr lang="ko-KR" altLang="en-US" sz="2400" b="1" dirty="0">
                <a:latin typeface="+mj-ea"/>
                <a:ea typeface="+mj-ea"/>
              </a:rPr>
              <a:t> 하는것과</a:t>
            </a:r>
            <a:r>
              <a:rPr lang="en-US" altLang="ko-KR" sz="2400" b="1" dirty="0">
                <a:latin typeface="+mj-ea"/>
                <a:ea typeface="+mj-ea"/>
              </a:rPr>
              <a:t>,  </a:t>
            </a:r>
            <a:r>
              <a:rPr lang="ko-KR" altLang="en-US" sz="2400" b="1" dirty="0">
                <a:latin typeface="+mj-ea"/>
                <a:ea typeface="+mj-ea"/>
              </a:rPr>
              <a:t>댓글 창 수정을 개선하면 좋을 것 같습니다</a:t>
            </a:r>
            <a:r>
              <a:rPr lang="en-US" altLang="ko-KR" sz="2400" b="1" dirty="0">
                <a:latin typeface="+mj-ea"/>
                <a:ea typeface="+mj-e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4178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0" y="0"/>
            <a:ext cx="18288000" cy="23241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49328D-9F90-A01A-7F71-98C0AA587A61}"/>
              </a:ext>
            </a:extLst>
          </p:cNvPr>
          <p:cNvGrpSpPr/>
          <p:nvPr/>
        </p:nvGrpSpPr>
        <p:grpSpPr>
          <a:xfrm>
            <a:off x="1143000" y="495300"/>
            <a:ext cx="11201400" cy="2945866"/>
            <a:chOff x="0" y="-267812"/>
            <a:chExt cx="11439962" cy="3927821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71D066D-2A1B-63B9-A0DC-2DF5DC420E97}"/>
                </a:ext>
              </a:extLst>
            </p:cNvPr>
            <p:cNvSpPr txBox="1"/>
            <p:nvPr/>
          </p:nvSpPr>
          <p:spPr>
            <a:xfrm>
              <a:off x="0" y="-267812"/>
              <a:ext cx="11439962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ko-KR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마무리하며 </a:t>
              </a:r>
              <a:r>
                <a:rPr lang="en-US" altLang="ko-KR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7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느낀점</a:t>
              </a:r>
              <a:endPara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E354579-5911-39F1-167F-4233304D7AAB}"/>
                </a:ext>
              </a:extLst>
            </p:cNvPr>
            <p:cNvSpPr txBox="1"/>
            <p:nvPr/>
          </p:nvSpPr>
          <p:spPr>
            <a:xfrm>
              <a:off x="0" y="2291988"/>
              <a:ext cx="11439962" cy="585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 sz="140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B810A3-1454-C44D-20F2-3F73743459B7}"/>
                </a:ext>
              </a:extLst>
            </p:cNvPr>
            <p:cNvSpPr txBox="1"/>
            <p:nvPr/>
          </p:nvSpPr>
          <p:spPr>
            <a:xfrm>
              <a:off x="0" y="3276228"/>
              <a:ext cx="11439962" cy="383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7" name="TextBox 3">
            <a:extLst>
              <a:ext uri="{FF2B5EF4-FFF2-40B4-BE49-F238E27FC236}">
                <a16:creationId xmlns:a16="http://schemas.microsoft.com/office/drawing/2014/main" id="{BF07FB1C-AD0B-8844-D9C9-E1C05D1078C2}"/>
              </a:ext>
            </a:extLst>
          </p:cNvPr>
          <p:cNvSpPr txBox="1"/>
          <p:nvPr/>
        </p:nvSpPr>
        <p:spPr>
          <a:xfrm>
            <a:off x="496591" y="2910150"/>
            <a:ext cx="17294817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이정민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프로젝트를 진행하면서 </a:t>
            </a:r>
            <a:r>
              <a:rPr lang="en-US" altLang="ko-KR" b="1" dirty="0" err="1">
                <a:solidFill>
                  <a:srgbClr val="000000"/>
                </a:solidFill>
                <a:latin typeface="+mj-ea"/>
                <a:ea typeface="+mj-ea"/>
              </a:rPr>
              <a:t>jsp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서블릿에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대해 더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알게되어서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도움이 많이 됐고 좋은 팀원들과 같이 개발할 수 있어서 좋았습니다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권유현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프로그램언어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팀프로젝트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모든게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처음이였지만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좋은분들과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한팀이되어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너무 좋았고 빈페이지에서 게시판이 완성된거처럼 개인에서 팀이 된 것 같은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느낌이었습니다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334644" lvl="1"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안지우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세미 프로젝트였지만 나름 어려웠고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팀원들 덕분에 잘 마무리 될 수 있었습니다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초반에 계획했던 기능을 전부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구현하진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못했지만 뿌듯한 경험이었습니다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유성태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이번 프로젝트를 하면서 좋은 팀원을 만나서 많이 배웠습니다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덕분에 처음으로 프로그래밍 구현을 같이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해보았고 저에게 부족했던 점도 알게 되었고 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많이 배울 수 있었습니다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감사합니다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</a:p>
          <a:p>
            <a:pPr marL="848994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이상암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</a:p>
          <a:p>
            <a:pPr marL="334644" lvl="1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처음 하는 프로젝트라서 어려웠지만 좋은 기회였던 것 같습니다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3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0" y="0"/>
            <a:ext cx="119634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  <p:txBody>
          <a:bodyPr anchor="ctr"/>
          <a:lstStyle/>
          <a:p>
            <a:pPr algn="ctr"/>
            <a:endParaRPr lang="ko-KR" altLang="en-US" sz="1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71D066D-2A1B-63B9-A0DC-2DF5DC420E97}"/>
              </a:ext>
            </a:extLst>
          </p:cNvPr>
          <p:cNvSpPr txBox="1"/>
          <p:nvPr/>
        </p:nvSpPr>
        <p:spPr>
          <a:xfrm>
            <a:off x="1143000" y="1157288"/>
            <a:ext cx="8579972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4)</a:t>
            </a:r>
            <a:r>
              <a:rPr lang="ko-KR" altLang="en-US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8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lang="ko-KR" altLang="en-US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프로젝트</a:t>
            </a:r>
            <a:endParaRPr lang="en-US" altLang="ko-KR" sz="8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lang="ko-KR" altLang="en-US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시연</a:t>
            </a:r>
            <a:endParaRPr lang="en-US" sz="84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743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  <p:txBody>
          <a:bodyPr anchor="ctr"/>
          <a:lstStyle/>
          <a:p>
            <a:pPr algn="ctr"/>
            <a:r>
              <a:rPr lang="ko-KR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1" y="0"/>
            <a:ext cx="61722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49328D-9F90-A01A-7F71-98C0AA587A61}"/>
              </a:ext>
            </a:extLst>
          </p:cNvPr>
          <p:cNvGrpSpPr/>
          <p:nvPr/>
        </p:nvGrpSpPr>
        <p:grpSpPr>
          <a:xfrm>
            <a:off x="1143000" y="2747691"/>
            <a:ext cx="8579972" cy="1042504"/>
            <a:chOff x="0" y="2291988"/>
            <a:chExt cx="11439962" cy="1390005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E354579-5911-39F1-167F-4233304D7AAB}"/>
                </a:ext>
              </a:extLst>
            </p:cNvPr>
            <p:cNvSpPr txBox="1"/>
            <p:nvPr/>
          </p:nvSpPr>
          <p:spPr>
            <a:xfrm>
              <a:off x="0" y="2291988"/>
              <a:ext cx="11439962" cy="67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B810A3-1454-C44D-20F2-3F73743459B7}"/>
                </a:ext>
              </a:extLst>
            </p:cNvPr>
            <p:cNvSpPr txBox="1"/>
            <p:nvPr/>
          </p:nvSpPr>
          <p:spPr>
            <a:xfrm>
              <a:off x="0" y="3276228"/>
              <a:ext cx="1143996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3">
            <a:extLst>
              <a:ext uri="{FF2B5EF4-FFF2-40B4-BE49-F238E27FC236}">
                <a16:creationId xmlns:a16="http://schemas.microsoft.com/office/drawing/2014/main" id="{934A6D36-2B22-F58B-E38D-8E950519ADBB}"/>
              </a:ext>
            </a:extLst>
          </p:cNvPr>
          <p:cNvSpPr txBox="1"/>
          <p:nvPr/>
        </p:nvSpPr>
        <p:spPr>
          <a:xfrm>
            <a:off x="9616143" y="2280406"/>
            <a:ext cx="5517028" cy="4555093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848994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개요</a:t>
            </a:r>
            <a:endParaRPr lang="en-US" altLang="ko-KR" sz="4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306194" lvl="2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목적 및 기대효과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306194" lvl="2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담당 역할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306194" lvl="2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개발환경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009A8A1-196F-0164-BB2C-61357ECBA2D5}"/>
              </a:ext>
            </a:extLst>
          </p:cNvPr>
          <p:cNvSpPr txBox="1"/>
          <p:nvPr/>
        </p:nvSpPr>
        <p:spPr>
          <a:xfrm>
            <a:off x="1143000" y="1157288"/>
            <a:ext cx="8579972" cy="2708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1)</a:t>
            </a:r>
            <a:r>
              <a:rPr lang="ko-KR" altLang="en-US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8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lang="ko-KR" altLang="en-US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개요</a:t>
            </a:r>
            <a:endParaRPr lang="en-US" sz="84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1-1)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개발목적 및 기대효과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7407491-145F-D5C8-207F-13BA27893CDA}"/>
              </a:ext>
            </a:extLst>
          </p:cNvPr>
          <p:cNvSpPr txBox="1"/>
          <p:nvPr/>
        </p:nvSpPr>
        <p:spPr>
          <a:xfrm>
            <a:off x="1219200" y="2400300"/>
            <a:ext cx="15849600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144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개발 목적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  <a:p>
            <a:pPr marL="1363344" lvl="2" indent="-5715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중고 상품 거래 서비스 기능들을 직접 구현함으로써 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Backend System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도메인 이해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pPr marL="1363344" lvl="2" indent="-5715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카페 형식으로 편리하게 거래하는 중고거래 웹사이트 구축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707BB-61AB-543E-29CF-B4482F1AAF5B}"/>
              </a:ext>
            </a:extLst>
          </p:cNvPr>
          <p:cNvSpPr txBox="1"/>
          <p:nvPr/>
        </p:nvSpPr>
        <p:spPr>
          <a:xfrm>
            <a:off x="1219200" y="6109290"/>
            <a:ext cx="15849600" cy="1474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144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기대효과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  <a:p>
            <a:pPr marL="1363344" lvl="2" indent="-5715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사람들이 쉽고 빠르게 중고거래를 이용할 수 있는 환경 제공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ea typeface="210 스탠다드"/>
              </a:rPr>
              <a:t>1-2) WBS (Work breakdown structure)</a:t>
            </a:r>
            <a:endParaRPr lang="en-US" sz="3600" dirty="0">
              <a:solidFill>
                <a:srgbClr val="000000"/>
              </a:solidFill>
              <a:ea typeface="210 스탠다드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0CF2A4-66A7-9067-6421-EAB20BC14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26364"/>
              </p:ext>
            </p:extLst>
          </p:nvPr>
        </p:nvGraphicFramePr>
        <p:xfrm>
          <a:off x="1581852" y="3567865"/>
          <a:ext cx="15124295" cy="3099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510">
                  <a:extLst>
                    <a:ext uri="{9D8B030D-6E8A-4147-A177-3AD203B41FA5}">
                      <a16:colId xmlns:a16="http://schemas.microsoft.com/office/drawing/2014/main" val="2701612943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3319930497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702984891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3367917992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1247645584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2720580332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2880449387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3516153415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1399299161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2061898243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2860939155"/>
                    </a:ext>
                  </a:extLst>
                </a:gridCol>
                <a:gridCol w="1174435">
                  <a:extLst>
                    <a:ext uri="{9D8B030D-6E8A-4147-A177-3AD203B41FA5}">
                      <a16:colId xmlns:a16="http://schemas.microsoft.com/office/drawing/2014/main" val="3807820214"/>
                    </a:ext>
                  </a:extLst>
                </a:gridCol>
              </a:tblGrid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 dirty="0">
                          <a:effectLst/>
                        </a:rPr>
                        <a:t>Week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>
                          <a:effectLst/>
                        </a:rPr>
                        <a:t>1 W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8048" marR="168048" marT="84024" marB="84024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>
                          <a:effectLst/>
                        </a:rPr>
                        <a:t>2 W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8048" marR="168048" marT="84024" marB="84024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00018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Day</a:t>
                      </a:r>
                      <a:endParaRPr lang="en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24054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분석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2517209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설계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644608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구현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845998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테스트 및 디버깅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094116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최종결과물 제작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03258"/>
                  </a:ext>
                </a:extLst>
              </a:tr>
              <a:tr h="3985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발표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6608" marR="16608" marT="16608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6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64080"/>
            <a:ext cx="8610600" cy="7181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1-2) </a:t>
            </a:r>
            <a:r>
              <a:rPr lang="ko-KR" altLang="en-US" sz="3600" dirty="0" err="1">
                <a:solidFill>
                  <a:srgbClr val="000000"/>
                </a:solidFill>
                <a:latin typeface="+mn-ea"/>
              </a:rPr>
              <a:t>팀원소개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눈물 방울 3"/>
          <p:cNvSpPr/>
          <p:nvPr/>
        </p:nvSpPr>
        <p:spPr>
          <a:xfrm>
            <a:off x="1219200" y="5905500"/>
            <a:ext cx="2590800" cy="2450757"/>
          </a:xfrm>
          <a:prstGeom prst="teardrop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/>
                </a:solidFill>
              </a:rPr>
              <a:t>권유현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눈물 방울 5"/>
          <p:cNvSpPr/>
          <p:nvPr/>
        </p:nvSpPr>
        <p:spPr>
          <a:xfrm>
            <a:off x="7848600" y="2095500"/>
            <a:ext cx="2590800" cy="2450757"/>
          </a:xfrm>
          <a:prstGeom prst="teardrop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이정민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팀장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5791200" y="5905500"/>
            <a:ext cx="2590800" cy="2450757"/>
          </a:xfrm>
          <a:prstGeom prst="teardrop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안지우</a:t>
            </a:r>
          </a:p>
        </p:txBody>
      </p:sp>
      <p:sp>
        <p:nvSpPr>
          <p:cNvPr id="8" name="눈물 방울 7"/>
          <p:cNvSpPr/>
          <p:nvPr/>
        </p:nvSpPr>
        <p:spPr>
          <a:xfrm>
            <a:off x="10210800" y="5905500"/>
            <a:ext cx="2590800" cy="2450757"/>
          </a:xfrm>
          <a:prstGeom prst="teardrop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/>
                </a:solidFill>
              </a:rPr>
              <a:t>유성태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눈물 방울 9"/>
          <p:cNvSpPr/>
          <p:nvPr/>
        </p:nvSpPr>
        <p:spPr>
          <a:xfrm>
            <a:off x="14782800" y="5905500"/>
            <a:ext cx="2590800" cy="2450757"/>
          </a:xfrm>
          <a:prstGeom prst="teardrop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/>
                </a:solidFill>
              </a:rPr>
              <a:t>이상암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0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1-2) </a:t>
            </a:r>
            <a:r>
              <a:rPr lang="ko-KR" altLang="en-US" sz="3600" dirty="0">
                <a:solidFill>
                  <a:srgbClr val="000000"/>
                </a:solidFill>
                <a:latin typeface="+mn-ea"/>
              </a:rPr>
              <a:t>담당 역할</a:t>
            </a:r>
            <a:endParaRPr lang="en-US" sz="3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C51082-2057-E21D-91D3-320E7293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19928"/>
              </p:ext>
            </p:extLst>
          </p:nvPr>
        </p:nvGraphicFramePr>
        <p:xfrm>
          <a:off x="3048000" y="1181100"/>
          <a:ext cx="12192000" cy="83117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4280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19927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5613631"/>
                    </a:ext>
                  </a:extLst>
                </a:gridCol>
              </a:tblGrid>
              <a:tr h="7778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담당역할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258742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1. </a:t>
                      </a:r>
                      <a:r>
                        <a:rPr lang="ko-KR" altLang="en-US" dirty="0">
                          <a:effectLst/>
                        </a:rPr>
                        <a:t>메인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BoardMain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안지우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77947654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2. </a:t>
                      </a:r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MemberSign</a:t>
                      </a:r>
                      <a:r>
                        <a:rPr lang="en" dirty="0">
                          <a:effectLst/>
                        </a:rPr>
                        <a:t>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권유현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5368970"/>
                  </a:ext>
                </a:extLst>
              </a:tr>
              <a:tr h="470868"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3. </a:t>
                      </a: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MemberLogin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이정민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33386570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MemberLogout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11447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4.1 </a:t>
                      </a:r>
                      <a:r>
                        <a:rPr lang="ko-KR" altLang="en-US">
                          <a:effectLst/>
                        </a:rPr>
                        <a:t>검색 결과 게시판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BoardAllList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이정민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92588048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4.2 </a:t>
                      </a:r>
                      <a:r>
                        <a:rPr lang="ko-KR" altLang="en-US" dirty="0">
                          <a:effectLst/>
                        </a:rPr>
                        <a:t>판매게시판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BoardSaleList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권유현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19481947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4.3 </a:t>
                      </a:r>
                      <a:r>
                        <a:rPr lang="ko-KR" altLang="en-US" dirty="0">
                          <a:effectLst/>
                        </a:rPr>
                        <a:t>구매게시판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BoardPurchaseList</a:t>
                      </a:r>
                      <a:r>
                        <a:rPr lang="en" dirty="0">
                          <a:effectLst/>
                        </a:rPr>
                        <a:t>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안지우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208520089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5. </a:t>
                      </a:r>
                      <a:r>
                        <a:rPr lang="ko-KR" altLang="en-US" dirty="0">
                          <a:effectLst/>
                        </a:rPr>
                        <a:t>글쓰기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BoardWrite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유성태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529324925"/>
                  </a:ext>
                </a:extLst>
              </a:tr>
              <a:tr h="470868">
                <a:tc rowSpan="6"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6. </a:t>
                      </a:r>
                      <a:r>
                        <a:rPr lang="ko-KR" altLang="en-US" dirty="0" err="1">
                          <a:effectLst/>
                        </a:rPr>
                        <a:t>게시글뷰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BoardView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rowSpan="6"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이상암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87525958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BoardDelete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166258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CommentWrite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9240014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CommentReply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01977362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CommentModify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0768517"/>
                  </a:ext>
                </a:extLst>
              </a:tr>
              <a:tr h="470868"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CommentDelete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51040141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7.</a:t>
                      </a:r>
                      <a:r>
                        <a:rPr lang="ko-KR" altLang="en-US" dirty="0">
                          <a:effectLst/>
                        </a:rPr>
                        <a:t> 게시글 수정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BoardModify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이상암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16590463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8. </a:t>
                      </a:r>
                      <a:r>
                        <a:rPr lang="ko-KR" altLang="en-US" dirty="0">
                          <a:effectLst/>
                        </a:rPr>
                        <a:t>위시리스트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" dirty="0" err="1">
                          <a:effectLst/>
                        </a:rPr>
                        <a:t>WishList</a:t>
                      </a:r>
                      <a:endParaRPr lang="en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유성태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4677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6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61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9" name="TextBox 6"/>
          <p:cNvSpPr txBox="1"/>
          <p:nvPr/>
        </p:nvSpPr>
        <p:spPr>
          <a:xfrm>
            <a:off x="228600" y="101718"/>
            <a:ext cx="8610600" cy="6428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34644" lvl="1">
              <a:lnSpc>
                <a:spcPts val="557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j-ea"/>
                <a:ea typeface="+mj-ea"/>
              </a:rPr>
              <a:t>1-3) </a:t>
            </a:r>
            <a:r>
              <a:rPr lang="ko-KR" altLang="en-US" sz="3600" dirty="0">
                <a:solidFill>
                  <a:srgbClr val="000000"/>
                </a:solidFill>
                <a:latin typeface="+mj-ea"/>
                <a:ea typeface="+mj-ea"/>
              </a:rPr>
              <a:t>개발 환경</a:t>
            </a:r>
            <a:endParaRPr lang="en-US" sz="3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B885F-EF00-FE66-D651-FA61F1F19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39549"/>
              </p:ext>
            </p:extLst>
          </p:nvPr>
        </p:nvGraphicFramePr>
        <p:xfrm>
          <a:off x="2057400" y="2095500"/>
          <a:ext cx="15173733" cy="65913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84412">
                  <a:extLst>
                    <a:ext uri="{9D8B030D-6E8A-4147-A177-3AD203B41FA5}">
                      <a16:colId xmlns:a16="http://schemas.microsoft.com/office/drawing/2014/main" val="148854633"/>
                    </a:ext>
                  </a:extLst>
                </a:gridCol>
                <a:gridCol w="9089321">
                  <a:extLst>
                    <a:ext uri="{9D8B030D-6E8A-4147-A177-3AD203B41FA5}">
                      <a16:colId xmlns:a16="http://schemas.microsoft.com/office/drawing/2014/main" val="3256554594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59617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59496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Develop tool 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Eclipse</a:t>
                      </a:r>
                      <a:r>
                        <a:rPr lang="en-US" altLang="ko-KR" sz="3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IDE 2021-06 R Packages</a:t>
                      </a:r>
                      <a:endParaRPr lang="en-US" altLang="ko-KR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9045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Oracle 12c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93824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Java, JSP, </a:t>
                      </a:r>
                      <a:r>
                        <a:rPr lang="en-US" altLang="ko-KR" sz="3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Javascript</a:t>
                      </a: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HTML, CSS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88305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Java version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JDK</a:t>
                      </a:r>
                      <a:r>
                        <a:rPr lang="en-US" altLang="ko-KR" sz="3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11.0.18.10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9071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JQuery, Ajax, COS,</a:t>
                      </a:r>
                      <a:r>
                        <a:rPr lang="en-US" altLang="ko-KR" sz="3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JSON, </a:t>
                      </a:r>
                      <a:endParaRPr lang="en-US" altLang="ko-KR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7256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Web application server 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Apache Tomcat/9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1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6501246-34AB-D94E-1002-F7A46149E2AE}"/>
              </a:ext>
            </a:extLst>
          </p:cNvPr>
          <p:cNvSpPr/>
          <p:nvPr/>
        </p:nvSpPr>
        <p:spPr>
          <a:xfrm>
            <a:off x="1" y="0"/>
            <a:ext cx="6172200" cy="10287000"/>
          </a:xfrm>
          <a:prstGeom prst="rect">
            <a:avLst/>
          </a:prstGeom>
          <a:solidFill>
            <a:srgbClr val="9BBB59">
              <a:alpha val="45098"/>
            </a:srgbClr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49328D-9F90-A01A-7F71-98C0AA587A61}"/>
              </a:ext>
            </a:extLst>
          </p:cNvPr>
          <p:cNvGrpSpPr/>
          <p:nvPr/>
        </p:nvGrpSpPr>
        <p:grpSpPr>
          <a:xfrm>
            <a:off x="1143000" y="1157288"/>
            <a:ext cx="8579972" cy="4062651"/>
            <a:chOff x="0" y="171451"/>
            <a:chExt cx="11439962" cy="541686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71D066D-2A1B-63B9-A0DC-2DF5DC420E97}"/>
                </a:ext>
              </a:extLst>
            </p:cNvPr>
            <p:cNvSpPr txBox="1"/>
            <p:nvPr/>
          </p:nvSpPr>
          <p:spPr>
            <a:xfrm>
              <a:off x="0" y="171451"/>
              <a:ext cx="11439962" cy="5416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ko-KR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2)</a:t>
              </a: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lvl="0">
                <a:spcBef>
                  <a:spcPct val="0"/>
                </a:spcBef>
              </a:pP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</a:t>
              </a:r>
              <a:endParaRPr lang="en-US" altLang="ko-KR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lvl="0">
                <a:spcBef>
                  <a:spcPct val="0"/>
                </a:spcBef>
              </a:pPr>
              <a:r>
                <a:rPr lang="ko-KR" altLang="en-US" sz="8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구조</a:t>
              </a:r>
              <a:endParaRPr lang="en-US" sz="84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E354579-5911-39F1-167F-4233304D7AAB}"/>
                </a:ext>
              </a:extLst>
            </p:cNvPr>
            <p:cNvSpPr txBox="1"/>
            <p:nvPr/>
          </p:nvSpPr>
          <p:spPr>
            <a:xfrm>
              <a:off x="0" y="2291988"/>
              <a:ext cx="11439962" cy="67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endParaRPr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B810A3-1454-C44D-20F2-3F73743459B7}"/>
                </a:ext>
              </a:extLst>
            </p:cNvPr>
            <p:cNvSpPr txBox="1"/>
            <p:nvPr/>
          </p:nvSpPr>
          <p:spPr>
            <a:xfrm>
              <a:off x="0" y="3276228"/>
              <a:ext cx="1143996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3">
            <a:extLst>
              <a:ext uri="{FF2B5EF4-FFF2-40B4-BE49-F238E27FC236}">
                <a16:creationId xmlns:a16="http://schemas.microsoft.com/office/drawing/2014/main" id="{934A6D36-2B22-F58B-E38D-8E950519ADBB}"/>
              </a:ext>
            </a:extLst>
          </p:cNvPr>
          <p:cNvSpPr txBox="1"/>
          <p:nvPr/>
        </p:nvSpPr>
        <p:spPr>
          <a:xfrm>
            <a:off x="9722972" y="2747691"/>
            <a:ext cx="5517028" cy="3447098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334644" lvl="1">
              <a:lnSpc>
                <a:spcPct val="200000"/>
              </a:lnSpc>
            </a:pPr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2.</a:t>
            </a:r>
            <a:r>
              <a:rPr lang="ko-KR" altLang="en-US" sz="4000" b="1" dirty="0">
                <a:solidFill>
                  <a:srgbClr val="000000"/>
                </a:solidFill>
                <a:latin typeface="+mn-ea"/>
              </a:rPr>
              <a:t> 프로젝트 구조</a:t>
            </a:r>
            <a:endParaRPr lang="en-US" altLang="ko-KR" sz="4000" b="1" dirty="0">
              <a:solidFill>
                <a:srgbClr val="000000"/>
              </a:solidFill>
              <a:latin typeface="+mn-ea"/>
            </a:endParaRPr>
          </a:p>
          <a:p>
            <a:pPr marL="1306194" lvl="2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플로우차트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06194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ERD 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다이어그램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00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1840</Words>
  <Application>Microsoft Office PowerPoint</Application>
  <PresentationFormat>사용자 지정</PresentationFormat>
  <Paragraphs>463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Calibri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중고거래게시판</dc:title>
  <dc:subject/>
  <dc:creator>안지우</dc:creator>
  <cp:keywords/>
  <dc:description/>
  <cp:lastModifiedBy>이정민</cp:lastModifiedBy>
  <cp:revision>48</cp:revision>
  <dcterms:created xsi:type="dcterms:W3CDTF">2006-08-16T00:00:00Z</dcterms:created>
  <dcterms:modified xsi:type="dcterms:W3CDTF">2023-07-19T05:40:51Z</dcterms:modified>
  <cp:category/>
  <dc:identifier>DAEe-1MFvWU</dc:identifier>
</cp:coreProperties>
</file>