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2" r:id="rId1"/>
  </p:sldMasterIdLst>
  <p:sldIdLst>
    <p:sldId id="256" r:id="rId2"/>
    <p:sldId id="257" r:id="rId3"/>
    <p:sldId id="258" r:id="rId4"/>
    <p:sldId id="263" r:id="rId5"/>
    <p:sldId id="259"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98" d="100"/>
          <a:sy n="98" d="100"/>
        </p:scale>
        <p:origin x="90" y="6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5986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230170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940919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534198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8825659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2/3/2015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892597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2/3/2015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5670201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5044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74240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79590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36733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34166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56908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2/3/2015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99737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2/3/2015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5963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2/3/2015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63896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93729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2/3/2015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098138579"/>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ocs.kali.org/" TargetMode="External"/><Relationship Id="rId7" Type="http://schemas.openxmlformats.org/officeDocument/2006/relationships/hyperlink" Target="http://en.wikipedia.org/wiki/Linux_kernel" TargetMode="External"/><Relationship Id="rId2" Type="http://schemas.openxmlformats.org/officeDocument/2006/relationships/hyperlink" Target="https://www.kali.org/" TargetMode="External"/><Relationship Id="rId1" Type="http://schemas.openxmlformats.org/officeDocument/2006/relationships/slideLayout" Target="../slideLayouts/slideLayout2.xml"/><Relationship Id="rId6" Type="http://schemas.openxmlformats.org/officeDocument/2006/relationships/hyperlink" Target="http://www.owasp.org/" TargetMode="External"/><Relationship Id="rId5" Type="http://schemas.openxmlformats.org/officeDocument/2006/relationships/hyperlink" Target="https://www.virtualbox.org/" TargetMode="External"/><Relationship Id="rId4" Type="http://schemas.openxmlformats.org/officeDocument/2006/relationships/hyperlink" Target="https://my.vmware.com/web/vmware/download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WTF is… Linux</a:t>
            </a:r>
            <a:r>
              <a:rPr lang="en-GB" dirty="0" smtClean="0"/>
              <a:t>? </a:t>
            </a:r>
            <a:r>
              <a:rPr lang="en-GB" sz="1600" dirty="0" smtClean="0"/>
              <a:t>And also Kali</a:t>
            </a:r>
            <a:endParaRPr lang="en-GB" dirty="0"/>
          </a:p>
        </p:txBody>
      </p:sp>
      <p:sp>
        <p:nvSpPr>
          <p:cNvPr id="3" name="Subtitle 2"/>
          <p:cNvSpPr>
            <a:spLocks noGrp="1"/>
          </p:cNvSpPr>
          <p:nvPr>
            <p:ph type="subTitle" idx="1"/>
          </p:nvPr>
        </p:nvSpPr>
        <p:spPr/>
        <p:txBody>
          <a:bodyPr/>
          <a:lstStyle/>
          <a:p>
            <a:r>
              <a:rPr lang="en-GB" dirty="0" smtClean="0"/>
              <a:t>An introduction (of sorts)</a:t>
            </a:r>
            <a:endParaRPr lang="en-GB" dirty="0"/>
          </a:p>
        </p:txBody>
      </p:sp>
    </p:spTree>
    <p:extLst>
      <p:ext uri="{BB962C8B-B14F-4D97-AF65-F5344CB8AC3E}">
        <p14:creationId xmlns:p14="http://schemas.microsoft.com/office/powerpoint/2010/main" val="1024636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Logo is a Penguin!</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6359" y="1853248"/>
            <a:ext cx="7620000" cy="3238500"/>
          </a:xfrm>
        </p:spPr>
      </p:pic>
      <p:sp>
        <p:nvSpPr>
          <p:cNvPr id="5" name="TextBox 4"/>
          <p:cNvSpPr txBox="1"/>
          <p:nvPr/>
        </p:nvSpPr>
        <p:spPr>
          <a:xfrm>
            <a:off x="2998573" y="5651157"/>
            <a:ext cx="5931243" cy="646331"/>
          </a:xfrm>
          <a:prstGeom prst="rect">
            <a:avLst/>
          </a:prstGeom>
          <a:noFill/>
        </p:spPr>
        <p:txBody>
          <a:bodyPr wrap="square" rtlCol="0">
            <a:spAutoFit/>
          </a:bodyPr>
          <a:lstStyle/>
          <a:p>
            <a:pPr algn="ctr"/>
            <a:r>
              <a:rPr lang="en-GB" dirty="0" smtClean="0"/>
              <a:t>It is also a popular open source operating </a:t>
            </a:r>
            <a:r>
              <a:rPr lang="en-GB" dirty="0" smtClean="0"/>
              <a:t>system used by millions of people worldwide</a:t>
            </a:r>
            <a:endParaRPr lang="en-GB" dirty="0"/>
          </a:p>
        </p:txBody>
      </p:sp>
    </p:spTree>
    <p:extLst>
      <p:ext uri="{BB962C8B-B14F-4D97-AF65-F5344CB8AC3E}">
        <p14:creationId xmlns:p14="http://schemas.microsoft.com/office/powerpoint/2010/main" val="317777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a:xfrm>
            <a:off x="1103312" y="1268628"/>
            <a:ext cx="5857661" cy="4979772"/>
          </a:xfrm>
        </p:spPr>
        <p:txBody>
          <a:bodyPr>
            <a:normAutofit/>
          </a:bodyPr>
          <a:lstStyle/>
          <a:p>
            <a:r>
              <a:rPr lang="en-GB" dirty="0" smtClean="0"/>
              <a:t>Linux was first released in 1991</a:t>
            </a:r>
          </a:p>
          <a:p>
            <a:r>
              <a:rPr lang="en-GB" dirty="0" smtClean="0"/>
              <a:t>It is based on the GNU Project</a:t>
            </a:r>
          </a:p>
          <a:p>
            <a:r>
              <a:rPr lang="en-GB" dirty="0" smtClean="0"/>
              <a:t>The chief “architect” of Linux is this dude </a:t>
            </a:r>
            <a:r>
              <a:rPr lang="en-GB" dirty="0" smtClean="0">
                <a:sym typeface="Wingdings" panose="05000000000000000000" pitchFamily="2" charset="2"/>
              </a:rPr>
              <a:t></a:t>
            </a:r>
          </a:p>
          <a:p>
            <a:r>
              <a:rPr lang="en-GB" dirty="0" smtClean="0">
                <a:sym typeface="Wingdings" panose="05000000000000000000" pitchFamily="2" charset="2"/>
              </a:rPr>
              <a:t>His name is Linus Torvalds.</a:t>
            </a:r>
          </a:p>
          <a:p>
            <a:r>
              <a:rPr lang="en-GB" dirty="0" smtClean="0">
                <a:sym typeface="Wingdings" panose="05000000000000000000" pitchFamily="2" charset="2"/>
              </a:rPr>
              <a:t>He is not a known giver of f**</a:t>
            </a:r>
            <a:r>
              <a:rPr lang="en-GB" dirty="0" err="1" smtClean="0">
                <a:sym typeface="Wingdings" panose="05000000000000000000" pitchFamily="2" charset="2"/>
              </a:rPr>
              <a:t>ks</a:t>
            </a:r>
            <a:endParaRPr lang="en-GB" dirty="0" smtClean="0">
              <a:sym typeface="Wingdings" panose="05000000000000000000" pitchFamily="2" charset="2"/>
            </a:endParaRPr>
          </a:p>
          <a:p>
            <a:r>
              <a:rPr lang="en-GB" dirty="0" smtClean="0">
                <a:sym typeface="Wingdings" panose="05000000000000000000" pitchFamily="2" charset="2"/>
              </a:rPr>
              <a:t>He is a very vocal proponent of well written </a:t>
            </a:r>
            <a:r>
              <a:rPr lang="en-GB" dirty="0" smtClean="0">
                <a:sym typeface="Wingdings" panose="05000000000000000000" pitchFamily="2" charset="2"/>
              </a:rPr>
              <a:t>code</a:t>
            </a:r>
          </a:p>
          <a:p>
            <a:pPr marL="0" indent="0">
              <a:buNone/>
            </a:pPr>
            <a:endParaRPr lang="en-GB" dirty="0">
              <a:sym typeface="Wingdings" panose="05000000000000000000" pitchFamily="2" charset="2"/>
            </a:endParaRPr>
          </a:p>
          <a:p>
            <a:pPr marL="0" indent="0">
              <a:buNone/>
            </a:pPr>
            <a:endParaRPr lang="en-GB" dirty="0" smtClean="0">
              <a:sym typeface="Wingdings" panose="05000000000000000000" pitchFamily="2" charset="2"/>
            </a:endParaRPr>
          </a:p>
          <a:p>
            <a:pPr marL="0" indent="0">
              <a:buNone/>
            </a:pPr>
            <a:endParaRPr lang="en-GB" dirty="0">
              <a:sym typeface="Wingdings" panose="05000000000000000000" pitchFamily="2" charset="2"/>
            </a:endParaRPr>
          </a:p>
          <a:p>
            <a:pPr marL="0" indent="0">
              <a:buNone/>
            </a:pPr>
            <a:r>
              <a:rPr lang="en-GB" dirty="0" smtClean="0">
                <a:sym typeface="Wingdings" panose="05000000000000000000" pitchFamily="2" charset="2"/>
              </a:rPr>
              <a:t>Googling </a:t>
            </a:r>
            <a:r>
              <a:rPr lang="en-GB" dirty="0" smtClean="0">
                <a:sym typeface="Wingdings" panose="05000000000000000000" pitchFamily="2" charset="2"/>
              </a:rPr>
              <a:t>“Linux” or “Linux History” will give you far more information if you are interested</a:t>
            </a:r>
            <a:endParaRPr lang="en-GB" dirty="0">
              <a:sym typeface="Wingdings" panose="05000000000000000000" pitchFamily="2" charset="2"/>
            </a:endParaRPr>
          </a:p>
        </p:txBody>
      </p:sp>
      <p:pic>
        <p:nvPicPr>
          <p:cNvPr id="4" name="Picture 3"/>
          <p:cNvPicPr>
            <a:picLocks noChangeAspect="1"/>
          </p:cNvPicPr>
          <p:nvPr/>
        </p:nvPicPr>
        <p:blipFill>
          <a:blip r:embed="rId2"/>
          <a:stretch>
            <a:fillRect/>
          </a:stretch>
        </p:blipFill>
        <p:spPr>
          <a:xfrm>
            <a:off x="7105538" y="1344464"/>
            <a:ext cx="3595414" cy="2090737"/>
          </a:xfrm>
          <a:prstGeom prst="rect">
            <a:avLst/>
          </a:prstGeom>
        </p:spPr>
      </p:pic>
    </p:spTree>
    <p:extLst>
      <p:ext uri="{BB962C8B-B14F-4D97-AF65-F5344CB8AC3E}">
        <p14:creationId xmlns:p14="http://schemas.microsoft.com/office/powerpoint/2010/main" val="3180154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593124"/>
            <a:ext cx="8946541" cy="5655275"/>
          </a:xfrm>
        </p:spPr>
        <p:txBody>
          <a:bodyPr/>
          <a:lstStyle/>
          <a:p>
            <a:r>
              <a:rPr lang="en-GB" dirty="0" smtClean="0"/>
              <a:t>Linux uses Low Level API’s</a:t>
            </a:r>
          </a:p>
          <a:p>
            <a:r>
              <a:rPr lang="en-GB" dirty="0" smtClean="0"/>
              <a:t>-This means it has better access to interface directly with the PC hardware</a:t>
            </a:r>
          </a:p>
          <a:p>
            <a:r>
              <a:rPr lang="en-GB" dirty="0" smtClean="0"/>
              <a:t>-In contrast to Windows which always has a middle man between the user and the hardware</a:t>
            </a:r>
          </a:p>
          <a:p>
            <a:r>
              <a:rPr lang="en-GB" dirty="0" smtClean="0"/>
              <a:t>Linux isn’t as much of a resource hog as Windows (when did this turn into a bash on Windows thing?)</a:t>
            </a:r>
          </a:p>
          <a:p>
            <a:endParaRPr lang="en-GB" dirty="0"/>
          </a:p>
        </p:txBody>
      </p:sp>
      <p:pic>
        <p:nvPicPr>
          <p:cNvPr id="5" name="Picture 4"/>
          <p:cNvPicPr>
            <a:picLocks noChangeAspect="1"/>
          </p:cNvPicPr>
          <p:nvPr/>
        </p:nvPicPr>
        <p:blipFill>
          <a:blip r:embed="rId2"/>
          <a:stretch>
            <a:fillRect/>
          </a:stretch>
        </p:blipFill>
        <p:spPr>
          <a:xfrm>
            <a:off x="6076104" y="3226208"/>
            <a:ext cx="5715000" cy="2924175"/>
          </a:xfrm>
          <a:prstGeom prst="rect">
            <a:avLst/>
          </a:prstGeom>
        </p:spPr>
      </p:pic>
      <p:sp>
        <p:nvSpPr>
          <p:cNvPr id="6" name="TextBox 5"/>
          <p:cNvSpPr txBox="1"/>
          <p:nvPr/>
        </p:nvSpPr>
        <p:spPr>
          <a:xfrm>
            <a:off x="1103312" y="3378969"/>
            <a:ext cx="4801377" cy="3416320"/>
          </a:xfrm>
          <a:prstGeom prst="rect">
            <a:avLst/>
          </a:prstGeom>
          <a:noFill/>
        </p:spPr>
        <p:txBody>
          <a:bodyPr wrap="square" rtlCol="0">
            <a:spAutoFit/>
          </a:bodyPr>
          <a:lstStyle/>
          <a:p>
            <a:pPr marL="285750" indent="-285750">
              <a:buFont typeface="Arial" panose="020B0604020202020204" pitchFamily="34" charset="0"/>
              <a:buChar char="•"/>
            </a:pPr>
            <a:r>
              <a:rPr lang="en-GB" dirty="0"/>
              <a:t>It is however totally possible to completely and totally </a:t>
            </a:r>
            <a:r>
              <a:rPr lang="en-GB" dirty="0" err="1"/>
              <a:t>bork</a:t>
            </a:r>
            <a:r>
              <a:rPr lang="en-GB" dirty="0"/>
              <a:t> your PC while using Linux due to the lower level access</a:t>
            </a:r>
          </a:p>
          <a:p>
            <a:pPr marL="285750" indent="-285750">
              <a:buFont typeface="Arial" panose="020B0604020202020204" pitchFamily="34" charset="0"/>
              <a:buChar char="•"/>
            </a:pPr>
            <a:r>
              <a:rPr lang="en-GB" dirty="0"/>
              <a:t>It’s open source which means if you find a bug and you can fix it, go ahead! (just make sure your code is perfect or Linus will be mad) </a:t>
            </a:r>
          </a:p>
          <a:p>
            <a:pPr marL="285750" indent="-285750">
              <a:buFont typeface="Arial" panose="020B0604020202020204" pitchFamily="34" charset="0"/>
              <a:buChar char="•"/>
            </a:pPr>
            <a:r>
              <a:rPr lang="en-GB" dirty="0"/>
              <a:t>It also means it isn’t perfect, though it is getting better and better with community input </a:t>
            </a:r>
          </a:p>
          <a:p>
            <a:endParaRPr lang="en-GB" dirty="0"/>
          </a:p>
        </p:txBody>
      </p:sp>
      <p:sp>
        <p:nvSpPr>
          <p:cNvPr id="7" name="TextBox 6"/>
          <p:cNvSpPr txBox="1"/>
          <p:nvPr/>
        </p:nvSpPr>
        <p:spPr>
          <a:xfrm>
            <a:off x="8194301" y="6117594"/>
            <a:ext cx="1478606" cy="261610"/>
          </a:xfrm>
          <a:prstGeom prst="rect">
            <a:avLst/>
          </a:prstGeom>
          <a:noFill/>
        </p:spPr>
        <p:txBody>
          <a:bodyPr wrap="square" rtlCol="0">
            <a:spAutoFit/>
          </a:bodyPr>
          <a:lstStyle/>
          <a:p>
            <a:r>
              <a:rPr lang="en-GB" sz="1100" dirty="0" smtClean="0"/>
              <a:t>This could be you! </a:t>
            </a:r>
            <a:endParaRPr lang="en-GB" sz="1100" dirty="0"/>
          </a:p>
        </p:txBody>
      </p:sp>
    </p:spTree>
    <p:extLst>
      <p:ext uri="{BB962C8B-B14F-4D97-AF65-F5344CB8AC3E}">
        <p14:creationId xmlns:p14="http://schemas.microsoft.com/office/powerpoint/2010/main" val="99070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Where does Kali fit into this?</a:t>
            </a:r>
            <a:endParaRPr lang="en-GB" dirty="0"/>
          </a:p>
        </p:txBody>
      </p:sp>
      <p:sp>
        <p:nvSpPr>
          <p:cNvPr id="3" name="Content Placeholder 2"/>
          <p:cNvSpPr>
            <a:spLocks noGrp="1"/>
          </p:cNvSpPr>
          <p:nvPr>
            <p:ph idx="1"/>
          </p:nvPr>
        </p:nvSpPr>
        <p:spPr>
          <a:xfrm>
            <a:off x="1104293" y="1853248"/>
            <a:ext cx="8946541" cy="4195481"/>
          </a:xfrm>
        </p:spPr>
        <p:txBody>
          <a:bodyPr/>
          <a:lstStyle/>
          <a:p>
            <a:r>
              <a:rPr lang="en-GB" dirty="0" smtClean="0"/>
              <a:t>Kali is what is known as a “</a:t>
            </a:r>
            <a:r>
              <a:rPr lang="en-GB" dirty="0" err="1" smtClean="0"/>
              <a:t>distro</a:t>
            </a:r>
            <a:r>
              <a:rPr lang="en-GB" dirty="0" smtClean="0"/>
              <a:t>” or distribution</a:t>
            </a:r>
          </a:p>
          <a:p>
            <a:r>
              <a:rPr lang="en-GB" dirty="0" smtClean="0"/>
              <a:t>It is a customised version of Linux that comes with a whole heap of built in security tools</a:t>
            </a:r>
          </a:p>
          <a:p>
            <a:r>
              <a:rPr lang="en-GB" dirty="0" smtClean="0"/>
              <a:t>It is derived from another “</a:t>
            </a:r>
            <a:r>
              <a:rPr lang="en-GB" dirty="0" err="1" smtClean="0"/>
              <a:t>distro</a:t>
            </a:r>
            <a:r>
              <a:rPr lang="en-GB" dirty="0" smtClean="0"/>
              <a:t>” called </a:t>
            </a:r>
            <a:r>
              <a:rPr lang="en-GB" dirty="0" err="1" smtClean="0"/>
              <a:t>Debian</a:t>
            </a:r>
            <a:endParaRPr lang="en-GB" dirty="0" smtClean="0"/>
          </a:p>
          <a:p>
            <a:r>
              <a:rPr lang="en-GB" dirty="0" smtClean="0"/>
              <a:t>Why not just use this “</a:t>
            </a:r>
            <a:r>
              <a:rPr lang="en-GB" dirty="0" err="1" smtClean="0"/>
              <a:t>Debian</a:t>
            </a:r>
            <a:r>
              <a:rPr lang="en-GB" dirty="0" smtClean="0"/>
              <a:t>” </a:t>
            </a:r>
            <a:r>
              <a:rPr lang="en-GB" dirty="0" err="1" smtClean="0"/>
              <a:t>distro</a:t>
            </a:r>
            <a:r>
              <a:rPr lang="en-GB" dirty="0" smtClean="0"/>
              <a:t> then? (did you not read the second bullet point?)</a:t>
            </a:r>
          </a:p>
          <a:p>
            <a:r>
              <a:rPr lang="en-GB" dirty="0" smtClean="0"/>
              <a:t>Kali contains things that can get you into trouble. The organisation that maintains it is called Offensive Security which should give you a hint. </a:t>
            </a:r>
          </a:p>
        </p:txBody>
      </p:sp>
      <p:pic>
        <p:nvPicPr>
          <p:cNvPr id="5" name="Picture 4"/>
          <p:cNvPicPr>
            <a:picLocks noChangeAspect="1"/>
          </p:cNvPicPr>
          <p:nvPr/>
        </p:nvPicPr>
        <p:blipFill>
          <a:blip r:embed="rId2"/>
          <a:stretch>
            <a:fillRect/>
          </a:stretch>
        </p:blipFill>
        <p:spPr>
          <a:xfrm>
            <a:off x="3093179" y="5250592"/>
            <a:ext cx="1952625" cy="1447800"/>
          </a:xfrm>
          <a:prstGeom prst="rect">
            <a:avLst/>
          </a:prstGeom>
        </p:spPr>
      </p:pic>
      <p:pic>
        <p:nvPicPr>
          <p:cNvPr id="6" name="Picture 5"/>
          <p:cNvPicPr>
            <a:picLocks noChangeAspect="1"/>
          </p:cNvPicPr>
          <p:nvPr/>
        </p:nvPicPr>
        <p:blipFill>
          <a:blip r:embed="rId3"/>
          <a:stretch>
            <a:fillRect/>
          </a:stretch>
        </p:blipFill>
        <p:spPr>
          <a:xfrm>
            <a:off x="5348472" y="5250592"/>
            <a:ext cx="2895599" cy="1447800"/>
          </a:xfrm>
          <a:prstGeom prst="rect">
            <a:avLst/>
          </a:prstGeom>
        </p:spPr>
      </p:pic>
    </p:spTree>
    <p:extLst>
      <p:ext uri="{BB962C8B-B14F-4D97-AF65-F5344CB8AC3E}">
        <p14:creationId xmlns:p14="http://schemas.microsoft.com/office/powerpoint/2010/main" val="3315262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576650"/>
            <a:ext cx="8946541" cy="5671750"/>
          </a:xfrm>
        </p:spPr>
        <p:txBody>
          <a:bodyPr/>
          <a:lstStyle/>
          <a:p>
            <a:pPr marL="0" indent="0">
              <a:buNone/>
            </a:pPr>
            <a:r>
              <a:rPr lang="en-GB" dirty="0" smtClean="0"/>
              <a:t>Things to Know About Kali: </a:t>
            </a:r>
          </a:p>
          <a:p>
            <a:pPr marL="0" indent="0">
              <a:buNone/>
            </a:pPr>
            <a:endParaRPr lang="en-GB" dirty="0" smtClean="0"/>
          </a:p>
          <a:p>
            <a:r>
              <a:rPr lang="en-GB" dirty="0" smtClean="0"/>
              <a:t>Kali is generally ran as a Virtual Machine (using VMware or </a:t>
            </a:r>
            <a:r>
              <a:rPr lang="en-GB" dirty="0" err="1" smtClean="0"/>
              <a:t>VBox</a:t>
            </a:r>
            <a:r>
              <a:rPr lang="en-GB" dirty="0" smtClean="0"/>
              <a:t>)</a:t>
            </a:r>
          </a:p>
          <a:p>
            <a:r>
              <a:rPr lang="en-GB" dirty="0" smtClean="0"/>
              <a:t>It is commonly ran in “Live” mode rather than being installed</a:t>
            </a:r>
            <a:endParaRPr lang="en-GB" dirty="0" smtClean="0"/>
          </a:p>
          <a:p>
            <a:r>
              <a:rPr lang="en-GB" dirty="0" smtClean="0"/>
              <a:t>In Kali “root” is NOT hallowed ground (it is generally ran AS “root”)</a:t>
            </a:r>
          </a:p>
          <a:p>
            <a:r>
              <a:rPr lang="en-GB" dirty="0" smtClean="0"/>
              <a:t>Some tools run in a GUI, most run through the command line interface </a:t>
            </a:r>
          </a:p>
          <a:p>
            <a:r>
              <a:rPr lang="en-GB" dirty="0" smtClean="0"/>
              <a:t>It’s FREE!</a:t>
            </a:r>
          </a:p>
          <a:p>
            <a:r>
              <a:rPr lang="en-GB" dirty="0" smtClean="0"/>
              <a:t>Did I mention it’s free? </a:t>
            </a:r>
          </a:p>
          <a:p>
            <a:endParaRPr lang="en-GB" dirty="0"/>
          </a:p>
        </p:txBody>
      </p:sp>
      <p:pic>
        <p:nvPicPr>
          <p:cNvPr id="1026" name="Picture 2" descr="http://www.moneymagpie.com/wp-content/uploads/2011/09/free-stuf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1396" y="3336587"/>
            <a:ext cx="3417548" cy="3041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83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can I do with Kali? </a:t>
            </a:r>
            <a:endParaRPr lang="en-GB" dirty="0"/>
          </a:p>
        </p:txBody>
      </p:sp>
      <p:sp>
        <p:nvSpPr>
          <p:cNvPr id="3" name="Content Placeholder 2"/>
          <p:cNvSpPr>
            <a:spLocks noGrp="1"/>
          </p:cNvSpPr>
          <p:nvPr>
            <p:ph idx="1"/>
          </p:nvPr>
        </p:nvSpPr>
        <p:spPr>
          <a:xfrm>
            <a:off x="1103312" y="1779374"/>
            <a:ext cx="8946541" cy="4469026"/>
          </a:xfrm>
        </p:spPr>
        <p:txBody>
          <a:bodyPr>
            <a:normAutofit/>
          </a:bodyPr>
          <a:lstStyle/>
          <a:p>
            <a:r>
              <a:rPr lang="en-GB" dirty="0" smtClean="0"/>
              <a:t>Penetration Testing</a:t>
            </a:r>
            <a:r>
              <a:rPr lang="en-GB" dirty="0"/>
              <a:t> </a:t>
            </a:r>
            <a:r>
              <a:rPr lang="en-GB" dirty="0" smtClean="0"/>
              <a:t>or Pen Testing</a:t>
            </a:r>
          </a:p>
          <a:p>
            <a:r>
              <a:rPr lang="en-GB" dirty="0" smtClean="0"/>
              <a:t>How would I go about doing that??</a:t>
            </a:r>
          </a:p>
          <a:p>
            <a:r>
              <a:rPr lang="en-GB" dirty="0" smtClean="0"/>
              <a:t>Set up a little network of Virtual Machines! :D </a:t>
            </a:r>
          </a:p>
          <a:p>
            <a:r>
              <a:rPr lang="en-GB" dirty="0" smtClean="0"/>
              <a:t>If you’ve downloaded </a:t>
            </a:r>
            <a:r>
              <a:rPr lang="en-GB" dirty="0" err="1" smtClean="0"/>
              <a:t>VBox</a:t>
            </a:r>
            <a:r>
              <a:rPr lang="en-GB" dirty="0" smtClean="0"/>
              <a:t> or VMware (links on the last slide) then you already have most of what you need.</a:t>
            </a:r>
          </a:p>
          <a:p>
            <a:r>
              <a:rPr lang="en-GB" dirty="0" smtClean="0"/>
              <a:t>Download some server image files (remember Linux is free) from </a:t>
            </a:r>
            <a:r>
              <a:rPr lang="en-GB" dirty="0"/>
              <a:t>the internet </a:t>
            </a:r>
            <a:r>
              <a:rPr lang="en-GB" dirty="0" smtClean="0"/>
              <a:t>and install them as Virtual Machines</a:t>
            </a:r>
          </a:p>
          <a:p>
            <a:r>
              <a:rPr lang="en-GB" dirty="0" smtClean="0"/>
              <a:t>Once you have them installed as Virtual Machines you can look into installing some services on them (maybe a small MySQL server?)</a:t>
            </a:r>
          </a:p>
          <a:p>
            <a:r>
              <a:rPr lang="en-GB" dirty="0" smtClean="0"/>
              <a:t>Remember each Virtual Machine needs RAM and CPU so don’t go mental unless your PC can handle it</a:t>
            </a:r>
          </a:p>
          <a:p>
            <a:pPr marL="0" indent="0">
              <a:buNone/>
            </a:pPr>
            <a:endParaRPr lang="en-GB" dirty="0" smtClean="0"/>
          </a:p>
          <a:p>
            <a:endParaRPr lang="en-GB" dirty="0" smtClean="0"/>
          </a:p>
          <a:p>
            <a:pPr marL="0" indent="0">
              <a:buNone/>
            </a:pPr>
            <a:endParaRPr lang="en-GB" dirty="0" smtClean="0"/>
          </a:p>
          <a:p>
            <a:pPr marL="0" indent="0">
              <a:buNone/>
            </a:pPr>
            <a:endParaRPr lang="en-GB" dirty="0"/>
          </a:p>
        </p:txBody>
      </p:sp>
    </p:spTree>
    <p:extLst>
      <p:ext uri="{BB962C8B-B14F-4D97-AF65-F5344CB8AC3E}">
        <p14:creationId xmlns:p14="http://schemas.microsoft.com/office/powerpoint/2010/main" val="1261861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(Possibly?) Legal Stuff</a:t>
            </a:r>
            <a:endParaRPr lang="en-GB" dirty="0"/>
          </a:p>
        </p:txBody>
      </p:sp>
      <p:sp>
        <p:nvSpPr>
          <p:cNvPr id="3" name="Content Placeholder 2"/>
          <p:cNvSpPr>
            <a:spLocks noGrp="1"/>
          </p:cNvSpPr>
          <p:nvPr>
            <p:ph idx="1"/>
          </p:nvPr>
        </p:nvSpPr>
        <p:spPr>
          <a:xfrm>
            <a:off x="1040860" y="1976820"/>
            <a:ext cx="8946541" cy="1176665"/>
          </a:xfrm>
        </p:spPr>
        <p:txBody>
          <a:bodyPr/>
          <a:lstStyle/>
          <a:p>
            <a:pPr>
              <a:buFont typeface="Wingdings" panose="05000000000000000000" pitchFamily="2" charset="2"/>
              <a:buChar char="q"/>
            </a:pPr>
            <a:r>
              <a:rPr lang="en-GB" dirty="0"/>
              <a:t>Kali </a:t>
            </a:r>
            <a:r>
              <a:rPr lang="en-GB" dirty="0" smtClean="0"/>
              <a:t>contains a lot of powerful tools that can </a:t>
            </a:r>
            <a:r>
              <a:rPr lang="en-GB" dirty="0"/>
              <a:t>get you into a LOT of trouble if you use it </a:t>
            </a:r>
            <a:r>
              <a:rPr lang="en-GB" dirty="0" smtClean="0"/>
              <a:t>maliciously, </a:t>
            </a:r>
            <a:r>
              <a:rPr lang="en-GB" dirty="0"/>
              <a:t>so make sure you have EXPLICIT permission to do whatever it is that you are trying to </a:t>
            </a:r>
            <a:r>
              <a:rPr lang="en-GB" dirty="0" smtClean="0"/>
              <a:t>do</a:t>
            </a:r>
          </a:p>
          <a:p>
            <a:pPr marL="0" indent="0">
              <a:buNone/>
            </a:pPr>
            <a:endParaRPr lang="en-GB" dirty="0" smtClean="0"/>
          </a:p>
        </p:txBody>
      </p:sp>
      <p:pic>
        <p:nvPicPr>
          <p:cNvPr id="5" name="Picture 4"/>
          <p:cNvPicPr>
            <a:picLocks noChangeAspect="1"/>
          </p:cNvPicPr>
          <p:nvPr/>
        </p:nvPicPr>
        <p:blipFill>
          <a:blip r:embed="rId2"/>
          <a:stretch>
            <a:fillRect/>
          </a:stretch>
        </p:blipFill>
        <p:spPr>
          <a:xfrm>
            <a:off x="6572047" y="3229583"/>
            <a:ext cx="3989174" cy="2599007"/>
          </a:xfrm>
          <a:prstGeom prst="rect">
            <a:avLst/>
          </a:prstGeom>
        </p:spPr>
      </p:pic>
      <p:sp>
        <p:nvSpPr>
          <p:cNvPr id="6" name="TextBox 5"/>
          <p:cNvSpPr txBox="1"/>
          <p:nvPr/>
        </p:nvSpPr>
        <p:spPr>
          <a:xfrm>
            <a:off x="1040860" y="3550595"/>
            <a:ext cx="5252936" cy="2031325"/>
          </a:xfrm>
          <a:prstGeom prst="rect">
            <a:avLst/>
          </a:prstGeom>
          <a:noFill/>
        </p:spPr>
        <p:txBody>
          <a:bodyPr wrap="square" rtlCol="0">
            <a:spAutoFit/>
          </a:bodyPr>
          <a:lstStyle/>
          <a:p>
            <a:pPr marL="285750" indent="-285750">
              <a:buClr>
                <a:schemeClr val="bg2">
                  <a:lumMod val="40000"/>
                  <a:lumOff val="60000"/>
                </a:schemeClr>
              </a:buClr>
              <a:buFont typeface="Wingdings" panose="05000000000000000000" pitchFamily="2" charset="2"/>
              <a:buChar char="q"/>
            </a:pPr>
            <a:r>
              <a:rPr lang="en-GB" dirty="0"/>
              <a:t>There is probably a lot more that should be written here. Just don’t be stupid and you’ll be fine. There are environments provided for you (and that you can create yourself as mentioned) to do the work in safety where you can’t get yourself into trouble or mess up someone’s stuff</a:t>
            </a:r>
          </a:p>
        </p:txBody>
      </p:sp>
      <p:sp>
        <p:nvSpPr>
          <p:cNvPr id="7" name="TextBox 6"/>
          <p:cNvSpPr txBox="1"/>
          <p:nvPr/>
        </p:nvSpPr>
        <p:spPr>
          <a:xfrm>
            <a:off x="6572047" y="5904688"/>
            <a:ext cx="3989174" cy="400110"/>
          </a:xfrm>
          <a:prstGeom prst="rect">
            <a:avLst/>
          </a:prstGeom>
          <a:noFill/>
        </p:spPr>
        <p:txBody>
          <a:bodyPr wrap="square" rtlCol="0">
            <a:spAutoFit/>
          </a:bodyPr>
          <a:lstStyle/>
          <a:p>
            <a:pPr algn="ctr"/>
            <a:r>
              <a:rPr lang="en-GB" sz="1000" dirty="0" smtClean="0"/>
              <a:t>Nobody wants to read this book, don’t make them by doing anything daft.</a:t>
            </a:r>
            <a:endParaRPr lang="en-GB" sz="1000" dirty="0"/>
          </a:p>
        </p:txBody>
      </p:sp>
    </p:spTree>
    <p:extLst>
      <p:ext uri="{BB962C8B-B14F-4D97-AF65-F5344CB8AC3E}">
        <p14:creationId xmlns:p14="http://schemas.microsoft.com/office/powerpoint/2010/main" val="1650361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Links!</a:t>
            </a:r>
            <a:endParaRPr lang="en-GB" dirty="0"/>
          </a:p>
        </p:txBody>
      </p:sp>
      <p:sp>
        <p:nvSpPr>
          <p:cNvPr id="3" name="Content Placeholder 2"/>
          <p:cNvSpPr>
            <a:spLocks noGrp="1"/>
          </p:cNvSpPr>
          <p:nvPr>
            <p:ph idx="1"/>
          </p:nvPr>
        </p:nvSpPr>
        <p:spPr/>
        <p:txBody>
          <a:bodyPr/>
          <a:lstStyle/>
          <a:p>
            <a:r>
              <a:rPr lang="en-GB" dirty="0">
                <a:hlinkClick r:id="rId2"/>
              </a:rPr>
              <a:t>https://www.kali.org</a:t>
            </a:r>
            <a:r>
              <a:rPr lang="en-GB" dirty="0" smtClean="0">
                <a:hlinkClick r:id="rId2"/>
              </a:rPr>
              <a:t>/</a:t>
            </a:r>
            <a:r>
              <a:rPr lang="en-GB" dirty="0"/>
              <a:t> </a:t>
            </a:r>
            <a:r>
              <a:rPr lang="en-GB" dirty="0" smtClean="0"/>
              <a:t>(Remember to pick the right one for your system)</a:t>
            </a:r>
          </a:p>
          <a:p>
            <a:r>
              <a:rPr lang="en-GB" dirty="0" smtClean="0">
                <a:hlinkClick r:id="rId3"/>
              </a:rPr>
              <a:t>http://docs.kali.org/</a:t>
            </a:r>
            <a:r>
              <a:rPr lang="en-GB" dirty="0" smtClean="0"/>
              <a:t> (Kali documentation) </a:t>
            </a:r>
          </a:p>
          <a:p>
            <a:r>
              <a:rPr lang="en-GB" dirty="0">
                <a:hlinkClick r:id="rId4"/>
              </a:rPr>
              <a:t>https://</a:t>
            </a:r>
            <a:r>
              <a:rPr lang="en-GB" dirty="0" smtClean="0">
                <a:hlinkClick r:id="rId4"/>
              </a:rPr>
              <a:t>my.vmware.com/web/vmware/downloads</a:t>
            </a:r>
            <a:r>
              <a:rPr lang="en-GB" dirty="0" smtClean="0"/>
              <a:t> (VMware Player)</a:t>
            </a:r>
          </a:p>
          <a:p>
            <a:r>
              <a:rPr lang="en-GB" dirty="0">
                <a:hlinkClick r:id="rId5"/>
              </a:rPr>
              <a:t>https://www.virtualbox.org</a:t>
            </a:r>
            <a:r>
              <a:rPr lang="en-GB" dirty="0" smtClean="0">
                <a:hlinkClick r:id="rId5"/>
              </a:rPr>
              <a:t>/</a:t>
            </a:r>
            <a:r>
              <a:rPr lang="en-GB" dirty="0" smtClean="0"/>
              <a:t> (My preferred VM)</a:t>
            </a:r>
          </a:p>
          <a:p>
            <a:r>
              <a:rPr lang="en-GB" dirty="0" smtClean="0">
                <a:hlinkClick r:id="rId6"/>
              </a:rPr>
              <a:t>http://www.owasp.org</a:t>
            </a:r>
            <a:r>
              <a:rPr lang="en-GB" dirty="0" smtClean="0"/>
              <a:t> (Vulnerabilities, lots of </a:t>
            </a:r>
            <a:r>
              <a:rPr lang="en-GB" dirty="0" err="1" smtClean="0"/>
              <a:t>em</a:t>
            </a:r>
            <a:r>
              <a:rPr lang="en-GB" dirty="0" smtClean="0"/>
              <a:t>!)</a:t>
            </a:r>
          </a:p>
          <a:p>
            <a:r>
              <a:rPr lang="en-GB" dirty="0">
                <a:hlinkClick r:id="rId7"/>
              </a:rPr>
              <a:t>http://</a:t>
            </a:r>
            <a:r>
              <a:rPr lang="en-GB" dirty="0" smtClean="0">
                <a:hlinkClick r:id="rId7"/>
              </a:rPr>
              <a:t>en.wikipedia.org/wiki/Linux_kernel</a:t>
            </a:r>
            <a:r>
              <a:rPr lang="en-GB" dirty="0" smtClean="0"/>
              <a:t> (The wiki is actually pretty good for this) </a:t>
            </a:r>
          </a:p>
          <a:p>
            <a:endParaRPr lang="en-GB" dirty="0"/>
          </a:p>
        </p:txBody>
      </p:sp>
    </p:spTree>
    <p:extLst>
      <p:ext uri="{BB962C8B-B14F-4D97-AF65-F5344CB8AC3E}">
        <p14:creationId xmlns:p14="http://schemas.microsoft.com/office/powerpoint/2010/main" val="38076832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136</TotalTime>
  <Words>701</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Wingdings</vt:lpstr>
      <vt:lpstr>Wingdings 3</vt:lpstr>
      <vt:lpstr>Ion</vt:lpstr>
      <vt:lpstr>WTF is… Linux? And also Kali</vt:lpstr>
      <vt:lpstr>The Logo is a Penguin!</vt:lpstr>
      <vt:lpstr>PowerPoint Presentation</vt:lpstr>
      <vt:lpstr>PowerPoint Presentation</vt:lpstr>
      <vt:lpstr>Where does Kali fit into this?</vt:lpstr>
      <vt:lpstr>PowerPoint Presentation</vt:lpstr>
      <vt:lpstr>What can I do with Kali? </vt:lpstr>
      <vt:lpstr>(Possibly?) Legal Stuff</vt:lpstr>
      <vt:lpstr>Links!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WTF is… Linux?</dc:title>
  <dc:creator>Jay</dc:creator>
  <cp:lastModifiedBy>Jay</cp:lastModifiedBy>
  <cp:revision>16</cp:revision>
  <dcterms:created xsi:type="dcterms:W3CDTF">2015-02-03T19:15:27Z</dcterms:created>
  <dcterms:modified xsi:type="dcterms:W3CDTF">2015-02-03T22:44:28Z</dcterms:modified>
</cp:coreProperties>
</file>