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201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2" name="Shape 8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28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13" name="Shape 1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marR="0" lvl="0" algn="ctr" rtl="0">
              <a:lnSpc>
                <a:spcPct val="90000"/>
              </a:lnSpc>
              <a:spcBef>
                <a:spcPts val="4800"/>
              </a:spcBef>
              <a:spcAft>
                <a:spcPts val="0"/>
              </a:spcAft>
              <a:buClr>
                <a:schemeClr val="dk1"/>
              </a:buClr>
              <a:buSzPts val="2400"/>
              <a:buFont typeface="Arial"/>
              <a:buNone/>
              <a:defRPr sz="11520" b="0" i="0" u="none" strike="noStrike" cap="none">
                <a:solidFill>
                  <a:schemeClr val="dk1"/>
                </a:solidFill>
                <a:latin typeface="Calibri"/>
                <a:ea typeface="Calibri"/>
                <a:cs typeface="Calibri"/>
                <a:sym typeface="Calibri"/>
              </a:defRPr>
            </a:lvl1pPr>
            <a:lvl2pPr marR="0" lvl="1" algn="ctr"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2pPr>
            <a:lvl3pPr marR="0" lvl="2" algn="ctr" rtl="0">
              <a:lnSpc>
                <a:spcPct val="90000"/>
              </a:lnSpc>
              <a:spcBef>
                <a:spcPts val="240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3pPr>
            <a:lvl4pPr marR="0" lvl="3" algn="ctr" rtl="0">
              <a:lnSpc>
                <a:spcPct val="90000"/>
              </a:lnSpc>
              <a:spcBef>
                <a:spcPts val="24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4pPr>
            <a:lvl5pPr marR="0" lvl="4" algn="ctr" rtl="0">
              <a:lnSpc>
                <a:spcPct val="90000"/>
              </a:lnSpc>
              <a:spcBef>
                <a:spcPts val="24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5pPr>
            <a:lvl6pPr marR="0" lvl="5" algn="ctr" rtl="0">
              <a:lnSpc>
                <a:spcPct val="90000"/>
              </a:lnSpc>
              <a:spcBef>
                <a:spcPts val="24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6pPr>
            <a:lvl7pPr marR="0" lvl="6" algn="ctr" rtl="0">
              <a:lnSpc>
                <a:spcPct val="90000"/>
              </a:lnSpc>
              <a:spcBef>
                <a:spcPts val="24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7pPr>
            <a:lvl8pPr marR="0" lvl="7" algn="ctr" rtl="0">
              <a:lnSpc>
                <a:spcPct val="90000"/>
              </a:lnSpc>
              <a:spcBef>
                <a:spcPts val="24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8pPr>
            <a:lvl9pPr marR="0" lvl="8" algn="ctr" rtl="0">
              <a:lnSpc>
                <a:spcPct val="90000"/>
              </a:lnSpc>
              <a:spcBef>
                <a:spcPts val="24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22193247" y="10968991"/>
            <a:ext cx="27896822" cy="94640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body" idx="1"/>
          </p:nvPr>
        </p:nvSpPr>
        <p:spPr>
          <a:xfrm rot="5400000">
            <a:off x="2990845" y="1779270"/>
            <a:ext cx="27896822" cy="27843481"/>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19" name="Shape 19"/>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28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0"/>
              </a:spcBef>
              <a:spcAft>
                <a:spcPts val="0"/>
              </a:spcAft>
              <a:buClr>
                <a:schemeClr val="dk1"/>
              </a:buClr>
              <a:buSzPts val="2400"/>
              <a:buFont typeface="Arial"/>
              <a:buNone/>
              <a:defRPr sz="1152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rgbClr val="888888"/>
              </a:buClr>
              <a:buSzPts val="2000"/>
              <a:buFont typeface="Arial"/>
              <a:buNone/>
              <a:defRPr sz="96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2400"/>
              </a:spcBef>
              <a:spcAft>
                <a:spcPts val="0"/>
              </a:spcAft>
              <a:buClr>
                <a:srgbClr val="888888"/>
              </a:buClr>
              <a:buSzPts val="1800"/>
              <a:buFont typeface="Arial"/>
              <a:buNone/>
              <a:defRPr sz="864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2400"/>
              </a:spcBef>
              <a:spcAft>
                <a:spcPts val="0"/>
              </a:spcAft>
              <a:buClr>
                <a:srgbClr val="888888"/>
              </a:buClr>
              <a:buSzPts val="1600"/>
              <a:buFont typeface="Arial"/>
              <a:buNone/>
              <a:defRPr sz="768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2400"/>
              </a:spcBef>
              <a:spcAft>
                <a:spcPts val="0"/>
              </a:spcAft>
              <a:buClr>
                <a:srgbClr val="888888"/>
              </a:buClr>
              <a:buSzPts val="1600"/>
              <a:buFont typeface="Arial"/>
              <a:buNone/>
              <a:defRPr sz="768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2400"/>
              </a:spcBef>
              <a:spcAft>
                <a:spcPts val="0"/>
              </a:spcAft>
              <a:buClr>
                <a:srgbClr val="888888"/>
              </a:buClr>
              <a:buSzPts val="1600"/>
              <a:buFont typeface="Arial"/>
              <a:buNone/>
              <a:defRPr sz="768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2400"/>
              </a:spcBef>
              <a:spcAft>
                <a:spcPts val="0"/>
              </a:spcAft>
              <a:buClr>
                <a:srgbClr val="888888"/>
              </a:buClr>
              <a:buSzPts val="1600"/>
              <a:buFont typeface="Arial"/>
              <a:buNone/>
              <a:defRPr sz="768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2400"/>
              </a:spcBef>
              <a:spcAft>
                <a:spcPts val="0"/>
              </a:spcAft>
              <a:buClr>
                <a:srgbClr val="888888"/>
              </a:buClr>
              <a:buSzPts val="1600"/>
              <a:buFont typeface="Arial"/>
              <a:buNone/>
              <a:defRPr sz="768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2400"/>
              </a:spcBef>
              <a:spcAft>
                <a:spcPts val="0"/>
              </a:spcAft>
              <a:buClr>
                <a:srgbClr val="888888"/>
              </a:buClr>
              <a:buSzPts val="1600"/>
              <a:buFont typeface="Arial"/>
              <a:buNone/>
              <a:defRPr sz="768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4800"/>
              </a:spcBef>
              <a:spcAft>
                <a:spcPts val="0"/>
              </a:spcAft>
              <a:buClr>
                <a:schemeClr val="dk1"/>
              </a:buClr>
              <a:buSzPts val="2400"/>
              <a:buFont typeface="Arial"/>
              <a:buNone/>
              <a:defRPr sz="1152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20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1800"/>
              <a:buFont typeface="Arial"/>
              <a:buNone/>
              <a:defRPr sz="864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4800"/>
              </a:spcBef>
              <a:spcAft>
                <a:spcPts val="0"/>
              </a:spcAft>
              <a:buClr>
                <a:schemeClr val="dk1"/>
              </a:buClr>
              <a:buSzPts val="2400"/>
              <a:buFont typeface="Arial"/>
              <a:buNone/>
              <a:defRPr sz="1152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2000"/>
              <a:buFont typeface="Arial"/>
              <a:buNone/>
              <a:defRPr sz="96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1800"/>
              <a:buFont typeface="Arial"/>
              <a:buNone/>
              <a:defRPr sz="864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1600"/>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48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400"/>
              </a:spcBef>
              <a:spcAft>
                <a:spcPts val="0"/>
              </a:spcAft>
              <a:buClr>
                <a:schemeClr val="dk1"/>
              </a:buClr>
              <a:buSzPts val="180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153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4800"/>
              </a:spcBef>
              <a:spcAft>
                <a:spcPts val="0"/>
              </a:spcAft>
              <a:buClr>
                <a:schemeClr val="dk1"/>
              </a:buClr>
              <a:buSzPts val="3200"/>
              <a:buFont typeface="Arial"/>
              <a:buChar char="•"/>
              <a:defRPr sz="1536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2400"/>
              </a:spcBef>
              <a:spcAft>
                <a:spcPts val="0"/>
              </a:spcAft>
              <a:buClr>
                <a:schemeClr val="dk1"/>
              </a:buClr>
              <a:buSzPts val="2800"/>
              <a:buFont typeface="Arial"/>
              <a:buChar char="•"/>
              <a:defRPr sz="13439"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2400"/>
              </a:spcBef>
              <a:spcAft>
                <a:spcPts val="0"/>
              </a:spcAft>
              <a:buClr>
                <a:schemeClr val="dk1"/>
              </a:buClr>
              <a:buSzPts val="2400"/>
              <a:buFont typeface="Arial"/>
              <a:buChar char="•"/>
              <a:defRPr sz="1152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2400"/>
              </a:spcBef>
              <a:spcAft>
                <a:spcPts val="0"/>
              </a:spcAft>
              <a:buClr>
                <a:schemeClr val="dk1"/>
              </a:buClr>
              <a:buSzPts val="2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1400"/>
              <a:buFont typeface="Arial"/>
              <a:buNone/>
              <a:defRPr sz="6719"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1200"/>
              <a:buFont typeface="Arial"/>
              <a:buNone/>
              <a:defRPr sz="576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153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rgbClr val="000000"/>
                </a:solidFill>
                <a:latin typeface="Arial"/>
                <a:ea typeface="Arial"/>
                <a:cs typeface="Arial"/>
                <a:sym typeface="Arial"/>
              </a:defRPr>
            </a:lvl9pPr>
          </a:lstStyle>
          <a:p>
            <a:endParaRPr/>
          </a:p>
        </p:txBody>
      </p:sp>
      <p:sp>
        <p:nvSpPr>
          <p:cNvPr id="63" name="Shape 63"/>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320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280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240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20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4800"/>
              </a:spcBef>
              <a:spcAft>
                <a:spcPts val="0"/>
              </a:spcAft>
              <a:buClr>
                <a:schemeClr val="dk1"/>
              </a:buClr>
              <a:buSzPts val="1600"/>
              <a:buFont typeface="Arial"/>
              <a:buNone/>
              <a:defRPr sz="768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400"/>
              </a:spcBef>
              <a:spcAft>
                <a:spcPts val="0"/>
              </a:spcAft>
              <a:buClr>
                <a:schemeClr val="dk1"/>
              </a:buClr>
              <a:buSzPts val="1400"/>
              <a:buFont typeface="Arial"/>
              <a:buNone/>
              <a:defRPr sz="6719"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400"/>
              </a:spcBef>
              <a:spcAft>
                <a:spcPts val="0"/>
              </a:spcAft>
              <a:buClr>
                <a:schemeClr val="dk1"/>
              </a:buClr>
              <a:buSzPts val="1200"/>
              <a:buFont typeface="Arial"/>
              <a:buNone/>
              <a:defRPr sz="576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400"/>
              </a:spcBef>
              <a:spcAft>
                <a:spcPts val="0"/>
              </a:spcAft>
              <a:buClr>
                <a:schemeClr val="dk1"/>
              </a:buClr>
              <a:buSzPts val="1000"/>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Shape 7"/>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sp>
        <p:nvSpPr>
          <p:cNvPr id="84" name="Shape 84"/>
          <p:cNvSpPr txBox="1"/>
          <p:nvPr/>
        </p:nvSpPr>
        <p:spPr>
          <a:xfrm>
            <a:off x="34500825" y="16829200"/>
            <a:ext cx="7962300" cy="7457700"/>
          </a:xfrm>
          <a:prstGeom prst="rect">
            <a:avLst/>
          </a:prstGeom>
          <a:noFill/>
          <a:ln>
            <a:noFill/>
          </a:ln>
        </p:spPr>
        <p:txBody>
          <a:bodyPr spcFirstLastPara="1" wrap="square" lIns="438825" tIns="438825" rIns="438825" bIns="438825" anchor="t" anchorCtr="0">
            <a:noAutofit/>
          </a:bodyPr>
          <a:lstStyle/>
          <a:p>
            <a:pPr marL="0" marR="0" lvl="0" indent="0" algn="l" rtl="0">
              <a:lnSpc>
                <a:spcPct val="115000"/>
              </a:lnSpc>
              <a:spcBef>
                <a:spcPts val="0"/>
              </a:spcBef>
              <a:spcAft>
                <a:spcPts val="0"/>
              </a:spcAft>
              <a:buNone/>
            </a:pPr>
            <a:r>
              <a:rPr lang="en-US" sz="4000" b="1">
                <a:solidFill>
                  <a:schemeClr val="dk1"/>
                </a:solidFill>
              </a:rPr>
              <a:t>Future Work</a:t>
            </a:r>
            <a:endParaRPr sz="4000" b="1">
              <a:solidFill>
                <a:schemeClr val="dk1"/>
              </a:solidFill>
            </a:endParaRPr>
          </a:p>
          <a:p>
            <a:pPr marL="457200" marR="0" lvl="0" indent="-355600" algn="l" rtl="0">
              <a:lnSpc>
                <a:spcPct val="115000"/>
              </a:lnSpc>
              <a:spcBef>
                <a:spcPts val="0"/>
              </a:spcBef>
              <a:spcAft>
                <a:spcPts val="0"/>
              </a:spcAft>
              <a:buSzPts val="2000"/>
              <a:buChar char="-"/>
            </a:pPr>
            <a:r>
              <a:rPr lang="en-US" sz="2000"/>
              <a:t>Convert Angular Control to Quaternions</a:t>
            </a:r>
            <a:endParaRPr sz="2000"/>
          </a:p>
          <a:p>
            <a:pPr marL="457200" marR="0" lvl="0" indent="-355600" algn="l" rtl="0">
              <a:lnSpc>
                <a:spcPct val="115000"/>
              </a:lnSpc>
              <a:spcBef>
                <a:spcPts val="0"/>
              </a:spcBef>
              <a:spcAft>
                <a:spcPts val="0"/>
              </a:spcAft>
              <a:buSzPts val="2000"/>
              <a:buChar char="-"/>
            </a:pPr>
            <a:r>
              <a:rPr lang="en-US" sz="2000"/>
              <a:t>Expand Granularity to 32 bit</a:t>
            </a:r>
            <a:endParaRPr sz="2000"/>
          </a:p>
          <a:p>
            <a:pPr marL="457200" marR="0" lvl="0" indent="-355600" algn="l" rtl="0">
              <a:lnSpc>
                <a:spcPct val="115000"/>
              </a:lnSpc>
              <a:spcBef>
                <a:spcPts val="0"/>
              </a:spcBef>
              <a:spcAft>
                <a:spcPts val="0"/>
              </a:spcAft>
              <a:buSzPts val="2000"/>
              <a:buChar char="-"/>
            </a:pPr>
            <a:r>
              <a:rPr lang="en-US" sz="2000"/>
              <a:t>Integrate GPS for Auto-Flight</a:t>
            </a:r>
            <a:endParaRPr sz="2000"/>
          </a:p>
          <a:p>
            <a:pPr marL="457200" marR="0" lvl="0" indent="-355600" algn="l" rtl="0">
              <a:lnSpc>
                <a:spcPct val="115000"/>
              </a:lnSpc>
              <a:spcBef>
                <a:spcPts val="0"/>
              </a:spcBef>
              <a:spcAft>
                <a:spcPts val="0"/>
              </a:spcAft>
              <a:buSzPts val="2000"/>
              <a:buChar char="-"/>
            </a:pPr>
            <a:r>
              <a:rPr lang="en-US" sz="2000"/>
              <a:t>Camera Module</a:t>
            </a:r>
            <a:endParaRPr sz="2000"/>
          </a:p>
          <a:p>
            <a:pPr marL="457200" marR="0" lvl="0" indent="-355600" algn="l" rtl="0">
              <a:lnSpc>
                <a:spcPct val="115000"/>
              </a:lnSpc>
              <a:spcBef>
                <a:spcPts val="0"/>
              </a:spcBef>
              <a:spcAft>
                <a:spcPts val="0"/>
              </a:spcAft>
              <a:buSzPts val="2000"/>
              <a:buChar char="-"/>
            </a:pPr>
            <a:r>
              <a:rPr lang="en-US" sz="2000"/>
              <a:t>Utilize Soft-CPU Core </a:t>
            </a:r>
            <a:endParaRPr sz="2000"/>
          </a:p>
        </p:txBody>
      </p:sp>
      <p:sp>
        <p:nvSpPr>
          <p:cNvPr id="85" name="Shape 85"/>
          <p:cNvSpPr/>
          <p:nvPr/>
        </p:nvSpPr>
        <p:spPr>
          <a:xfrm>
            <a:off x="472500" y="402000"/>
            <a:ext cx="42946200" cy="32114400"/>
          </a:xfrm>
          <a:prstGeom prst="roundRect">
            <a:avLst>
              <a:gd name="adj" fmla="val 2205"/>
            </a:avLst>
          </a:prstGeom>
          <a:solidFill>
            <a:srgbClr val="9FC5E8"/>
          </a:solidFill>
          <a:ln w="114300" cap="flat" cmpd="sng">
            <a:solidFill>
              <a:srgbClr val="000000"/>
            </a:solidFill>
            <a:prstDash val="solid"/>
            <a:round/>
            <a:headEnd type="none" w="sm" len="sm"/>
            <a:tailEnd type="none" w="sm" len="sm"/>
          </a:ln>
        </p:spPr>
        <p:txBody>
          <a:bodyPr spcFirstLastPara="1" wrap="square" lIns="438825" tIns="219350" rIns="438825" bIns="219350" anchor="ctr" anchorCtr="0">
            <a:noAutofit/>
          </a:bodyPr>
          <a:lstStyle/>
          <a:p>
            <a:pPr marL="0" marR="0" lvl="0" indent="0" algn="ctr" rtl="0">
              <a:lnSpc>
                <a:spcPct val="100000"/>
              </a:lnSpc>
              <a:spcBef>
                <a:spcPts val="0"/>
              </a:spcBef>
              <a:spcAft>
                <a:spcPts val="0"/>
              </a:spcAft>
              <a:buClr>
                <a:srgbClr val="000000"/>
              </a:buClr>
              <a:buFont typeface="Arial"/>
              <a:buNone/>
            </a:pPr>
            <a:endParaRPr sz="8640" b="0" i="0" u="none" strike="noStrike" cap="none">
              <a:solidFill>
                <a:schemeClr val="dk1"/>
              </a:solidFill>
              <a:latin typeface="Calibri"/>
              <a:ea typeface="Calibri"/>
              <a:cs typeface="Calibri"/>
              <a:sym typeface="Calibri"/>
            </a:endParaRPr>
          </a:p>
        </p:txBody>
      </p:sp>
      <p:sp>
        <p:nvSpPr>
          <p:cNvPr id="86" name="Shape 86"/>
          <p:cNvSpPr txBox="1"/>
          <p:nvPr/>
        </p:nvSpPr>
        <p:spPr>
          <a:xfrm>
            <a:off x="14193400" y="1024925"/>
            <a:ext cx="16867500" cy="1772700"/>
          </a:xfrm>
          <a:prstGeom prst="rect">
            <a:avLst/>
          </a:prstGeom>
          <a:noFill/>
          <a:ln>
            <a:noFill/>
          </a:ln>
        </p:spPr>
        <p:txBody>
          <a:bodyPr spcFirstLastPara="1" wrap="square" lIns="438825" tIns="219350" rIns="438825" bIns="219350" anchor="ctr" anchorCtr="0">
            <a:noAutofit/>
          </a:bodyPr>
          <a:lstStyle/>
          <a:p>
            <a:pPr marL="0" marR="0" lvl="0" indent="0" algn="ctr" rtl="0">
              <a:lnSpc>
                <a:spcPct val="100000"/>
              </a:lnSpc>
              <a:spcBef>
                <a:spcPts val="0"/>
              </a:spcBef>
              <a:spcAft>
                <a:spcPts val="0"/>
              </a:spcAft>
              <a:buNone/>
            </a:pPr>
            <a:r>
              <a:rPr lang="en-US" sz="8000" b="1">
                <a:solidFill>
                  <a:schemeClr val="dk1"/>
                </a:solidFill>
                <a:latin typeface="Calibri"/>
                <a:ea typeface="Calibri"/>
                <a:cs typeface="Calibri"/>
                <a:sym typeface="Calibri"/>
              </a:rPr>
              <a:t>FPGA </a:t>
            </a:r>
            <a:r>
              <a:rPr lang="en-US" sz="8000" b="1">
                <a:latin typeface="Calibri"/>
                <a:ea typeface="Calibri"/>
                <a:cs typeface="Calibri"/>
                <a:sym typeface="Calibri"/>
              </a:rPr>
              <a:t>Quadcopter </a:t>
            </a:r>
            <a:r>
              <a:rPr lang="en-US" sz="8000" b="1" i="0" u="none" strike="noStrike" cap="none">
                <a:latin typeface="Calibri"/>
                <a:ea typeface="Calibri"/>
                <a:cs typeface="Calibri"/>
                <a:sym typeface="Calibri"/>
              </a:rPr>
              <a:t>Flight Controller</a:t>
            </a:r>
            <a:endParaRPr sz="8000" b="1" i="0" u="none" strike="noStrike" cap="none"/>
          </a:p>
        </p:txBody>
      </p:sp>
      <p:sp>
        <p:nvSpPr>
          <p:cNvPr id="87" name="Shape 87"/>
          <p:cNvSpPr txBox="1"/>
          <p:nvPr/>
        </p:nvSpPr>
        <p:spPr>
          <a:xfrm>
            <a:off x="8886550" y="2558275"/>
            <a:ext cx="27481200" cy="1218900"/>
          </a:xfrm>
          <a:prstGeom prst="rect">
            <a:avLst/>
          </a:prstGeom>
          <a:noFill/>
          <a:ln>
            <a:noFill/>
          </a:ln>
        </p:spPr>
        <p:txBody>
          <a:bodyPr spcFirstLastPara="1" wrap="square" lIns="438825" tIns="219350" rIns="438825" bIns="219350" anchor="t" anchorCtr="0">
            <a:noAutofit/>
          </a:bodyPr>
          <a:lstStyle/>
          <a:p>
            <a:pPr marL="0" marR="0" lvl="0" indent="0" algn="ctr" rtl="0">
              <a:lnSpc>
                <a:spcPct val="100000"/>
              </a:lnSpc>
              <a:spcBef>
                <a:spcPts val="0"/>
              </a:spcBef>
              <a:spcAft>
                <a:spcPts val="0"/>
              </a:spcAft>
              <a:buNone/>
            </a:pPr>
            <a:r>
              <a:rPr lang="en-US" sz="5500" b="1" i="0" u="none" strike="noStrike" cap="none">
                <a:latin typeface="Calibri"/>
                <a:ea typeface="Calibri"/>
                <a:cs typeface="Calibri"/>
                <a:sym typeface="Calibri"/>
              </a:rPr>
              <a:t>Brett Creeley, Daniel Christiansen, Ethan Grinnell, Kirk Hooper, and Zachary Clark-Williams</a:t>
            </a:r>
            <a:endParaRPr sz="5500" b="1" i="0" u="none" strike="noStrike" cap="none"/>
          </a:p>
        </p:txBody>
      </p:sp>
      <p:sp>
        <p:nvSpPr>
          <p:cNvPr id="88" name="Shape 88"/>
          <p:cNvSpPr txBox="1"/>
          <p:nvPr/>
        </p:nvSpPr>
        <p:spPr>
          <a:xfrm>
            <a:off x="10947326" y="3625725"/>
            <a:ext cx="24619500" cy="1107900"/>
          </a:xfrm>
          <a:prstGeom prst="rect">
            <a:avLst/>
          </a:prstGeom>
          <a:noFill/>
          <a:ln>
            <a:noFill/>
          </a:ln>
        </p:spPr>
        <p:txBody>
          <a:bodyPr spcFirstLastPara="1" wrap="square" lIns="438825" tIns="219350" rIns="438825" bIns="219350" anchor="t" anchorCtr="0">
            <a:noAutofit/>
          </a:bodyPr>
          <a:lstStyle/>
          <a:p>
            <a:pPr marL="0" marR="0" lvl="0" indent="0" algn="l" rtl="0">
              <a:lnSpc>
                <a:spcPct val="100000"/>
              </a:lnSpc>
              <a:spcBef>
                <a:spcPts val="0"/>
              </a:spcBef>
              <a:spcAft>
                <a:spcPts val="0"/>
              </a:spcAft>
              <a:buNone/>
            </a:pPr>
            <a:r>
              <a:rPr lang="en-US" sz="4500" b="1" i="0" u="none" strike="noStrike" cap="none">
                <a:latin typeface="Calibri"/>
                <a:ea typeface="Calibri"/>
                <a:cs typeface="Calibri"/>
                <a:sym typeface="Calibri"/>
              </a:rPr>
              <a:t>Maseeh College of Engineering and Computer Science, Portland State University, Portland, Oregon</a:t>
            </a:r>
            <a:endParaRPr sz="4500" b="1" i="0" u="none" strike="noStrike" cap="none"/>
          </a:p>
        </p:txBody>
      </p:sp>
      <p:sp>
        <p:nvSpPr>
          <p:cNvPr id="89" name="Shape 89"/>
          <p:cNvSpPr txBox="1"/>
          <p:nvPr/>
        </p:nvSpPr>
        <p:spPr>
          <a:xfrm>
            <a:off x="1089375" y="11095452"/>
            <a:ext cx="12439500" cy="12068700"/>
          </a:xfrm>
          <a:prstGeom prst="rect">
            <a:avLst/>
          </a:prstGeom>
          <a:noFill/>
          <a:ln>
            <a:noFill/>
          </a:ln>
        </p:spPr>
        <p:txBody>
          <a:bodyPr spcFirstLastPara="1" wrap="square" lIns="438825" tIns="438825" rIns="438825" bIns="438825" anchor="t" anchorCtr="0">
            <a:noAutofit/>
          </a:bodyPr>
          <a:lstStyle/>
          <a:p>
            <a:pPr marL="0" marR="0" lvl="0" indent="0" algn="l" rtl="0">
              <a:lnSpc>
                <a:spcPct val="115000"/>
              </a:lnSpc>
              <a:spcBef>
                <a:spcPts val="0"/>
              </a:spcBef>
              <a:spcAft>
                <a:spcPts val="0"/>
              </a:spcAft>
              <a:buNone/>
            </a:pPr>
            <a:r>
              <a:rPr lang="en-US" sz="4500" b="1" dirty="0">
                <a:solidFill>
                  <a:schemeClr val="dk1"/>
                </a:solidFill>
              </a:rPr>
              <a:t>Project Description</a:t>
            </a:r>
            <a:endParaRPr sz="4500" b="1" dirty="0">
              <a:solidFill>
                <a:schemeClr val="dk1"/>
              </a:solidFill>
            </a:endParaRPr>
          </a:p>
          <a:p>
            <a:pPr marL="0" marR="0" lvl="0" indent="0" algn="l" rtl="0">
              <a:lnSpc>
                <a:spcPct val="115000"/>
              </a:lnSpc>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3300" dirty="0">
                <a:solidFill>
                  <a:schemeClr val="dk1"/>
                </a:solidFill>
                <a:latin typeface="Times New Roman"/>
                <a:ea typeface="Times New Roman"/>
                <a:cs typeface="Times New Roman"/>
                <a:sym typeface="Times New Roman"/>
              </a:rPr>
              <a:t>T</a:t>
            </a:r>
            <a:r>
              <a:rPr lang="en-US" sz="3300" i="0" u="none" strike="noStrike" cap="none" dirty="0">
                <a:solidFill>
                  <a:schemeClr val="dk1"/>
                </a:solidFill>
                <a:latin typeface="Times New Roman"/>
                <a:ea typeface="Times New Roman"/>
                <a:cs typeface="Times New Roman"/>
                <a:sym typeface="Times New Roman"/>
              </a:rPr>
              <a:t>his project</a:t>
            </a:r>
            <a:r>
              <a:rPr lang="en-US" sz="3300" dirty="0">
                <a:solidFill>
                  <a:schemeClr val="dk1"/>
                </a:solidFill>
                <a:latin typeface="Times New Roman"/>
                <a:ea typeface="Times New Roman"/>
                <a:cs typeface="Times New Roman"/>
                <a:sym typeface="Times New Roman"/>
              </a:rPr>
              <a:t>’</a:t>
            </a:r>
            <a:r>
              <a:rPr lang="en-US" sz="3300" i="0" u="none" strike="noStrike" cap="none" dirty="0">
                <a:solidFill>
                  <a:schemeClr val="dk1"/>
                </a:solidFill>
                <a:latin typeface="Times New Roman"/>
                <a:ea typeface="Times New Roman"/>
                <a:cs typeface="Times New Roman"/>
                <a:sym typeface="Times New Roman"/>
              </a:rPr>
              <a:t>s goal was to create a stable flight control system for a </a:t>
            </a:r>
            <a:r>
              <a:rPr lang="en-US" sz="3300" i="0" u="none" strike="noStrike" cap="none" dirty="0" err="1">
                <a:solidFill>
                  <a:schemeClr val="dk1"/>
                </a:solidFill>
                <a:latin typeface="Times New Roman"/>
                <a:ea typeface="Times New Roman"/>
                <a:cs typeface="Times New Roman"/>
                <a:sym typeface="Times New Roman"/>
              </a:rPr>
              <a:t>Cheerson</a:t>
            </a:r>
            <a:r>
              <a:rPr lang="en-US" sz="3300" i="0" u="none" strike="noStrike" cap="none" dirty="0">
                <a:solidFill>
                  <a:schemeClr val="dk1"/>
                </a:solidFill>
                <a:latin typeface="Times New Roman"/>
                <a:ea typeface="Times New Roman"/>
                <a:cs typeface="Times New Roman"/>
                <a:sym typeface="Times New Roman"/>
              </a:rPr>
              <a:t> CX-20 drone platform using a Lattice Semiconductor FPGA development board. Consumer drones such as the CX-20 typically require multiple microcontrollers for motor control, system monitoring, RF communication, etc. Using multiple </a:t>
            </a:r>
            <a:r>
              <a:rPr lang="en-US" sz="3300" i="0" u="none" strike="noStrike" cap="none" dirty="0" err="1" smtClean="0">
                <a:solidFill>
                  <a:schemeClr val="dk1"/>
                </a:solidFill>
                <a:latin typeface="Times New Roman"/>
                <a:ea typeface="Times New Roman"/>
                <a:cs typeface="Times New Roman"/>
                <a:sym typeface="Times New Roman"/>
              </a:rPr>
              <a:t>SoCs</a:t>
            </a:r>
            <a:r>
              <a:rPr lang="en-US" sz="3300" i="0" u="none" strike="noStrike" cap="none" dirty="0" smtClean="0">
                <a:solidFill>
                  <a:schemeClr val="dk1"/>
                </a:solidFill>
                <a:latin typeface="Times New Roman"/>
                <a:ea typeface="Times New Roman"/>
                <a:cs typeface="Times New Roman"/>
                <a:sym typeface="Times New Roman"/>
              </a:rPr>
              <a:t> </a:t>
            </a:r>
            <a:r>
              <a:rPr lang="en-US" sz="3300" i="0" u="none" strike="noStrike" cap="none" dirty="0">
                <a:solidFill>
                  <a:schemeClr val="dk1"/>
                </a:solidFill>
                <a:latin typeface="Times New Roman"/>
                <a:ea typeface="Times New Roman"/>
                <a:cs typeface="Times New Roman"/>
                <a:sym typeface="Times New Roman"/>
              </a:rPr>
              <a:t>increases the cost and power requirements for consumer drones, making them </a:t>
            </a:r>
            <a:r>
              <a:rPr lang="en-US" sz="3300" dirty="0">
                <a:solidFill>
                  <a:schemeClr val="dk1"/>
                </a:solidFill>
                <a:latin typeface="Times New Roman"/>
                <a:ea typeface="Times New Roman"/>
                <a:cs typeface="Times New Roman"/>
                <a:sym typeface="Times New Roman"/>
              </a:rPr>
              <a:t>impractical for use as a flight controller</a:t>
            </a:r>
            <a:r>
              <a:rPr lang="en-US" sz="3300" i="0" u="none" strike="noStrike" cap="none" dirty="0">
                <a:solidFill>
                  <a:schemeClr val="dk1"/>
                </a:solidFill>
                <a:latin typeface="Times New Roman"/>
                <a:ea typeface="Times New Roman"/>
                <a:cs typeface="Times New Roman"/>
                <a:sym typeface="Times New Roman"/>
              </a:rPr>
              <a:t>. </a:t>
            </a:r>
            <a:endParaRPr sz="3300" i="0" u="none" strike="noStrike" cap="none" dirty="0">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Font typeface="Arial"/>
              <a:buNone/>
            </a:pPr>
            <a:endParaRPr sz="330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3300" i="0" u="none" strike="noStrike" cap="none" dirty="0">
                <a:solidFill>
                  <a:schemeClr val="dk1"/>
                </a:solidFill>
                <a:latin typeface="Times New Roman"/>
                <a:ea typeface="Times New Roman"/>
                <a:cs typeface="Times New Roman"/>
                <a:sym typeface="Times New Roman"/>
              </a:rPr>
              <a:t>The advantage of using a single FPGA for </a:t>
            </a:r>
            <a:r>
              <a:rPr lang="en-US" sz="3300" dirty="0">
                <a:solidFill>
                  <a:schemeClr val="dk1"/>
                </a:solidFill>
                <a:latin typeface="Times New Roman"/>
                <a:ea typeface="Times New Roman"/>
                <a:cs typeface="Times New Roman"/>
                <a:sym typeface="Times New Roman"/>
              </a:rPr>
              <a:t>flight </a:t>
            </a:r>
            <a:r>
              <a:rPr lang="en-US" sz="3300" i="0" u="none" strike="noStrike" cap="none" dirty="0">
                <a:solidFill>
                  <a:schemeClr val="dk1"/>
                </a:solidFill>
                <a:latin typeface="Times New Roman"/>
                <a:ea typeface="Times New Roman"/>
                <a:cs typeface="Times New Roman"/>
                <a:sym typeface="Times New Roman"/>
              </a:rPr>
              <a:t>control and sensor functions is that they have a higher I/O count and can process multiple independent operations in parallel. This negate</a:t>
            </a:r>
            <a:r>
              <a:rPr lang="en-US" sz="3300" dirty="0">
                <a:solidFill>
                  <a:schemeClr val="dk1"/>
                </a:solidFill>
                <a:latin typeface="Times New Roman"/>
                <a:ea typeface="Times New Roman"/>
                <a:cs typeface="Times New Roman"/>
                <a:sym typeface="Times New Roman"/>
              </a:rPr>
              <a:t>s</a:t>
            </a:r>
            <a:r>
              <a:rPr lang="en-US" sz="3300" i="0" u="none" strike="noStrike" cap="none" dirty="0">
                <a:solidFill>
                  <a:schemeClr val="dk1"/>
                </a:solidFill>
                <a:latin typeface="Times New Roman"/>
                <a:ea typeface="Times New Roman"/>
                <a:cs typeface="Times New Roman"/>
                <a:sym typeface="Times New Roman"/>
              </a:rPr>
              <a:t> the need for multiple </a:t>
            </a:r>
            <a:r>
              <a:rPr lang="en-US" sz="3300" i="0" u="none" strike="noStrike" cap="none" dirty="0" err="1" smtClean="0">
                <a:solidFill>
                  <a:schemeClr val="dk1"/>
                </a:solidFill>
                <a:latin typeface="Times New Roman"/>
                <a:ea typeface="Times New Roman"/>
                <a:cs typeface="Times New Roman"/>
                <a:sym typeface="Times New Roman"/>
              </a:rPr>
              <a:t>SoCs</a:t>
            </a:r>
            <a:r>
              <a:rPr lang="en-US" sz="3300" i="0" u="none" strike="noStrike" cap="none" dirty="0">
                <a:solidFill>
                  <a:schemeClr val="dk1"/>
                </a:solidFill>
                <a:latin typeface="Times New Roman"/>
                <a:ea typeface="Times New Roman"/>
                <a:cs typeface="Times New Roman"/>
                <a:sym typeface="Times New Roman"/>
              </a:rPr>
              <a:t>, reducing the overall bill of materials cost and power requirements of the drone.</a:t>
            </a:r>
            <a:endParaRPr sz="330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3300" dirty="0">
                <a:solidFill>
                  <a:schemeClr val="dk1"/>
                </a:solidFill>
                <a:latin typeface="Times New Roman"/>
                <a:ea typeface="Times New Roman"/>
                <a:cs typeface="Times New Roman"/>
                <a:sym typeface="Times New Roman"/>
              </a:rPr>
              <a:t>The requirement for this team was to utilize at least one Lattice Semiconductor FPGA device as the central computational engine and integrate at least one external sensor to achieve stable flight.</a:t>
            </a:r>
            <a:endParaRPr sz="33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pic>
        <p:nvPicPr>
          <p:cNvPr id="90" name="Shape 90"/>
          <p:cNvPicPr preferRelativeResize="0"/>
          <p:nvPr/>
        </p:nvPicPr>
        <p:blipFill rotWithShape="1">
          <a:blip r:embed="rId3">
            <a:alphaModFix/>
          </a:blip>
          <a:srcRect/>
          <a:stretch/>
        </p:blipFill>
        <p:spPr>
          <a:xfrm>
            <a:off x="11366013" y="6374000"/>
            <a:ext cx="3767072" cy="3402800"/>
          </a:xfrm>
          <a:prstGeom prst="rect">
            <a:avLst/>
          </a:prstGeom>
          <a:noFill/>
          <a:ln w="38100" cap="flat" cmpd="dbl">
            <a:solidFill>
              <a:srgbClr val="434343"/>
            </a:solidFill>
            <a:prstDash val="solid"/>
            <a:round/>
            <a:headEnd type="none" w="sm" len="sm"/>
            <a:tailEnd type="none" w="sm" len="sm"/>
          </a:ln>
        </p:spPr>
      </p:pic>
      <p:sp>
        <p:nvSpPr>
          <p:cNvPr id="91" name="Shape 91"/>
          <p:cNvSpPr txBox="1"/>
          <p:nvPr/>
        </p:nvSpPr>
        <p:spPr>
          <a:xfrm>
            <a:off x="28405450" y="19825847"/>
            <a:ext cx="7962300" cy="1107900"/>
          </a:xfrm>
          <a:prstGeom prst="rect">
            <a:avLst/>
          </a:prstGeom>
          <a:noFill/>
          <a:ln>
            <a:noFill/>
          </a:ln>
        </p:spPr>
        <p:txBody>
          <a:bodyPr spcFirstLastPara="1" wrap="square" lIns="438825" tIns="438825" rIns="438825" bIns="438825" anchor="t" anchorCtr="0">
            <a:no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Arial"/>
                <a:ea typeface="Arial"/>
                <a:cs typeface="Arial"/>
                <a:sym typeface="Arial"/>
              </a:rPr>
              <a:t>PID Control System Diagram</a:t>
            </a:r>
            <a:endParaRPr sz="4000" b="1" i="0" u="none" strike="noStrike" cap="none">
              <a:solidFill>
                <a:srgbClr val="000000"/>
              </a:solidFill>
              <a:latin typeface="Arial"/>
              <a:ea typeface="Arial"/>
              <a:cs typeface="Arial"/>
              <a:sym typeface="Arial"/>
            </a:endParaRPr>
          </a:p>
        </p:txBody>
      </p:sp>
      <p:sp>
        <p:nvSpPr>
          <p:cNvPr id="92" name="Shape 92"/>
          <p:cNvSpPr txBox="1"/>
          <p:nvPr/>
        </p:nvSpPr>
        <p:spPr>
          <a:xfrm>
            <a:off x="24757400" y="5059396"/>
            <a:ext cx="7176900" cy="1162200"/>
          </a:xfrm>
          <a:prstGeom prst="rect">
            <a:avLst/>
          </a:prstGeom>
          <a:noFill/>
          <a:ln>
            <a:noFill/>
          </a:ln>
        </p:spPr>
        <p:txBody>
          <a:bodyPr spcFirstLastPara="1" wrap="square" lIns="438825" tIns="438825" rIns="438825" bIns="438825" anchor="t" anchorCtr="0">
            <a:noAutofit/>
          </a:bodyPr>
          <a:lstStyle/>
          <a:p>
            <a:pPr marL="0" marR="0" lvl="0" indent="0" algn="l" rtl="0">
              <a:lnSpc>
                <a:spcPct val="100000"/>
              </a:lnSpc>
              <a:spcBef>
                <a:spcPts val="0"/>
              </a:spcBef>
              <a:spcAft>
                <a:spcPts val="0"/>
              </a:spcAft>
              <a:buNone/>
            </a:pPr>
            <a:r>
              <a:rPr lang="en-US" sz="4000" b="1" i="0" u="none" strike="noStrike" cap="none">
                <a:solidFill>
                  <a:srgbClr val="000000"/>
                </a:solidFill>
                <a:latin typeface="Arial"/>
                <a:ea typeface="Arial"/>
                <a:cs typeface="Arial"/>
                <a:sym typeface="Arial"/>
              </a:rPr>
              <a:t>Software Block Diagram</a:t>
            </a:r>
            <a:endParaRPr sz="4000" b="1" i="0" u="none" strike="noStrike" cap="none">
              <a:solidFill>
                <a:srgbClr val="000000"/>
              </a:solidFill>
              <a:latin typeface="Arial"/>
              <a:ea typeface="Arial"/>
              <a:cs typeface="Arial"/>
              <a:sym typeface="Arial"/>
            </a:endParaRPr>
          </a:p>
        </p:txBody>
      </p:sp>
      <p:pic>
        <p:nvPicPr>
          <p:cNvPr id="93" name="Shape 93"/>
          <p:cNvPicPr preferRelativeResize="0"/>
          <p:nvPr/>
        </p:nvPicPr>
        <p:blipFill rotWithShape="1">
          <a:blip r:embed="rId4">
            <a:alphaModFix/>
          </a:blip>
          <a:srcRect/>
          <a:stretch/>
        </p:blipFill>
        <p:spPr>
          <a:xfrm rot="-10799997">
            <a:off x="2211677" y="22794077"/>
            <a:ext cx="8392348" cy="7070645"/>
          </a:xfrm>
          <a:prstGeom prst="rect">
            <a:avLst/>
          </a:prstGeom>
          <a:noFill/>
          <a:ln w="38100" cap="flat" cmpd="dbl">
            <a:solidFill>
              <a:srgbClr val="434343"/>
            </a:solidFill>
            <a:prstDash val="solid"/>
            <a:round/>
            <a:headEnd type="none" w="sm" len="sm"/>
            <a:tailEnd type="none" w="sm" len="sm"/>
          </a:ln>
        </p:spPr>
      </p:pic>
      <p:sp>
        <p:nvSpPr>
          <p:cNvPr id="94" name="Shape 94"/>
          <p:cNvSpPr txBox="1"/>
          <p:nvPr/>
        </p:nvSpPr>
        <p:spPr>
          <a:xfrm>
            <a:off x="13528875" y="15722175"/>
            <a:ext cx="11528100" cy="8914200"/>
          </a:xfrm>
          <a:prstGeom prst="rect">
            <a:avLst/>
          </a:prstGeom>
          <a:noFill/>
          <a:ln>
            <a:noFill/>
          </a:ln>
        </p:spPr>
        <p:txBody>
          <a:bodyPr spcFirstLastPara="1" wrap="square" lIns="438825" tIns="438825" rIns="438825" bIns="438825" anchor="t" anchorCtr="0">
            <a:noAutofit/>
          </a:bodyPr>
          <a:lstStyle/>
          <a:p>
            <a:pPr marL="0" marR="0" lvl="0" indent="0" algn="l" rtl="0">
              <a:lnSpc>
                <a:spcPct val="115000"/>
              </a:lnSpc>
              <a:spcBef>
                <a:spcPts val="0"/>
              </a:spcBef>
              <a:spcAft>
                <a:spcPts val="0"/>
              </a:spcAft>
              <a:buNone/>
            </a:pPr>
            <a:r>
              <a:rPr lang="en-US" sz="4500" b="1" dirty="0">
                <a:solidFill>
                  <a:schemeClr val="dk1"/>
                </a:solidFill>
              </a:rPr>
              <a:t>Design Methodology</a:t>
            </a:r>
            <a:endParaRPr sz="4500" b="1" dirty="0">
              <a:solidFill>
                <a:schemeClr val="dk1"/>
              </a:solidFill>
            </a:endParaRPr>
          </a:p>
          <a:p>
            <a:pPr marL="0" marR="0" lvl="0" indent="0" algn="l" rtl="0">
              <a:lnSpc>
                <a:spcPct val="115000"/>
              </a:lnSpc>
              <a:spcBef>
                <a:spcPts val="0"/>
              </a:spcBef>
              <a:spcAft>
                <a:spcPts val="0"/>
              </a:spcAft>
              <a:buNone/>
            </a:pPr>
            <a:r>
              <a:rPr lang="en-US" sz="2000" dirty="0">
                <a:solidFill>
                  <a:schemeClr val="dk1"/>
                </a:solidFill>
              </a:rPr>
              <a:t>	 	 	 </a:t>
            </a:r>
            <a:endParaRPr sz="2000" dirty="0">
              <a:solidFill>
                <a:schemeClr val="dk1"/>
              </a:solidFill>
            </a:endParaRPr>
          </a:p>
          <a:p>
            <a:pPr marL="457200" lvl="0"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Task modularity</a:t>
            </a:r>
            <a:endParaRPr sz="3300" dirty="0">
              <a:solidFill>
                <a:schemeClr val="dk1"/>
              </a:solidFill>
              <a:latin typeface="Times New Roman"/>
              <a:ea typeface="Times New Roman"/>
              <a:cs typeface="Times New Roman"/>
              <a:sym typeface="Times New Roman"/>
            </a:endParaRPr>
          </a:p>
          <a:p>
            <a:pPr marL="457200" lvl="0"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Agile software development with testing during every stage</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Unit test - Verilog module test benches</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Integration test - Verilog module test benches and physical testing using oscilloscope</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System level test - Black box testing using top level inputs and outputs</a:t>
            </a:r>
            <a:endParaRPr sz="3300" dirty="0">
              <a:solidFill>
                <a:schemeClr val="dk1"/>
              </a:solidFill>
              <a:latin typeface="Times New Roman"/>
              <a:ea typeface="Times New Roman"/>
              <a:cs typeface="Times New Roman"/>
              <a:sym typeface="Times New Roman"/>
            </a:endParaRPr>
          </a:p>
          <a:p>
            <a:pPr marL="457200" lvl="0"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Hardware validation</a:t>
            </a:r>
            <a:endParaRPr sz="3300" dirty="0">
              <a:solidFill>
                <a:schemeClr val="dk1"/>
              </a:solidFill>
              <a:latin typeface="Times New Roman"/>
              <a:ea typeface="Times New Roman"/>
              <a:cs typeface="Times New Roman"/>
              <a:sym typeface="Times New Roman"/>
            </a:endParaRPr>
          </a:p>
          <a:p>
            <a:pPr marL="457200" lvl="0"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Use of collaboration and communication tools</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Slack - Nearly 10K messages</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GitHub - Almost 300 commits</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Google Drive</a:t>
            </a:r>
            <a:endParaRPr sz="3300" dirty="0">
              <a:solidFill>
                <a:schemeClr val="dk1"/>
              </a:solidFill>
              <a:latin typeface="Times New Roman"/>
              <a:ea typeface="Times New Roman"/>
              <a:cs typeface="Times New Roman"/>
              <a:sym typeface="Times New Roman"/>
            </a:endParaRPr>
          </a:p>
          <a:p>
            <a:pPr marL="914400" lvl="1" indent="-438150" rtl="0">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Weekly Meetings</a:t>
            </a:r>
            <a:endParaRPr sz="3300" dirty="0">
              <a:solidFill>
                <a:schemeClr val="dk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endParaRPr sz="2000" dirty="0">
              <a:solidFill>
                <a:schemeClr val="dk1"/>
              </a:solidFill>
            </a:endParaRPr>
          </a:p>
          <a:p>
            <a:pPr marL="0" marR="0" lvl="0" indent="0" algn="l" rtl="0">
              <a:lnSpc>
                <a:spcPct val="115000"/>
              </a:lnSpc>
              <a:spcBef>
                <a:spcPts val="0"/>
              </a:spcBef>
              <a:spcAft>
                <a:spcPts val="0"/>
              </a:spcAft>
              <a:buNone/>
            </a:pPr>
            <a:endParaRPr sz="2000" dirty="0">
              <a:solidFill>
                <a:schemeClr val="dk1"/>
              </a:solidFill>
            </a:endParaRPr>
          </a:p>
        </p:txBody>
      </p:sp>
      <p:sp>
        <p:nvSpPr>
          <p:cNvPr id="95" name="Shape 95"/>
          <p:cNvSpPr txBox="1"/>
          <p:nvPr/>
        </p:nvSpPr>
        <p:spPr>
          <a:xfrm>
            <a:off x="25975800" y="15722175"/>
            <a:ext cx="15201900" cy="4679700"/>
          </a:xfrm>
          <a:prstGeom prst="rect">
            <a:avLst/>
          </a:prstGeom>
          <a:noFill/>
          <a:ln>
            <a:noFill/>
          </a:ln>
        </p:spPr>
        <p:txBody>
          <a:bodyPr spcFirstLastPara="1" wrap="square" lIns="438825" tIns="438825" rIns="438825" bIns="438825" anchor="t" anchorCtr="0">
            <a:noAutofit/>
          </a:bodyPr>
          <a:lstStyle/>
          <a:p>
            <a:pPr marL="0" marR="0" lvl="0" indent="0" algn="l" rtl="0">
              <a:lnSpc>
                <a:spcPct val="115000"/>
              </a:lnSpc>
              <a:spcBef>
                <a:spcPts val="0"/>
              </a:spcBef>
              <a:spcAft>
                <a:spcPts val="0"/>
              </a:spcAft>
              <a:buNone/>
            </a:pPr>
            <a:r>
              <a:rPr lang="en-US" sz="4500" b="1" dirty="0">
                <a:solidFill>
                  <a:schemeClr val="dk1"/>
                </a:solidFill>
              </a:rPr>
              <a:t>Key Learning Points</a:t>
            </a:r>
            <a:endParaRPr sz="4500" b="1" dirty="0">
              <a:solidFill>
                <a:schemeClr val="dk1"/>
              </a:solidFill>
            </a:endParaRPr>
          </a:p>
          <a:p>
            <a:pPr marL="0" marR="0" lvl="0" indent="0" algn="l" rtl="0">
              <a:lnSpc>
                <a:spcPct val="115000"/>
              </a:lnSpc>
              <a:spcBef>
                <a:spcPts val="0"/>
              </a:spcBef>
              <a:spcAft>
                <a:spcPts val="0"/>
              </a:spcAft>
              <a:buNone/>
            </a:pPr>
            <a:endParaRPr sz="2000" b="1" dirty="0">
              <a:solidFill>
                <a:schemeClr val="dk1"/>
              </a:solidFill>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Complex PID math is difficult to implement in Verilog and would be simplified with the use of a Lattice IP soft-core processor </a:t>
            </a:r>
            <a:endParaRPr sz="3300" dirty="0">
              <a:solidFill>
                <a:schemeClr val="dk1"/>
              </a:solidFill>
              <a:latin typeface="Times New Roman"/>
              <a:ea typeface="Times New Roman"/>
              <a:cs typeface="Times New Roman"/>
              <a:sym typeface="Times New Roman"/>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Accuracy of fixed point arithmetic depends on bit width</a:t>
            </a:r>
            <a:endParaRPr sz="3300" dirty="0">
              <a:solidFill>
                <a:schemeClr val="dk1"/>
              </a:solidFill>
              <a:latin typeface="Times New Roman"/>
              <a:ea typeface="Times New Roman"/>
              <a:cs typeface="Times New Roman"/>
              <a:sym typeface="Times New Roman"/>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Not being explicit with signed variables creates unexpected behavior in Verilog</a:t>
            </a:r>
            <a:endParaRPr sz="3300"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000" dirty="0"/>
          </a:p>
        </p:txBody>
      </p:sp>
      <p:sp>
        <p:nvSpPr>
          <p:cNvPr id="96" name="Shape 96"/>
          <p:cNvSpPr txBox="1"/>
          <p:nvPr/>
        </p:nvSpPr>
        <p:spPr>
          <a:xfrm>
            <a:off x="35085078" y="26945100"/>
            <a:ext cx="7467600" cy="3198900"/>
          </a:xfrm>
          <a:prstGeom prst="rect">
            <a:avLst/>
          </a:prstGeom>
          <a:noFill/>
          <a:ln>
            <a:noFill/>
          </a:ln>
        </p:spPr>
        <p:txBody>
          <a:bodyPr spcFirstLastPara="1" wrap="square" lIns="438825" tIns="438825" rIns="438825" bIns="438825" anchor="t" anchorCtr="0">
            <a:noAutofit/>
          </a:bodyPr>
          <a:lstStyle/>
          <a:p>
            <a:pPr marL="0" marR="0" lvl="0" indent="0" algn="l" rtl="0">
              <a:lnSpc>
                <a:spcPct val="115000"/>
              </a:lnSpc>
              <a:spcBef>
                <a:spcPts val="0"/>
              </a:spcBef>
              <a:spcAft>
                <a:spcPts val="0"/>
              </a:spcAft>
              <a:buNone/>
            </a:pPr>
            <a:r>
              <a:rPr lang="en-US" sz="4500" b="1" dirty="0">
                <a:solidFill>
                  <a:schemeClr val="dk1"/>
                </a:solidFill>
              </a:rPr>
              <a:t>Acknowledgements</a:t>
            </a:r>
            <a:endParaRPr sz="4500" b="1" dirty="0">
              <a:solidFill>
                <a:schemeClr val="dk1"/>
              </a:solidFill>
            </a:endParaRPr>
          </a:p>
          <a:p>
            <a:pPr marL="0" marR="0" lvl="0" indent="0" algn="l" rtl="0">
              <a:lnSpc>
                <a:spcPct val="115000"/>
              </a:lnSpc>
              <a:spcBef>
                <a:spcPts val="0"/>
              </a:spcBef>
              <a:spcAft>
                <a:spcPts val="0"/>
              </a:spcAft>
              <a:buNone/>
            </a:pPr>
            <a:endParaRPr sz="2000" b="1" dirty="0">
              <a:solidFill>
                <a:schemeClr val="dk1"/>
              </a:solidFill>
            </a:endParaRPr>
          </a:p>
          <a:p>
            <a:pPr marL="457200" marR="0" lvl="0" indent="-438150" algn="l" rtl="0">
              <a:lnSpc>
                <a:spcPct val="115000"/>
              </a:lnSpc>
              <a:spcBef>
                <a:spcPts val="0"/>
              </a:spcBef>
              <a:spcAft>
                <a:spcPts val="0"/>
              </a:spcAft>
              <a:buSzPts val="3300"/>
              <a:buFont typeface="Times New Roman"/>
              <a:buChar char="●"/>
            </a:pPr>
            <a:r>
              <a:rPr lang="en-US" sz="3300" dirty="0">
                <a:latin typeface="Times New Roman"/>
                <a:ea typeface="Times New Roman"/>
                <a:cs typeface="Times New Roman"/>
                <a:sym typeface="Times New Roman"/>
              </a:rPr>
              <a:t>Lattice Semiconductor</a:t>
            </a:r>
            <a:endParaRPr sz="3300" dirty="0">
              <a:latin typeface="Times New Roman"/>
              <a:ea typeface="Times New Roman"/>
              <a:cs typeface="Times New Roman"/>
              <a:sym typeface="Times New Roman"/>
            </a:endParaRPr>
          </a:p>
          <a:p>
            <a:pPr marL="457200" marR="0" lvl="0" indent="-438150" algn="l" rtl="0">
              <a:lnSpc>
                <a:spcPct val="115000"/>
              </a:lnSpc>
              <a:spcBef>
                <a:spcPts val="0"/>
              </a:spcBef>
              <a:spcAft>
                <a:spcPts val="0"/>
              </a:spcAft>
              <a:buSzPts val="3300"/>
              <a:buFont typeface="Times New Roman"/>
              <a:buChar char="●"/>
            </a:pPr>
            <a:r>
              <a:rPr lang="en-US" sz="3300" dirty="0">
                <a:latin typeface="Times New Roman"/>
                <a:ea typeface="Times New Roman"/>
                <a:cs typeface="Times New Roman"/>
                <a:sym typeface="Times New Roman"/>
              </a:rPr>
              <a:t>Doug Hall</a:t>
            </a:r>
            <a:endParaRPr sz="3300" dirty="0">
              <a:latin typeface="Times New Roman"/>
              <a:ea typeface="Times New Roman"/>
              <a:cs typeface="Times New Roman"/>
              <a:sym typeface="Times New Roman"/>
            </a:endParaRPr>
          </a:p>
          <a:p>
            <a:pPr marL="457200" marR="0" lvl="0" indent="-438150" algn="l" rtl="0">
              <a:lnSpc>
                <a:spcPct val="115000"/>
              </a:lnSpc>
              <a:spcBef>
                <a:spcPts val="0"/>
              </a:spcBef>
              <a:spcAft>
                <a:spcPts val="0"/>
              </a:spcAft>
              <a:buSzPts val="3300"/>
              <a:buFont typeface="Times New Roman"/>
              <a:buChar char="●"/>
            </a:pPr>
            <a:r>
              <a:rPr lang="en-US" sz="3300" dirty="0" err="1">
                <a:latin typeface="Times New Roman"/>
                <a:ea typeface="Times New Roman"/>
                <a:cs typeface="Times New Roman"/>
                <a:sym typeface="Times New Roman"/>
              </a:rPr>
              <a:t>Thanh</a:t>
            </a:r>
            <a:r>
              <a:rPr lang="en-US" sz="3300" dirty="0">
                <a:latin typeface="Times New Roman"/>
                <a:ea typeface="Times New Roman"/>
                <a:cs typeface="Times New Roman"/>
                <a:sym typeface="Times New Roman"/>
              </a:rPr>
              <a:t> Truong</a:t>
            </a:r>
            <a:endParaRPr sz="3300" dirty="0">
              <a:latin typeface="Times New Roman"/>
              <a:ea typeface="Times New Roman"/>
              <a:cs typeface="Times New Roman"/>
              <a:sym typeface="Times New Roman"/>
            </a:endParaRPr>
          </a:p>
        </p:txBody>
      </p:sp>
      <p:sp>
        <p:nvSpPr>
          <p:cNvPr id="97" name="Shape 97"/>
          <p:cNvSpPr txBox="1"/>
          <p:nvPr/>
        </p:nvSpPr>
        <p:spPr>
          <a:xfrm>
            <a:off x="9993675" y="10154850"/>
            <a:ext cx="6448200" cy="1335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400" b="1"/>
              <a:t>Lattice MachX03</a:t>
            </a:r>
            <a:endParaRPr sz="2400" b="1"/>
          </a:p>
          <a:p>
            <a:pPr marL="0" lvl="0" indent="0" algn="ctr">
              <a:spcBef>
                <a:spcPts val="0"/>
              </a:spcBef>
              <a:spcAft>
                <a:spcPts val="0"/>
              </a:spcAft>
              <a:buNone/>
            </a:pPr>
            <a:r>
              <a:rPr lang="en-US" sz="2400" b="1"/>
              <a:t>(Provided by Lattice Semiconductor)</a:t>
            </a:r>
            <a:endParaRPr sz="2400" b="1"/>
          </a:p>
        </p:txBody>
      </p:sp>
      <p:cxnSp>
        <p:nvCxnSpPr>
          <p:cNvPr id="98" name="Shape 98"/>
          <p:cNvCxnSpPr/>
          <p:nvPr/>
        </p:nvCxnSpPr>
        <p:spPr>
          <a:xfrm>
            <a:off x="835050" y="5010275"/>
            <a:ext cx="42367500" cy="0"/>
          </a:xfrm>
          <a:prstGeom prst="straightConnector1">
            <a:avLst/>
          </a:prstGeom>
          <a:noFill/>
          <a:ln w="114300" cap="flat" cmpd="sng">
            <a:solidFill>
              <a:srgbClr val="000000"/>
            </a:solidFill>
            <a:prstDash val="solid"/>
            <a:round/>
            <a:headEnd type="none" w="med" len="med"/>
            <a:tailEnd type="none" w="med" len="med"/>
          </a:ln>
        </p:spPr>
      </p:cxnSp>
      <p:sp>
        <p:nvSpPr>
          <p:cNvPr id="99" name="Shape 99"/>
          <p:cNvSpPr txBox="1"/>
          <p:nvPr/>
        </p:nvSpPr>
        <p:spPr>
          <a:xfrm>
            <a:off x="670275" y="10191300"/>
            <a:ext cx="5978100" cy="5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400" b="1"/>
              <a:t>Cheerson CX-20 Quadcopter</a:t>
            </a:r>
            <a:endParaRPr sz="2400" b="1"/>
          </a:p>
          <a:p>
            <a:pPr marL="0" lvl="0" indent="0" algn="ctr">
              <a:spcBef>
                <a:spcPts val="0"/>
              </a:spcBef>
              <a:spcAft>
                <a:spcPts val="0"/>
              </a:spcAft>
              <a:buNone/>
            </a:pPr>
            <a:r>
              <a:rPr lang="en-US" sz="2400" b="1"/>
              <a:t>(Provided by Lattice Semiconductor)</a:t>
            </a:r>
            <a:endParaRPr sz="2400" b="1"/>
          </a:p>
        </p:txBody>
      </p:sp>
      <p:pic>
        <p:nvPicPr>
          <p:cNvPr id="100" name="Shape 100"/>
          <p:cNvPicPr preferRelativeResize="0"/>
          <p:nvPr/>
        </p:nvPicPr>
        <p:blipFill>
          <a:blip r:embed="rId5">
            <a:alphaModFix/>
          </a:blip>
          <a:stretch>
            <a:fillRect/>
          </a:stretch>
        </p:blipFill>
        <p:spPr>
          <a:xfrm>
            <a:off x="37675275" y="423125"/>
            <a:ext cx="4444275" cy="4444275"/>
          </a:xfrm>
          <a:prstGeom prst="rect">
            <a:avLst/>
          </a:prstGeom>
          <a:noFill/>
          <a:ln>
            <a:noFill/>
          </a:ln>
        </p:spPr>
      </p:pic>
      <p:pic>
        <p:nvPicPr>
          <p:cNvPr id="101" name="Shape 101"/>
          <p:cNvPicPr preferRelativeResize="0"/>
          <p:nvPr/>
        </p:nvPicPr>
        <p:blipFill>
          <a:blip r:embed="rId6">
            <a:alphaModFix/>
          </a:blip>
          <a:stretch>
            <a:fillRect/>
          </a:stretch>
        </p:blipFill>
        <p:spPr>
          <a:xfrm>
            <a:off x="1089375" y="1664800"/>
            <a:ext cx="7749500" cy="1960925"/>
          </a:xfrm>
          <a:prstGeom prst="rect">
            <a:avLst/>
          </a:prstGeom>
          <a:noFill/>
          <a:ln>
            <a:noFill/>
          </a:ln>
        </p:spPr>
      </p:pic>
      <p:pic>
        <p:nvPicPr>
          <p:cNvPr id="102" name="Shape 102"/>
          <p:cNvPicPr preferRelativeResize="0"/>
          <p:nvPr/>
        </p:nvPicPr>
        <p:blipFill rotWithShape="1">
          <a:blip r:embed="rId7">
            <a:alphaModFix/>
          </a:blip>
          <a:srcRect l="5020" r="-5019"/>
          <a:stretch/>
        </p:blipFill>
        <p:spPr>
          <a:xfrm>
            <a:off x="835049" y="4961161"/>
            <a:ext cx="6077700" cy="5489951"/>
          </a:xfrm>
          <a:prstGeom prst="rect">
            <a:avLst/>
          </a:prstGeom>
          <a:noFill/>
          <a:ln>
            <a:noFill/>
          </a:ln>
        </p:spPr>
      </p:pic>
      <p:sp>
        <p:nvSpPr>
          <p:cNvPr id="103" name="Shape 103"/>
          <p:cNvSpPr txBox="1"/>
          <p:nvPr/>
        </p:nvSpPr>
        <p:spPr>
          <a:xfrm>
            <a:off x="23533675" y="26945100"/>
            <a:ext cx="11528100" cy="4812300"/>
          </a:xfrm>
          <a:prstGeom prst="rect">
            <a:avLst/>
          </a:prstGeom>
          <a:noFill/>
          <a:ln>
            <a:noFill/>
          </a:ln>
        </p:spPr>
        <p:txBody>
          <a:bodyPr spcFirstLastPara="1" wrap="square" lIns="438825" tIns="438825" rIns="438825" bIns="438825" anchor="t" anchorCtr="0">
            <a:noAutofit/>
          </a:bodyPr>
          <a:lstStyle/>
          <a:p>
            <a:pPr marL="0" marR="0" lvl="0" indent="0" algn="l" rtl="0">
              <a:lnSpc>
                <a:spcPct val="115000"/>
              </a:lnSpc>
              <a:spcBef>
                <a:spcPts val="0"/>
              </a:spcBef>
              <a:spcAft>
                <a:spcPts val="0"/>
              </a:spcAft>
              <a:buNone/>
            </a:pPr>
            <a:r>
              <a:rPr lang="en-US" sz="4500" b="1" dirty="0">
                <a:solidFill>
                  <a:schemeClr val="dk1"/>
                </a:solidFill>
              </a:rPr>
              <a:t>Future Design Work</a:t>
            </a:r>
            <a:endParaRPr sz="4500" b="1" dirty="0">
              <a:solidFill>
                <a:schemeClr val="dk1"/>
              </a:solidFill>
            </a:endParaRPr>
          </a:p>
          <a:p>
            <a:pPr marL="0" marR="0" lvl="0" indent="0" algn="l" rtl="0">
              <a:lnSpc>
                <a:spcPct val="115000"/>
              </a:lnSpc>
              <a:spcBef>
                <a:spcPts val="0"/>
              </a:spcBef>
              <a:spcAft>
                <a:spcPts val="0"/>
              </a:spcAft>
              <a:buNone/>
            </a:pPr>
            <a:endParaRPr sz="2000" b="1" dirty="0">
              <a:solidFill>
                <a:schemeClr val="dk1"/>
              </a:solidFill>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Increase data granularity to 32 bits</a:t>
            </a:r>
            <a:endParaRPr sz="3300" dirty="0">
              <a:solidFill>
                <a:schemeClr val="dk1"/>
              </a:solidFill>
              <a:latin typeface="Times New Roman"/>
              <a:ea typeface="Times New Roman"/>
              <a:cs typeface="Times New Roman"/>
              <a:sym typeface="Times New Roman"/>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Convert from </a:t>
            </a:r>
            <a:r>
              <a:rPr lang="en-US" sz="3300" dirty="0" err="1">
                <a:solidFill>
                  <a:schemeClr val="dk1"/>
                </a:solidFill>
                <a:latin typeface="Times New Roman"/>
                <a:ea typeface="Times New Roman"/>
                <a:cs typeface="Times New Roman"/>
                <a:sym typeface="Times New Roman"/>
              </a:rPr>
              <a:t>euler</a:t>
            </a:r>
            <a:r>
              <a:rPr lang="en-US" sz="3300" dirty="0">
                <a:solidFill>
                  <a:schemeClr val="dk1"/>
                </a:solidFill>
                <a:latin typeface="Times New Roman"/>
                <a:ea typeface="Times New Roman"/>
                <a:cs typeface="Times New Roman"/>
                <a:sym typeface="Times New Roman"/>
              </a:rPr>
              <a:t> angles to utilizing quaternions</a:t>
            </a:r>
            <a:endParaRPr sz="3300" dirty="0">
              <a:solidFill>
                <a:schemeClr val="dk1"/>
              </a:solidFill>
              <a:latin typeface="Times New Roman"/>
              <a:ea typeface="Times New Roman"/>
              <a:cs typeface="Times New Roman"/>
              <a:sym typeface="Times New Roman"/>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Use one-shot control protocol for increased motor precision</a:t>
            </a:r>
            <a:endParaRPr sz="3300" dirty="0">
              <a:solidFill>
                <a:schemeClr val="dk1"/>
              </a:solidFill>
              <a:latin typeface="Times New Roman"/>
              <a:ea typeface="Times New Roman"/>
              <a:cs typeface="Times New Roman"/>
              <a:sym typeface="Times New Roman"/>
            </a:endParaRPr>
          </a:p>
          <a:p>
            <a:pPr marL="457200" marR="0" lvl="0" indent="-438150" algn="l" rtl="0">
              <a:lnSpc>
                <a:spcPct val="115000"/>
              </a:lnSpc>
              <a:spcBef>
                <a:spcPts val="0"/>
              </a:spcBef>
              <a:spcAft>
                <a:spcPts val="0"/>
              </a:spcAft>
              <a:buClr>
                <a:schemeClr val="dk1"/>
              </a:buClr>
              <a:buSzPts val="3300"/>
              <a:buFont typeface="Times New Roman"/>
              <a:buChar char="●"/>
            </a:pPr>
            <a:r>
              <a:rPr lang="en-US" sz="3300" dirty="0">
                <a:solidFill>
                  <a:schemeClr val="dk1"/>
                </a:solidFill>
                <a:latin typeface="Times New Roman"/>
                <a:ea typeface="Times New Roman"/>
                <a:cs typeface="Times New Roman"/>
                <a:sym typeface="Times New Roman"/>
              </a:rPr>
              <a:t>Integrate camera, GPS, and waypoint based flight control</a:t>
            </a:r>
            <a:endParaRPr sz="3300"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2000" dirty="0"/>
          </a:p>
          <a:p>
            <a:pPr marL="0" marR="0" lvl="0" indent="0" algn="l" rtl="0">
              <a:lnSpc>
                <a:spcPct val="115000"/>
              </a:lnSpc>
              <a:spcBef>
                <a:spcPts val="0"/>
              </a:spcBef>
              <a:spcAft>
                <a:spcPts val="0"/>
              </a:spcAft>
              <a:buNone/>
            </a:pPr>
            <a:endParaRPr sz="2000" dirty="0"/>
          </a:p>
        </p:txBody>
      </p:sp>
      <p:sp>
        <p:nvSpPr>
          <p:cNvPr id="104" name="Shape 104"/>
          <p:cNvSpPr txBox="1"/>
          <p:nvPr/>
        </p:nvSpPr>
        <p:spPr>
          <a:xfrm>
            <a:off x="40199350" y="13542075"/>
            <a:ext cx="545400" cy="230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05" name="Shape 105"/>
          <p:cNvPicPr preferRelativeResize="0"/>
          <p:nvPr/>
        </p:nvPicPr>
        <p:blipFill>
          <a:blip r:embed="rId8">
            <a:alphaModFix/>
          </a:blip>
          <a:stretch>
            <a:fillRect/>
          </a:stretch>
        </p:blipFill>
        <p:spPr>
          <a:xfrm rot="5400000">
            <a:off x="6988175" y="7113176"/>
            <a:ext cx="2778300" cy="2047448"/>
          </a:xfrm>
          <a:prstGeom prst="rect">
            <a:avLst/>
          </a:prstGeom>
          <a:noFill/>
          <a:ln w="114300" cap="flat" cmpd="sng">
            <a:solidFill>
              <a:srgbClr val="000000"/>
            </a:solidFill>
            <a:prstDash val="solid"/>
            <a:round/>
            <a:headEnd type="none" w="sm" len="sm"/>
            <a:tailEnd type="none" w="sm" len="sm"/>
          </a:ln>
        </p:spPr>
      </p:pic>
      <p:sp>
        <p:nvSpPr>
          <p:cNvPr id="106" name="Shape 106"/>
          <p:cNvSpPr txBox="1"/>
          <p:nvPr/>
        </p:nvSpPr>
        <p:spPr>
          <a:xfrm>
            <a:off x="6343650" y="10000800"/>
            <a:ext cx="4076700" cy="1643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400" b="1"/>
              <a:t>Bosch 9 Axis</a:t>
            </a:r>
            <a:endParaRPr sz="2400" b="1"/>
          </a:p>
          <a:p>
            <a:pPr marL="0" lvl="0" indent="0" algn="ctr" rtl="0">
              <a:spcBef>
                <a:spcPts val="0"/>
              </a:spcBef>
              <a:spcAft>
                <a:spcPts val="0"/>
              </a:spcAft>
              <a:buNone/>
            </a:pPr>
            <a:r>
              <a:rPr lang="en-US" sz="2400" b="1"/>
              <a:t>Inertial Measurement Unit</a:t>
            </a:r>
            <a:endParaRPr sz="2400" b="1"/>
          </a:p>
          <a:p>
            <a:pPr marL="0" lvl="0" indent="0" algn="ctr" rtl="0">
              <a:spcBef>
                <a:spcPts val="0"/>
              </a:spcBef>
              <a:spcAft>
                <a:spcPts val="0"/>
              </a:spcAft>
              <a:buNone/>
            </a:pPr>
            <a:r>
              <a:rPr lang="en-US" sz="2400" b="1"/>
              <a:t>(Team Purchased)</a:t>
            </a:r>
            <a:endParaRPr sz="2400" b="1"/>
          </a:p>
        </p:txBody>
      </p:sp>
      <p:pic>
        <p:nvPicPr>
          <p:cNvPr id="107" name="Shape 107"/>
          <p:cNvPicPr preferRelativeResize="0"/>
          <p:nvPr/>
        </p:nvPicPr>
        <p:blipFill>
          <a:blip r:embed="rId9">
            <a:alphaModFix/>
          </a:blip>
          <a:stretch>
            <a:fillRect/>
          </a:stretch>
        </p:blipFill>
        <p:spPr>
          <a:xfrm>
            <a:off x="16194250" y="6243375"/>
            <a:ext cx="26284398" cy="8829675"/>
          </a:xfrm>
          <a:prstGeom prst="rect">
            <a:avLst/>
          </a:prstGeom>
          <a:noFill/>
          <a:ln w="38100" cap="flat" cmpd="dbl">
            <a:solidFill>
              <a:srgbClr val="434343"/>
            </a:solidFill>
            <a:prstDash val="solid"/>
            <a:round/>
            <a:headEnd type="none" w="sm" len="sm"/>
            <a:tailEnd type="none" w="sm" len="sm"/>
          </a:ln>
        </p:spPr>
      </p:pic>
      <p:sp>
        <p:nvSpPr>
          <p:cNvPr id="108" name="Shape 108"/>
          <p:cNvSpPr txBox="1"/>
          <p:nvPr/>
        </p:nvSpPr>
        <p:spPr>
          <a:xfrm>
            <a:off x="2027300" y="29883775"/>
            <a:ext cx="9040500" cy="2557500"/>
          </a:xfrm>
          <a:prstGeom prst="rect">
            <a:avLst/>
          </a:prstGeom>
          <a:noFill/>
          <a:ln>
            <a:noFill/>
          </a:ln>
        </p:spPr>
        <p:txBody>
          <a:bodyPr spcFirstLastPara="1" wrap="square" lIns="91425" tIns="91425" rIns="91425" bIns="91425" anchor="t" anchorCtr="0">
            <a:noAutofit/>
          </a:bodyPr>
          <a:lstStyle/>
          <a:p>
            <a:pPr marL="1828800" lvl="0" indent="457200" rtl="0">
              <a:spcBef>
                <a:spcPts val="0"/>
              </a:spcBef>
              <a:spcAft>
                <a:spcPts val="0"/>
              </a:spcAft>
              <a:buClr>
                <a:schemeClr val="dk1"/>
              </a:buClr>
              <a:buFont typeface="Arial"/>
              <a:buNone/>
            </a:pPr>
            <a:r>
              <a:rPr lang="en-US" sz="4000" b="1">
                <a:solidFill>
                  <a:schemeClr val="dk1"/>
                </a:solidFill>
              </a:rPr>
              <a:t>CX-20 Internals</a:t>
            </a:r>
            <a:endParaRPr sz="4000" b="1">
              <a:solidFill>
                <a:schemeClr val="dk1"/>
              </a:solidFill>
            </a:endParaRPr>
          </a:p>
          <a:p>
            <a:pPr marL="0" lvl="0" indent="0" rtl="0">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(IMU hardware, Lattice FPGA development board and all wiring between these components added by our team. The motors and electronic speed controllers (ESCs) were already part of the Cheerson CX-20)</a:t>
            </a:r>
            <a:endParaRPr sz="2400">
              <a:solidFill>
                <a:schemeClr val="dk1"/>
              </a:solidFill>
              <a:latin typeface="Times New Roman"/>
              <a:ea typeface="Times New Roman"/>
              <a:cs typeface="Times New Roman"/>
              <a:sym typeface="Times New Roman"/>
            </a:endParaRPr>
          </a:p>
        </p:txBody>
      </p:sp>
      <p:sp>
        <p:nvSpPr>
          <p:cNvPr id="109" name="Shape 109"/>
          <p:cNvSpPr txBox="1"/>
          <p:nvPr/>
        </p:nvSpPr>
        <p:spPr>
          <a:xfrm>
            <a:off x="39310325" y="16299400"/>
            <a:ext cx="319500" cy="73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10" name="Shape 110"/>
          <p:cNvPicPr preferRelativeResize="0"/>
          <p:nvPr/>
        </p:nvPicPr>
        <p:blipFill>
          <a:blip r:embed="rId10">
            <a:alphaModFix/>
          </a:blip>
          <a:stretch>
            <a:fillRect/>
          </a:stretch>
        </p:blipFill>
        <p:spPr>
          <a:xfrm>
            <a:off x="23743097" y="21138547"/>
            <a:ext cx="18849855" cy="4444275"/>
          </a:xfrm>
          <a:prstGeom prst="rect">
            <a:avLst/>
          </a:prstGeom>
          <a:noFill/>
          <a:ln w="38100" cap="flat" cmpd="dbl">
            <a:solidFill>
              <a:srgbClr val="434343"/>
            </a:solidFill>
            <a:prstDash val="solid"/>
            <a:round/>
            <a:headEnd type="none" w="sm" len="sm"/>
            <a:tailEnd type="none" w="sm" len="sm"/>
          </a:ln>
        </p:spPr>
      </p:pic>
      <p:sp>
        <p:nvSpPr>
          <p:cNvPr id="111" name="Shape 111"/>
          <p:cNvSpPr txBox="1"/>
          <p:nvPr/>
        </p:nvSpPr>
        <p:spPr>
          <a:xfrm>
            <a:off x="16194250" y="15080350"/>
            <a:ext cx="11906400" cy="73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i="1"/>
              <a:t>Original Material Created by our Team</a:t>
            </a:r>
            <a:endParaRPr sz="2000" i="1"/>
          </a:p>
        </p:txBody>
      </p:sp>
      <p:sp>
        <p:nvSpPr>
          <p:cNvPr id="112" name="Shape 112"/>
          <p:cNvSpPr txBox="1"/>
          <p:nvPr/>
        </p:nvSpPr>
        <p:spPr>
          <a:xfrm>
            <a:off x="23724175" y="25612438"/>
            <a:ext cx="11906400" cy="57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i="1">
                <a:solidFill>
                  <a:schemeClr val="dk1"/>
                </a:solidFill>
              </a:rPr>
              <a:t>Original Material Created by our Team</a:t>
            </a:r>
            <a:endParaRPr/>
          </a:p>
        </p:txBody>
      </p:sp>
      <p:sp>
        <p:nvSpPr>
          <p:cNvPr id="113" name="Shape 113"/>
          <p:cNvSpPr txBox="1"/>
          <p:nvPr/>
        </p:nvSpPr>
        <p:spPr>
          <a:xfrm>
            <a:off x="13144438" y="24828288"/>
            <a:ext cx="7467600" cy="847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4000" b="1"/>
              <a:t>Hardware Block Diagram</a:t>
            </a:r>
            <a:endParaRPr sz="4000" b="1"/>
          </a:p>
        </p:txBody>
      </p:sp>
      <p:sp>
        <p:nvSpPr>
          <p:cNvPr id="114" name="Shape 114"/>
          <p:cNvSpPr txBox="1"/>
          <p:nvPr/>
        </p:nvSpPr>
        <p:spPr>
          <a:xfrm>
            <a:off x="11782850" y="31419700"/>
            <a:ext cx="13352700" cy="736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i="1">
                <a:solidFill>
                  <a:schemeClr val="dk1"/>
                </a:solidFill>
              </a:rPr>
              <a:t>Original Material Created by our Team</a:t>
            </a:r>
            <a:endParaRPr/>
          </a:p>
        </p:txBody>
      </p:sp>
      <p:pic>
        <p:nvPicPr>
          <p:cNvPr id="115" name="Shape 115"/>
          <p:cNvPicPr preferRelativeResize="0"/>
          <p:nvPr/>
        </p:nvPicPr>
        <p:blipFill>
          <a:blip r:embed="rId11">
            <a:alphaModFix/>
          </a:blip>
          <a:stretch>
            <a:fillRect/>
          </a:stretch>
        </p:blipFill>
        <p:spPr>
          <a:xfrm>
            <a:off x="11859050" y="25676100"/>
            <a:ext cx="10261424" cy="5736907"/>
          </a:xfrm>
          <a:prstGeom prst="rect">
            <a:avLst/>
          </a:prstGeom>
          <a:noFill/>
          <a:ln w="38100" cap="flat" cmpd="dbl">
            <a:solidFill>
              <a:srgbClr val="434343"/>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Ralph Hipps</cp:lastModifiedBy>
  <cp:revision>1</cp:revision>
  <dcterms:modified xsi:type="dcterms:W3CDTF">2019-04-02T21:51:03Z</dcterms:modified>
</cp:coreProperties>
</file>