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이재필크 게임 제작</a:t>
            </a:r>
            <a:br>
              <a:rPr lang="ko"/>
            </a:br>
            <a:r>
              <a:rPr lang="ko"/>
              <a:t>인디언포커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2014032159 </a:t>
            </a:r>
            <a:r>
              <a:rPr lang="ko"/>
              <a:t>이재필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/>
              <a:t>목차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 algn="ctr">
              <a:spcBef>
                <a:spcPts val="0"/>
              </a:spcBef>
              <a:buSzPct val="100000"/>
              <a:buAutoNum type="arabicPeriod"/>
            </a:pPr>
            <a:r>
              <a:rPr lang="ko" sz="3000"/>
              <a:t>게임의 설명</a:t>
            </a:r>
          </a:p>
          <a:p>
            <a:pPr indent="-419100" lvl="0" marL="457200" rtl="0" algn="ctr">
              <a:spcBef>
                <a:spcPts val="0"/>
              </a:spcBef>
              <a:buSzPct val="100000"/>
              <a:buAutoNum type="arabicPeriod"/>
            </a:pPr>
            <a:r>
              <a:rPr lang="ko" sz="3000"/>
              <a:t>게임의 룰</a:t>
            </a:r>
          </a:p>
          <a:p>
            <a:pPr indent="-419100" lvl="0" marL="457200" rtl="0" algn="ctr">
              <a:spcBef>
                <a:spcPts val="0"/>
              </a:spcBef>
              <a:buSzPct val="100000"/>
              <a:buAutoNum type="arabicPeriod"/>
            </a:pPr>
            <a:r>
              <a:rPr lang="ko" sz="3000"/>
              <a:t>게임 진행도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게임의 설명</a:t>
            </a:r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2547900" y="1489275"/>
            <a:ext cx="6004200" cy="326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1400"/>
              <a:t>인디언 포커란?</a:t>
            </a:r>
          </a:p>
          <a:p>
            <a:pPr lvl="0">
              <a:spcBef>
                <a:spcPts val="0"/>
              </a:spcBef>
              <a:buNone/>
            </a:pPr>
            <a:r>
              <a:rPr lang="ko" sz="1400"/>
              <a:t>두 </a:t>
            </a:r>
            <a:r>
              <a:rPr lang="ko" sz="1400"/>
              <a:t>플레이어가 딜러가 주는 카드를 받아</a:t>
            </a:r>
          </a:p>
          <a:p>
            <a:pPr lvl="0">
              <a:spcBef>
                <a:spcPts val="0"/>
              </a:spcBef>
              <a:buNone/>
            </a:pPr>
            <a:r>
              <a:rPr lang="ko" sz="1400"/>
              <a:t>자신의 카드를 모르고 상대의 카드만 아는</a:t>
            </a:r>
          </a:p>
          <a:p>
            <a:pPr lvl="0">
              <a:spcBef>
                <a:spcPts val="0"/>
              </a:spcBef>
              <a:buNone/>
            </a:pPr>
            <a:r>
              <a:rPr lang="ko" sz="1400"/>
              <a:t>상황에서 칩을 걸고 단 두개의 주어진 </a:t>
            </a:r>
            <a:br>
              <a:rPr lang="ko" sz="1400"/>
            </a:br>
            <a:r>
              <a:rPr lang="ko" sz="1400"/>
              <a:t>카드만으로 승부를 겨루는 게임입니다.</a:t>
            </a:r>
          </a:p>
          <a:p>
            <a:pPr lvl="0">
              <a:spcBef>
                <a:spcPts val="0"/>
              </a:spcBef>
              <a:buNone/>
            </a:pPr>
            <a:r>
              <a:rPr lang="ko" sz="1400"/>
              <a:t>이때 카드를 머리위에 들고있는 모습이</a:t>
            </a:r>
          </a:p>
          <a:p>
            <a:pPr lvl="0">
              <a:spcBef>
                <a:spcPts val="0"/>
              </a:spcBef>
              <a:buNone/>
            </a:pPr>
            <a:r>
              <a:rPr lang="ko" sz="1400"/>
              <a:t>인디언 같다 해서 인디언 포커라는 이름이</a:t>
            </a:r>
          </a:p>
          <a:p>
            <a:pPr lvl="0">
              <a:spcBef>
                <a:spcPts val="0"/>
              </a:spcBef>
              <a:buNone/>
            </a:pPr>
            <a:r>
              <a:rPr lang="ko" sz="1400"/>
              <a:t>붙혀졌습니다.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ko" sz="140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solidFill>
                  <a:srgbClr val="FFFFFF"/>
                </a:solidFill>
              </a:rPr>
              <a:t>게임의 룰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2269650" y="1400625"/>
            <a:ext cx="4493400" cy="30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AutoNum type="arabicPeriod"/>
            </a:pPr>
            <a:r>
              <a:rPr lang="ko">
                <a:solidFill>
                  <a:srgbClr val="FFFFFF"/>
                </a:solidFill>
              </a:rPr>
              <a:t>카드는 1~10의 숫자가 쓰여진 카드를 2장씩</a:t>
            </a:r>
            <a:br>
              <a:rPr lang="ko">
                <a:solidFill>
                  <a:srgbClr val="FFFFFF"/>
                </a:solidFill>
              </a:rPr>
            </a:br>
            <a:r>
              <a:rPr lang="ko">
                <a:solidFill>
                  <a:srgbClr val="FFFFFF"/>
                </a:solidFill>
              </a:rPr>
              <a:t>총 20장 사용합니다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AutoNum type="arabicPeriod"/>
            </a:pPr>
            <a:r>
              <a:rPr lang="ko">
                <a:solidFill>
                  <a:srgbClr val="FFFFFF"/>
                </a:solidFill>
              </a:rPr>
              <a:t>플레이어는 두명으로 한명당 칩을 30개 가지고 시작합니다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AutoNum type="arabicPeriod"/>
            </a:pPr>
            <a:r>
              <a:rPr lang="ko">
                <a:solidFill>
                  <a:srgbClr val="FFFFFF"/>
                </a:solidFill>
              </a:rPr>
              <a:t>게임이 시작되면 1장의 카드를 받으며  자신의</a:t>
            </a:r>
            <a:br>
              <a:rPr lang="ko">
                <a:solidFill>
                  <a:srgbClr val="FFFFFF"/>
                </a:solidFill>
              </a:rPr>
            </a:br>
            <a:r>
              <a:rPr lang="ko">
                <a:solidFill>
                  <a:srgbClr val="FFFFFF"/>
                </a:solidFill>
              </a:rPr>
              <a:t>카드를 직접볼수 없습니다.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AutoNum type="arabicPeriod"/>
            </a:pPr>
            <a:r>
              <a:rPr lang="ko">
                <a:solidFill>
                  <a:srgbClr val="FFFFFF"/>
                </a:solidFill>
              </a:rPr>
              <a:t>게임이 시작되면 기본적으로 1개의 칩을 배팅해야 합니다.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AutoNum type="arabicPeriod"/>
            </a:pPr>
            <a:r>
              <a:rPr lang="ko">
                <a:solidFill>
                  <a:srgbClr val="FFFFFF"/>
                </a:solidFill>
              </a:rPr>
              <a:t>승자는  배팅된 칩을 가져갑니다.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AutoNum type="arabicPeriod"/>
            </a:pPr>
            <a:r>
              <a:rPr lang="ko">
                <a:solidFill>
                  <a:srgbClr val="FFFFFF"/>
                </a:solidFill>
              </a:rPr>
              <a:t>무승부시에는 배팅된 칩은 다음판에 이어서 사용됩니다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AutoNum type="arabicPeriod"/>
            </a:pPr>
            <a:r>
              <a:rPr lang="ko">
                <a:solidFill>
                  <a:srgbClr val="FFFFFF"/>
                </a:solidFill>
              </a:rPr>
              <a:t>판이 끝난상황에서 어느 한쪽의 칩이 0일경우</a:t>
            </a:r>
            <a:br>
              <a:rPr lang="ko">
                <a:solidFill>
                  <a:srgbClr val="FFFFFF"/>
                </a:solidFill>
              </a:rPr>
            </a:br>
            <a:r>
              <a:rPr lang="ko">
                <a:solidFill>
                  <a:srgbClr val="FFFFFF"/>
                </a:solidFill>
              </a:rPr>
              <a:t>그 플레이어는 패배하며 다른 플레이어는 승리합니다.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게임의 진행도</a:t>
            </a:r>
          </a:p>
        </p:txBody>
      </p:sp>
      <p:sp>
        <p:nvSpPr>
          <p:cNvPr id="79" name="Shape 79"/>
          <p:cNvSpPr/>
          <p:nvPr/>
        </p:nvSpPr>
        <p:spPr>
          <a:xfrm>
            <a:off x="6279000" y="1483425"/>
            <a:ext cx="2065550" cy="493800"/>
          </a:xfrm>
          <a:prstGeom prst="flowChartProcess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메뉴선택권을 가진 유저가 메뉴를 선택</a:t>
            </a:r>
          </a:p>
        </p:txBody>
      </p:sp>
      <p:sp>
        <p:nvSpPr>
          <p:cNvPr id="80" name="Shape 80"/>
          <p:cNvSpPr/>
          <p:nvPr/>
        </p:nvSpPr>
        <p:spPr>
          <a:xfrm>
            <a:off x="6279000" y="882200"/>
            <a:ext cx="2065550" cy="493800"/>
          </a:xfrm>
          <a:prstGeom prst="flowChartProcess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기본 배팅으로 1개의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ko" sz="1200"/>
              <a:t>칩을 과 새로운 카드</a:t>
            </a:r>
          </a:p>
        </p:txBody>
      </p:sp>
      <p:sp>
        <p:nvSpPr>
          <p:cNvPr id="81" name="Shape 81"/>
          <p:cNvSpPr/>
          <p:nvPr/>
        </p:nvSpPr>
        <p:spPr>
          <a:xfrm>
            <a:off x="6279000" y="2117888"/>
            <a:ext cx="2065550" cy="493800"/>
          </a:xfrm>
          <a:prstGeom prst="flowChartDecision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다이</a:t>
            </a:r>
            <a:r>
              <a:rPr lang="ko" sz="1200"/>
              <a:t>?</a:t>
            </a:r>
          </a:p>
        </p:txBody>
      </p:sp>
      <p:sp>
        <p:nvSpPr>
          <p:cNvPr id="82" name="Shape 82"/>
          <p:cNvSpPr/>
          <p:nvPr/>
        </p:nvSpPr>
        <p:spPr>
          <a:xfrm>
            <a:off x="6279000" y="3212113"/>
            <a:ext cx="2065550" cy="493800"/>
          </a:xfrm>
          <a:prstGeom prst="flowChartDecision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오픈?</a:t>
            </a:r>
          </a:p>
        </p:txBody>
      </p:sp>
      <p:sp>
        <p:nvSpPr>
          <p:cNvPr id="83" name="Shape 83"/>
          <p:cNvSpPr/>
          <p:nvPr/>
        </p:nvSpPr>
        <p:spPr>
          <a:xfrm>
            <a:off x="6279000" y="3896025"/>
            <a:ext cx="2065550" cy="493800"/>
          </a:xfrm>
          <a:prstGeom prst="flowChartProcess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추가 배팅</a:t>
            </a:r>
          </a:p>
        </p:txBody>
      </p:sp>
      <p:cxnSp>
        <p:nvCxnSpPr>
          <p:cNvPr id="84" name="Shape 84"/>
          <p:cNvCxnSpPr>
            <a:endCxn id="80" idx="0"/>
          </p:cNvCxnSpPr>
          <p:nvPr/>
        </p:nvCxnSpPr>
        <p:spPr>
          <a:xfrm>
            <a:off x="7311775" y="764900"/>
            <a:ext cx="0" cy="117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5" name="Shape 85"/>
          <p:cNvCxnSpPr>
            <a:stCxn id="79" idx="2"/>
            <a:endCxn id="81" idx="0"/>
          </p:cNvCxnSpPr>
          <p:nvPr/>
        </p:nvCxnSpPr>
        <p:spPr>
          <a:xfrm>
            <a:off x="7311775" y="1977225"/>
            <a:ext cx="0" cy="1407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6" name="Shape 86"/>
          <p:cNvCxnSpPr>
            <a:stCxn id="83" idx="0"/>
            <a:endCxn id="82" idx="2"/>
          </p:cNvCxnSpPr>
          <p:nvPr/>
        </p:nvCxnSpPr>
        <p:spPr>
          <a:xfrm rot="10800000">
            <a:off x="7311775" y="3705825"/>
            <a:ext cx="0" cy="190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7" name="Shape 87"/>
          <p:cNvSpPr/>
          <p:nvPr/>
        </p:nvSpPr>
        <p:spPr>
          <a:xfrm>
            <a:off x="6279000" y="4530375"/>
            <a:ext cx="2065550" cy="493800"/>
          </a:xfrm>
          <a:prstGeom prst="flowChartProcess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상대플레이어에게</a:t>
            </a:r>
            <a:br>
              <a:rPr lang="ko" sz="1200"/>
            </a:br>
            <a:r>
              <a:rPr lang="ko" sz="1200"/>
              <a:t>메뉴선택권을 넘김</a:t>
            </a:r>
          </a:p>
        </p:txBody>
      </p:sp>
      <p:cxnSp>
        <p:nvCxnSpPr>
          <p:cNvPr id="88" name="Shape 88"/>
          <p:cNvCxnSpPr>
            <a:stCxn id="87" idx="0"/>
            <a:endCxn id="83" idx="2"/>
          </p:cNvCxnSpPr>
          <p:nvPr/>
        </p:nvCxnSpPr>
        <p:spPr>
          <a:xfrm rot="10800000">
            <a:off x="7311775" y="4389975"/>
            <a:ext cx="0" cy="1404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" name="Shape 89"/>
          <p:cNvCxnSpPr>
            <a:stCxn id="87" idx="3"/>
            <a:endCxn id="90" idx="3"/>
          </p:cNvCxnSpPr>
          <p:nvPr/>
        </p:nvCxnSpPr>
        <p:spPr>
          <a:xfrm flipH="1" rot="10800000">
            <a:off x="8344550" y="527775"/>
            <a:ext cx="600" cy="4249500"/>
          </a:xfrm>
          <a:prstGeom prst="bentConnector3">
            <a:avLst>
              <a:gd fmla="val 39687500" name="adj1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1" name="Shape 91"/>
          <p:cNvSpPr/>
          <p:nvPr/>
        </p:nvSpPr>
        <p:spPr>
          <a:xfrm>
            <a:off x="3784163" y="2117888"/>
            <a:ext cx="2065550" cy="493800"/>
          </a:xfrm>
          <a:prstGeom prst="flowChartProcess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메뉴선택권 가지지 않은유저 승자</a:t>
            </a:r>
          </a:p>
        </p:txBody>
      </p:sp>
      <p:sp>
        <p:nvSpPr>
          <p:cNvPr id="92" name="Shape 92"/>
          <p:cNvSpPr/>
          <p:nvPr/>
        </p:nvSpPr>
        <p:spPr>
          <a:xfrm>
            <a:off x="1101425" y="3212125"/>
            <a:ext cx="2065550" cy="493800"/>
          </a:xfrm>
          <a:prstGeom prst="flowChartProcess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높은 숫자를</a:t>
            </a:r>
            <a:br>
              <a:rPr lang="ko" sz="1200"/>
            </a:br>
            <a:r>
              <a:rPr lang="ko" sz="1200"/>
              <a:t>가진 유저 승자</a:t>
            </a:r>
          </a:p>
        </p:txBody>
      </p:sp>
      <p:sp>
        <p:nvSpPr>
          <p:cNvPr id="93" name="Shape 93"/>
          <p:cNvSpPr/>
          <p:nvPr/>
        </p:nvSpPr>
        <p:spPr>
          <a:xfrm>
            <a:off x="3721263" y="3212113"/>
            <a:ext cx="2065550" cy="493800"/>
          </a:xfrm>
          <a:prstGeom prst="flowChartDecision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무승부?</a:t>
            </a:r>
          </a:p>
        </p:txBody>
      </p:sp>
      <p:cxnSp>
        <p:nvCxnSpPr>
          <p:cNvPr id="94" name="Shape 94"/>
          <p:cNvCxnSpPr>
            <a:stCxn id="93" idx="2"/>
            <a:endCxn id="87" idx="1"/>
          </p:cNvCxnSpPr>
          <p:nvPr/>
        </p:nvCxnSpPr>
        <p:spPr>
          <a:xfrm flipH="1" rot="-5400000">
            <a:off x="4980838" y="3479113"/>
            <a:ext cx="1071300" cy="1524900"/>
          </a:xfrm>
          <a:prstGeom prst="bentConnector2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0" name="Shape 90"/>
          <p:cNvSpPr/>
          <p:nvPr/>
        </p:nvSpPr>
        <p:spPr>
          <a:xfrm>
            <a:off x="6278988" y="280988"/>
            <a:ext cx="2065550" cy="493800"/>
          </a:xfrm>
          <a:prstGeom prst="flowChartDecision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새로운 판?</a:t>
            </a:r>
          </a:p>
        </p:txBody>
      </p:sp>
      <p:cxnSp>
        <p:nvCxnSpPr>
          <p:cNvPr id="95" name="Shape 95"/>
          <p:cNvCxnSpPr>
            <a:stCxn id="79" idx="0"/>
            <a:endCxn id="80" idx="2"/>
          </p:cNvCxnSpPr>
          <p:nvPr/>
        </p:nvCxnSpPr>
        <p:spPr>
          <a:xfrm rot="10800000">
            <a:off x="7311775" y="1376025"/>
            <a:ext cx="0" cy="1074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6" name="Shape 96"/>
          <p:cNvCxnSpPr>
            <a:stCxn id="79" idx="1"/>
            <a:endCxn id="90" idx="1"/>
          </p:cNvCxnSpPr>
          <p:nvPr/>
        </p:nvCxnSpPr>
        <p:spPr>
          <a:xfrm flipH="1" rot="10800000">
            <a:off x="6279000" y="527925"/>
            <a:ext cx="600" cy="1202400"/>
          </a:xfrm>
          <a:prstGeom prst="bentConnector3">
            <a:avLst>
              <a:gd fmla="val -58541667" name="adj1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7" name="Shape 97"/>
          <p:cNvSpPr txBox="1"/>
          <p:nvPr/>
        </p:nvSpPr>
        <p:spPr>
          <a:xfrm>
            <a:off x="7429761" y="2433428"/>
            <a:ext cx="647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200">
                <a:solidFill>
                  <a:srgbClr val="FFFFFF"/>
                </a:solidFill>
              </a:rPr>
              <a:t>N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7298254" y="3633815"/>
            <a:ext cx="647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200">
                <a:solidFill>
                  <a:srgbClr val="FFFFFF"/>
                </a:solidFill>
              </a:rPr>
              <a:t>N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6039430" y="3118737"/>
            <a:ext cx="647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20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6034305" y="2067761"/>
            <a:ext cx="647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20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4754050" y="3626150"/>
            <a:ext cx="647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20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7302472" y="648724"/>
            <a:ext cx="647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200">
                <a:solidFill>
                  <a:srgbClr val="FFFFFF"/>
                </a:solidFill>
              </a:rPr>
              <a:t>Y</a:t>
            </a:r>
          </a:p>
        </p:txBody>
      </p:sp>
      <p:cxnSp>
        <p:nvCxnSpPr>
          <p:cNvPr id="103" name="Shape 103"/>
          <p:cNvCxnSpPr/>
          <p:nvPr/>
        </p:nvCxnSpPr>
        <p:spPr>
          <a:xfrm rot="10800000">
            <a:off x="8039575" y="528025"/>
            <a:ext cx="5397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4" name="Shape 104"/>
          <p:cNvSpPr txBox="1"/>
          <p:nvPr/>
        </p:nvSpPr>
        <p:spPr>
          <a:xfrm>
            <a:off x="5996931" y="250025"/>
            <a:ext cx="647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200">
                <a:solidFill>
                  <a:srgbClr val="FFFFFF"/>
                </a:solidFill>
              </a:rPr>
              <a:t>N</a:t>
            </a:r>
          </a:p>
        </p:txBody>
      </p:sp>
      <p:cxnSp>
        <p:nvCxnSpPr>
          <p:cNvPr id="105" name="Shape 105"/>
          <p:cNvCxnSpPr/>
          <p:nvPr/>
        </p:nvCxnSpPr>
        <p:spPr>
          <a:xfrm>
            <a:off x="5899825" y="4776675"/>
            <a:ext cx="407700" cy="1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6" name="Shape 106"/>
          <p:cNvCxnSpPr>
            <a:stCxn id="82" idx="1"/>
            <a:endCxn id="93" idx="3"/>
          </p:cNvCxnSpPr>
          <p:nvPr/>
        </p:nvCxnSpPr>
        <p:spPr>
          <a:xfrm rot="10800000">
            <a:off x="5786700" y="3459013"/>
            <a:ext cx="4923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7" name="Shape 107"/>
          <p:cNvCxnSpPr/>
          <p:nvPr/>
        </p:nvCxnSpPr>
        <p:spPr>
          <a:xfrm>
            <a:off x="6012550" y="1730325"/>
            <a:ext cx="3426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8" name="Shape 108"/>
          <p:cNvCxnSpPr>
            <a:stCxn id="93" idx="1"/>
            <a:endCxn id="92" idx="3"/>
          </p:cNvCxnSpPr>
          <p:nvPr/>
        </p:nvCxnSpPr>
        <p:spPr>
          <a:xfrm rot="10800000">
            <a:off x="3166863" y="3459013"/>
            <a:ext cx="5544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9" name="Shape 109"/>
          <p:cNvCxnSpPr>
            <a:stCxn id="81" idx="1"/>
            <a:endCxn id="91" idx="3"/>
          </p:cNvCxnSpPr>
          <p:nvPr/>
        </p:nvCxnSpPr>
        <p:spPr>
          <a:xfrm rot="10800000">
            <a:off x="5849700" y="2364788"/>
            <a:ext cx="4293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0" name="Shape 110"/>
          <p:cNvSpPr txBox="1"/>
          <p:nvPr/>
        </p:nvSpPr>
        <p:spPr>
          <a:xfrm>
            <a:off x="3545643" y="3151262"/>
            <a:ext cx="647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20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111" name="Shape 111"/>
          <p:cNvSpPr/>
          <p:nvPr/>
        </p:nvSpPr>
        <p:spPr>
          <a:xfrm>
            <a:off x="1101425" y="2117900"/>
            <a:ext cx="2065550" cy="493800"/>
          </a:xfrm>
          <a:prstGeom prst="flowChartProcess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승자가 배팅된 칩을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ko" sz="1200"/>
              <a:t>가져갑니다</a:t>
            </a:r>
          </a:p>
        </p:txBody>
      </p:sp>
      <p:sp>
        <p:nvSpPr>
          <p:cNvPr id="112" name="Shape 112"/>
          <p:cNvSpPr/>
          <p:nvPr/>
        </p:nvSpPr>
        <p:spPr>
          <a:xfrm>
            <a:off x="1101425" y="1182825"/>
            <a:ext cx="2065550" cy="493800"/>
          </a:xfrm>
          <a:prstGeom prst="flowChartProcess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메뉴선택권을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ko" sz="1200"/>
              <a:t>승자에게 줌</a:t>
            </a:r>
          </a:p>
        </p:txBody>
      </p:sp>
      <p:sp>
        <p:nvSpPr>
          <p:cNvPr id="113" name="Shape 113"/>
          <p:cNvSpPr/>
          <p:nvPr/>
        </p:nvSpPr>
        <p:spPr>
          <a:xfrm>
            <a:off x="6279000" y="2665013"/>
            <a:ext cx="2065550" cy="493800"/>
          </a:xfrm>
          <a:prstGeom prst="flowChartProcess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1200"/>
              <a:t>서로의 배팅된 칩을 같게함</a:t>
            </a:r>
          </a:p>
        </p:txBody>
      </p:sp>
      <p:cxnSp>
        <p:nvCxnSpPr>
          <p:cNvPr id="114" name="Shape 114"/>
          <p:cNvCxnSpPr>
            <a:stCxn id="113" idx="0"/>
            <a:endCxn id="81" idx="2"/>
          </p:cNvCxnSpPr>
          <p:nvPr/>
        </p:nvCxnSpPr>
        <p:spPr>
          <a:xfrm rot="10800000">
            <a:off x="7311775" y="2611613"/>
            <a:ext cx="0" cy="534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5" name="Shape 115"/>
          <p:cNvCxnSpPr>
            <a:stCxn id="113" idx="2"/>
            <a:endCxn id="82" idx="0"/>
          </p:cNvCxnSpPr>
          <p:nvPr/>
        </p:nvCxnSpPr>
        <p:spPr>
          <a:xfrm>
            <a:off x="7311775" y="3158813"/>
            <a:ext cx="0" cy="534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6" name="Shape 116"/>
          <p:cNvCxnSpPr>
            <a:stCxn id="91" idx="1"/>
            <a:endCxn id="111" idx="3"/>
          </p:cNvCxnSpPr>
          <p:nvPr/>
        </p:nvCxnSpPr>
        <p:spPr>
          <a:xfrm rot="10800000">
            <a:off x="3167063" y="2364788"/>
            <a:ext cx="6171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7" name="Shape 117"/>
          <p:cNvCxnSpPr>
            <a:stCxn id="92" idx="0"/>
            <a:endCxn id="111" idx="2"/>
          </p:cNvCxnSpPr>
          <p:nvPr/>
        </p:nvCxnSpPr>
        <p:spPr>
          <a:xfrm rot="10800000">
            <a:off x="2134200" y="2611825"/>
            <a:ext cx="0" cy="600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8" name="Shape 118"/>
          <p:cNvCxnSpPr>
            <a:stCxn id="111" idx="0"/>
            <a:endCxn id="112" idx="2"/>
          </p:cNvCxnSpPr>
          <p:nvPr/>
        </p:nvCxnSpPr>
        <p:spPr>
          <a:xfrm rot="10800000">
            <a:off x="2134200" y="1676600"/>
            <a:ext cx="0" cy="44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9" name="Shape 119"/>
          <p:cNvCxnSpPr>
            <a:stCxn id="90" idx="0"/>
            <a:endCxn id="112" idx="3"/>
          </p:cNvCxnSpPr>
          <p:nvPr/>
        </p:nvCxnSpPr>
        <p:spPr>
          <a:xfrm rot="5400000">
            <a:off x="4665013" y="-1217062"/>
            <a:ext cx="1148700" cy="4144800"/>
          </a:xfrm>
          <a:prstGeom prst="bentConnector4">
            <a:avLst>
              <a:gd fmla="val -15612" name="adj1"/>
              <a:gd fmla="val 62459" name="adj2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0" name="Shape 120"/>
          <p:cNvCxnSpPr/>
          <p:nvPr/>
        </p:nvCxnSpPr>
        <p:spPr>
          <a:xfrm>
            <a:off x="7311763" y="91268"/>
            <a:ext cx="0" cy="3624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