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82" sz="8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 txBox="1"/>
          <p:nvPr>
            <p:ph type="body" sz="quarter" idx="13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/>
          <a:p>
            <a: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pc="-19" sz="20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 txBox="1"/>
          <p:nvPr>
            <p:ph type="body" sz="quarter" idx="13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/>
          <p:nvPr>
            <p:ph type="body" sz="quarter" idx="13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1"/>
          <p:cNvSpPr/>
          <p:nvPr>
            <p:ph type="pic" sz="quarter" idx="13"/>
          </p:nvPr>
        </p:nvSpPr>
        <p:spPr>
          <a:xfrm>
            <a:off x="6661873" y="761999"/>
            <a:ext cx="5588001" cy="381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each and sea at sunset"/>
          <p:cNvSpPr/>
          <p:nvPr>
            <p:ph type="pic" sz="half" idx="14"/>
          </p:nvPr>
        </p:nvSpPr>
        <p:spPr>
          <a:xfrm>
            <a:off x="767469" y="762000"/>
            <a:ext cx="5582532" cy="79290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ea against sky at sunset 2"/>
          <p:cNvSpPr/>
          <p:nvPr>
            <p:ph type="pic" sz="quarter" idx="15"/>
          </p:nvPr>
        </p:nvSpPr>
        <p:spPr>
          <a:xfrm>
            <a:off x="6661873" y="4882004"/>
            <a:ext cx="5588001" cy="381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49238" y="91185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13"/>
          </p:nvPr>
        </p:nvSpPr>
        <p:spPr>
          <a:xfrm>
            <a:off x="762000" y="762000"/>
            <a:ext cx="114808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82" sz="8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8" sz="3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Rectangle"/>
          <p:cNvSpPr txBox="1"/>
          <p:nvPr>
            <p:ph type="body" sz="quarter" idx="14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/>
          <a:p>
            <a: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pc="-19" sz="2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a against sky at sunset"/>
          <p:cNvSpPr/>
          <p:nvPr>
            <p:ph type="pic" sz="half" idx="13"/>
          </p:nvPr>
        </p:nvSpPr>
        <p:spPr>
          <a:xfrm>
            <a:off x="6502400" y="762000"/>
            <a:ext cx="57404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Rectangle"/>
          <p:cNvSpPr txBox="1"/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"/>
          <p:cNvSpPr txBox="1"/>
          <p:nvPr>
            <p:ph type="body" sz="quarter" idx="13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3" name="Sea against sky at sunset"/>
          <p:cNvSpPr/>
          <p:nvPr>
            <p:ph type="pic" sz="half" idx="14"/>
          </p:nvPr>
        </p:nvSpPr>
        <p:spPr>
          <a:xfrm>
            <a:off x="6502400" y="762000"/>
            <a:ext cx="57404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pc="-82" sz="8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80" name="Rectangle"/>
          <p:cNvSpPr txBox="1"/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idx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pc="-88" sz="44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Rectangle"/>
          <p:cNvSpPr txBox="1"/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pc="-32" sz="3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5851" y="91185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1739900">
              <a:lnSpc>
                <a:spcPct val="100000"/>
              </a:lnSpc>
              <a:defRPr sz="14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8" strike="noStrike" sz="5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>
            <a:off x="1987965" y="10011280"/>
            <a:ext cx="105508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V="1">
            <a:off x="7390552" y="553395"/>
            <a:ext cx="1" cy="23049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Loss"/>
          <p:cNvSpPr txBox="1"/>
          <p:nvPr/>
        </p:nvSpPr>
        <p:spPr>
          <a:xfrm>
            <a:off x="1492831" y="924976"/>
            <a:ext cx="549555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Loss</a:t>
            </a:r>
          </a:p>
        </p:txBody>
      </p:sp>
      <p:sp>
        <p:nvSpPr>
          <p:cNvPr id="154" name="Potential new area to colonize (SDM gain)"/>
          <p:cNvSpPr txBox="1"/>
          <p:nvPr/>
        </p:nvSpPr>
        <p:spPr>
          <a:xfrm>
            <a:off x="1817946" y="10539333"/>
            <a:ext cx="3990138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Potential new area to colonize (SDM gain)</a:t>
            </a:r>
          </a:p>
        </p:txBody>
      </p:sp>
      <p:sp>
        <p:nvSpPr>
          <p:cNvPr id="155" name="Colonization ability (traits)"/>
          <p:cNvSpPr txBox="1"/>
          <p:nvPr/>
        </p:nvSpPr>
        <p:spPr>
          <a:xfrm rot="16200000">
            <a:off x="5029382" y="1356933"/>
            <a:ext cx="4181748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Colonization ability (traits)</a:t>
            </a:r>
          </a:p>
        </p:txBody>
      </p:sp>
      <p:sp>
        <p:nvSpPr>
          <p:cNvPr id="156" name="Oval"/>
          <p:cNvSpPr/>
          <p:nvPr/>
        </p:nvSpPr>
        <p:spPr>
          <a:xfrm>
            <a:off x="1248378" y="732413"/>
            <a:ext cx="1950823" cy="789495"/>
          </a:xfrm>
          <a:prstGeom prst="ellipse">
            <a:avLst/>
          </a:prstGeom>
          <a:solidFill>
            <a:srgbClr val="10B7C4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57" name="Oval"/>
          <p:cNvSpPr/>
          <p:nvPr/>
        </p:nvSpPr>
        <p:spPr>
          <a:xfrm>
            <a:off x="2188704" y="667372"/>
            <a:ext cx="2307054" cy="919577"/>
          </a:xfrm>
          <a:prstGeom prst="ellipse">
            <a:avLst/>
          </a:prstGeom>
          <a:solidFill>
            <a:srgbClr val="D86AC0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58" name="Stable"/>
          <p:cNvSpPr txBox="1"/>
          <p:nvPr/>
        </p:nvSpPr>
        <p:spPr>
          <a:xfrm>
            <a:off x="2294884" y="924976"/>
            <a:ext cx="691593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Stable</a:t>
            </a:r>
          </a:p>
        </p:txBody>
      </p:sp>
      <p:sp>
        <p:nvSpPr>
          <p:cNvPr id="159" name="Gain"/>
          <p:cNvSpPr txBox="1"/>
          <p:nvPr/>
        </p:nvSpPr>
        <p:spPr>
          <a:xfrm>
            <a:off x="3350071" y="924976"/>
            <a:ext cx="558902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Gain</a:t>
            </a:r>
          </a:p>
        </p:txBody>
      </p:sp>
      <p:sp>
        <p:nvSpPr>
          <p:cNvPr id="160" name="SDM projections"/>
          <p:cNvSpPr txBox="1"/>
          <p:nvPr/>
        </p:nvSpPr>
        <p:spPr>
          <a:xfrm>
            <a:off x="374012" y="333264"/>
            <a:ext cx="1668374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SDM projections</a:t>
            </a:r>
          </a:p>
        </p:txBody>
      </p:sp>
      <p:sp>
        <p:nvSpPr>
          <p:cNvPr id="161" name="Oval"/>
          <p:cNvSpPr/>
          <p:nvPr/>
        </p:nvSpPr>
        <p:spPr>
          <a:xfrm>
            <a:off x="1307435" y="2615825"/>
            <a:ext cx="1950823" cy="789495"/>
          </a:xfrm>
          <a:prstGeom prst="ellipse">
            <a:avLst/>
          </a:prstGeom>
          <a:solidFill>
            <a:srgbClr val="10B7C4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2" name="Oval"/>
          <p:cNvSpPr/>
          <p:nvPr/>
        </p:nvSpPr>
        <p:spPr>
          <a:xfrm>
            <a:off x="2395065" y="2536544"/>
            <a:ext cx="2307055" cy="919576"/>
          </a:xfrm>
          <a:prstGeom prst="ellipse">
            <a:avLst/>
          </a:prstGeom>
          <a:solidFill>
            <a:srgbClr val="9D4E8D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3" name="Adaptive Capacity"/>
          <p:cNvSpPr txBox="1"/>
          <p:nvPr/>
        </p:nvSpPr>
        <p:spPr>
          <a:xfrm rot="16200000">
            <a:off x="-686461" y="3503790"/>
            <a:ext cx="1826667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Adaptive Capacity</a:t>
            </a:r>
          </a:p>
        </p:txBody>
      </p:sp>
      <p:sp>
        <p:nvSpPr>
          <p:cNvPr id="164" name="Oval"/>
          <p:cNvSpPr/>
          <p:nvPr/>
        </p:nvSpPr>
        <p:spPr>
          <a:xfrm>
            <a:off x="1344392" y="3731857"/>
            <a:ext cx="1950823" cy="789495"/>
          </a:xfrm>
          <a:prstGeom prst="ellipse">
            <a:avLst/>
          </a:prstGeom>
          <a:solidFill>
            <a:srgbClr val="10B7C4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5" name="Oval"/>
          <p:cNvSpPr/>
          <p:nvPr/>
        </p:nvSpPr>
        <p:spPr>
          <a:xfrm>
            <a:off x="2432022" y="3652575"/>
            <a:ext cx="2307055" cy="919577"/>
          </a:xfrm>
          <a:prstGeom prst="ellipse">
            <a:avLst/>
          </a:prstGeom>
          <a:solidFill>
            <a:srgbClr val="9D4E8D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6" name="Oval"/>
          <p:cNvSpPr/>
          <p:nvPr/>
        </p:nvSpPr>
        <p:spPr>
          <a:xfrm>
            <a:off x="1342759" y="4838777"/>
            <a:ext cx="1950823" cy="789494"/>
          </a:xfrm>
          <a:prstGeom prst="ellipse">
            <a:avLst/>
          </a:prstGeom>
          <a:solidFill>
            <a:srgbClr val="10B7C4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7" name="Oval"/>
          <p:cNvSpPr/>
          <p:nvPr/>
        </p:nvSpPr>
        <p:spPr>
          <a:xfrm>
            <a:off x="2430389" y="4759495"/>
            <a:ext cx="2307055" cy="919576"/>
          </a:xfrm>
          <a:prstGeom prst="ellipse">
            <a:avLst/>
          </a:prstGeom>
          <a:solidFill>
            <a:srgbClr val="9D4E8D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8" name="Shape"/>
          <p:cNvSpPr/>
          <p:nvPr/>
        </p:nvSpPr>
        <p:spPr>
          <a:xfrm>
            <a:off x="5160498" y="894574"/>
            <a:ext cx="637710" cy="32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0" fill="norm" stroke="1" extrusionOk="0">
                <a:moveTo>
                  <a:pt x="8790" y="17"/>
                </a:moveTo>
                <a:cubicBezTo>
                  <a:pt x="11484" y="-160"/>
                  <a:pt x="13972" y="1099"/>
                  <a:pt x="16100" y="2840"/>
                </a:cubicBezTo>
                <a:cubicBezTo>
                  <a:pt x="18255" y="4603"/>
                  <a:pt x="20143" y="6941"/>
                  <a:pt x="21600" y="9801"/>
                </a:cubicBezTo>
                <a:cubicBezTo>
                  <a:pt x="20580" y="12007"/>
                  <a:pt x="19374" y="14072"/>
                  <a:pt x="18004" y="15959"/>
                </a:cubicBezTo>
                <a:cubicBezTo>
                  <a:pt x="16135" y="18533"/>
                  <a:pt x="13865" y="20804"/>
                  <a:pt x="11098" y="21104"/>
                </a:cubicBezTo>
                <a:cubicBezTo>
                  <a:pt x="7996" y="21440"/>
                  <a:pt x="5271" y="19418"/>
                  <a:pt x="3245" y="16784"/>
                </a:cubicBezTo>
                <a:cubicBezTo>
                  <a:pt x="1875" y="15002"/>
                  <a:pt x="761" y="12874"/>
                  <a:pt x="0" y="10448"/>
                </a:cubicBezTo>
                <a:cubicBezTo>
                  <a:pt x="474" y="4748"/>
                  <a:pt x="4205" y="318"/>
                  <a:pt x="8790" y="17"/>
                </a:cubicBezTo>
                <a:close/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Shape"/>
          <p:cNvSpPr/>
          <p:nvPr/>
        </p:nvSpPr>
        <p:spPr>
          <a:xfrm>
            <a:off x="2393658" y="2675963"/>
            <a:ext cx="854406" cy="669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0" fill="norm" stroke="1" extrusionOk="0">
                <a:moveTo>
                  <a:pt x="8790" y="17"/>
                </a:moveTo>
                <a:cubicBezTo>
                  <a:pt x="11484" y="-160"/>
                  <a:pt x="13972" y="1099"/>
                  <a:pt x="16100" y="2840"/>
                </a:cubicBezTo>
                <a:cubicBezTo>
                  <a:pt x="18255" y="4603"/>
                  <a:pt x="20143" y="6941"/>
                  <a:pt x="21600" y="9801"/>
                </a:cubicBezTo>
                <a:cubicBezTo>
                  <a:pt x="20580" y="12007"/>
                  <a:pt x="19374" y="14072"/>
                  <a:pt x="18004" y="15959"/>
                </a:cubicBezTo>
                <a:cubicBezTo>
                  <a:pt x="16135" y="18533"/>
                  <a:pt x="13865" y="20804"/>
                  <a:pt x="11098" y="21104"/>
                </a:cubicBezTo>
                <a:cubicBezTo>
                  <a:pt x="7996" y="21440"/>
                  <a:pt x="5271" y="19418"/>
                  <a:pt x="3245" y="16784"/>
                </a:cubicBezTo>
                <a:cubicBezTo>
                  <a:pt x="1875" y="15002"/>
                  <a:pt x="761" y="12874"/>
                  <a:pt x="0" y="10448"/>
                </a:cubicBezTo>
                <a:cubicBezTo>
                  <a:pt x="474" y="4748"/>
                  <a:pt x="4205" y="318"/>
                  <a:pt x="8790" y="17"/>
                </a:cubicBezTo>
                <a:close/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Range extent…"/>
          <p:cNvSpPr txBox="1"/>
          <p:nvPr/>
        </p:nvSpPr>
        <p:spPr>
          <a:xfrm>
            <a:off x="4488702" y="196003"/>
            <a:ext cx="1981302" cy="678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Range extent</a:t>
            </a:r>
          </a:p>
          <a:p>
            <a:pPr/>
            <a:r>
              <a:t>after climate change</a:t>
            </a:r>
          </a:p>
        </p:txBody>
      </p:sp>
      <p:sp>
        <p:nvSpPr>
          <p:cNvPr id="171" name="None"/>
          <p:cNvSpPr txBox="1"/>
          <p:nvPr/>
        </p:nvSpPr>
        <p:spPr>
          <a:xfrm>
            <a:off x="778030" y="2348995"/>
            <a:ext cx="614986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None</a:t>
            </a:r>
          </a:p>
        </p:txBody>
      </p:sp>
      <p:sp>
        <p:nvSpPr>
          <p:cNvPr id="172" name="Colonize new areas"/>
          <p:cNvSpPr txBox="1"/>
          <p:nvPr/>
        </p:nvSpPr>
        <p:spPr>
          <a:xfrm>
            <a:off x="674591" y="3429154"/>
            <a:ext cx="1919327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Colonize new areas</a:t>
            </a:r>
          </a:p>
        </p:txBody>
      </p:sp>
      <p:sp>
        <p:nvSpPr>
          <p:cNvPr id="173" name="In situ persistence/adaptation"/>
          <p:cNvSpPr txBox="1"/>
          <p:nvPr/>
        </p:nvSpPr>
        <p:spPr>
          <a:xfrm>
            <a:off x="439332" y="4474165"/>
            <a:ext cx="2854249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 situ persistence/adaptation</a:t>
            </a:r>
          </a:p>
        </p:txBody>
      </p:sp>
      <p:sp>
        <p:nvSpPr>
          <p:cNvPr id="174" name="Shape"/>
          <p:cNvSpPr/>
          <p:nvPr/>
        </p:nvSpPr>
        <p:spPr>
          <a:xfrm>
            <a:off x="2408163" y="3740401"/>
            <a:ext cx="1454061" cy="776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3" fill="norm" stroke="1" extrusionOk="0">
                <a:moveTo>
                  <a:pt x="12217" y="0"/>
                </a:moveTo>
                <a:cubicBezTo>
                  <a:pt x="14124" y="-18"/>
                  <a:pt x="15984" y="449"/>
                  <a:pt x="17606" y="1958"/>
                </a:cubicBezTo>
                <a:cubicBezTo>
                  <a:pt x="19364" y="3594"/>
                  <a:pt x="20771" y="6355"/>
                  <a:pt x="21600" y="9666"/>
                </a:cubicBezTo>
                <a:lnTo>
                  <a:pt x="21026" y="13024"/>
                </a:lnTo>
                <a:cubicBezTo>
                  <a:pt x="20614" y="14533"/>
                  <a:pt x="20079" y="15868"/>
                  <a:pt x="19449" y="16978"/>
                </a:cubicBezTo>
                <a:cubicBezTo>
                  <a:pt x="17240" y="20871"/>
                  <a:pt x="14179" y="21582"/>
                  <a:pt x="11098" y="21118"/>
                </a:cubicBezTo>
                <a:cubicBezTo>
                  <a:pt x="8122" y="20669"/>
                  <a:pt x="5375" y="19368"/>
                  <a:pt x="3245" y="16741"/>
                </a:cubicBezTo>
                <a:cubicBezTo>
                  <a:pt x="1858" y="15030"/>
                  <a:pt x="738" y="12850"/>
                  <a:pt x="0" y="10322"/>
                </a:cubicBezTo>
                <a:cubicBezTo>
                  <a:pt x="2463" y="3692"/>
                  <a:pt x="7088" y="49"/>
                  <a:pt x="12217" y="0"/>
                </a:cubicBezTo>
                <a:close/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Shape"/>
          <p:cNvSpPr/>
          <p:nvPr/>
        </p:nvSpPr>
        <p:spPr>
          <a:xfrm>
            <a:off x="1316294" y="4841959"/>
            <a:ext cx="2007018" cy="774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2" fill="norm" stroke="1" extrusionOk="0">
                <a:moveTo>
                  <a:pt x="12217" y="38"/>
                </a:moveTo>
                <a:cubicBezTo>
                  <a:pt x="14118" y="161"/>
                  <a:pt x="15979" y="528"/>
                  <a:pt x="17606" y="2011"/>
                </a:cubicBezTo>
                <a:cubicBezTo>
                  <a:pt x="19370" y="3619"/>
                  <a:pt x="20780" y="6416"/>
                  <a:pt x="21600" y="9779"/>
                </a:cubicBezTo>
                <a:lnTo>
                  <a:pt x="21026" y="13164"/>
                </a:lnTo>
                <a:cubicBezTo>
                  <a:pt x="20618" y="14693"/>
                  <a:pt x="20082" y="16040"/>
                  <a:pt x="19449" y="17148"/>
                </a:cubicBezTo>
                <a:cubicBezTo>
                  <a:pt x="17229" y="21035"/>
                  <a:pt x="14167" y="21461"/>
                  <a:pt x="11098" y="21320"/>
                </a:cubicBezTo>
                <a:cubicBezTo>
                  <a:pt x="8007" y="21179"/>
                  <a:pt x="5090" y="20564"/>
                  <a:pt x="2899" y="17546"/>
                </a:cubicBezTo>
                <a:cubicBezTo>
                  <a:pt x="1583" y="15734"/>
                  <a:pt x="577" y="13236"/>
                  <a:pt x="0" y="10440"/>
                </a:cubicBezTo>
                <a:cubicBezTo>
                  <a:pt x="1023" y="6873"/>
                  <a:pt x="2638" y="4007"/>
                  <a:pt x="4612" y="2255"/>
                </a:cubicBezTo>
                <a:cubicBezTo>
                  <a:pt x="6854" y="266"/>
                  <a:pt x="9486" y="-139"/>
                  <a:pt x="12217" y="38"/>
                </a:cubicBezTo>
                <a:close/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7379767" y="2847529"/>
            <a:ext cx="26655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Proportional gain in suitable areas"/>
          <p:cNvSpPr txBox="1"/>
          <p:nvPr/>
        </p:nvSpPr>
        <p:spPr>
          <a:xfrm>
            <a:off x="6621649" y="2851099"/>
            <a:ext cx="4181748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Proportional gain in suitable areas </a:t>
            </a:r>
          </a:p>
        </p:txBody>
      </p:sp>
      <p:pic>
        <p:nvPicPr>
          <p:cNvPr id="17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7303623" y="1655055"/>
            <a:ext cx="2508700" cy="101601"/>
          </a:xfrm>
          <a:prstGeom prst="rect">
            <a:avLst/>
          </a:prstGeom>
        </p:spPr>
      </p:pic>
      <p:pic>
        <p:nvPicPr>
          <p:cNvPr id="18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434626" y="1655055"/>
            <a:ext cx="2401243" cy="101601"/>
          </a:xfrm>
          <a:prstGeom prst="rect">
            <a:avLst/>
          </a:prstGeom>
        </p:spPr>
      </p:pic>
      <p:sp>
        <p:nvSpPr>
          <p:cNvPr id="182" name="Line"/>
          <p:cNvSpPr/>
          <p:nvPr/>
        </p:nvSpPr>
        <p:spPr>
          <a:xfrm flipV="1">
            <a:off x="7386401" y="3626505"/>
            <a:ext cx="1" cy="23049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Ability to persist/adapt in situ"/>
          <p:cNvSpPr txBox="1"/>
          <p:nvPr/>
        </p:nvSpPr>
        <p:spPr>
          <a:xfrm rot="16200000">
            <a:off x="5029382" y="4576781"/>
            <a:ext cx="4181748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Ability to persist/adapt in situ</a:t>
            </a:r>
          </a:p>
        </p:txBody>
      </p:sp>
      <p:sp>
        <p:nvSpPr>
          <p:cNvPr id="184" name="Line"/>
          <p:cNvSpPr/>
          <p:nvPr/>
        </p:nvSpPr>
        <p:spPr>
          <a:xfrm>
            <a:off x="7375615" y="5920640"/>
            <a:ext cx="26655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Exposure"/>
          <p:cNvSpPr txBox="1"/>
          <p:nvPr/>
        </p:nvSpPr>
        <p:spPr>
          <a:xfrm>
            <a:off x="6544374" y="6296944"/>
            <a:ext cx="4181748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Exposure</a:t>
            </a:r>
          </a:p>
        </p:txBody>
      </p:sp>
      <p:pic>
        <p:nvPicPr>
          <p:cNvPr id="18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7299471" y="4728165"/>
            <a:ext cx="2508701" cy="101601"/>
          </a:xfrm>
          <a:prstGeom prst="rect">
            <a:avLst/>
          </a:prstGeom>
        </p:spPr>
      </p:pic>
      <p:pic>
        <p:nvPicPr>
          <p:cNvPr id="188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430475" y="4728165"/>
            <a:ext cx="2401242" cy="101601"/>
          </a:xfrm>
          <a:prstGeom prst="rect">
            <a:avLst/>
          </a:prstGeom>
        </p:spPr>
      </p:pic>
      <p:sp>
        <p:nvSpPr>
          <p:cNvPr id="190" name="Realized…"/>
          <p:cNvSpPr txBox="1"/>
          <p:nvPr/>
        </p:nvSpPr>
        <p:spPr>
          <a:xfrm>
            <a:off x="6749394" y="5029406"/>
            <a:ext cx="2508700" cy="67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929292"/>
                </a:solidFill>
              </a:defRPr>
            </a:pPr>
            <a:r>
              <a:t>Realized 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range loss</a:t>
            </a:r>
          </a:p>
        </p:txBody>
      </p:sp>
      <p:sp>
        <p:nvSpPr>
          <p:cNvPr id="191" name="Exposure"/>
          <p:cNvSpPr txBox="1"/>
          <p:nvPr/>
        </p:nvSpPr>
        <p:spPr>
          <a:xfrm rot="16200000">
            <a:off x="-254739" y="6662438"/>
            <a:ext cx="990500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Exposure</a:t>
            </a:r>
          </a:p>
        </p:txBody>
      </p:sp>
      <p:sp>
        <p:nvSpPr>
          <p:cNvPr id="192" name="Oval"/>
          <p:cNvSpPr/>
          <p:nvPr/>
        </p:nvSpPr>
        <p:spPr>
          <a:xfrm>
            <a:off x="1543557" y="6127226"/>
            <a:ext cx="1950823" cy="789494"/>
          </a:xfrm>
          <a:prstGeom prst="ellipse">
            <a:avLst/>
          </a:prstGeom>
          <a:solidFill>
            <a:srgbClr val="10B7C4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3" name="Oval"/>
          <p:cNvSpPr/>
          <p:nvPr/>
        </p:nvSpPr>
        <p:spPr>
          <a:xfrm>
            <a:off x="1720617" y="6185440"/>
            <a:ext cx="1776274" cy="673065"/>
          </a:xfrm>
          <a:prstGeom prst="ellipse">
            <a:avLst/>
          </a:prstGeom>
          <a:solidFill>
            <a:srgbClr val="9D4E8D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4" name="Oval"/>
          <p:cNvSpPr/>
          <p:nvPr/>
        </p:nvSpPr>
        <p:spPr>
          <a:xfrm>
            <a:off x="1542301" y="7163254"/>
            <a:ext cx="1950823" cy="789494"/>
          </a:xfrm>
          <a:prstGeom prst="ellipse">
            <a:avLst/>
          </a:prstGeom>
          <a:solidFill>
            <a:srgbClr val="10B7C4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5" name="Oval"/>
          <p:cNvSpPr/>
          <p:nvPr/>
        </p:nvSpPr>
        <p:spPr>
          <a:xfrm>
            <a:off x="2802029" y="7289045"/>
            <a:ext cx="693606" cy="537912"/>
          </a:xfrm>
          <a:prstGeom prst="ellipse">
            <a:avLst/>
          </a:prstGeom>
          <a:solidFill>
            <a:srgbClr val="9D4E8D">
              <a:alpha val="26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6" name="Low"/>
          <p:cNvSpPr txBox="1"/>
          <p:nvPr/>
        </p:nvSpPr>
        <p:spPr>
          <a:xfrm>
            <a:off x="821306" y="6042704"/>
            <a:ext cx="520701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</a:t>
            </a:r>
          </a:p>
        </p:txBody>
      </p:sp>
      <p:sp>
        <p:nvSpPr>
          <p:cNvPr id="197" name="High"/>
          <p:cNvSpPr txBox="1"/>
          <p:nvPr/>
        </p:nvSpPr>
        <p:spPr>
          <a:xfrm>
            <a:off x="821306" y="7010879"/>
            <a:ext cx="557683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High</a:t>
            </a:r>
          </a:p>
        </p:txBody>
      </p:sp>
      <p:sp>
        <p:nvSpPr>
          <p:cNvPr id="198" name="Stable"/>
          <p:cNvSpPr txBox="1"/>
          <p:nvPr/>
        </p:nvSpPr>
        <p:spPr>
          <a:xfrm>
            <a:off x="8710848" y="5920639"/>
            <a:ext cx="2060899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Stable</a:t>
            </a:r>
          </a:p>
        </p:txBody>
      </p:sp>
      <p:sp>
        <p:nvSpPr>
          <p:cNvPr id="199" name="Loss"/>
          <p:cNvSpPr txBox="1"/>
          <p:nvPr/>
        </p:nvSpPr>
        <p:spPr>
          <a:xfrm>
            <a:off x="7085810" y="5907939"/>
            <a:ext cx="1262335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Loss</a:t>
            </a:r>
          </a:p>
        </p:txBody>
      </p:sp>
      <p:sp>
        <p:nvSpPr>
          <p:cNvPr id="200" name="Low…"/>
          <p:cNvSpPr txBox="1"/>
          <p:nvPr/>
        </p:nvSpPr>
        <p:spPr>
          <a:xfrm>
            <a:off x="6753545" y="1819035"/>
            <a:ext cx="2508700" cy="95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929292"/>
                </a:solidFill>
              </a:defRPr>
            </a:pPr>
            <a:r>
              <a:t>Low 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colonization 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Potential</a:t>
            </a:r>
          </a:p>
        </p:txBody>
      </p:sp>
      <p:sp>
        <p:nvSpPr>
          <p:cNvPr id="201" name="Climate change Vulnerability =  (exposure-adaptive capacity,in situ) - (New suitable areas+adaptive capacity,colonize)"/>
          <p:cNvSpPr txBox="1"/>
          <p:nvPr/>
        </p:nvSpPr>
        <p:spPr>
          <a:xfrm>
            <a:off x="3908111" y="7513993"/>
            <a:ext cx="6964884" cy="678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Climate change Vulnerability =  (exposure-adaptive capacity,in situ) - (New suitable areas+adaptive capacity,colonize) </a:t>
            </a:r>
          </a:p>
        </p:txBody>
      </p:sp>
      <p:sp>
        <p:nvSpPr>
          <p:cNvPr id="202" name="Other vulnerability =  exposure (# threats)"/>
          <p:cNvSpPr txBox="1"/>
          <p:nvPr/>
        </p:nvSpPr>
        <p:spPr>
          <a:xfrm>
            <a:off x="3908111" y="9005565"/>
            <a:ext cx="6964884" cy="40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Other vulnerability =  exposure (# threats)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