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86" r:id="rId11"/>
    <p:sldId id="265" r:id="rId12"/>
    <p:sldId id="282" r:id="rId13"/>
    <p:sldId id="283" r:id="rId14"/>
    <p:sldId id="273" r:id="rId15"/>
    <p:sldId id="274" r:id="rId16"/>
    <p:sldId id="280" r:id="rId17"/>
    <p:sldId id="284" r:id="rId18"/>
    <p:sldId id="28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7K0kgeNxiK8TWP-aMrepvgPxe2-hlcee?usp=sharing" TargetMode="External"/><Relationship Id="rId2" Type="http://schemas.openxmlformats.org/officeDocument/2006/relationships/hyperlink" Target="https://drive.google.com/drive/folders/146La-4Nq_DRUdhY7bqJ0B5vlQkVd4iDl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oauth" TargetMode="External"/><Relationship Id="rId2" Type="http://schemas.openxmlformats.org/officeDocument/2006/relationships/hyperlink" Target="https://dev.twitter.com/rest/publi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twitter.com/streaming/overvie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oauth/overview/application-owner-access-toke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i-football.com/documentation" TargetMode="External"/><Relationship Id="rId3" Type="http://schemas.openxmlformats.org/officeDocument/2006/relationships/hyperlink" Target="https://newsapi.org/" TargetMode="External"/><Relationship Id="rId7" Type="http://schemas.openxmlformats.org/officeDocument/2006/relationships/hyperlink" Target="https://finance.yahoo.com/quotes/API,Documentation/view/v1/" TargetMode="External"/><Relationship Id="rId2" Type="http://schemas.openxmlformats.org/officeDocument/2006/relationships/hyperlink" Target="https://docs.airnowapi.org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yahoo-finance/" TargetMode="External"/><Relationship Id="rId5" Type="http://schemas.openxmlformats.org/officeDocument/2006/relationships/hyperlink" Target="https://www.mediawiki.org/wiki/API:Main_page" TargetMode="External"/><Relationship Id="rId10" Type="http://schemas.openxmlformats.org/officeDocument/2006/relationships/hyperlink" Target="https://api.data.gov/docs/fbi/" TargetMode="External"/><Relationship Id="rId4" Type="http://schemas.openxmlformats.org/officeDocument/2006/relationships/hyperlink" Target="https://developer.twitter.com/en/apply-for-access" TargetMode="External"/><Relationship Id="rId9" Type="http://schemas.openxmlformats.org/officeDocument/2006/relationships/hyperlink" Target="https://wonder.cdc.gov/wonder/help/WONDER-A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newsapi.org/v1/articles/?apiKey=8f4134f7d0de43b8b49f91e22100f22b&amp;source=bbc-news&amp;pageSize=85&amp;sortBy=top&amp;totalRequests=7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newsapi.org/v2/everything?q=Sports&amp;from=2020-08-04&amp;sortBy=relevance&amp;source=bbc-news&amp;pageSize=100&amp;apiKey=8f4134f7d0de43b8b49f91e22100f22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airnowapi.org/aq/forecast/zipCode/?format=text/csv&amp;zipCode=20002&amp;date=2019-11-16&amp;API_KEY=D9AA91E7-070D-4221-867C-EFF5E0D8C2C7&amp;distance=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293691" cy="2508355"/>
          </a:xfrm>
        </p:spPr>
        <p:txBody>
          <a:bodyPr/>
          <a:lstStyle/>
          <a:p>
            <a:r>
              <a:rPr lang="en-US" dirty="0" smtClean="0"/>
              <a:t>Gathering Data with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41915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</a:p>
          <a:p>
            <a:r>
              <a:rPr lang="en-US" dirty="0" smtClean="0"/>
              <a:t>Python								gates,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APIs Code: Python and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drive.google.com/drive/folders/146La-4Nq_DRUdhY7bqJ0B5vlQkVd4iDl?usp=sharing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drive.google.com/drive/folders/17K0kgeNxiK8TWP-aMrepvgPxe2-hlcee?usp=sharing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5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1) You will need a Twitter Dev Account. This can take time so get one now…</a:t>
            </a:r>
          </a:p>
          <a:p>
            <a:r>
              <a:rPr lang="en-US" dirty="0" smtClean="0"/>
              <a:t>2) Use your .EDU email to apply for the Twitter Dev Account. </a:t>
            </a:r>
          </a:p>
          <a:p>
            <a:r>
              <a:rPr lang="en-US" dirty="0" smtClean="0"/>
              <a:t>3) Learn to log into the Twitter Dev area and to get your codes and keys</a:t>
            </a:r>
          </a:p>
          <a:p>
            <a:endParaRPr lang="en-US" dirty="0"/>
          </a:p>
          <a:p>
            <a:r>
              <a:rPr lang="en-US" dirty="0" smtClean="0"/>
              <a:t>4) Twitter does NOT make it easy. You will need to click, search, Google, explore, learn, and 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0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2" y="490654"/>
            <a:ext cx="10027637" cy="5046556"/>
          </a:xfrm>
        </p:spPr>
      </p:pic>
    </p:spTree>
    <p:extLst>
      <p:ext uri="{BB962C8B-B14F-4D97-AF65-F5344CB8AC3E}">
        <p14:creationId xmlns:p14="http://schemas.microsoft.com/office/powerpoint/2010/main" val="208954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8" y="613317"/>
            <a:ext cx="11130629" cy="4776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78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29" y="286603"/>
            <a:ext cx="10202251" cy="1450757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REST 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4924"/>
            <a:ext cx="9720073" cy="4354436"/>
          </a:xfrm>
        </p:spPr>
        <p:txBody>
          <a:bodyPr>
            <a:normAutofit/>
          </a:bodyPr>
          <a:lstStyle/>
          <a:p>
            <a:r>
              <a:rPr lang="en-US" sz="2800" dirty="0"/>
              <a:t>RE: https://</a:t>
            </a:r>
            <a:r>
              <a:rPr lang="en-US" sz="2800" dirty="0" smtClean="0"/>
              <a:t>dev.twitter.com/rest/public</a:t>
            </a:r>
          </a:p>
          <a:p>
            <a:r>
              <a:rPr lang="en-US" sz="2800" dirty="0" smtClean="0"/>
              <a:t>“</a:t>
            </a:r>
            <a:r>
              <a:rPr lang="en-US" sz="2800" dirty="0"/>
              <a:t>The 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REST APIs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sz="2800" dirty="0"/>
              <a:t>provide programmatic access to read and write Twitter data. </a:t>
            </a:r>
            <a:r>
              <a:rPr lang="en-US" sz="2800" dirty="0" smtClean="0"/>
              <a:t>“</a:t>
            </a:r>
          </a:p>
          <a:p>
            <a:r>
              <a:rPr lang="en-US" sz="2800" dirty="0" smtClean="0"/>
              <a:t>You can:  Create </a:t>
            </a:r>
            <a:r>
              <a:rPr lang="en-US" sz="2800" dirty="0"/>
              <a:t>a new Tweet, read </a:t>
            </a:r>
            <a:r>
              <a:rPr lang="en-US" sz="2800" dirty="0" smtClean="0"/>
              <a:t>a user profile, follower </a:t>
            </a:r>
            <a:r>
              <a:rPr lang="en-US" sz="2800" dirty="0"/>
              <a:t>data, and more.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REST API identifies Twitter applications and users using </a:t>
            </a:r>
            <a:r>
              <a:rPr lang="en-US" sz="2800" dirty="0" err="1">
                <a:hlinkClick r:id="rId3"/>
              </a:rPr>
              <a:t>OAuth</a:t>
            </a:r>
            <a:r>
              <a:rPr lang="en-US" sz="2800" dirty="0"/>
              <a:t>; responses </a:t>
            </a:r>
            <a:r>
              <a:rPr lang="en-US" sz="2800" dirty="0" smtClean="0"/>
              <a:t>that are </a:t>
            </a:r>
            <a:r>
              <a:rPr lang="en-US" sz="2800" dirty="0"/>
              <a:t>in JSON format.</a:t>
            </a:r>
          </a:p>
          <a:p>
            <a:r>
              <a:rPr lang="en-US" sz="2800" dirty="0"/>
              <a:t>If your intention is to monitor or process Tweets in real-time, consider using the </a:t>
            </a:r>
            <a:r>
              <a:rPr lang="en-US" sz="2800" dirty="0">
                <a:hlinkClick r:id="rId4"/>
              </a:rPr>
              <a:t>Streaming API</a:t>
            </a:r>
            <a:r>
              <a:rPr lang="en-US" sz="2800" dirty="0"/>
              <a:t> instead</a:t>
            </a:r>
            <a:r>
              <a:rPr lang="en-US" sz="2800" dirty="0" smtClean="0"/>
              <a:t>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1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039" y="286603"/>
            <a:ext cx="10341641" cy="1146329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“REST”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96143"/>
            <a:ext cx="9720073" cy="4431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REST: Representational State Transfer.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b="1" dirty="0" smtClean="0"/>
              <a:t>architecture style </a:t>
            </a:r>
            <a:r>
              <a:rPr lang="en-US" dirty="0" smtClean="0"/>
              <a:t>that is 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stateless, client-server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based, and cacheable communications protocol that generally works with HTTP.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RESTful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API </a:t>
            </a:r>
            <a:r>
              <a:rPr lang="en-US" dirty="0" smtClean="0"/>
              <a:t>refers to an application program interface (API) that uses </a:t>
            </a:r>
            <a:r>
              <a:rPr lang="en-US" b="1" dirty="0" smtClean="0"/>
              <a:t>HTTP</a:t>
            </a:r>
            <a:r>
              <a:rPr lang="en-US" dirty="0" smtClean="0"/>
              <a:t> and </a:t>
            </a:r>
            <a:r>
              <a:rPr lang="en-US" b="1" dirty="0" smtClean="0"/>
              <a:t>GET</a:t>
            </a:r>
            <a:r>
              <a:rPr lang="en-US" dirty="0" smtClean="0"/>
              <a:t>, PUT, </a:t>
            </a:r>
            <a:r>
              <a:rPr lang="en-US" b="1" dirty="0" smtClean="0"/>
              <a:t>POST,</a:t>
            </a:r>
            <a:r>
              <a:rPr lang="en-US" dirty="0" smtClean="0"/>
              <a:t> and DELETE; most commonly GET and POST.</a:t>
            </a:r>
          </a:p>
          <a:p>
            <a:pPr marL="0" indent="0">
              <a:buNone/>
            </a:pPr>
            <a:r>
              <a:rPr lang="en-US" dirty="0"/>
              <a:t>Tutorial: http://</a:t>
            </a:r>
            <a:r>
              <a:rPr lang="en-US" dirty="0" smtClean="0"/>
              <a:t>www.restapitutorial.com/lessons/whatisrest.html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REST: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Six Constraints: uniform interface, stateless, client-server, cacheable, layered, code on demand.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Resourced-based (like user or address or thing) (rather than action based in SOAP-RPC such as get data).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hat is OAuth</a:t>
            </a:r>
            <a:r>
              <a:rPr lang="en-US" sz="4000" dirty="0"/>
              <a:t>:</a:t>
            </a:r>
            <a:r>
              <a:rPr lang="en-US" sz="4000" dirty="0" smtClean="0"/>
              <a:t> Send secure authorized requests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dev.twitter.com/oauth/overview/single-user</a:t>
            </a:r>
          </a:p>
          <a:p>
            <a:r>
              <a:rPr lang="en-US" b="1" dirty="0" err="1" smtClean="0"/>
              <a:t>OAuth</a:t>
            </a:r>
            <a:r>
              <a:rPr lang="en-US" b="1" dirty="0" smtClean="0"/>
              <a:t>: Application-only authentication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Twitter</a:t>
            </a:r>
            <a:r>
              <a:rPr lang="en-US" dirty="0"/>
              <a:t> offers the ability for you to retrieve a single access token (complete with </a:t>
            </a:r>
            <a:r>
              <a:rPr lang="en-US" dirty="0" err="1"/>
              <a:t>oauth_token_secret</a:t>
            </a:r>
            <a:r>
              <a:rPr lang="en-US" dirty="0"/>
              <a:t>) from application detail pages found on </a:t>
            </a:r>
            <a:r>
              <a:rPr lang="en-US" dirty="0">
                <a:hlinkClick r:id="rId2"/>
              </a:rPr>
              <a:t>dev.twitter.com</a:t>
            </a:r>
            <a:r>
              <a:rPr lang="en-US" dirty="0"/>
              <a:t>.</a:t>
            </a:r>
          </a:p>
          <a:p>
            <a:r>
              <a:rPr lang="en-US" dirty="0"/>
              <a:t>This is ideal for applications with single-user use cases. You shouldn’t ever share the combination of your </a:t>
            </a:r>
            <a:r>
              <a:rPr lang="en-US" dirty="0" err="1"/>
              <a:t>OAuth</a:t>
            </a:r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consumer key, secret, access token, and access token secret</a:t>
            </a:r>
            <a:r>
              <a:rPr lang="en-US" dirty="0"/>
              <a:t>.</a:t>
            </a:r>
          </a:p>
          <a:p>
            <a:r>
              <a:rPr lang="en-US" dirty="0"/>
              <a:t>By using a single access token, you don’t need to implement the entire </a:t>
            </a:r>
            <a:r>
              <a:rPr lang="en-US" dirty="0" err="1"/>
              <a:t>OAuth</a:t>
            </a:r>
            <a:r>
              <a:rPr lang="en-US" dirty="0"/>
              <a:t> token acquisition dance. Instead, you can pick up from the point where you are working with an access token to make signed requests for Twitter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and OAuth Code in Python: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tweepy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tweepy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 smtClean="0"/>
              <a:t>tweepy</a:t>
            </a:r>
            <a:r>
              <a:rPr lang="en-US" dirty="0" smtClean="0"/>
              <a:t> </a:t>
            </a:r>
            <a:r>
              <a:rPr lang="en-US" dirty="0"/>
              <a:t>import </a:t>
            </a:r>
            <a:r>
              <a:rPr lang="en-US" dirty="0" err="1" smtClean="0"/>
              <a:t>OAuthHandler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auth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OAuthHandler</a:t>
            </a:r>
            <a:r>
              <a:rPr lang="en-US" dirty="0"/>
              <a:t>(</a:t>
            </a:r>
            <a:r>
              <a:rPr lang="en-US" b="1" dirty="0" err="1"/>
              <a:t>consumer_key</a:t>
            </a:r>
            <a:r>
              <a:rPr lang="en-US" dirty="0"/>
              <a:t>, </a:t>
            </a:r>
            <a:r>
              <a:rPr lang="en-US" b="1" dirty="0" err="1"/>
              <a:t>consumer_secret</a:t>
            </a:r>
            <a:r>
              <a:rPr lang="en-US" dirty="0"/>
              <a:t>)</a:t>
            </a:r>
          </a:p>
          <a:p>
            <a:r>
              <a:rPr lang="en-US" dirty="0" err="1"/>
              <a:t>auth.set_access_token</a:t>
            </a:r>
            <a:r>
              <a:rPr lang="en-US" dirty="0"/>
              <a:t>(</a:t>
            </a:r>
            <a:r>
              <a:rPr lang="en-US" b="1" dirty="0" err="1"/>
              <a:t>access_token</a:t>
            </a:r>
            <a:r>
              <a:rPr lang="en-US" dirty="0"/>
              <a:t>, </a:t>
            </a:r>
            <a:r>
              <a:rPr lang="en-US" b="1" dirty="0" err="1"/>
              <a:t>access_secret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/>
              <a:t>tweepy.API</a:t>
            </a:r>
            <a:r>
              <a:rPr lang="en-US" dirty="0"/>
              <a:t>(</a:t>
            </a:r>
            <a:r>
              <a:rPr lang="en-US" b="1" dirty="0" err="1"/>
              <a:t>auth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772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 of 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Experiments </a:t>
            </a:r>
          </a:p>
          <a:p>
            <a:r>
              <a:rPr lang="en-US" dirty="0" smtClean="0"/>
              <a:t>2) Surveys (online, phone, in-person)</a:t>
            </a:r>
          </a:p>
          <a:p>
            <a:r>
              <a:rPr lang="en-US" dirty="0" smtClean="0"/>
              <a:t>3) Downloading from Data Sites</a:t>
            </a:r>
          </a:p>
          <a:p>
            <a:pPr lvl="1"/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CDC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gov</a:t>
            </a:r>
            <a:r>
              <a:rPr lang="en-US" dirty="0" smtClean="0"/>
              <a:t> sites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4) Web Scraping – this method is generally not permitted and it is always better to use an API.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7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1" y="494229"/>
            <a:ext cx="8115300" cy="6190049"/>
          </a:xfrm>
        </p:spPr>
      </p:pic>
    </p:spTree>
    <p:extLst>
      <p:ext uri="{BB962C8B-B14F-4D97-AF65-F5344CB8AC3E}">
        <p14:creationId xmlns:p14="http://schemas.microsoft.com/office/powerpoint/2010/main" val="17332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220" y="1996275"/>
            <a:ext cx="10705170" cy="40233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AirNow.gov</a:t>
            </a:r>
          </a:p>
          <a:p>
            <a:r>
              <a:rPr lang="en-US" b="1" dirty="0">
                <a:solidFill>
                  <a:srgbClr val="C00000"/>
                </a:solidFill>
              </a:rPr>
              <a:t>http://www.airnowapi.org/aq/forecast/latLong/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r>
              <a:rPr lang="en-US" dirty="0">
                <a:solidFill>
                  <a:srgbClr val="7030A0"/>
                </a:solidFill>
              </a:rPr>
              <a:t>format=text/csv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en-US" dirty="0">
                <a:solidFill>
                  <a:srgbClr val="7030A0"/>
                </a:solidFill>
              </a:rPr>
              <a:t>latitude=39.0509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en-US" dirty="0">
                <a:solidFill>
                  <a:srgbClr val="7030A0"/>
                </a:solidFill>
              </a:rPr>
              <a:t>longitude=-</a:t>
            </a:r>
            <a:r>
              <a:rPr lang="en-US" dirty="0" smtClean="0">
                <a:solidFill>
                  <a:srgbClr val="7030A0"/>
                </a:solidFill>
              </a:rPr>
              <a:t>121.4453</a:t>
            </a:r>
            <a:r>
              <a:rPr lang="en-US" b="1" dirty="0" smtClean="0">
                <a:solidFill>
                  <a:schemeClr val="tx1"/>
                </a:solidFill>
              </a:rPr>
              <a:t>&amp;</a:t>
            </a:r>
            <a:r>
              <a:rPr lang="en-US" dirty="0" smtClean="0">
                <a:solidFill>
                  <a:srgbClr val="7030A0"/>
                </a:solidFill>
              </a:rPr>
              <a:t>date=2020-08-04</a:t>
            </a:r>
            <a:r>
              <a:rPr lang="en-US" b="1" dirty="0" smtClean="0">
                <a:solidFill>
                  <a:schemeClr val="tx1"/>
                </a:solidFill>
              </a:rPr>
              <a:t>&amp;</a:t>
            </a:r>
            <a:r>
              <a:rPr lang="en-US" dirty="0" smtClean="0">
                <a:solidFill>
                  <a:srgbClr val="7030A0"/>
                </a:solidFill>
              </a:rPr>
              <a:t>distance=25</a:t>
            </a:r>
            <a:r>
              <a:rPr lang="en-US" b="1" dirty="0" smtClean="0">
                <a:solidFill>
                  <a:schemeClr val="tx1"/>
                </a:solidFill>
              </a:rPr>
              <a:t>&amp;</a:t>
            </a:r>
            <a:r>
              <a:rPr lang="en-US" dirty="0" smtClean="0">
                <a:solidFill>
                  <a:srgbClr val="7030A0"/>
                </a:solidFill>
              </a:rPr>
              <a:t>API_KEY=D9AA91E7-070D-4221-867C-EFF5E0D8C2C7</a:t>
            </a:r>
          </a:p>
          <a:p>
            <a:endParaRPr lang="en-US" dirty="0"/>
          </a:p>
          <a:p>
            <a:r>
              <a:rPr lang="en-US" dirty="0"/>
              <a:t>https://newsapi.org</a:t>
            </a:r>
            <a:r>
              <a:rPr lang="en-US" dirty="0" smtClean="0"/>
              <a:t>/</a:t>
            </a:r>
          </a:p>
          <a:p>
            <a:r>
              <a:rPr lang="en-US" b="1" dirty="0">
                <a:solidFill>
                  <a:srgbClr val="C00000"/>
                </a:solidFill>
              </a:rPr>
              <a:t>https://</a:t>
            </a:r>
            <a:r>
              <a:rPr lang="en-US" b="1" dirty="0" smtClean="0">
                <a:solidFill>
                  <a:srgbClr val="C00000"/>
                </a:solidFill>
              </a:rPr>
              <a:t>newsapi.org/v2/top-headlines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  <a:r>
              <a:rPr lang="en-US" dirty="0" smtClean="0">
                <a:solidFill>
                  <a:srgbClr val="7030A0"/>
                </a:solidFill>
              </a:rPr>
              <a:t>country=us</a:t>
            </a:r>
            <a:r>
              <a:rPr lang="en-US" b="1" dirty="0" smtClean="0">
                <a:solidFill>
                  <a:schemeClr val="tx1"/>
                </a:solidFill>
              </a:rPr>
              <a:t>&amp;</a:t>
            </a:r>
            <a:r>
              <a:rPr lang="en-US" dirty="0" smtClean="0">
                <a:solidFill>
                  <a:srgbClr val="7030A0"/>
                </a:solidFill>
              </a:rPr>
              <a:t>apiKey=8f4134f7d0de43b8b49f91e22100f22b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4570" y="579863"/>
            <a:ext cx="57428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sz="2400" dirty="0"/>
              <a:t>: Application Programming Interface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Goal</a:t>
            </a:r>
            <a:r>
              <a:rPr lang="en-US" sz="2400" dirty="0"/>
              <a:t>: To connect to a Server as a Client to gain data or information.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Common Method</a:t>
            </a:r>
            <a:r>
              <a:rPr lang="en-US" sz="2400" dirty="0"/>
              <a:t>: POST/GET URL query with the correct key=value pairs.</a:t>
            </a:r>
          </a:p>
        </p:txBody>
      </p:sp>
    </p:spTree>
    <p:extLst>
      <p:ext uri="{BB962C8B-B14F-4D97-AF65-F5344CB8AC3E}">
        <p14:creationId xmlns:p14="http://schemas.microsoft.com/office/powerpoint/2010/main" val="89171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Sites/Companies Offer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best method to answer this question is to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search. 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Some Examples: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docs.airnowapi.org/about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newsapi.org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developer.twitter.com/en/apply-for-access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www.mediawiki.org/wiki/API:Main_page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https://pypi.org/project/yahoo-finance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https://finance.yahoo.com/quotes/API,Documentation/view/v1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www.api-football.com/documentation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wonder.cdc.gov/wonder/help/WONDER-API.html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https://api.data.gov/docs/fbi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2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API – The Steps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89559" cy="4023360"/>
          </a:xfrm>
        </p:spPr>
        <p:txBody>
          <a:bodyPr/>
          <a:lstStyle/>
          <a:p>
            <a:r>
              <a:rPr lang="en-US" dirty="0" smtClean="0"/>
              <a:t>1) Find the API you want to use.</a:t>
            </a:r>
          </a:p>
          <a:p>
            <a:r>
              <a:rPr lang="en-US" dirty="0" smtClean="0"/>
              <a:t>2) READ the documentation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3) Register and get the necessary keys, passcodes, etc. 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EACH API is a little different </a:t>
            </a:r>
            <a:r>
              <a:rPr lang="en-US" b="1" dirty="0" smtClean="0">
                <a:sym typeface="Wingdings" panose="05000000000000000000" pitchFamily="2" charset="2"/>
              </a:rPr>
              <a:t>– it is best to read the documentation and look at examples on the site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4) Be sure you know the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endpoint URL </a:t>
            </a:r>
            <a:r>
              <a:rPr lang="en-US" dirty="0" smtClean="0">
                <a:sym typeface="Wingdings" panose="05000000000000000000" pitchFamily="2" charset="2"/>
              </a:rPr>
              <a:t>(also called base URL).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5) Read about the attributes – the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KEY = VALUE pair options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6) Build a practice URL and test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7) Code it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302705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and Building URLs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9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## </a:t>
            </a:r>
            <a:r>
              <a:rPr lang="en-US" dirty="0">
                <a:hlinkClick r:id="rId2"/>
              </a:rPr>
              <a:t>https://newsapi.org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b="1" dirty="0"/>
              <a:t>import requests</a:t>
            </a:r>
          </a:p>
          <a:p>
            <a:r>
              <a:rPr lang="en-US" b="1" dirty="0"/>
              <a:t>import </a:t>
            </a:r>
            <a:r>
              <a:rPr lang="en-US" b="1" dirty="0" err="1"/>
              <a:t>json</a:t>
            </a:r>
            <a:endParaRPr lang="en-US" b="1" dirty="0"/>
          </a:p>
          <a:p>
            <a:r>
              <a:rPr lang="en-US" dirty="0" err="1" smtClean="0"/>
              <a:t>BaseURL</a:t>
            </a:r>
            <a:r>
              <a:rPr lang="en-US" dirty="0"/>
              <a:t>="https://newsapi.org/v1/articles"</a:t>
            </a:r>
          </a:p>
          <a:p>
            <a:r>
              <a:rPr lang="en-US" dirty="0" err="1" smtClean="0"/>
              <a:t>URLPost</a:t>
            </a:r>
            <a:r>
              <a:rPr lang="en-US" dirty="0" smtClean="0"/>
              <a:t> </a:t>
            </a:r>
            <a:r>
              <a:rPr lang="en-US" dirty="0"/>
              <a:t>= {'</a:t>
            </a:r>
            <a:r>
              <a:rPr lang="en-US" dirty="0" err="1"/>
              <a:t>apiKey</a:t>
            </a:r>
            <a:r>
              <a:rPr lang="en-US" dirty="0"/>
              <a:t>': '8f4134f7d0de43b8b49f91e22100f22b</a:t>
            </a:r>
            <a:r>
              <a:rPr lang="en-US" dirty="0" smtClean="0"/>
              <a:t>',  </a:t>
            </a:r>
            <a:r>
              <a:rPr lang="en-US" dirty="0" smtClean="0">
                <a:solidFill>
                  <a:srgbClr val="C00000"/>
                </a:solidFill>
              </a:rPr>
              <a:t>## USE YOUR KEY – NOT MINE!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                  'source': '</a:t>
            </a:r>
            <a:r>
              <a:rPr lang="en-US" dirty="0" err="1"/>
              <a:t>bbc</a:t>
            </a:r>
            <a:r>
              <a:rPr lang="en-US" dirty="0"/>
              <a:t>-news', </a:t>
            </a:r>
          </a:p>
          <a:p>
            <a:r>
              <a:rPr lang="en-US" dirty="0"/>
              <a:t>                    '</a:t>
            </a:r>
            <a:r>
              <a:rPr lang="en-US" dirty="0" err="1"/>
              <a:t>pageSize</a:t>
            </a:r>
            <a:r>
              <a:rPr lang="en-US" dirty="0"/>
              <a:t>': 85,</a:t>
            </a:r>
          </a:p>
          <a:p>
            <a:r>
              <a:rPr lang="en-US" dirty="0"/>
              <a:t>                    '</a:t>
            </a:r>
            <a:r>
              <a:rPr lang="en-US" dirty="0" err="1"/>
              <a:t>sortBy</a:t>
            </a:r>
            <a:r>
              <a:rPr lang="en-US" dirty="0"/>
              <a:t>' : 'top',</a:t>
            </a:r>
          </a:p>
          <a:p>
            <a:r>
              <a:rPr lang="en-US" dirty="0"/>
              <a:t>                    '</a:t>
            </a:r>
            <a:r>
              <a:rPr lang="en-US" dirty="0" err="1"/>
              <a:t>totalRequests</a:t>
            </a:r>
            <a:r>
              <a:rPr lang="en-US" dirty="0"/>
              <a:t>': 75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response1=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BaseURL</a:t>
            </a:r>
            <a:r>
              <a:rPr lang="en-US" dirty="0"/>
              <a:t>, </a:t>
            </a:r>
            <a:r>
              <a:rPr lang="en-US" dirty="0" err="1"/>
              <a:t>URLPost</a:t>
            </a:r>
            <a:r>
              <a:rPr lang="en-US" dirty="0"/>
              <a:t>)</a:t>
            </a:r>
          </a:p>
          <a:p>
            <a:r>
              <a:rPr lang="en-US" dirty="0" err="1" smtClean="0"/>
              <a:t>jsontxt</a:t>
            </a:r>
            <a:r>
              <a:rPr lang="en-US" dirty="0" smtClean="0"/>
              <a:t> </a:t>
            </a:r>
            <a:r>
              <a:rPr lang="en-US" dirty="0"/>
              <a:t>= response1.json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5884" y="2102365"/>
            <a:ext cx="3353675" cy="95410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does this build?</a:t>
            </a:r>
          </a:p>
          <a:p>
            <a:r>
              <a:rPr lang="en-US" sz="2800" dirty="0" smtClean="0"/>
              <a:t>Try 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20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URL Built by Python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49" y="1963721"/>
            <a:ext cx="10058400" cy="331638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newsapi.org/v1/articles/?apiKey=8f4134f7d0de43b8b49f91e22100f22b&amp;source=bbc-news&amp;pageSize=85&amp;sortBy=top&amp;totalRequests=75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Test it! </a:t>
            </a:r>
            <a:r>
              <a:rPr lang="en-US" dirty="0" smtClean="0"/>
              <a:t>How? Paste it into a Browser. </a:t>
            </a:r>
          </a:p>
          <a:p>
            <a:pPr marL="0"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            You should get this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58" y="3204292"/>
            <a:ext cx="5311775" cy="334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11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560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There are Many Ways To Do the Same Thing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06137"/>
            <a:ext cx="10058400" cy="46333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### WAY </a:t>
            </a:r>
            <a:r>
              <a:rPr lang="en-US" dirty="0" smtClean="0"/>
              <a:t>2</a:t>
            </a:r>
          </a:p>
          <a:p>
            <a:r>
              <a:rPr lang="en-US" b="1" dirty="0"/>
              <a:t>import requests</a:t>
            </a:r>
          </a:p>
          <a:p>
            <a:r>
              <a:rPr lang="en-US" b="1" dirty="0"/>
              <a:t>import </a:t>
            </a:r>
            <a:r>
              <a:rPr lang="en-US" b="1" dirty="0" err="1" smtClean="0"/>
              <a:t>json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url</a:t>
            </a:r>
            <a:r>
              <a:rPr lang="en-US" dirty="0"/>
              <a:t> = ('https://newsapi.org/v2/everything?'</a:t>
            </a:r>
          </a:p>
          <a:p>
            <a:pPr marL="0" indent="0">
              <a:buNone/>
            </a:pPr>
            <a:r>
              <a:rPr lang="en-US" dirty="0"/>
              <a:t>       'q=Sports&amp;'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'from=2020-08-04&amp;'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sortBy</a:t>
            </a:r>
            <a:r>
              <a:rPr lang="en-US" dirty="0"/>
              <a:t>=relevance&amp;'</a:t>
            </a:r>
          </a:p>
          <a:p>
            <a:pPr marL="0" indent="0">
              <a:buNone/>
            </a:pPr>
            <a:r>
              <a:rPr lang="en-US" dirty="0"/>
              <a:t>       'source=</a:t>
            </a:r>
            <a:r>
              <a:rPr lang="en-US" dirty="0" err="1"/>
              <a:t>bbc</a:t>
            </a:r>
            <a:r>
              <a:rPr lang="en-US" dirty="0"/>
              <a:t>-news&amp;'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pageSize</a:t>
            </a:r>
            <a:r>
              <a:rPr lang="en-US" dirty="0"/>
              <a:t>=100&amp;'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apiKey</a:t>
            </a:r>
            <a:r>
              <a:rPr lang="en-US" dirty="0"/>
              <a:t>=8f4134f7d0de43b8b49f91e22100f22b')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response2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jsontxt2 = response2.json()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65280" y="2236226"/>
            <a:ext cx="4906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newsapi.org/v2/everything?q=Sports&amp;from=2020-08-04&amp;sortBy=relevance&amp;source=bbc-news&amp;pageSize=100&amp;apiKey=8f4134f7d0de43b8b49f91e22100f22b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4434" y="1780351"/>
            <a:ext cx="563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This code builds and posts THIS and returns the following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523098"/>
            <a:ext cx="5562600" cy="313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rved Left Arrow 6"/>
          <p:cNvSpPr/>
          <p:nvPr/>
        </p:nvSpPr>
        <p:spPr>
          <a:xfrm>
            <a:off x="11814717" y="2149683"/>
            <a:ext cx="305619" cy="19316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3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286603"/>
            <a:ext cx="10754236" cy="1140753"/>
          </a:xfrm>
        </p:spPr>
        <p:txBody>
          <a:bodyPr/>
          <a:lstStyle/>
          <a:p>
            <a:r>
              <a:rPr lang="en-US" dirty="0" smtClean="0"/>
              <a:t>APIs and Building URLs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91" y="1912641"/>
            <a:ext cx="6151013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library("</a:t>
            </a:r>
            <a:r>
              <a:rPr lang="en-US" dirty="0" err="1"/>
              <a:t>httr</a:t>
            </a:r>
            <a:r>
              <a:rPr lang="en-US" dirty="0"/>
              <a:t>")</a:t>
            </a:r>
          </a:p>
          <a:p>
            <a:r>
              <a:rPr lang="en-US" dirty="0"/>
              <a:t>library("</a:t>
            </a:r>
            <a:r>
              <a:rPr lang="en-US" dirty="0" err="1"/>
              <a:t>jsonlite</a:t>
            </a:r>
            <a:r>
              <a:rPr lang="en-US" dirty="0" smtClean="0"/>
              <a:t>")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base </a:t>
            </a:r>
            <a:r>
              <a:rPr lang="en-US" dirty="0"/>
              <a:t>&lt;- "http://www.airnowapi.org/aq/forecast/zipCode</a:t>
            </a:r>
            <a:r>
              <a:rPr lang="en-US" dirty="0" smtClean="0"/>
              <a:t>/"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FM&lt;-"text/csv"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zipCode</a:t>
            </a:r>
            <a:r>
              <a:rPr lang="en-US" dirty="0"/>
              <a:t>="20002"</a:t>
            </a:r>
          </a:p>
          <a:p>
            <a:pPr>
              <a:lnSpc>
                <a:spcPct val="100000"/>
              </a:lnSpc>
            </a:pPr>
            <a:r>
              <a:rPr lang="en-US" dirty="0"/>
              <a:t>date="</a:t>
            </a:r>
            <a:r>
              <a:rPr lang="en-US" dirty="0" smtClean="0"/>
              <a:t>2019-11-16“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## </a:t>
            </a:r>
            <a:r>
              <a:rPr lang="en-US" dirty="0" smtClean="0">
                <a:solidFill>
                  <a:srgbClr val="C00000"/>
                </a:solidFill>
              </a:rPr>
              <a:t>DO NOT USE MY KEY!!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API_KEY="D9AA91E7-070D-4221-867C-EFF5E0D8C2C7"</a:t>
            </a:r>
          </a:p>
          <a:p>
            <a:pPr>
              <a:lnSpc>
                <a:spcPct val="100000"/>
              </a:lnSpc>
            </a:pPr>
            <a:r>
              <a:rPr lang="en-US" dirty="0"/>
              <a:t>distance="25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2717" y="1960384"/>
            <a:ext cx="4560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(call1 </a:t>
            </a:r>
            <a:r>
              <a:rPr lang="en-US" sz="2000" dirty="0"/>
              <a:t>&lt;- paste(base,"?",</a:t>
            </a:r>
          </a:p>
          <a:p>
            <a:r>
              <a:rPr lang="en-US" sz="2000" dirty="0"/>
              <a:t>               "format", "=", FM, "&amp;",</a:t>
            </a:r>
          </a:p>
          <a:p>
            <a:r>
              <a:rPr lang="en-US" sz="2000" dirty="0"/>
              <a:t>               </a:t>
            </a:r>
            <a:r>
              <a:rPr lang="en-US" sz="2000" dirty="0" smtClean="0"/>
              <a:t>"</a:t>
            </a:r>
            <a:r>
              <a:rPr lang="en-US" sz="2000" dirty="0" err="1"/>
              <a:t>zipCode</a:t>
            </a:r>
            <a:r>
              <a:rPr lang="en-US" sz="2000" dirty="0"/>
              <a:t>", "=", </a:t>
            </a:r>
            <a:r>
              <a:rPr lang="en-US" sz="2000" dirty="0" err="1"/>
              <a:t>zipCode</a:t>
            </a:r>
            <a:r>
              <a:rPr lang="en-US" sz="2000" dirty="0"/>
              <a:t>, "&amp;",</a:t>
            </a:r>
          </a:p>
          <a:p>
            <a:r>
              <a:rPr lang="en-US" sz="2000" dirty="0"/>
              <a:t>               "date", "=", date,"&amp;",</a:t>
            </a:r>
          </a:p>
          <a:p>
            <a:r>
              <a:rPr lang="en-US" sz="2000" dirty="0"/>
              <a:t>               "API_KEY", "=", API_KEY, "&amp;",</a:t>
            </a:r>
          </a:p>
          <a:p>
            <a:r>
              <a:rPr lang="en-US" sz="2000" dirty="0"/>
              <a:t>               "distance", "=", distance, </a:t>
            </a:r>
          </a:p>
          <a:p>
            <a:r>
              <a:rPr lang="en-US" sz="2000" dirty="0"/>
              <a:t>                 </a:t>
            </a:r>
            <a:r>
              <a:rPr lang="en-US" sz="2000" dirty="0" err="1" smtClean="0"/>
              <a:t>sep</a:t>
            </a:r>
            <a:r>
              <a:rPr lang="en-US" sz="2000" dirty="0" smtClean="0"/>
              <a:t>=""))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AirNowAPI_Call</a:t>
            </a:r>
            <a:r>
              <a:rPr lang="en-US" sz="2000" dirty="0"/>
              <a:t>&lt;-</a:t>
            </a:r>
            <a:r>
              <a:rPr lang="en-US" sz="2000" dirty="0" err="1"/>
              <a:t>httr</a:t>
            </a:r>
            <a:r>
              <a:rPr lang="en-US" sz="2000" dirty="0"/>
              <a:t>::GET(call1</a:t>
            </a:r>
            <a:r>
              <a:rPr lang="en-US" sz="2000" dirty="0" smtClean="0"/>
              <a:t>))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(</a:t>
            </a:r>
            <a:r>
              <a:rPr lang="en-US" sz="2000" b="1" dirty="0"/>
              <a:t>MYDF</a:t>
            </a:r>
            <a:r>
              <a:rPr lang="en-US" sz="2000" dirty="0"/>
              <a:t>&lt;-</a:t>
            </a:r>
            <a:r>
              <a:rPr lang="en-US" sz="2000" dirty="0" err="1"/>
              <a:t>httr</a:t>
            </a:r>
            <a:r>
              <a:rPr lang="en-US" sz="2000" dirty="0"/>
              <a:t>::content(</a:t>
            </a:r>
            <a:r>
              <a:rPr lang="en-US" sz="2000" dirty="0" err="1"/>
              <a:t>AirNowAPI_Call</a:t>
            </a:r>
            <a:r>
              <a:rPr lang="en-US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2569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371749" cy="984636"/>
          </a:xfrm>
        </p:spPr>
        <p:txBody>
          <a:bodyPr/>
          <a:lstStyle/>
          <a:p>
            <a:r>
              <a:rPr lang="en-US" dirty="0" smtClean="0"/>
              <a:t>What Was Built  - Posted – and Retrieved?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3566" y="2551436"/>
            <a:ext cx="807348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hlinkClick r:id="rId2"/>
              </a:rPr>
              <a:t>http://www.airnowapi.org/aq/forecast/zipCode/?format=text/csv&amp;zipCode=20002&amp;date=2019-11-16&amp;API_KEY=D9AA91E7-070D-4221-867C-EFF5E0D8C2C7&amp;distance=25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35" y="4206325"/>
            <a:ext cx="42991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AirName</a:t>
            </a:r>
            <a:r>
              <a:rPr lang="en-US" dirty="0"/>
              <a:t> = "AirFileExample.csv"</a:t>
            </a:r>
          </a:p>
          <a:p>
            <a:r>
              <a:rPr lang="en-US" dirty="0"/>
              <a:t>## Start the file</a:t>
            </a:r>
          </a:p>
          <a:p>
            <a:r>
              <a:rPr lang="en-US" dirty="0" err="1"/>
              <a:t>AirFile</a:t>
            </a:r>
            <a:r>
              <a:rPr lang="en-US" dirty="0"/>
              <a:t> &lt;- file(</a:t>
            </a:r>
            <a:r>
              <a:rPr lang="en-US" dirty="0" err="1"/>
              <a:t>AirName</a:t>
            </a:r>
            <a:r>
              <a:rPr lang="en-US" dirty="0"/>
              <a:t>)</a:t>
            </a:r>
          </a:p>
          <a:p>
            <a:r>
              <a:rPr lang="en-US" dirty="0"/>
              <a:t>## Write </a:t>
            </a:r>
            <a:r>
              <a:rPr lang="en-US" dirty="0" smtClean="0"/>
              <a:t>to the file</a:t>
            </a:r>
            <a:endParaRPr lang="en-US" dirty="0"/>
          </a:p>
          <a:p>
            <a:r>
              <a:rPr lang="en-US" dirty="0"/>
              <a:t>write.csv(MYDF</a:t>
            </a:r>
            <a:r>
              <a:rPr lang="en-US" dirty="0" smtClean="0"/>
              <a:t>, </a:t>
            </a:r>
            <a:r>
              <a:rPr lang="en-US" dirty="0" err="1" smtClean="0"/>
              <a:t>AirFile</a:t>
            </a:r>
            <a:r>
              <a:rPr lang="en-US" dirty="0"/>
              <a:t>, </a:t>
            </a:r>
            <a:r>
              <a:rPr lang="en-US" dirty="0" err="1"/>
              <a:t>row.names</a:t>
            </a:r>
            <a:r>
              <a:rPr lang="en-US" dirty="0"/>
              <a:t> = FALSE)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82" y="4614901"/>
            <a:ext cx="7080201" cy="1986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73566" y="1973765"/>
            <a:ext cx="740170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This is the POST/GET URL that R Builds – try it in a Browser! What happens?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566" y="3767834"/>
            <a:ext cx="554863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This is code to save the results of the query to a .csv file: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88194" y="4006702"/>
            <a:ext cx="31381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This is .csv file with the results: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30682" y="1279274"/>
            <a:ext cx="338304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 NOT USE MY API KEYS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43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1403</TotalTime>
  <Words>920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Lucida Console</vt:lpstr>
      <vt:lpstr>Wingdings</vt:lpstr>
      <vt:lpstr>Retrospect</vt:lpstr>
      <vt:lpstr>Gathering Data with APIs</vt:lpstr>
      <vt:lpstr>What is an API?</vt:lpstr>
      <vt:lpstr>Which Sites/Companies Offer APIs?</vt:lpstr>
      <vt:lpstr>Using an API – The Steps</vt:lpstr>
      <vt:lpstr>APIs and Building URLs in Python</vt:lpstr>
      <vt:lpstr>The URL Built by Python</vt:lpstr>
      <vt:lpstr>There are Many Ways To Do the Same Thing</vt:lpstr>
      <vt:lpstr>APIs and Building URLs in R</vt:lpstr>
      <vt:lpstr>What Was Built  - Posted – and Retrieved?</vt:lpstr>
      <vt:lpstr>Links to APIs Code: Python and R</vt:lpstr>
      <vt:lpstr>Using the Twitter API</vt:lpstr>
      <vt:lpstr>PowerPoint Presentation</vt:lpstr>
      <vt:lpstr>PowerPoint Presentation</vt:lpstr>
      <vt:lpstr>What is a REST API?</vt:lpstr>
      <vt:lpstr>What is “REST”</vt:lpstr>
      <vt:lpstr>What is OAuth: Send secure authorized requests</vt:lpstr>
      <vt:lpstr>Twitter and OAuth Code in Python:</vt:lpstr>
      <vt:lpstr>Other Methods of Gathering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 Ami</dc:creator>
  <cp:lastModifiedBy>Prof Ami</cp:lastModifiedBy>
  <cp:revision>39</cp:revision>
  <dcterms:created xsi:type="dcterms:W3CDTF">2020-08-04T02:39:25Z</dcterms:created>
  <dcterms:modified xsi:type="dcterms:W3CDTF">2020-08-10T17:46:51Z</dcterms:modified>
</cp:coreProperties>
</file>