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3" r:id="rId1"/>
  </p:sldMasterIdLst>
  <p:notesMasterIdLst>
    <p:notesMasterId r:id="rId101"/>
  </p:notesMasterIdLst>
  <p:handoutMasterIdLst>
    <p:handoutMasterId r:id="rId102"/>
  </p:handoutMasterIdLst>
  <p:sldIdLst>
    <p:sldId id="256" r:id="rId2"/>
    <p:sldId id="257" r:id="rId3"/>
    <p:sldId id="545" r:id="rId4"/>
    <p:sldId id="546" r:id="rId5"/>
    <p:sldId id="547" r:id="rId6"/>
    <p:sldId id="558" r:id="rId7"/>
    <p:sldId id="548" r:id="rId8"/>
    <p:sldId id="559" r:id="rId9"/>
    <p:sldId id="560" r:id="rId10"/>
    <p:sldId id="561" r:id="rId11"/>
    <p:sldId id="549" r:id="rId12"/>
    <p:sldId id="562" r:id="rId13"/>
    <p:sldId id="550" r:id="rId14"/>
    <p:sldId id="563" r:id="rId15"/>
    <p:sldId id="564" r:id="rId16"/>
    <p:sldId id="551" r:id="rId17"/>
    <p:sldId id="552" r:id="rId18"/>
    <p:sldId id="553" r:id="rId19"/>
    <p:sldId id="565" r:id="rId20"/>
    <p:sldId id="554" r:id="rId21"/>
    <p:sldId id="555" r:id="rId22"/>
    <p:sldId id="556" r:id="rId23"/>
    <p:sldId id="377" r:id="rId24"/>
    <p:sldId id="566" r:id="rId25"/>
    <p:sldId id="557" r:id="rId26"/>
    <p:sldId id="520" r:id="rId27"/>
    <p:sldId id="540" r:id="rId28"/>
    <p:sldId id="541" r:id="rId29"/>
    <p:sldId id="542" r:id="rId30"/>
    <p:sldId id="543" r:id="rId31"/>
    <p:sldId id="379" r:id="rId32"/>
    <p:sldId id="380" r:id="rId33"/>
    <p:sldId id="544" r:id="rId34"/>
    <p:sldId id="567" r:id="rId35"/>
    <p:sldId id="568" r:id="rId36"/>
    <p:sldId id="569" r:id="rId37"/>
    <p:sldId id="383" r:id="rId38"/>
    <p:sldId id="534" r:id="rId39"/>
    <p:sldId id="535" r:id="rId40"/>
    <p:sldId id="536" r:id="rId41"/>
    <p:sldId id="384" r:id="rId42"/>
    <p:sldId id="388" r:id="rId43"/>
    <p:sldId id="570" r:id="rId44"/>
    <p:sldId id="571" r:id="rId45"/>
    <p:sldId id="572" r:id="rId46"/>
    <p:sldId id="573" r:id="rId47"/>
    <p:sldId id="393" r:id="rId48"/>
    <p:sldId id="497" r:id="rId49"/>
    <p:sldId id="394" r:id="rId50"/>
    <p:sldId id="525" r:id="rId51"/>
    <p:sldId id="526" r:id="rId52"/>
    <p:sldId id="400" r:id="rId53"/>
    <p:sldId id="537" r:id="rId54"/>
    <p:sldId id="530" r:id="rId55"/>
    <p:sldId id="529" r:id="rId56"/>
    <p:sldId id="405" r:id="rId57"/>
    <p:sldId id="406" r:id="rId58"/>
    <p:sldId id="408" r:id="rId59"/>
    <p:sldId id="410" r:id="rId60"/>
    <p:sldId id="531" r:id="rId61"/>
    <p:sldId id="411" r:id="rId62"/>
    <p:sldId id="538" r:id="rId63"/>
    <p:sldId id="532" r:id="rId64"/>
    <p:sldId id="418" r:id="rId65"/>
    <p:sldId id="443" r:id="rId66"/>
    <p:sldId id="444" r:id="rId67"/>
    <p:sldId id="445" r:id="rId68"/>
    <p:sldId id="500" r:id="rId69"/>
    <p:sldId id="533" r:id="rId70"/>
    <p:sldId id="447" r:id="rId71"/>
    <p:sldId id="448" r:id="rId72"/>
    <p:sldId id="449" r:id="rId73"/>
    <p:sldId id="450" r:id="rId74"/>
    <p:sldId id="453" r:id="rId75"/>
    <p:sldId id="454" r:id="rId76"/>
    <p:sldId id="455" r:id="rId77"/>
    <p:sldId id="456" r:id="rId78"/>
    <p:sldId id="457" r:id="rId79"/>
    <p:sldId id="459" r:id="rId80"/>
    <p:sldId id="461" r:id="rId81"/>
    <p:sldId id="501" r:id="rId82"/>
    <p:sldId id="463" r:id="rId83"/>
    <p:sldId id="539" r:id="rId84"/>
    <p:sldId id="502" r:id="rId85"/>
    <p:sldId id="503" r:id="rId86"/>
    <p:sldId id="504" r:id="rId87"/>
    <p:sldId id="505" r:id="rId88"/>
    <p:sldId id="506" r:id="rId89"/>
    <p:sldId id="507" r:id="rId90"/>
    <p:sldId id="508" r:id="rId91"/>
    <p:sldId id="509" r:id="rId92"/>
    <p:sldId id="510" r:id="rId93"/>
    <p:sldId id="511" r:id="rId94"/>
    <p:sldId id="512" r:id="rId95"/>
    <p:sldId id="513" r:id="rId96"/>
    <p:sldId id="514" r:id="rId97"/>
    <p:sldId id="515" r:id="rId98"/>
    <p:sldId id="516" r:id="rId99"/>
    <p:sldId id="517"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9"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009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3"/>
    <p:restoredTop sz="76320" autoAdjust="0"/>
  </p:normalViewPr>
  <p:slideViewPr>
    <p:cSldViewPr snapToGrid="0" snapToObjects="1">
      <p:cViewPr varScale="1">
        <p:scale>
          <a:sx n="38" d="100"/>
          <a:sy n="38" d="100"/>
        </p:scale>
        <p:origin x="1280" y="1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12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i\Desktop\Example%20Dataset%20for%20Videos%20Gates%209_5_14.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a:t>Height</a:t>
            </a:r>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8.5553149606299297E-2"/>
          <c:y val="0.17171296296296301"/>
          <c:w val="0.88389129483814599"/>
          <c:h val="0.66162037037037102"/>
        </c:manualLayout>
      </c:layout>
      <c:barChart>
        <c:barDir val="col"/>
        <c:grouping val="clustered"/>
        <c:varyColors val="0"/>
        <c:ser>
          <c:idx val="0"/>
          <c:order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val>
            <c:numRef>
              <c:f>Sheet8!$C$1:$C$6</c:f>
              <c:numCache>
                <c:formatCode>0%</c:formatCode>
                <c:ptCount val="6"/>
                <c:pt idx="0">
                  <c:v>0.19047619047619099</c:v>
                </c:pt>
                <c:pt idx="1">
                  <c:v>9.5238095238095205E-2</c:v>
                </c:pt>
                <c:pt idx="2">
                  <c:v>0.14285714285714299</c:v>
                </c:pt>
                <c:pt idx="3">
                  <c:v>0.19047619047619099</c:v>
                </c:pt>
                <c:pt idx="4">
                  <c:v>0.238095238095238</c:v>
                </c:pt>
                <c:pt idx="5">
                  <c:v>0.14285714285714299</c:v>
                </c:pt>
              </c:numCache>
            </c:numRef>
          </c:val>
          <c:extLst>
            <c:ext xmlns:c16="http://schemas.microsoft.com/office/drawing/2014/chart" uri="{C3380CC4-5D6E-409C-BE32-E72D297353CC}">
              <c16:uniqueId val="{00000000-8FBB-4ECA-843B-CEB536DD059B}"/>
            </c:ext>
          </c:extLst>
        </c:ser>
        <c:dLbls>
          <c:showLegendKey val="0"/>
          <c:showVal val="1"/>
          <c:showCatName val="0"/>
          <c:showSerName val="0"/>
          <c:showPercent val="0"/>
          <c:showBubbleSize val="0"/>
        </c:dLbls>
        <c:gapWidth val="28"/>
        <c:overlap val="-24"/>
        <c:axId val="352080424"/>
        <c:axId val="287362848"/>
      </c:barChart>
      <c:catAx>
        <c:axId val="352080424"/>
        <c:scaling>
          <c:orientation val="minMax"/>
        </c:scaling>
        <c:delete val="1"/>
        <c:axPos val="b"/>
        <c:majorTickMark val="none"/>
        <c:minorTickMark val="none"/>
        <c:tickLblPos val="none"/>
        <c:crossAx val="287362848"/>
        <c:crosses val="autoZero"/>
        <c:auto val="1"/>
        <c:lblAlgn val="ctr"/>
        <c:lblOffset val="100"/>
        <c:noMultiLvlLbl val="0"/>
      </c:catAx>
      <c:valAx>
        <c:axId val="2873628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3520804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2.png"/></Relationships>
</file>

<file path=ppt/drawings/drawing1.xml><?xml version="1.0" encoding="utf-8"?>
<c:userShapes xmlns:c="http://schemas.openxmlformats.org/drawingml/2006/chart">
  <cdr:relSizeAnchor xmlns:cdr="http://schemas.openxmlformats.org/drawingml/2006/chartDrawing">
    <cdr:from>
      <cdr:x>0.07833</cdr:x>
      <cdr:y>0.84583</cdr:y>
    </cdr:from>
    <cdr:to>
      <cdr:x>1</cdr:x>
      <cdr:y>0.975</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373361" y="2320290"/>
          <a:ext cx="4392949" cy="35433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90A282-A98B-5E4B-B0AE-AB7BE82F4445}" type="datetimeFigureOut">
              <a:rPr lang="en-US" smtClean="0"/>
              <a:pPr/>
              <a:t>9/10/2020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352096-9751-7542-8150-2D62EB644638}" type="slidenum">
              <a:rPr lang="en-US" smtClean="0"/>
              <a:pPr/>
              <a:t>‹#›</a:t>
            </a:fld>
            <a:endParaRPr lang="en-US"/>
          </a:p>
        </p:txBody>
      </p:sp>
    </p:spTree>
    <p:extLst>
      <p:ext uri="{BB962C8B-B14F-4D97-AF65-F5344CB8AC3E}">
        <p14:creationId xmlns:p14="http://schemas.microsoft.com/office/powerpoint/2010/main" val="37053057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721238-B84F-1D4A-A05B-5793B28B4D15}" type="datetimeFigureOut">
              <a:rPr lang="en-US" smtClean="0"/>
              <a:pPr/>
              <a:t>9/10/2020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EE944D-8E85-114A-9424-9724FCB08AF3}" type="slidenum">
              <a:rPr lang="en-US" smtClean="0"/>
              <a:pPr/>
              <a:t>‹#›</a:t>
            </a:fld>
            <a:endParaRPr lang="en-US"/>
          </a:p>
        </p:txBody>
      </p:sp>
    </p:spTree>
    <p:extLst>
      <p:ext uri="{BB962C8B-B14F-4D97-AF65-F5344CB8AC3E}">
        <p14:creationId xmlns:p14="http://schemas.microsoft.com/office/powerpoint/2010/main" val="295489304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EE944D-8E85-114A-9424-9724FCB08AF3}" type="slidenum">
              <a:rPr lang="en-US" smtClean="0"/>
              <a:pPr/>
              <a:t>1</a:t>
            </a:fld>
            <a:endParaRPr lang="en-US"/>
          </a:p>
        </p:txBody>
      </p:sp>
    </p:spTree>
    <p:extLst>
      <p:ext uri="{BB962C8B-B14F-4D97-AF65-F5344CB8AC3E}">
        <p14:creationId xmlns:p14="http://schemas.microsoft.com/office/powerpoint/2010/main" val="1263744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Tweet 2 is spam</a:t>
            </a:r>
            <a:endParaRPr lang="en-US" dirty="0"/>
          </a:p>
        </p:txBody>
      </p:sp>
      <p:sp>
        <p:nvSpPr>
          <p:cNvPr id="4" name="Slide Number Placeholder 3"/>
          <p:cNvSpPr>
            <a:spLocks noGrp="1"/>
          </p:cNvSpPr>
          <p:nvPr>
            <p:ph type="sldNum" sz="quarter" idx="10"/>
          </p:nvPr>
        </p:nvSpPr>
        <p:spPr/>
        <p:txBody>
          <a:bodyPr/>
          <a:lstStyle/>
          <a:p>
            <a:fld id="{AAEE944D-8E85-114A-9424-9724FCB08AF3}" type="slidenum">
              <a:rPr lang="en-US" smtClean="0"/>
              <a:pPr/>
              <a:t>48</a:t>
            </a:fld>
            <a:endParaRPr lang="en-US"/>
          </a:p>
        </p:txBody>
      </p:sp>
    </p:spTree>
    <p:extLst>
      <p:ext uri="{BB962C8B-B14F-4D97-AF65-F5344CB8AC3E}">
        <p14:creationId xmlns:p14="http://schemas.microsoft.com/office/powerpoint/2010/main" val="3881121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38" name="Rectangle 2"/>
          <p:cNvSpPr>
            <a:spLocks noGrp="1" noRot="1" noChangeAspect="1" noChangeArrowheads="1" noTextEdit="1"/>
          </p:cNvSpPr>
          <p:nvPr>
            <p:ph type="sldImg"/>
          </p:nvPr>
        </p:nvSpPr>
        <p:spPr>
          <a:xfrm>
            <a:off x="1143000" y="685800"/>
            <a:ext cx="4573588" cy="3430588"/>
          </a:xfrm>
          <a:ln/>
        </p:spPr>
      </p:sp>
      <p:sp>
        <p:nvSpPr>
          <p:cNvPr id="1191939" name="Rectangle 3"/>
          <p:cNvSpPr>
            <a:spLocks noGrp="1" noChangeArrowheads="1"/>
          </p:cNvSpPr>
          <p:nvPr>
            <p:ph type="body" idx="1"/>
          </p:nvPr>
        </p:nvSpPr>
        <p:spPr>
          <a:xfrm>
            <a:off x="914711" y="4345587"/>
            <a:ext cx="5028579" cy="4112927"/>
          </a:xfrm>
        </p:spPr>
        <p:txBody>
          <a:bodyPr/>
          <a:lstStyle/>
          <a:p>
            <a:pPr marL="448650" lvl="1" defTabSz="897301"/>
            <a:endParaRPr lang="en-US" dirty="0"/>
          </a:p>
        </p:txBody>
      </p:sp>
    </p:spTree>
    <p:extLst>
      <p:ext uri="{BB962C8B-B14F-4D97-AF65-F5344CB8AC3E}">
        <p14:creationId xmlns:p14="http://schemas.microsoft.com/office/powerpoint/2010/main" val="339599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2" name="Rectangle 2"/>
          <p:cNvSpPr>
            <a:spLocks noGrp="1" noRot="1" noChangeAspect="1" noChangeArrowheads="1" noTextEdit="1"/>
          </p:cNvSpPr>
          <p:nvPr>
            <p:ph type="sldImg"/>
          </p:nvPr>
        </p:nvSpPr>
        <p:spPr>
          <a:xfrm>
            <a:off x="1155700" y="693738"/>
            <a:ext cx="4552950" cy="3414712"/>
          </a:xfrm>
          <a:ln/>
        </p:spPr>
      </p:sp>
      <p:sp>
        <p:nvSpPr>
          <p:cNvPr id="12390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21899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Rectangle 2"/>
          <p:cNvSpPr>
            <a:spLocks noGrp="1" noRot="1" noChangeAspect="1" noChangeArrowheads="1" noTextEdit="1"/>
          </p:cNvSpPr>
          <p:nvPr>
            <p:ph type="sldImg"/>
          </p:nvPr>
        </p:nvSpPr>
        <p:spPr>
          <a:xfrm>
            <a:off x="1143000" y="685800"/>
            <a:ext cx="4573588" cy="3430588"/>
          </a:xfrm>
          <a:ln/>
        </p:spPr>
      </p:sp>
      <p:sp>
        <p:nvSpPr>
          <p:cNvPr id="1201155" name="Rectangle 3"/>
          <p:cNvSpPr>
            <a:spLocks noGrp="1" noChangeArrowheads="1"/>
          </p:cNvSpPr>
          <p:nvPr>
            <p:ph type="body" idx="1"/>
          </p:nvPr>
        </p:nvSpPr>
        <p:spPr>
          <a:xfrm>
            <a:off x="914711" y="4345587"/>
            <a:ext cx="5028579" cy="4112926"/>
          </a:xfrm>
        </p:spPr>
        <p:txBody>
          <a:bodyPr/>
          <a:lstStyle/>
          <a:p>
            <a:pPr marL="224325" indent="-224325" defTabSz="897301"/>
            <a:endParaRPr lang="en-US" sz="1000" dirty="0"/>
          </a:p>
        </p:txBody>
      </p:sp>
    </p:spTree>
    <p:extLst>
      <p:ext uri="{BB962C8B-B14F-4D97-AF65-F5344CB8AC3E}">
        <p14:creationId xmlns:p14="http://schemas.microsoft.com/office/powerpoint/2010/main" val="1184122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2" name="Rectangle 2"/>
          <p:cNvSpPr>
            <a:spLocks noGrp="1" noRot="1" noChangeAspect="1" noChangeArrowheads="1" noTextEdit="1"/>
          </p:cNvSpPr>
          <p:nvPr>
            <p:ph type="sldImg"/>
          </p:nvPr>
        </p:nvSpPr>
        <p:spPr>
          <a:xfrm>
            <a:off x="1143000" y="685800"/>
            <a:ext cx="4573588" cy="3430588"/>
          </a:xfrm>
          <a:ln/>
        </p:spPr>
      </p:sp>
      <p:sp>
        <p:nvSpPr>
          <p:cNvPr id="1203203" name="Rectangle 3"/>
          <p:cNvSpPr>
            <a:spLocks noGrp="1" noChangeArrowheads="1"/>
          </p:cNvSpPr>
          <p:nvPr>
            <p:ph type="body" idx="1"/>
          </p:nvPr>
        </p:nvSpPr>
        <p:spPr>
          <a:xfrm>
            <a:off x="914711" y="4345587"/>
            <a:ext cx="5028579" cy="4112926"/>
          </a:xfrm>
        </p:spPr>
        <p:txBody>
          <a:bodyPr/>
          <a:lstStyle/>
          <a:p>
            <a:pPr defTabSz="897301"/>
            <a:endParaRPr lang="en-US" dirty="0"/>
          </a:p>
        </p:txBody>
      </p:sp>
    </p:spTree>
    <p:extLst>
      <p:ext uri="{BB962C8B-B14F-4D97-AF65-F5344CB8AC3E}">
        <p14:creationId xmlns:p14="http://schemas.microsoft.com/office/powerpoint/2010/main" val="104360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Rot="1" noChangeAspect="1" noChangeArrowheads="1" noTextEdit="1"/>
          </p:cNvSpPr>
          <p:nvPr>
            <p:ph type="sldImg"/>
          </p:nvPr>
        </p:nvSpPr>
        <p:spPr>
          <a:xfrm>
            <a:off x="1149350" y="687388"/>
            <a:ext cx="4567238" cy="3427412"/>
          </a:xfrm>
          <a:ln/>
        </p:spPr>
      </p:sp>
      <p:sp>
        <p:nvSpPr>
          <p:cNvPr id="828419" name="Rectangle 3"/>
          <p:cNvSpPr>
            <a:spLocks noGrp="1" noChangeArrowheads="1"/>
          </p:cNvSpPr>
          <p:nvPr>
            <p:ph type="body" idx="1"/>
          </p:nvPr>
        </p:nvSpPr>
        <p:spPr>
          <a:xfrm>
            <a:off x="914711" y="4344025"/>
            <a:ext cx="5028579" cy="4112926"/>
          </a:xfrm>
        </p:spPr>
        <p:txBody>
          <a:bodyPr lIns="89900" tIns="44948" rIns="89900" bIns="44948"/>
          <a:lstStyle/>
          <a:p>
            <a:endParaRPr lang="en-US" dirty="0"/>
          </a:p>
        </p:txBody>
      </p:sp>
    </p:spTree>
    <p:extLst>
      <p:ext uri="{BB962C8B-B14F-4D97-AF65-F5344CB8AC3E}">
        <p14:creationId xmlns:p14="http://schemas.microsoft.com/office/powerpoint/2010/main" val="1248166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Grp="1" noRot="1" noChangeAspect="1" noChangeArrowheads="1" noTextEdit="1"/>
          </p:cNvSpPr>
          <p:nvPr>
            <p:ph type="sldImg"/>
          </p:nvPr>
        </p:nvSpPr>
        <p:spPr>
          <a:xfrm>
            <a:off x="1143000" y="685800"/>
            <a:ext cx="4573588" cy="3430588"/>
          </a:xfrm>
          <a:ln/>
        </p:spPr>
      </p:sp>
      <p:sp>
        <p:nvSpPr>
          <p:cNvPr id="1115139" name="Rectangle 3"/>
          <p:cNvSpPr>
            <a:spLocks noGrp="1" noChangeArrowheads="1"/>
          </p:cNvSpPr>
          <p:nvPr>
            <p:ph type="body" idx="1"/>
          </p:nvPr>
        </p:nvSpPr>
        <p:spPr>
          <a:xfrm>
            <a:off x="914711" y="4345587"/>
            <a:ext cx="5028579" cy="4112926"/>
          </a:xfrm>
        </p:spPr>
        <p:txBody>
          <a:bodyPr/>
          <a:lstStyle/>
          <a:p>
            <a:pPr defTabSz="897301"/>
            <a:endParaRPr lang="en-US" dirty="0"/>
          </a:p>
        </p:txBody>
      </p:sp>
    </p:spTree>
    <p:extLst>
      <p:ext uri="{BB962C8B-B14F-4D97-AF65-F5344CB8AC3E}">
        <p14:creationId xmlns:p14="http://schemas.microsoft.com/office/powerpoint/2010/main" val="1309395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Rectangle 2"/>
          <p:cNvSpPr>
            <a:spLocks noGrp="1" noRot="1" noChangeAspect="1" noChangeArrowheads="1" noTextEdit="1"/>
          </p:cNvSpPr>
          <p:nvPr>
            <p:ph type="sldImg"/>
          </p:nvPr>
        </p:nvSpPr>
        <p:spPr>
          <a:xfrm>
            <a:off x="1143000" y="685800"/>
            <a:ext cx="4573588" cy="3430588"/>
          </a:xfrm>
          <a:ln/>
        </p:spPr>
      </p:sp>
      <p:sp>
        <p:nvSpPr>
          <p:cNvPr id="1119235" name="Rectangle 3"/>
          <p:cNvSpPr>
            <a:spLocks noGrp="1" noChangeArrowheads="1"/>
          </p:cNvSpPr>
          <p:nvPr>
            <p:ph type="body" idx="1"/>
          </p:nvPr>
        </p:nvSpPr>
        <p:spPr>
          <a:xfrm>
            <a:off x="914711" y="4345587"/>
            <a:ext cx="5028579" cy="4112926"/>
          </a:xfrm>
        </p:spPr>
        <p:txBody>
          <a:bodyPr/>
          <a:lstStyle/>
          <a:p>
            <a:pPr defTabSz="897301"/>
            <a:endParaRPr lang="en-US" dirty="0"/>
          </a:p>
        </p:txBody>
      </p:sp>
    </p:spTree>
    <p:extLst>
      <p:ext uri="{BB962C8B-B14F-4D97-AF65-F5344CB8AC3E}">
        <p14:creationId xmlns:p14="http://schemas.microsoft.com/office/powerpoint/2010/main" val="174765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Rectangle 2"/>
          <p:cNvSpPr>
            <a:spLocks noGrp="1" noRot="1" noChangeAspect="1" noChangeArrowheads="1" noTextEdit="1"/>
          </p:cNvSpPr>
          <p:nvPr>
            <p:ph type="sldImg"/>
          </p:nvPr>
        </p:nvSpPr>
        <p:spPr>
          <a:xfrm>
            <a:off x="1143000" y="685800"/>
            <a:ext cx="4573588" cy="3430588"/>
          </a:xfrm>
          <a:ln/>
        </p:spPr>
      </p:sp>
      <p:sp>
        <p:nvSpPr>
          <p:cNvPr id="1121283" name="Rectangle 3"/>
          <p:cNvSpPr>
            <a:spLocks noGrp="1" noChangeArrowheads="1"/>
          </p:cNvSpPr>
          <p:nvPr>
            <p:ph type="body" idx="1"/>
          </p:nvPr>
        </p:nvSpPr>
        <p:spPr>
          <a:xfrm>
            <a:off x="914711" y="4345587"/>
            <a:ext cx="5028579" cy="4112926"/>
          </a:xfrm>
        </p:spPr>
        <p:txBody>
          <a:bodyPr/>
          <a:lstStyle/>
          <a:p>
            <a:pPr defTabSz="897301">
              <a:lnSpc>
                <a:spcPct val="90000"/>
              </a:lnSpc>
            </a:pPr>
            <a:endParaRPr lang="en-US" sz="1000" dirty="0"/>
          </a:p>
        </p:txBody>
      </p:sp>
    </p:spTree>
    <p:extLst>
      <p:ext uri="{BB962C8B-B14F-4D97-AF65-F5344CB8AC3E}">
        <p14:creationId xmlns:p14="http://schemas.microsoft.com/office/powerpoint/2010/main" val="1752468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546" name="Rectangle 2"/>
          <p:cNvSpPr>
            <a:spLocks noGrp="1" noRot="1" noChangeAspect="1" noChangeArrowheads="1" noTextEdit="1"/>
          </p:cNvSpPr>
          <p:nvPr>
            <p:ph type="sldImg"/>
          </p:nvPr>
        </p:nvSpPr>
        <p:spPr>
          <a:xfrm>
            <a:off x="1143000" y="685800"/>
            <a:ext cx="4573588" cy="3430588"/>
          </a:xfrm>
          <a:ln/>
        </p:spPr>
      </p:sp>
      <p:sp>
        <p:nvSpPr>
          <p:cNvPr id="1132547" name="Rectangle 3"/>
          <p:cNvSpPr>
            <a:spLocks noGrp="1" noChangeArrowheads="1"/>
          </p:cNvSpPr>
          <p:nvPr>
            <p:ph type="body" idx="1"/>
          </p:nvPr>
        </p:nvSpPr>
        <p:spPr>
          <a:xfrm>
            <a:off x="914711" y="4345587"/>
            <a:ext cx="5028579" cy="4112926"/>
          </a:xfrm>
        </p:spPr>
        <p:txBody>
          <a:bodyPr/>
          <a:lstStyle/>
          <a:p>
            <a:pPr defTabSz="897301"/>
            <a:endParaRPr lang="en-US" dirty="0"/>
          </a:p>
        </p:txBody>
      </p:sp>
    </p:spTree>
    <p:extLst>
      <p:ext uri="{BB962C8B-B14F-4D97-AF65-F5344CB8AC3E}">
        <p14:creationId xmlns:p14="http://schemas.microsoft.com/office/powerpoint/2010/main" val="1894208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EE944D-8E85-114A-9424-9724FCB08AF3}" type="slidenum">
              <a:rPr lang="en-US" smtClean="0"/>
              <a:pPr/>
              <a:t>2</a:t>
            </a:fld>
            <a:endParaRPr lang="en-US"/>
          </a:p>
        </p:txBody>
      </p:sp>
    </p:spTree>
    <p:extLst>
      <p:ext uri="{BB962C8B-B14F-4D97-AF65-F5344CB8AC3E}">
        <p14:creationId xmlns:p14="http://schemas.microsoft.com/office/powerpoint/2010/main" val="1132458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8" name="Rectangle 2"/>
          <p:cNvSpPr>
            <a:spLocks noGrp="1" noRot="1" noChangeAspect="1" noChangeArrowheads="1" noTextEdit="1"/>
          </p:cNvSpPr>
          <p:nvPr>
            <p:ph type="sldImg"/>
          </p:nvPr>
        </p:nvSpPr>
        <p:spPr>
          <a:xfrm>
            <a:off x="1157288" y="695325"/>
            <a:ext cx="4549775" cy="3413125"/>
          </a:xfrm>
          <a:ln/>
        </p:spPr>
      </p:sp>
      <p:sp>
        <p:nvSpPr>
          <p:cNvPr id="12431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04478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Rectangle 2"/>
          <p:cNvSpPr>
            <a:spLocks noGrp="1" noRot="1" noChangeAspect="1" noChangeArrowheads="1" noTextEdit="1"/>
          </p:cNvSpPr>
          <p:nvPr>
            <p:ph type="sldImg"/>
          </p:nvPr>
        </p:nvSpPr>
        <p:spPr>
          <a:xfrm>
            <a:off x="1157288" y="695325"/>
            <a:ext cx="4549775" cy="3413125"/>
          </a:xfrm>
          <a:ln/>
        </p:spPr>
      </p:sp>
      <p:sp>
        <p:nvSpPr>
          <p:cNvPr id="1292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0748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Rot="1" noChangeAspect="1" noChangeArrowheads="1" noTextEdit="1"/>
          </p:cNvSpPr>
          <p:nvPr>
            <p:ph type="sldImg"/>
          </p:nvPr>
        </p:nvSpPr>
        <p:spPr>
          <a:xfrm>
            <a:off x="1149350" y="687388"/>
            <a:ext cx="4567238" cy="3427412"/>
          </a:xfrm>
          <a:ln/>
        </p:spPr>
      </p:sp>
      <p:sp>
        <p:nvSpPr>
          <p:cNvPr id="833539" name="Rectangle 3"/>
          <p:cNvSpPr>
            <a:spLocks noGrp="1" noChangeArrowheads="1"/>
          </p:cNvSpPr>
          <p:nvPr>
            <p:ph type="body" idx="1"/>
          </p:nvPr>
        </p:nvSpPr>
        <p:spPr>
          <a:xfrm>
            <a:off x="914711" y="4344025"/>
            <a:ext cx="5028579" cy="4112926"/>
          </a:xfrm>
        </p:spPr>
        <p:txBody>
          <a:bodyPr lIns="89900" tIns="44948" rIns="89900" bIns="44948"/>
          <a:lstStyle/>
          <a:p>
            <a:endParaRPr lang="en-US"/>
          </a:p>
        </p:txBody>
      </p:sp>
    </p:spTree>
    <p:extLst>
      <p:ext uri="{BB962C8B-B14F-4D97-AF65-F5344CB8AC3E}">
        <p14:creationId xmlns:p14="http://schemas.microsoft.com/office/powerpoint/2010/main" val="907666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Grp="1" noRot="1" noChangeAspect="1" noChangeArrowheads="1" noTextEdit="1"/>
          </p:cNvSpPr>
          <p:nvPr>
            <p:ph type="sldImg"/>
          </p:nvPr>
        </p:nvSpPr>
        <p:spPr>
          <a:xfrm>
            <a:off x="1143000" y="685800"/>
            <a:ext cx="4573588" cy="3430588"/>
          </a:xfrm>
          <a:ln/>
        </p:spPr>
      </p:sp>
      <p:sp>
        <p:nvSpPr>
          <p:cNvPr id="1056771" name="Rectangle 3"/>
          <p:cNvSpPr>
            <a:spLocks noGrp="1" noChangeArrowheads="1"/>
          </p:cNvSpPr>
          <p:nvPr>
            <p:ph type="body" idx="1"/>
          </p:nvPr>
        </p:nvSpPr>
        <p:spPr>
          <a:xfrm>
            <a:off x="914711" y="4345587"/>
            <a:ext cx="5028579" cy="4112926"/>
          </a:xfrm>
        </p:spPr>
        <p:txBody>
          <a:bodyPr/>
          <a:lstStyle/>
          <a:p>
            <a:pPr defTabSz="897301"/>
            <a:endParaRPr lang="en-US" dirty="0"/>
          </a:p>
        </p:txBody>
      </p:sp>
    </p:spTree>
    <p:extLst>
      <p:ext uri="{BB962C8B-B14F-4D97-AF65-F5344CB8AC3E}">
        <p14:creationId xmlns:p14="http://schemas.microsoft.com/office/powerpoint/2010/main" val="1568033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EE944D-8E85-114A-9424-9724FCB08AF3}" type="slidenum">
              <a:rPr lang="en-US" smtClean="0"/>
              <a:pPr/>
              <a:t>68</a:t>
            </a:fld>
            <a:endParaRPr lang="en-US"/>
          </a:p>
        </p:txBody>
      </p:sp>
    </p:spTree>
    <p:extLst>
      <p:ext uri="{BB962C8B-B14F-4D97-AF65-F5344CB8AC3E}">
        <p14:creationId xmlns:p14="http://schemas.microsoft.com/office/powerpoint/2010/main" val="876190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Rot="1" noChangeAspect="1" noChangeArrowheads="1" noTextEdit="1"/>
          </p:cNvSpPr>
          <p:nvPr>
            <p:ph type="sldImg"/>
          </p:nvPr>
        </p:nvSpPr>
        <p:spPr>
          <a:xfrm>
            <a:off x="1149350" y="687388"/>
            <a:ext cx="4567238" cy="3427412"/>
          </a:xfrm>
          <a:ln/>
        </p:spPr>
      </p:sp>
      <p:sp>
        <p:nvSpPr>
          <p:cNvPr id="839683" name="Rectangle 3"/>
          <p:cNvSpPr>
            <a:spLocks noGrp="1" noChangeArrowheads="1"/>
          </p:cNvSpPr>
          <p:nvPr>
            <p:ph type="body" idx="1"/>
          </p:nvPr>
        </p:nvSpPr>
        <p:spPr>
          <a:xfrm>
            <a:off x="914711" y="4344025"/>
            <a:ext cx="5028579" cy="4112926"/>
          </a:xfrm>
        </p:spPr>
        <p:txBody>
          <a:bodyPr lIns="89900" tIns="44948" rIns="89900" bIns="44948"/>
          <a:lstStyle/>
          <a:p>
            <a:endParaRPr lang="en-US"/>
          </a:p>
        </p:txBody>
      </p:sp>
    </p:spTree>
    <p:extLst>
      <p:ext uri="{BB962C8B-B14F-4D97-AF65-F5344CB8AC3E}">
        <p14:creationId xmlns:p14="http://schemas.microsoft.com/office/powerpoint/2010/main" val="1626582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8" name="Rectangle 2"/>
          <p:cNvSpPr>
            <a:spLocks noGrp="1" noRot="1" noChangeAspect="1" noChangeArrowheads="1" noTextEdit="1"/>
          </p:cNvSpPr>
          <p:nvPr>
            <p:ph type="sldImg"/>
          </p:nvPr>
        </p:nvSpPr>
        <p:spPr>
          <a:xfrm>
            <a:off x="1157288" y="695325"/>
            <a:ext cx="4549775" cy="3413125"/>
          </a:xfrm>
          <a:ln/>
        </p:spPr>
      </p:sp>
      <p:sp>
        <p:nvSpPr>
          <p:cNvPr id="1222659" name="Rectangle 3"/>
          <p:cNvSpPr>
            <a:spLocks noGrp="1" noChangeArrowheads="1"/>
          </p:cNvSpPr>
          <p:nvPr>
            <p:ph type="body" idx="1"/>
          </p:nvPr>
        </p:nvSpPr>
        <p:spPr/>
        <p:txBody>
          <a:bodyPr/>
          <a:lstStyle/>
          <a:p>
            <a:pPr lvl="2"/>
            <a:r>
              <a:rPr lang="en-US" altLang="zh-TW" dirty="0">
                <a:ea typeface="PMingLiU" pitchFamily="18" charset="-120"/>
                <a:cs typeface="PMingLiU" pitchFamily="18" charset="-120"/>
              </a:rPr>
              <a:t>Simple random sampling may have very poor performance in the presence of skew</a:t>
            </a:r>
          </a:p>
          <a:p>
            <a:endParaRPr lang="en-US" dirty="0"/>
          </a:p>
        </p:txBody>
      </p:sp>
    </p:spTree>
    <p:extLst>
      <p:ext uri="{BB962C8B-B14F-4D97-AF65-F5344CB8AC3E}">
        <p14:creationId xmlns:p14="http://schemas.microsoft.com/office/powerpoint/2010/main" val="1994034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0" name="Rectangle 2"/>
          <p:cNvSpPr>
            <a:spLocks noGrp="1" noRot="1" noChangeAspect="1" noChangeArrowheads="1" noTextEdit="1"/>
          </p:cNvSpPr>
          <p:nvPr>
            <p:ph type="sldImg"/>
          </p:nvPr>
        </p:nvSpPr>
        <p:spPr>
          <a:xfrm>
            <a:off x="1143000" y="685800"/>
            <a:ext cx="4573588" cy="3430588"/>
          </a:xfrm>
          <a:ln/>
        </p:spPr>
      </p:sp>
      <p:sp>
        <p:nvSpPr>
          <p:cNvPr id="1061891" name="Rectangle 3"/>
          <p:cNvSpPr>
            <a:spLocks noGrp="1" noChangeArrowheads="1"/>
          </p:cNvSpPr>
          <p:nvPr>
            <p:ph type="body" idx="1"/>
          </p:nvPr>
        </p:nvSpPr>
        <p:spPr>
          <a:xfrm>
            <a:off x="914711" y="4345587"/>
            <a:ext cx="5028579" cy="4112926"/>
          </a:xfrm>
        </p:spPr>
        <p:txBody>
          <a:bodyPr/>
          <a:lstStyle/>
          <a:p>
            <a:pPr defTabSz="897301">
              <a:lnSpc>
                <a:spcPct val="80000"/>
              </a:lnSpc>
            </a:pPr>
            <a:r>
              <a:rPr lang="en-US" sz="1000" dirty="0"/>
              <a:t>What do we feel the effect of this is?</a:t>
            </a:r>
          </a:p>
          <a:p>
            <a:pPr defTabSz="897301">
              <a:lnSpc>
                <a:spcPct val="80000"/>
              </a:lnSpc>
            </a:pPr>
            <a:endParaRPr lang="en-US" sz="1000" dirty="0"/>
          </a:p>
          <a:p>
            <a:pPr defTabSz="897301">
              <a:lnSpc>
                <a:spcPct val="80000"/>
              </a:lnSpc>
            </a:pPr>
            <a:r>
              <a:rPr lang="en-US" sz="1000" dirty="0"/>
              <a:t>Here we have nine items – 1/9</a:t>
            </a:r>
            <a:r>
              <a:rPr lang="en-US" sz="1000" baseline="30000" dirty="0"/>
              <a:t>th</a:t>
            </a:r>
            <a:r>
              <a:rPr lang="en-US" sz="1000" dirty="0"/>
              <a:t> chance of picking one</a:t>
            </a:r>
          </a:p>
          <a:p>
            <a:pPr defTabSz="897301">
              <a:lnSpc>
                <a:spcPct val="80000"/>
              </a:lnSpc>
            </a:pPr>
            <a:r>
              <a:rPr lang="en-US" sz="1000" dirty="0"/>
              <a:t>With </a:t>
            </a:r>
            <a:r>
              <a:rPr lang="en-US" sz="1000" dirty="0" err="1" smtClean="0"/>
              <a:t>replacment</a:t>
            </a:r>
            <a:r>
              <a:rPr lang="en-US" sz="1000" dirty="0" smtClean="0"/>
              <a:t> </a:t>
            </a:r>
            <a:r>
              <a:rPr lang="en-US" sz="1000" dirty="0"/>
              <a:t>– always a 1/9</a:t>
            </a:r>
            <a:r>
              <a:rPr lang="en-US" sz="1000" baseline="30000" dirty="0"/>
              <a:t>th</a:t>
            </a:r>
            <a:r>
              <a:rPr lang="en-US" sz="1000" dirty="0"/>
              <a:t> chance of picking one</a:t>
            </a:r>
          </a:p>
          <a:p>
            <a:pPr defTabSz="897301">
              <a:lnSpc>
                <a:spcPct val="80000"/>
              </a:lnSpc>
            </a:pPr>
            <a:r>
              <a:rPr lang="en-US" sz="1000" dirty="0"/>
              <a:t>Without replacement – probability changes with each selection.  1/9</a:t>
            </a:r>
            <a:r>
              <a:rPr lang="en-US" sz="1000" baseline="30000" dirty="0"/>
              <a:t>th</a:t>
            </a:r>
            <a:r>
              <a:rPr lang="en-US" sz="1000" dirty="0"/>
              <a:t> chance first, 1/8</a:t>
            </a:r>
            <a:r>
              <a:rPr lang="en-US" sz="1000" baseline="30000" dirty="0"/>
              <a:t>th</a:t>
            </a:r>
            <a:r>
              <a:rPr lang="en-US" sz="1000" dirty="0"/>
              <a:t> chance next , etc.</a:t>
            </a:r>
          </a:p>
          <a:p>
            <a:pPr defTabSz="897301">
              <a:lnSpc>
                <a:spcPct val="80000"/>
              </a:lnSpc>
            </a:pPr>
            <a:endParaRPr lang="en-US" sz="1000" dirty="0"/>
          </a:p>
          <a:p>
            <a:pPr defTabSz="897301">
              <a:lnSpc>
                <a:spcPct val="80000"/>
              </a:lnSpc>
            </a:pPr>
            <a:r>
              <a:rPr lang="en-US" sz="1000" dirty="0"/>
              <a:t>What does this mean?</a:t>
            </a:r>
          </a:p>
          <a:p>
            <a:pPr defTabSz="897301">
              <a:lnSpc>
                <a:spcPct val="80000"/>
              </a:lnSpc>
            </a:pPr>
            <a:r>
              <a:rPr lang="en-US" sz="1000" dirty="0"/>
              <a:t>With replacement – the two samples are independent.  What we get the first time does not affect what we get the second time (covariance is 0)</a:t>
            </a:r>
          </a:p>
          <a:p>
            <a:pPr defTabSz="897301">
              <a:lnSpc>
                <a:spcPct val="80000"/>
              </a:lnSpc>
            </a:pPr>
            <a:r>
              <a:rPr lang="en-US" sz="1000" dirty="0" smtClean="0"/>
              <a:t>Without </a:t>
            </a:r>
            <a:r>
              <a:rPr lang="en-US" sz="1000" dirty="0"/>
              <a:t>replacement – what we get the first time affects what we get the second time (this can be a problem because it complicated computations.  But the covariance does depend on population size.  So if the population is large, the covariance will be close to zero.  So sampling with replacement (infinite population) is not much different from sampling without replacement (finite population).</a:t>
            </a:r>
          </a:p>
          <a:p>
            <a:pPr defTabSz="897301">
              <a:lnSpc>
                <a:spcPct val="80000"/>
              </a:lnSpc>
            </a:pPr>
            <a:endParaRPr lang="en-US" sz="1000" dirty="0"/>
          </a:p>
          <a:p>
            <a:pPr defTabSz="897301">
              <a:lnSpc>
                <a:spcPct val="80000"/>
              </a:lnSpc>
            </a:pPr>
            <a:r>
              <a:rPr lang="en-US" sz="1000" dirty="0" smtClean="0"/>
              <a:t>Can </a:t>
            </a:r>
            <a:r>
              <a:rPr lang="en-US" sz="1000" dirty="0"/>
              <a:t>use the central limit theorem to determine a sufficient sample size for estimating a function with a specified degree of error.</a:t>
            </a:r>
          </a:p>
          <a:p>
            <a:pPr defTabSz="897301">
              <a:lnSpc>
                <a:spcPct val="80000"/>
              </a:lnSpc>
            </a:pPr>
            <a:endParaRPr lang="en-US" sz="1000" dirty="0"/>
          </a:p>
          <a:p>
            <a:pPr defTabSz="897301">
              <a:lnSpc>
                <a:spcPct val="80000"/>
              </a:lnSpc>
            </a:pPr>
            <a:r>
              <a:rPr lang="en-US" sz="1000" dirty="0"/>
              <a:t>Determining sample size</a:t>
            </a:r>
          </a:p>
        </p:txBody>
      </p:sp>
    </p:spTree>
    <p:extLst>
      <p:ext uri="{BB962C8B-B14F-4D97-AF65-F5344CB8AC3E}">
        <p14:creationId xmlns:p14="http://schemas.microsoft.com/office/powerpoint/2010/main" val="1378721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4" name="Rectangle 2"/>
          <p:cNvSpPr>
            <a:spLocks noGrp="1" noRot="1" noChangeAspect="1" noChangeArrowheads="1" noTextEdit="1"/>
          </p:cNvSpPr>
          <p:nvPr>
            <p:ph type="sldImg"/>
          </p:nvPr>
        </p:nvSpPr>
        <p:spPr>
          <a:xfrm>
            <a:off x="1157288" y="695325"/>
            <a:ext cx="4549775" cy="3413125"/>
          </a:xfrm>
          <a:ln/>
        </p:spPr>
      </p:sp>
      <p:sp>
        <p:nvSpPr>
          <p:cNvPr id="1293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9245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4338" name="Rectangle 2"/>
          <p:cNvSpPr>
            <a:spLocks noGrp="1" noRot="1" noChangeAspect="1" noChangeArrowheads="1" noTextEdit="1"/>
          </p:cNvSpPr>
          <p:nvPr>
            <p:ph type="sldImg"/>
          </p:nvPr>
        </p:nvSpPr>
        <p:spPr>
          <a:xfrm>
            <a:off x="1157288" y="695325"/>
            <a:ext cx="4549775" cy="3413125"/>
          </a:xfrm>
          <a:ln/>
        </p:spPr>
      </p:sp>
      <p:sp>
        <p:nvSpPr>
          <p:cNvPr id="1294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0758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0" name="Rectangle 1026"/>
          <p:cNvSpPr>
            <a:spLocks noGrp="1" noRot="1" noChangeAspect="1" noChangeArrowheads="1" noTextEdit="1"/>
          </p:cNvSpPr>
          <p:nvPr>
            <p:ph type="sldImg"/>
          </p:nvPr>
        </p:nvSpPr>
        <p:spPr>
          <a:xfrm>
            <a:off x="1143000" y="685800"/>
            <a:ext cx="4573588" cy="3430588"/>
          </a:xfrm>
          <a:ln/>
        </p:spPr>
      </p:sp>
      <p:sp>
        <p:nvSpPr>
          <p:cNvPr id="1092611" name="Rectangle 1027"/>
          <p:cNvSpPr>
            <a:spLocks noGrp="1" noChangeArrowheads="1"/>
          </p:cNvSpPr>
          <p:nvPr>
            <p:ph type="body" idx="1"/>
          </p:nvPr>
        </p:nvSpPr>
        <p:spPr>
          <a:xfrm>
            <a:off x="914711" y="4345587"/>
            <a:ext cx="5028579" cy="4112927"/>
          </a:xfrm>
        </p:spPr>
        <p:txBody>
          <a:bodyPr/>
          <a:lstStyle/>
          <a:p>
            <a:pPr defTabSz="897301"/>
            <a:endParaRPr lang="en-US" dirty="0"/>
          </a:p>
        </p:txBody>
      </p:sp>
    </p:spTree>
    <p:extLst>
      <p:ext uri="{BB962C8B-B14F-4D97-AF65-F5344CB8AC3E}">
        <p14:creationId xmlns:p14="http://schemas.microsoft.com/office/powerpoint/2010/main" val="14264224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Rot="1" noChangeAspect="1" noChangeArrowheads="1" noTextEdit="1"/>
          </p:cNvSpPr>
          <p:nvPr>
            <p:ph type="sldImg"/>
          </p:nvPr>
        </p:nvSpPr>
        <p:spPr>
          <a:xfrm>
            <a:off x="1149350" y="687388"/>
            <a:ext cx="4567238" cy="3427412"/>
          </a:xfrm>
          <a:ln/>
        </p:spPr>
      </p:sp>
      <p:sp>
        <p:nvSpPr>
          <p:cNvPr id="841731" name="Rectangle 3"/>
          <p:cNvSpPr>
            <a:spLocks noGrp="1" noChangeArrowheads="1"/>
          </p:cNvSpPr>
          <p:nvPr>
            <p:ph type="body" idx="1"/>
          </p:nvPr>
        </p:nvSpPr>
        <p:spPr>
          <a:xfrm>
            <a:off x="914711" y="4344025"/>
            <a:ext cx="5028579" cy="4112926"/>
          </a:xfrm>
        </p:spPr>
        <p:txBody>
          <a:bodyPr lIns="89900" tIns="44948" rIns="89900" bIns="44948"/>
          <a:lstStyle/>
          <a:p>
            <a:r>
              <a:rPr lang="en-US" dirty="0" smtClean="0"/>
              <a:t>Representative also means a sufficient</a:t>
            </a:r>
            <a:r>
              <a:rPr lang="en-US" baseline="0" dirty="0" smtClean="0"/>
              <a:t> size sample</a:t>
            </a:r>
            <a:endParaRPr lang="en-US" dirty="0"/>
          </a:p>
        </p:txBody>
      </p:sp>
    </p:spTree>
    <p:extLst>
      <p:ext uri="{BB962C8B-B14F-4D97-AF65-F5344CB8AC3E}">
        <p14:creationId xmlns:p14="http://schemas.microsoft.com/office/powerpoint/2010/main" val="12336774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Rot="1" noChangeAspect="1" noChangeArrowheads="1" noTextEdit="1"/>
          </p:cNvSpPr>
          <p:nvPr>
            <p:ph type="sldImg"/>
          </p:nvPr>
        </p:nvSpPr>
        <p:spPr>
          <a:xfrm>
            <a:off x="1149350" y="687388"/>
            <a:ext cx="4567238" cy="3427412"/>
          </a:xfrm>
          <a:ln/>
        </p:spPr>
      </p:sp>
      <p:sp>
        <p:nvSpPr>
          <p:cNvPr id="843779" name="Rectangle 3"/>
          <p:cNvSpPr>
            <a:spLocks noGrp="1" noChangeArrowheads="1"/>
          </p:cNvSpPr>
          <p:nvPr>
            <p:ph type="body" idx="1"/>
          </p:nvPr>
        </p:nvSpPr>
        <p:spPr>
          <a:xfrm>
            <a:off x="914711" y="4344025"/>
            <a:ext cx="5028579" cy="4112926"/>
          </a:xfrm>
        </p:spPr>
        <p:txBody>
          <a:bodyPr lIns="89900" tIns="44948" rIns="89900" bIns="44948"/>
          <a:lstStyle/>
          <a:p>
            <a:endParaRPr lang="en-US" dirty="0"/>
          </a:p>
        </p:txBody>
      </p:sp>
    </p:spTree>
    <p:extLst>
      <p:ext uri="{BB962C8B-B14F-4D97-AF65-F5344CB8AC3E}">
        <p14:creationId xmlns:p14="http://schemas.microsoft.com/office/powerpoint/2010/main" val="462223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Rot="1" noChangeAspect="1" noChangeArrowheads="1" noTextEdit="1"/>
          </p:cNvSpPr>
          <p:nvPr>
            <p:ph type="sldImg"/>
          </p:nvPr>
        </p:nvSpPr>
        <p:spPr>
          <a:xfrm>
            <a:off x="1149350" y="687388"/>
            <a:ext cx="4567238" cy="3427412"/>
          </a:xfrm>
          <a:ln/>
        </p:spPr>
      </p:sp>
      <p:sp>
        <p:nvSpPr>
          <p:cNvPr id="845827" name="Rectangle 3"/>
          <p:cNvSpPr>
            <a:spLocks noGrp="1" noChangeArrowheads="1"/>
          </p:cNvSpPr>
          <p:nvPr>
            <p:ph type="body" idx="1"/>
          </p:nvPr>
        </p:nvSpPr>
        <p:spPr>
          <a:xfrm>
            <a:off x="914711" y="4344025"/>
            <a:ext cx="5028579" cy="4112926"/>
          </a:xfrm>
        </p:spPr>
        <p:txBody>
          <a:bodyPr lIns="89900" tIns="44948" rIns="89900" bIns="44948"/>
          <a:lstStyle/>
          <a:p>
            <a:endParaRPr lang="en-US"/>
          </a:p>
        </p:txBody>
      </p:sp>
    </p:spTree>
    <p:extLst>
      <p:ext uri="{BB962C8B-B14F-4D97-AF65-F5344CB8AC3E}">
        <p14:creationId xmlns:p14="http://schemas.microsoft.com/office/powerpoint/2010/main" val="11359123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Rectangle 2"/>
          <p:cNvSpPr>
            <a:spLocks noGrp="1" noRot="1" noChangeAspect="1" noChangeArrowheads="1" noTextEdit="1"/>
          </p:cNvSpPr>
          <p:nvPr>
            <p:ph type="sldImg"/>
          </p:nvPr>
        </p:nvSpPr>
        <p:spPr>
          <a:xfrm>
            <a:off x="1157288" y="695325"/>
            <a:ext cx="4549775" cy="3413125"/>
          </a:xfrm>
          <a:ln/>
        </p:spPr>
      </p:sp>
      <p:sp>
        <p:nvSpPr>
          <p:cNvPr id="12953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94126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6386" name="Rectangle 2"/>
          <p:cNvSpPr>
            <a:spLocks noGrp="1" noRot="1" noChangeAspect="1" noChangeArrowheads="1" noTextEdit="1"/>
          </p:cNvSpPr>
          <p:nvPr>
            <p:ph type="sldImg"/>
          </p:nvPr>
        </p:nvSpPr>
        <p:spPr>
          <a:xfrm>
            <a:off x="1157288" y="695325"/>
            <a:ext cx="4549775" cy="3413125"/>
          </a:xfrm>
          <a:ln/>
        </p:spPr>
      </p:sp>
      <p:sp>
        <p:nvSpPr>
          <p:cNvPr id="1296387" name="Rectangle 3"/>
          <p:cNvSpPr>
            <a:spLocks noGrp="1" noChangeArrowheads="1"/>
          </p:cNvSpPr>
          <p:nvPr>
            <p:ph type="body" idx="1"/>
          </p:nvPr>
        </p:nvSpPr>
        <p:spPr/>
        <p:txBody>
          <a:bodyPr/>
          <a:lstStyle/>
          <a:p>
            <a:r>
              <a:rPr lang="en-US" dirty="0" smtClean="0"/>
              <a:t>Find the eigenvectors of the covariance matrix</a:t>
            </a:r>
          </a:p>
          <a:p>
            <a:r>
              <a:rPr lang="en-US" dirty="0" smtClean="0"/>
              <a:t>The eigenvectors define the new space</a:t>
            </a:r>
          </a:p>
          <a:p>
            <a:endParaRPr lang="en-US" dirty="0" smtClean="0"/>
          </a:p>
        </p:txBody>
      </p:sp>
    </p:spTree>
    <p:extLst>
      <p:ext uri="{BB962C8B-B14F-4D97-AF65-F5344CB8AC3E}">
        <p14:creationId xmlns:p14="http://schemas.microsoft.com/office/powerpoint/2010/main" val="7706974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8434" name="Rectangle 2"/>
          <p:cNvSpPr>
            <a:spLocks noGrp="1" noRot="1" noChangeAspect="1" noChangeArrowheads="1" noTextEdit="1"/>
          </p:cNvSpPr>
          <p:nvPr>
            <p:ph type="sldImg"/>
          </p:nvPr>
        </p:nvSpPr>
        <p:spPr>
          <a:xfrm>
            <a:off x="1157288" y="695325"/>
            <a:ext cx="4549775" cy="3413125"/>
          </a:xfrm>
          <a:ln/>
        </p:spPr>
      </p:sp>
      <p:sp>
        <p:nvSpPr>
          <p:cNvPr id="1298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387889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Rot="1" noChangeAspect="1" noChangeArrowheads="1" noTextEdit="1"/>
          </p:cNvSpPr>
          <p:nvPr>
            <p:ph type="sldImg"/>
          </p:nvPr>
        </p:nvSpPr>
        <p:spPr>
          <a:xfrm>
            <a:off x="1149350" y="687388"/>
            <a:ext cx="4567238" cy="3427412"/>
          </a:xfrm>
          <a:ln/>
        </p:spPr>
      </p:sp>
      <p:sp>
        <p:nvSpPr>
          <p:cNvPr id="852995" name="Rectangle 3"/>
          <p:cNvSpPr>
            <a:spLocks noGrp="1" noChangeArrowheads="1"/>
          </p:cNvSpPr>
          <p:nvPr>
            <p:ph type="body" idx="1"/>
          </p:nvPr>
        </p:nvSpPr>
        <p:spPr>
          <a:xfrm>
            <a:off x="914711" y="4344025"/>
            <a:ext cx="5028579" cy="4112926"/>
          </a:xfrm>
        </p:spPr>
        <p:txBody>
          <a:bodyPr lIns="89900" tIns="44948" rIns="89900" bIns="44948"/>
          <a:lstStyle/>
          <a:p>
            <a:endParaRPr lang="en-US"/>
          </a:p>
        </p:txBody>
      </p:sp>
    </p:spTree>
    <p:extLst>
      <p:ext uri="{BB962C8B-B14F-4D97-AF65-F5344CB8AC3E}">
        <p14:creationId xmlns:p14="http://schemas.microsoft.com/office/powerpoint/2010/main" val="16481434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EE944D-8E85-114A-9424-9724FCB08AF3}" type="slidenum">
              <a:rPr lang="en-US" smtClean="0"/>
              <a:pPr/>
              <a:t>81</a:t>
            </a:fld>
            <a:endParaRPr lang="en-US"/>
          </a:p>
        </p:txBody>
      </p:sp>
    </p:spTree>
    <p:extLst>
      <p:ext uri="{BB962C8B-B14F-4D97-AF65-F5344CB8AC3E}">
        <p14:creationId xmlns:p14="http://schemas.microsoft.com/office/powerpoint/2010/main" val="7638311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506" name="Rectangle 2"/>
          <p:cNvSpPr>
            <a:spLocks noGrp="1" noRot="1" noChangeAspect="1" noChangeArrowheads="1" noTextEdit="1"/>
          </p:cNvSpPr>
          <p:nvPr>
            <p:ph type="sldImg"/>
          </p:nvPr>
        </p:nvSpPr>
        <p:spPr>
          <a:xfrm>
            <a:off x="1157288" y="695325"/>
            <a:ext cx="4549775" cy="3413125"/>
          </a:xfrm>
          <a:ln/>
        </p:spPr>
      </p:sp>
      <p:sp>
        <p:nvSpPr>
          <p:cNvPr id="1301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3869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Rectangle 2"/>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1266691" name="Rectangle 3"/>
          <p:cNvSpPr>
            <a:spLocks noGrp="1" noChangeArrowheads="1"/>
          </p:cNvSpPr>
          <p:nvPr>
            <p:ph type="body" idx="1"/>
          </p:nvPr>
        </p:nvSpPr>
        <p:spPr bwMode="auto">
          <a:xfrm>
            <a:off x="914711" y="4345587"/>
            <a:ext cx="5028579" cy="4112927"/>
          </a:xfrm>
          <a:prstGeom prst="rect">
            <a:avLst/>
          </a:prstGeom>
          <a:solidFill>
            <a:srgbClr val="FFFFFF"/>
          </a:solidFill>
          <a:ln>
            <a:solidFill>
              <a:srgbClr val="000000"/>
            </a:solidFill>
            <a:miter lim="800000"/>
            <a:headEnd/>
            <a:tailEnd/>
          </a:ln>
        </p:spPr>
        <p:txBody>
          <a:bodyPr lIns="88600" tIns="44300" rIns="88600" bIns="44300">
            <a:prstTxWarp prst="textNoShape">
              <a:avLst/>
            </a:prstTxWarp>
          </a:bodyPr>
          <a:lstStyle/>
          <a:p>
            <a:pPr defTabSz="897301"/>
            <a:endParaRPr lang="en-US" dirty="0"/>
          </a:p>
        </p:txBody>
      </p:sp>
    </p:spTree>
    <p:extLst>
      <p:ext uri="{BB962C8B-B14F-4D97-AF65-F5344CB8AC3E}">
        <p14:creationId xmlns:p14="http://schemas.microsoft.com/office/powerpoint/2010/main" val="1683521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738" name="Rectangle 2"/>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1268739" name="Rectangle 3"/>
          <p:cNvSpPr>
            <a:spLocks noGrp="1" noChangeArrowheads="1"/>
          </p:cNvSpPr>
          <p:nvPr>
            <p:ph type="body" idx="1"/>
          </p:nvPr>
        </p:nvSpPr>
        <p:spPr bwMode="auto">
          <a:xfrm>
            <a:off x="914711" y="4345587"/>
            <a:ext cx="5028579" cy="4112927"/>
          </a:xfrm>
          <a:prstGeom prst="rect">
            <a:avLst/>
          </a:prstGeom>
          <a:solidFill>
            <a:srgbClr val="FFFFFF"/>
          </a:solidFill>
          <a:ln>
            <a:solidFill>
              <a:srgbClr val="000000"/>
            </a:solidFill>
            <a:miter lim="800000"/>
            <a:headEnd/>
            <a:tailEnd/>
          </a:ln>
        </p:spPr>
        <p:txBody>
          <a:bodyPr lIns="88600" tIns="44300" rIns="88600" bIns="44300">
            <a:prstTxWarp prst="textNoShape">
              <a:avLst/>
            </a:prstTxWarp>
          </a:bodyPr>
          <a:lstStyle/>
          <a:p>
            <a:pPr defTabSz="897301">
              <a:buFontTx/>
              <a:buNone/>
            </a:pPr>
            <a:endParaRPr lang="en-US" dirty="0" smtClean="0"/>
          </a:p>
        </p:txBody>
      </p:sp>
    </p:spTree>
    <p:extLst>
      <p:ext uri="{BB962C8B-B14F-4D97-AF65-F5344CB8AC3E}">
        <p14:creationId xmlns:p14="http://schemas.microsoft.com/office/powerpoint/2010/main" val="1854280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354" name="Rectangle 2"/>
          <p:cNvSpPr>
            <a:spLocks noGrp="1" noRot="1" noChangeAspect="1" noChangeArrowheads="1" noTextEdit="1"/>
          </p:cNvSpPr>
          <p:nvPr>
            <p:ph type="sldImg"/>
          </p:nvPr>
        </p:nvSpPr>
        <p:spPr bwMode="auto">
          <a:xfrm>
            <a:off x="1158875" y="696913"/>
            <a:ext cx="4546600" cy="3411537"/>
          </a:xfrm>
          <a:prstGeom prst="rect">
            <a:avLst/>
          </a:prstGeom>
          <a:solidFill>
            <a:srgbClr val="FFFFFF"/>
          </a:solidFill>
          <a:ln>
            <a:solidFill>
              <a:srgbClr val="000000"/>
            </a:solidFill>
            <a:miter lim="800000"/>
            <a:headEnd/>
            <a:tailEnd/>
          </a:ln>
        </p:spPr>
      </p:sp>
      <p:sp>
        <p:nvSpPr>
          <p:cNvPr id="1252355" name="Rectangle 3"/>
          <p:cNvSpPr>
            <a:spLocks noGrp="1" noChangeArrowheads="1"/>
          </p:cNvSpPr>
          <p:nvPr>
            <p:ph type="body" idx="1"/>
          </p:nvPr>
        </p:nvSpPr>
        <p:spPr bwMode="auto">
          <a:xfrm>
            <a:off x="913159" y="4345589"/>
            <a:ext cx="5030132" cy="4108241"/>
          </a:xfrm>
          <a:prstGeom prst="rect">
            <a:avLst/>
          </a:prstGeom>
          <a:solidFill>
            <a:srgbClr val="FFFFFF"/>
          </a:solidFill>
          <a:ln>
            <a:solidFill>
              <a:srgbClr val="000000"/>
            </a:solidFill>
            <a:miter lim="800000"/>
            <a:headEnd/>
            <a:tailEnd/>
          </a:ln>
        </p:spPr>
        <p:txBody>
          <a:bodyPr lIns="88600" tIns="44300" rIns="88600" bIns="44300">
            <a:prstTxWarp prst="textNoShape">
              <a:avLst/>
            </a:prstTxWarp>
          </a:bodyPr>
          <a:lstStyle/>
          <a:p>
            <a:endParaRPr lang="en-US" dirty="0"/>
          </a:p>
        </p:txBody>
      </p:sp>
    </p:spTree>
    <p:extLst>
      <p:ext uri="{BB962C8B-B14F-4D97-AF65-F5344CB8AC3E}">
        <p14:creationId xmlns:p14="http://schemas.microsoft.com/office/powerpoint/2010/main" val="1625861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402" name="Rectangle 2"/>
          <p:cNvSpPr>
            <a:spLocks noGrp="1" noRot="1" noChangeAspect="1" noChangeArrowheads="1" noTextEdit="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1254403" name="Rectangle 3"/>
          <p:cNvSpPr>
            <a:spLocks noGrp="1" noChangeArrowheads="1"/>
          </p:cNvSpPr>
          <p:nvPr>
            <p:ph type="body" idx="1"/>
          </p:nvPr>
        </p:nvSpPr>
        <p:spPr bwMode="auto">
          <a:xfrm>
            <a:off x="914711" y="4345587"/>
            <a:ext cx="5028579" cy="4112927"/>
          </a:xfrm>
          <a:prstGeom prst="rect">
            <a:avLst/>
          </a:prstGeom>
          <a:solidFill>
            <a:srgbClr val="FFFFFF"/>
          </a:solidFill>
          <a:ln>
            <a:solidFill>
              <a:srgbClr val="000000"/>
            </a:solidFill>
            <a:miter lim="800000"/>
            <a:headEnd/>
            <a:tailEnd/>
          </a:ln>
        </p:spPr>
        <p:txBody>
          <a:bodyPr lIns="88600" tIns="44300" rIns="88600" bIns="44300">
            <a:prstTxWarp prst="textNoShape">
              <a:avLst/>
            </a:prstTxWarp>
          </a:bodyPr>
          <a:lstStyle/>
          <a:p>
            <a:pPr defTabSz="897301">
              <a:buFontTx/>
              <a:buNone/>
            </a:pPr>
            <a:endParaRPr lang="en-US" dirty="0"/>
          </a:p>
        </p:txBody>
      </p:sp>
    </p:spTree>
    <p:extLst>
      <p:ext uri="{BB962C8B-B14F-4D97-AF65-F5344CB8AC3E}">
        <p14:creationId xmlns:p14="http://schemas.microsoft.com/office/powerpoint/2010/main" val="1268961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Grp="1" noRot="1" noChangeAspect="1" noChangeArrowheads="1" noTextEdit="1"/>
          </p:cNvSpPr>
          <p:nvPr>
            <p:ph type="sldImg"/>
          </p:nvPr>
        </p:nvSpPr>
        <p:spPr>
          <a:xfrm>
            <a:off x="1155700" y="693738"/>
            <a:ext cx="4552950" cy="3414712"/>
          </a:xfrm>
          <a:ln/>
        </p:spPr>
      </p:sp>
      <p:sp>
        <p:nvSpPr>
          <p:cNvPr id="123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4208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698" name="Rectangle 2"/>
          <p:cNvSpPr>
            <a:spLocks noGrp="1" noRot="1" noChangeAspect="1" noChangeArrowheads="1" noTextEdit="1"/>
          </p:cNvSpPr>
          <p:nvPr>
            <p:ph type="sldImg"/>
          </p:nvPr>
        </p:nvSpPr>
        <p:spPr>
          <a:xfrm>
            <a:off x="1158875" y="696913"/>
            <a:ext cx="4546600" cy="3411537"/>
          </a:xfrm>
          <a:ln/>
        </p:spPr>
      </p:sp>
      <p:sp>
        <p:nvSpPr>
          <p:cNvPr id="10536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08734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90CEC5-7659-3A44-9004-093A4B6B70A2}" type="datetime4">
              <a:rPr lang="en-US" smtClean="0"/>
              <a:pPr/>
              <a:t>September 10,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518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4922AE-8176-CA45-B145-6DFF760FA2F9}" type="datetime4">
              <a:rPr lang="en-US" smtClean="0"/>
              <a:pPr/>
              <a:t>September 10,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21178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096204-E96D-CD45-805E-566E7F97BC26}" type="datetime4">
              <a:rPr lang="en-US" smtClean="0"/>
              <a:pPr/>
              <a:t>September 10,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3860696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1116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6613" y="1143000"/>
            <a:ext cx="4083050" cy="5181600"/>
          </a:xfrm>
        </p:spPr>
        <p:txBody>
          <a:bodyPr/>
          <a:lstStyle/>
          <a:p>
            <a:endParaRPr lang="en-US"/>
          </a:p>
        </p:txBody>
      </p:sp>
    </p:spTree>
    <p:extLst>
      <p:ext uri="{BB962C8B-B14F-4D97-AF65-F5344CB8AC3E}">
        <p14:creationId xmlns:p14="http://schemas.microsoft.com/office/powerpoint/2010/main" val="3759240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11163" y="1143000"/>
            <a:ext cx="8318500" cy="5181600"/>
          </a:xfrm>
        </p:spPr>
        <p:txBody>
          <a:bodyPr/>
          <a:lstStyle/>
          <a:p>
            <a:endParaRPr lang="en-US"/>
          </a:p>
        </p:txBody>
      </p:sp>
    </p:spTree>
    <p:extLst>
      <p:ext uri="{BB962C8B-B14F-4D97-AF65-F5344CB8AC3E}">
        <p14:creationId xmlns:p14="http://schemas.microsoft.com/office/powerpoint/2010/main" val="1340238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1116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62618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1020336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F57CFD-21A5-9E4C-BE4B-7AC5B02F571A}" type="datetime4">
              <a:rPr lang="en-US" smtClean="0"/>
              <a:pPr/>
              <a:t>September 10,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850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DB7FD-4746-DD48-B018-B1BAC55A6FE3}" type="datetime4">
              <a:rPr lang="en-US" smtClean="0"/>
              <a:pPr/>
              <a:t>September 10,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2229116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2A555A-0CC0-BE4A-8199-CE904FDE610E}" type="datetime4">
              <a:rPr lang="en-US" smtClean="0"/>
              <a:pPr/>
              <a:t>September 10, 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3340441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E9F1BD-B8B7-7D46-839D-CCC2E51A6988}" type="datetime4">
              <a:rPr lang="en-US" smtClean="0"/>
              <a:pPr/>
              <a:t>September 10, 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4190110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F2C85A-DF19-304D-9D14-F2FD15A6C7B9}" type="datetime4">
              <a:rPr lang="en-US" smtClean="0"/>
              <a:pPr/>
              <a:t>September 10, 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223978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06533A2-9331-4C40-AFB3-D512B50D7D3F}" type="datetime4">
              <a:rPr lang="en-US" smtClean="0"/>
              <a:pPr/>
              <a:t>September 10, 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B37D5FE-740C-46F5-801A-FA5477D9711F}" type="slidenum">
              <a:rPr lang="en-US" smtClean="0"/>
              <a:pPr/>
              <a:t>‹#›</a:t>
            </a:fld>
            <a:endParaRPr lang="en-US"/>
          </a:p>
        </p:txBody>
      </p:sp>
    </p:spTree>
    <p:extLst>
      <p:ext uri="{BB962C8B-B14F-4D97-AF65-F5344CB8AC3E}">
        <p14:creationId xmlns:p14="http://schemas.microsoft.com/office/powerpoint/2010/main" val="3112864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B35399A-5FF0-3A48-A826-E3ACCA576A42}" type="datetime4">
              <a:rPr lang="en-US" smtClean="0"/>
              <a:pPr/>
              <a:t>September 10, 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val="411075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30B2D0D-FDB9-7046-A3A1-1149D013909C}" type="datetime4">
              <a:rPr lang="en-US" smtClean="0"/>
              <a:pPr/>
              <a:t>September 10, 2020</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B37D5FE-740C-46F5-801A-FA5477D9711F}"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019650"/>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eng.tau.ac.il/~bengal/outlier.pd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realclimate.org/index.php/archives/2017/12/what-did-nasa-know-and-when-did-they-know-i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rive.google.com/file/d/19asjLgGxwGF9bCTSKUwLtXdzCLC7f62m/view?usp=sharin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statisticshowto.com/probability-and-statistics/non-normal-distributions/" TargetMode="External"/><Relationship Id="rId2" Type="http://schemas.openxmlformats.org/officeDocument/2006/relationships/hyperlink" Target="https://www.statisticshowto.com/probability-and-statistics/normal-distributions/" TargetMode="External"/><Relationship Id="rId1" Type="http://schemas.openxmlformats.org/officeDocument/2006/relationships/slideLayout" Target="../slideLayouts/slideLayout2.xml"/><Relationship Id="rId4" Type="http://schemas.openxmlformats.org/officeDocument/2006/relationships/hyperlink" Target="https://www.statisticshowto.com/shapiro-wilk-tes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t.co/g5fmtC0GPJ"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hyperlink" Target="http://pandas.pydata.org/"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60093" y="2708476"/>
            <a:ext cx="3473337" cy="1702160"/>
          </a:xfrm>
        </p:spPr>
        <p:txBody>
          <a:bodyPr>
            <a:normAutofit fontScale="90000"/>
          </a:bodyPr>
          <a:lstStyle/>
          <a:p>
            <a:r>
              <a:rPr lang="en-US" dirty="0" smtClean="0"/>
              <a:t>Data Cleaning</a:t>
            </a:r>
            <a:endParaRPr lang="en-US" dirty="0"/>
          </a:p>
        </p:txBody>
      </p:sp>
      <p:sp>
        <p:nvSpPr>
          <p:cNvPr id="3" name="Subtitle 2"/>
          <p:cNvSpPr>
            <a:spLocks noGrp="1"/>
          </p:cNvSpPr>
          <p:nvPr>
            <p:ph type="subTitle" idx="1"/>
          </p:nvPr>
        </p:nvSpPr>
        <p:spPr/>
        <p:txBody>
          <a:bodyPr/>
          <a:lstStyle/>
          <a:p>
            <a:r>
              <a:rPr lang="en-US" dirty="0" smtClean="0"/>
              <a:t>gates</a:t>
            </a:r>
            <a:endParaRPr lang="en-US" dirty="0"/>
          </a:p>
        </p:txBody>
      </p:sp>
      <p:pic>
        <p:nvPicPr>
          <p:cNvPr id="4" name="Picture 3"/>
          <p:cNvPicPr>
            <a:picLocks noChangeAspect="1"/>
          </p:cNvPicPr>
          <p:nvPr/>
        </p:nvPicPr>
        <p:blipFill>
          <a:blip r:embed="rId3"/>
          <a:stretch>
            <a:fillRect/>
          </a:stretch>
        </p:blipFill>
        <p:spPr>
          <a:xfrm>
            <a:off x="6309015" y="4435058"/>
            <a:ext cx="1734153" cy="1554012"/>
          </a:xfrm>
          <a:prstGeom prst="rect">
            <a:avLst/>
          </a:prstGeom>
        </p:spPr>
      </p:pic>
    </p:spTree>
    <p:extLst>
      <p:ext uri="{BB962C8B-B14F-4D97-AF65-F5344CB8AC3E}">
        <p14:creationId xmlns:p14="http://schemas.microsoft.com/office/powerpoint/2010/main" val="387086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Incorrect Values: Harder</a:t>
            </a: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10</a:t>
            </a:fld>
            <a:endParaRPr lang="en-US"/>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677786" y="4524208"/>
            <a:ext cx="3310891" cy="2252729"/>
          </a:xfrm>
          <a:prstGeom prst="rect">
            <a:avLst/>
          </a:prstGeom>
          <a:ln>
            <a:noFill/>
          </a:ln>
          <a:effectLst>
            <a:outerShdw blurRad="292100" dist="139700" dir="2700000" algn="tl" rotWithShape="0">
              <a:srgbClr val="333333">
                <a:alpha val="65000"/>
              </a:srgbClr>
            </a:outerShdw>
          </a:effectLst>
        </p:spPr>
      </p:pic>
      <p:sp>
        <p:nvSpPr>
          <p:cNvPr id="8" name="Content Placeholder 2"/>
          <p:cNvSpPr txBox="1">
            <a:spLocks/>
          </p:cNvSpPr>
          <p:nvPr/>
        </p:nvSpPr>
        <p:spPr>
          <a:xfrm>
            <a:off x="324424" y="3483923"/>
            <a:ext cx="7543800" cy="1357436"/>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&gt;gi|2978501|gb|AAC06133.1| vacuolar ATPase proteolipid subunit [Giardia </a:t>
            </a:r>
            <a:r>
              <a:rPr lang="en-US" dirty="0" err="1" smtClean="0"/>
              <a:t>intestinalis</a:t>
            </a:r>
            <a:r>
              <a:rPr lang="en-US" dirty="0" smtClean="0"/>
              <a:t>]</a:t>
            </a:r>
            <a:br>
              <a:rPr lang="en-US" dirty="0" smtClean="0"/>
            </a:br>
            <a:r>
              <a:rPr lang="en-US" dirty="0" smtClean="0"/>
              <a:t>MSSIDSPVAVEKCPAGASFWSMLGQVVAVVFSSIGAAYGTAKAGSGLGV</a:t>
            </a:r>
            <a:br>
              <a:rPr lang="en-US" dirty="0" smtClean="0"/>
            </a:br>
            <a:r>
              <a:rPr lang="en-US" dirty="0" smtClean="0"/>
              <a:t>AGLINPAPVTKLTLPVIAGILSIYGLIT</a:t>
            </a:r>
            <a:r>
              <a:rPr lang="en-US" b="1" dirty="0" smtClean="0">
                <a:solidFill>
                  <a:srgbClr val="FF0000"/>
                </a:solidFill>
              </a:rPr>
              <a:t>A</a:t>
            </a:r>
            <a:r>
              <a:rPr lang="en-US" dirty="0" smtClean="0"/>
              <a:t>LLINSRVRSYTNGMPLYVS</a:t>
            </a:r>
            <a:br>
              <a:rPr lang="en-US" dirty="0" smtClean="0"/>
            </a:br>
            <a:r>
              <a:rPr lang="en-US" dirty="0" smtClean="0"/>
              <a:t>YAHFGAGLCCGLAALAAGLAIGVSGSAAVKAVAKQPSLFVVMLIVLIF</a:t>
            </a:r>
            <a:r>
              <a:rPr lang="en-US" b="1" dirty="0" smtClean="0">
                <a:solidFill>
                  <a:srgbClr val="FF0000"/>
                </a:solidFill>
              </a:rPr>
              <a:t>G</a:t>
            </a:r>
            <a:r>
              <a:rPr lang="en-US" dirty="0" smtClean="0"/>
              <a:t/>
            </a:r>
            <a:br>
              <a:rPr lang="en-US" dirty="0" smtClean="0"/>
            </a:br>
            <a:r>
              <a:rPr lang="en-US" dirty="0" smtClean="0"/>
              <a:t>EALALYGLIIALILTKSADSNFCVNNVNQ</a:t>
            </a:r>
          </a:p>
          <a:p>
            <a:endParaRPr lang="en-US" dirty="0"/>
          </a:p>
        </p:txBody>
      </p:sp>
      <p:pic>
        <p:nvPicPr>
          <p:cNvPr id="9" name="Picture 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17136" y="1918734"/>
            <a:ext cx="6419525" cy="1337044"/>
          </a:xfrm>
          <a:prstGeom prst="rect">
            <a:avLst/>
          </a:prstGeom>
        </p:spPr>
      </p:pic>
    </p:spTree>
    <p:extLst>
      <p:ext uri="{BB962C8B-B14F-4D97-AF65-F5344CB8AC3E}">
        <p14:creationId xmlns:p14="http://schemas.microsoft.com/office/powerpoint/2010/main" val="831358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Duplications</a:t>
            </a:r>
            <a:endParaRPr lang="en-US" dirty="0"/>
          </a:p>
        </p:txBody>
      </p:sp>
      <p:sp>
        <p:nvSpPr>
          <p:cNvPr id="3" name="Content Placeholder 2"/>
          <p:cNvSpPr>
            <a:spLocks noGrp="1"/>
          </p:cNvSpPr>
          <p:nvPr>
            <p:ph idx="1"/>
          </p:nvPr>
        </p:nvSpPr>
        <p:spPr>
          <a:xfrm>
            <a:off x="822959" y="1845734"/>
            <a:ext cx="7543801" cy="4406210"/>
          </a:xfrm>
        </p:spPr>
        <p:txBody>
          <a:bodyPr>
            <a:normAutofit fontScale="92500" lnSpcReduction="10000"/>
          </a:bodyPr>
          <a:lstStyle/>
          <a:p>
            <a:r>
              <a:rPr lang="en-US" dirty="0"/>
              <a:t>Datasets can sometimes have </a:t>
            </a:r>
            <a:r>
              <a:rPr lang="en-US" b="1" dirty="0"/>
              <a:t>duplicated data</a:t>
            </a:r>
            <a:r>
              <a:rPr lang="en-US" dirty="0"/>
              <a:t>. </a:t>
            </a:r>
            <a:endParaRPr lang="en-US" dirty="0" smtClean="0"/>
          </a:p>
          <a:p>
            <a:r>
              <a:rPr lang="en-US" dirty="0" smtClean="0"/>
              <a:t>These </a:t>
            </a:r>
            <a:r>
              <a:rPr lang="en-US" dirty="0"/>
              <a:t>duplicates may be </a:t>
            </a:r>
            <a:r>
              <a:rPr lang="en-US" b="1" dirty="0"/>
              <a:t>true duplicates </a:t>
            </a:r>
            <a:r>
              <a:rPr lang="en-US" dirty="0"/>
              <a:t>- </a:t>
            </a:r>
            <a:r>
              <a:rPr lang="en-US" b="1" dirty="0"/>
              <a:t>errors</a:t>
            </a:r>
            <a:r>
              <a:rPr lang="en-US" dirty="0"/>
              <a:t> caused by the </a:t>
            </a:r>
            <a:r>
              <a:rPr lang="en-US" b="1" u="sng" dirty="0"/>
              <a:t>same</a:t>
            </a:r>
            <a:r>
              <a:rPr lang="en-US" dirty="0"/>
              <a:t> </a:t>
            </a:r>
            <a:r>
              <a:rPr lang="en-US" b="1" u="sng" dirty="0" smtClean="0"/>
              <a:t>exact </a:t>
            </a:r>
            <a:r>
              <a:rPr lang="en-US" dirty="0" smtClean="0"/>
              <a:t>data </a:t>
            </a:r>
            <a:r>
              <a:rPr lang="en-US" dirty="0"/>
              <a:t>being </a:t>
            </a:r>
            <a:r>
              <a:rPr lang="en-US" b="1" dirty="0"/>
              <a:t>repeated by </a:t>
            </a:r>
            <a:r>
              <a:rPr lang="en-US" b="1" dirty="0" smtClean="0"/>
              <a:t>accident</a:t>
            </a:r>
            <a:r>
              <a:rPr lang="en-US" dirty="0" smtClean="0"/>
              <a:t>.</a:t>
            </a:r>
          </a:p>
          <a:p>
            <a:r>
              <a:rPr lang="en-US" dirty="0" smtClean="0">
                <a:sym typeface="Wingdings" panose="05000000000000000000" pitchFamily="2" charset="2"/>
              </a:rPr>
              <a:t> To identify a TRUE duplicate, the data row (in record data) must have a </a:t>
            </a:r>
            <a:r>
              <a:rPr lang="en-US" b="1" dirty="0" smtClean="0">
                <a:sym typeface="Wingdings" panose="05000000000000000000" pitchFamily="2" charset="2"/>
              </a:rPr>
              <a:t>primary key</a:t>
            </a:r>
            <a:r>
              <a:rPr lang="en-US" dirty="0" smtClean="0">
                <a:sym typeface="Wingdings" panose="05000000000000000000" pitchFamily="2" charset="2"/>
              </a:rPr>
              <a:t>. This is a column that is a </a:t>
            </a:r>
            <a:r>
              <a:rPr lang="en-US" b="1" dirty="0" smtClean="0">
                <a:sym typeface="Wingdings" panose="05000000000000000000" pitchFamily="2" charset="2"/>
              </a:rPr>
              <a:t>unique identifier. </a:t>
            </a:r>
            <a:endParaRPr lang="en-US" dirty="0" smtClean="0"/>
          </a:p>
          <a:p>
            <a:endParaRPr lang="en-US" dirty="0"/>
          </a:p>
          <a:p>
            <a:r>
              <a:rPr lang="en-US" b="1" dirty="0" smtClean="0"/>
              <a:t>Duplicates may NOT be true duplicates. </a:t>
            </a:r>
          </a:p>
          <a:p>
            <a:r>
              <a:rPr lang="en-US" dirty="0" smtClean="0">
                <a:sym typeface="Wingdings" panose="05000000000000000000" pitchFamily="2" charset="2"/>
              </a:rPr>
              <a:t> For example, in transaction data, two transactions may be identical, but made by different people. </a:t>
            </a:r>
          </a:p>
          <a:p>
            <a:endParaRPr lang="en-US" dirty="0" smtClean="0">
              <a:sym typeface="Wingdings" panose="05000000000000000000" pitchFamily="2" charset="2"/>
            </a:endParaRPr>
          </a:p>
          <a:p>
            <a:r>
              <a:rPr lang="en-US" b="1" dirty="0" smtClean="0">
                <a:sym typeface="Wingdings" panose="05000000000000000000" pitchFamily="2" charset="2"/>
              </a:rPr>
              <a:t>Can you think of examples of true and not true duplication?</a:t>
            </a:r>
          </a:p>
          <a:p>
            <a:r>
              <a:rPr lang="en-US" b="1" dirty="0" smtClean="0">
                <a:sym typeface="Wingdings" panose="05000000000000000000" pitchFamily="2" charset="2"/>
              </a:rPr>
              <a:t>How could you determine this?</a:t>
            </a:r>
            <a:endParaRPr lang="en-US" b="1" dirty="0" smtClean="0"/>
          </a:p>
          <a:p>
            <a:endParaRPr lang="en-US" dirty="0"/>
          </a:p>
          <a:p>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11</a:t>
            </a:fld>
            <a:endParaRPr lang="en-US"/>
          </a:p>
        </p:txBody>
      </p:sp>
      <p:pic>
        <p:nvPicPr>
          <p:cNvPr id="6" name="Picture 5" descr="https://lh6.googleusercontent.com/705LdXELixPbmAx9lTjatoZ9N8wtY3FSksgPsEhORbc0U0fx4k4WjOanCCiv6j7WRkzOfU3FEDCqMqgBolX9FJHCbmeiOU8-6GO5fFA3hhYb8t3xwu0Gk73RjbhOO7QkkCCCty4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5993" y="366416"/>
            <a:ext cx="4820677" cy="1271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5566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duplicate are you SURE of and why?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28159106"/>
              </p:ext>
            </p:extLst>
          </p:nvPr>
        </p:nvGraphicFramePr>
        <p:xfrm>
          <a:off x="822325" y="1846263"/>
          <a:ext cx="7543800" cy="1483360"/>
        </p:xfrm>
        <a:graphic>
          <a:graphicData uri="http://schemas.openxmlformats.org/drawingml/2006/table">
            <a:tbl>
              <a:tblPr firstRow="1" bandRow="1">
                <a:tableStyleId>{5C22544A-7EE6-4342-B048-85BDC9FD1C3A}</a:tableStyleId>
              </a:tblPr>
              <a:tblGrid>
                <a:gridCol w="1885950">
                  <a:extLst>
                    <a:ext uri="{9D8B030D-6E8A-4147-A177-3AD203B41FA5}">
                      <a16:colId xmlns:a16="http://schemas.microsoft.com/office/drawing/2014/main" val="3167189970"/>
                    </a:ext>
                  </a:extLst>
                </a:gridCol>
                <a:gridCol w="1885950">
                  <a:extLst>
                    <a:ext uri="{9D8B030D-6E8A-4147-A177-3AD203B41FA5}">
                      <a16:colId xmlns:a16="http://schemas.microsoft.com/office/drawing/2014/main" val="2086447794"/>
                    </a:ext>
                  </a:extLst>
                </a:gridCol>
                <a:gridCol w="1885950">
                  <a:extLst>
                    <a:ext uri="{9D8B030D-6E8A-4147-A177-3AD203B41FA5}">
                      <a16:colId xmlns:a16="http://schemas.microsoft.com/office/drawing/2014/main" val="7886300"/>
                    </a:ext>
                  </a:extLst>
                </a:gridCol>
                <a:gridCol w="1885950">
                  <a:extLst>
                    <a:ext uri="{9D8B030D-6E8A-4147-A177-3AD203B41FA5}">
                      <a16:colId xmlns:a16="http://schemas.microsoft.com/office/drawing/2014/main" val="1336209843"/>
                    </a:ext>
                  </a:extLst>
                </a:gridCol>
              </a:tblGrid>
              <a:tr h="370840">
                <a:tc>
                  <a:txBody>
                    <a:bodyPr/>
                    <a:lstStyle/>
                    <a:p>
                      <a:r>
                        <a:rPr lang="en-US" dirty="0" smtClean="0"/>
                        <a:t>SS#</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Hobby</a:t>
                      </a:r>
                      <a:endParaRPr lang="en-US" dirty="0"/>
                    </a:p>
                  </a:txBody>
                  <a:tcPr/>
                </a:tc>
                <a:extLst>
                  <a:ext uri="{0D108BD9-81ED-4DB2-BD59-A6C34878D82A}">
                    <a16:rowId xmlns:a16="http://schemas.microsoft.com/office/drawing/2014/main" val="74932779"/>
                  </a:ext>
                </a:extLst>
              </a:tr>
              <a:tr h="370840">
                <a:tc>
                  <a:txBody>
                    <a:bodyPr/>
                    <a:lstStyle/>
                    <a:p>
                      <a:r>
                        <a:rPr lang="en-US" dirty="0" smtClean="0"/>
                        <a:t>343-39-5674</a:t>
                      </a:r>
                      <a:endParaRPr lang="en-US" dirty="0"/>
                    </a:p>
                  </a:txBody>
                  <a:tcPr/>
                </a:tc>
                <a:tc>
                  <a:txBody>
                    <a:bodyPr/>
                    <a:lstStyle/>
                    <a:p>
                      <a:r>
                        <a:rPr lang="en-US" dirty="0" smtClean="0"/>
                        <a:t>Bob</a:t>
                      </a:r>
                      <a:endParaRPr lang="en-US" dirty="0"/>
                    </a:p>
                  </a:txBody>
                  <a:tcPr/>
                </a:tc>
                <a:tc>
                  <a:txBody>
                    <a:bodyPr/>
                    <a:lstStyle/>
                    <a:p>
                      <a:r>
                        <a:rPr lang="en-US" dirty="0" smtClean="0"/>
                        <a:t>23</a:t>
                      </a:r>
                      <a:endParaRPr lang="en-US" dirty="0"/>
                    </a:p>
                  </a:txBody>
                  <a:tcPr/>
                </a:tc>
                <a:tc>
                  <a:txBody>
                    <a:bodyPr/>
                    <a:lstStyle/>
                    <a:p>
                      <a:r>
                        <a:rPr lang="en-US" dirty="0" smtClean="0"/>
                        <a:t>Hiking</a:t>
                      </a:r>
                      <a:endParaRPr lang="en-US" dirty="0"/>
                    </a:p>
                  </a:txBody>
                  <a:tcPr/>
                </a:tc>
                <a:extLst>
                  <a:ext uri="{0D108BD9-81ED-4DB2-BD59-A6C34878D82A}">
                    <a16:rowId xmlns:a16="http://schemas.microsoft.com/office/drawing/2014/main" val="1343710657"/>
                  </a:ext>
                </a:extLst>
              </a:tr>
              <a:tr h="370840">
                <a:tc>
                  <a:txBody>
                    <a:bodyPr/>
                    <a:lstStyle/>
                    <a:p>
                      <a:r>
                        <a:rPr lang="en-US" dirty="0" smtClean="0"/>
                        <a:t>123-45-3737</a:t>
                      </a:r>
                      <a:endParaRPr lang="en-US" dirty="0"/>
                    </a:p>
                  </a:txBody>
                  <a:tcPr/>
                </a:tc>
                <a:tc>
                  <a:txBody>
                    <a:bodyPr/>
                    <a:lstStyle/>
                    <a:p>
                      <a:r>
                        <a:rPr lang="en-US" dirty="0" smtClean="0"/>
                        <a:t>Sally</a:t>
                      </a:r>
                      <a:endParaRPr lang="en-US" dirty="0"/>
                    </a:p>
                  </a:txBody>
                  <a:tcPr/>
                </a:tc>
                <a:tc>
                  <a:txBody>
                    <a:bodyPr/>
                    <a:lstStyle/>
                    <a:p>
                      <a:r>
                        <a:rPr lang="en-US" dirty="0" smtClean="0"/>
                        <a:t>30</a:t>
                      </a:r>
                      <a:endParaRPr lang="en-US" dirty="0"/>
                    </a:p>
                  </a:txBody>
                  <a:tcPr/>
                </a:tc>
                <a:tc>
                  <a:txBody>
                    <a:bodyPr/>
                    <a:lstStyle/>
                    <a:p>
                      <a:r>
                        <a:rPr lang="en-US" dirty="0" smtClean="0"/>
                        <a:t>Swimming</a:t>
                      </a:r>
                      <a:endParaRPr lang="en-US" dirty="0"/>
                    </a:p>
                  </a:txBody>
                  <a:tcPr/>
                </a:tc>
                <a:extLst>
                  <a:ext uri="{0D108BD9-81ED-4DB2-BD59-A6C34878D82A}">
                    <a16:rowId xmlns:a16="http://schemas.microsoft.com/office/drawing/2014/main" val="18641001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343-39-5674</a:t>
                      </a:r>
                    </a:p>
                  </a:txBody>
                  <a:tcPr/>
                </a:tc>
                <a:tc>
                  <a:txBody>
                    <a:bodyPr/>
                    <a:lstStyle/>
                    <a:p>
                      <a:r>
                        <a:rPr lang="en-US" dirty="0" smtClean="0"/>
                        <a:t>Robert</a:t>
                      </a:r>
                      <a:endParaRPr lang="en-US" dirty="0"/>
                    </a:p>
                  </a:txBody>
                  <a:tcPr/>
                </a:tc>
                <a:tc>
                  <a:txBody>
                    <a:bodyPr/>
                    <a:lstStyle/>
                    <a:p>
                      <a:r>
                        <a:rPr lang="en-US" dirty="0" smtClean="0"/>
                        <a:t>23</a:t>
                      </a:r>
                      <a:endParaRPr lang="en-US" dirty="0"/>
                    </a:p>
                  </a:txBody>
                  <a:tcPr/>
                </a:tc>
                <a:tc>
                  <a:txBody>
                    <a:bodyPr/>
                    <a:lstStyle/>
                    <a:p>
                      <a:r>
                        <a:rPr lang="en-US" dirty="0" smtClean="0"/>
                        <a:t>Hiking</a:t>
                      </a:r>
                      <a:endParaRPr lang="en-US" dirty="0"/>
                    </a:p>
                  </a:txBody>
                  <a:tcPr/>
                </a:tc>
                <a:extLst>
                  <a:ext uri="{0D108BD9-81ED-4DB2-BD59-A6C34878D82A}">
                    <a16:rowId xmlns:a16="http://schemas.microsoft.com/office/drawing/2014/main" val="1574056774"/>
                  </a:ext>
                </a:extLst>
              </a:tr>
            </a:tbl>
          </a:graphicData>
        </a:graphic>
      </p:graphicFrame>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12</a:t>
            </a:fld>
            <a:endParaRPr lang="en-US"/>
          </a:p>
        </p:txBody>
      </p:sp>
      <p:graphicFrame>
        <p:nvGraphicFramePr>
          <p:cNvPr id="8" name="Content Placeholder 5"/>
          <p:cNvGraphicFramePr>
            <a:graphicFrameLocks/>
          </p:cNvGraphicFramePr>
          <p:nvPr>
            <p:extLst>
              <p:ext uri="{D42A27DB-BD31-4B8C-83A1-F6EECF244321}">
                <p14:modId xmlns:p14="http://schemas.microsoft.com/office/powerpoint/2010/main" val="1930940339"/>
              </p:ext>
            </p:extLst>
          </p:nvPr>
        </p:nvGraphicFramePr>
        <p:xfrm>
          <a:off x="822325" y="4166943"/>
          <a:ext cx="7543800" cy="1483360"/>
        </p:xfrm>
        <a:graphic>
          <a:graphicData uri="http://schemas.openxmlformats.org/drawingml/2006/table">
            <a:tbl>
              <a:tblPr firstRow="1" bandRow="1">
                <a:tableStyleId>{00A15C55-8517-42AA-B614-E9B94910E393}</a:tableStyleId>
              </a:tblPr>
              <a:tblGrid>
                <a:gridCol w="1885950">
                  <a:extLst>
                    <a:ext uri="{9D8B030D-6E8A-4147-A177-3AD203B41FA5}">
                      <a16:colId xmlns:a16="http://schemas.microsoft.com/office/drawing/2014/main" val="3167189970"/>
                    </a:ext>
                  </a:extLst>
                </a:gridCol>
                <a:gridCol w="1885950">
                  <a:extLst>
                    <a:ext uri="{9D8B030D-6E8A-4147-A177-3AD203B41FA5}">
                      <a16:colId xmlns:a16="http://schemas.microsoft.com/office/drawing/2014/main" val="2086447794"/>
                    </a:ext>
                  </a:extLst>
                </a:gridCol>
                <a:gridCol w="1885950">
                  <a:extLst>
                    <a:ext uri="{9D8B030D-6E8A-4147-A177-3AD203B41FA5}">
                      <a16:colId xmlns:a16="http://schemas.microsoft.com/office/drawing/2014/main" val="7886300"/>
                    </a:ext>
                  </a:extLst>
                </a:gridCol>
                <a:gridCol w="1885950">
                  <a:extLst>
                    <a:ext uri="{9D8B030D-6E8A-4147-A177-3AD203B41FA5}">
                      <a16:colId xmlns:a16="http://schemas.microsoft.com/office/drawing/2014/main" val="1336209843"/>
                    </a:ext>
                  </a:extLst>
                </a:gridCol>
              </a:tblGrid>
              <a:tr h="370840">
                <a:tc>
                  <a:txBody>
                    <a:bodyPr/>
                    <a:lstStyle/>
                    <a:p>
                      <a:r>
                        <a:rPr lang="en-US" dirty="0" err="1" smtClean="0"/>
                        <a:t>Lastname</a:t>
                      </a:r>
                      <a:endParaRPr lang="en-US" dirty="0"/>
                    </a:p>
                  </a:txBody>
                  <a:tcPr/>
                </a:tc>
                <a:tc>
                  <a:txBody>
                    <a:bodyPr/>
                    <a:lstStyle/>
                    <a:p>
                      <a:r>
                        <a:rPr lang="en-US" dirty="0" err="1" smtClean="0"/>
                        <a:t>Firstname</a:t>
                      </a:r>
                      <a:endParaRPr lang="en-US" dirty="0"/>
                    </a:p>
                  </a:txBody>
                  <a:tcPr/>
                </a:tc>
                <a:tc>
                  <a:txBody>
                    <a:bodyPr/>
                    <a:lstStyle/>
                    <a:p>
                      <a:r>
                        <a:rPr lang="en-US" dirty="0" smtClean="0"/>
                        <a:t>Hobby</a:t>
                      </a:r>
                      <a:endParaRPr lang="en-US" dirty="0"/>
                    </a:p>
                  </a:txBody>
                  <a:tcPr/>
                </a:tc>
                <a:tc>
                  <a:txBody>
                    <a:bodyPr/>
                    <a:lstStyle/>
                    <a:p>
                      <a:r>
                        <a:rPr lang="en-US" dirty="0" smtClean="0"/>
                        <a:t>Major</a:t>
                      </a:r>
                      <a:endParaRPr lang="en-US" dirty="0"/>
                    </a:p>
                  </a:txBody>
                  <a:tcPr/>
                </a:tc>
                <a:extLst>
                  <a:ext uri="{0D108BD9-81ED-4DB2-BD59-A6C34878D82A}">
                    <a16:rowId xmlns:a16="http://schemas.microsoft.com/office/drawing/2014/main" val="74932779"/>
                  </a:ext>
                </a:extLst>
              </a:tr>
              <a:tr h="370840">
                <a:tc>
                  <a:txBody>
                    <a:bodyPr/>
                    <a:lstStyle/>
                    <a:p>
                      <a:r>
                        <a:rPr lang="en-US" dirty="0" smtClean="0"/>
                        <a:t>Xu</a:t>
                      </a:r>
                      <a:endParaRPr lang="en-US" dirty="0"/>
                    </a:p>
                  </a:txBody>
                  <a:tcPr/>
                </a:tc>
                <a:tc>
                  <a:txBody>
                    <a:bodyPr/>
                    <a:lstStyle/>
                    <a:p>
                      <a:r>
                        <a:rPr lang="en-US" dirty="0" err="1" smtClean="0"/>
                        <a:t>Jia</a:t>
                      </a:r>
                      <a:endParaRPr lang="en-US" dirty="0"/>
                    </a:p>
                  </a:txBody>
                  <a:tcPr/>
                </a:tc>
                <a:tc>
                  <a:txBody>
                    <a:bodyPr/>
                    <a:lstStyle/>
                    <a:p>
                      <a:r>
                        <a:rPr lang="en-US" dirty="0" smtClean="0"/>
                        <a:t>Basketball</a:t>
                      </a:r>
                      <a:endParaRPr lang="en-US" dirty="0"/>
                    </a:p>
                  </a:txBody>
                  <a:tcPr/>
                </a:tc>
                <a:tc>
                  <a:txBody>
                    <a:bodyPr/>
                    <a:lstStyle/>
                    <a:p>
                      <a:r>
                        <a:rPr lang="en-US" dirty="0" smtClean="0"/>
                        <a:t>Math</a:t>
                      </a:r>
                      <a:endParaRPr lang="en-US" dirty="0"/>
                    </a:p>
                  </a:txBody>
                  <a:tcPr/>
                </a:tc>
                <a:extLst>
                  <a:ext uri="{0D108BD9-81ED-4DB2-BD59-A6C34878D82A}">
                    <a16:rowId xmlns:a16="http://schemas.microsoft.com/office/drawing/2014/main" val="1343710657"/>
                  </a:ext>
                </a:extLst>
              </a:tr>
              <a:tr h="370840">
                <a:tc>
                  <a:txBody>
                    <a:bodyPr/>
                    <a:lstStyle/>
                    <a:p>
                      <a:r>
                        <a:rPr lang="en-US" dirty="0" smtClean="0"/>
                        <a:t>Wang</a:t>
                      </a:r>
                      <a:endParaRPr lang="en-US" dirty="0"/>
                    </a:p>
                  </a:txBody>
                  <a:tcPr/>
                </a:tc>
                <a:tc>
                  <a:txBody>
                    <a:bodyPr/>
                    <a:lstStyle/>
                    <a:p>
                      <a:r>
                        <a:rPr lang="en-US" dirty="0" smtClean="0"/>
                        <a:t>Ben</a:t>
                      </a:r>
                      <a:endParaRPr lang="en-US" dirty="0"/>
                    </a:p>
                  </a:txBody>
                  <a:tcPr/>
                </a:tc>
                <a:tc>
                  <a:txBody>
                    <a:bodyPr/>
                    <a:lstStyle/>
                    <a:p>
                      <a:r>
                        <a:rPr lang="en-US" dirty="0" smtClean="0"/>
                        <a:t>Football</a:t>
                      </a:r>
                      <a:endParaRPr lang="en-US" dirty="0"/>
                    </a:p>
                  </a:txBody>
                  <a:tcPr/>
                </a:tc>
                <a:tc>
                  <a:txBody>
                    <a:bodyPr/>
                    <a:lstStyle/>
                    <a:p>
                      <a:r>
                        <a:rPr lang="en-US" dirty="0" smtClean="0"/>
                        <a:t>CS</a:t>
                      </a:r>
                      <a:endParaRPr lang="en-US" dirty="0"/>
                    </a:p>
                  </a:txBody>
                  <a:tcPr/>
                </a:tc>
                <a:extLst>
                  <a:ext uri="{0D108BD9-81ED-4DB2-BD59-A6C34878D82A}">
                    <a16:rowId xmlns:a16="http://schemas.microsoft.com/office/drawing/2014/main" val="1864100105"/>
                  </a:ext>
                </a:extLst>
              </a:tr>
              <a:tr h="370840">
                <a:tc>
                  <a:txBody>
                    <a:bodyPr/>
                    <a:lstStyle/>
                    <a:p>
                      <a:r>
                        <a:rPr lang="en-US" dirty="0" smtClean="0"/>
                        <a:t>Wang</a:t>
                      </a:r>
                      <a:endParaRPr lang="en-US" dirty="0"/>
                    </a:p>
                  </a:txBody>
                  <a:tcPr/>
                </a:tc>
                <a:tc>
                  <a:txBody>
                    <a:bodyPr/>
                    <a:lstStyle/>
                    <a:p>
                      <a:r>
                        <a:rPr lang="en-US" dirty="0" smtClean="0"/>
                        <a:t>Ben</a:t>
                      </a:r>
                      <a:endParaRPr lang="en-US" dirty="0"/>
                    </a:p>
                  </a:txBody>
                  <a:tcPr/>
                </a:tc>
                <a:tc>
                  <a:txBody>
                    <a:bodyPr/>
                    <a:lstStyle/>
                    <a:p>
                      <a:r>
                        <a:rPr lang="en-US" dirty="0" smtClean="0"/>
                        <a:t>Football</a:t>
                      </a:r>
                      <a:endParaRPr lang="en-US" dirty="0"/>
                    </a:p>
                  </a:txBody>
                  <a:tcPr/>
                </a:tc>
                <a:tc>
                  <a:txBody>
                    <a:bodyPr/>
                    <a:lstStyle/>
                    <a:p>
                      <a:r>
                        <a:rPr lang="en-US" dirty="0" smtClean="0"/>
                        <a:t>CS</a:t>
                      </a:r>
                      <a:endParaRPr lang="en-US" dirty="0"/>
                    </a:p>
                  </a:txBody>
                  <a:tcPr/>
                </a:tc>
                <a:extLst>
                  <a:ext uri="{0D108BD9-81ED-4DB2-BD59-A6C34878D82A}">
                    <a16:rowId xmlns:a16="http://schemas.microsoft.com/office/drawing/2014/main" val="1574056774"/>
                  </a:ext>
                </a:extLst>
              </a:tr>
            </a:tbl>
          </a:graphicData>
        </a:graphic>
      </p:graphicFrame>
    </p:spTree>
    <p:extLst>
      <p:ext uri="{BB962C8B-B14F-4D97-AF65-F5344CB8AC3E}">
        <p14:creationId xmlns:p14="http://schemas.microsoft.com/office/powerpoint/2010/main" val="3987759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How do you Define “too different” or “far”.</a:t>
            </a:r>
            <a:endParaRPr lang="en-US" dirty="0"/>
          </a:p>
        </p:txBody>
      </p:sp>
      <p:sp>
        <p:nvSpPr>
          <p:cNvPr id="3" name="Content Placeholder 2"/>
          <p:cNvSpPr>
            <a:spLocks noGrp="1"/>
          </p:cNvSpPr>
          <p:nvPr>
            <p:ph idx="1"/>
          </p:nvPr>
        </p:nvSpPr>
        <p:spPr>
          <a:xfrm>
            <a:off x="453657" y="1845734"/>
            <a:ext cx="8413896" cy="4363680"/>
          </a:xfrm>
        </p:spPr>
        <p:txBody>
          <a:bodyPr>
            <a:normAutofit/>
          </a:bodyPr>
          <a:lstStyle/>
          <a:p>
            <a:r>
              <a:rPr lang="en-US" dirty="0" smtClean="0"/>
              <a:t>1) </a:t>
            </a:r>
            <a:r>
              <a:rPr lang="en-US" b="1" dirty="0"/>
              <a:t>An outlier</a:t>
            </a:r>
            <a:r>
              <a:rPr lang="en-US" dirty="0"/>
              <a:t>, while noisy and perhaps incorrect, is in its own data –cleaning </a:t>
            </a:r>
            <a:r>
              <a:rPr lang="en-US" dirty="0" smtClean="0"/>
              <a:t>category.</a:t>
            </a:r>
            <a:endParaRPr lang="en-US" dirty="0"/>
          </a:p>
          <a:p>
            <a:r>
              <a:rPr lang="en-US" dirty="0" smtClean="0"/>
              <a:t>2) An outlier </a:t>
            </a:r>
            <a:r>
              <a:rPr lang="en-US" dirty="0"/>
              <a:t>is a value that is </a:t>
            </a:r>
            <a:r>
              <a:rPr lang="en-US" b="1" dirty="0"/>
              <a:t>significantly “far” or “different</a:t>
            </a:r>
            <a:r>
              <a:rPr lang="en-US" dirty="0"/>
              <a:t>” from the other values and from what is </a:t>
            </a:r>
            <a:r>
              <a:rPr lang="en-US" dirty="0" smtClean="0"/>
              <a:t>expected.</a:t>
            </a:r>
          </a:p>
          <a:p>
            <a:r>
              <a:rPr lang="en-US" dirty="0" smtClean="0"/>
              <a:t>Examples: </a:t>
            </a:r>
          </a:p>
          <a:p>
            <a:r>
              <a:rPr lang="en-US" dirty="0" smtClean="0"/>
              <a:t>(a) The value -1 for AGE is incorrect – but NOT an outliers.</a:t>
            </a:r>
          </a:p>
          <a:p>
            <a:r>
              <a:rPr lang="en-US" dirty="0" smtClean="0"/>
              <a:t>(b) The value 125 for AGE is </a:t>
            </a:r>
            <a:r>
              <a:rPr lang="en-US" dirty="0"/>
              <a:t>likely incorrect, but also </a:t>
            </a:r>
            <a:r>
              <a:rPr lang="en-US" b="1" dirty="0"/>
              <a:t>not an outlier</a:t>
            </a:r>
            <a:r>
              <a:rPr lang="en-US" dirty="0"/>
              <a:t>. </a:t>
            </a:r>
            <a:endParaRPr lang="en-US" dirty="0" smtClean="0"/>
          </a:p>
          <a:p>
            <a:r>
              <a:rPr lang="en-US" dirty="0" smtClean="0"/>
              <a:t>(c ) However</a:t>
            </a:r>
            <a:r>
              <a:rPr lang="en-US" dirty="0"/>
              <a:t>, a value of 13456 is an outlier</a:t>
            </a:r>
            <a:r>
              <a:rPr lang="en-US" dirty="0" smtClean="0"/>
              <a:t>.</a:t>
            </a:r>
          </a:p>
          <a:p>
            <a:r>
              <a:rPr lang="en-US" dirty="0" smtClean="0"/>
              <a:t> </a:t>
            </a:r>
            <a:r>
              <a:rPr lang="en-US" dirty="0"/>
              <a:t>An outlier value is </a:t>
            </a:r>
            <a:r>
              <a:rPr lang="en-US" b="1" dirty="0"/>
              <a:t>significantly different (non-similar) to expected values</a:t>
            </a:r>
            <a:r>
              <a:rPr lang="en-US" dirty="0"/>
              <a:t>. </a:t>
            </a:r>
            <a:endParaRPr lang="en-US" dirty="0" smtClean="0"/>
          </a:p>
          <a:p>
            <a:r>
              <a:rPr lang="en-US" dirty="0" smtClean="0"/>
              <a:t>**The </a:t>
            </a:r>
            <a:r>
              <a:rPr lang="en-US" dirty="0"/>
              <a:t>concept of significantly different </a:t>
            </a:r>
            <a:r>
              <a:rPr lang="en-US" b="1" u="sng" dirty="0"/>
              <a:t>requires a measure of similarity</a:t>
            </a:r>
            <a:r>
              <a:rPr lang="en-US" dirty="0"/>
              <a:t>. </a:t>
            </a:r>
          </a:p>
          <a:p>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13</a:t>
            </a:fld>
            <a:endParaRPr lang="en-US"/>
          </a:p>
        </p:txBody>
      </p:sp>
    </p:spTree>
    <p:extLst>
      <p:ext uri="{BB962C8B-B14F-4D97-AF65-F5344CB8AC3E}">
        <p14:creationId xmlns:p14="http://schemas.microsoft.com/office/powerpoint/2010/main" val="1164306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010" y="286605"/>
            <a:ext cx="7884750" cy="873608"/>
          </a:xfrm>
        </p:spPr>
        <p:txBody>
          <a:bodyPr/>
          <a:lstStyle/>
          <a:p>
            <a:r>
              <a:rPr lang="en-US" dirty="0" smtClean="0"/>
              <a:t>Outlier Definition: Nope!</a:t>
            </a:r>
            <a:endParaRPr lang="en-US" dirty="0"/>
          </a:p>
        </p:txBody>
      </p:sp>
      <p:sp>
        <p:nvSpPr>
          <p:cNvPr id="3" name="Content Placeholder 2"/>
          <p:cNvSpPr>
            <a:spLocks noGrp="1"/>
          </p:cNvSpPr>
          <p:nvPr>
            <p:ph idx="1"/>
          </p:nvPr>
        </p:nvSpPr>
        <p:spPr>
          <a:xfrm>
            <a:off x="482010" y="1360967"/>
            <a:ext cx="8399721" cy="4898065"/>
          </a:xfrm>
        </p:spPr>
        <p:txBody>
          <a:bodyPr>
            <a:noAutofit/>
          </a:bodyPr>
          <a:lstStyle/>
          <a:p>
            <a:r>
              <a:rPr lang="en-US" sz="2400" b="1" dirty="0"/>
              <a:t>There is no universal definition for an outlier</a:t>
            </a:r>
            <a:r>
              <a:rPr lang="en-US" sz="2400" dirty="0"/>
              <a:t>. </a:t>
            </a:r>
            <a:endParaRPr lang="en-US" sz="2400" dirty="0" smtClean="0"/>
          </a:p>
          <a:p>
            <a:r>
              <a:rPr lang="en-US" sz="2400" b="1" dirty="0" smtClean="0"/>
              <a:t>Common </a:t>
            </a:r>
            <a:r>
              <a:rPr lang="en-US" sz="2400" b="1" dirty="0"/>
              <a:t>definitions </a:t>
            </a:r>
            <a:r>
              <a:rPr lang="en-US" sz="2400" dirty="0" smtClean="0"/>
              <a:t>include:</a:t>
            </a:r>
          </a:p>
          <a:p>
            <a:r>
              <a:rPr lang="en-US" sz="2400" dirty="0"/>
              <a:t> </a:t>
            </a:r>
            <a:r>
              <a:rPr lang="en-US" sz="2400" dirty="0" smtClean="0"/>
              <a:t>-  </a:t>
            </a:r>
            <a:r>
              <a:rPr lang="en-US" sz="2400" dirty="0"/>
              <a:t>an observation that differs </a:t>
            </a:r>
            <a:r>
              <a:rPr lang="en-US" sz="2400" b="1" dirty="0"/>
              <a:t>so much </a:t>
            </a:r>
            <a:r>
              <a:rPr lang="en-US" sz="2400" dirty="0"/>
              <a:t>from other values that it raises suspicion (Hawkins, 1980), or </a:t>
            </a:r>
            <a:endParaRPr lang="en-US" sz="2400" dirty="0" smtClean="0"/>
          </a:p>
          <a:p>
            <a:r>
              <a:rPr lang="en-US" sz="2400" dirty="0"/>
              <a:t> </a:t>
            </a:r>
            <a:r>
              <a:rPr lang="en-US" sz="2400" dirty="0" smtClean="0"/>
              <a:t>- an </a:t>
            </a:r>
            <a:r>
              <a:rPr lang="en-US" sz="2400" dirty="0"/>
              <a:t>observation that appears to be </a:t>
            </a:r>
            <a:r>
              <a:rPr lang="en-US" sz="2400" b="1" dirty="0"/>
              <a:t>very inconsistent </a:t>
            </a:r>
            <a:r>
              <a:rPr lang="en-US" sz="2400" dirty="0"/>
              <a:t>with the other data (Barnett and Lewis, 1994). </a:t>
            </a:r>
            <a:endParaRPr lang="en-US" sz="2400" dirty="0" smtClean="0"/>
          </a:p>
          <a:p>
            <a:r>
              <a:rPr lang="en-US" sz="2400" dirty="0" smtClean="0"/>
              <a:t>In </a:t>
            </a:r>
            <a:r>
              <a:rPr lang="en-US" sz="2400" dirty="0"/>
              <a:t>both of these definitions, the notion of an outlier is that it is rare (so very few or just one data point), and very different (far) from all the other data points</a:t>
            </a:r>
            <a:r>
              <a:rPr lang="en-US" sz="2400" dirty="0" smtClean="0"/>
              <a:t>.</a:t>
            </a:r>
          </a:p>
          <a:p>
            <a:r>
              <a:rPr lang="en-US" sz="2400" dirty="0" smtClean="0"/>
              <a:t> </a:t>
            </a:r>
            <a:r>
              <a:rPr lang="en-US" sz="2400" dirty="0"/>
              <a:t>However, even the idea of “different” is based on a measure of similarity or distance, and different distance measures can offer different results. </a:t>
            </a:r>
          </a:p>
          <a:p>
            <a:endParaRPr lang="en-US" sz="2400" b="1"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14</a:t>
            </a:fld>
            <a:endParaRPr lang="en-US"/>
          </a:p>
        </p:txBody>
      </p:sp>
    </p:spTree>
    <p:extLst>
      <p:ext uri="{BB962C8B-B14F-4D97-AF65-F5344CB8AC3E}">
        <p14:creationId xmlns:p14="http://schemas.microsoft.com/office/powerpoint/2010/main" val="3445468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Outliers?</a:t>
            </a:r>
            <a:endParaRPr lang="en-US" dirty="0"/>
          </a:p>
        </p:txBody>
      </p:sp>
      <p:sp>
        <p:nvSpPr>
          <p:cNvPr id="3" name="Content Placeholder 2"/>
          <p:cNvSpPr>
            <a:spLocks noGrp="1"/>
          </p:cNvSpPr>
          <p:nvPr>
            <p:ph idx="1"/>
          </p:nvPr>
        </p:nvSpPr>
        <p:spPr>
          <a:xfrm>
            <a:off x="411126" y="1845733"/>
            <a:ext cx="8428073" cy="4455829"/>
          </a:xfrm>
        </p:spPr>
        <p:txBody>
          <a:bodyPr>
            <a:noAutofit/>
          </a:bodyPr>
          <a:lstStyle/>
          <a:p>
            <a:pPr marL="0" indent="0">
              <a:buNone/>
            </a:pPr>
            <a:r>
              <a:rPr lang="en-US" dirty="0"/>
              <a:t> </a:t>
            </a:r>
            <a:r>
              <a:rPr lang="en-US" dirty="0" smtClean="0"/>
              <a:t>1) This depends on the nature of the data.</a:t>
            </a:r>
          </a:p>
          <a:p>
            <a:r>
              <a:rPr lang="en-US" dirty="0" smtClean="0"/>
              <a:t>2) This depends on knowledge of the domain.</a:t>
            </a:r>
          </a:p>
          <a:p>
            <a:r>
              <a:rPr lang="en-US" dirty="0" smtClean="0"/>
              <a:t>3) This depends on measures of “distance” or “similarity”</a:t>
            </a:r>
          </a:p>
          <a:p>
            <a:endParaRPr lang="en-US" dirty="0"/>
          </a:p>
          <a:p>
            <a:r>
              <a:rPr lang="en-US" b="1" dirty="0" smtClean="0"/>
              <a:t>Different might mean NEW and not WRONG!</a:t>
            </a:r>
          </a:p>
          <a:p>
            <a:r>
              <a:rPr lang="en-US" b="1" dirty="0" smtClean="0"/>
              <a:t>Methods:</a:t>
            </a:r>
          </a:p>
          <a:p>
            <a:r>
              <a:rPr lang="en-US" dirty="0" smtClean="0"/>
              <a:t>1) Outside of known ranges (such as with AGE).</a:t>
            </a:r>
          </a:p>
          <a:p>
            <a:r>
              <a:rPr lang="en-US" dirty="0" smtClean="0"/>
              <a:t>2) Outside of +/- 3 </a:t>
            </a:r>
            <a:r>
              <a:rPr lang="en-US" dirty="0" err="1" smtClean="0"/>
              <a:t>st.</a:t>
            </a:r>
            <a:r>
              <a:rPr lang="en-US" dirty="0" smtClean="0"/>
              <a:t> dev from the mean (if close to normal and numeric)</a:t>
            </a:r>
          </a:p>
          <a:p>
            <a:r>
              <a:rPr lang="en-US" dirty="0" smtClean="0"/>
              <a:t>3) Outside of all clusters…  </a:t>
            </a:r>
          </a:p>
          <a:p>
            <a:r>
              <a:rPr lang="en-US" dirty="0" smtClean="0"/>
              <a:t>ETC…</a:t>
            </a:r>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15</a:t>
            </a:fld>
            <a:endParaRPr lang="en-US"/>
          </a:p>
        </p:txBody>
      </p:sp>
    </p:spTree>
    <p:extLst>
      <p:ext uri="{BB962C8B-B14F-4D97-AF65-F5344CB8AC3E}">
        <p14:creationId xmlns:p14="http://schemas.microsoft.com/office/powerpoint/2010/main" val="397014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for Models</a:t>
            </a:r>
            <a:endParaRPr lang="en-US" dirty="0"/>
          </a:p>
        </p:txBody>
      </p:sp>
      <p:sp>
        <p:nvSpPr>
          <p:cNvPr id="3" name="Content Placeholder 2"/>
          <p:cNvSpPr>
            <a:spLocks noGrp="1"/>
          </p:cNvSpPr>
          <p:nvPr>
            <p:ph idx="1"/>
          </p:nvPr>
        </p:nvSpPr>
        <p:spPr>
          <a:xfrm>
            <a:off x="822959" y="1845734"/>
            <a:ext cx="8058771" cy="4555066"/>
          </a:xfrm>
        </p:spPr>
        <p:txBody>
          <a:bodyPr>
            <a:noAutofit/>
          </a:bodyPr>
          <a:lstStyle/>
          <a:p>
            <a:endParaRPr lang="en-US" sz="2400" dirty="0" smtClean="0"/>
          </a:p>
          <a:p>
            <a:r>
              <a:rPr lang="en-US" sz="2400" b="1" dirty="0" smtClean="0"/>
              <a:t>Cleaning is NOT the same for all methods and models and is NOT the same for all data types.</a:t>
            </a:r>
          </a:p>
          <a:p>
            <a:endParaRPr lang="en-US" sz="2400" b="1" dirty="0" smtClean="0"/>
          </a:p>
          <a:p>
            <a:r>
              <a:rPr lang="en-US" sz="2400" dirty="0" smtClean="0"/>
              <a:t>1) Cleaning data to use with an SVM will be different than for DT or NB, or R, or Python, or text data, or sequential data…etc.</a:t>
            </a:r>
          </a:p>
          <a:p>
            <a:endParaRPr lang="en-US" sz="2400" dirty="0"/>
          </a:p>
          <a:p>
            <a:r>
              <a:rPr lang="en-US" sz="2400" dirty="0" smtClean="0"/>
              <a:t>2) The same dataset may be cleaned, prepared, formatted, etc. DIFFERENTLY for each model or method it will be applied to. </a:t>
            </a:r>
            <a:endParaRPr lang="en-US" sz="2400"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16</a:t>
            </a:fld>
            <a:endParaRPr lang="en-US"/>
          </a:p>
        </p:txBody>
      </p:sp>
    </p:spTree>
    <p:extLst>
      <p:ext uri="{BB962C8B-B14F-4D97-AF65-F5344CB8AC3E}">
        <p14:creationId xmlns:p14="http://schemas.microsoft.com/office/powerpoint/2010/main" val="925916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The </a:t>
            </a:r>
            <a:r>
              <a:rPr lang="en-US" b="1" dirty="0" smtClean="0"/>
              <a:t>look</a:t>
            </a:r>
            <a:r>
              <a:rPr lang="en-US" dirty="0" smtClean="0"/>
              <a:t> or expression of data can be altered without destroying its relative integrity. </a:t>
            </a:r>
            <a:endParaRPr lang="en-US" dirty="0"/>
          </a:p>
          <a:p>
            <a:r>
              <a:rPr lang="en-US" b="1" dirty="0" smtClean="0"/>
              <a:t>1) Math Transformations:</a:t>
            </a:r>
          </a:p>
          <a:p>
            <a:r>
              <a:rPr lang="en-US" dirty="0"/>
              <a:t> </a:t>
            </a:r>
            <a:r>
              <a:rPr lang="en-US" dirty="0" smtClean="0"/>
              <a:t>- </a:t>
            </a:r>
            <a:r>
              <a:rPr lang="en-US" dirty="0" err="1" smtClean="0"/>
              <a:t>Sqrt</a:t>
            </a:r>
            <a:endParaRPr lang="en-US" dirty="0" smtClean="0"/>
          </a:p>
          <a:p>
            <a:r>
              <a:rPr lang="en-US" dirty="0"/>
              <a:t> </a:t>
            </a:r>
            <a:r>
              <a:rPr lang="en-US" dirty="0" smtClean="0"/>
              <a:t>- Log</a:t>
            </a:r>
          </a:p>
          <a:p>
            <a:r>
              <a:rPr lang="en-US" dirty="0"/>
              <a:t> </a:t>
            </a:r>
            <a:r>
              <a:rPr lang="en-US" dirty="0" smtClean="0"/>
              <a:t>- Square, cube, …</a:t>
            </a:r>
          </a:p>
          <a:p>
            <a:r>
              <a:rPr lang="en-US" dirty="0"/>
              <a:t> </a:t>
            </a:r>
            <a:r>
              <a:rPr lang="en-US" dirty="0" smtClean="0"/>
              <a:t>- kernel</a:t>
            </a:r>
          </a:p>
          <a:p>
            <a:r>
              <a:rPr lang="en-US" b="1" dirty="0" smtClean="0"/>
              <a:t>2) Discretization:</a:t>
            </a:r>
          </a:p>
          <a:p>
            <a:r>
              <a:rPr lang="en-US" dirty="0"/>
              <a:t> </a:t>
            </a:r>
            <a:r>
              <a:rPr lang="en-US" dirty="0" smtClean="0"/>
              <a:t>- Binning</a:t>
            </a:r>
          </a:p>
          <a:p>
            <a:r>
              <a:rPr lang="en-US" dirty="0"/>
              <a:t> </a:t>
            </a:r>
            <a:r>
              <a:rPr lang="en-US" dirty="0" smtClean="0"/>
              <a:t>- Conversion to Binary</a:t>
            </a:r>
          </a:p>
          <a:p>
            <a:r>
              <a:rPr lang="en-US" dirty="0"/>
              <a:t> </a:t>
            </a:r>
            <a:r>
              <a:rPr lang="en-US" dirty="0" smtClean="0"/>
              <a:t>- Aggregation</a:t>
            </a: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17</a:t>
            </a:fld>
            <a:endParaRPr lang="en-US"/>
          </a:p>
        </p:txBody>
      </p:sp>
    </p:spTree>
    <p:extLst>
      <p:ext uri="{BB962C8B-B14F-4D97-AF65-F5344CB8AC3E}">
        <p14:creationId xmlns:p14="http://schemas.microsoft.com/office/powerpoint/2010/main" val="3744487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Example:</a:t>
            </a:r>
          </a:p>
          <a:p>
            <a:endParaRPr lang="en-US" dirty="0"/>
          </a:p>
          <a:p>
            <a:r>
              <a:rPr lang="en-US" dirty="0" smtClean="0"/>
              <a:t>Suppose California has 1000 cases of </a:t>
            </a:r>
            <a:r>
              <a:rPr lang="en-US" dirty="0" err="1" smtClean="0"/>
              <a:t>Covid</a:t>
            </a:r>
            <a:r>
              <a:rPr lang="en-US" dirty="0" smtClean="0"/>
              <a:t> and New </a:t>
            </a:r>
            <a:r>
              <a:rPr lang="en-US" dirty="0" err="1" smtClean="0"/>
              <a:t>Hamshire</a:t>
            </a:r>
            <a:r>
              <a:rPr lang="en-US" dirty="0" smtClean="0"/>
              <a:t> has 500.</a:t>
            </a:r>
          </a:p>
          <a:p>
            <a:r>
              <a:rPr lang="en-US" dirty="0" smtClean="0"/>
              <a:t>Which state needs support first?</a:t>
            </a: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18</a:t>
            </a:fld>
            <a:endParaRPr lang="en-US"/>
          </a:p>
        </p:txBody>
      </p:sp>
    </p:spTree>
    <p:extLst>
      <p:ext uri="{BB962C8B-B14F-4D97-AF65-F5344CB8AC3E}">
        <p14:creationId xmlns:p14="http://schemas.microsoft.com/office/powerpoint/2010/main" val="4270283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 Methods</a:t>
            </a:r>
            <a:endParaRPr lang="en-US" dirty="0"/>
          </a:p>
        </p:txBody>
      </p:sp>
      <p:sp>
        <p:nvSpPr>
          <p:cNvPr id="3" name="Content Placeholder 2"/>
          <p:cNvSpPr>
            <a:spLocks noGrp="1"/>
          </p:cNvSpPr>
          <p:nvPr>
            <p:ph idx="1"/>
          </p:nvPr>
        </p:nvSpPr>
        <p:spPr>
          <a:xfrm>
            <a:off x="290623" y="1845734"/>
            <a:ext cx="8534400" cy="4023360"/>
          </a:xfrm>
        </p:spPr>
        <p:txBody>
          <a:bodyPr>
            <a:normAutofit fontScale="85000" lnSpcReduction="10000"/>
          </a:bodyPr>
          <a:lstStyle/>
          <a:p>
            <a:r>
              <a:rPr lang="en-US" b="1" dirty="0" smtClean="0"/>
              <a:t>1) TEXT</a:t>
            </a:r>
          </a:p>
          <a:p>
            <a:r>
              <a:rPr lang="en-US" dirty="0"/>
              <a:t> </a:t>
            </a:r>
            <a:r>
              <a:rPr lang="en-US" dirty="0" smtClean="0"/>
              <a:t>- </a:t>
            </a:r>
            <a:r>
              <a:rPr lang="en-US" dirty="0" err="1" smtClean="0"/>
              <a:t>Tf-Idf</a:t>
            </a:r>
            <a:endParaRPr lang="en-US" dirty="0" smtClean="0"/>
          </a:p>
          <a:p>
            <a:r>
              <a:rPr lang="en-US" dirty="0"/>
              <a:t>  </a:t>
            </a:r>
            <a:r>
              <a:rPr lang="en-US" dirty="0" smtClean="0"/>
              <a:t>- Division across rows by the total number </a:t>
            </a:r>
            <a:r>
              <a:rPr lang="en-US" dirty="0" err="1" smtClean="0"/>
              <a:t>fo</a:t>
            </a:r>
            <a:r>
              <a:rPr lang="en-US" dirty="0" smtClean="0"/>
              <a:t> words</a:t>
            </a:r>
          </a:p>
          <a:p>
            <a:r>
              <a:rPr lang="en-US" b="1" dirty="0" smtClean="0"/>
              <a:t>2) RECORD</a:t>
            </a:r>
          </a:p>
          <a:p>
            <a:r>
              <a:rPr lang="en-US" dirty="0"/>
              <a:t> </a:t>
            </a:r>
            <a:r>
              <a:rPr lang="en-US" dirty="0" smtClean="0"/>
              <a:t>- Change “counts” to “relative frequencies”. </a:t>
            </a:r>
          </a:p>
          <a:p>
            <a:r>
              <a:rPr lang="en-US" dirty="0"/>
              <a:t> </a:t>
            </a:r>
            <a:r>
              <a:rPr lang="en-US" dirty="0" smtClean="0"/>
              <a:t>- Use the </a:t>
            </a:r>
            <a:r>
              <a:rPr lang="en-US" b="1" dirty="0" smtClean="0"/>
              <a:t>z-value </a:t>
            </a:r>
            <a:r>
              <a:rPr lang="en-US" dirty="0" smtClean="0"/>
              <a:t>to compare variables with different means and </a:t>
            </a:r>
            <a:r>
              <a:rPr lang="en-US" dirty="0" err="1" smtClean="0"/>
              <a:t>std</a:t>
            </a:r>
            <a:r>
              <a:rPr lang="en-US" dirty="0" smtClean="0"/>
              <a:t> </a:t>
            </a:r>
            <a:r>
              <a:rPr lang="en-US" dirty="0" err="1" smtClean="0"/>
              <a:t>devs</a:t>
            </a:r>
            <a:r>
              <a:rPr lang="en-US" dirty="0" smtClean="0"/>
              <a:t>.</a:t>
            </a:r>
          </a:p>
          <a:p>
            <a:r>
              <a:rPr lang="en-US" dirty="0"/>
              <a:t> </a:t>
            </a:r>
            <a:r>
              <a:rPr lang="en-US" dirty="0" smtClean="0"/>
              <a:t>- Use </a:t>
            </a:r>
            <a:r>
              <a:rPr lang="en-US" b="1" dirty="0" smtClean="0"/>
              <a:t>min-max</a:t>
            </a:r>
            <a:r>
              <a:rPr lang="en-US" dirty="0" smtClean="0"/>
              <a:t> to force all values between any two values (such as between 0 and 1)</a:t>
            </a:r>
          </a:p>
          <a:p>
            <a:endParaRPr lang="en-US" dirty="0"/>
          </a:p>
          <a:p>
            <a:r>
              <a:rPr lang="en-US" b="1" dirty="0" smtClean="0"/>
              <a:t>Example:</a:t>
            </a:r>
          </a:p>
          <a:p>
            <a:r>
              <a:rPr lang="en-US" dirty="0" smtClean="0"/>
              <a:t>There are 15 sections of ANLY 501. Each section has a different number of students. All sections awarded 5 A grades. Which teacher gave the most A grades? How can you tell?</a:t>
            </a: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19</a:t>
            </a:fld>
            <a:endParaRPr lang="en-US"/>
          </a:p>
        </p:txBody>
      </p:sp>
    </p:spTree>
    <p:extLst>
      <p:ext uri="{BB962C8B-B14F-4D97-AF65-F5344CB8AC3E}">
        <p14:creationId xmlns:p14="http://schemas.microsoft.com/office/powerpoint/2010/main" val="3160878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Reminder of Types, Formats, and Model Goals</a:t>
            </a:r>
          </a:p>
          <a:p>
            <a:r>
              <a:rPr lang="en-US" dirty="0" smtClean="0"/>
              <a:t>Introduction to “Cleaning”</a:t>
            </a:r>
          </a:p>
          <a:p>
            <a:r>
              <a:rPr lang="en-US" dirty="0" smtClean="0"/>
              <a:t>Missing Values</a:t>
            </a:r>
          </a:p>
          <a:p>
            <a:r>
              <a:rPr lang="en-US" dirty="0" smtClean="0"/>
              <a:t>Incorrect Values </a:t>
            </a:r>
          </a:p>
          <a:p>
            <a:r>
              <a:rPr lang="en-US" dirty="0" smtClean="0"/>
              <a:t>Duplications</a:t>
            </a:r>
          </a:p>
          <a:p>
            <a:r>
              <a:rPr lang="en-US" dirty="0" smtClean="0"/>
              <a:t>Outliers</a:t>
            </a:r>
          </a:p>
          <a:p>
            <a:r>
              <a:rPr lang="en-US" dirty="0" smtClean="0"/>
              <a:t>Formatting for Models</a:t>
            </a:r>
          </a:p>
          <a:p>
            <a:r>
              <a:rPr lang="en-US" dirty="0" smtClean="0"/>
              <a:t>Transformation </a:t>
            </a:r>
            <a:endParaRPr lang="en-US" dirty="0"/>
          </a:p>
          <a:p>
            <a:r>
              <a:rPr lang="en-US" dirty="0" smtClean="0"/>
              <a:t>Normalization</a:t>
            </a:r>
          </a:p>
          <a:p>
            <a:endParaRPr lang="en-US" dirty="0" smtClean="0"/>
          </a:p>
          <a:p>
            <a:pPr marL="365760" lvl="1" indent="0">
              <a:buNone/>
            </a:pPr>
            <a:endParaRPr lang="en-US" dirty="0" smtClean="0"/>
          </a:p>
        </p:txBody>
      </p:sp>
      <p:sp>
        <p:nvSpPr>
          <p:cNvPr id="4" name="Date Placeholder 3"/>
          <p:cNvSpPr>
            <a:spLocks noGrp="1"/>
          </p:cNvSpPr>
          <p:nvPr>
            <p:ph type="dt" sz="half" idx="10"/>
          </p:nvPr>
        </p:nvSpPr>
        <p:spPr/>
        <p:txBody>
          <a:bodyPr/>
          <a:lstStyle/>
          <a:p>
            <a:fld id="{12968C50-7150-4B48-BACA-E77E6D188C88}"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2</a:t>
            </a:fld>
            <a:endParaRPr lang="en-US"/>
          </a:p>
        </p:txBody>
      </p:sp>
    </p:spTree>
    <p:extLst>
      <p:ext uri="{BB962C8B-B14F-4D97-AF65-F5344CB8AC3E}">
        <p14:creationId xmlns:p14="http://schemas.microsoft.com/office/powerpoint/2010/main" val="451015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and </a:t>
            </a:r>
            <a:r>
              <a:rPr lang="en-US" dirty="0" err="1" smtClean="0"/>
              <a:t>Subsetting</a:t>
            </a:r>
            <a:endParaRPr lang="en-US" dirty="0"/>
          </a:p>
        </p:txBody>
      </p:sp>
      <p:sp>
        <p:nvSpPr>
          <p:cNvPr id="3" name="Content Placeholder 2"/>
          <p:cNvSpPr>
            <a:spLocks noGrp="1"/>
          </p:cNvSpPr>
          <p:nvPr>
            <p:ph idx="1"/>
          </p:nvPr>
        </p:nvSpPr>
        <p:spPr>
          <a:xfrm>
            <a:off x="822959" y="1845733"/>
            <a:ext cx="7987888" cy="4533801"/>
          </a:xfrm>
        </p:spPr>
        <p:txBody>
          <a:bodyPr>
            <a:normAutofit fontScale="92500" lnSpcReduction="10000"/>
          </a:bodyPr>
          <a:lstStyle/>
          <a:p>
            <a:endParaRPr lang="en-US" dirty="0" smtClean="0"/>
          </a:p>
          <a:p>
            <a:r>
              <a:rPr lang="en-US" b="1" dirty="0" smtClean="0"/>
              <a:t>Not all variables or parts of a dataset can be used with all methods or mod</a:t>
            </a:r>
            <a:r>
              <a:rPr lang="en-US" dirty="0" smtClean="0"/>
              <a:t>els.</a:t>
            </a:r>
          </a:p>
          <a:p>
            <a:endParaRPr lang="en-US" dirty="0"/>
          </a:p>
          <a:p>
            <a:r>
              <a:rPr lang="en-US" dirty="0" smtClean="0"/>
              <a:t>1) In some cases, only the quantitative (numeric) data can be used.</a:t>
            </a:r>
          </a:p>
          <a:p>
            <a:r>
              <a:rPr lang="en-US" dirty="0" smtClean="0"/>
              <a:t>This is true for SVM, NB in Python (with the common library), clustering with k-means. </a:t>
            </a:r>
          </a:p>
          <a:p>
            <a:endParaRPr lang="en-US" dirty="0"/>
          </a:p>
          <a:p>
            <a:r>
              <a:rPr lang="en-US" dirty="0" smtClean="0"/>
              <a:t>2) In some cases, one might choose to look at only categorical data – such as with DT, NB (in R), and ARM.</a:t>
            </a:r>
          </a:p>
          <a:p>
            <a:endParaRPr lang="en-US" dirty="0"/>
          </a:p>
          <a:p>
            <a:r>
              <a:rPr lang="en-US" dirty="0" smtClean="0"/>
              <a:t>3) Often, datasets are so large, that samples or subsets are used to create and test models before the entire dataset is applied. </a:t>
            </a: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20</a:t>
            </a:fld>
            <a:endParaRPr lang="en-US"/>
          </a:p>
        </p:txBody>
      </p:sp>
    </p:spTree>
    <p:extLst>
      <p:ext uri="{BB962C8B-B14F-4D97-AF65-F5344CB8AC3E}">
        <p14:creationId xmlns:p14="http://schemas.microsoft.com/office/powerpoint/2010/main" val="3402893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3" name="Content Placeholder 2"/>
          <p:cNvSpPr>
            <a:spLocks noGrp="1"/>
          </p:cNvSpPr>
          <p:nvPr>
            <p:ph idx="1"/>
          </p:nvPr>
        </p:nvSpPr>
        <p:spPr>
          <a:xfrm>
            <a:off x="822959" y="1845734"/>
            <a:ext cx="7543801" cy="1322768"/>
          </a:xfrm>
        </p:spPr>
        <p:txBody>
          <a:bodyPr>
            <a:normAutofit/>
          </a:bodyPr>
          <a:lstStyle/>
          <a:p>
            <a:pPr marL="0" indent="0">
              <a:buNone/>
            </a:pPr>
            <a:r>
              <a:rPr lang="en-US" dirty="0" smtClean="0"/>
              <a:t>Columns (variables) in record data can be aggregated (combined using a function) so as to create a new column and/or reduce dimensionality. </a:t>
            </a:r>
            <a:endParaRPr lang="en-US" dirty="0"/>
          </a:p>
          <a:p>
            <a:r>
              <a:rPr lang="en-US" b="1" dirty="0" smtClean="0"/>
              <a:t>Example: What can we aggregate here?</a:t>
            </a:r>
            <a:endParaRPr lang="en-US" b="1"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21</a:t>
            </a:fld>
            <a:endParaRPr lang="en-US"/>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01209" y="3232297"/>
            <a:ext cx="7171121" cy="3473943"/>
          </a:xfrm>
          <a:prstGeom prst="rect">
            <a:avLst/>
          </a:prstGeom>
        </p:spPr>
      </p:pic>
    </p:spTree>
    <p:extLst>
      <p:ext uri="{BB962C8B-B14F-4D97-AF65-F5344CB8AC3E}">
        <p14:creationId xmlns:p14="http://schemas.microsoft.com/office/powerpoint/2010/main" val="1076705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(Combining Datasets)</a:t>
            </a:r>
            <a:endParaRPr lang="en-US" dirty="0"/>
          </a:p>
        </p:txBody>
      </p:sp>
      <p:sp>
        <p:nvSpPr>
          <p:cNvPr id="3" name="Content Placeholder 2"/>
          <p:cNvSpPr>
            <a:spLocks noGrp="1"/>
          </p:cNvSpPr>
          <p:nvPr>
            <p:ph idx="1"/>
          </p:nvPr>
        </p:nvSpPr>
        <p:spPr>
          <a:xfrm>
            <a:off x="822959" y="1845734"/>
            <a:ext cx="7543801" cy="1620480"/>
          </a:xfrm>
        </p:spPr>
        <p:txBody>
          <a:bodyPr/>
          <a:lstStyle/>
          <a:p>
            <a:endParaRPr lang="en-US" dirty="0" smtClean="0"/>
          </a:p>
          <a:p>
            <a:r>
              <a:rPr lang="en-US" dirty="0" smtClean="0"/>
              <a:t>It is often necessary to combine datasets so as to build more robust models and/or more descriptive visualizations. </a:t>
            </a:r>
            <a:endParaRPr lang="en-US" dirty="0"/>
          </a:p>
          <a:p>
            <a:r>
              <a:rPr lang="en-US" b="1" dirty="0" smtClean="0"/>
              <a:t>For example </a:t>
            </a:r>
            <a:r>
              <a:rPr lang="en-US" dirty="0" smtClean="0"/>
              <a:t>– how might you JOIN these two datasets and why?</a:t>
            </a: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22</a:t>
            </a:fld>
            <a:endParaRPr lang="en-US"/>
          </a:p>
        </p:txBody>
      </p:sp>
      <p:pic>
        <p:nvPicPr>
          <p:cNvPr id="7" name="Pictur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36407" y="3678865"/>
            <a:ext cx="5300374" cy="2544727"/>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844821" y="3466214"/>
            <a:ext cx="3161045" cy="30364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55962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1586" name="Rectangle 2"/>
          <p:cNvSpPr>
            <a:spLocks noGrp="1" noChangeArrowheads="1"/>
          </p:cNvSpPr>
          <p:nvPr>
            <p:ph type="title"/>
          </p:nvPr>
        </p:nvSpPr>
        <p:spPr>
          <a:xfrm>
            <a:off x="609600" y="531627"/>
            <a:ext cx="7205662" cy="714465"/>
          </a:xfrm>
        </p:spPr>
        <p:txBody>
          <a:bodyPr>
            <a:normAutofit/>
          </a:bodyPr>
          <a:lstStyle/>
          <a:p>
            <a:r>
              <a:rPr lang="en-US" altLang="zh-TW" sz="2800" dirty="0" smtClean="0">
                <a:ea typeface="PMingLiU" pitchFamily="18" charset="-120"/>
                <a:cs typeface="PMingLiU" pitchFamily="18" charset="-120"/>
              </a:rPr>
              <a:t>Feature Generation and Data Harmonization</a:t>
            </a:r>
            <a:endParaRPr lang="en-US" altLang="zh-TW" sz="2800" dirty="0">
              <a:ea typeface="PMingLiU" pitchFamily="18" charset="-120"/>
              <a:cs typeface="PMingLiU" pitchFamily="18" charset="-120"/>
            </a:endParaRPr>
          </a:p>
        </p:txBody>
      </p:sp>
      <p:sp>
        <p:nvSpPr>
          <p:cNvPr id="1091587" name="Rectangle 3"/>
          <p:cNvSpPr>
            <a:spLocks noGrp="1" noChangeArrowheads="1"/>
          </p:cNvSpPr>
          <p:nvPr>
            <p:ph idx="1"/>
          </p:nvPr>
        </p:nvSpPr>
        <p:spPr>
          <a:xfrm>
            <a:off x="841513" y="1878022"/>
            <a:ext cx="7281761" cy="4338479"/>
          </a:xfrm>
        </p:spPr>
        <p:txBody>
          <a:bodyPr>
            <a:normAutofit lnSpcReduction="10000"/>
          </a:bodyPr>
          <a:lstStyle/>
          <a:p>
            <a:pPr marL="342900" indent="-342900"/>
            <a:r>
              <a:rPr lang="en-US" dirty="0"/>
              <a:t>It is often the case that </a:t>
            </a:r>
            <a:r>
              <a:rPr lang="en-US" b="1" dirty="0"/>
              <a:t>multiple datasets </a:t>
            </a:r>
            <a:r>
              <a:rPr lang="en-US" dirty="0"/>
              <a:t>are utilized in data analysis. </a:t>
            </a:r>
            <a:endParaRPr lang="en-US" dirty="0" smtClean="0"/>
          </a:p>
          <a:p>
            <a:pPr marL="342900" indent="-342900"/>
            <a:r>
              <a:rPr lang="en-US" dirty="0" smtClean="0"/>
              <a:t>They may </a:t>
            </a:r>
            <a:r>
              <a:rPr lang="en-US" dirty="0"/>
              <a:t>have arisen from </a:t>
            </a:r>
            <a:r>
              <a:rPr lang="en-US" b="1" dirty="0"/>
              <a:t>different sources </a:t>
            </a:r>
            <a:r>
              <a:rPr lang="en-US" dirty="0"/>
              <a:t>and may have </a:t>
            </a:r>
            <a:r>
              <a:rPr lang="en-US" b="1" dirty="0"/>
              <a:t>different formats </a:t>
            </a:r>
            <a:r>
              <a:rPr lang="en-US" dirty="0"/>
              <a:t>and naming conventions. </a:t>
            </a:r>
            <a:endParaRPr lang="en-US" dirty="0" smtClean="0"/>
          </a:p>
          <a:p>
            <a:pPr marL="342900" indent="-342900"/>
            <a:r>
              <a:rPr lang="en-US" dirty="0" smtClean="0"/>
              <a:t>Harmonizing </a:t>
            </a:r>
            <a:r>
              <a:rPr lang="en-US" dirty="0"/>
              <a:t>data involves blending and combining multiple datasets together such that all information is properly retained </a:t>
            </a:r>
            <a:r>
              <a:rPr lang="en-US" dirty="0" smtClean="0"/>
              <a:t>and represented. </a:t>
            </a:r>
          </a:p>
          <a:p>
            <a:pPr marL="342900" indent="-342900"/>
            <a:endParaRPr lang="en-US" altLang="zh-TW" dirty="0">
              <a:ea typeface="PMingLiU" pitchFamily="18" charset="-120"/>
              <a:cs typeface="PMingLiU" pitchFamily="18" charset="-120"/>
            </a:endParaRPr>
          </a:p>
          <a:p>
            <a:pPr marL="342900" indent="-342900"/>
            <a:r>
              <a:rPr lang="en-US" b="1" dirty="0"/>
              <a:t>Feature generation </a:t>
            </a:r>
            <a:r>
              <a:rPr lang="en-US" dirty="0"/>
              <a:t>(also known as feature engineering) is the process of </a:t>
            </a:r>
            <a:r>
              <a:rPr lang="en-US" b="1" u="sng" dirty="0"/>
              <a:t>creating new variables </a:t>
            </a:r>
            <a:r>
              <a:rPr lang="en-US" dirty="0"/>
              <a:t>(or features) </a:t>
            </a:r>
            <a:r>
              <a:rPr lang="en-US" b="1" dirty="0"/>
              <a:t>using the current variables in the dataset.</a:t>
            </a:r>
            <a:r>
              <a:rPr lang="en-US" dirty="0"/>
              <a:t> </a:t>
            </a:r>
            <a:endParaRPr lang="en-US" dirty="0" smtClean="0"/>
          </a:p>
          <a:p>
            <a:pPr marL="342900" indent="-342900"/>
            <a:r>
              <a:rPr lang="en-US" dirty="0" smtClean="0"/>
              <a:t>New features </a:t>
            </a:r>
            <a:r>
              <a:rPr lang="en-US" dirty="0"/>
              <a:t>may be created through discretization, the application of a function, or the alteration of a format. </a:t>
            </a:r>
          </a:p>
          <a:p>
            <a:pPr marL="342900" indent="-342900"/>
            <a:endParaRPr lang="en-US" altLang="zh-TW" dirty="0" smtClean="0">
              <a:ea typeface="PMingLiU" pitchFamily="18" charset="-120"/>
              <a:cs typeface="PMingLiU" pitchFamily="18" charset="-120"/>
            </a:endParaRPr>
          </a:p>
        </p:txBody>
      </p:sp>
    </p:spTree>
    <p:extLst>
      <p:ext uri="{BB962C8B-B14F-4D97-AF65-F5344CB8AC3E}">
        <p14:creationId xmlns:p14="http://schemas.microsoft.com/office/powerpoint/2010/main" val="330135673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Generation Example</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Example:</a:t>
            </a:r>
          </a:p>
          <a:p>
            <a:pPr marL="0" indent="0">
              <a:buNone/>
            </a:pPr>
            <a:r>
              <a:rPr lang="en-US" dirty="0"/>
              <a:t>S</a:t>
            </a:r>
            <a:r>
              <a:rPr lang="en-US" dirty="0" smtClean="0"/>
              <a:t>uppose </a:t>
            </a:r>
            <a:r>
              <a:rPr lang="en-US" dirty="0"/>
              <a:t>a dataset contains the variable </a:t>
            </a:r>
            <a:r>
              <a:rPr lang="en-US" b="1" dirty="0" err="1"/>
              <a:t>DateOfBirth</a:t>
            </a:r>
            <a:r>
              <a:rPr lang="en-US" dirty="0"/>
              <a:t>. </a:t>
            </a:r>
            <a:endParaRPr lang="en-US" dirty="0" smtClean="0"/>
          </a:p>
          <a:p>
            <a:pPr marL="0" indent="0">
              <a:buNone/>
            </a:pPr>
            <a:r>
              <a:rPr lang="en-US" dirty="0" smtClean="0"/>
              <a:t>This </a:t>
            </a:r>
            <a:r>
              <a:rPr lang="en-US" dirty="0"/>
              <a:t>is important information, but will create a challenge when performing analysis. </a:t>
            </a:r>
            <a:endParaRPr lang="en-US" dirty="0" smtClean="0"/>
          </a:p>
          <a:p>
            <a:pPr marL="0" indent="0">
              <a:buNone/>
            </a:pPr>
            <a:r>
              <a:rPr lang="en-US" dirty="0" smtClean="0"/>
              <a:t>However</a:t>
            </a:r>
            <a:r>
              <a:rPr lang="en-US" dirty="0"/>
              <a:t>, the </a:t>
            </a:r>
            <a:r>
              <a:rPr lang="en-US" dirty="0" err="1"/>
              <a:t>DateOfBirth</a:t>
            </a:r>
            <a:r>
              <a:rPr lang="en-US" dirty="0"/>
              <a:t> variable may be used </a:t>
            </a:r>
            <a:r>
              <a:rPr lang="en-US" b="1" dirty="0"/>
              <a:t>to generate a new feature (column) called Age</a:t>
            </a:r>
            <a:r>
              <a:rPr lang="en-US" dirty="0"/>
              <a:t>, which is created using a function that subtracts the date of birth from the current date. </a:t>
            </a:r>
            <a:endParaRPr lang="en-US" dirty="0" smtClean="0"/>
          </a:p>
          <a:p>
            <a:pPr marL="0" indent="0">
              <a:buNone/>
            </a:pPr>
            <a:r>
              <a:rPr lang="en-US" dirty="0" err="1" smtClean="0"/>
              <a:t>DateOfBirth</a:t>
            </a:r>
            <a:r>
              <a:rPr lang="en-US" dirty="0" smtClean="0"/>
              <a:t> </a:t>
            </a:r>
            <a:r>
              <a:rPr lang="en-US" dirty="0"/>
              <a:t>is a “date” type and is not </a:t>
            </a:r>
            <a:r>
              <a:rPr lang="en-US" dirty="0" smtClean="0"/>
              <a:t>quantitative.</a:t>
            </a:r>
          </a:p>
          <a:p>
            <a:pPr marL="0" indent="0">
              <a:buNone/>
            </a:pPr>
            <a:r>
              <a:rPr lang="en-US" dirty="0" smtClean="0"/>
              <a:t>Age </a:t>
            </a:r>
            <a:r>
              <a:rPr lang="en-US" dirty="0"/>
              <a:t>is a numeric data type that can be used more broadly in analyses. </a:t>
            </a:r>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24</a:t>
            </a:fld>
            <a:endParaRPr lang="en-US"/>
          </a:p>
        </p:txBody>
      </p:sp>
    </p:spTree>
    <p:extLst>
      <p:ext uri="{BB962C8B-B14F-4D97-AF65-F5344CB8AC3E}">
        <p14:creationId xmlns:p14="http://schemas.microsoft.com/office/powerpoint/2010/main" val="1191885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Remapping </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1) Words to numbers…</a:t>
            </a:r>
          </a:p>
          <a:p>
            <a:r>
              <a:rPr lang="en-US" dirty="0" smtClean="0"/>
              <a:t>Example 1: Text data to tokenized and </a:t>
            </a:r>
            <a:r>
              <a:rPr lang="en-US" dirty="0" err="1" smtClean="0"/>
              <a:t>vectorized</a:t>
            </a:r>
            <a:r>
              <a:rPr lang="en-US" dirty="0" smtClean="0"/>
              <a:t> frequency count </a:t>
            </a:r>
            <a:r>
              <a:rPr lang="en-US" dirty="0" err="1" smtClean="0"/>
              <a:t>dataframe</a:t>
            </a:r>
            <a:r>
              <a:rPr lang="en-US" dirty="0" smtClean="0"/>
              <a:t>.</a:t>
            </a:r>
          </a:p>
          <a:p>
            <a:endParaRPr lang="en-US" dirty="0"/>
          </a:p>
          <a:p>
            <a:r>
              <a:rPr lang="en-US" dirty="0" smtClean="0"/>
              <a:t>Example 2: Male and Female mapped to 0 and 1. </a:t>
            </a:r>
          </a:p>
          <a:p>
            <a:endParaRPr lang="en-US" dirty="0" smtClean="0"/>
          </a:p>
          <a:p>
            <a:r>
              <a:rPr lang="en-US" dirty="0" smtClean="0"/>
              <a:t>Example 3: Theatre Ticket cost (quantitative) mapped to an ordinal variable (such as Group1, Group2, and Group3 – this is discretization).</a:t>
            </a:r>
          </a:p>
          <a:p>
            <a:endParaRPr lang="en-US" dirty="0"/>
          </a:p>
          <a:p>
            <a:r>
              <a:rPr lang="en-US" dirty="0" smtClean="0"/>
              <a:t>Example 4: Converting qualitative values to quantitative values via weights. </a:t>
            </a:r>
          </a:p>
          <a:p>
            <a:endParaRPr lang="en-US" dirty="0"/>
          </a:p>
          <a:p>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25</a:t>
            </a:fld>
            <a:endParaRPr lang="en-US"/>
          </a:p>
        </p:txBody>
      </p:sp>
    </p:spTree>
    <p:extLst>
      <p:ext uri="{BB962C8B-B14F-4D97-AF65-F5344CB8AC3E}">
        <p14:creationId xmlns:p14="http://schemas.microsoft.com/office/powerpoint/2010/main" val="329549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26" y="681687"/>
            <a:ext cx="7024744" cy="691954"/>
          </a:xfrm>
        </p:spPr>
        <p:txBody>
          <a:bodyPr>
            <a:normAutofit fontScale="90000"/>
          </a:bodyPr>
          <a:lstStyle/>
          <a:p>
            <a:r>
              <a:rPr lang="en-US" dirty="0" smtClean="0"/>
              <a:t>Example1:  remapping</a:t>
            </a: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26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558675330"/>
              </p:ext>
            </p:extLst>
          </p:nvPr>
        </p:nvGraphicFramePr>
        <p:xfrm>
          <a:off x="825126" y="1505763"/>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smtClean="0"/>
                        <a:t>Label</a:t>
                      </a:r>
                      <a:endParaRPr lang="en-US" dirty="0"/>
                    </a:p>
                  </a:txBody>
                  <a:tcPr/>
                </a:tc>
                <a:tc>
                  <a:txBody>
                    <a:bodyPr/>
                    <a:lstStyle/>
                    <a:p>
                      <a:r>
                        <a:rPr lang="en-US" dirty="0" smtClean="0"/>
                        <a:t>Numeric</a:t>
                      </a:r>
                      <a:r>
                        <a:rPr lang="en-US" baseline="0" dirty="0" smtClean="0"/>
                        <a:t> remap</a:t>
                      </a:r>
                      <a:endParaRPr lang="en-US" dirty="0"/>
                    </a:p>
                  </a:txBody>
                  <a:tcPr/>
                </a:tc>
                <a:extLst>
                  <a:ext uri="{0D108BD9-81ED-4DB2-BD59-A6C34878D82A}">
                    <a16:rowId xmlns:a16="http://schemas.microsoft.com/office/drawing/2014/main" val="10000"/>
                  </a:ext>
                </a:extLst>
              </a:tr>
              <a:tr h="370840">
                <a:tc>
                  <a:txBody>
                    <a:bodyPr/>
                    <a:lstStyle/>
                    <a:p>
                      <a:r>
                        <a:rPr lang="en-US" dirty="0" smtClean="0"/>
                        <a:t>Single</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01"/>
                  </a:ext>
                </a:extLst>
              </a:tr>
              <a:tr h="370840">
                <a:tc>
                  <a:txBody>
                    <a:bodyPr/>
                    <a:lstStyle/>
                    <a:p>
                      <a:r>
                        <a:rPr lang="en-US" dirty="0" smtClean="0"/>
                        <a:t>Divorced</a:t>
                      </a:r>
                      <a:endParaRPr lang="en-US" dirty="0"/>
                    </a:p>
                  </a:txBody>
                  <a:tcPr/>
                </a:tc>
                <a:tc>
                  <a:txBody>
                    <a:bodyPr/>
                    <a:lstStyle/>
                    <a:p>
                      <a:r>
                        <a:rPr lang="en-US" dirty="0" smtClean="0"/>
                        <a:t>.25</a:t>
                      </a:r>
                      <a:endParaRPr lang="en-US" dirty="0"/>
                    </a:p>
                  </a:txBody>
                  <a:tcPr/>
                </a:tc>
                <a:extLst>
                  <a:ext uri="{0D108BD9-81ED-4DB2-BD59-A6C34878D82A}">
                    <a16:rowId xmlns:a16="http://schemas.microsoft.com/office/drawing/2014/main" val="10002"/>
                  </a:ext>
                </a:extLst>
              </a:tr>
              <a:tr h="370840">
                <a:tc>
                  <a:txBody>
                    <a:bodyPr/>
                    <a:lstStyle/>
                    <a:p>
                      <a:r>
                        <a:rPr lang="en-US" dirty="0" smtClean="0"/>
                        <a:t>Widowed</a:t>
                      </a:r>
                      <a:endParaRPr lang="en-US" dirty="0"/>
                    </a:p>
                  </a:txBody>
                  <a:tcPr/>
                </a:tc>
                <a:tc>
                  <a:txBody>
                    <a:bodyPr/>
                    <a:lstStyle/>
                    <a:p>
                      <a:r>
                        <a:rPr lang="en-US" dirty="0" smtClean="0"/>
                        <a:t>.5</a:t>
                      </a:r>
                      <a:endParaRPr lang="en-US" dirty="0"/>
                    </a:p>
                  </a:txBody>
                  <a:tcPr/>
                </a:tc>
                <a:extLst>
                  <a:ext uri="{0D108BD9-81ED-4DB2-BD59-A6C34878D82A}">
                    <a16:rowId xmlns:a16="http://schemas.microsoft.com/office/drawing/2014/main" val="10003"/>
                  </a:ext>
                </a:extLst>
              </a:tr>
              <a:tr h="370840">
                <a:tc>
                  <a:txBody>
                    <a:bodyPr/>
                    <a:lstStyle/>
                    <a:p>
                      <a:r>
                        <a:rPr lang="en-US" dirty="0" smtClean="0"/>
                        <a:t>Remarried</a:t>
                      </a:r>
                      <a:endParaRPr lang="en-US" dirty="0"/>
                    </a:p>
                  </a:txBody>
                  <a:tcPr/>
                </a:tc>
                <a:tc>
                  <a:txBody>
                    <a:bodyPr/>
                    <a:lstStyle/>
                    <a:p>
                      <a:r>
                        <a:rPr lang="en-US" dirty="0" smtClean="0"/>
                        <a:t>.75</a:t>
                      </a:r>
                      <a:endParaRPr lang="en-US" dirty="0"/>
                    </a:p>
                  </a:txBody>
                  <a:tcPr/>
                </a:tc>
                <a:extLst>
                  <a:ext uri="{0D108BD9-81ED-4DB2-BD59-A6C34878D82A}">
                    <a16:rowId xmlns:a16="http://schemas.microsoft.com/office/drawing/2014/main" val="10004"/>
                  </a:ext>
                </a:extLst>
              </a:tr>
              <a:tr h="370840">
                <a:tc>
                  <a:txBody>
                    <a:bodyPr/>
                    <a:lstStyle/>
                    <a:p>
                      <a:r>
                        <a:rPr lang="en-US" dirty="0" smtClean="0"/>
                        <a:t>Married</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06398716"/>
              </p:ext>
            </p:extLst>
          </p:nvPr>
        </p:nvGraphicFramePr>
        <p:xfrm>
          <a:off x="2478780" y="4142056"/>
          <a:ext cx="6096000" cy="20621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78800">
                <a:tc>
                  <a:txBody>
                    <a:bodyPr/>
                    <a:lstStyle/>
                    <a:p>
                      <a:r>
                        <a:rPr lang="en-US" dirty="0" smtClean="0"/>
                        <a:t>Label</a:t>
                      </a:r>
                      <a:endParaRPr lang="en-US" dirty="0"/>
                    </a:p>
                  </a:txBody>
                  <a:tcPr/>
                </a:tc>
                <a:tc>
                  <a:txBody>
                    <a:bodyPr/>
                    <a:lstStyle/>
                    <a:p>
                      <a:r>
                        <a:rPr lang="en-US" dirty="0" smtClean="0"/>
                        <a:t>Numeric</a:t>
                      </a:r>
                      <a:r>
                        <a:rPr lang="en-US" baseline="0" dirty="0" smtClean="0"/>
                        <a:t> remap</a:t>
                      </a:r>
                      <a:endParaRPr lang="en-US" dirty="0"/>
                    </a:p>
                  </a:txBody>
                  <a:tcPr/>
                </a:tc>
                <a:extLst>
                  <a:ext uri="{0D108BD9-81ED-4DB2-BD59-A6C34878D82A}">
                    <a16:rowId xmlns:a16="http://schemas.microsoft.com/office/drawing/2014/main" val="10000"/>
                  </a:ext>
                </a:extLst>
              </a:tr>
              <a:tr h="370840">
                <a:tc>
                  <a:txBody>
                    <a:bodyPr/>
                    <a:lstStyle/>
                    <a:p>
                      <a:r>
                        <a:rPr lang="en-US" dirty="0" smtClean="0"/>
                        <a:t>English</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01"/>
                  </a:ext>
                </a:extLst>
              </a:tr>
              <a:tr h="370840">
                <a:tc>
                  <a:txBody>
                    <a:bodyPr/>
                    <a:lstStyle/>
                    <a:p>
                      <a:r>
                        <a:rPr lang="en-US" dirty="0" smtClean="0"/>
                        <a:t>French</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002"/>
                  </a:ext>
                </a:extLst>
              </a:tr>
              <a:tr h="370840">
                <a:tc>
                  <a:txBody>
                    <a:bodyPr/>
                    <a:lstStyle/>
                    <a:p>
                      <a:r>
                        <a:rPr lang="en-US" dirty="0" smtClean="0"/>
                        <a:t>Spanish</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10003"/>
                  </a:ext>
                </a:extLst>
              </a:tr>
              <a:tr h="370840">
                <a:tc>
                  <a:txBody>
                    <a:bodyPr/>
                    <a:lstStyle/>
                    <a:p>
                      <a:r>
                        <a:rPr lang="en-US" dirty="0" smtClean="0"/>
                        <a:t>Mandarin</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549401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438" y="709922"/>
            <a:ext cx="7024744" cy="635484"/>
          </a:xfrm>
        </p:spPr>
        <p:txBody>
          <a:bodyPr>
            <a:normAutofit fontScale="90000"/>
          </a:bodyPr>
          <a:lstStyle/>
          <a:p>
            <a:r>
              <a:rPr lang="en-US" dirty="0" smtClean="0"/>
              <a:t>Example 1: Titanic (</a:t>
            </a:r>
            <a:r>
              <a:rPr lang="en-US" dirty="0" err="1" smtClean="0"/>
              <a:t>Kaggle</a:t>
            </a:r>
            <a:r>
              <a:rPr lang="en-US" dirty="0" smtClean="0"/>
              <a:t>)</a:t>
            </a:r>
            <a:endParaRPr lang="en-US" dirty="0"/>
          </a:p>
        </p:txBody>
      </p:sp>
      <p:sp>
        <p:nvSpPr>
          <p:cNvPr id="3" name="Date Placeholder 2"/>
          <p:cNvSpPr>
            <a:spLocks noGrp="1"/>
          </p:cNvSpPr>
          <p:nvPr>
            <p:ph type="dt" sz="half" idx="10"/>
          </p:nvPr>
        </p:nvSpPr>
        <p:spPr/>
        <p:txBody>
          <a:bodyPr/>
          <a:lstStyle/>
          <a:p>
            <a:fld id="{334DB7FD-4746-DD48-B018-B1BAC55A6FE3}" type="datetime4">
              <a:rPr lang="en-US" smtClean="0"/>
              <a:pPr/>
              <a:t>September 10, 2020</a:t>
            </a:fld>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27</a:t>
            </a:fld>
            <a:endParaRPr lang="en-US"/>
          </a:p>
        </p:txBody>
      </p:sp>
      <p:pic>
        <p:nvPicPr>
          <p:cNvPr id="7" name="Pictur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51791" y="1820517"/>
            <a:ext cx="8620539" cy="4176092"/>
          </a:xfrm>
          <a:prstGeom prst="rect">
            <a:avLst/>
          </a:prstGeom>
        </p:spPr>
      </p:pic>
    </p:spTree>
    <p:extLst>
      <p:ext uri="{BB962C8B-B14F-4D97-AF65-F5344CB8AC3E}">
        <p14:creationId xmlns:p14="http://schemas.microsoft.com/office/powerpoint/2010/main" val="2805022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61379"/>
          </a:xfrm>
        </p:spPr>
        <p:txBody>
          <a:bodyPr/>
          <a:lstStyle/>
          <a:p>
            <a:r>
              <a:rPr lang="en-US" dirty="0" smtClean="0"/>
              <a:t>Missing Values</a:t>
            </a:r>
            <a:endParaRPr lang="en-US" dirty="0"/>
          </a:p>
        </p:txBody>
      </p:sp>
      <p:sp>
        <p:nvSpPr>
          <p:cNvPr id="5" name="Content Placeholder 4"/>
          <p:cNvSpPr>
            <a:spLocks noGrp="1"/>
          </p:cNvSpPr>
          <p:nvPr>
            <p:ph sz="half" idx="1"/>
          </p:nvPr>
        </p:nvSpPr>
        <p:spPr>
          <a:xfrm>
            <a:off x="822960" y="2332074"/>
            <a:ext cx="3703320" cy="3537020"/>
          </a:xfrm>
        </p:spPr>
        <p:txBody>
          <a:bodyPr/>
          <a:lstStyle/>
          <a:p>
            <a:r>
              <a:rPr lang="en-US" dirty="0" smtClean="0"/>
              <a:t>Options for correction:</a:t>
            </a:r>
          </a:p>
          <a:p>
            <a:pPr lvl="1"/>
            <a:r>
              <a:rPr lang="en-US" dirty="0" smtClean="0"/>
              <a:t>Replacing with a measures such as the mean, median, or mode.</a:t>
            </a:r>
          </a:p>
          <a:p>
            <a:r>
              <a:rPr lang="en-US" dirty="0" smtClean="0"/>
              <a:t>What are some concerns with this?</a:t>
            </a:r>
            <a:endParaRPr lang="en-US" dirty="0"/>
          </a:p>
        </p:txBody>
      </p:sp>
      <p:sp>
        <p:nvSpPr>
          <p:cNvPr id="6" name="Content Placeholder 5"/>
          <p:cNvSpPr>
            <a:spLocks noGrp="1"/>
          </p:cNvSpPr>
          <p:nvPr>
            <p:ph sz="half" idx="2"/>
          </p:nvPr>
        </p:nvSpPr>
        <p:spPr>
          <a:xfrm>
            <a:off x="4810804" y="2227090"/>
            <a:ext cx="3419856" cy="3493008"/>
          </a:xfrm>
        </p:spPr>
        <p:txBody>
          <a:bodyPr/>
          <a:lstStyle/>
          <a:p>
            <a:r>
              <a:rPr lang="en-US" dirty="0" smtClean="0"/>
              <a:t>When should rows be removed?</a:t>
            </a:r>
          </a:p>
          <a:p>
            <a:r>
              <a:rPr lang="en-US" dirty="0" smtClean="0"/>
              <a:t>When should columns be removed?</a:t>
            </a:r>
          </a:p>
          <a:p>
            <a:r>
              <a:rPr lang="en-US" dirty="0" smtClean="0"/>
              <a:t>How can the BEFORE and AFTER be measured?</a:t>
            </a:r>
            <a:endParaRPr lang="en-US" dirty="0"/>
          </a:p>
        </p:txBody>
      </p:sp>
      <p:sp>
        <p:nvSpPr>
          <p:cNvPr id="3" name="Date Placeholder 2"/>
          <p:cNvSpPr>
            <a:spLocks noGrp="1"/>
          </p:cNvSpPr>
          <p:nvPr>
            <p:ph type="dt" sz="half" idx="10"/>
          </p:nvPr>
        </p:nvSpPr>
        <p:spPr/>
        <p:txBody>
          <a:bodyPr/>
          <a:lstStyle/>
          <a:p>
            <a:fld id="{334DB7FD-4746-DD48-B018-B1BAC55A6FE3}" type="datetime4">
              <a:rPr lang="en-US" smtClean="0"/>
              <a:pPr/>
              <a:t>September 10, 2020</a:t>
            </a:fld>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28</a:t>
            </a:fld>
            <a:endParaRPr lang="en-US"/>
          </a:p>
        </p:txBody>
      </p:sp>
    </p:spTree>
    <p:extLst>
      <p:ext uri="{BB962C8B-B14F-4D97-AF65-F5344CB8AC3E}">
        <p14:creationId xmlns:p14="http://schemas.microsoft.com/office/powerpoint/2010/main" val="1726095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74632"/>
          </a:xfrm>
        </p:spPr>
        <p:txBody>
          <a:bodyPr/>
          <a:lstStyle/>
          <a:p>
            <a:r>
              <a:rPr lang="en-US" dirty="0" smtClean="0"/>
              <a:t>Incorrect Values</a:t>
            </a:r>
            <a:endParaRPr lang="en-US" dirty="0"/>
          </a:p>
        </p:txBody>
      </p:sp>
      <p:sp>
        <p:nvSpPr>
          <p:cNvPr id="7" name="Content Placeholder 6"/>
          <p:cNvSpPr>
            <a:spLocks noGrp="1"/>
          </p:cNvSpPr>
          <p:nvPr>
            <p:ph idx="1"/>
          </p:nvPr>
        </p:nvSpPr>
        <p:spPr/>
        <p:txBody>
          <a:bodyPr/>
          <a:lstStyle/>
          <a:p>
            <a:pPr marL="525780" indent="-457200">
              <a:buAutoNum type="arabicParenR"/>
            </a:pPr>
            <a:r>
              <a:rPr lang="en-US" dirty="0" smtClean="0"/>
              <a:t>What can be done?</a:t>
            </a:r>
          </a:p>
          <a:p>
            <a:pPr marL="525780" indent="-457200">
              <a:buAutoNum type="arabicParenR"/>
            </a:pPr>
            <a:r>
              <a:rPr lang="en-US" dirty="0" smtClean="0"/>
              <a:t>What are issues?</a:t>
            </a:r>
          </a:p>
          <a:p>
            <a:pPr marL="525780" indent="-457200">
              <a:buAutoNum type="arabicParenR"/>
            </a:pPr>
            <a:r>
              <a:rPr lang="en-US" dirty="0" smtClean="0"/>
              <a:t>How can BEFORE and AFTER be measured?</a:t>
            </a:r>
          </a:p>
          <a:p>
            <a:pPr marL="525780" indent="-457200">
              <a:buAutoNum type="arabicParenR"/>
            </a:pPr>
            <a:r>
              <a:rPr lang="en-US" dirty="0" smtClean="0"/>
              <a:t>What are examples of incorrect values?</a:t>
            </a:r>
            <a:endParaRPr lang="en-US" dirty="0"/>
          </a:p>
        </p:txBody>
      </p:sp>
      <p:sp>
        <p:nvSpPr>
          <p:cNvPr id="3" name="Date Placeholder 2"/>
          <p:cNvSpPr>
            <a:spLocks noGrp="1"/>
          </p:cNvSpPr>
          <p:nvPr>
            <p:ph type="dt" sz="half" idx="10"/>
          </p:nvPr>
        </p:nvSpPr>
        <p:spPr/>
        <p:txBody>
          <a:bodyPr/>
          <a:lstStyle/>
          <a:p>
            <a:fld id="{334DB7FD-4746-DD48-B018-B1BAC55A6FE3}" type="datetime4">
              <a:rPr lang="en-US" smtClean="0"/>
              <a:pPr/>
              <a:t>September 10, 2020</a:t>
            </a:fld>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29</a:t>
            </a:fld>
            <a:endParaRPr lang="en-US"/>
          </a:p>
        </p:txBody>
      </p:sp>
    </p:spTree>
    <p:extLst>
      <p:ext uri="{BB962C8B-B14F-4D97-AF65-F5344CB8AC3E}">
        <p14:creationId xmlns:p14="http://schemas.microsoft.com/office/powerpoint/2010/main" val="3820823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286604"/>
            <a:ext cx="8024036" cy="1450757"/>
          </a:xfrm>
        </p:spPr>
        <p:txBody>
          <a:bodyPr>
            <a:normAutofit/>
          </a:bodyPr>
          <a:lstStyle/>
          <a:p>
            <a:r>
              <a:rPr lang="en-US" dirty="0" smtClean="0"/>
              <a:t>Reminder </a:t>
            </a:r>
            <a:r>
              <a:rPr lang="en-US" dirty="0"/>
              <a:t>of Types, </a:t>
            </a:r>
            <a:r>
              <a:rPr lang="en-US" dirty="0" smtClean="0"/>
              <a:t/>
            </a:r>
            <a:br>
              <a:rPr lang="en-US" dirty="0" smtClean="0"/>
            </a:br>
            <a:r>
              <a:rPr lang="en-US" dirty="0" smtClean="0"/>
              <a:t>Formats</a:t>
            </a:r>
            <a:r>
              <a:rPr lang="en-US" dirty="0"/>
              <a:t>, and Model </a:t>
            </a:r>
            <a:r>
              <a:rPr lang="en-US" dirty="0" smtClean="0"/>
              <a:t>Goals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Data can be:</a:t>
            </a:r>
          </a:p>
          <a:p>
            <a:r>
              <a:rPr lang="en-US" dirty="0" smtClean="0"/>
              <a:t>1) Quantitative (numeric) (discrete or </a:t>
            </a:r>
            <a:r>
              <a:rPr lang="en-US" dirty="0" err="1" smtClean="0"/>
              <a:t>contiuous</a:t>
            </a:r>
            <a:r>
              <a:rPr lang="en-US" dirty="0" smtClean="0"/>
              <a:t>, interval or ratio)</a:t>
            </a:r>
          </a:p>
          <a:p>
            <a:r>
              <a:rPr lang="en-US" dirty="0" smtClean="0"/>
              <a:t>2) Qualitative (ordinal or nominal)</a:t>
            </a:r>
          </a:p>
          <a:p>
            <a:r>
              <a:rPr lang="en-US" b="1" dirty="0" smtClean="0"/>
              <a:t>Datasets can be:</a:t>
            </a:r>
          </a:p>
          <a:p>
            <a:r>
              <a:rPr lang="en-US" dirty="0" smtClean="0"/>
              <a:t>1) Record </a:t>
            </a:r>
          </a:p>
          <a:p>
            <a:r>
              <a:rPr lang="en-US" dirty="0" smtClean="0"/>
              <a:t>2) Text</a:t>
            </a:r>
          </a:p>
          <a:p>
            <a:r>
              <a:rPr lang="en-US" dirty="0" smtClean="0"/>
              <a:t>3) Matrix</a:t>
            </a:r>
          </a:p>
          <a:p>
            <a:r>
              <a:rPr lang="en-US" dirty="0" smtClean="0"/>
              <a:t>4) Transaction</a:t>
            </a:r>
          </a:p>
          <a:p>
            <a:r>
              <a:rPr lang="en-US" dirty="0" smtClean="0"/>
              <a:t>5) Sequential</a:t>
            </a:r>
          </a:p>
          <a:p>
            <a:r>
              <a:rPr lang="en-US" dirty="0" smtClean="0"/>
              <a:t>Etc…</a:t>
            </a: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3</a:t>
            </a:fld>
            <a:endParaRPr lang="en-US"/>
          </a:p>
        </p:txBody>
      </p:sp>
    </p:spTree>
    <p:extLst>
      <p:ext uri="{BB962C8B-B14F-4D97-AF65-F5344CB8AC3E}">
        <p14:creationId xmlns:p14="http://schemas.microsoft.com/office/powerpoint/2010/main" val="2540990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Issues</a:t>
            </a:r>
            <a:endParaRPr lang="en-US" dirty="0"/>
          </a:p>
        </p:txBody>
      </p:sp>
      <p:sp>
        <p:nvSpPr>
          <p:cNvPr id="3" name="Content Placeholder 2"/>
          <p:cNvSpPr>
            <a:spLocks noGrp="1"/>
          </p:cNvSpPr>
          <p:nvPr>
            <p:ph idx="1"/>
          </p:nvPr>
        </p:nvSpPr>
        <p:spPr/>
        <p:txBody>
          <a:bodyPr/>
          <a:lstStyle/>
          <a:p>
            <a:r>
              <a:rPr lang="en-US" dirty="0" smtClean="0"/>
              <a:t>Example: </a:t>
            </a:r>
          </a:p>
          <a:p>
            <a:pPr marL="68580" indent="0">
              <a:buNone/>
            </a:pPr>
            <a:r>
              <a:rPr lang="en-US" dirty="0" smtClean="0"/>
              <a:t>Suppose a variable is </a:t>
            </a:r>
            <a:r>
              <a:rPr lang="en-US" b="1" dirty="0" smtClean="0"/>
              <a:t>Gender</a:t>
            </a:r>
            <a:r>
              <a:rPr lang="en-US" dirty="0" smtClean="0"/>
              <a:t>.</a:t>
            </a:r>
          </a:p>
          <a:p>
            <a:pPr marL="68580" indent="0">
              <a:buNone/>
            </a:pPr>
            <a:r>
              <a:rPr lang="en-US" dirty="0" smtClean="0"/>
              <a:t>Suppose the data is:</a:t>
            </a:r>
          </a:p>
          <a:p>
            <a:pPr marL="68580" indent="0">
              <a:buNone/>
            </a:pPr>
            <a:r>
              <a:rPr lang="en-US" dirty="0" smtClean="0"/>
              <a:t>M, M, F, F, F, M, F, 0, M, F, 1, Female, M, MALE</a:t>
            </a:r>
          </a:p>
          <a:p>
            <a:pPr marL="68580" indent="0">
              <a:buNone/>
            </a:pPr>
            <a:endParaRPr lang="en-US" dirty="0"/>
          </a:p>
          <a:p>
            <a:pPr marL="68580" indent="0">
              <a:buNone/>
            </a:pPr>
            <a:r>
              <a:rPr lang="en-US" dirty="0" smtClean="0"/>
              <a:t>What can be done here?</a:t>
            </a:r>
          </a:p>
          <a:p>
            <a:pPr marL="68580" indent="0">
              <a:buNone/>
            </a:pPr>
            <a:r>
              <a:rPr lang="en-US" dirty="0" smtClean="0"/>
              <a:t>How can Python be used to do it?</a:t>
            </a: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30</a:t>
            </a:fld>
            <a:endParaRPr lang="en-US"/>
          </a:p>
        </p:txBody>
      </p:sp>
    </p:spTree>
    <p:extLst>
      <p:ext uri="{BB962C8B-B14F-4D97-AF65-F5344CB8AC3E}">
        <p14:creationId xmlns:p14="http://schemas.microsoft.com/office/powerpoint/2010/main" val="475210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666" name="Rectangle 2"/>
          <p:cNvSpPr>
            <a:spLocks noGrp="1" noChangeArrowheads="1"/>
          </p:cNvSpPr>
          <p:nvPr>
            <p:ph type="title"/>
          </p:nvPr>
        </p:nvSpPr>
        <p:spPr>
          <a:xfrm>
            <a:off x="1043490" y="658991"/>
            <a:ext cx="7024744" cy="1143000"/>
          </a:xfrm>
        </p:spPr>
        <p:txBody>
          <a:bodyPr/>
          <a:lstStyle/>
          <a:p>
            <a:r>
              <a:rPr lang="en-US" sz="2800" dirty="0" smtClean="0"/>
              <a:t>Value re-assignment - Normalization</a:t>
            </a:r>
            <a:endParaRPr lang="en-US" sz="2800" dirty="0"/>
          </a:p>
        </p:txBody>
      </p:sp>
      <p:sp>
        <p:nvSpPr>
          <p:cNvPr id="1265667" name="Rectangle 3"/>
          <p:cNvSpPr>
            <a:spLocks noGrp="1" noChangeArrowheads="1"/>
          </p:cNvSpPr>
          <p:nvPr>
            <p:ph idx="1"/>
          </p:nvPr>
        </p:nvSpPr>
        <p:spPr>
          <a:xfrm>
            <a:off x="1043492" y="2323652"/>
            <a:ext cx="6777317" cy="3928377"/>
          </a:xfrm>
        </p:spPr>
        <p:txBody>
          <a:bodyPr>
            <a:normAutofit fontScale="92500" lnSpcReduction="10000"/>
          </a:bodyPr>
          <a:lstStyle/>
          <a:p>
            <a:pPr marL="342900" indent="-342900"/>
            <a:r>
              <a:rPr lang="en-US" sz="2400" b="1" dirty="0"/>
              <a:t>Normalization</a:t>
            </a:r>
            <a:r>
              <a:rPr lang="en-US" sz="2400" dirty="0"/>
              <a:t>:</a:t>
            </a:r>
          </a:p>
          <a:p>
            <a:pPr marL="742950" lvl="1" indent="-285750"/>
            <a:r>
              <a:rPr lang="en-US" sz="2400" dirty="0"/>
              <a:t>Every dimension (attribute) is constructed so that its maximum and minimum values are the same.</a:t>
            </a:r>
          </a:p>
          <a:p>
            <a:pPr marL="742950" lvl="1" indent="-285750"/>
            <a:r>
              <a:rPr lang="en-US" sz="2400" dirty="0"/>
              <a:t>Typically 0 is the minimum and 1 is the maximum.  This creates a </a:t>
            </a:r>
            <a:r>
              <a:rPr lang="en-US" sz="2400" dirty="0">
                <a:solidFill>
                  <a:schemeClr val="hlink"/>
                </a:solidFill>
              </a:rPr>
              <a:t>unit state space</a:t>
            </a:r>
            <a:r>
              <a:rPr lang="en-US" sz="2400" dirty="0"/>
              <a:t>.</a:t>
            </a:r>
          </a:p>
          <a:p>
            <a:pPr marL="742950" lvl="1" indent="-285750">
              <a:buFont typeface="Arial" charset="0"/>
              <a:buNone/>
            </a:pPr>
            <a:endParaRPr lang="en-US" sz="2400" dirty="0"/>
          </a:p>
          <a:p>
            <a:pPr marL="342900" indent="-342900"/>
            <a:r>
              <a:rPr lang="en-US" sz="2400" dirty="0"/>
              <a:t>Linear scaling (</a:t>
            </a:r>
            <a:r>
              <a:rPr lang="en-US" sz="2400" b="1" dirty="0"/>
              <a:t>Min-Max Normalization</a:t>
            </a:r>
            <a:r>
              <a:rPr lang="en-US" sz="2400" dirty="0"/>
              <a:t>)</a:t>
            </a:r>
          </a:p>
          <a:p>
            <a:pPr marL="742950" lvl="1" indent="-285750"/>
            <a:r>
              <a:rPr lang="en-US" sz="2400" dirty="0" err="1"/>
              <a:t>x</a:t>
            </a:r>
            <a:r>
              <a:rPr lang="en-US" sz="2400" baseline="-25000" dirty="0" err="1" smtClean="0"/>
              <a:t>normalized</a:t>
            </a:r>
            <a:r>
              <a:rPr lang="en-US" sz="2400" baseline="-25000" dirty="0" smtClean="0"/>
              <a:t>    </a:t>
            </a:r>
            <a:r>
              <a:rPr lang="en-US" sz="2400" dirty="0"/>
              <a:t>=		</a:t>
            </a:r>
            <a:r>
              <a:rPr lang="en-US" sz="2400" dirty="0" smtClean="0"/>
              <a:t>x</a:t>
            </a:r>
            <a:r>
              <a:rPr lang="en-US" sz="2400" baseline="-25000" dirty="0" smtClean="0"/>
              <a:t>i</a:t>
            </a:r>
            <a:r>
              <a:rPr lang="en-US" sz="2400" dirty="0" smtClean="0"/>
              <a:t>-min(x</a:t>
            </a:r>
            <a:r>
              <a:rPr lang="en-US" sz="2400" baseline="-25000" dirty="0" smtClean="0"/>
              <a:t>1</a:t>
            </a:r>
            <a:r>
              <a:rPr lang="en-US" sz="2400" dirty="0" smtClean="0"/>
              <a:t>…</a:t>
            </a:r>
            <a:r>
              <a:rPr lang="en-US" sz="2400" dirty="0" err="1"/>
              <a:t>x</a:t>
            </a:r>
            <a:r>
              <a:rPr lang="en-US" sz="2400" baseline="-25000" dirty="0" err="1" smtClean="0"/>
              <a:t>n</a:t>
            </a:r>
            <a:r>
              <a:rPr lang="en-US" sz="2400" dirty="0"/>
              <a:t>) </a:t>
            </a:r>
          </a:p>
          <a:p>
            <a:pPr marL="742950" lvl="1" indent="-285750">
              <a:buFont typeface="Arial" charset="0"/>
              <a:buNone/>
            </a:pPr>
            <a:r>
              <a:rPr lang="en-US" sz="2400" dirty="0"/>
              <a:t>				</a:t>
            </a:r>
            <a:r>
              <a:rPr lang="en-US" sz="2400" dirty="0" smtClean="0"/>
              <a:t>max(x</a:t>
            </a:r>
            <a:r>
              <a:rPr lang="en-US" sz="2400" baseline="-25000" dirty="0" smtClean="0"/>
              <a:t>i</a:t>
            </a:r>
            <a:r>
              <a:rPr lang="en-US" sz="2400" dirty="0" smtClean="0"/>
              <a:t>…</a:t>
            </a:r>
            <a:r>
              <a:rPr lang="en-US" sz="2400" dirty="0" err="1"/>
              <a:t>x</a:t>
            </a:r>
            <a:r>
              <a:rPr lang="en-US" sz="2400" baseline="-25000" dirty="0" err="1" smtClean="0"/>
              <a:t>n</a:t>
            </a:r>
            <a:r>
              <a:rPr lang="en-US" sz="2400" dirty="0"/>
              <a:t>) - </a:t>
            </a:r>
            <a:r>
              <a:rPr lang="en-US" sz="2400" dirty="0" smtClean="0"/>
              <a:t>min(x</a:t>
            </a:r>
            <a:r>
              <a:rPr lang="en-US" sz="2400" baseline="-25000" dirty="0" smtClean="0"/>
              <a:t>1</a:t>
            </a:r>
            <a:r>
              <a:rPr lang="en-US" sz="2400" dirty="0" smtClean="0"/>
              <a:t>…</a:t>
            </a:r>
            <a:r>
              <a:rPr lang="en-US" sz="2400" dirty="0" err="1"/>
              <a:t>x</a:t>
            </a:r>
            <a:r>
              <a:rPr lang="en-US" sz="2400" baseline="-25000" dirty="0" err="1" smtClean="0"/>
              <a:t>n</a:t>
            </a:r>
            <a:r>
              <a:rPr lang="en-US" sz="2400" dirty="0" smtClean="0"/>
              <a:t>)</a:t>
            </a:r>
          </a:p>
          <a:p>
            <a:pPr marL="742950" lvl="1" indent="-285750">
              <a:buFont typeface="Arial" charset="0"/>
              <a:buNone/>
            </a:pPr>
            <a:endParaRPr lang="en-US" sz="2400" dirty="0" smtClean="0"/>
          </a:p>
          <a:p>
            <a:pPr marL="742950" lvl="1" indent="-285750">
              <a:buFont typeface="Arial" charset="0"/>
              <a:buNone/>
            </a:pPr>
            <a:r>
              <a:rPr lang="en-US" sz="2400" dirty="0"/>
              <a:t>	</a:t>
            </a:r>
            <a:r>
              <a:rPr lang="en-US" sz="2400" dirty="0" smtClean="0"/>
              <a:t>		where x</a:t>
            </a:r>
            <a:r>
              <a:rPr lang="en-US" sz="2400" baseline="-25000" dirty="0" smtClean="0"/>
              <a:t>i</a:t>
            </a:r>
            <a:r>
              <a:rPr lang="en-US" sz="2400" dirty="0" smtClean="0"/>
              <a:t> = the </a:t>
            </a:r>
            <a:r>
              <a:rPr lang="en-US" sz="2400" dirty="0" err="1" smtClean="0"/>
              <a:t>i</a:t>
            </a:r>
            <a:r>
              <a:rPr lang="en-US" sz="2400" baseline="30000" dirty="0" err="1" smtClean="0"/>
              <a:t>th</a:t>
            </a:r>
            <a:r>
              <a:rPr lang="en-US" sz="2400" dirty="0" smtClean="0"/>
              <a:t> value of the variable</a:t>
            </a:r>
            <a:endParaRPr lang="en-US" sz="2400" dirty="0"/>
          </a:p>
        </p:txBody>
      </p:sp>
      <p:sp>
        <p:nvSpPr>
          <p:cNvPr id="1265668" name="Line 4"/>
          <p:cNvSpPr>
            <a:spLocks noChangeShapeType="1"/>
          </p:cNvSpPr>
          <p:nvPr/>
        </p:nvSpPr>
        <p:spPr bwMode="auto">
          <a:xfrm>
            <a:off x="3778802" y="4989814"/>
            <a:ext cx="3121178" cy="0"/>
          </a:xfrm>
          <a:prstGeom prst="line">
            <a:avLst/>
          </a:prstGeom>
          <a:noFill/>
          <a:ln w="28575">
            <a:solidFill>
              <a:schemeClr val="tx1"/>
            </a:solidFill>
            <a:miter lim="800000"/>
            <a:headEnd/>
            <a:tailEnd/>
          </a:ln>
          <a:effectLst/>
        </p:spPr>
        <p:txBody>
          <a:bodyPr wrap="none">
            <a:prstTxWarp prst="textNoShape">
              <a:avLst/>
            </a:prstTxWarp>
          </a:bodyPr>
          <a:lstStyle/>
          <a:p>
            <a:endParaRPr lang="en-US"/>
          </a:p>
        </p:txBody>
      </p:sp>
    </p:spTree>
    <p:extLst>
      <p:ext uri="{BB962C8B-B14F-4D97-AF65-F5344CB8AC3E}">
        <p14:creationId xmlns:p14="http://schemas.microsoft.com/office/powerpoint/2010/main" val="130568410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7714" name="Rectangle 2"/>
          <p:cNvSpPr>
            <a:spLocks noGrp="1" noChangeArrowheads="1"/>
          </p:cNvSpPr>
          <p:nvPr>
            <p:ph type="title"/>
          </p:nvPr>
        </p:nvSpPr>
        <p:spPr/>
        <p:txBody>
          <a:bodyPr/>
          <a:lstStyle/>
          <a:p>
            <a:r>
              <a:rPr lang="en-US" sz="2800" dirty="0" smtClean="0"/>
              <a:t>Value re-assignment – Normalization cont</a:t>
            </a:r>
            <a:r>
              <a:rPr lang="en-US" sz="2800" dirty="0"/>
              <a:t>.</a:t>
            </a:r>
          </a:p>
        </p:txBody>
      </p:sp>
      <p:sp>
        <p:nvSpPr>
          <p:cNvPr id="1267715" name="Rectangle 3"/>
          <p:cNvSpPr>
            <a:spLocks noGrp="1" noChangeArrowheads="1"/>
          </p:cNvSpPr>
          <p:nvPr>
            <p:ph idx="1"/>
          </p:nvPr>
        </p:nvSpPr>
        <p:spPr>
          <a:xfrm>
            <a:off x="1043492" y="2323652"/>
            <a:ext cx="6777317" cy="3989432"/>
          </a:xfrm>
        </p:spPr>
        <p:txBody>
          <a:bodyPr>
            <a:normAutofit/>
          </a:bodyPr>
          <a:lstStyle/>
          <a:p>
            <a:pPr marL="342900" indent="-342900"/>
            <a:r>
              <a:rPr lang="en-US" dirty="0"/>
              <a:t>Z-Score standardization</a:t>
            </a:r>
          </a:p>
          <a:p>
            <a:pPr marL="742950" lvl="1" indent="-285750"/>
            <a:r>
              <a:rPr lang="en-US" dirty="0" err="1" smtClean="0"/>
              <a:t>x</a:t>
            </a:r>
            <a:r>
              <a:rPr lang="en-US" baseline="-25000" dirty="0" err="1" smtClean="0"/>
              <a:t>normalized</a:t>
            </a:r>
            <a:r>
              <a:rPr lang="en-US" baseline="-25000" dirty="0"/>
              <a:t>	</a:t>
            </a:r>
            <a:r>
              <a:rPr lang="en-US" dirty="0"/>
              <a:t>=	</a:t>
            </a:r>
            <a:r>
              <a:rPr lang="en-US" dirty="0" smtClean="0"/>
              <a:t>x</a:t>
            </a:r>
            <a:r>
              <a:rPr lang="en-US" baseline="-25000" dirty="0" smtClean="0"/>
              <a:t>i </a:t>
            </a:r>
            <a:r>
              <a:rPr lang="en-US" dirty="0"/>
              <a:t>- </a:t>
            </a:r>
            <a:r>
              <a:rPr lang="en-US" dirty="0" smtClean="0"/>
              <a:t>mean</a:t>
            </a:r>
            <a:endParaRPr lang="en-US" dirty="0"/>
          </a:p>
          <a:p>
            <a:pPr marL="742950" lvl="1" indent="-285750">
              <a:buFont typeface="Arial" charset="0"/>
              <a:buNone/>
            </a:pPr>
            <a:r>
              <a:rPr lang="en-US" dirty="0"/>
              <a:t>				</a:t>
            </a:r>
            <a:r>
              <a:rPr lang="en-US" sz="2400" dirty="0" smtClean="0"/>
              <a:t> </a:t>
            </a:r>
            <a:r>
              <a:rPr lang="en-US" sz="2400" dirty="0"/>
              <a:t>standard deviation </a:t>
            </a:r>
            <a:r>
              <a:rPr lang="en-US" dirty="0">
                <a:latin typeface="Symbol" charset="2"/>
              </a:rPr>
              <a:t>	</a:t>
            </a:r>
            <a:endParaRPr lang="en-US" sz="1800" dirty="0" smtClean="0"/>
          </a:p>
          <a:p>
            <a:pPr marL="742950" lvl="1" indent="-285750">
              <a:buFont typeface="Arial" charset="0"/>
              <a:buNone/>
            </a:pPr>
            <a:endParaRPr lang="en-US" sz="1800" dirty="0"/>
          </a:p>
          <a:p>
            <a:pPr marL="342900" indent="-342900"/>
            <a:r>
              <a:rPr lang="en-US" dirty="0"/>
              <a:t>Decimal scaling</a:t>
            </a:r>
          </a:p>
          <a:p>
            <a:pPr marL="742950" lvl="1" indent="-285750"/>
            <a:r>
              <a:rPr lang="en-US" dirty="0" err="1"/>
              <a:t>x</a:t>
            </a:r>
            <a:r>
              <a:rPr lang="en-US" baseline="-25000" dirty="0" err="1" smtClean="0"/>
              <a:t>normalized</a:t>
            </a:r>
            <a:r>
              <a:rPr lang="en-US" baseline="-25000" dirty="0"/>
              <a:t>	</a:t>
            </a:r>
            <a:r>
              <a:rPr lang="en-US" dirty="0"/>
              <a:t>=	</a:t>
            </a:r>
            <a:r>
              <a:rPr lang="en-US" dirty="0" smtClean="0"/>
              <a:t>x</a:t>
            </a:r>
            <a:r>
              <a:rPr lang="en-US" baseline="-25000" dirty="0" smtClean="0"/>
              <a:t>i</a:t>
            </a:r>
            <a:r>
              <a:rPr lang="en-US" dirty="0" smtClean="0"/>
              <a:t> / </a:t>
            </a:r>
            <a:r>
              <a:rPr lang="en-US" dirty="0" smtClean="0">
                <a:latin typeface="Symbol" charset="2"/>
              </a:rPr>
              <a:t>10</a:t>
            </a:r>
            <a:r>
              <a:rPr lang="en-US" baseline="30000" dirty="0" smtClean="0">
                <a:latin typeface="Verdana" charset="0"/>
              </a:rPr>
              <a:t>j</a:t>
            </a:r>
            <a:endParaRPr lang="en-US" dirty="0"/>
          </a:p>
          <a:p>
            <a:pPr marL="457200" lvl="1" indent="0">
              <a:buNone/>
            </a:pPr>
            <a:endParaRPr lang="en-US" dirty="0" smtClean="0"/>
          </a:p>
          <a:p>
            <a:pPr marL="457200" lvl="1" indent="0">
              <a:buNone/>
            </a:pPr>
            <a:r>
              <a:rPr lang="en-US" sz="1800" dirty="0" smtClean="0"/>
              <a:t>where j is the smallest integer such that Max(|x</a:t>
            </a:r>
            <a:r>
              <a:rPr lang="en-US" sz="1800" baseline="-25000" dirty="0" smtClean="0"/>
              <a:t>i</a:t>
            </a:r>
            <a:r>
              <a:rPr lang="en-US" sz="1800" dirty="0" smtClean="0"/>
              <a:t>|) &lt; 1</a:t>
            </a:r>
          </a:p>
          <a:p>
            <a:pPr marL="457200" lvl="1" indent="0">
              <a:buNone/>
            </a:pPr>
            <a:r>
              <a:rPr lang="en-US" sz="1800" dirty="0" smtClean="0">
                <a:latin typeface="Arial" charset="0"/>
              </a:rPr>
              <a:t>Normalizes </a:t>
            </a:r>
            <a:r>
              <a:rPr lang="en-US" sz="1800" dirty="0">
                <a:latin typeface="Arial" charset="0"/>
              </a:rPr>
              <a:t>by moving the decimal point</a:t>
            </a:r>
            <a:endParaRPr lang="en-US" sz="1800" dirty="0" smtClean="0"/>
          </a:p>
        </p:txBody>
      </p:sp>
      <p:sp>
        <p:nvSpPr>
          <p:cNvPr id="1267716" name="Line 4"/>
          <p:cNvSpPr>
            <a:spLocks noChangeShapeType="1"/>
          </p:cNvSpPr>
          <p:nvPr/>
        </p:nvSpPr>
        <p:spPr bwMode="auto">
          <a:xfrm>
            <a:off x="3640800" y="2995977"/>
            <a:ext cx="2286000" cy="0"/>
          </a:xfrm>
          <a:prstGeom prst="line">
            <a:avLst/>
          </a:prstGeom>
          <a:noFill/>
          <a:ln w="38100">
            <a:solidFill>
              <a:schemeClr val="tx1"/>
            </a:solidFill>
            <a:miter lim="800000"/>
            <a:headEnd/>
            <a:tailEnd/>
          </a:ln>
          <a:effectLst/>
        </p:spPr>
        <p:txBody>
          <a:bodyPr wrap="none">
            <a:prstTxWarp prst="textNoShape">
              <a:avLst/>
            </a:prstTxWarp>
          </a:bodyPr>
          <a:lstStyle/>
          <a:p>
            <a:endParaRPr lang="en-US"/>
          </a:p>
        </p:txBody>
      </p:sp>
    </p:spTree>
    <p:extLst>
      <p:ext uri="{BB962C8B-B14F-4D97-AF65-F5344CB8AC3E}">
        <p14:creationId xmlns:p14="http://schemas.microsoft.com/office/powerpoint/2010/main" val="42106595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Normalization  - Know What You Are Doing and Why.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76624012"/>
              </p:ext>
            </p:extLst>
          </p:nvPr>
        </p:nvGraphicFramePr>
        <p:xfrm>
          <a:off x="1043490" y="2880691"/>
          <a:ext cx="6777035" cy="1483360"/>
        </p:xfrm>
        <a:graphic>
          <a:graphicData uri="http://schemas.openxmlformats.org/drawingml/2006/table">
            <a:tbl>
              <a:tblPr firstRow="1" bandRow="1">
                <a:tableStyleId>{5C22544A-7EE6-4342-B048-85BDC9FD1C3A}</a:tableStyleId>
              </a:tblPr>
              <a:tblGrid>
                <a:gridCol w="1355407">
                  <a:extLst>
                    <a:ext uri="{9D8B030D-6E8A-4147-A177-3AD203B41FA5}">
                      <a16:colId xmlns:a16="http://schemas.microsoft.com/office/drawing/2014/main" val="1789298169"/>
                    </a:ext>
                  </a:extLst>
                </a:gridCol>
                <a:gridCol w="1355407">
                  <a:extLst>
                    <a:ext uri="{9D8B030D-6E8A-4147-A177-3AD203B41FA5}">
                      <a16:colId xmlns:a16="http://schemas.microsoft.com/office/drawing/2014/main" val="3196669765"/>
                    </a:ext>
                  </a:extLst>
                </a:gridCol>
                <a:gridCol w="1355407">
                  <a:extLst>
                    <a:ext uri="{9D8B030D-6E8A-4147-A177-3AD203B41FA5}">
                      <a16:colId xmlns:a16="http://schemas.microsoft.com/office/drawing/2014/main" val="3979430359"/>
                    </a:ext>
                  </a:extLst>
                </a:gridCol>
                <a:gridCol w="1355407">
                  <a:extLst>
                    <a:ext uri="{9D8B030D-6E8A-4147-A177-3AD203B41FA5}">
                      <a16:colId xmlns:a16="http://schemas.microsoft.com/office/drawing/2014/main" val="2725880641"/>
                    </a:ext>
                  </a:extLst>
                </a:gridCol>
                <a:gridCol w="1355407">
                  <a:extLst>
                    <a:ext uri="{9D8B030D-6E8A-4147-A177-3AD203B41FA5}">
                      <a16:colId xmlns:a16="http://schemas.microsoft.com/office/drawing/2014/main" val="2391192545"/>
                    </a:ext>
                  </a:extLst>
                </a:gridCol>
              </a:tblGrid>
              <a:tr h="370840">
                <a:tc>
                  <a:txBody>
                    <a:bodyPr/>
                    <a:lstStyle/>
                    <a:p>
                      <a:endParaRPr lang="en-US" dirty="0"/>
                    </a:p>
                  </a:txBody>
                  <a:tcPr/>
                </a:tc>
                <a:tc>
                  <a:txBody>
                    <a:bodyPr/>
                    <a:lstStyle/>
                    <a:p>
                      <a:r>
                        <a:rPr lang="en-US" dirty="0" smtClean="0"/>
                        <a:t>hike</a:t>
                      </a:r>
                      <a:endParaRPr lang="en-US" dirty="0"/>
                    </a:p>
                  </a:txBody>
                  <a:tcPr/>
                </a:tc>
                <a:tc>
                  <a:txBody>
                    <a:bodyPr/>
                    <a:lstStyle/>
                    <a:p>
                      <a:r>
                        <a:rPr lang="en-US" dirty="0" smtClean="0"/>
                        <a:t>mountain</a:t>
                      </a:r>
                      <a:endParaRPr lang="en-US" dirty="0"/>
                    </a:p>
                  </a:txBody>
                  <a:tcPr/>
                </a:tc>
                <a:tc>
                  <a:txBody>
                    <a:bodyPr/>
                    <a:lstStyle/>
                    <a:p>
                      <a:r>
                        <a:rPr lang="en-US" dirty="0" smtClean="0"/>
                        <a:t>dog</a:t>
                      </a:r>
                      <a:endParaRPr lang="en-US" dirty="0"/>
                    </a:p>
                  </a:txBody>
                  <a:tcPr/>
                </a:tc>
                <a:tc>
                  <a:txBody>
                    <a:bodyPr/>
                    <a:lstStyle/>
                    <a:p>
                      <a:r>
                        <a:rPr lang="en-US" dirty="0" smtClean="0"/>
                        <a:t>coffee</a:t>
                      </a:r>
                      <a:endParaRPr lang="en-US" dirty="0"/>
                    </a:p>
                  </a:txBody>
                  <a:tcPr/>
                </a:tc>
                <a:extLst>
                  <a:ext uri="{0D108BD9-81ED-4DB2-BD59-A6C34878D82A}">
                    <a16:rowId xmlns:a16="http://schemas.microsoft.com/office/drawing/2014/main" val="752802106"/>
                  </a:ext>
                </a:extLst>
              </a:tr>
              <a:tr h="370840">
                <a:tc>
                  <a:txBody>
                    <a:bodyPr/>
                    <a:lstStyle/>
                    <a:p>
                      <a:r>
                        <a:rPr lang="en-US" dirty="0" smtClean="0"/>
                        <a:t>Doc1</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0</a:t>
                      </a:r>
                      <a:endParaRPr lang="en-US" dirty="0"/>
                    </a:p>
                  </a:txBody>
                  <a:tcPr/>
                </a:tc>
                <a:tc>
                  <a:txBody>
                    <a:bodyPr/>
                    <a:lstStyle/>
                    <a:p>
                      <a:r>
                        <a:rPr lang="en-US" dirty="0" smtClean="0"/>
                        <a:t>11</a:t>
                      </a:r>
                      <a:endParaRPr lang="en-US" dirty="0"/>
                    </a:p>
                  </a:txBody>
                  <a:tcPr/>
                </a:tc>
                <a:extLst>
                  <a:ext uri="{0D108BD9-81ED-4DB2-BD59-A6C34878D82A}">
                    <a16:rowId xmlns:a16="http://schemas.microsoft.com/office/drawing/2014/main" val="3663926586"/>
                  </a:ext>
                </a:extLst>
              </a:tr>
              <a:tr h="370840">
                <a:tc>
                  <a:txBody>
                    <a:bodyPr/>
                    <a:lstStyle/>
                    <a:p>
                      <a:r>
                        <a:rPr lang="en-US" dirty="0" smtClean="0"/>
                        <a:t>Doc2</a:t>
                      </a:r>
                      <a:endParaRPr lang="en-US" dirty="0"/>
                    </a:p>
                  </a:txBody>
                  <a:tcPr/>
                </a:tc>
                <a:tc>
                  <a:txBody>
                    <a:bodyPr/>
                    <a:lstStyle/>
                    <a:p>
                      <a:r>
                        <a:rPr lang="en-US" dirty="0" smtClean="0"/>
                        <a:t>1</a:t>
                      </a:r>
                      <a:endParaRPr lang="en-US" dirty="0"/>
                    </a:p>
                  </a:txBody>
                  <a:tcPr/>
                </a:tc>
                <a:tc>
                  <a:txBody>
                    <a:bodyPr/>
                    <a:lstStyle/>
                    <a:p>
                      <a:r>
                        <a:rPr lang="en-US" dirty="0" smtClean="0"/>
                        <a:t>10</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4088122110"/>
                  </a:ext>
                </a:extLst>
              </a:tr>
              <a:tr h="370840">
                <a:tc>
                  <a:txBody>
                    <a:bodyPr/>
                    <a:lstStyle/>
                    <a:p>
                      <a:r>
                        <a:rPr lang="en-US" dirty="0" smtClean="0"/>
                        <a:t>Doc3</a:t>
                      </a:r>
                      <a:endParaRPr lang="en-US" dirty="0"/>
                    </a:p>
                  </a:txBody>
                  <a:tcPr/>
                </a:tc>
                <a:tc>
                  <a:txBody>
                    <a:bodyPr/>
                    <a:lstStyle/>
                    <a:p>
                      <a:r>
                        <a:rPr lang="en-US" dirty="0" smtClean="0"/>
                        <a:t>10</a:t>
                      </a:r>
                      <a:endParaRPr lang="en-US" dirty="0"/>
                    </a:p>
                  </a:txBody>
                  <a:tcPr/>
                </a:tc>
                <a:tc>
                  <a:txBody>
                    <a:bodyPr/>
                    <a:lstStyle/>
                    <a:p>
                      <a:r>
                        <a:rPr lang="en-US" dirty="0" smtClean="0"/>
                        <a:t>5</a:t>
                      </a:r>
                      <a:endParaRPr lang="en-US" dirty="0"/>
                    </a:p>
                  </a:txBody>
                  <a:tcPr/>
                </a:tc>
                <a:tc>
                  <a:txBody>
                    <a:bodyPr/>
                    <a:lstStyle/>
                    <a:p>
                      <a:r>
                        <a:rPr lang="en-US" dirty="0" smtClean="0"/>
                        <a:t>11</a:t>
                      </a:r>
                      <a:endParaRPr lang="en-US" dirty="0"/>
                    </a:p>
                  </a:txBody>
                  <a:tcPr/>
                </a:tc>
                <a:tc>
                  <a:txBody>
                    <a:bodyPr/>
                    <a:lstStyle/>
                    <a:p>
                      <a:r>
                        <a:rPr lang="en-US" dirty="0" smtClean="0"/>
                        <a:t>5</a:t>
                      </a:r>
                      <a:endParaRPr lang="en-US" dirty="0"/>
                    </a:p>
                  </a:txBody>
                  <a:tcPr/>
                </a:tc>
                <a:extLst>
                  <a:ext uri="{0D108BD9-81ED-4DB2-BD59-A6C34878D82A}">
                    <a16:rowId xmlns:a16="http://schemas.microsoft.com/office/drawing/2014/main" val="1641231972"/>
                  </a:ext>
                </a:extLst>
              </a:tr>
            </a:tbl>
          </a:graphicData>
        </a:graphic>
      </p:graphicFrame>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33</a:t>
            </a:fld>
            <a:endParaRPr lang="en-US"/>
          </a:p>
        </p:txBody>
      </p:sp>
      <p:sp>
        <p:nvSpPr>
          <p:cNvPr id="7" name="TextBox 6"/>
          <p:cNvSpPr txBox="1"/>
          <p:nvPr/>
        </p:nvSpPr>
        <p:spPr>
          <a:xfrm>
            <a:off x="934279" y="4572000"/>
            <a:ext cx="3427541" cy="1477328"/>
          </a:xfrm>
          <a:prstGeom prst="rect">
            <a:avLst/>
          </a:prstGeom>
          <a:noFill/>
        </p:spPr>
        <p:txBody>
          <a:bodyPr wrap="none" rtlCol="0">
            <a:spAutoFit/>
          </a:bodyPr>
          <a:lstStyle/>
          <a:p>
            <a:r>
              <a:rPr lang="en-US" b="1" dirty="0" smtClean="0"/>
              <a:t>Doc 1 has 1000 words in it.</a:t>
            </a:r>
          </a:p>
          <a:p>
            <a:r>
              <a:rPr lang="en-US" b="1" dirty="0" smtClean="0"/>
              <a:t>Doc 2 has 100 words in it.</a:t>
            </a:r>
          </a:p>
          <a:p>
            <a:r>
              <a:rPr lang="en-US" b="1" dirty="0" smtClean="0"/>
              <a:t>Doc 3 has 100,000 words in it.</a:t>
            </a:r>
          </a:p>
          <a:p>
            <a:endParaRPr lang="en-US" b="1" dirty="0"/>
          </a:p>
          <a:p>
            <a:r>
              <a:rPr lang="en-US" b="1" dirty="0" smtClean="0"/>
              <a:t>Should you normalize? How?</a:t>
            </a:r>
            <a:endParaRPr lang="en-US" b="1" dirty="0"/>
          </a:p>
        </p:txBody>
      </p:sp>
    </p:spTree>
    <p:extLst>
      <p:ext uri="{BB962C8B-B14F-4D97-AF65-F5344CB8AC3E}">
        <p14:creationId xmlns:p14="http://schemas.microsoft.com/office/powerpoint/2010/main" val="313066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a:t>
            </a:r>
            <a:endParaRPr lang="en-US" dirty="0"/>
          </a:p>
        </p:txBody>
      </p:sp>
      <p:sp>
        <p:nvSpPr>
          <p:cNvPr id="3" name="Content Placeholder 2"/>
          <p:cNvSpPr>
            <a:spLocks noGrp="1"/>
          </p:cNvSpPr>
          <p:nvPr>
            <p:ph idx="1"/>
          </p:nvPr>
        </p:nvSpPr>
        <p:spPr>
          <a:xfrm>
            <a:off x="486561" y="1845733"/>
            <a:ext cx="8204433" cy="4446009"/>
          </a:xfrm>
        </p:spPr>
        <p:txBody>
          <a:bodyPr>
            <a:normAutofit/>
          </a:bodyPr>
          <a:lstStyle/>
          <a:p>
            <a:r>
              <a:rPr lang="en-US" dirty="0"/>
              <a:t>An </a:t>
            </a:r>
            <a:r>
              <a:rPr lang="en-US" b="1" dirty="0"/>
              <a:t>outlier</a:t>
            </a:r>
            <a:r>
              <a:rPr lang="en-US" dirty="0"/>
              <a:t> is a value or an </a:t>
            </a:r>
            <a:r>
              <a:rPr lang="en-US" b="1" dirty="0"/>
              <a:t>observation that is distant </a:t>
            </a:r>
            <a:r>
              <a:rPr lang="en-US" b="1" dirty="0" smtClean="0"/>
              <a:t>(far or dissimilar) from </a:t>
            </a:r>
            <a:r>
              <a:rPr lang="en-US" b="1" dirty="0"/>
              <a:t>other observations</a:t>
            </a:r>
            <a:r>
              <a:rPr lang="en-US" dirty="0" smtClean="0"/>
              <a:t>,</a:t>
            </a:r>
          </a:p>
          <a:p>
            <a:r>
              <a:rPr lang="en-US" dirty="0" smtClean="0">
                <a:sym typeface="Wingdings" panose="05000000000000000000" pitchFamily="2" charset="2"/>
              </a:rPr>
              <a:t> A </a:t>
            </a:r>
            <a:r>
              <a:rPr lang="en-US" dirty="0" smtClean="0"/>
              <a:t>data </a:t>
            </a:r>
            <a:r>
              <a:rPr lang="en-US" dirty="0"/>
              <a:t>point </a:t>
            </a:r>
            <a:r>
              <a:rPr lang="en-US" dirty="0" smtClean="0"/>
              <a:t>(row or vector) that </a:t>
            </a:r>
            <a:r>
              <a:rPr lang="en-US" b="1" dirty="0"/>
              <a:t>differs significantly </a:t>
            </a:r>
            <a:r>
              <a:rPr lang="en-US" dirty="0"/>
              <a:t>from other data points</a:t>
            </a:r>
            <a:r>
              <a:rPr lang="en-US" dirty="0" smtClean="0"/>
              <a:t>.</a:t>
            </a:r>
          </a:p>
          <a:p>
            <a:r>
              <a:rPr lang="en-US" b="1" u="sng" dirty="0" smtClean="0"/>
              <a:t>Is an Outlier:</a:t>
            </a:r>
          </a:p>
          <a:p>
            <a:r>
              <a:rPr lang="en-US" dirty="0" smtClean="0"/>
              <a:t>1) A mistake?</a:t>
            </a:r>
          </a:p>
          <a:p>
            <a:r>
              <a:rPr lang="en-US" dirty="0" smtClean="0"/>
              <a:t>2) An extreme or different  value that is unusual but correct?</a:t>
            </a:r>
          </a:p>
          <a:p>
            <a:r>
              <a:rPr lang="en-US" dirty="0" smtClean="0">
                <a:sym typeface="Wingdings" panose="05000000000000000000" pitchFamily="2" charset="2"/>
              </a:rPr>
              <a:t> </a:t>
            </a:r>
            <a:r>
              <a:rPr lang="en-US" dirty="0" smtClean="0"/>
              <a:t>There </a:t>
            </a:r>
            <a:r>
              <a:rPr lang="en-US" dirty="0"/>
              <a:t>is no strict or unique rule </a:t>
            </a:r>
            <a:r>
              <a:rPr lang="en-US" dirty="0" smtClean="0"/>
              <a:t>that says that outliers </a:t>
            </a:r>
            <a:r>
              <a:rPr lang="en-US" dirty="0"/>
              <a:t>should be removed </a:t>
            </a:r>
            <a:r>
              <a:rPr lang="en-US" dirty="0" smtClean="0"/>
              <a:t>from a dataset.</a:t>
            </a:r>
          </a:p>
          <a:p>
            <a:r>
              <a:rPr lang="en-US" dirty="0" smtClean="0">
                <a:sym typeface="Wingdings" panose="05000000000000000000" pitchFamily="2" charset="2"/>
              </a:rPr>
              <a:t> What should you do? How should you find outliers?</a:t>
            </a:r>
          </a:p>
          <a:p>
            <a:r>
              <a:rPr lang="en-US" dirty="0">
                <a:sym typeface="Wingdings" panose="05000000000000000000" pitchFamily="2" charset="2"/>
              </a:rPr>
              <a:t>Deep Reference: </a:t>
            </a:r>
            <a:r>
              <a:rPr lang="en-US" dirty="0">
                <a:sym typeface="Wingdings" panose="05000000000000000000" pitchFamily="2" charset="2"/>
                <a:hlinkClick r:id="rId2"/>
              </a:rPr>
              <a:t>http://www.eng.tau.ac.il/~</a:t>
            </a:r>
            <a:r>
              <a:rPr lang="en-US" dirty="0" smtClean="0">
                <a:sym typeface="Wingdings" panose="05000000000000000000" pitchFamily="2" charset="2"/>
                <a:hlinkClick r:id="rId2"/>
              </a:rPr>
              <a:t>bengal/outlier.pdf</a:t>
            </a:r>
            <a:endParaRPr lang="en-US" dirty="0" smtClean="0">
              <a:sym typeface="Wingdings" panose="05000000000000000000" pitchFamily="2" charset="2"/>
            </a:endParaRPr>
          </a:p>
          <a:p>
            <a:endParaRPr lang="en-US" dirty="0" smtClean="0"/>
          </a:p>
        </p:txBody>
      </p:sp>
      <p:sp>
        <p:nvSpPr>
          <p:cNvPr id="4" name="Date Placeholder 3"/>
          <p:cNvSpPr>
            <a:spLocks noGrp="1"/>
          </p:cNvSpPr>
          <p:nvPr>
            <p:ph type="dt" sz="half" idx="10"/>
          </p:nvPr>
        </p:nvSpPr>
        <p:spPr/>
        <p:txBody>
          <a:bodyPr/>
          <a:lstStyle/>
          <a:p>
            <a:fld id="{82FF38B9-681E-544A-9ED8-FF2085E1BC8A}" type="datetime4">
              <a:rPr lang="en-US" smtClean="0"/>
              <a:pPr/>
              <a:t>September 16,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34</a:t>
            </a:fld>
            <a:endParaRPr lang="en-US"/>
          </a:p>
        </p:txBody>
      </p:sp>
    </p:spTree>
    <p:extLst>
      <p:ext uri="{BB962C8B-B14F-4D97-AF65-F5344CB8AC3E}">
        <p14:creationId xmlns:p14="http://schemas.microsoft.com/office/powerpoint/2010/main" val="1051688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NASA </a:t>
            </a:r>
            <a:r>
              <a:rPr lang="en-US" dirty="0" err="1" smtClean="0"/>
              <a:t>Ooops</a:t>
            </a:r>
            <a:r>
              <a:rPr lang="en-US" dirty="0" smtClean="0"/>
              <a:t> of Outliers</a:t>
            </a:r>
            <a:endParaRPr lang="en-US" dirty="0"/>
          </a:p>
        </p:txBody>
      </p:sp>
      <p:sp>
        <p:nvSpPr>
          <p:cNvPr id="3" name="Content Placeholder 2"/>
          <p:cNvSpPr>
            <a:spLocks noGrp="1"/>
          </p:cNvSpPr>
          <p:nvPr>
            <p:ph idx="1"/>
          </p:nvPr>
        </p:nvSpPr>
        <p:spPr/>
        <p:txBody>
          <a:bodyPr>
            <a:normAutofit lnSpcReduction="10000"/>
          </a:bodyPr>
          <a:lstStyle/>
          <a:p>
            <a:r>
              <a:rPr lang="en-US" dirty="0">
                <a:hlinkClick r:id="rId2"/>
              </a:rPr>
              <a:t>http://www.realclimate.org/index.php/archives/2017/12/what-did-nasa-know-and-when-did-they-know-it</a:t>
            </a:r>
            <a:r>
              <a:rPr lang="en-US" dirty="0" smtClean="0">
                <a:hlinkClick r:id="rId2"/>
              </a:rPr>
              <a:t>/</a:t>
            </a:r>
            <a:endParaRPr lang="en-US" dirty="0" smtClean="0"/>
          </a:p>
          <a:p>
            <a:endParaRPr lang="en-US" dirty="0"/>
          </a:p>
          <a:p>
            <a:r>
              <a:rPr lang="en-US" dirty="0" smtClean="0"/>
              <a:t>A machine collecting data on the ozone removed extremely low values because it logged them as outliers.</a:t>
            </a:r>
          </a:p>
          <a:p>
            <a:r>
              <a:rPr lang="en-US" dirty="0" smtClean="0"/>
              <a:t>In fact, there were correct and represented a hole in the ozone layer.</a:t>
            </a:r>
          </a:p>
          <a:p>
            <a:endParaRPr lang="en-US" dirty="0"/>
          </a:p>
          <a:p>
            <a:r>
              <a:rPr lang="en-US" dirty="0" smtClean="0"/>
              <a:t>Is it OK to remove outliers? Sometimes.</a:t>
            </a:r>
          </a:p>
          <a:p>
            <a:r>
              <a:rPr lang="en-US" dirty="0" smtClean="0"/>
              <a:t>Are there rules for removing outliers? No.</a:t>
            </a:r>
          </a:p>
          <a:p>
            <a:r>
              <a:rPr lang="en-US" dirty="0" smtClean="0"/>
              <a:t>Can an outlier represent a true </a:t>
            </a:r>
            <a:r>
              <a:rPr lang="en-US" dirty="0" err="1" smtClean="0"/>
              <a:t>datapoint</a:t>
            </a:r>
            <a:r>
              <a:rPr lang="en-US" dirty="0" smtClean="0"/>
              <a:t>? Yes.</a:t>
            </a: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16,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35</a:t>
            </a:fld>
            <a:endParaRPr lang="en-US"/>
          </a:p>
        </p:txBody>
      </p:sp>
    </p:spTree>
    <p:extLst>
      <p:ext uri="{BB962C8B-B14F-4D97-AF65-F5344CB8AC3E}">
        <p14:creationId xmlns:p14="http://schemas.microsoft.com/office/powerpoint/2010/main" val="1874862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and R: Example</a:t>
            </a:r>
            <a:endParaRPr lang="en-US" dirty="0"/>
          </a:p>
        </p:txBody>
      </p:sp>
      <p:sp>
        <p:nvSpPr>
          <p:cNvPr id="3" name="Content Placeholder 2"/>
          <p:cNvSpPr>
            <a:spLocks noGrp="1"/>
          </p:cNvSpPr>
          <p:nvPr>
            <p:ph idx="1"/>
          </p:nvPr>
        </p:nvSpPr>
        <p:spPr/>
        <p:txBody>
          <a:bodyPr/>
          <a:lstStyle/>
          <a:p>
            <a:endParaRPr lang="en-US" dirty="0" smtClean="0"/>
          </a:p>
          <a:p>
            <a:r>
              <a:rPr lang="en-US" dirty="0">
                <a:hlinkClick r:id="rId2"/>
              </a:rPr>
              <a:t>https://</a:t>
            </a:r>
            <a:r>
              <a:rPr lang="en-US" dirty="0" smtClean="0">
                <a:hlinkClick r:id="rId2"/>
              </a:rPr>
              <a:t>drive.google.com/file/d/19asjLgGxwGF9bCTSKUwLtXdzCLC7f62m/view?usp=sharing</a:t>
            </a:r>
            <a:endParaRPr lang="en-US" dirty="0" smtClean="0"/>
          </a:p>
          <a:p>
            <a:endParaRPr lang="en-US" dirty="0"/>
          </a:p>
          <a:p>
            <a:r>
              <a:rPr lang="en-US" dirty="0" smtClean="0"/>
              <a:t>Including IQR, Vis, Grubbs, and more….</a:t>
            </a: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16,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36</a:t>
            </a:fld>
            <a:endParaRPr lang="en-US"/>
          </a:p>
        </p:txBody>
      </p:sp>
    </p:spTree>
    <p:extLst>
      <p:ext uri="{BB962C8B-B14F-4D97-AF65-F5344CB8AC3E}">
        <p14:creationId xmlns:p14="http://schemas.microsoft.com/office/powerpoint/2010/main" val="1332358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Grp="1" noChangeArrowheads="1"/>
          </p:cNvSpPr>
          <p:nvPr>
            <p:ph type="title"/>
          </p:nvPr>
        </p:nvSpPr>
        <p:spPr>
          <a:xfrm>
            <a:off x="1018353" y="505564"/>
            <a:ext cx="7024744" cy="1143000"/>
          </a:xfrm>
        </p:spPr>
        <p:txBody>
          <a:bodyPr/>
          <a:lstStyle/>
          <a:p>
            <a:r>
              <a:rPr lang="en-US" dirty="0"/>
              <a:t>Outliers</a:t>
            </a:r>
          </a:p>
        </p:txBody>
      </p:sp>
      <p:sp>
        <p:nvSpPr>
          <p:cNvPr id="1251331" name="Rectangle 3"/>
          <p:cNvSpPr>
            <a:spLocks noGrp="1" noChangeArrowheads="1"/>
          </p:cNvSpPr>
          <p:nvPr>
            <p:ph idx="1"/>
          </p:nvPr>
        </p:nvSpPr>
        <p:spPr>
          <a:xfrm>
            <a:off x="1265780" y="1780366"/>
            <a:ext cx="6777317" cy="1138256"/>
          </a:xfrm>
        </p:spPr>
        <p:txBody>
          <a:bodyPr>
            <a:normAutofit/>
          </a:bodyPr>
          <a:lstStyle/>
          <a:p>
            <a:pPr>
              <a:buNone/>
            </a:pPr>
            <a:r>
              <a:rPr lang="en-US" dirty="0"/>
              <a:t>Outliers are data objects with characteristics that are considerably different than most of the other data objects in the data set</a:t>
            </a:r>
          </a:p>
          <a:p>
            <a:endParaRPr lang="en-US" dirty="0"/>
          </a:p>
        </p:txBody>
      </p:sp>
      <p:pic>
        <p:nvPicPr>
          <p:cNvPr id="1251332" name="Picture 4"/>
          <p:cNvPicPr>
            <a:picLocks noChangeAspect="1" noChangeArrowheads="1"/>
          </p:cNvPicPr>
          <p:nvPr/>
        </p:nvPicPr>
        <p:blipFill>
          <a:blip r:embed="rId3"/>
          <a:srcRect/>
          <a:stretch>
            <a:fillRect/>
          </a:stretch>
        </p:blipFill>
        <p:spPr bwMode="auto">
          <a:xfrm>
            <a:off x="2410520" y="2786820"/>
            <a:ext cx="4267200" cy="3505200"/>
          </a:xfrm>
          <a:prstGeom prst="rect">
            <a:avLst/>
          </a:prstGeom>
          <a:noFill/>
          <a:ln w="12700">
            <a:noFill/>
            <a:miter lim="800000"/>
            <a:headEnd/>
            <a:tailEnd/>
          </a:ln>
          <a:effectLst/>
        </p:spPr>
      </p:pic>
      <p:sp>
        <p:nvSpPr>
          <p:cNvPr id="1251333" name="Oval 5"/>
          <p:cNvSpPr>
            <a:spLocks noChangeArrowheads="1"/>
          </p:cNvSpPr>
          <p:nvPr/>
        </p:nvSpPr>
        <p:spPr bwMode="auto">
          <a:xfrm>
            <a:off x="2648645" y="3747258"/>
            <a:ext cx="174625" cy="157162"/>
          </a:xfrm>
          <a:prstGeom prst="ellipse">
            <a:avLst/>
          </a:prstGeom>
          <a:noFill/>
          <a:ln w="76200">
            <a:solidFill>
              <a:srgbClr val="FF3300"/>
            </a:solidFill>
            <a:round/>
            <a:headEnd/>
            <a:tailEnd/>
          </a:ln>
          <a:effectLst/>
        </p:spPr>
        <p:txBody>
          <a:bodyPr wrap="none" anchor="ctr">
            <a:prstTxWarp prst="textNoShape">
              <a:avLst/>
            </a:prstTxWarp>
          </a:bodyPr>
          <a:lstStyle/>
          <a:p>
            <a:endParaRPr lang="en-US"/>
          </a:p>
        </p:txBody>
      </p:sp>
      <p:sp>
        <p:nvSpPr>
          <p:cNvPr id="1251334" name="Oval 6"/>
          <p:cNvSpPr>
            <a:spLocks noChangeArrowheads="1"/>
          </p:cNvSpPr>
          <p:nvPr/>
        </p:nvSpPr>
        <p:spPr bwMode="auto">
          <a:xfrm>
            <a:off x="2934395" y="4239383"/>
            <a:ext cx="173038" cy="157162"/>
          </a:xfrm>
          <a:prstGeom prst="ellipse">
            <a:avLst/>
          </a:prstGeom>
          <a:noFill/>
          <a:ln w="19050">
            <a:solidFill>
              <a:srgbClr val="FF3300"/>
            </a:solidFill>
            <a:round/>
            <a:headEnd/>
            <a:tailEnd/>
          </a:ln>
          <a:effectLst/>
        </p:spPr>
        <p:txBody>
          <a:bodyPr wrap="none" anchor="ctr">
            <a:prstTxWarp prst="textNoShape">
              <a:avLst/>
            </a:prstTxWarp>
          </a:bodyPr>
          <a:lstStyle/>
          <a:p>
            <a:endParaRPr lang="en-US"/>
          </a:p>
        </p:txBody>
      </p:sp>
      <p:sp>
        <p:nvSpPr>
          <p:cNvPr id="1251335" name="Oval 7"/>
          <p:cNvSpPr>
            <a:spLocks noChangeArrowheads="1"/>
          </p:cNvSpPr>
          <p:nvPr/>
        </p:nvSpPr>
        <p:spPr bwMode="auto">
          <a:xfrm>
            <a:off x="6379270" y="5450645"/>
            <a:ext cx="173038" cy="160338"/>
          </a:xfrm>
          <a:prstGeom prst="ellipse">
            <a:avLst/>
          </a:prstGeom>
          <a:noFill/>
          <a:ln w="76200">
            <a:solidFill>
              <a:srgbClr val="FF3300"/>
            </a:solidFill>
            <a:round/>
            <a:headEnd/>
            <a:tailEnd/>
          </a:ln>
          <a:effectLst/>
        </p:spPr>
        <p:txBody>
          <a:bodyPr wrap="none" anchor="ctr">
            <a:prstTxWarp prst="textNoShape">
              <a:avLst/>
            </a:prstTxWarp>
          </a:bodyPr>
          <a:lstStyle/>
          <a:p>
            <a:endParaRPr lang="en-US"/>
          </a:p>
        </p:txBody>
      </p:sp>
      <p:sp>
        <p:nvSpPr>
          <p:cNvPr id="1251336" name="Oval 8"/>
          <p:cNvSpPr>
            <a:spLocks noChangeArrowheads="1"/>
          </p:cNvSpPr>
          <p:nvPr/>
        </p:nvSpPr>
        <p:spPr bwMode="auto">
          <a:xfrm>
            <a:off x="3766245" y="5574470"/>
            <a:ext cx="173038" cy="157163"/>
          </a:xfrm>
          <a:prstGeom prst="ellipse">
            <a:avLst/>
          </a:prstGeom>
          <a:noFill/>
          <a:ln w="76200">
            <a:solidFill>
              <a:srgbClr val="FF3300"/>
            </a:solidFill>
            <a:round/>
            <a:headEnd/>
            <a:tailEnd/>
          </a:ln>
          <a:effectLst/>
        </p:spPr>
        <p:txBody>
          <a:bodyPr wrap="none" anchor="ctr">
            <a:prstTxWarp prst="textNoShape">
              <a:avLst/>
            </a:prstTxWarp>
          </a:bodyPr>
          <a:lstStyle/>
          <a:p>
            <a:endParaRPr lang="en-US"/>
          </a:p>
        </p:txBody>
      </p:sp>
      <p:sp>
        <p:nvSpPr>
          <p:cNvPr id="1251337" name="Rectangle 9"/>
          <p:cNvSpPr>
            <a:spLocks noChangeArrowheads="1"/>
          </p:cNvSpPr>
          <p:nvPr/>
        </p:nvSpPr>
        <p:spPr bwMode="auto">
          <a:xfrm>
            <a:off x="5028308" y="3955220"/>
            <a:ext cx="388937" cy="449263"/>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251338" name="Rectangle 10"/>
          <p:cNvSpPr>
            <a:spLocks noChangeArrowheads="1"/>
          </p:cNvSpPr>
          <p:nvPr/>
        </p:nvSpPr>
        <p:spPr bwMode="auto">
          <a:xfrm>
            <a:off x="2894708" y="4045708"/>
            <a:ext cx="388937" cy="449262"/>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259944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51333"/>
                                        </p:tgtEl>
                                        <p:attrNameLst>
                                          <p:attrName>style.visibility</p:attrName>
                                        </p:attrNameLst>
                                      </p:cBhvr>
                                      <p:to>
                                        <p:strVal val="visible"/>
                                      </p:to>
                                    </p:set>
                                    <p:anim calcmode="lin" valueType="num">
                                      <p:cBhvr additive="base">
                                        <p:cTn id="7" dur="500" fill="hold"/>
                                        <p:tgtEl>
                                          <p:spTgt spid="1251333"/>
                                        </p:tgtEl>
                                        <p:attrNameLst>
                                          <p:attrName>ppt_x</p:attrName>
                                        </p:attrNameLst>
                                      </p:cBhvr>
                                      <p:tavLst>
                                        <p:tav tm="0">
                                          <p:val>
                                            <p:strVal val="#ppt_x"/>
                                          </p:val>
                                        </p:tav>
                                        <p:tav tm="100000">
                                          <p:val>
                                            <p:strVal val="#ppt_x"/>
                                          </p:val>
                                        </p:tav>
                                      </p:tavLst>
                                    </p:anim>
                                    <p:anim calcmode="lin" valueType="num">
                                      <p:cBhvr additive="base">
                                        <p:cTn id="8" dur="500" fill="hold"/>
                                        <p:tgtEl>
                                          <p:spTgt spid="12513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51336"/>
                                        </p:tgtEl>
                                        <p:attrNameLst>
                                          <p:attrName>style.visibility</p:attrName>
                                        </p:attrNameLst>
                                      </p:cBhvr>
                                      <p:to>
                                        <p:strVal val="visible"/>
                                      </p:to>
                                    </p:set>
                                    <p:anim calcmode="lin" valueType="num">
                                      <p:cBhvr additive="base">
                                        <p:cTn id="12" dur="500" fill="hold"/>
                                        <p:tgtEl>
                                          <p:spTgt spid="1251336"/>
                                        </p:tgtEl>
                                        <p:attrNameLst>
                                          <p:attrName>ppt_x</p:attrName>
                                        </p:attrNameLst>
                                      </p:cBhvr>
                                      <p:tavLst>
                                        <p:tav tm="0">
                                          <p:val>
                                            <p:strVal val="#ppt_x"/>
                                          </p:val>
                                        </p:tav>
                                        <p:tav tm="100000">
                                          <p:val>
                                            <p:strVal val="#ppt_x"/>
                                          </p:val>
                                        </p:tav>
                                      </p:tavLst>
                                    </p:anim>
                                    <p:anim calcmode="lin" valueType="num">
                                      <p:cBhvr additive="base">
                                        <p:cTn id="13" dur="500" fill="hold"/>
                                        <p:tgtEl>
                                          <p:spTgt spid="125133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51335"/>
                                        </p:tgtEl>
                                        <p:attrNameLst>
                                          <p:attrName>style.visibility</p:attrName>
                                        </p:attrNameLst>
                                      </p:cBhvr>
                                      <p:to>
                                        <p:strVal val="visible"/>
                                      </p:to>
                                    </p:set>
                                    <p:anim calcmode="lin" valueType="num">
                                      <p:cBhvr additive="base">
                                        <p:cTn id="17" dur="500" fill="hold"/>
                                        <p:tgtEl>
                                          <p:spTgt spid="1251335"/>
                                        </p:tgtEl>
                                        <p:attrNameLst>
                                          <p:attrName>ppt_x</p:attrName>
                                        </p:attrNameLst>
                                      </p:cBhvr>
                                      <p:tavLst>
                                        <p:tav tm="0">
                                          <p:val>
                                            <p:strVal val="#ppt_x"/>
                                          </p:val>
                                        </p:tav>
                                        <p:tav tm="100000">
                                          <p:val>
                                            <p:strVal val="#ppt_x"/>
                                          </p:val>
                                        </p:tav>
                                      </p:tavLst>
                                    </p:anim>
                                    <p:anim calcmode="lin" valueType="num">
                                      <p:cBhvr additive="base">
                                        <p:cTn id="18" dur="500" fill="hold"/>
                                        <p:tgtEl>
                                          <p:spTgt spid="12513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1333" grpId="0" animBg="1"/>
      <p:bldP spid="1251335" grpId="0" animBg="1"/>
      <p:bldP spid="125133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92944"/>
            <a:ext cx="7024744" cy="1053969"/>
          </a:xfrm>
        </p:spPr>
        <p:txBody>
          <a:bodyPr>
            <a:normAutofit fontScale="90000"/>
          </a:bodyPr>
          <a:lstStyle/>
          <a:p>
            <a:r>
              <a:rPr lang="en-US" dirty="0" smtClean="0"/>
              <a:t>Example 1: Visualizing Outliers</a:t>
            </a:r>
            <a:br>
              <a:rPr lang="en-US" dirty="0" smtClean="0"/>
            </a:br>
            <a:r>
              <a:rPr lang="en-US" dirty="0" smtClean="0"/>
              <a:t>Boxplots and IQR</a:t>
            </a:r>
            <a:endParaRPr lang="en-US" dirty="0"/>
          </a:p>
        </p:txBody>
      </p:sp>
      <p:pic>
        <p:nvPicPr>
          <p:cNvPr id="6" name="Content Placeholder 5"/>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5253666" y="2153753"/>
            <a:ext cx="3600450" cy="3609975"/>
          </a:xfrm>
        </p:spPr>
      </p:pic>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38</a:t>
            </a:fld>
            <a:endParaRPr lang="en-US"/>
          </a:p>
        </p:txBody>
      </p:sp>
      <p:sp>
        <p:nvSpPr>
          <p:cNvPr id="7" name="Rectangle 6"/>
          <p:cNvSpPr/>
          <p:nvPr/>
        </p:nvSpPr>
        <p:spPr>
          <a:xfrm>
            <a:off x="4169391" y="6170568"/>
            <a:ext cx="4572000" cy="646331"/>
          </a:xfrm>
          <a:prstGeom prst="rect">
            <a:avLst/>
          </a:prstGeom>
        </p:spPr>
        <p:txBody>
          <a:bodyPr>
            <a:spAutoFit/>
          </a:bodyPr>
          <a:lstStyle/>
          <a:p>
            <a:r>
              <a:rPr lang="en-US" dirty="0"/>
              <a:t>http://wiki.eigenvector.com/index.php?title=Boxplot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4211" y="1901234"/>
            <a:ext cx="4381500" cy="28117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34939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r>
              <a:rPr lang="en-US" dirty="0" smtClean="0"/>
              <a:t>2: </a:t>
            </a:r>
            <a:r>
              <a:rPr lang="en-US" dirty="0"/>
              <a:t>Visualizing Outliers</a:t>
            </a:r>
            <a:br>
              <a:rPr lang="en-US" dirty="0"/>
            </a:br>
            <a:r>
              <a:rPr lang="en-US" dirty="0" smtClean="0"/>
              <a:t>Scatterplots</a:t>
            </a:r>
            <a:endParaRPr lang="en-US" dirty="0"/>
          </a:p>
        </p:txBody>
      </p:sp>
      <p:pic>
        <p:nvPicPr>
          <p:cNvPr id="6" name="Content Placeholder 5"/>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475368" y="2608711"/>
            <a:ext cx="7592866" cy="3158993"/>
          </a:xfrm>
        </p:spPr>
      </p:pic>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39</a:t>
            </a:fld>
            <a:endParaRPr lang="en-US"/>
          </a:p>
        </p:txBody>
      </p:sp>
      <p:sp>
        <p:nvSpPr>
          <p:cNvPr id="7" name="Rectangle 6"/>
          <p:cNvSpPr/>
          <p:nvPr/>
        </p:nvSpPr>
        <p:spPr>
          <a:xfrm>
            <a:off x="4271801" y="6229213"/>
            <a:ext cx="4535216" cy="369332"/>
          </a:xfrm>
          <a:prstGeom prst="rect">
            <a:avLst/>
          </a:prstGeom>
        </p:spPr>
        <p:txBody>
          <a:bodyPr wrap="none">
            <a:spAutoFit/>
          </a:bodyPr>
          <a:lstStyle/>
          <a:p>
            <a:r>
              <a:rPr lang="en-US" dirty="0"/>
              <a:t>https://conversionxl.com/blog/outliers/</a:t>
            </a:r>
          </a:p>
        </p:txBody>
      </p:sp>
    </p:spTree>
    <p:extLst>
      <p:ext uri="{BB962C8B-B14F-4D97-AF65-F5344CB8AC3E}">
        <p14:creationId xmlns:p14="http://schemas.microsoft.com/office/powerpoint/2010/main" val="314151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76652"/>
          </a:xfrm>
        </p:spPr>
        <p:txBody>
          <a:bodyPr/>
          <a:lstStyle/>
          <a:p>
            <a:r>
              <a:rPr lang="en-US" dirty="0" smtClean="0"/>
              <a:t>Introduction to Cleaning</a:t>
            </a:r>
            <a:endParaRPr lang="en-US" dirty="0"/>
          </a:p>
        </p:txBody>
      </p:sp>
      <p:sp>
        <p:nvSpPr>
          <p:cNvPr id="3" name="Content Placeholder 2"/>
          <p:cNvSpPr>
            <a:spLocks noGrp="1"/>
          </p:cNvSpPr>
          <p:nvPr>
            <p:ph idx="1"/>
          </p:nvPr>
        </p:nvSpPr>
        <p:spPr>
          <a:xfrm>
            <a:off x="822959" y="1304260"/>
            <a:ext cx="7543801" cy="5155526"/>
          </a:xfrm>
        </p:spPr>
        <p:txBody>
          <a:bodyPr>
            <a:normAutofit/>
          </a:bodyPr>
          <a:lstStyle/>
          <a:p>
            <a:r>
              <a:rPr lang="en-US" sz="2400" dirty="0"/>
              <a:t>Data is the </a:t>
            </a:r>
            <a:r>
              <a:rPr lang="en-US" sz="2400" b="1" dirty="0"/>
              <a:t>beginning</a:t>
            </a:r>
            <a:r>
              <a:rPr lang="en-US" sz="2400" dirty="0"/>
              <a:t> of information discovery. </a:t>
            </a:r>
            <a:endParaRPr lang="en-US" sz="2400" dirty="0" smtClean="0"/>
          </a:p>
          <a:p>
            <a:r>
              <a:rPr lang="en-US" sz="2400" dirty="0" smtClean="0"/>
              <a:t>To </a:t>
            </a:r>
            <a:r>
              <a:rPr lang="en-US" sz="2400" dirty="0"/>
              <a:t>retrieve information from data, the data must first be </a:t>
            </a:r>
            <a:r>
              <a:rPr lang="en-US" sz="2400" b="1" dirty="0"/>
              <a:t>prepared</a:t>
            </a:r>
            <a:r>
              <a:rPr lang="en-US" sz="2400" dirty="0"/>
              <a:t>, then explored, then analyzed and modeled, and then its information can be presented. </a:t>
            </a:r>
            <a:endParaRPr lang="en-US" sz="2400" dirty="0" smtClean="0"/>
          </a:p>
          <a:p>
            <a:r>
              <a:rPr lang="en-US" sz="2400" b="1" dirty="0"/>
              <a:t>Data cleaning is a cyclic and iterative </a:t>
            </a:r>
            <a:r>
              <a:rPr lang="en-US" sz="2400" dirty="0"/>
              <a:t>set of processes that includes exploring, visualizing, updating, formatting, transforming, normalizing, discretization, and correcting data. </a:t>
            </a:r>
            <a:endParaRPr lang="en-US" sz="2400" dirty="0" smtClean="0"/>
          </a:p>
          <a:p>
            <a:r>
              <a:rPr lang="en-US" sz="2400" b="1" dirty="0" smtClean="0"/>
              <a:t>Data </a:t>
            </a:r>
            <a:r>
              <a:rPr lang="en-US" sz="2400" b="1" dirty="0"/>
              <a:t>preparation </a:t>
            </a:r>
            <a:r>
              <a:rPr lang="en-US" sz="2400" dirty="0"/>
              <a:t>often also includes steps such as the identification and management of outliers, as well as the generation of new features. </a:t>
            </a:r>
            <a:r>
              <a:rPr lang="en-US" sz="2400" b="1" dirty="0"/>
              <a:t>These processes are repeated</a:t>
            </a:r>
            <a:r>
              <a:rPr lang="en-US" sz="2400" dirty="0"/>
              <a:t> until the data is prepared for analysis, or </a:t>
            </a:r>
            <a:r>
              <a:rPr lang="en-US" sz="2400" i="1" dirty="0" smtClean="0"/>
              <a:t>clean</a:t>
            </a:r>
            <a:r>
              <a:rPr lang="en-US" sz="2400" b="1" dirty="0" smtClean="0"/>
              <a:t>, AND, are different for different goals and data types.</a:t>
            </a:r>
            <a:endParaRPr lang="en-US" sz="2400" b="1" dirty="0"/>
          </a:p>
          <a:p>
            <a:endParaRPr lang="en-US" sz="2400"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4</a:t>
            </a:fld>
            <a:endParaRPr lang="en-US"/>
          </a:p>
        </p:txBody>
      </p:sp>
    </p:spTree>
    <p:extLst>
      <p:ext uri="{BB962C8B-B14F-4D97-AF65-F5344CB8AC3E}">
        <p14:creationId xmlns:p14="http://schemas.microsoft.com/office/powerpoint/2010/main" val="1579148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r>
              <a:rPr lang="en-US" dirty="0" smtClean="0"/>
              <a:t>3: </a:t>
            </a:r>
            <a:r>
              <a:rPr lang="en-US" dirty="0"/>
              <a:t>Visualizing Outliers</a:t>
            </a:r>
            <a:br>
              <a:rPr lang="en-US" dirty="0"/>
            </a:br>
            <a:r>
              <a:rPr lang="en-US" dirty="0" smtClean="0"/>
              <a:t>Histograms</a:t>
            </a:r>
            <a:endParaRPr lang="en-US" dirty="0"/>
          </a:p>
        </p:txBody>
      </p:sp>
      <p:pic>
        <p:nvPicPr>
          <p:cNvPr id="6" name="Content Placeholder 5"/>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936750" y="2609850"/>
            <a:ext cx="5314950" cy="2495550"/>
          </a:xfrm>
        </p:spPr>
      </p:pic>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40</a:t>
            </a:fld>
            <a:endParaRPr lang="en-US"/>
          </a:p>
        </p:txBody>
      </p:sp>
    </p:spTree>
    <p:extLst>
      <p:ext uri="{BB962C8B-B14F-4D97-AF65-F5344CB8AC3E}">
        <p14:creationId xmlns:p14="http://schemas.microsoft.com/office/powerpoint/2010/main" val="31816552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78" name="Rectangle 2"/>
          <p:cNvSpPr>
            <a:spLocks noGrp="1" noChangeArrowheads="1"/>
          </p:cNvSpPr>
          <p:nvPr>
            <p:ph type="title"/>
          </p:nvPr>
        </p:nvSpPr>
        <p:spPr>
          <a:xfrm>
            <a:off x="591005" y="1222478"/>
            <a:ext cx="8280400" cy="533400"/>
          </a:xfrm>
        </p:spPr>
        <p:txBody>
          <a:bodyPr>
            <a:normAutofit fontScale="90000"/>
          </a:bodyPr>
          <a:lstStyle/>
          <a:p>
            <a:r>
              <a:rPr lang="en-US" dirty="0"/>
              <a:t>Outliers</a:t>
            </a:r>
          </a:p>
        </p:txBody>
      </p:sp>
      <p:sp>
        <p:nvSpPr>
          <p:cNvPr id="1253379" name="Rectangle 3"/>
          <p:cNvSpPr>
            <a:spLocks noGrp="1" noChangeArrowheads="1"/>
          </p:cNvSpPr>
          <p:nvPr>
            <p:ph type="body" sz="half" idx="1"/>
          </p:nvPr>
        </p:nvSpPr>
        <p:spPr>
          <a:xfrm>
            <a:off x="838200" y="2093913"/>
            <a:ext cx="7467600" cy="3316287"/>
          </a:xfrm>
        </p:spPr>
        <p:txBody>
          <a:bodyPr>
            <a:normAutofit/>
          </a:bodyPr>
          <a:lstStyle/>
          <a:p>
            <a:pPr marL="342900" indent="-342900">
              <a:buFont typeface="Monotype Sorts" charset="2"/>
              <a:buNone/>
            </a:pPr>
            <a:r>
              <a:rPr lang="en-US" sz="2400" dirty="0"/>
              <a:t>Extreme values that lie near the limits of the data range or go against the trend of the remaining data.</a:t>
            </a:r>
          </a:p>
          <a:p>
            <a:pPr marL="342900" indent="-342900">
              <a:buFont typeface="Monotype Sorts" charset="2"/>
              <a:buNone/>
            </a:pPr>
            <a:endParaRPr lang="en-US" sz="2400" dirty="0"/>
          </a:p>
          <a:p>
            <a:pPr marL="342900" indent="-342900">
              <a:buFont typeface="Monotype Sorts" charset="2"/>
              <a:buNone/>
            </a:pPr>
            <a:r>
              <a:rPr lang="en-US" sz="2400" dirty="0"/>
              <a:t>Example:</a:t>
            </a:r>
          </a:p>
          <a:p>
            <a:pPr marL="342900" indent="-342900">
              <a:buFont typeface="Monotype Sorts" charset="2"/>
              <a:buNone/>
            </a:pPr>
            <a:r>
              <a:rPr lang="en-US" sz="2400" dirty="0"/>
              <a:t>		2, 3, 7, 9, 1000, 4, </a:t>
            </a:r>
            <a:r>
              <a:rPr lang="en-US" sz="2400" dirty="0" smtClean="0"/>
              <a:t>5</a:t>
            </a:r>
          </a:p>
          <a:p>
            <a:pPr marL="342900" indent="-342900">
              <a:buFont typeface="Monotype Sorts" charset="2"/>
              <a:buNone/>
            </a:pPr>
            <a:endParaRPr lang="en-US" dirty="0"/>
          </a:p>
          <a:p>
            <a:pPr marL="342900" indent="-342900">
              <a:buFont typeface="Monotype Sorts" charset="2"/>
              <a:buNone/>
            </a:pPr>
            <a:r>
              <a:rPr lang="en-US" sz="2400" dirty="0" smtClean="0"/>
              <a:t>Important: </a:t>
            </a:r>
            <a:r>
              <a:rPr lang="en-US" sz="2400" b="1" dirty="0" smtClean="0"/>
              <a:t>Outliers are not always wrong!</a:t>
            </a:r>
            <a:endParaRPr lang="en-US" sz="2400" b="1" dirty="0"/>
          </a:p>
        </p:txBody>
      </p:sp>
    </p:spTree>
    <p:extLst>
      <p:ext uri="{BB962C8B-B14F-4D97-AF65-F5344CB8AC3E}">
        <p14:creationId xmlns:p14="http://schemas.microsoft.com/office/powerpoint/2010/main" val="237496664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Rectangle 2"/>
          <p:cNvSpPr>
            <a:spLocks noGrp="1" noChangeArrowheads="1"/>
          </p:cNvSpPr>
          <p:nvPr>
            <p:ph type="title"/>
          </p:nvPr>
        </p:nvSpPr>
        <p:spPr/>
        <p:txBody>
          <a:bodyPr/>
          <a:lstStyle/>
          <a:p>
            <a:r>
              <a:rPr lang="en-US"/>
              <a:t>Outlier detection using IQR</a:t>
            </a:r>
          </a:p>
        </p:txBody>
      </p:sp>
      <p:sp>
        <p:nvSpPr>
          <p:cNvPr id="1108995" name="Rectangle 3"/>
          <p:cNvSpPr>
            <a:spLocks noGrp="1" noChangeArrowheads="1"/>
          </p:cNvSpPr>
          <p:nvPr>
            <p:ph idx="1"/>
          </p:nvPr>
        </p:nvSpPr>
        <p:spPr/>
        <p:txBody>
          <a:bodyPr/>
          <a:lstStyle/>
          <a:p>
            <a:pPr indent="-342900"/>
            <a:r>
              <a:rPr lang="en-US" dirty="0">
                <a:solidFill>
                  <a:schemeClr val="tx1"/>
                </a:solidFill>
              </a:rPr>
              <a:t>The IQR is defined as the difference between the upper quartile and the lower quartile of a data set, sometimes written as Q3 - Q1.</a:t>
            </a:r>
            <a:endParaRPr lang="en-US" dirty="0"/>
          </a:p>
          <a:p>
            <a:pPr marL="0" indent="0">
              <a:buNone/>
            </a:pPr>
            <a:endParaRPr lang="en-US" dirty="0" smtClean="0"/>
          </a:p>
          <a:p>
            <a:pPr marL="342900" indent="-342900"/>
            <a:r>
              <a:rPr lang="en-US" dirty="0" smtClean="0"/>
              <a:t>A </a:t>
            </a:r>
            <a:r>
              <a:rPr lang="en-US" dirty="0"/>
              <a:t>data value is an outlier if:</a:t>
            </a:r>
          </a:p>
          <a:p>
            <a:pPr marL="742950" lvl="1" indent="-285750"/>
            <a:r>
              <a:rPr lang="en-US" dirty="0"/>
              <a:t>It is 1.5(IQR) or more below Q1</a:t>
            </a:r>
          </a:p>
          <a:p>
            <a:pPr marL="742950" lvl="1" indent="-285750"/>
            <a:r>
              <a:rPr lang="en-US" dirty="0"/>
              <a:t>It is 1.5(IQR) or more above Q3</a:t>
            </a:r>
          </a:p>
          <a:p>
            <a:pPr marL="742950" lvl="1" indent="-285750"/>
            <a:endParaRPr lang="en-US" dirty="0"/>
          </a:p>
          <a:p>
            <a:pPr marL="742950" lvl="1" indent="-285750"/>
            <a:endParaRPr lang="en-US" dirty="0"/>
          </a:p>
        </p:txBody>
      </p:sp>
    </p:spTree>
    <p:extLst>
      <p:ext uri="{BB962C8B-B14F-4D97-AF65-F5344CB8AC3E}">
        <p14:creationId xmlns:p14="http://schemas.microsoft.com/office/powerpoint/2010/main" val="412975436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Grubbs: About</a:t>
            </a:r>
            <a:endParaRPr lang="en-US" dirty="0"/>
          </a:p>
        </p:txBody>
      </p:sp>
      <p:sp>
        <p:nvSpPr>
          <p:cNvPr id="3" name="Content Placeholder 2"/>
          <p:cNvSpPr>
            <a:spLocks noGrp="1"/>
          </p:cNvSpPr>
          <p:nvPr>
            <p:ph idx="1"/>
          </p:nvPr>
        </p:nvSpPr>
        <p:spPr>
          <a:xfrm>
            <a:off x="369117" y="1845734"/>
            <a:ext cx="8414156" cy="4023360"/>
          </a:xfrm>
        </p:spPr>
        <p:txBody>
          <a:bodyPr>
            <a:normAutofit fontScale="92500" lnSpcReduction="10000"/>
          </a:bodyPr>
          <a:lstStyle/>
          <a:p>
            <a:r>
              <a:rPr lang="en-US" b="1" dirty="0"/>
              <a:t>What is Grubbs’ Test for Outliers?</a:t>
            </a:r>
          </a:p>
          <a:p>
            <a:r>
              <a:rPr lang="en-US" dirty="0"/>
              <a:t>Grubbs’ test is used to find a </a:t>
            </a:r>
            <a:r>
              <a:rPr lang="en-US" b="1" dirty="0"/>
              <a:t>single outlier</a:t>
            </a:r>
            <a:r>
              <a:rPr lang="en-US" dirty="0"/>
              <a:t> in a</a:t>
            </a:r>
            <a:r>
              <a:rPr lang="en-US" dirty="0">
                <a:hlinkClick r:id="rId2"/>
              </a:rPr>
              <a:t> normally distributed</a:t>
            </a:r>
            <a:r>
              <a:rPr lang="en-US" dirty="0"/>
              <a:t> data set. The test finds if a minimum value or a maximum value is an outlier.</a:t>
            </a:r>
          </a:p>
          <a:p>
            <a:r>
              <a:rPr lang="en-US" b="1" dirty="0"/>
              <a:t>Cautions</a:t>
            </a:r>
            <a:r>
              <a:rPr lang="en-US" dirty="0"/>
              <a:t>: </a:t>
            </a:r>
          </a:p>
          <a:p>
            <a:r>
              <a:rPr lang="en-US" dirty="0"/>
              <a:t>The test is only used to find a </a:t>
            </a:r>
            <a:r>
              <a:rPr lang="en-US" i="1" dirty="0"/>
              <a:t>single</a:t>
            </a:r>
            <a:r>
              <a:rPr lang="en-US" dirty="0"/>
              <a:t> outlier in normally distributed data (excluding the potential outlier). If you think that your data set has more than one outlier, use the </a:t>
            </a:r>
            <a:r>
              <a:rPr lang="en-US" b="1" dirty="0"/>
              <a:t>generalized extreme </a:t>
            </a:r>
            <a:r>
              <a:rPr lang="en-US" b="1" dirty="0" err="1"/>
              <a:t>studentized</a:t>
            </a:r>
            <a:r>
              <a:rPr lang="en-US" b="1" dirty="0"/>
              <a:t> deviate test</a:t>
            </a:r>
            <a:r>
              <a:rPr lang="en-US" dirty="0"/>
              <a:t> or </a:t>
            </a:r>
            <a:r>
              <a:rPr lang="en-US" b="1" dirty="0" err="1"/>
              <a:t>Tietjen</a:t>
            </a:r>
            <a:r>
              <a:rPr lang="en-US" b="1" dirty="0"/>
              <a:t>-Moore test</a:t>
            </a:r>
            <a:r>
              <a:rPr lang="en-US" dirty="0"/>
              <a:t> instead. </a:t>
            </a:r>
          </a:p>
          <a:p>
            <a:r>
              <a:rPr lang="en-US" dirty="0"/>
              <a:t>Using this test on </a:t>
            </a:r>
            <a:r>
              <a:rPr lang="en-US" dirty="0">
                <a:hlinkClick r:id="rId3"/>
              </a:rPr>
              <a:t>non-normal distributions</a:t>
            </a:r>
            <a:r>
              <a:rPr lang="en-US" dirty="0"/>
              <a:t> will give false results. </a:t>
            </a:r>
          </a:p>
          <a:p>
            <a:r>
              <a:rPr lang="en-US" dirty="0"/>
              <a:t>Run a test for normality (like the </a:t>
            </a:r>
            <a:r>
              <a:rPr lang="en-US" dirty="0">
                <a:hlinkClick r:id="rId4"/>
              </a:rPr>
              <a:t>Shapiro-Wilk test</a:t>
            </a:r>
            <a:r>
              <a:rPr lang="en-US" dirty="0"/>
              <a:t>) </a:t>
            </a:r>
            <a:r>
              <a:rPr lang="en-US" i="1" dirty="0"/>
              <a:t>before</a:t>
            </a:r>
            <a:r>
              <a:rPr lang="en-US" dirty="0"/>
              <a:t> running Grubbs’ test. If you find your data set isn’t normally distributed, try removing the potential outlier from the data set and running the normality test again. </a:t>
            </a:r>
            <a:r>
              <a:rPr lang="en-US" b="1" dirty="0">
                <a:solidFill>
                  <a:srgbClr val="FF0000"/>
                </a:solidFill>
              </a:rPr>
              <a:t>If your data still isn’t normal, don’t run this test.</a:t>
            </a:r>
          </a:p>
          <a:p>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16,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43</a:t>
            </a:fld>
            <a:endParaRPr lang="en-US"/>
          </a:p>
        </p:txBody>
      </p:sp>
      <p:sp>
        <p:nvSpPr>
          <p:cNvPr id="6" name="Rectangle 5"/>
          <p:cNvSpPr/>
          <p:nvPr/>
        </p:nvSpPr>
        <p:spPr>
          <a:xfrm>
            <a:off x="3806986" y="5792801"/>
            <a:ext cx="4559774" cy="369332"/>
          </a:xfrm>
          <a:prstGeom prst="rect">
            <a:avLst/>
          </a:prstGeom>
        </p:spPr>
        <p:txBody>
          <a:bodyPr wrap="none">
            <a:spAutoFit/>
          </a:bodyPr>
          <a:lstStyle/>
          <a:p>
            <a:r>
              <a:rPr lang="en-US" dirty="0"/>
              <a:t>https://www.statisticshowto.com/grubbs-test/</a:t>
            </a:r>
          </a:p>
        </p:txBody>
      </p:sp>
    </p:spTree>
    <p:extLst>
      <p:ext uri="{BB962C8B-B14F-4D97-AF65-F5344CB8AC3E}">
        <p14:creationId xmlns:p14="http://schemas.microsoft.com/office/powerpoint/2010/main" val="1672147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Grubbs By Hand</a:t>
            </a:r>
            <a:endParaRPr lang="en-US" dirty="0"/>
          </a:p>
        </p:txBody>
      </p:sp>
      <p:sp>
        <p:nvSpPr>
          <p:cNvPr id="3" name="Content Placeholder 2"/>
          <p:cNvSpPr>
            <a:spLocks noGrp="1"/>
          </p:cNvSpPr>
          <p:nvPr>
            <p:ph idx="1"/>
          </p:nvPr>
        </p:nvSpPr>
        <p:spPr/>
        <p:txBody>
          <a:bodyPr/>
          <a:lstStyle/>
          <a:p>
            <a:endParaRPr lang="en-US" dirty="0" smtClean="0"/>
          </a:p>
          <a:p>
            <a:r>
              <a:rPr lang="en-US" dirty="0"/>
              <a:t>Find the G test statistic.</a:t>
            </a:r>
          </a:p>
          <a:p>
            <a:r>
              <a:rPr lang="en-US" dirty="0"/>
              <a:t>Find the G Critical Value.</a:t>
            </a:r>
          </a:p>
          <a:p>
            <a:r>
              <a:rPr lang="en-US" dirty="0"/>
              <a:t>Compare the test statistic to the G critical value.</a:t>
            </a:r>
          </a:p>
          <a:p>
            <a:r>
              <a:rPr lang="en-US" dirty="0"/>
              <a:t>Reject the point as an outlier if the test statistic is greater than the critical value.</a:t>
            </a:r>
          </a:p>
          <a:p>
            <a:endParaRPr lang="en-US" dirty="0" smtClean="0"/>
          </a:p>
          <a:p>
            <a:r>
              <a:rPr lang="en-US" dirty="0" smtClean="0"/>
              <a:t>Ho: There is no outlier</a:t>
            </a:r>
          </a:p>
          <a:p>
            <a:r>
              <a:rPr lang="en-US" dirty="0" smtClean="0"/>
              <a:t>Ha: There is an outlier</a:t>
            </a: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16,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44</a:t>
            </a:fld>
            <a:endParaRPr lang="en-US"/>
          </a:p>
        </p:txBody>
      </p:sp>
    </p:spTree>
    <p:extLst>
      <p:ext uri="{BB962C8B-B14F-4D97-AF65-F5344CB8AC3E}">
        <p14:creationId xmlns:p14="http://schemas.microsoft.com/office/powerpoint/2010/main" val="37073236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Grubbs Test</a:t>
            </a:r>
            <a:endParaRPr lang="en-US" dirty="0"/>
          </a:p>
        </p:txBody>
      </p:sp>
      <p:pic>
        <p:nvPicPr>
          <p:cNvPr id="6" name="Content Placeholder 5"/>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315520" y="2483445"/>
            <a:ext cx="5557000" cy="3230256"/>
          </a:xfrm>
          <a:prstGeom prst="rect">
            <a:avLst/>
          </a:prstGeom>
          <a:ln>
            <a:noFill/>
          </a:ln>
          <a:effectLst>
            <a:outerShdw blurRad="292100" dist="139700" dir="2700000" algn="tl" rotWithShape="0">
              <a:srgbClr val="333333">
                <a:alpha val="65000"/>
              </a:srgbClr>
            </a:outerShdw>
          </a:effectLst>
        </p:spPr>
      </p:pic>
      <p:sp>
        <p:nvSpPr>
          <p:cNvPr id="4" name="Date Placeholder 3"/>
          <p:cNvSpPr>
            <a:spLocks noGrp="1"/>
          </p:cNvSpPr>
          <p:nvPr>
            <p:ph type="dt" sz="half" idx="10"/>
          </p:nvPr>
        </p:nvSpPr>
        <p:spPr/>
        <p:txBody>
          <a:bodyPr/>
          <a:lstStyle/>
          <a:p>
            <a:fld id="{82FF38B9-681E-544A-9ED8-FF2085E1BC8A}" type="datetime4">
              <a:rPr lang="en-US" smtClean="0"/>
              <a:pPr/>
              <a:t>September 16,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45</a:t>
            </a:fld>
            <a:endParaRPr lang="en-US"/>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993630" y="2033251"/>
            <a:ext cx="2863428" cy="45203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542934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Grubbs Test</a:t>
            </a:r>
            <a:endParaRPr lang="en-US" dirty="0"/>
          </a:p>
        </p:txBody>
      </p:sp>
      <p:pic>
        <p:nvPicPr>
          <p:cNvPr id="6" name="Content Placeholder 5"/>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358314" y="1930153"/>
            <a:ext cx="3047616" cy="4404433"/>
          </a:xfrm>
          <a:prstGeom prst="rect">
            <a:avLst/>
          </a:prstGeom>
          <a:ln>
            <a:noFill/>
          </a:ln>
          <a:effectLst>
            <a:outerShdw blurRad="292100" dist="139700" dir="2700000" algn="tl" rotWithShape="0">
              <a:srgbClr val="333333">
                <a:alpha val="65000"/>
              </a:srgbClr>
            </a:outerShdw>
          </a:effectLst>
        </p:spPr>
      </p:pic>
      <p:sp>
        <p:nvSpPr>
          <p:cNvPr id="4" name="Date Placeholder 3"/>
          <p:cNvSpPr>
            <a:spLocks noGrp="1"/>
          </p:cNvSpPr>
          <p:nvPr>
            <p:ph type="dt" sz="half" idx="10"/>
          </p:nvPr>
        </p:nvSpPr>
        <p:spPr/>
        <p:txBody>
          <a:bodyPr/>
          <a:lstStyle/>
          <a:p>
            <a:fld id="{82FF38B9-681E-544A-9ED8-FF2085E1BC8A}" type="datetime4">
              <a:rPr lang="en-US" smtClean="0"/>
              <a:pPr/>
              <a:t>September 16,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46</a:t>
            </a:fld>
            <a:endParaRPr lang="en-US"/>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76941" y="528477"/>
            <a:ext cx="4191000" cy="1606550"/>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476941" y="4219662"/>
            <a:ext cx="3676430" cy="14919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66768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a:xfrm>
            <a:off x="1043490" y="357615"/>
            <a:ext cx="7024744" cy="1143000"/>
          </a:xfrm>
        </p:spPr>
        <p:txBody>
          <a:bodyPr/>
          <a:lstStyle/>
          <a:p>
            <a:r>
              <a:rPr lang="en-US" dirty="0" smtClean="0"/>
              <a:t>Other </a:t>
            </a:r>
            <a:r>
              <a:rPr lang="en-US" dirty="0" smtClean="0"/>
              <a:t>Examples of Noise</a:t>
            </a:r>
            <a:endParaRPr lang="en-US" dirty="0"/>
          </a:p>
        </p:txBody>
      </p:sp>
      <p:sp>
        <p:nvSpPr>
          <p:cNvPr id="825347" name="Rectangle 3"/>
          <p:cNvSpPr>
            <a:spLocks noGrp="1" noChangeArrowheads="1"/>
          </p:cNvSpPr>
          <p:nvPr>
            <p:ph idx="1"/>
          </p:nvPr>
        </p:nvSpPr>
        <p:spPr>
          <a:xfrm>
            <a:off x="1043492" y="1774117"/>
            <a:ext cx="6777317" cy="4575600"/>
          </a:xfrm>
        </p:spPr>
        <p:txBody>
          <a:bodyPr>
            <a:normAutofit fontScale="92500" lnSpcReduction="10000"/>
          </a:bodyPr>
          <a:lstStyle/>
          <a:p>
            <a:r>
              <a:rPr lang="en-US" b="1" dirty="0" smtClean="0"/>
              <a:t>Random error </a:t>
            </a:r>
            <a:r>
              <a:rPr lang="en-US" dirty="0" smtClean="0"/>
              <a:t>or </a:t>
            </a:r>
            <a:r>
              <a:rPr lang="en-US" b="1" dirty="0" smtClean="0"/>
              <a:t>variance</a:t>
            </a:r>
            <a:r>
              <a:rPr lang="en-US" dirty="0" smtClean="0"/>
              <a:t> in a measured variable.</a:t>
            </a:r>
          </a:p>
          <a:p>
            <a:pPr marL="68580" indent="0">
              <a:buNone/>
            </a:pPr>
            <a:endParaRPr lang="en-US" dirty="0" smtClean="0"/>
          </a:p>
          <a:p>
            <a:r>
              <a:rPr lang="en-US" dirty="0" smtClean="0"/>
              <a:t>Examples:</a:t>
            </a:r>
          </a:p>
          <a:p>
            <a:pPr lvl="1"/>
            <a:r>
              <a:rPr lang="en-US" dirty="0" smtClean="0"/>
              <a:t>Audio (voice poor quality on phone)</a:t>
            </a:r>
          </a:p>
          <a:p>
            <a:pPr lvl="1"/>
            <a:r>
              <a:rPr lang="en-US" dirty="0" smtClean="0"/>
              <a:t>Video (“snow on TV)</a:t>
            </a:r>
          </a:p>
          <a:p>
            <a:pPr lvl="1"/>
            <a:r>
              <a:rPr lang="en-US" dirty="0" smtClean="0"/>
              <a:t>Sensor noisy</a:t>
            </a:r>
          </a:p>
          <a:p>
            <a:pPr lvl="1"/>
            <a:r>
              <a:rPr lang="en-US" dirty="0" smtClean="0"/>
              <a:t>Survey data collection by different people</a:t>
            </a:r>
          </a:p>
          <a:p>
            <a:pPr lvl="1"/>
            <a:endParaRPr lang="en-US" dirty="0" smtClean="0"/>
          </a:p>
          <a:p>
            <a:r>
              <a:rPr lang="en-US" dirty="0" smtClean="0"/>
              <a:t>Noisy values may be due to:</a:t>
            </a:r>
          </a:p>
          <a:p>
            <a:pPr lvl="1"/>
            <a:r>
              <a:rPr lang="en-US" dirty="0" smtClean="0"/>
              <a:t>Faulty data collection instruments</a:t>
            </a:r>
          </a:p>
          <a:p>
            <a:pPr lvl="1"/>
            <a:r>
              <a:rPr lang="en-US" dirty="0" smtClean="0"/>
              <a:t>Data entry problems</a:t>
            </a:r>
          </a:p>
          <a:p>
            <a:pPr lvl="1"/>
            <a:r>
              <a:rPr lang="en-US" dirty="0" smtClean="0"/>
              <a:t>Data transmission problems</a:t>
            </a:r>
          </a:p>
          <a:p>
            <a:pPr lvl="1"/>
            <a:r>
              <a:rPr lang="en-US" dirty="0" smtClean="0"/>
              <a:t>Technology limitations</a:t>
            </a:r>
          </a:p>
          <a:p>
            <a:pPr lvl="1"/>
            <a:r>
              <a:rPr lang="en-US" dirty="0" smtClean="0"/>
              <a:t>Inconsistent naming conventions</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903733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603768"/>
            <a:ext cx="7024744" cy="1143000"/>
          </a:xfrm>
        </p:spPr>
        <p:txBody>
          <a:bodyPr>
            <a:normAutofit fontScale="90000"/>
          </a:bodyPr>
          <a:lstStyle/>
          <a:p>
            <a:r>
              <a:rPr lang="en-US" dirty="0" smtClean="0"/>
              <a:t>Noisy Tweets: What is noise?</a:t>
            </a:r>
            <a:endParaRPr lang="en-US" dirty="0"/>
          </a:p>
        </p:txBody>
      </p:sp>
      <p:sp>
        <p:nvSpPr>
          <p:cNvPr id="3" name="Content Placeholder 2"/>
          <p:cNvSpPr>
            <a:spLocks noGrp="1"/>
          </p:cNvSpPr>
          <p:nvPr>
            <p:ph idx="1"/>
          </p:nvPr>
        </p:nvSpPr>
        <p:spPr>
          <a:xfrm>
            <a:off x="1043492" y="2079432"/>
            <a:ext cx="6777317" cy="4074909"/>
          </a:xfrm>
        </p:spPr>
        <p:txBody>
          <a:bodyPr>
            <a:normAutofit fontScale="92500" lnSpcReduction="20000"/>
          </a:bodyPr>
          <a:lstStyle/>
          <a:p>
            <a:pPr marL="525780" indent="-457200">
              <a:buFont typeface="+mj-lt"/>
              <a:buAutoNum type="arabicPeriod"/>
            </a:pPr>
            <a:r>
              <a:rPr lang="en-US" sz="2000" dirty="0"/>
              <a:t>#ISIS is the end of human slavery! #</a:t>
            </a:r>
            <a:r>
              <a:rPr lang="en-US" sz="2000" dirty="0" err="1"/>
              <a:t>IslamicState</a:t>
            </a:r>
            <a:r>
              <a:rPr lang="en-US" sz="2000" dirty="0"/>
              <a:t> </a:t>
            </a:r>
            <a:endParaRPr lang="en-US" sz="2000" dirty="0" smtClean="0"/>
          </a:p>
          <a:p>
            <a:pPr marL="525780" indent="-457200">
              <a:buFont typeface="+mj-lt"/>
              <a:buAutoNum type="arabicPeriod"/>
            </a:pPr>
            <a:endParaRPr lang="en-US" sz="2000" dirty="0" smtClean="0"/>
          </a:p>
          <a:p>
            <a:pPr marL="525780" indent="-457200">
              <a:buFont typeface="+mj-lt"/>
              <a:buAutoNum type="arabicPeriod"/>
            </a:pPr>
            <a:r>
              <a:rPr lang="en-US" sz="2000" dirty="0"/>
              <a:t>OMG check this </a:t>
            </a:r>
            <a:r>
              <a:rPr lang="en-US" sz="2000" dirty="0" smtClean="0"/>
              <a:t>out: </a:t>
            </a:r>
            <a:r>
              <a:rPr lang="en-US" sz="2000" dirty="0">
                <a:hlinkClick r:id="rId3"/>
              </a:rPr>
              <a:t>http://t.co/</a:t>
            </a:r>
            <a:r>
              <a:rPr lang="en-US" sz="2000" dirty="0" smtClean="0">
                <a:hlinkClick r:id="rId3"/>
              </a:rPr>
              <a:t>g5fmtC0GPJ</a:t>
            </a:r>
            <a:endParaRPr lang="en-US" sz="2000" dirty="0" smtClean="0"/>
          </a:p>
          <a:p>
            <a:pPr marL="525780" indent="-457200">
              <a:buFont typeface="+mj-lt"/>
              <a:buAutoNum type="arabicPeriod"/>
            </a:pPr>
            <a:endParaRPr lang="en-US" sz="2000" dirty="0" smtClean="0"/>
          </a:p>
          <a:p>
            <a:pPr marL="525780" indent="-457200">
              <a:buFont typeface="+mj-lt"/>
              <a:buAutoNum type="arabicPeriod"/>
            </a:pPr>
            <a:r>
              <a:rPr lang="en-US" sz="2000" dirty="0" smtClean="0"/>
              <a:t>Brother </a:t>
            </a:r>
            <a:r>
              <a:rPr lang="en-US" sz="2000" dirty="0"/>
              <a:t>Abu </a:t>
            </a:r>
            <a:r>
              <a:rPr lang="en-US" sz="2000" dirty="0" err="1"/>
              <a:t>Suhaib</a:t>
            </a:r>
            <a:r>
              <a:rPr lang="en-US" sz="2000" dirty="0"/>
              <a:t> Al </a:t>
            </a:r>
            <a:r>
              <a:rPr lang="en-US" sz="2000" dirty="0" err="1"/>
              <a:t>Jazrawi</a:t>
            </a:r>
            <a:r>
              <a:rPr lang="en-US" sz="2000" dirty="0"/>
              <a:t>  May Allah accept him  #ISIS #</a:t>
            </a:r>
            <a:r>
              <a:rPr lang="en-US" sz="2000" dirty="0" err="1"/>
              <a:t>IslamicState</a:t>
            </a:r>
            <a:r>
              <a:rPr lang="en-US" sz="2000" dirty="0"/>
              <a:t>   💕 💕 😔 😔 </a:t>
            </a:r>
            <a:r>
              <a:rPr lang="en-US" sz="2000" dirty="0">
                <a:hlinkClick r:id="rId3"/>
              </a:rPr>
              <a:t>http://t.co/</a:t>
            </a:r>
            <a:r>
              <a:rPr lang="en-US" sz="2000" dirty="0" smtClean="0">
                <a:hlinkClick r:id="rId3"/>
              </a:rPr>
              <a:t>g5fmtC0GPJ</a:t>
            </a:r>
            <a:endParaRPr lang="en-US" sz="2000" dirty="0" smtClean="0"/>
          </a:p>
          <a:p>
            <a:pPr marL="525780" indent="-457200">
              <a:buFont typeface="+mj-lt"/>
              <a:buAutoNum type="arabicPeriod"/>
            </a:pPr>
            <a:endParaRPr lang="en-US" sz="2000" dirty="0" smtClean="0"/>
          </a:p>
          <a:p>
            <a:pPr marL="525780" indent="-457200">
              <a:buFont typeface="+mj-lt"/>
              <a:buAutoNum type="arabicPeriod"/>
            </a:pPr>
            <a:r>
              <a:rPr lang="en-US" sz="2000" dirty="0" smtClean="0"/>
              <a:t>a </a:t>
            </a:r>
            <a:r>
              <a:rPr lang="en-US" sz="2000" dirty="0"/>
              <a:t>crowded fruit &amp; vegetable market in </a:t>
            </a:r>
            <a:r>
              <a:rPr lang="en-US" sz="2000" dirty="0" err="1"/>
              <a:t>Jarablus</a:t>
            </a:r>
            <a:r>
              <a:rPr lang="en-US" sz="2000" dirty="0"/>
              <a:t>, #Aleppo #</a:t>
            </a:r>
            <a:r>
              <a:rPr lang="en-US" sz="2000" dirty="0" err="1"/>
              <a:t>IslamicState</a:t>
            </a:r>
            <a:r>
              <a:rPr lang="en-US" sz="2000" dirty="0"/>
              <a:t>  #IS #ISIS #</a:t>
            </a:r>
            <a:r>
              <a:rPr lang="en-US" sz="2000" dirty="0" err="1" smtClean="0"/>
              <a:t>MessageToIsis</a:t>
            </a:r>
            <a:endParaRPr lang="en-US" sz="2000" dirty="0" smtClean="0"/>
          </a:p>
          <a:p>
            <a:pPr marL="525780" indent="-457200">
              <a:buFont typeface="+mj-lt"/>
              <a:buAutoNum type="arabicPeriod"/>
            </a:pPr>
            <a:endParaRPr lang="en-US" sz="2000" dirty="0" smtClean="0"/>
          </a:p>
          <a:p>
            <a:pPr marL="525780" indent="-457200">
              <a:buFont typeface="+mj-lt"/>
              <a:buAutoNum type="arabicPeriod"/>
            </a:pPr>
            <a:r>
              <a:rPr lang="en-US" sz="2000" dirty="0" smtClean="0"/>
              <a:t>If </a:t>
            </a:r>
            <a:r>
              <a:rPr lang="en-US" sz="2000" dirty="0"/>
              <a:t>it's not clear to you at this point that twitter is allowing #ISIS to terrorize people you're a fool</a:t>
            </a:r>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48</a:t>
            </a:fld>
            <a:endParaRPr lang="en-US"/>
          </a:p>
        </p:txBody>
      </p:sp>
    </p:spTree>
    <p:extLst>
      <p:ext uri="{BB962C8B-B14F-4D97-AF65-F5344CB8AC3E}">
        <p14:creationId xmlns:p14="http://schemas.microsoft.com/office/powerpoint/2010/main" val="20424533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0914" name="Rectangle 2"/>
          <p:cNvSpPr>
            <a:spLocks noGrp="1" noChangeArrowheads="1"/>
          </p:cNvSpPr>
          <p:nvPr>
            <p:ph type="title"/>
          </p:nvPr>
        </p:nvSpPr>
        <p:spPr>
          <a:xfrm>
            <a:off x="454025" y="1027728"/>
            <a:ext cx="8118475" cy="533400"/>
          </a:xfrm>
        </p:spPr>
        <p:txBody>
          <a:bodyPr>
            <a:normAutofit fontScale="90000"/>
          </a:bodyPr>
          <a:lstStyle/>
          <a:p>
            <a:r>
              <a:rPr lang="en-US" altLang="zh-TW" dirty="0">
                <a:ea typeface="PMingLiU" pitchFamily="18" charset="-120"/>
                <a:cs typeface="PMingLiU" pitchFamily="18" charset="-120"/>
              </a:rPr>
              <a:t>How to Handle </a:t>
            </a:r>
            <a:r>
              <a:rPr lang="en-US" altLang="zh-TW" dirty="0" smtClean="0">
                <a:ea typeface="PMingLiU" pitchFamily="18" charset="-120"/>
                <a:cs typeface="PMingLiU" pitchFamily="18" charset="-120"/>
              </a:rPr>
              <a:t>Noisy </a:t>
            </a:r>
            <a:r>
              <a:rPr lang="en-US" altLang="zh-TW" dirty="0">
                <a:ea typeface="PMingLiU" pitchFamily="18" charset="-120"/>
                <a:cs typeface="PMingLiU" pitchFamily="18" charset="-120"/>
              </a:rPr>
              <a:t>Data?</a:t>
            </a:r>
          </a:p>
        </p:txBody>
      </p:sp>
      <p:sp>
        <p:nvSpPr>
          <p:cNvPr id="1190915" name="Rectangle 3"/>
          <p:cNvSpPr>
            <a:spLocks noGrp="1" noChangeArrowheads="1"/>
          </p:cNvSpPr>
          <p:nvPr>
            <p:ph idx="1"/>
          </p:nvPr>
        </p:nvSpPr>
        <p:spPr>
          <a:xfrm>
            <a:off x="565758" y="1827828"/>
            <a:ext cx="8401050" cy="4800600"/>
          </a:xfrm>
        </p:spPr>
        <p:txBody>
          <a:bodyPr/>
          <a:lstStyle/>
          <a:p>
            <a:pPr marL="342900" indent="-342900">
              <a:lnSpc>
                <a:spcPct val="90000"/>
              </a:lnSpc>
            </a:pPr>
            <a:r>
              <a:rPr lang="en-US" altLang="zh-TW" b="1" dirty="0">
                <a:ea typeface="PMingLiU" pitchFamily="18" charset="-120"/>
                <a:cs typeface="PMingLiU" pitchFamily="18" charset="-120"/>
              </a:rPr>
              <a:t>Binning</a:t>
            </a:r>
            <a:r>
              <a:rPr lang="en-US" altLang="zh-TW" dirty="0">
                <a:ea typeface="PMingLiU" pitchFamily="18" charset="-120"/>
                <a:cs typeface="PMingLiU" pitchFamily="18" charset="-120"/>
              </a:rPr>
              <a:t> method</a:t>
            </a:r>
          </a:p>
          <a:p>
            <a:pPr marL="742950" lvl="1" indent="-285750">
              <a:lnSpc>
                <a:spcPct val="90000"/>
              </a:lnSpc>
            </a:pPr>
            <a:r>
              <a:rPr lang="en-US" altLang="zh-TW" dirty="0">
                <a:ea typeface="PMingLiU" pitchFamily="18" charset="-120"/>
                <a:cs typeface="PMingLiU" pitchFamily="18" charset="-120"/>
              </a:rPr>
              <a:t>Looked at neighborhood and locally </a:t>
            </a:r>
            <a:r>
              <a:rPr lang="en-US" altLang="zh-TW" b="1" dirty="0" smtClean="0">
                <a:ea typeface="PMingLiU" pitchFamily="18" charset="-120"/>
                <a:cs typeface="PMingLiU" pitchFamily="18" charset="-120"/>
              </a:rPr>
              <a:t>smooth</a:t>
            </a:r>
            <a:r>
              <a:rPr lang="en-US" altLang="zh-TW" dirty="0" smtClean="0">
                <a:ea typeface="PMingLiU" pitchFamily="18" charset="-120"/>
                <a:cs typeface="PMingLiU" pitchFamily="18" charset="-120"/>
              </a:rPr>
              <a:t> </a:t>
            </a:r>
            <a:r>
              <a:rPr lang="en-US" altLang="zh-TW" dirty="0">
                <a:ea typeface="PMingLiU" pitchFamily="18" charset="-120"/>
                <a:cs typeface="PMingLiU" pitchFamily="18" charset="-120"/>
              </a:rPr>
              <a:t>data.</a:t>
            </a:r>
          </a:p>
          <a:p>
            <a:pPr marL="342900" indent="-342900">
              <a:lnSpc>
                <a:spcPct val="90000"/>
              </a:lnSpc>
            </a:pPr>
            <a:endParaRPr lang="en-US" altLang="zh-TW" dirty="0" smtClean="0">
              <a:ea typeface="PMingLiU" pitchFamily="18" charset="-120"/>
              <a:cs typeface="PMingLiU" pitchFamily="18" charset="-120"/>
            </a:endParaRPr>
          </a:p>
          <a:p>
            <a:pPr marL="342900" indent="-342900">
              <a:lnSpc>
                <a:spcPct val="90000"/>
              </a:lnSpc>
            </a:pPr>
            <a:r>
              <a:rPr lang="en-US" altLang="zh-TW" b="1" dirty="0" smtClean="0">
                <a:ea typeface="PMingLiU" pitchFamily="18" charset="-120"/>
                <a:cs typeface="PMingLiU" pitchFamily="18" charset="-120"/>
              </a:rPr>
              <a:t>Regression</a:t>
            </a:r>
            <a:endParaRPr lang="en-US" altLang="zh-TW" b="1" dirty="0">
              <a:ea typeface="PMingLiU" pitchFamily="18" charset="-120"/>
              <a:cs typeface="PMingLiU" pitchFamily="18" charset="-120"/>
            </a:endParaRPr>
          </a:p>
          <a:p>
            <a:pPr marL="742950" lvl="1" indent="-285750">
              <a:lnSpc>
                <a:spcPct val="90000"/>
              </a:lnSpc>
            </a:pPr>
            <a:r>
              <a:rPr lang="en-US" altLang="zh-TW" dirty="0">
                <a:ea typeface="PMingLiU" pitchFamily="18" charset="-120"/>
                <a:cs typeface="PMingLiU" pitchFamily="18" charset="-120"/>
              </a:rPr>
              <a:t>S</a:t>
            </a:r>
            <a:r>
              <a:rPr lang="en-US" altLang="zh-TW" dirty="0" smtClean="0">
                <a:ea typeface="PMingLiU" pitchFamily="18" charset="-120"/>
                <a:cs typeface="PMingLiU" pitchFamily="18" charset="-120"/>
              </a:rPr>
              <a:t>mooth </a:t>
            </a:r>
            <a:r>
              <a:rPr lang="en-US" altLang="zh-TW" dirty="0">
                <a:ea typeface="PMingLiU" pitchFamily="18" charset="-120"/>
                <a:cs typeface="PMingLiU" pitchFamily="18" charset="-120"/>
              </a:rPr>
              <a:t>by fitting the data into regression functions</a:t>
            </a:r>
          </a:p>
          <a:p>
            <a:pPr marL="342900" indent="-342900">
              <a:lnSpc>
                <a:spcPct val="90000"/>
              </a:lnSpc>
            </a:pPr>
            <a:endParaRPr lang="en-US" altLang="zh-TW" dirty="0" smtClean="0">
              <a:ea typeface="PMingLiU" pitchFamily="18" charset="-120"/>
              <a:cs typeface="PMingLiU" pitchFamily="18" charset="-120"/>
            </a:endParaRPr>
          </a:p>
          <a:p>
            <a:pPr marL="342900" indent="-342900">
              <a:lnSpc>
                <a:spcPct val="90000"/>
              </a:lnSpc>
            </a:pPr>
            <a:r>
              <a:rPr lang="en-US" altLang="zh-TW" b="1" dirty="0" smtClean="0">
                <a:ea typeface="PMingLiU" pitchFamily="18" charset="-120"/>
                <a:cs typeface="PMingLiU" pitchFamily="18" charset="-120"/>
              </a:rPr>
              <a:t>Clustering</a:t>
            </a:r>
            <a:r>
              <a:rPr lang="en-US" altLang="zh-TW" dirty="0" smtClean="0">
                <a:ea typeface="PMingLiU" pitchFamily="18" charset="-120"/>
                <a:cs typeface="PMingLiU" pitchFamily="18" charset="-120"/>
              </a:rPr>
              <a:t>/Anomaly Detection algorithms</a:t>
            </a:r>
            <a:endParaRPr lang="en-US" altLang="zh-TW" dirty="0">
              <a:ea typeface="PMingLiU" pitchFamily="18" charset="-120"/>
              <a:cs typeface="PMingLiU" pitchFamily="18" charset="-120"/>
            </a:endParaRPr>
          </a:p>
          <a:p>
            <a:pPr marL="742950" lvl="1" indent="-285750">
              <a:lnSpc>
                <a:spcPct val="90000"/>
              </a:lnSpc>
            </a:pPr>
            <a:r>
              <a:rPr lang="en-US" altLang="zh-TW" dirty="0">
                <a:ea typeface="PMingLiU" pitchFamily="18" charset="-120"/>
                <a:cs typeface="PMingLiU" pitchFamily="18" charset="-120"/>
              </a:rPr>
              <a:t>D</a:t>
            </a:r>
            <a:r>
              <a:rPr lang="en-US" altLang="zh-TW" dirty="0" smtClean="0">
                <a:ea typeface="PMingLiU" pitchFamily="18" charset="-120"/>
                <a:cs typeface="PMingLiU" pitchFamily="18" charset="-120"/>
              </a:rPr>
              <a:t>etect </a:t>
            </a:r>
            <a:r>
              <a:rPr lang="en-US" altLang="zh-TW" dirty="0">
                <a:ea typeface="PMingLiU" pitchFamily="18" charset="-120"/>
                <a:cs typeface="PMingLiU" pitchFamily="18" charset="-120"/>
              </a:rPr>
              <a:t>and remove outliers</a:t>
            </a:r>
          </a:p>
          <a:p>
            <a:pPr marL="342900" indent="-342900">
              <a:lnSpc>
                <a:spcPct val="90000"/>
              </a:lnSpc>
            </a:pPr>
            <a:endParaRPr lang="en-US" altLang="zh-TW" dirty="0" smtClean="0">
              <a:ea typeface="PMingLiU" pitchFamily="18" charset="-120"/>
              <a:cs typeface="PMingLiU" pitchFamily="18" charset="-120"/>
            </a:endParaRPr>
          </a:p>
          <a:p>
            <a:pPr marL="342900" indent="-342900">
              <a:lnSpc>
                <a:spcPct val="90000"/>
              </a:lnSpc>
            </a:pPr>
            <a:r>
              <a:rPr lang="en-US" altLang="zh-TW" dirty="0" smtClean="0">
                <a:ea typeface="PMingLiU" pitchFamily="18" charset="-120"/>
                <a:cs typeface="PMingLiU" pitchFamily="18" charset="-120"/>
              </a:rPr>
              <a:t>Combined </a:t>
            </a:r>
            <a:r>
              <a:rPr lang="en-US" altLang="zh-TW" dirty="0">
                <a:ea typeface="PMingLiU" pitchFamily="18" charset="-120"/>
                <a:cs typeface="PMingLiU" pitchFamily="18" charset="-120"/>
              </a:rPr>
              <a:t>computer and </a:t>
            </a:r>
            <a:r>
              <a:rPr lang="en-US" altLang="zh-TW" b="1" dirty="0">
                <a:ea typeface="PMingLiU" pitchFamily="18" charset="-120"/>
                <a:cs typeface="PMingLiU" pitchFamily="18" charset="-120"/>
              </a:rPr>
              <a:t>human inspection</a:t>
            </a:r>
          </a:p>
          <a:p>
            <a:pPr marL="742950" lvl="1" indent="-285750">
              <a:lnSpc>
                <a:spcPct val="90000"/>
              </a:lnSpc>
            </a:pPr>
            <a:r>
              <a:rPr lang="en-US" altLang="zh-TW" dirty="0">
                <a:ea typeface="PMingLiU" pitchFamily="18" charset="-120"/>
                <a:cs typeface="PMingLiU" pitchFamily="18" charset="-120"/>
              </a:rPr>
              <a:t>D</a:t>
            </a:r>
            <a:r>
              <a:rPr lang="en-US" altLang="zh-TW" dirty="0" smtClean="0">
                <a:ea typeface="PMingLiU" pitchFamily="18" charset="-120"/>
                <a:cs typeface="PMingLiU" pitchFamily="18" charset="-120"/>
              </a:rPr>
              <a:t>etect </a:t>
            </a:r>
            <a:r>
              <a:rPr lang="en-US" altLang="zh-TW" dirty="0">
                <a:ea typeface="PMingLiU" pitchFamily="18" charset="-120"/>
                <a:cs typeface="PMingLiU" pitchFamily="18" charset="-120"/>
              </a:rPr>
              <a:t>suspicious values and check by </a:t>
            </a:r>
            <a:r>
              <a:rPr lang="en-US" altLang="zh-TW" dirty="0" smtClean="0">
                <a:ea typeface="PMingLiU" pitchFamily="18" charset="-120"/>
                <a:cs typeface="PMingLiU" pitchFamily="18" charset="-120"/>
              </a:rPr>
              <a:t>human and then build a classifier</a:t>
            </a:r>
            <a:endParaRPr lang="en-US" altLang="zh-TW" dirty="0">
              <a:ea typeface="PMingLiU" pitchFamily="18" charset="-120"/>
              <a:cs typeface="PMingLiU" pitchFamily="18" charset="-120"/>
            </a:endParaRPr>
          </a:p>
        </p:txBody>
      </p:sp>
    </p:spTree>
    <p:extLst>
      <p:ext uri="{BB962C8B-B14F-4D97-AF65-F5344CB8AC3E}">
        <p14:creationId xmlns:p14="http://schemas.microsoft.com/office/powerpoint/2010/main" val="4268470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Values</a:t>
            </a:r>
            <a:endParaRPr lang="en-US" dirty="0"/>
          </a:p>
        </p:txBody>
      </p:sp>
      <p:sp>
        <p:nvSpPr>
          <p:cNvPr id="3" name="Content Placeholder 2"/>
          <p:cNvSpPr>
            <a:spLocks noGrp="1"/>
          </p:cNvSpPr>
          <p:nvPr>
            <p:ph idx="1"/>
          </p:nvPr>
        </p:nvSpPr>
        <p:spPr/>
        <p:txBody>
          <a:bodyPr/>
          <a:lstStyle/>
          <a:p>
            <a:r>
              <a:rPr lang="en-US" dirty="0"/>
              <a:t>A </a:t>
            </a:r>
            <a:r>
              <a:rPr lang="en-US" b="1" dirty="0"/>
              <a:t>missing value </a:t>
            </a:r>
            <a:r>
              <a:rPr lang="en-US" dirty="0"/>
              <a:t>is a single attribute (variable) observation or value that is not available. </a:t>
            </a:r>
            <a:endParaRPr lang="en-US" dirty="0" smtClean="0"/>
          </a:p>
          <a:p>
            <a:r>
              <a:rPr lang="en-US" b="1" dirty="0" smtClean="0"/>
              <a:t>For </a:t>
            </a:r>
            <a:r>
              <a:rPr lang="en-US" b="1" dirty="0"/>
              <a:t>example</a:t>
            </a:r>
            <a:r>
              <a:rPr lang="en-US" dirty="0"/>
              <a:t>, if a dataset has a variable called Age and one of the Age values is missing for one of the rows, this is a </a:t>
            </a:r>
            <a:r>
              <a:rPr lang="en-US" b="1" dirty="0"/>
              <a:t>missing value</a:t>
            </a:r>
            <a:r>
              <a:rPr lang="en-US" dirty="0"/>
              <a:t>. </a:t>
            </a:r>
            <a:endParaRPr lang="en-US" dirty="0" smtClean="0"/>
          </a:p>
          <a:p>
            <a:r>
              <a:rPr lang="en-US" dirty="0" smtClean="0"/>
              <a:t>A </a:t>
            </a:r>
            <a:r>
              <a:rPr lang="en-US" dirty="0"/>
              <a:t>missing value may result from a </a:t>
            </a:r>
            <a:r>
              <a:rPr lang="en-US" b="1" dirty="0"/>
              <a:t>lack of data </a:t>
            </a:r>
            <a:r>
              <a:rPr lang="en-US" dirty="0"/>
              <a:t>during collection, such as a survey question left blank, or may result from </a:t>
            </a:r>
            <a:r>
              <a:rPr lang="en-US" b="1" dirty="0"/>
              <a:t>errors</a:t>
            </a:r>
            <a:r>
              <a:rPr lang="en-US" dirty="0"/>
              <a:t> in rendering the data, such as data-entry issues. </a:t>
            </a:r>
            <a:endParaRPr lang="en-US" dirty="0" smtClean="0"/>
          </a:p>
          <a:p>
            <a:r>
              <a:rPr lang="en-US" dirty="0" smtClean="0"/>
              <a:t>Missing </a:t>
            </a:r>
            <a:r>
              <a:rPr lang="en-US" dirty="0"/>
              <a:t>values can have a significant impact on the </a:t>
            </a:r>
            <a:r>
              <a:rPr lang="en-US" b="1" dirty="0"/>
              <a:t>quality</a:t>
            </a:r>
            <a:r>
              <a:rPr lang="en-US" dirty="0"/>
              <a:t> of a dataset and on the </a:t>
            </a:r>
            <a:r>
              <a:rPr lang="en-US" b="1" dirty="0"/>
              <a:t>information </a:t>
            </a:r>
            <a:r>
              <a:rPr lang="en-US" dirty="0"/>
              <a:t>that it contains</a:t>
            </a:r>
            <a:r>
              <a:rPr lang="en-US" dirty="0" smtClean="0"/>
              <a:t>.</a:t>
            </a:r>
          </a:p>
          <a:p>
            <a:r>
              <a:rPr lang="en-US" b="1" dirty="0" smtClean="0"/>
              <a:t> </a:t>
            </a:r>
            <a:r>
              <a:rPr lang="en-US" b="1" dirty="0"/>
              <a:t>If a given column in a dataset contains too many missing values, it may not be a usable variable for analysis. </a:t>
            </a:r>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5</a:t>
            </a:fld>
            <a:endParaRPr lang="en-US"/>
          </a:p>
        </p:txBody>
      </p:sp>
    </p:spTree>
    <p:extLst>
      <p:ext uri="{BB962C8B-B14F-4D97-AF65-F5344CB8AC3E}">
        <p14:creationId xmlns:p14="http://schemas.microsoft.com/office/powerpoint/2010/main" val="1787333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816" y="437218"/>
            <a:ext cx="7886700" cy="569639"/>
          </a:xfrm>
        </p:spPr>
        <p:txBody>
          <a:bodyPr>
            <a:normAutofit fontScale="90000"/>
          </a:bodyPr>
          <a:lstStyle/>
          <a:p>
            <a:r>
              <a:rPr lang="en-US" b="1" dirty="0" smtClean="0"/>
              <a:t>Binning </a:t>
            </a:r>
            <a:endParaRPr lang="en-US" b="1" dirty="0"/>
          </a:p>
        </p:txBody>
      </p:sp>
      <p:sp>
        <p:nvSpPr>
          <p:cNvPr id="3" name="Content Placeholder 2"/>
          <p:cNvSpPr>
            <a:spLocks noGrp="1"/>
          </p:cNvSpPr>
          <p:nvPr>
            <p:ph idx="1"/>
          </p:nvPr>
        </p:nvSpPr>
        <p:spPr>
          <a:xfrm>
            <a:off x="1694932" y="1158105"/>
            <a:ext cx="7247279" cy="824291"/>
          </a:xfrm>
        </p:spPr>
        <p:txBody>
          <a:bodyPr>
            <a:normAutofit lnSpcReduction="10000"/>
          </a:bodyPr>
          <a:lstStyle/>
          <a:p>
            <a:pPr marL="0" indent="0">
              <a:buNone/>
            </a:pPr>
            <a:r>
              <a:rPr lang="en-US" b="1" dirty="0" smtClean="0"/>
              <a:t>Example Dataset: height in inches</a:t>
            </a:r>
          </a:p>
          <a:p>
            <a:pPr marL="0" indent="0">
              <a:buNone/>
            </a:pPr>
            <a:r>
              <a:rPr lang="en-US" dirty="0" smtClean="0"/>
              <a:t>(</a:t>
            </a:r>
            <a:r>
              <a:rPr lang="en-US" dirty="0"/>
              <a:t>65 – 50) </a:t>
            </a:r>
            <a:r>
              <a:rPr lang="en-US" dirty="0" smtClean="0"/>
              <a:t>/6 = 15/6 = 2.5  </a:t>
            </a:r>
            <a:r>
              <a:rPr lang="en-US" b="1" dirty="0" smtClean="0"/>
              <a:t>So, the WIDTH of each bin is 2.5.</a:t>
            </a:r>
          </a:p>
          <a:p>
            <a:pPr marL="0" indent="0">
              <a:buNone/>
            </a:pPr>
            <a:endParaRPr lang="en-US" b="1" dirty="0" smtClean="0"/>
          </a:p>
          <a:p>
            <a:pPr marL="0" indent="0">
              <a:buNone/>
            </a:pPr>
            <a:endParaRPr lang="en-US" b="1" dirty="0"/>
          </a:p>
          <a:p>
            <a:pPr marL="0" indent="0">
              <a:buNone/>
            </a:pPr>
            <a:endParaRPr lang="en-US" b="1" dirty="0"/>
          </a:p>
        </p:txBody>
      </p:sp>
      <p:pic>
        <p:nvPicPr>
          <p:cNvPr id="5" name="Picture 4"/>
          <p:cNvPicPr>
            <a:picLocks noChangeAspect="1"/>
          </p:cNvPicPr>
          <p:nvPr/>
        </p:nvPicPr>
        <p:blipFill rotWithShape="1">
          <a:blip r:embed="rId2" cstate="print"/>
          <a:srcRect l="6798" t="36349" r="19714" b="38562"/>
          <a:stretch/>
        </p:blipFill>
        <p:spPr>
          <a:xfrm>
            <a:off x="5867400" y="152400"/>
            <a:ext cx="3074811" cy="731851"/>
          </a:xfrm>
          <a:prstGeom prst="rect">
            <a:avLst/>
          </a:prstGeom>
        </p:spPr>
      </p:pic>
      <p:graphicFrame>
        <p:nvGraphicFramePr>
          <p:cNvPr id="7" name="Table 6"/>
          <p:cNvGraphicFramePr>
            <a:graphicFrameLocks noGrp="1"/>
          </p:cNvGraphicFramePr>
          <p:nvPr>
            <p:extLst/>
          </p:nvPr>
        </p:nvGraphicFramePr>
        <p:xfrm>
          <a:off x="472816" y="1172509"/>
          <a:ext cx="1051184" cy="5240655"/>
        </p:xfrm>
        <a:graphic>
          <a:graphicData uri="http://schemas.openxmlformats.org/drawingml/2006/table">
            <a:tbl>
              <a:tblPr>
                <a:tableStyleId>{5C22544A-7EE6-4342-B048-85BDC9FD1C3A}</a:tableStyleId>
              </a:tblPr>
              <a:tblGrid>
                <a:gridCol w="1051184">
                  <a:extLst>
                    <a:ext uri="{9D8B030D-6E8A-4147-A177-3AD203B41FA5}">
                      <a16:colId xmlns:a16="http://schemas.microsoft.com/office/drawing/2014/main" val="20000"/>
                    </a:ext>
                  </a:extLst>
                </a:gridCol>
              </a:tblGrid>
              <a:tr h="188595">
                <a:tc>
                  <a:txBody>
                    <a:bodyPr/>
                    <a:lstStyle/>
                    <a:p>
                      <a:pPr algn="r" fontAlgn="b"/>
                      <a:r>
                        <a:rPr lang="en-US" sz="1600" b="1" u="none" strike="noStrike" dirty="0">
                          <a:solidFill>
                            <a:srgbClr val="0070C0"/>
                          </a:solidFill>
                          <a:effectLst/>
                        </a:rPr>
                        <a:t>54.876985</a:t>
                      </a:r>
                      <a:endParaRPr lang="en-US" sz="1600" b="1" i="0" u="none" strike="noStrike" dirty="0">
                        <a:solidFill>
                          <a:srgbClr val="0070C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0"/>
                  </a:ext>
                </a:extLst>
              </a:tr>
              <a:tr h="188595">
                <a:tc>
                  <a:txBody>
                    <a:bodyPr/>
                    <a:lstStyle/>
                    <a:p>
                      <a:pPr algn="r" fontAlgn="b"/>
                      <a:r>
                        <a:rPr lang="en-US" sz="1600" b="1" u="none" strike="noStrike" dirty="0">
                          <a:effectLst/>
                        </a:rPr>
                        <a:t>63.345339</a:t>
                      </a:r>
                      <a:endParaRPr lang="en-US" sz="1600" b="1"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1"/>
                  </a:ext>
                </a:extLst>
              </a:tr>
              <a:tr h="188595">
                <a:tc>
                  <a:txBody>
                    <a:bodyPr/>
                    <a:lstStyle/>
                    <a:p>
                      <a:pPr algn="r" fontAlgn="b"/>
                      <a:r>
                        <a:rPr lang="en-US" sz="1600" b="1" u="none" strike="noStrike" dirty="0">
                          <a:solidFill>
                            <a:srgbClr val="C00000"/>
                          </a:solidFill>
                          <a:effectLst/>
                        </a:rPr>
                        <a:t>52.478001</a:t>
                      </a:r>
                      <a:endParaRPr lang="en-US" sz="1600" b="1" i="0" u="none" strike="noStrike" dirty="0">
                        <a:solidFill>
                          <a:srgbClr val="C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2"/>
                  </a:ext>
                </a:extLst>
              </a:tr>
              <a:tr h="188595">
                <a:tc>
                  <a:txBody>
                    <a:bodyPr/>
                    <a:lstStyle/>
                    <a:p>
                      <a:pPr algn="r" fontAlgn="b"/>
                      <a:r>
                        <a:rPr lang="en-US" sz="1600" b="1" u="none" strike="noStrike" dirty="0">
                          <a:solidFill>
                            <a:schemeClr val="accent4">
                              <a:lumMod val="50000"/>
                            </a:schemeClr>
                          </a:solidFill>
                          <a:effectLst/>
                        </a:rPr>
                        <a:t>62.047462</a:t>
                      </a:r>
                      <a:endParaRPr lang="en-US" sz="1600" b="1" i="0" u="none" strike="noStrike" dirty="0">
                        <a:solidFill>
                          <a:schemeClr val="accent4">
                            <a:lumMod val="50000"/>
                          </a:schemeClr>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3"/>
                  </a:ext>
                </a:extLst>
              </a:tr>
              <a:tr h="188595">
                <a:tc>
                  <a:txBody>
                    <a:bodyPr/>
                    <a:lstStyle/>
                    <a:p>
                      <a:pPr algn="r" fontAlgn="b"/>
                      <a:r>
                        <a:rPr lang="en-US" sz="1600" b="1" u="none" strike="noStrike" dirty="0" smtClean="0">
                          <a:solidFill>
                            <a:srgbClr val="7030A0"/>
                          </a:solidFill>
                          <a:effectLst/>
                        </a:rPr>
                        <a:t>59.692849</a:t>
                      </a:r>
                      <a:endParaRPr lang="en-US" sz="1600" b="1" i="0" u="none" strike="noStrike" dirty="0">
                        <a:solidFill>
                          <a:srgbClr val="7030A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4"/>
                  </a:ext>
                </a:extLst>
              </a:tr>
              <a:tr h="188595">
                <a:tc>
                  <a:txBody>
                    <a:bodyPr/>
                    <a:lstStyle/>
                    <a:p>
                      <a:pPr algn="r" fontAlgn="b"/>
                      <a:r>
                        <a:rPr lang="en-US" sz="1600" b="1" u="none" strike="noStrike" dirty="0">
                          <a:effectLst/>
                        </a:rPr>
                        <a:t>63.116668</a:t>
                      </a:r>
                      <a:endParaRPr lang="en-US" sz="1600" b="1"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5"/>
                  </a:ext>
                </a:extLst>
              </a:tr>
              <a:tr h="188595">
                <a:tc>
                  <a:txBody>
                    <a:bodyPr/>
                    <a:lstStyle/>
                    <a:p>
                      <a:pPr algn="r" fontAlgn="b"/>
                      <a:r>
                        <a:rPr lang="en-US" sz="1600" b="1" u="none" strike="noStrike" dirty="0">
                          <a:solidFill>
                            <a:srgbClr val="C00000"/>
                          </a:solidFill>
                          <a:effectLst/>
                        </a:rPr>
                        <a:t>52.394022</a:t>
                      </a:r>
                      <a:endParaRPr lang="en-US" sz="1600" b="1" i="0" u="none" strike="noStrike" dirty="0">
                        <a:solidFill>
                          <a:srgbClr val="C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6"/>
                  </a:ext>
                </a:extLst>
              </a:tr>
              <a:tr h="188595">
                <a:tc>
                  <a:txBody>
                    <a:bodyPr/>
                    <a:lstStyle/>
                    <a:p>
                      <a:pPr algn="r" fontAlgn="b"/>
                      <a:r>
                        <a:rPr lang="en-US" sz="1600" b="1" u="none" strike="noStrike" dirty="0">
                          <a:solidFill>
                            <a:schemeClr val="accent4">
                              <a:lumMod val="50000"/>
                            </a:schemeClr>
                          </a:solidFill>
                          <a:effectLst/>
                        </a:rPr>
                        <a:t>60.539069</a:t>
                      </a:r>
                      <a:endParaRPr lang="en-US" sz="1600" b="1" i="0" u="none" strike="noStrike" dirty="0">
                        <a:solidFill>
                          <a:schemeClr val="accent4">
                            <a:lumMod val="50000"/>
                          </a:schemeClr>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7"/>
                  </a:ext>
                </a:extLst>
              </a:tr>
              <a:tr h="188595">
                <a:tc>
                  <a:txBody>
                    <a:bodyPr/>
                    <a:lstStyle/>
                    <a:p>
                      <a:pPr algn="r" fontAlgn="b"/>
                      <a:r>
                        <a:rPr lang="en-US" sz="1600" b="1" u="none" strike="noStrike" dirty="0">
                          <a:solidFill>
                            <a:srgbClr val="00B050"/>
                          </a:solidFill>
                          <a:effectLst/>
                        </a:rPr>
                        <a:t>56.14605</a:t>
                      </a:r>
                      <a:endParaRPr lang="en-US" sz="1600" b="1" i="0" u="none" strike="noStrike" dirty="0">
                        <a:solidFill>
                          <a:srgbClr val="00B05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8"/>
                  </a:ext>
                </a:extLst>
              </a:tr>
              <a:tr h="188595">
                <a:tc>
                  <a:txBody>
                    <a:bodyPr/>
                    <a:lstStyle/>
                    <a:p>
                      <a:pPr algn="r" fontAlgn="b"/>
                      <a:r>
                        <a:rPr lang="en-US" sz="1600" b="1" u="none" strike="noStrike" dirty="0">
                          <a:solidFill>
                            <a:srgbClr val="00B050"/>
                          </a:solidFill>
                          <a:effectLst/>
                        </a:rPr>
                        <a:t>56.553081</a:t>
                      </a:r>
                      <a:endParaRPr lang="en-US" sz="1600" b="1" i="0" u="none" strike="noStrike" dirty="0">
                        <a:solidFill>
                          <a:srgbClr val="00B05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09"/>
                  </a:ext>
                </a:extLst>
              </a:tr>
              <a:tr h="188595">
                <a:tc>
                  <a:txBody>
                    <a:bodyPr/>
                    <a:lstStyle/>
                    <a:p>
                      <a:pPr algn="r" fontAlgn="b"/>
                      <a:r>
                        <a:rPr lang="en-US" sz="1600" b="1" u="none" strike="noStrike" dirty="0">
                          <a:solidFill>
                            <a:srgbClr val="7030A0"/>
                          </a:solidFill>
                          <a:effectLst/>
                        </a:rPr>
                        <a:t>57.899076</a:t>
                      </a:r>
                      <a:endParaRPr lang="en-US" sz="1600" b="1" i="0" u="none" strike="noStrike" dirty="0">
                        <a:solidFill>
                          <a:srgbClr val="7030A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10"/>
                  </a:ext>
                </a:extLst>
              </a:tr>
              <a:tr h="188595">
                <a:tc>
                  <a:txBody>
                    <a:bodyPr/>
                    <a:lstStyle/>
                    <a:p>
                      <a:pPr algn="r" fontAlgn="b"/>
                      <a:r>
                        <a:rPr lang="en-US" sz="1600" b="1" u="none" strike="noStrike" dirty="0">
                          <a:solidFill>
                            <a:srgbClr val="7030A0"/>
                          </a:solidFill>
                          <a:effectLst/>
                        </a:rPr>
                        <a:t>59.550554</a:t>
                      </a:r>
                      <a:endParaRPr lang="en-US" sz="1600" b="1" i="0" u="none" strike="noStrike" dirty="0">
                        <a:solidFill>
                          <a:srgbClr val="7030A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11"/>
                  </a:ext>
                </a:extLst>
              </a:tr>
              <a:tr h="188595">
                <a:tc>
                  <a:txBody>
                    <a:bodyPr/>
                    <a:lstStyle/>
                    <a:p>
                      <a:pPr algn="r" fontAlgn="b"/>
                      <a:r>
                        <a:rPr lang="en-US" sz="1600" b="1" u="none" strike="noStrike" dirty="0">
                          <a:solidFill>
                            <a:schemeClr val="accent4">
                              <a:lumMod val="50000"/>
                            </a:schemeClr>
                          </a:solidFill>
                          <a:effectLst/>
                        </a:rPr>
                        <a:t>61.852781</a:t>
                      </a:r>
                      <a:endParaRPr lang="en-US" sz="1600" b="1" i="0" u="none" strike="noStrike" dirty="0">
                        <a:solidFill>
                          <a:schemeClr val="accent4">
                            <a:lumMod val="50000"/>
                          </a:schemeClr>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12"/>
                  </a:ext>
                </a:extLst>
              </a:tr>
              <a:tr h="188595">
                <a:tc>
                  <a:txBody>
                    <a:bodyPr/>
                    <a:lstStyle/>
                    <a:p>
                      <a:pPr algn="r" fontAlgn="b"/>
                      <a:r>
                        <a:rPr lang="en-US" sz="1600" b="1" u="none" strike="noStrike" dirty="0">
                          <a:solidFill>
                            <a:srgbClr val="00B050"/>
                          </a:solidFill>
                          <a:effectLst/>
                        </a:rPr>
                        <a:t>55.549742</a:t>
                      </a:r>
                      <a:endParaRPr lang="en-US" sz="1600" b="1" i="0" u="none" strike="noStrike" dirty="0">
                        <a:solidFill>
                          <a:srgbClr val="00B05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13"/>
                  </a:ext>
                </a:extLst>
              </a:tr>
              <a:tr h="188595">
                <a:tc>
                  <a:txBody>
                    <a:bodyPr/>
                    <a:lstStyle/>
                    <a:p>
                      <a:pPr algn="r" fontAlgn="b"/>
                      <a:r>
                        <a:rPr lang="en-US" sz="1600" b="1" u="none" strike="noStrike" dirty="0" smtClean="0">
                          <a:solidFill>
                            <a:srgbClr val="C00000"/>
                          </a:solidFill>
                          <a:effectLst/>
                        </a:rPr>
                        <a:t>50.020629</a:t>
                      </a:r>
                      <a:endParaRPr lang="en-US" sz="1600" b="1" i="0" u="none" strike="noStrike" dirty="0">
                        <a:solidFill>
                          <a:srgbClr val="C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14"/>
                  </a:ext>
                </a:extLst>
              </a:tr>
              <a:tr h="188595">
                <a:tc>
                  <a:txBody>
                    <a:bodyPr/>
                    <a:lstStyle/>
                    <a:p>
                      <a:pPr algn="r" fontAlgn="b"/>
                      <a:r>
                        <a:rPr lang="en-US" sz="1600" b="1" u="none" strike="noStrike" dirty="0">
                          <a:effectLst/>
                        </a:rPr>
                        <a:t>62.877525</a:t>
                      </a:r>
                      <a:endParaRPr lang="en-US" sz="1600" b="1"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15"/>
                  </a:ext>
                </a:extLst>
              </a:tr>
              <a:tr h="188595">
                <a:tc>
                  <a:txBody>
                    <a:bodyPr/>
                    <a:lstStyle/>
                    <a:p>
                      <a:pPr algn="r" fontAlgn="b"/>
                      <a:r>
                        <a:rPr lang="en-US" sz="1600" b="1" u="none" strike="noStrike" dirty="0">
                          <a:solidFill>
                            <a:schemeClr val="accent4">
                              <a:lumMod val="50000"/>
                            </a:schemeClr>
                          </a:solidFill>
                          <a:effectLst/>
                        </a:rPr>
                        <a:t>60.620873</a:t>
                      </a:r>
                      <a:endParaRPr lang="en-US" sz="1600" b="1" i="0" u="none" strike="noStrike" dirty="0">
                        <a:solidFill>
                          <a:schemeClr val="accent4">
                            <a:lumMod val="50000"/>
                          </a:schemeClr>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16"/>
                  </a:ext>
                </a:extLst>
              </a:tr>
              <a:tr h="188595">
                <a:tc>
                  <a:txBody>
                    <a:bodyPr/>
                    <a:lstStyle/>
                    <a:p>
                      <a:pPr algn="r" fontAlgn="b"/>
                      <a:r>
                        <a:rPr lang="en-US" sz="1600" b="1" u="none" strike="noStrike" dirty="0">
                          <a:solidFill>
                            <a:srgbClr val="0070C0"/>
                          </a:solidFill>
                          <a:effectLst/>
                        </a:rPr>
                        <a:t>54.269527</a:t>
                      </a:r>
                      <a:endParaRPr lang="en-US" sz="1600" b="1" i="0" u="none" strike="noStrike" dirty="0">
                        <a:solidFill>
                          <a:srgbClr val="0070C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17"/>
                  </a:ext>
                </a:extLst>
              </a:tr>
              <a:tr h="188595">
                <a:tc>
                  <a:txBody>
                    <a:bodyPr/>
                    <a:lstStyle/>
                    <a:p>
                      <a:pPr algn="r" fontAlgn="b"/>
                      <a:r>
                        <a:rPr lang="en-US" sz="1600" b="1" u="none" strike="noStrike" dirty="0">
                          <a:solidFill>
                            <a:srgbClr val="C00000"/>
                          </a:solidFill>
                          <a:effectLst/>
                        </a:rPr>
                        <a:t>50.999137</a:t>
                      </a:r>
                      <a:endParaRPr lang="en-US" sz="1600" b="1" i="0" u="none" strike="noStrike" dirty="0">
                        <a:solidFill>
                          <a:srgbClr val="C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18"/>
                  </a:ext>
                </a:extLst>
              </a:tr>
              <a:tr h="188595">
                <a:tc>
                  <a:txBody>
                    <a:bodyPr/>
                    <a:lstStyle/>
                    <a:p>
                      <a:pPr algn="r" fontAlgn="b"/>
                      <a:r>
                        <a:rPr lang="en-US" sz="1600" b="1" u="none" strike="noStrike" dirty="0">
                          <a:solidFill>
                            <a:srgbClr val="7030A0"/>
                          </a:solidFill>
                          <a:effectLst/>
                        </a:rPr>
                        <a:t>59.763285</a:t>
                      </a:r>
                      <a:endParaRPr lang="en-US" sz="1600" b="1" i="0" u="none" strike="noStrike" dirty="0">
                        <a:solidFill>
                          <a:srgbClr val="7030A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19"/>
                  </a:ext>
                </a:extLst>
              </a:tr>
              <a:tr h="188595">
                <a:tc>
                  <a:txBody>
                    <a:bodyPr/>
                    <a:lstStyle/>
                    <a:p>
                      <a:pPr algn="r" fontAlgn="b"/>
                      <a:r>
                        <a:rPr lang="en-US" sz="1600" b="1" u="none" strike="noStrike" dirty="0">
                          <a:solidFill>
                            <a:schemeClr val="accent4">
                              <a:lumMod val="50000"/>
                            </a:schemeClr>
                          </a:solidFill>
                          <a:effectLst/>
                        </a:rPr>
                        <a:t>61.565763</a:t>
                      </a:r>
                      <a:endParaRPr lang="en-US" sz="1600" b="1" i="0" u="none" strike="noStrike" dirty="0">
                        <a:solidFill>
                          <a:schemeClr val="accent4">
                            <a:lumMod val="50000"/>
                          </a:schemeClr>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020"/>
                  </a:ext>
                </a:extLst>
              </a:tr>
            </a:tbl>
          </a:graphicData>
        </a:graphic>
      </p:graphicFrame>
      <p:graphicFrame>
        <p:nvGraphicFramePr>
          <p:cNvPr id="8" name="Table 7"/>
          <p:cNvGraphicFramePr>
            <a:graphicFrameLocks noGrp="1"/>
          </p:cNvGraphicFramePr>
          <p:nvPr>
            <p:extLst/>
          </p:nvPr>
        </p:nvGraphicFramePr>
        <p:xfrm>
          <a:off x="1775011" y="2269696"/>
          <a:ext cx="7139767" cy="3902786"/>
        </p:xfrm>
        <a:graphic>
          <a:graphicData uri="http://schemas.openxmlformats.org/drawingml/2006/table">
            <a:tbl>
              <a:tblPr firstRow="1" bandRow="1">
                <a:tableStyleId>{5C22544A-7EE6-4342-B048-85BDC9FD1C3A}</a:tableStyleId>
              </a:tblPr>
              <a:tblGrid>
                <a:gridCol w="770582">
                  <a:extLst>
                    <a:ext uri="{9D8B030D-6E8A-4147-A177-3AD203B41FA5}">
                      <a16:colId xmlns:a16="http://schemas.microsoft.com/office/drawing/2014/main" val="20000"/>
                    </a:ext>
                  </a:extLst>
                </a:gridCol>
                <a:gridCol w="948447">
                  <a:extLst>
                    <a:ext uri="{9D8B030D-6E8A-4147-A177-3AD203B41FA5}">
                      <a16:colId xmlns:a16="http://schemas.microsoft.com/office/drawing/2014/main" val="20001"/>
                    </a:ext>
                  </a:extLst>
                </a:gridCol>
                <a:gridCol w="1072475">
                  <a:extLst>
                    <a:ext uri="{9D8B030D-6E8A-4147-A177-3AD203B41FA5}">
                      <a16:colId xmlns:a16="http://schemas.microsoft.com/office/drawing/2014/main" val="20002"/>
                    </a:ext>
                  </a:extLst>
                </a:gridCol>
                <a:gridCol w="1247572">
                  <a:extLst>
                    <a:ext uri="{9D8B030D-6E8A-4147-A177-3AD203B41FA5}">
                      <a16:colId xmlns:a16="http://schemas.microsoft.com/office/drawing/2014/main" val="20003"/>
                    </a:ext>
                  </a:extLst>
                </a:gridCol>
                <a:gridCol w="3100691">
                  <a:extLst>
                    <a:ext uri="{9D8B030D-6E8A-4147-A177-3AD203B41FA5}">
                      <a16:colId xmlns:a16="http://schemas.microsoft.com/office/drawing/2014/main" val="20004"/>
                    </a:ext>
                  </a:extLst>
                </a:gridCol>
              </a:tblGrid>
              <a:tr h="730251">
                <a:tc>
                  <a:txBody>
                    <a:bodyPr/>
                    <a:lstStyle/>
                    <a:p>
                      <a:r>
                        <a:rPr lang="en-US" sz="1400" dirty="0" smtClean="0"/>
                        <a:t>Height </a:t>
                      </a:r>
                      <a:endParaRPr lang="en-US" sz="1400" dirty="0"/>
                    </a:p>
                  </a:txBody>
                  <a:tcPr marL="68580" marR="68580" marT="34290" marB="34290"/>
                </a:tc>
                <a:tc>
                  <a:txBody>
                    <a:bodyPr/>
                    <a:lstStyle/>
                    <a:p>
                      <a:r>
                        <a:rPr lang="en-US" sz="1400" dirty="0" smtClean="0"/>
                        <a:t>Range</a:t>
                      </a:r>
                      <a:endParaRPr lang="en-US" sz="1400" dirty="0"/>
                    </a:p>
                  </a:txBody>
                  <a:tcPr marL="68580" marR="68580" marT="34290" marB="34290"/>
                </a:tc>
                <a:tc>
                  <a:txBody>
                    <a:bodyPr/>
                    <a:lstStyle/>
                    <a:p>
                      <a:r>
                        <a:rPr lang="en-US" sz="1400" dirty="0" smtClean="0"/>
                        <a:t>Absolute Frequency</a:t>
                      </a:r>
                      <a:endParaRPr lang="en-US" sz="1400" dirty="0"/>
                    </a:p>
                  </a:txBody>
                  <a:tcPr marL="68580" marR="68580" marT="34290" marB="34290"/>
                </a:tc>
                <a:tc>
                  <a:txBody>
                    <a:bodyPr/>
                    <a:lstStyle/>
                    <a:p>
                      <a:r>
                        <a:rPr lang="en-US" sz="1400" dirty="0" smtClean="0"/>
                        <a:t>Relative Frequency</a:t>
                      </a:r>
                      <a:endParaRPr lang="en-US" sz="1400" dirty="0"/>
                    </a:p>
                  </a:txBody>
                  <a:tcPr marL="68580" marR="68580" marT="34290" marB="34290"/>
                </a:tc>
                <a:tc>
                  <a:txBody>
                    <a:bodyPr/>
                    <a:lstStyle/>
                    <a:p>
                      <a:r>
                        <a:rPr lang="en-US" sz="1400" dirty="0" smtClean="0"/>
                        <a:t>Cumulative Frequency</a:t>
                      </a:r>
                      <a:endParaRPr lang="en-US" sz="1400" dirty="0"/>
                    </a:p>
                  </a:txBody>
                  <a:tcPr marL="68580" marR="68580" marT="34290" marB="34290"/>
                </a:tc>
                <a:extLst>
                  <a:ext uri="{0D108BD9-81ED-4DB2-BD59-A6C34878D82A}">
                    <a16:rowId xmlns:a16="http://schemas.microsoft.com/office/drawing/2014/main" val="10000"/>
                  </a:ext>
                </a:extLst>
              </a:tr>
              <a:tr h="511176">
                <a:tc>
                  <a:txBody>
                    <a:bodyPr/>
                    <a:lstStyle/>
                    <a:p>
                      <a:r>
                        <a:rPr lang="en-US" sz="1400" dirty="0" smtClean="0"/>
                        <a:t>Bin 1</a:t>
                      </a:r>
                      <a:endParaRPr lang="en-US" sz="1400" dirty="0"/>
                    </a:p>
                  </a:txBody>
                  <a:tcPr marL="68580" marR="68580" marT="34290" marB="34290"/>
                </a:tc>
                <a:tc>
                  <a:txBody>
                    <a:bodyPr/>
                    <a:lstStyle/>
                    <a:p>
                      <a:r>
                        <a:rPr lang="en-US" sz="1400" dirty="0" smtClean="0"/>
                        <a:t>50 – 52.5</a:t>
                      </a:r>
                      <a:endParaRPr lang="en-US" sz="1400" dirty="0"/>
                    </a:p>
                  </a:txBody>
                  <a:tcPr marL="68580" marR="68580" marT="34290" marB="34290"/>
                </a:tc>
                <a:tc>
                  <a:txBody>
                    <a:bodyPr/>
                    <a:lstStyle/>
                    <a:p>
                      <a:r>
                        <a:rPr lang="en-US" sz="1400" b="1" dirty="0" smtClean="0">
                          <a:solidFill>
                            <a:srgbClr val="C00000"/>
                          </a:solidFill>
                        </a:rPr>
                        <a:t>4</a:t>
                      </a:r>
                      <a:endParaRPr lang="en-US" sz="1400" b="1" dirty="0">
                        <a:solidFill>
                          <a:srgbClr val="C00000"/>
                        </a:solidFill>
                      </a:endParaRPr>
                    </a:p>
                  </a:txBody>
                  <a:tcPr marL="68580" marR="68580" marT="34290" marB="34290"/>
                </a:tc>
                <a:tc>
                  <a:txBody>
                    <a:bodyPr/>
                    <a:lstStyle/>
                    <a:p>
                      <a:r>
                        <a:rPr lang="en-US" sz="1400" dirty="0" smtClean="0"/>
                        <a:t>4/21=19.1%</a:t>
                      </a:r>
                      <a:endParaRPr lang="en-US" sz="1400" dirty="0"/>
                    </a:p>
                  </a:txBody>
                  <a:tcPr marL="68580" marR="68580" marT="34290" marB="34290"/>
                </a:tc>
                <a:tc>
                  <a:txBody>
                    <a:bodyPr/>
                    <a:lstStyle/>
                    <a:p>
                      <a:r>
                        <a:rPr lang="en-US" sz="1400" dirty="0" smtClean="0"/>
                        <a:t>19.1%</a:t>
                      </a:r>
                      <a:endParaRPr lang="en-US" sz="1400" dirty="0"/>
                    </a:p>
                  </a:txBody>
                  <a:tcPr marL="68580" marR="68580" marT="34290" marB="34290"/>
                </a:tc>
                <a:extLst>
                  <a:ext uri="{0D108BD9-81ED-4DB2-BD59-A6C34878D82A}">
                    <a16:rowId xmlns:a16="http://schemas.microsoft.com/office/drawing/2014/main" val="10001"/>
                  </a:ext>
                </a:extLst>
              </a:tr>
              <a:tr h="300214">
                <a:tc>
                  <a:txBody>
                    <a:bodyPr/>
                    <a:lstStyle/>
                    <a:p>
                      <a:r>
                        <a:rPr lang="en-US" sz="1400" dirty="0" smtClean="0"/>
                        <a:t>Bin 2</a:t>
                      </a:r>
                      <a:endParaRPr lang="en-US" sz="1400" dirty="0"/>
                    </a:p>
                  </a:txBody>
                  <a:tcPr marL="68580" marR="68580" marT="34290" marB="34290"/>
                </a:tc>
                <a:tc>
                  <a:txBody>
                    <a:bodyPr/>
                    <a:lstStyle/>
                    <a:p>
                      <a:r>
                        <a:rPr lang="en-US" sz="1400" dirty="0" smtClean="0"/>
                        <a:t>52.5 - 55</a:t>
                      </a:r>
                      <a:endParaRPr lang="en-US" sz="1400" dirty="0"/>
                    </a:p>
                  </a:txBody>
                  <a:tcPr marL="68580" marR="68580" marT="34290" marB="34290"/>
                </a:tc>
                <a:tc>
                  <a:txBody>
                    <a:bodyPr/>
                    <a:lstStyle/>
                    <a:p>
                      <a:r>
                        <a:rPr lang="en-US" sz="1400" b="1" dirty="0" smtClean="0">
                          <a:solidFill>
                            <a:srgbClr val="0070C0"/>
                          </a:solidFill>
                        </a:rPr>
                        <a:t>2</a:t>
                      </a:r>
                      <a:endParaRPr lang="en-US" sz="1400" b="1" dirty="0">
                        <a:solidFill>
                          <a:srgbClr val="0070C0"/>
                        </a:solidFill>
                      </a:endParaRPr>
                    </a:p>
                  </a:txBody>
                  <a:tcPr marL="68580" marR="68580" marT="34290" marB="34290"/>
                </a:tc>
                <a:tc>
                  <a:txBody>
                    <a:bodyPr/>
                    <a:lstStyle/>
                    <a:p>
                      <a:r>
                        <a:rPr lang="en-US" sz="1400" dirty="0" smtClean="0"/>
                        <a:t>2/21=9.5%</a:t>
                      </a:r>
                      <a:endParaRPr lang="en-US" sz="14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19.1%+9.5%</a:t>
                      </a:r>
                    </a:p>
                  </a:txBody>
                  <a:tcPr marL="68580" marR="68580" marT="34290" marB="34290"/>
                </a:tc>
                <a:extLst>
                  <a:ext uri="{0D108BD9-81ED-4DB2-BD59-A6C34878D82A}">
                    <a16:rowId xmlns:a16="http://schemas.microsoft.com/office/drawing/2014/main" val="10002"/>
                  </a:ext>
                </a:extLst>
              </a:tr>
              <a:tr h="511176">
                <a:tc>
                  <a:txBody>
                    <a:bodyPr/>
                    <a:lstStyle/>
                    <a:p>
                      <a:r>
                        <a:rPr lang="en-US" sz="1400" dirty="0" smtClean="0"/>
                        <a:t>Bin 3</a:t>
                      </a:r>
                      <a:endParaRPr lang="en-US" sz="1400" dirty="0"/>
                    </a:p>
                  </a:txBody>
                  <a:tcPr marL="68580" marR="68580" marT="34290" marB="34290"/>
                </a:tc>
                <a:tc>
                  <a:txBody>
                    <a:bodyPr/>
                    <a:lstStyle/>
                    <a:p>
                      <a:r>
                        <a:rPr lang="en-US" sz="1400" dirty="0" smtClean="0"/>
                        <a:t>55 – 57.5</a:t>
                      </a:r>
                      <a:endParaRPr lang="en-US" sz="1400" dirty="0"/>
                    </a:p>
                  </a:txBody>
                  <a:tcPr marL="68580" marR="68580" marT="34290" marB="34290"/>
                </a:tc>
                <a:tc>
                  <a:txBody>
                    <a:bodyPr/>
                    <a:lstStyle/>
                    <a:p>
                      <a:r>
                        <a:rPr lang="en-US" sz="1400" b="1" dirty="0" smtClean="0">
                          <a:solidFill>
                            <a:srgbClr val="00B050"/>
                          </a:solidFill>
                        </a:rPr>
                        <a:t>3</a:t>
                      </a:r>
                      <a:endParaRPr lang="en-US" sz="1400" b="1" dirty="0">
                        <a:solidFill>
                          <a:srgbClr val="00B050"/>
                        </a:solidFill>
                      </a:endParaRPr>
                    </a:p>
                  </a:txBody>
                  <a:tcPr marL="68580" marR="68580" marT="34290" marB="34290"/>
                </a:tc>
                <a:tc>
                  <a:txBody>
                    <a:bodyPr/>
                    <a:lstStyle/>
                    <a:p>
                      <a:r>
                        <a:rPr lang="en-US" sz="1400" dirty="0" smtClean="0"/>
                        <a:t>3/21=14.3%</a:t>
                      </a:r>
                      <a:endParaRPr lang="en-US" sz="14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19.1%+9.5%+14.3%</a:t>
                      </a:r>
                    </a:p>
                  </a:txBody>
                  <a:tcPr marL="68580" marR="68580" marT="34290" marB="34290"/>
                </a:tc>
                <a:extLst>
                  <a:ext uri="{0D108BD9-81ED-4DB2-BD59-A6C34878D82A}">
                    <a16:rowId xmlns:a16="http://schemas.microsoft.com/office/drawing/2014/main" val="10003"/>
                  </a:ext>
                </a:extLst>
              </a:tr>
              <a:tr h="511176">
                <a:tc>
                  <a:txBody>
                    <a:bodyPr/>
                    <a:lstStyle/>
                    <a:p>
                      <a:r>
                        <a:rPr lang="en-US" sz="1400" dirty="0" smtClean="0"/>
                        <a:t>Bin 4</a:t>
                      </a:r>
                      <a:endParaRPr lang="en-US" sz="1400" dirty="0"/>
                    </a:p>
                  </a:txBody>
                  <a:tcPr marL="68580" marR="68580" marT="34290" marB="34290"/>
                </a:tc>
                <a:tc>
                  <a:txBody>
                    <a:bodyPr/>
                    <a:lstStyle/>
                    <a:p>
                      <a:r>
                        <a:rPr lang="en-US" sz="1400" dirty="0" smtClean="0"/>
                        <a:t>57.5 - 60</a:t>
                      </a:r>
                      <a:endParaRPr lang="en-US" sz="1400" dirty="0"/>
                    </a:p>
                  </a:txBody>
                  <a:tcPr marL="68580" marR="68580" marT="34290" marB="34290"/>
                </a:tc>
                <a:tc>
                  <a:txBody>
                    <a:bodyPr/>
                    <a:lstStyle/>
                    <a:p>
                      <a:r>
                        <a:rPr lang="en-US" sz="1400" b="1" dirty="0" smtClean="0">
                          <a:solidFill>
                            <a:srgbClr val="7030A0"/>
                          </a:solidFill>
                        </a:rPr>
                        <a:t>4</a:t>
                      </a:r>
                      <a:endParaRPr lang="en-US" sz="1400" b="1" dirty="0">
                        <a:solidFill>
                          <a:srgbClr val="7030A0"/>
                        </a:solidFill>
                      </a:endParaRPr>
                    </a:p>
                  </a:txBody>
                  <a:tcPr marL="68580" marR="68580" marT="34290" marB="34290"/>
                </a:tc>
                <a:tc>
                  <a:txBody>
                    <a:bodyPr/>
                    <a:lstStyle/>
                    <a:p>
                      <a:r>
                        <a:rPr lang="en-US" sz="1400" dirty="0" smtClean="0"/>
                        <a:t>4/21=19.1%</a:t>
                      </a:r>
                      <a:endParaRPr lang="en-US" sz="14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19.1%+9.5%+14.3%+19.1%</a:t>
                      </a:r>
                    </a:p>
                  </a:txBody>
                  <a:tcPr marL="68580" marR="68580" marT="34290" marB="34290"/>
                </a:tc>
                <a:extLst>
                  <a:ext uri="{0D108BD9-81ED-4DB2-BD59-A6C34878D82A}">
                    <a16:rowId xmlns:a16="http://schemas.microsoft.com/office/drawing/2014/main" val="10004"/>
                  </a:ext>
                </a:extLst>
              </a:tr>
              <a:tr h="511176">
                <a:tc>
                  <a:txBody>
                    <a:bodyPr/>
                    <a:lstStyle/>
                    <a:p>
                      <a:r>
                        <a:rPr lang="en-US" sz="1400" dirty="0" smtClean="0"/>
                        <a:t>Bin 5</a:t>
                      </a:r>
                      <a:endParaRPr lang="en-US" sz="1400" dirty="0"/>
                    </a:p>
                  </a:txBody>
                  <a:tcPr marL="68580" marR="68580" marT="34290" marB="34290"/>
                </a:tc>
                <a:tc>
                  <a:txBody>
                    <a:bodyPr/>
                    <a:lstStyle/>
                    <a:p>
                      <a:r>
                        <a:rPr lang="en-US" sz="1400" dirty="0" smtClean="0"/>
                        <a:t>60</a:t>
                      </a:r>
                      <a:r>
                        <a:rPr lang="en-US" sz="1400" baseline="0" dirty="0" smtClean="0"/>
                        <a:t> – 62.5</a:t>
                      </a:r>
                      <a:endParaRPr lang="en-US" sz="1400" dirty="0"/>
                    </a:p>
                  </a:txBody>
                  <a:tcPr marL="68580" marR="68580" marT="34290" marB="34290"/>
                </a:tc>
                <a:tc>
                  <a:txBody>
                    <a:bodyPr/>
                    <a:lstStyle/>
                    <a:p>
                      <a:r>
                        <a:rPr lang="en-US" sz="1400" b="1" dirty="0" smtClean="0">
                          <a:solidFill>
                            <a:schemeClr val="accent4">
                              <a:lumMod val="50000"/>
                            </a:schemeClr>
                          </a:solidFill>
                        </a:rPr>
                        <a:t>5</a:t>
                      </a:r>
                      <a:endParaRPr lang="en-US" sz="1400" b="1" dirty="0">
                        <a:solidFill>
                          <a:schemeClr val="accent4">
                            <a:lumMod val="50000"/>
                          </a:schemeClr>
                        </a:solidFill>
                      </a:endParaRPr>
                    </a:p>
                  </a:txBody>
                  <a:tcPr marL="68580" marR="68580" marT="34290" marB="34290"/>
                </a:tc>
                <a:tc>
                  <a:txBody>
                    <a:bodyPr/>
                    <a:lstStyle/>
                    <a:p>
                      <a:r>
                        <a:rPr lang="en-US" sz="1400" dirty="0" smtClean="0"/>
                        <a:t>5/21=23.8%</a:t>
                      </a:r>
                      <a:endParaRPr lang="en-US" sz="14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19.1%+9.5%+14.3%+19.1%+23.8%</a:t>
                      </a:r>
                    </a:p>
                  </a:txBody>
                  <a:tcPr marL="68580" marR="68580" marT="34290" marB="34290"/>
                </a:tc>
                <a:extLst>
                  <a:ext uri="{0D108BD9-81ED-4DB2-BD59-A6C34878D82A}">
                    <a16:rowId xmlns:a16="http://schemas.microsoft.com/office/drawing/2014/main" val="10005"/>
                  </a:ext>
                </a:extLst>
              </a:tr>
              <a:tr h="527403">
                <a:tc>
                  <a:txBody>
                    <a:bodyPr/>
                    <a:lstStyle/>
                    <a:p>
                      <a:r>
                        <a:rPr lang="en-US" sz="1400" dirty="0" smtClean="0"/>
                        <a:t>Bin 6</a:t>
                      </a:r>
                      <a:endParaRPr lang="en-US" sz="1400" dirty="0"/>
                    </a:p>
                  </a:txBody>
                  <a:tcPr marL="68580" marR="68580" marT="34290" marB="34290">
                    <a:lnB w="12700" cap="flat" cmpd="sng" algn="ctr">
                      <a:solidFill>
                        <a:schemeClr val="tx1"/>
                      </a:solidFill>
                      <a:prstDash val="solid"/>
                      <a:round/>
                      <a:headEnd type="none" w="med" len="med"/>
                      <a:tailEnd type="none" w="med" len="med"/>
                    </a:lnB>
                  </a:tcPr>
                </a:tc>
                <a:tc>
                  <a:txBody>
                    <a:bodyPr/>
                    <a:lstStyle/>
                    <a:p>
                      <a:r>
                        <a:rPr lang="en-US" sz="1400" dirty="0" smtClean="0"/>
                        <a:t>62.5 - 65</a:t>
                      </a:r>
                      <a:endParaRPr lang="en-US" sz="1400" dirty="0"/>
                    </a:p>
                  </a:txBody>
                  <a:tcPr marL="68580" marR="68580" marT="34290" marB="34290">
                    <a:lnB w="12700" cap="flat" cmpd="sng" algn="ctr">
                      <a:solidFill>
                        <a:schemeClr val="tx1"/>
                      </a:solidFill>
                      <a:prstDash val="solid"/>
                      <a:round/>
                      <a:headEnd type="none" w="med" len="med"/>
                      <a:tailEnd type="none" w="med" len="med"/>
                    </a:lnB>
                  </a:tcPr>
                </a:tc>
                <a:tc>
                  <a:txBody>
                    <a:bodyPr/>
                    <a:lstStyle/>
                    <a:p>
                      <a:r>
                        <a:rPr lang="en-US" sz="1400" b="1" dirty="0" smtClean="0"/>
                        <a:t>3</a:t>
                      </a:r>
                      <a:endParaRPr lang="en-US" sz="1400" b="1" dirty="0"/>
                    </a:p>
                  </a:txBody>
                  <a:tcPr marL="68580" marR="68580" marT="34290" marB="34290">
                    <a:lnB w="12700" cap="flat" cmpd="sng" algn="ctr">
                      <a:solidFill>
                        <a:schemeClr val="tx1"/>
                      </a:solidFill>
                      <a:prstDash val="solid"/>
                      <a:round/>
                      <a:headEnd type="none" w="med" len="med"/>
                      <a:tailEnd type="none" w="med" len="med"/>
                    </a:lnB>
                  </a:tcPr>
                </a:tc>
                <a:tc>
                  <a:txBody>
                    <a:bodyPr/>
                    <a:lstStyle/>
                    <a:p>
                      <a:r>
                        <a:rPr lang="en-US" sz="1400" dirty="0" smtClean="0"/>
                        <a:t>3/21=14.3%</a:t>
                      </a:r>
                      <a:endParaRPr lang="en-US" sz="1400" dirty="0"/>
                    </a:p>
                  </a:txBody>
                  <a:tcPr marL="68580" marR="68580" marT="34290" marB="34290">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19.1%+9.5%+14.3%+19.1%+23.8%+14.3%</a:t>
                      </a:r>
                    </a:p>
                  </a:txBody>
                  <a:tcPr marL="68580" marR="68580" marT="34290" marB="3429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00214">
                <a:tc>
                  <a:txBody>
                    <a:bodyPr/>
                    <a:lstStyle/>
                    <a:p>
                      <a:r>
                        <a:rPr lang="en-US" sz="1400" b="1" dirty="0" smtClean="0"/>
                        <a:t>Total</a:t>
                      </a:r>
                      <a:endParaRPr lang="en-US" sz="1400" b="1" dirty="0"/>
                    </a:p>
                  </a:txBody>
                  <a:tcPr marL="68580" marR="68580" marT="34290" marB="34290">
                    <a:lnT w="12700" cap="flat" cmpd="sng" algn="ctr">
                      <a:solidFill>
                        <a:schemeClr val="tx1"/>
                      </a:solidFill>
                      <a:prstDash val="solid"/>
                      <a:round/>
                      <a:headEnd type="none" w="med" len="med"/>
                      <a:tailEnd type="none" w="med" len="med"/>
                    </a:lnT>
                  </a:tcPr>
                </a:tc>
                <a:tc>
                  <a:txBody>
                    <a:bodyPr/>
                    <a:lstStyle/>
                    <a:p>
                      <a:endParaRPr lang="en-US" sz="1400" dirty="0"/>
                    </a:p>
                  </a:txBody>
                  <a:tcPr marL="68580" marR="68580" marT="34290" marB="34290">
                    <a:lnT w="12700" cap="flat" cmpd="sng" algn="ctr">
                      <a:solidFill>
                        <a:schemeClr val="tx1"/>
                      </a:solidFill>
                      <a:prstDash val="solid"/>
                      <a:round/>
                      <a:headEnd type="none" w="med" len="med"/>
                      <a:tailEnd type="none" w="med" len="med"/>
                    </a:lnT>
                  </a:tcPr>
                </a:tc>
                <a:tc>
                  <a:txBody>
                    <a:bodyPr/>
                    <a:lstStyle/>
                    <a:p>
                      <a:r>
                        <a:rPr lang="en-US" sz="1400" b="1" dirty="0" smtClean="0"/>
                        <a:t>21</a:t>
                      </a:r>
                      <a:endParaRPr lang="en-US" sz="1400" b="1" dirty="0"/>
                    </a:p>
                  </a:txBody>
                  <a:tcPr marL="68580" marR="68580" marT="34290" marB="34290">
                    <a:lnT w="12700" cap="flat" cmpd="sng" algn="ctr">
                      <a:solidFill>
                        <a:schemeClr val="tx1"/>
                      </a:solidFill>
                      <a:prstDash val="solid"/>
                      <a:round/>
                      <a:headEnd type="none" w="med" len="med"/>
                      <a:tailEnd type="none" w="med" len="med"/>
                    </a:lnT>
                  </a:tcPr>
                </a:tc>
                <a:tc>
                  <a:txBody>
                    <a:bodyPr/>
                    <a:lstStyle/>
                    <a:p>
                      <a:r>
                        <a:rPr lang="en-US" sz="1400" dirty="0" smtClean="0"/>
                        <a:t>100%</a:t>
                      </a:r>
                      <a:endParaRPr lang="en-US" sz="1400" dirty="0"/>
                    </a:p>
                  </a:txBody>
                  <a:tcPr marL="68580" marR="68580" marT="34290" marB="34290">
                    <a:lnT w="12700" cap="flat" cmpd="sng" algn="ctr">
                      <a:solidFill>
                        <a:schemeClr val="tx1"/>
                      </a:solidFill>
                      <a:prstDash val="solid"/>
                      <a:round/>
                      <a:headEnd type="none" w="med" len="med"/>
                      <a:tailEnd type="none" w="med" len="med"/>
                    </a:lnT>
                  </a:tcPr>
                </a:tc>
                <a:tc>
                  <a:txBody>
                    <a:bodyPr/>
                    <a:lstStyle/>
                    <a:p>
                      <a:r>
                        <a:rPr lang="en-US" sz="1400" dirty="0" smtClean="0"/>
                        <a:t>100%</a:t>
                      </a:r>
                      <a:endParaRPr lang="en-US" sz="1400" dirty="0"/>
                    </a:p>
                  </a:txBody>
                  <a:tcPr marL="68580" marR="68580" marT="34290" marB="3429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30329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80112"/>
          </a:xfrm>
        </p:spPr>
        <p:txBody>
          <a:bodyPr>
            <a:normAutofit/>
          </a:bodyPr>
          <a:lstStyle/>
          <a:p>
            <a:r>
              <a:rPr lang="en-US" sz="3200" dirty="0" smtClean="0"/>
              <a:t>Bar Graph of binned data</a:t>
            </a:r>
            <a:endParaRPr lang="en-US" sz="3200" dirty="0"/>
          </a:p>
        </p:txBody>
      </p:sp>
      <p:pic>
        <p:nvPicPr>
          <p:cNvPr id="5" name="Picture 4"/>
          <p:cNvPicPr>
            <a:picLocks noChangeAspect="1"/>
          </p:cNvPicPr>
          <p:nvPr/>
        </p:nvPicPr>
        <p:blipFill rotWithShape="1">
          <a:blip r:embed="rId2" cstate="print"/>
          <a:srcRect l="6798" t="36349" r="19714" b="38562"/>
          <a:stretch/>
        </p:blipFill>
        <p:spPr>
          <a:xfrm>
            <a:off x="5867400" y="228600"/>
            <a:ext cx="3074811" cy="731851"/>
          </a:xfrm>
          <a:prstGeom prst="rect">
            <a:avLst/>
          </a:prstGeom>
        </p:spPr>
      </p:pic>
      <p:graphicFrame>
        <p:nvGraphicFramePr>
          <p:cNvPr id="9" name="Chart 8"/>
          <p:cNvGraphicFramePr>
            <a:graphicFrameLocks/>
          </p:cNvGraphicFramePr>
          <p:nvPr>
            <p:extLst/>
          </p:nvPr>
        </p:nvGraphicFramePr>
        <p:xfrm>
          <a:off x="609600" y="2017059"/>
          <a:ext cx="7772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2526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ChangeArrowheads="1"/>
          </p:cNvSpPr>
          <p:nvPr>
            <p:ph type="title"/>
          </p:nvPr>
        </p:nvSpPr>
        <p:spPr>
          <a:xfrm>
            <a:off x="1043490" y="771233"/>
            <a:ext cx="7024744" cy="1143000"/>
          </a:xfrm>
        </p:spPr>
        <p:txBody>
          <a:bodyPr>
            <a:normAutofit fontScale="90000"/>
          </a:bodyPr>
          <a:lstStyle/>
          <a:p>
            <a:r>
              <a:rPr lang="en-US" dirty="0" smtClean="0"/>
              <a:t>Regression Equation Smoothing</a:t>
            </a:r>
            <a:endParaRPr lang="en-US" dirty="0"/>
          </a:p>
        </p:txBody>
      </p:sp>
      <p:sp>
        <p:nvSpPr>
          <p:cNvPr id="1199107" name="Rectangle 3"/>
          <p:cNvSpPr>
            <a:spLocks noGrp="1" noChangeArrowheads="1"/>
          </p:cNvSpPr>
          <p:nvPr>
            <p:ph idx="1"/>
          </p:nvPr>
        </p:nvSpPr>
        <p:spPr>
          <a:xfrm>
            <a:off x="822959" y="2332074"/>
            <a:ext cx="7543801" cy="3537020"/>
          </a:xfrm>
        </p:spPr>
        <p:txBody>
          <a:bodyPr>
            <a:noAutofit/>
          </a:bodyPr>
          <a:lstStyle/>
          <a:p>
            <a:pPr marL="617220" indent="-457200"/>
            <a:r>
              <a:rPr lang="en-US" altLang="zh-TW" sz="2800" dirty="0" smtClean="0">
                <a:ea typeface="PMingLiU" pitchFamily="18" charset="-120"/>
                <a:cs typeface="PMingLiU" pitchFamily="18" charset="-120"/>
              </a:rPr>
              <a:t>Smooth </a:t>
            </a:r>
            <a:r>
              <a:rPr lang="en-US" altLang="zh-TW" sz="2800" dirty="0">
                <a:ea typeface="PMingLiU" pitchFamily="18" charset="-120"/>
                <a:cs typeface="PMingLiU" pitchFamily="18" charset="-120"/>
              </a:rPr>
              <a:t>by fitting the data into </a:t>
            </a:r>
            <a:r>
              <a:rPr lang="en-US" altLang="zh-TW" sz="2800" b="1" dirty="0">
                <a:ea typeface="PMingLiU" pitchFamily="18" charset="-120"/>
                <a:cs typeface="PMingLiU" pitchFamily="18" charset="-120"/>
              </a:rPr>
              <a:t>regression </a:t>
            </a:r>
            <a:r>
              <a:rPr lang="en-US" altLang="zh-TW" sz="2800" b="1" dirty="0" smtClean="0">
                <a:ea typeface="PMingLiU" pitchFamily="18" charset="-120"/>
                <a:cs typeface="PMingLiU" pitchFamily="18" charset="-120"/>
              </a:rPr>
              <a:t>functions</a:t>
            </a:r>
          </a:p>
          <a:p>
            <a:pPr marL="160020" indent="0">
              <a:buNone/>
            </a:pPr>
            <a:endParaRPr lang="en-US" altLang="zh-TW" sz="2800" dirty="0" smtClean="0">
              <a:ea typeface="PMingLiU" pitchFamily="18" charset="-120"/>
              <a:cs typeface="PMingLiU" pitchFamily="18" charset="-120"/>
            </a:endParaRPr>
          </a:p>
          <a:p>
            <a:pPr marL="617220" indent="-457200"/>
            <a:r>
              <a:rPr lang="en-US" altLang="zh-TW" sz="2800" b="1" dirty="0" smtClean="0">
                <a:ea typeface="PMingLiU" pitchFamily="18" charset="-120"/>
                <a:cs typeface="PMingLiU" pitchFamily="18" charset="-120"/>
              </a:rPr>
              <a:t>Two approaches:</a:t>
            </a:r>
          </a:p>
          <a:p>
            <a:pPr marL="914400" lvl="1" indent="-457200"/>
            <a:r>
              <a:rPr lang="en-US" altLang="zh-TW" sz="2800" dirty="0" smtClean="0">
                <a:ea typeface="PMingLiU" pitchFamily="18" charset="-120"/>
                <a:cs typeface="PMingLiU" pitchFamily="18" charset="-120"/>
              </a:rPr>
              <a:t>First remove outliers and then update values to fit regression line</a:t>
            </a:r>
          </a:p>
          <a:p>
            <a:pPr marL="914400" lvl="1" indent="-457200"/>
            <a:r>
              <a:rPr lang="en-US" altLang="zh-TW" sz="2800" dirty="0" smtClean="0">
                <a:ea typeface="PMingLiU" pitchFamily="18" charset="-120"/>
                <a:cs typeface="PMingLiU" pitchFamily="18" charset="-120"/>
              </a:rPr>
              <a:t>Do not remove outliers and update values to fit regression line</a:t>
            </a:r>
            <a:endParaRPr lang="en-US" altLang="zh-TW" sz="2800" dirty="0">
              <a:ea typeface="PMingLiU" pitchFamily="18" charset="-120"/>
              <a:cs typeface="PMingLiU" pitchFamily="18" charset="-120"/>
            </a:endParaRPr>
          </a:p>
        </p:txBody>
      </p:sp>
    </p:spTree>
    <p:extLst>
      <p:ext uri="{BB962C8B-B14F-4D97-AF65-F5344CB8AC3E}">
        <p14:creationId xmlns:p14="http://schemas.microsoft.com/office/powerpoint/2010/main" val="338794788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1043490" y="157773"/>
            <a:ext cx="7024744" cy="1143000"/>
          </a:xfrm>
        </p:spPr>
        <p:txBody>
          <a:bodyPr/>
          <a:lstStyle/>
          <a:p>
            <a:r>
              <a:rPr lang="en-US" sz="2800" dirty="0"/>
              <a:t>Regression Equation Smoothing</a:t>
            </a:r>
          </a:p>
        </p:txBody>
      </p:sp>
      <p:sp>
        <p:nvSpPr>
          <p:cNvPr id="1200131" name="Rectangle 3"/>
          <p:cNvSpPr>
            <a:spLocks noGrp="1" noChangeArrowheads="1"/>
          </p:cNvSpPr>
          <p:nvPr>
            <p:ph sz="half" idx="1"/>
          </p:nvPr>
        </p:nvSpPr>
        <p:spPr>
          <a:xfrm>
            <a:off x="730102" y="1905000"/>
            <a:ext cx="3186261" cy="4309733"/>
          </a:xfrm>
          <a:prstGeom prst="rect">
            <a:avLst/>
          </a:prstGeom>
          <a:noFill/>
          <a:ln/>
        </p:spPr>
        <p:txBody>
          <a:bodyPr/>
          <a:lstStyle/>
          <a:p>
            <a:pPr marL="342900" indent="-342900" algn="ctr">
              <a:buFont typeface="Monotype Sorts" charset="2"/>
              <a:buNone/>
            </a:pPr>
            <a:r>
              <a:rPr lang="en-US" sz="2400" b="1" u="sng" dirty="0"/>
              <a:t>x		y</a:t>
            </a:r>
          </a:p>
          <a:p>
            <a:pPr marL="342900" indent="-342900" algn="ctr">
              <a:buFont typeface="Monotype Sorts" charset="2"/>
              <a:buNone/>
            </a:pPr>
            <a:r>
              <a:rPr lang="en-US" sz="2400" dirty="0"/>
              <a:t>1		</a:t>
            </a:r>
            <a:r>
              <a:rPr lang="en-US" sz="2400" dirty="0" smtClean="0"/>
              <a:t>13</a:t>
            </a:r>
            <a:endParaRPr lang="en-US" sz="2400" dirty="0"/>
          </a:p>
          <a:p>
            <a:pPr marL="342900" indent="-342900" algn="ctr">
              <a:buFont typeface="Monotype Sorts" charset="2"/>
              <a:buNone/>
            </a:pPr>
            <a:r>
              <a:rPr lang="en-US" sz="2400" dirty="0"/>
              <a:t>2		12</a:t>
            </a:r>
          </a:p>
          <a:p>
            <a:pPr marL="342900" indent="-342900" algn="ctr">
              <a:buFont typeface="Monotype Sorts" charset="2"/>
              <a:buNone/>
            </a:pPr>
            <a:r>
              <a:rPr lang="en-US" sz="2400" dirty="0"/>
              <a:t>3		14</a:t>
            </a:r>
          </a:p>
          <a:p>
            <a:pPr marL="342900" indent="-342900" algn="ctr">
              <a:buFont typeface="Monotype Sorts" charset="2"/>
              <a:buNone/>
            </a:pPr>
            <a:r>
              <a:rPr lang="en-US" sz="2400" dirty="0"/>
              <a:t>4		</a:t>
            </a:r>
            <a:r>
              <a:rPr lang="en-US" b="1" dirty="0" smtClean="0"/>
              <a:t>30</a:t>
            </a:r>
            <a:endParaRPr lang="en-US" sz="2400" b="1" dirty="0"/>
          </a:p>
          <a:p>
            <a:pPr marL="342900" indent="-342900" algn="ctr">
              <a:buFont typeface="Monotype Sorts" charset="2"/>
              <a:buNone/>
            </a:pPr>
            <a:r>
              <a:rPr lang="en-US" sz="2400" dirty="0"/>
              <a:t>5		18</a:t>
            </a:r>
          </a:p>
          <a:p>
            <a:pPr marL="342900" indent="-342900" algn="ctr">
              <a:buFont typeface="Monotype Sorts" charset="2"/>
              <a:buNone/>
            </a:pPr>
            <a:r>
              <a:rPr lang="en-US" sz="2400" dirty="0"/>
              <a:t>6		</a:t>
            </a:r>
            <a:r>
              <a:rPr lang="en-US" dirty="0" smtClean="0"/>
              <a:t>19</a:t>
            </a:r>
            <a:endParaRPr lang="en-US" sz="2400" dirty="0"/>
          </a:p>
        </p:txBody>
      </p:sp>
      <p:sp>
        <p:nvSpPr>
          <p:cNvPr id="1200132" name="Rectangle 4"/>
          <p:cNvSpPr>
            <a:spLocks noGrp="1" noChangeArrowheads="1"/>
          </p:cNvSpPr>
          <p:nvPr>
            <p:ph sz="half" idx="2"/>
          </p:nvPr>
        </p:nvSpPr>
        <p:spPr>
          <a:xfrm>
            <a:off x="4246996" y="1624804"/>
            <a:ext cx="4078288" cy="4589929"/>
          </a:xfrm>
          <a:prstGeom prst="rect">
            <a:avLst/>
          </a:prstGeom>
        </p:spPr>
        <p:txBody>
          <a:bodyPr>
            <a:normAutofit/>
          </a:bodyPr>
          <a:lstStyle/>
          <a:p>
            <a:pPr marL="342900" indent="-342900"/>
            <a:endParaRPr lang="en-US" sz="2800" dirty="0" smtClean="0"/>
          </a:p>
          <a:p>
            <a:pPr marL="0" indent="0">
              <a:buNone/>
            </a:pPr>
            <a:r>
              <a:rPr lang="en-US" sz="2800" dirty="0" smtClean="0"/>
              <a:t>1) Clean Data Equation</a:t>
            </a:r>
            <a:endParaRPr lang="en-US" sz="2800" dirty="0"/>
          </a:p>
          <a:p>
            <a:pPr marL="0" indent="0">
              <a:buNone/>
            </a:pPr>
            <a:endParaRPr lang="en-US" sz="2800" dirty="0"/>
          </a:p>
          <a:p>
            <a:pPr marL="342900" indent="-342900">
              <a:buFont typeface="Monotype Sorts" charset="2"/>
              <a:buNone/>
            </a:pPr>
            <a:r>
              <a:rPr lang="en-US" sz="2800" dirty="0" smtClean="0"/>
              <a:t>2) No outliers removed:</a:t>
            </a:r>
            <a:endParaRPr lang="en-US" sz="2800" dirty="0"/>
          </a:p>
          <a:p>
            <a:pPr indent="-342900">
              <a:buNone/>
            </a:pPr>
            <a:r>
              <a:rPr lang="en-US" sz="2800" dirty="0"/>
              <a:t>Equation </a:t>
            </a:r>
            <a:r>
              <a:rPr lang="en-US" sz="2800" dirty="0" smtClean="0"/>
              <a:t>is…</a:t>
            </a:r>
            <a:endParaRPr lang="en-US" sz="2800" dirty="0"/>
          </a:p>
          <a:p>
            <a:pPr marL="342900" indent="-342900">
              <a:buFont typeface="Monotype Sorts" charset="2"/>
              <a:buNone/>
            </a:pPr>
            <a:endParaRPr lang="en-US" sz="2800" dirty="0"/>
          </a:p>
          <a:p>
            <a:pPr marL="342900" indent="-342900">
              <a:buFont typeface="Monotype Sorts" charset="2"/>
              <a:buNone/>
            </a:pPr>
            <a:r>
              <a:rPr lang="en-US" sz="2800" dirty="0" smtClean="0"/>
              <a:t>One Outlier removed (</a:t>
            </a:r>
            <a:r>
              <a:rPr lang="en-US" sz="2800" b="1" dirty="0" smtClean="0"/>
              <a:t>30</a:t>
            </a:r>
            <a:r>
              <a:rPr lang="en-US" sz="2800" dirty="0" smtClean="0"/>
              <a:t>):</a:t>
            </a:r>
            <a:endParaRPr lang="en-US" sz="2800" dirty="0"/>
          </a:p>
          <a:p>
            <a:pPr marL="0" indent="0">
              <a:buNone/>
            </a:pPr>
            <a:r>
              <a:rPr lang="en-US" sz="2800" dirty="0"/>
              <a:t>Equation </a:t>
            </a:r>
            <a:r>
              <a:rPr lang="en-US" sz="2800" dirty="0" smtClean="0"/>
              <a:t>is…</a:t>
            </a:r>
            <a:endParaRPr lang="en-US" sz="2800" dirty="0"/>
          </a:p>
          <a:p>
            <a:pPr marL="342900" indent="-342900"/>
            <a:endParaRPr lang="en-US" sz="2800" dirty="0"/>
          </a:p>
          <a:p>
            <a:pPr marL="342900" indent="-342900"/>
            <a:endParaRPr lang="en-US" sz="2800" dirty="0"/>
          </a:p>
        </p:txBody>
      </p:sp>
    </p:spTree>
    <p:extLst>
      <p:ext uri="{BB962C8B-B14F-4D97-AF65-F5344CB8AC3E}">
        <p14:creationId xmlns:p14="http://schemas.microsoft.com/office/powerpoint/2010/main" val="406064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0132">
                                            <p:txEl>
                                              <p:pRg st="3" end="3"/>
                                            </p:txEl>
                                          </p:spTgt>
                                        </p:tgtEl>
                                        <p:attrNameLst>
                                          <p:attrName>style.visibility</p:attrName>
                                        </p:attrNameLst>
                                      </p:cBhvr>
                                      <p:to>
                                        <p:strVal val="visible"/>
                                      </p:to>
                                    </p:set>
                                    <p:anim calcmode="lin" valueType="num">
                                      <p:cBhvr additive="base">
                                        <p:cTn id="7" dur="500" fill="hold"/>
                                        <p:tgtEl>
                                          <p:spTgt spid="120013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013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0132">
                                            <p:txEl>
                                              <p:pRg st="4" end="4"/>
                                            </p:txEl>
                                          </p:spTgt>
                                        </p:tgtEl>
                                        <p:attrNameLst>
                                          <p:attrName>style.visibility</p:attrName>
                                        </p:attrNameLst>
                                      </p:cBhvr>
                                      <p:to>
                                        <p:strVal val="visible"/>
                                      </p:to>
                                    </p:set>
                                    <p:anim calcmode="lin" valueType="num">
                                      <p:cBhvr additive="base">
                                        <p:cTn id="13" dur="500" fill="hold"/>
                                        <p:tgtEl>
                                          <p:spTgt spid="120013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013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00132">
                                            <p:txEl>
                                              <p:pRg st="6" end="6"/>
                                            </p:txEl>
                                          </p:spTgt>
                                        </p:tgtEl>
                                        <p:attrNameLst>
                                          <p:attrName>style.visibility</p:attrName>
                                        </p:attrNameLst>
                                      </p:cBhvr>
                                      <p:to>
                                        <p:strVal val="visible"/>
                                      </p:to>
                                    </p:set>
                                    <p:anim calcmode="lin" valueType="num">
                                      <p:cBhvr additive="base">
                                        <p:cTn id="19" dur="500" fill="hold"/>
                                        <p:tgtEl>
                                          <p:spTgt spid="120013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013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653990"/>
            <a:ext cx="7024744" cy="747348"/>
          </a:xfrm>
        </p:spPr>
        <p:txBody>
          <a:bodyPr/>
          <a:lstStyle/>
          <a:p>
            <a:r>
              <a:rPr lang="en-US" dirty="0" smtClean="0"/>
              <a:t>Outliers Not Removed</a:t>
            </a:r>
            <a:endParaRPr lang="en-US" dirty="0"/>
          </a:p>
        </p:txBody>
      </p:sp>
      <p:sp>
        <p:nvSpPr>
          <p:cNvPr id="3" name="Date Placeholder 2"/>
          <p:cNvSpPr>
            <a:spLocks noGrp="1"/>
          </p:cNvSpPr>
          <p:nvPr>
            <p:ph type="dt" sz="half" idx="10"/>
          </p:nvPr>
        </p:nvSpPr>
        <p:spPr/>
        <p:txBody>
          <a:bodyPr/>
          <a:lstStyle/>
          <a:p>
            <a:fld id="{334DB7FD-4746-DD48-B018-B1BAC55A6FE3}" type="datetime4">
              <a:rPr lang="en-US" smtClean="0"/>
              <a:pPr/>
              <a:t>September 10, 2020</a:t>
            </a:fld>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54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79" y="2065019"/>
            <a:ext cx="8332025" cy="37710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15551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655" y="731829"/>
            <a:ext cx="7024744" cy="814583"/>
          </a:xfrm>
        </p:spPr>
        <p:txBody>
          <a:bodyPr>
            <a:normAutofit/>
          </a:bodyPr>
          <a:lstStyle/>
          <a:p>
            <a:r>
              <a:rPr lang="en-US" sz="3200" dirty="0" smtClean="0"/>
              <a:t>Outlier Removed (30 removed)</a:t>
            </a:r>
            <a:endParaRPr lang="en-US" sz="3200" dirty="0"/>
          </a:p>
        </p:txBody>
      </p:sp>
      <p:sp>
        <p:nvSpPr>
          <p:cNvPr id="3" name="Date Placeholder 2"/>
          <p:cNvSpPr>
            <a:spLocks noGrp="1"/>
          </p:cNvSpPr>
          <p:nvPr>
            <p:ph type="dt" sz="half" idx="10"/>
          </p:nvPr>
        </p:nvSpPr>
        <p:spPr/>
        <p:txBody>
          <a:bodyPr/>
          <a:lstStyle/>
          <a:p>
            <a:fld id="{334DB7FD-4746-DD48-B018-B1BAC55A6FE3}" type="datetime4">
              <a:rPr lang="en-US" smtClean="0"/>
              <a:pPr/>
              <a:t>September 10, 2020</a:t>
            </a:fld>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55</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556" y="2045969"/>
            <a:ext cx="8042082" cy="37093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51749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p:txBody>
          <a:bodyPr/>
          <a:lstStyle/>
          <a:p>
            <a:r>
              <a:rPr lang="en-US" dirty="0" smtClean="0"/>
              <a:t>Other Measures</a:t>
            </a:r>
            <a:endParaRPr lang="en-US" dirty="0"/>
          </a:p>
        </p:txBody>
      </p:sp>
      <p:sp>
        <p:nvSpPr>
          <p:cNvPr id="1202184" name="Text Box 8"/>
          <p:cNvSpPr txBox="1">
            <a:spLocks noChangeArrowheads="1"/>
          </p:cNvSpPr>
          <p:nvPr/>
        </p:nvSpPr>
        <p:spPr bwMode="auto">
          <a:xfrm>
            <a:off x="446642" y="2253044"/>
            <a:ext cx="8335852" cy="3046988"/>
          </a:xfrm>
          <a:prstGeom prst="rect">
            <a:avLst/>
          </a:prstGeom>
          <a:noFill/>
          <a:ln w="9525">
            <a:noFill/>
            <a:miter lim="800000"/>
            <a:headEnd/>
            <a:tailEnd/>
          </a:ln>
          <a:effectLst/>
        </p:spPr>
        <p:txBody>
          <a:bodyPr wrap="square">
            <a:prstTxWarp prst="textNoShape">
              <a:avLst/>
            </a:prstTxWarp>
            <a:spAutoFit/>
          </a:bodyPr>
          <a:lstStyle/>
          <a:p>
            <a:pPr eaLnBrk="1" hangingPunct="1"/>
            <a:r>
              <a:rPr lang="en-US" sz="2400" b="1" dirty="0" smtClean="0">
                <a:latin typeface="Tahoma" charset="0"/>
              </a:rPr>
              <a:t>Correlation</a:t>
            </a:r>
            <a:r>
              <a:rPr lang="en-US" sz="2400" b="0" dirty="0" smtClean="0">
                <a:latin typeface="Tahoma" charset="0"/>
              </a:rPr>
              <a:t> r: Measures </a:t>
            </a:r>
            <a:r>
              <a:rPr lang="en-US" sz="2400" b="0" dirty="0">
                <a:latin typeface="Tahoma" charset="0"/>
              </a:rPr>
              <a:t>the reliability of linear relationship between </a:t>
            </a:r>
            <a:r>
              <a:rPr lang="en-US" sz="2400" b="0" dirty="0" smtClean="0">
                <a:latin typeface="Tahoma" charset="0"/>
              </a:rPr>
              <a:t>two variables. </a:t>
            </a:r>
            <a:endParaRPr lang="en-US" sz="2400" b="0" dirty="0">
              <a:latin typeface="Tahoma" charset="0"/>
            </a:endParaRPr>
          </a:p>
          <a:p>
            <a:pPr eaLnBrk="1" hangingPunct="1"/>
            <a:r>
              <a:rPr lang="en-US" sz="2400" b="0" dirty="0">
                <a:latin typeface="Tahoma" charset="0"/>
              </a:rPr>
              <a:t>x and y.  </a:t>
            </a:r>
            <a:endParaRPr lang="en-US" sz="2400" dirty="0">
              <a:latin typeface="Tahoma" charset="0"/>
            </a:endParaRPr>
          </a:p>
          <a:p>
            <a:pPr eaLnBrk="1" hangingPunct="1"/>
            <a:endParaRPr lang="en-US" sz="2400" b="0" dirty="0" smtClean="0">
              <a:latin typeface="Tahoma" charset="0"/>
            </a:endParaRPr>
          </a:p>
          <a:p>
            <a:r>
              <a:rPr lang="en-US" sz="2400" b="1" dirty="0" smtClean="0">
                <a:latin typeface="Tahoma" charset="0"/>
              </a:rPr>
              <a:t>Covariance</a:t>
            </a:r>
            <a:r>
              <a:rPr lang="en-US" sz="2400" dirty="0" smtClean="0">
                <a:latin typeface="Tahoma" charset="0"/>
              </a:rPr>
              <a:t>:  </a:t>
            </a:r>
            <a:r>
              <a:rPr lang="en-US" sz="2400" dirty="0"/>
              <a:t>Measure the amount dimensions (attributes/variables) vary from the mean with respect to each other.</a:t>
            </a:r>
          </a:p>
          <a:p>
            <a:pPr eaLnBrk="1" hangingPunct="1"/>
            <a:endParaRPr lang="en-US" sz="2400" b="0" dirty="0">
              <a:latin typeface="Tahoma" charset="0"/>
            </a:endParaRPr>
          </a:p>
        </p:txBody>
      </p:sp>
    </p:spTree>
    <p:extLst>
      <p:ext uri="{BB962C8B-B14F-4D97-AF65-F5344CB8AC3E}">
        <p14:creationId xmlns:p14="http://schemas.microsoft.com/office/powerpoint/2010/main" val="83683587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a:xfrm>
            <a:off x="1043492" y="661334"/>
            <a:ext cx="7024744" cy="867020"/>
          </a:xfrm>
        </p:spPr>
        <p:txBody>
          <a:bodyPr/>
          <a:lstStyle/>
          <a:p>
            <a:r>
              <a:rPr lang="en-US" dirty="0" smtClean="0"/>
              <a:t>More On Missing </a:t>
            </a:r>
            <a:r>
              <a:rPr lang="en-US" dirty="0"/>
              <a:t>Values</a:t>
            </a:r>
          </a:p>
        </p:txBody>
      </p:sp>
      <p:sp>
        <p:nvSpPr>
          <p:cNvPr id="827395" name="Rectangle 3"/>
          <p:cNvSpPr>
            <a:spLocks noGrp="1" noChangeArrowheads="1"/>
          </p:cNvSpPr>
          <p:nvPr>
            <p:ph idx="1"/>
          </p:nvPr>
        </p:nvSpPr>
        <p:spPr>
          <a:xfrm>
            <a:off x="1043492" y="1802674"/>
            <a:ext cx="6777317" cy="4717997"/>
          </a:xfrm>
        </p:spPr>
        <p:txBody>
          <a:bodyPr>
            <a:normAutofit lnSpcReduction="10000"/>
          </a:bodyPr>
          <a:lstStyle/>
          <a:p>
            <a:pPr>
              <a:lnSpc>
                <a:spcPct val="90000"/>
              </a:lnSpc>
            </a:pPr>
            <a:r>
              <a:rPr lang="en-US" b="1" dirty="0"/>
              <a:t>Reasons for missing values</a:t>
            </a:r>
          </a:p>
          <a:p>
            <a:pPr lvl="1">
              <a:lnSpc>
                <a:spcPct val="90000"/>
              </a:lnSpc>
            </a:pPr>
            <a:r>
              <a:rPr lang="en-US" dirty="0"/>
              <a:t>Information is not collected </a:t>
            </a:r>
          </a:p>
          <a:p>
            <a:pPr lvl="1">
              <a:lnSpc>
                <a:spcPct val="90000"/>
              </a:lnSpc>
            </a:pPr>
            <a:r>
              <a:rPr lang="en-US" dirty="0"/>
              <a:t>Attributes may not be applicable to all cases </a:t>
            </a:r>
            <a:endParaRPr lang="en-US" dirty="0" smtClean="0"/>
          </a:p>
          <a:p>
            <a:pPr lvl="1">
              <a:lnSpc>
                <a:spcPct val="90000"/>
              </a:lnSpc>
            </a:pPr>
            <a:r>
              <a:rPr lang="en-US" dirty="0" smtClean="0"/>
              <a:t>Equipment malfunction</a:t>
            </a:r>
          </a:p>
          <a:p>
            <a:pPr lvl="1">
              <a:lnSpc>
                <a:spcPct val="90000"/>
              </a:lnSpc>
            </a:pPr>
            <a:r>
              <a:rPr lang="en-US" dirty="0" smtClean="0"/>
              <a:t>Not important at time of data entry</a:t>
            </a:r>
            <a:r>
              <a:rPr lang="en-US" dirty="0"/>
              <a:t/>
            </a:r>
            <a:br>
              <a:rPr lang="en-US" dirty="0"/>
            </a:br>
            <a:endParaRPr lang="en-US" dirty="0"/>
          </a:p>
          <a:p>
            <a:pPr marL="365760" lvl="1" indent="0">
              <a:lnSpc>
                <a:spcPct val="90000"/>
              </a:lnSpc>
              <a:buNone/>
            </a:pPr>
            <a:endParaRPr lang="en-US" dirty="0"/>
          </a:p>
          <a:p>
            <a:pPr>
              <a:lnSpc>
                <a:spcPct val="90000"/>
              </a:lnSpc>
            </a:pPr>
            <a:r>
              <a:rPr lang="en-US" b="1" dirty="0"/>
              <a:t>Handling missing values</a:t>
            </a:r>
          </a:p>
          <a:p>
            <a:pPr lvl="1">
              <a:lnSpc>
                <a:spcPct val="90000"/>
              </a:lnSpc>
            </a:pPr>
            <a:r>
              <a:rPr lang="en-US" dirty="0"/>
              <a:t>Ignore the </a:t>
            </a:r>
            <a:r>
              <a:rPr lang="en-US" dirty="0" smtClean="0"/>
              <a:t>missing value during data analysis</a:t>
            </a:r>
            <a:endParaRPr lang="en-US" dirty="0"/>
          </a:p>
          <a:p>
            <a:pPr lvl="1">
              <a:lnSpc>
                <a:spcPct val="90000"/>
              </a:lnSpc>
            </a:pPr>
            <a:r>
              <a:rPr lang="en-US" dirty="0" smtClean="0"/>
              <a:t>Eliminate data objects</a:t>
            </a:r>
          </a:p>
          <a:p>
            <a:pPr lvl="1">
              <a:lnSpc>
                <a:spcPct val="90000"/>
              </a:lnSpc>
            </a:pPr>
            <a:r>
              <a:rPr lang="en-US" dirty="0" smtClean="0"/>
              <a:t>Fill in each missing value manually</a:t>
            </a:r>
            <a:endParaRPr lang="en-US" dirty="0"/>
          </a:p>
          <a:p>
            <a:pPr lvl="1">
              <a:lnSpc>
                <a:spcPct val="90000"/>
              </a:lnSpc>
            </a:pPr>
            <a:r>
              <a:rPr lang="en-US" dirty="0"/>
              <a:t>Estimate </a:t>
            </a:r>
            <a:r>
              <a:rPr lang="en-US" dirty="0" smtClean="0"/>
              <a:t>missing value with global constant (mean or mode)</a:t>
            </a:r>
            <a:endParaRPr lang="en-US" dirty="0"/>
          </a:p>
          <a:p>
            <a:pPr lvl="1">
              <a:lnSpc>
                <a:spcPct val="90000"/>
              </a:lnSpc>
            </a:pPr>
            <a:r>
              <a:rPr lang="en-US" dirty="0" smtClean="0"/>
              <a:t>Replace </a:t>
            </a:r>
            <a:r>
              <a:rPr lang="en-US" dirty="0"/>
              <a:t>with all possible values (weighted by their </a:t>
            </a:r>
            <a:r>
              <a:rPr lang="en-US" dirty="0" smtClean="0"/>
              <a:t>probabilities, e.g. use most probably value)</a:t>
            </a:r>
          </a:p>
          <a:p>
            <a:pPr lvl="1">
              <a:lnSpc>
                <a:spcPct val="90000"/>
              </a:lnSpc>
            </a:pPr>
            <a:r>
              <a:rPr lang="en-US" dirty="0" smtClean="0"/>
              <a:t>Randomly select based on regression line</a:t>
            </a:r>
            <a:endParaRPr lang="en-US" dirty="0"/>
          </a:p>
        </p:txBody>
      </p:sp>
    </p:spTree>
    <p:extLst>
      <p:ext uri="{BB962C8B-B14F-4D97-AF65-F5344CB8AC3E}">
        <p14:creationId xmlns:p14="http://schemas.microsoft.com/office/powerpoint/2010/main" val="38123503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114" name="Rectangle 2"/>
          <p:cNvSpPr>
            <a:spLocks noGrp="1" noChangeArrowheads="1"/>
          </p:cNvSpPr>
          <p:nvPr>
            <p:ph type="title"/>
          </p:nvPr>
        </p:nvSpPr>
        <p:spPr/>
        <p:txBody>
          <a:bodyPr/>
          <a:lstStyle/>
          <a:p>
            <a:r>
              <a:rPr lang="en-US" sz="2800"/>
              <a:t>Maintaining Original Knowledge</a:t>
            </a:r>
          </a:p>
        </p:txBody>
      </p:sp>
      <p:sp>
        <p:nvSpPr>
          <p:cNvPr id="1114115" name="Rectangle 3"/>
          <p:cNvSpPr>
            <a:spLocks noGrp="1" noChangeArrowheads="1"/>
          </p:cNvSpPr>
          <p:nvPr>
            <p:ph idx="1"/>
          </p:nvPr>
        </p:nvSpPr>
        <p:spPr/>
        <p:txBody>
          <a:bodyPr/>
          <a:lstStyle/>
          <a:p>
            <a:pPr marL="342900" indent="-342900"/>
            <a:r>
              <a:rPr lang="en-US" dirty="0"/>
              <a:t>When replacing a missing </a:t>
            </a:r>
            <a:r>
              <a:rPr lang="en-US" dirty="0" smtClean="0"/>
              <a:t>value - make </a:t>
            </a:r>
            <a:r>
              <a:rPr lang="en-US" dirty="0"/>
              <a:t>sure to note that the value was originally </a:t>
            </a:r>
            <a:r>
              <a:rPr lang="en-US" dirty="0" smtClean="0"/>
              <a:t>missing - using </a:t>
            </a:r>
            <a:r>
              <a:rPr lang="en-US" dirty="0"/>
              <a:t>a different attribute.  </a:t>
            </a:r>
          </a:p>
          <a:p>
            <a:pPr marL="342900" indent="-342900"/>
            <a:r>
              <a:rPr lang="en-US" dirty="0"/>
              <a:t>For each variable in the data set, we set a </a:t>
            </a:r>
            <a:r>
              <a:rPr lang="en-US" b="1" dirty="0"/>
              <a:t>flag</a:t>
            </a:r>
            <a:r>
              <a:rPr lang="en-US" dirty="0"/>
              <a:t> for present or empty.  Creating such flags has a series of patterns. </a:t>
            </a:r>
            <a:endParaRPr lang="en-US" dirty="0" smtClean="0"/>
          </a:p>
          <a:p>
            <a:pPr marL="342900" indent="-342900"/>
            <a:r>
              <a:rPr lang="en-US" dirty="0" smtClean="0"/>
              <a:t>While we may not do this in class – it is often critical when cleaning data for a company or job. </a:t>
            </a:r>
          </a:p>
          <a:p>
            <a:pPr marL="342900" indent="-342900"/>
            <a:r>
              <a:rPr lang="en-US" dirty="0" smtClean="0"/>
              <a:t>Also – always retain the original raw data.</a:t>
            </a:r>
            <a:endParaRPr lang="en-US" dirty="0"/>
          </a:p>
        </p:txBody>
      </p:sp>
    </p:spTree>
    <p:extLst>
      <p:ext uri="{BB962C8B-B14F-4D97-AF65-F5344CB8AC3E}">
        <p14:creationId xmlns:p14="http://schemas.microsoft.com/office/powerpoint/2010/main" val="10918902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Rectangle 2"/>
          <p:cNvSpPr>
            <a:spLocks noGrp="1" noChangeArrowheads="1"/>
          </p:cNvSpPr>
          <p:nvPr>
            <p:ph type="title"/>
          </p:nvPr>
        </p:nvSpPr>
        <p:spPr/>
        <p:txBody>
          <a:bodyPr/>
          <a:lstStyle/>
          <a:p>
            <a:r>
              <a:rPr lang="en-US"/>
              <a:t>Unbiased Estimator</a:t>
            </a:r>
          </a:p>
        </p:txBody>
      </p:sp>
      <p:sp>
        <p:nvSpPr>
          <p:cNvPr id="1118211" name="Rectangle 3"/>
          <p:cNvSpPr>
            <a:spLocks noGrp="1" noChangeArrowheads="1"/>
          </p:cNvSpPr>
          <p:nvPr>
            <p:ph idx="1"/>
          </p:nvPr>
        </p:nvSpPr>
        <p:spPr/>
        <p:txBody>
          <a:bodyPr>
            <a:normAutofit fontScale="92500" lnSpcReduction="10000"/>
          </a:bodyPr>
          <a:lstStyle/>
          <a:p>
            <a:pPr marL="342900" indent="-342900"/>
            <a:r>
              <a:rPr lang="en-US" sz="2400" dirty="0"/>
              <a:t>A method for guessing a value of a particular attribute without changing important characteristics of the values in the data set.  </a:t>
            </a:r>
          </a:p>
          <a:p>
            <a:pPr marL="342900" indent="-342900"/>
            <a:endParaRPr lang="en-US" sz="2400" dirty="0"/>
          </a:p>
          <a:p>
            <a:pPr marL="342900" indent="-342900"/>
            <a:r>
              <a:rPr lang="en-US" sz="2400" dirty="0"/>
              <a:t>Statistically, an </a:t>
            </a:r>
            <a:r>
              <a:rPr lang="en-US" sz="2400" b="1" dirty="0"/>
              <a:t>unbiased estimator </a:t>
            </a:r>
            <a:r>
              <a:rPr lang="en-US" sz="2400" dirty="0"/>
              <a:t>produces an estimate whose expected value is the value that would be estimated from the population</a:t>
            </a:r>
            <a:r>
              <a:rPr lang="en-US" sz="2400" dirty="0" smtClean="0"/>
              <a:t>.</a:t>
            </a:r>
          </a:p>
          <a:p>
            <a:pPr marL="342900" indent="-342900"/>
            <a:endParaRPr lang="en-US" sz="2400" dirty="0"/>
          </a:p>
          <a:p>
            <a:pPr marL="342900" indent="-342900"/>
            <a:r>
              <a:rPr lang="en-US" sz="2400" dirty="0" smtClean="0"/>
              <a:t>Using the mean to replace a missing or incorrect value - what is the benefit and what is the risk?</a:t>
            </a:r>
          </a:p>
          <a:p>
            <a:pPr marL="342900" indent="-342900"/>
            <a:r>
              <a:rPr lang="en-US" sz="2400" dirty="0" smtClean="0"/>
              <a:t>Using the median to replace a missing or incorrect value</a:t>
            </a:r>
            <a:r>
              <a:rPr lang="en-US" sz="2400" dirty="0"/>
              <a:t> - what is the benefit and what is the risk?</a:t>
            </a:r>
          </a:p>
        </p:txBody>
      </p:sp>
    </p:spTree>
    <p:extLst>
      <p:ext uri="{BB962C8B-B14F-4D97-AF65-F5344CB8AC3E}">
        <p14:creationId xmlns:p14="http://schemas.microsoft.com/office/powerpoint/2010/main" val="2460137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Values: Examples</a:t>
            </a:r>
            <a:endParaRPr lang="en-US" dirty="0"/>
          </a:p>
        </p:txBody>
      </p:sp>
      <p:sp>
        <p:nvSpPr>
          <p:cNvPr id="3" name="Content Placeholder 2"/>
          <p:cNvSpPr>
            <a:spLocks noGrp="1"/>
          </p:cNvSpPr>
          <p:nvPr>
            <p:ph idx="1"/>
          </p:nvPr>
        </p:nvSpPr>
        <p:spPr>
          <a:xfrm>
            <a:off x="1368765" y="1845734"/>
            <a:ext cx="7543800" cy="1457447"/>
          </a:xfrm>
        </p:spPr>
        <p:txBody>
          <a:bodyPr>
            <a:normAutofit fontScale="92500" lnSpcReduction="20000"/>
          </a:bodyPr>
          <a:lstStyle/>
          <a:p>
            <a:r>
              <a:rPr lang="en-US" dirty="0"/>
              <a:t>&gt;gi|2978501|gb|AAC06133.1| vacuolar ATPase proteolipid subunit [Giardia </a:t>
            </a:r>
            <a:r>
              <a:rPr lang="en-US" dirty="0" err="1"/>
              <a:t>intestinalis</a:t>
            </a:r>
            <a:r>
              <a:rPr lang="en-US" dirty="0"/>
              <a:t>]</a:t>
            </a:r>
            <a:br>
              <a:rPr lang="en-US" dirty="0"/>
            </a:br>
            <a:r>
              <a:rPr lang="en-US" dirty="0"/>
              <a:t>MSSIDSPVAVEKCPAGASFWSMLGQVVAVVFSSIGAAYGTAKAGSGLGV</a:t>
            </a:r>
            <a:br>
              <a:rPr lang="en-US" dirty="0"/>
            </a:br>
            <a:r>
              <a:rPr lang="en-US" dirty="0" smtClean="0"/>
              <a:t>AGLINPAPVTKLTLPVI   AGILSIYGLITSLLINSRVRSYTNGMPLYVS</a:t>
            </a:r>
            <a:r>
              <a:rPr lang="en-US" dirty="0"/>
              <a:t/>
            </a:r>
            <a:br>
              <a:rPr lang="en-US" dirty="0"/>
            </a:br>
            <a:r>
              <a:rPr lang="en-US" dirty="0"/>
              <a:t>YAHFGAGLCCGLAALAAGLAIGVSGSAAVKAVAKQPSLFVVMLIVLIFS</a:t>
            </a:r>
            <a:br>
              <a:rPr lang="en-US" dirty="0"/>
            </a:br>
            <a:r>
              <a:rPr lang="en-US" dirty="0" smtClean="0"/>
              <a:t>EALALYGLIIALIL  TKSADSNFCVNNVNQ</a:t>
            </a:r>
            <a:endParaRPr lang="en-US" dirty="0"/>
          </a:p>
          <a:p>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6</a:t>
            </a:fld>
            <a:endParaRPr lang="en-US"/>
          </a:p>
        </p:txBody>
      </p:sp>
      <p:pic>
        <p:nvPicPr>
          <p:cNvPr id="7" name="Picture 6" descr="https://lh4.googleusercontent.com/Y3_CO6yBgQ29jiVCam8QxVOytRvQJ9qMIMqw3L0iumv03kTifbxgxOjez_JN94P3iLHk_iSlMzSu-20sEQ1TZgxXqMeTb9QwAegcnH2aUoJ11CgzEbXUJHJbjoVKJc4I2Fpg8F5H"/>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3836" y="3561120"/>
            <a:ext cx="5664452" cy="3144480"/>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004634" y="3476625"/>
            <a:ext cx="2907931" cy="26127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95543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184" y="748119"/>
            <a:ext cx="7024744" cy="559089"/>
          </a:xfrm>
        </p:spPr>
        <p:txBody>
          <a:bodyPr>
            <a:normAutofit fontScale="90000"/>
          </a:bodyPr>
          <a:lstStyle/>
          <a:p>
            <a:r>
              <a:rPr lang="en-US" dirty="0" smtClean="0"/>
              <a:t>To Note:</a:t>
            </a:r>
            <a:endParaRPr lang="en-US" dirty="0"/>
          </a:p>
        </p:txBody>
      </p:sp>
      <p:sp>
        <p:nvSpPr>
          <p:cNvPr id="3" name="Content Placeholder 2"/>
          <p:cNvSpPr>
            <a:spLocks noGrp="1"/>
          </p:cNvSpPr>
          <p:nvPr>
            <p:ph idx="1"/>
          </p:nvPr>
        </p:nvSpPr>
        <p:spPr>
          <a:xfrm>
            <a:off x="726141" y="1775012"/>
            <a:ext cx="7691717" cy="4518212"/>
          </a:xfrm>
        </p:spPr>
        <p:txBody>
          <a:bodyPr>
            <a:normAutofit/>
          </a:bodyPr>
          <a:lstStyle/>
          <a:p>
            <a:pPr defTabSz="897301"/>
            <a:r>
              <a:rPr lang="en-US" b="1" dirty="0"/>
              <a:t>The missing value estimate </a:t>
            </a:r>
            <a:r>
              <a:rPr lang="en-US" dirty="0"/>
              <a:t>depends as much on which characteristic is to be unbiased as it does on the actual value.  Therefore, we need to determine </a:t>
            </a:r>
            <a:r>
              <a:rPr lang="en-US" b="1" dirty="0"/>
              <a:t>which relationships need to be preserved</a:t>
            </a:r>
            <a:r>
              <a:rPr lang="en-US" dirty="0"/>
              <a:t>, both within and between variables.</a:t>
            </a:r>
          </a:p>
          <a:p>
            <a:pPr defTabSz="897301"/>
            <a:endParaRPr lang="en-US" dirty="0"/>
          </a:p>
          <a:p>
            <a:pPr defTabSz="897301"/>
            <a:r>
              <a:rPr lang="en-US" dirty="0"/>
              <a:t>If many missing values are replaced with the mean, the </a:t>
            </a:r>
            <a:r>
              <a:rPr lang="en-US" b="1" dirty="0"/>
              <a:t>confidence level </a:t>
            </a:r>
            <a:r>
              <a:rPr lang="en-US" dirty="0"/>
              <a:t>for statistical inference will be </a:t>
            </a:r>
            <a:r>
              <a:rPr lang="en-US" b="1" dirty="0"/>
              <a:t>overoptimistic</a:t>
            </a:r>
            <a:r>
              <a:rPr lang="en-US" dirty="0"/>
              <a:t> since the spread of the data will be reduced.  </a:t>
            </a:r>
            <a:endParaRPr lang="en-US" dirty="0" smtClean="0"/>
          </a:p>
          <a:p>
            <a:pPr defTabSz="897301"/>
            <a:r>
              <a:rPr lang="en-US" dirty="0" smtClean="0"/>
              <a:t>It </a:t>
            </a:r>
            <a:r>
              <a:rPr lang="en-US" dirty="0"/>
              <a:t>is better to replace the value with </a:t>
            </a:r>
            <a:r>
              <a:rPr lang="en-US" b="1" dirty="0"/>
              <a:t>random draws </a:t>
            </a:r>
            <a:r>
              <a:rPr lang="en-US" dirty="0"/>
              <a:t>from the </a:t>
            </a:r>
            <a:r>
              <a:rPr lang="en-US" b="1" dirty="0"/>
              <a:t>variable distribution observed</a:t>
            </a:r>
            <a:r>
              <a:rPr lang="en-US" dirty="0"/>
              <a:t>.  This means that the values will draw proportionally to the distribution and the center and spread should remain close to the original.</a:t>
            </a:r>
          </a:p>
          <a:p>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60</a:t>
            </a:fld>
            <a:endParaRPr lang="en-US"/>
          </a:p>
        </p:txBody>
      </p:sp>
    </p:spTree>
    <p:extLst>
      <p:ext uri="{BB962C8B-B14F-4D97-AF65-F5344CB8AC3E}">
        <p14:creationId xmlns:p14="http://schemas.microsoft.com/office/powerpoint/2010/main" val="1387681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8" name="Rectangle 2"/>
          <p:cNvSpPr>
            <a:spLocks noGrp="1" noChangeArrowheads="1"/>
          </p:cNvSpPr>
          <p:nvPr>
            <p:ph type="title"/>
          </p:nvPr>
        </p:nvSpPr>
        <p:spPr>
          <a:xfrm>
            <a:off x="615851" y="443783"/>
            <a:ext cx="8280400" cy="533400"/>
          </a:xfrm>
        </p:spPr>
        <p:txBody>
          <a:bodyPr>
            <a:normAutofit fontScale="90000"/>
          </a:bodyPr>
          <a:lstStyle/>
          <a:p>
            <a:r>
              <a:rPr lang="en-US" dirty="0"/>
              <a:t>Example</a:t>
            </a:r>
          </a:p>
        </p:txBody>
      </p:sp>
      <p:graphicFrame>
        <p:nvGraphicFramePr>
          <p:cNvPr id="1120260" name="Group 4"/>
          <p:cNvGraphicFramePr>
            <a:graphicFrameLocks noGrp="1"/>
          </p:cNvGraphicFramePr>
          <p:nvPr>
            <p:ph type="tbl" idx="1"/>
            <p:extLst>
              <p:ext uri="{D42A27DB-BD31-4B8C-83A1-F6EECF244321}">
                <p14:modId xmlns:p14="http://schemas.microsoft.com/office/powerpoint/2010/main" val="2370498980"/>
              </p:ext>
            </p:extLst>
          </p:nvPr>
        </p:nvGraphicFramePr>
        <p:xfrm>
          <a:off x="1182688" y="1329330"/>
          <a:ext cx="6159500" cy="4043680"/>
        </p:xfrm>
        <a:graphic>
          <a:graphicData uri="http://schemas.openxmlformats.org/drawingml/2006/table">
            <a:tbl>
              <a:tblPr/>
              <a:tblGrid>
                <a:gridCol w="1539875">
                  <a:extLst>
                    <a:ext uri="{9D8B030D-6E8A-4147-A177-3AD203B41FA5}">
                      <a16:colId xmlns:a16="http://schemas.microsoft.com/office/drawing/2014/main" val="20000"/>
                    </a:ext>
                  </a:extLst>
                </a:gridCol>
                <a:gridCol w="1393825">
                  <a:extLst>
                    <a:ext uri="{9D8B030D-6E8A-4147-A177-3AD203B41FA5}">
                      <a16:colId xmlns:a16="http://schemas.microsoft.com/office/drawing/2014/main" val="20001"/>
                    </a:ext>
                  </a:extLst>
                </a:gridCol>
                <a:gridCol w="1612900">
                  <a:extLst>
                    <a:ext uri="{9D8B030D-6E8A-4147-A177-3AD203B41FA5}">
                      <a16:colId xmlns:a16="http://schemas.microsoft.com/office/drawing/2014/main" val="20002"/>
                    </a:ext>
                  </a:extLst>
                </a:gridCol>
                <a:gridCol w="1612900">
                  <a:extLst>
                    <a:ext uri="{9D8B030D-6E8A-4147-A177-3AD203B41FA5}">
                      <a16:colId xmlns:a16="http://schemas.microsoft.com/office/drawing/2014/main" val="20003"/>
                    </a:ext>
                  </a:extLst>
                </a:gridCol>
              </a:tblGrid>
              <a:tr h="457200">
                <a:tc>
                  <a:txBody>
                    <a:bodyPr/>
                    <a:lstStyle/>
                    <a:p>
                      <a:pPr marL="0" marR="0" lvl="0" indent="0" algn="l" defTabSz="914400" rtl="0" eaLnBrk="0" fontAlgn="base" latinLnBrk="0" hangingPunct="0">
                        <a:lnSpc>
                          <a:spcPct val="100000"/>
                        </a:lnSpc>
                        <a:spcBef>
                          <a:spcPct val="0"/>
                        </a:spcBef>
                        <a:spcAft>
                          <a:spcPts val="400"/>
                        </a:spcAft>
                        <a:buClrTx/>
                        <a:buSzTx/>
                        <a:buFontTx/>
                        <a:buNone/>
                        <a:tabLst/>
                      </a:pPr>
                      <a:r>
                        <a:rPr kumimoji="0" lang="en-US" sz="1800" b="1" i="0" u="none" strike="noStrike" cap="none" normalizeH="0" baseline="0">
                          <a:ln>
                            <a:noFill/>
                          </a:ln>
                          <a:solidFill>
                            <a:schemeClr val="tx1"/>
                          </a:solidFill>
                          <a:effectLst/>
                          <a:latin typeface="Times New Roman" charset="0"/>
                          <a:ea typeface="Times New Roman" charset="0"/>
                          <a:cs typeface="Times New Roman" charset="0"/>
                        </a:rPr>
                        <a:t>Position</a:t>
                      </a:r>
                      <a:endParaRPr kumimoji="0" lang="en-US" sz="18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ts val="400"/>
                        </a:spcAft>
                        <a:buClrTx/>
                        <a:buSzTx/>
                        <a:buFontTx/>
                        <a:buNone/>
                        <a:tabLst/>
                      </a:pPr>
                      <a:r>
                        <a:rPr kumimoji="0" lang="en-US" sz="1800" b="1" i="0" u="none" strike="noStrike" cap="none" normalizeH="0" baseline="0">
                          <a:ln>
                            <a:noFill/>
                          </a:ln>
                          <a:solidFill>
                            <a:schemeClr val="tx1"/>
                          </a:solidFill>
                          <a:effectLst/>
                          <a:latin typeface="Times New Roman" charset="0"/>
                          <a:ea typeface="Times New Roman" charset="0"/>
                          <a:cs typeface="Times New Roman" charset="0"/>
                        </a:rPr>
                        <a:t>Original</a:t>
                      </a:r>
                    </a:p>
                    <a:p>
                      <a:pPr marL="0" marR="0" lvl="0" indent="0" algn="l" defTabSz="914400" rtl="0" eaLnBrk="0" fontAlgn="base" latinLnBrk="0" hangingPunct="0">
                        <a:lnSpc>
                          <a:spcPct val="100000"/>
                        </a:lnSpc>
                        <a:spcBef>
                          <a:spcPct val="0"/>
                        </a:spcBef>
                        <a:spcAft>
                          <a:spcPts val="400"/>
                        </a:spcAft>
                        <a:buClrTx/>
                        <a:buSzTx/>
                        <a:buFontTx/>
                        <a:buNone/>
                        <a:tabLst/>
                      </a:pPr>
                      <a:r>
                        <a:rPr kumimoji="0" lang="en-US" sz="1800" b="1" i="0" u="none" strike="noStrike" cap="none" normalizeH="0" baseline="0">
                          <a:ln>
                            <a:noFill/>
                          </a:ln>
                          <a:solidFill>
                            <a:schemeClr val="tx1"/>
                          </a:solidFill>
                          <a:effectLst/>
                          <a:latin typeface="Times New Roman" charset="0"/>
                          <a:ea typeface="Times New Roman" charset="0"/>
                          <a:cs typeface="Times New Roman" charset="0"/>
                        </a:rPr>
                        <a:t>Sample</a:t>
                      </a:r>
                      <a:endParaRPr kumimoji="0" lang="en-US" sz="18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ts val="400"/>
                        </a:spcAft>
                        <a:buClrTx/>
                        <a:buSzTx/>
                        <a:buFontTx/>
                        <a:buNone/>
                        <a:tabLst/>
                      </a:pPr>
                      <a:r>
                        <a:rPr kumimoji="0" lang="en-US" sz="1800" b="1" i="0" u="none" strike="noStrike" cap="none" normalizeH="0" baseline="0">
                          <a:ln>
                            <a:noFill/>
                          </a:ln>
                          <a:solidFill>
                            <a:schemeClr val="tx1"/>
                          </a:solidFill>
                          <a:effectLst/>
                          <a:latin typeface="Times New Roman" charset="0"/>
                          <a:ea typeface="Times New Roman" charset="0"/>
                          <a:cs typeface="Times New Roman" charset="0"/>
                        </a:rPr>
                        <a:t>Position 11 Missing</a:t>
                      </a:r>
                      <a:endParaRPr kumimoji="0" lang="en-US" sz="18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ts val="400"/>
                        </a:spcAft>
                        <a:buClrTx/>
                        <a:buSzTx/>
                        <a:buFontTx/>
                        <a:buNone/>
                        <a:tabLst/>
                      </a:pPr>
                      <a:r>
                        <a:rPr kumimoji="0" lang="en-US" sz="1800" b="1" i="0" u="none" strike="noStrike" cap="none" normalizeH="0" baseline="0">
                          <a:ln>
                            <a:noFill/>
                          </a:ln>
                          <a:solidFill>
                            <a:schemeClr val="tx1"/>
                          </a:solidFill>
                          <a:effectLst/>
                          <a:latin typeface="Times New Roman" charset="0"/>
                          <a:ea typeface="Times New Roman" charset="0"/>
                          <a:cs typeface="Times New Roman" charset="0"/>
                        </a:rPr>
                        <a:t>Position 1</a:t>
                      </a:r>
                    </a:p>
                    <a:p>
                      <a:pPr marL="0" marR="0" lvl="0" indent="0" algn="l" defTabSz="914400" rtl="0" eaLnBrk="0" fontAlgn="base" latinLnBrk="0" hangingPunct="0">
                        <a:lnSpc>
                          <a:spcPct val="100000"/>
                        </a:lnSpc>
                        <a:spcBef>
                          <a:spcPct val="0"/>
                        </a:spcBef>
                        <a:spcAft>
                          <a:spcPts val="400"/>
                        </a:spcAft>
                        <a:buClrTx/>
                        <a:buSzTx/>
                        <a:buFontTx/>
                        <a:buNone/>
                        <a:tabLst/>
                      </a:pPr>
                      <a:r>
                        <a:rPr kumimoji="0" lang="en-US" sz="1800" b="1" i="0" u="none" strike="noStrike" cap="none" normalizeH="0" baseline="0">
                          <a:ln>
                            <a:noFill/>
                          </a:ln>
                          <a:solidFill>
                            <a:schemeClr val="tx1"/>
                          </a:solidFill>
                          <a:effectLst/>
                          <a:latin typeface="Times New Roman" charset="0"/>
                          <a:ea typeface="Times New Roman" charset="0"/>
                          <a:cs typeface="Times New Roman" charset="0"/>
                        </a:rPr>
                        <a:t>Missing</a:t>
                      </a:r>
                      <a:endParaRPr kumimoji="0" lang="en-US" sz="18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1</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0.0886</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0.0886</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Arial" charset="0"/>
                        </a:rPr>
                        <a:t>?</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2</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0.0684</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0.0684</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0.0684</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3</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0.3515</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0.3515</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0.3515</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4</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0.9874</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0.9874</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0.9874</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5</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0.4713</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0.4713</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0.4713</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38">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6</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0.6115</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0.6115</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0.6115</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638">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7</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0.2573</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0.2573</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0.2573</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638">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8</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0.2914</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0.2914</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0.2914</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638">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9</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0.1662</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0.1662</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0.1662</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638">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10</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0.4400</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0.4400</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0.4400</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638">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11</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0.6939</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a:ln>
                            <a:noFill/>
                          </a:ln>
                          <a:solidFill>
                            <a:schemeClr val="tx1"/>
                          </a:solidFill>
                          <a:effectLst/>
                          <a:latin typeface="Times New Roman" charset="0"/>
                          <a:ea typeface="Times New Roman" charset="0"/>
                          <a:cs typeface="Times New Roman" charset="0"/>
                        </a:rPr>
                        <a:t>?</a:t>
                      </a: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ts val="400"/>
                        </a:spcAft>
                        <a:buClrTx/>
                        <a:buSzTx/>
                        <a:buFontTx/>
                        <a:buNone/>
                        <a:tabLst/>
                      </a:pPr>
                      <a:r>
                        <a:rPr kumimoji="0" lang="en-US" sz="1400" b="0" i="0" u="none" strike="noStrike" cap="none" normalizeH="0" baseline="0" dirty="0">
                          <a:ln>
                            <a:noFill/>
                          </a:ln>
                          <a:solidFill>
                            <a:schemeClr val="tx1"/>
                          </a:solidFill>
                          <a:effectLst/>
                          <a:latin typeface="Times New Roman" charset="0"/>
                          <a:ea typeface="Times New Roman" charset="0"/>
                          <a:cs typeface="Times New Roman" charset="0"/>
                        </a:rPr>
                        <a:t>0.6939</a:t>
                      </a: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120259" name="Rectangle 3"/>
          <p:cNvSpPr>
            <a:spLocks noChangeArrowheads="1"/>
          </p:cNvSpPr>
          <p:nvPr/>
        </p:nvSpPr>
        <p:spPr bwMode="auto">
          <a:xfrm>
            <a:off x="0" y="1155700"/>
            <a:ext cx="9144000" cy="0"/>
          </a:xfrm>
          <a:prstGeom prst="rect">
            <a:avLst/>
          </a:prstGeom>
          <a:noFill/>
          <a:ln w="9525">
            <a:noFill/>
            <a:miter lim="800000"/>
            <a:headEnd/>
            <a:tailEnd/>
          </a:ln>
          <a:effectLst/>
        </p:spPr>
        <p:txBody>
          <a:bodyPr wrap="none" anchor="ctr">
            <a:prstTxWarp prst="textNoShape">
              <a:avLst/>
            </a:prstTxWarp>
            <a:spAutoFit/>
          </a:bodyPr>
          <a:lstStyle/>
          <a:p>
            <a:pPr eaLnBrk="1" hangingPunct="1"/>
            <a:endParaRPr lang="en-US" sz="2400" b="0"/>
          </a:p>
        </p:txBody>
      </p:sp>
      <p:sp>
        <p:nvSpPr>
          <p:cNvPr id="1120327" name="Rectangle 71"/>
          <p:cNvSpPr>
            <a:spLocks noChangeArrowheads="1"/>
          </p:cNvSpPr>
          <p:nvPr/>
        </p:nvSpPr>
        <p:spPr bwMode="auto">
          <a:xfrm>
            <a:off x="0" y="5371016"/>
            <a:ext cx="9144000" cy="0"/>
          </a:xfrm>
          <a:prstGeom prst="rect">
            <a:avLst/>
          </a:prstGeom>
          <a:noFill/>
          <a:ln w="9525">
            <a:noFill/>
            <a:miter lim="800000"/>
            <a:headEnd/>
            <a:tailEnd/>
          </a:ln>
          <a:effectLst/>
        </p:spPr>
        <p:txBody>
          <a:bodyPr wrap="none" anchor="ctr">
            <a:prstTxWarp prst="textNoShape">
              <a:avLst/>
            </a:prstTxWarp>
            <a:spAutoFit/>
          </a:bodyPr>
          <a:lstStyle/>
          <a:p>
            <a:pPr eaLnBrk="1" hangingPunct="1"/>
            <a:endParaRPr lang="en-US" sz="2400" b="0"/>
          </a:p>
        </p:txBody>
      </p:sp>
      <p:sp>
        <p:nvSpPr>
          <p:cNvPr id="2" name="TextBox 1"/>
          <p:cNvSpPr txBox="1"/>
          <p:nvPr/>
        </p:nvSpPr>
        <p:spPr>
          <a:xfrm>
            <a:off x="2869903" y="5404258"/>
            <a:ext cx="1179304" cy="461665"/>
          </a:xfrm>
          <a:prstGeom prst="rect">
            <a:avLst/>
          </a:prstGeom>
          <a:noFill/>
        </p:spPr>
        <p:txBody>
          <a:bodyPr wrap="none" rtlCol="0">
            <a:spAutoFit/>
          </a:bodyPr>
          <a:lstStyle/>
          <a:p>
            <a:r>
              <a:rPr lang="en-US" sz="1200" b="1" dirty="0" smtClean="0"/>
              <a:t>Mean: 0.4023</a:t>
            </a:r>
          </a:p>
          <a:p>
            <a:r>
              <a:rPr lang="en-US" sz="1200" b="1" dirty="0" smtClean="0"/>
              <a:t>STD: 0.2785</a:t>
            </a:r>
            <a:endParaRPr lang="en-US" sz="1200" b="1" dirty="0"/>
          </a:p>
        </p:txBody>
      </p:sp>
      <p:sp>
        <p:nvSpPr>
          <p:cNvPr id="7" name="TextBox 6"/>
          <p:cNvSpPr txBox="1"/>
          <p:nvPr/>
        </p:nvSpPr>
        <p:spPr>
          <a:xfrm>
            <a:off x="4390087" y="5407128"/>
            <a:ext cx="1175697" cy="461665"/>
          </a:xfrm>
          <a:prstGeom prst="rect">
            <a:avLst/>
          </a:prstGeom>
          <a:noFill/>
        </p:spPr>
        <p:txBody>
          <a:bodyPr wrap="none" rtlCol="0">
            <a:spAutoFit/>
          </a:bodyPr>
          <a:lstStyle/>
          <a:p>
            <a:r>
              <a:rPr lang="en-US" sz="1200" b="1" dirty="0" smtClean="0"/>
              <a:t>Mean: 0.3731</a:t>
            </a:r>
          </a:p>
          <a:p>
            <a:r>
              <a:rPr lang="en-US" sz="1200" b="1" dirty="0" smtClean="0"/>
              <a:t>STD: 0.2753</a:t>
            </a:r>
            <a:endParaRPr lang="en-US" sz="1200" b="1" dirty="0"/>
          </a:p>
        </p:txBody>
      </p:sp>
      <p:sp>
        <p:nvSpPr>
          <p:cNvPr id="8" name="TextBox 7"/>
          <p:cNvSpPr txBox="1"/>
          <p:nvPr/>
        </p:nvSpPr>
        <p:spPr>
          <a:xfrm>
            <a:off x="6002117" y="5422209"/>
            <a:ext cx="1175697" cy="461665"/>
          </a:xfrm>
          <a:prstGeom prst="rect">
            <a:avLst/>
          </a:prstGeom>
          <a:noFill/>
        </p:spPr>
        <p:txBody>
          <a:bodyPr wrap="none" rtlCol="0">
            <a:spAutoFit/>
          </a:bodyPr>
          <a:lstStyle/>
          <a:p>
            <a:r>
              <a:rPr lang="en-US" sz="1200" b="1" dirty="0" smtClean="0"/>
              <a:t>Mean: 0.4336</a:t>
            </a:r>
          </a:p>
          <a:p>
            <a:r>
              <a:rPr lang="en-US" sz="1200" b="1" dirty="0" smtClean="0"/>
              <a:t>STD: 0.2723</a:t>
            </a:r>
            <a:endParaRPr lang="en-US" sz="1200" b="1" dirty="0"/>
          </a:p>
        </p:txBody>
      </p:sp>
      <p:sp>
        <p:nvSpPr>
          <p:cNvPr id="9" name="TextBox 8"/>
          <p:cNvSpPr txBox="1"/>
          <p:nvPr/>
        </p:nvSpPr>
        <p:spPr>
          <a:xfrm>
            <a:off x="4395943" y="5913350"/>
            <a:ext cx="1175697" cy="461665"/>
          </a:xfrm>
          <a:prstGeom prst="rect">
            <a:avLst/>
          </a:prstGeom>
          <a:noFill/>
        </p:spPr>
        <p:txBody>
          <a:bodyPr wrap="none" rtlCol="0">
            <a:spAutoFit/>
          </a:bodyPr>
          <a:lstStyle/>
          <a:p>
            <a:r>
              <a:rPr lang="en-US" sz="1200" b="1" dirty="0" smtClean="0"/>
              <a:t>Mean: 0.3731</a:t>
            </a:r>
          </a:p>
          <a:p>
            <a:r>
              <a:rPr lang="en-US" sz="1200" b="1" dirty="0" smtClean="0"/>
              <a:t>STD: 0.2612</a:t>
            </a:r>
            <a:endParaRPr lang="en-US" sz="1200" b="1" dirty="0"/>
          </a:p>
        </p:txBody>
      </p:sp>
      <p:sp>
        <p:nvSpPr>
          <p:cNvPr id="10" name="TextBox 9"/>
          <p:cNvSpPr txBox="1"/>
          <p:nvPr/>
        </p:nvSpPr>
        <p:spPr>
          <a:xfrm>
            <a:off x="5995761" y="5904740"/>
            <a:ext cx="1175697" cy="461665"/>
          </a:xfrm>
          <a:prstGeom prst="rect">
            <a:avLst/>
          </a:prstGeom>
          <a:noFill/>
        </p:spPr>
        <p:txBody>
          <a:bodyPr wrap="none" rtlCol="0">
            <a:spAutoFit/>
          </a:bodyPr>
          <a:lstStyle/>
          <a:p>
            <a:r>
              <a:rPr lang="en-US" sz="1200" b="1" dirty="0" smtClean="0"/>
              <a:t>Mean: 0.4336</a:t>
            </a:r>
          </a:p>
          <a:p>
            <a:r>
              <a:rPr lang="en-US" sz="1200" b="1" dirty="0" smtClean="0"/>
              <a:t>STD: 0.2584</a:t>
            </a:r>
            <a:endParaRPr lang="en-US" sz="1200" b="1" dirty="0"/>
          </a:p>
        </p:txBody>
      </p:sp>
    </p:spTree>
    <p:extLst>
      <p:ext uri="{BB962C8B-B14F-4D97-AF65-F5344CB8AC3E}">
        <p14:creationId xmlns:p14="http://schemas.microsoft.com/office/powerpoint/2010/main" val="112010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73840"/>
          </a:xfrm>
        </p:spPr>
        <p:txBody>
          <a:bodyPr/>
          <a:lstStyle/>
          <a:p>
            <a:r>
              <a:rPr lang="en-US" dirty="0" smtClean="0"/>
              <a:t>Key Ideas</a:t>
            </a:r>
            <a:endParaRPr lang="en-US" dirty="0"/>
          </a:p>
        </p:txBody>
      </p:sp>
      <p:sp>
        <p:nvSpPr>
          <p:cNvPr id="3" name="Content Placeholder 2"/>
          <p:cNvSpPr>
            <a:spLocks noGrp="1"/>
          </p:cNvSpPr>
          <p:nvPr>
            <p:ph idx="1"/>
          </p:nvPr>
        </p:nvSpPr>
        <p:spPr>
          <a:xfrm>
            <a:off x="682388" y="2033516"/>
            <a:ext cx="7601803" cy="4244454"/>
          </a:xfrm>
        </p:spPr>
        <p:txBody>
          <a:bodyPr>
            <a:normAutofit/>
          </a:bodyPr>
          <a:lstStyle/>
          <a:p>
            <a:pPr>
              <a:buFont typeface="Wingdings" panose="05000000000000000000" pitchFamily="2" charset="2"/>
              <a:buChar char="§"/>
            </a:pPr>
            <a:r>
              <a:rPr lang="en-US" dirty="0"/>
              <a:t>A </a:t>
            </a:r>
            <a:r>
              <a:rPr lang="en-US" b="1" dirty="0"/>
              <a:t>key point </a:t>
            </a:r>
            <a:r>
              <a:rPr lang="en-US" dirty="0"/>
              <a:t>is that although the replacement </a:t>
            </a:r>
            <a:r>
              <a:rPr lang="en-US" dirty="0" smtClean="0"/>
              <a:t>values are </a:t>
            </a:r>
            <a:r>
              <a:rPr lang="en-US" dirty="0"/>
              <a:t>predictions, it is not the accuracy of these predictions that is of most importance.  </a:t>
            </a:r>
            <a:endParaRPr lang="en-US" dirty="0" smtClean="0"/>
          </a:p>
          <a:p>
            <a:pPr>
              <a:buFont typeface="Wingdings" panose="05000000000000000000" pitchFamily="2" charset="2"/>
              <a:buChar char="§"/>
            </a:pPr>
            <a:r>
              <a:rPr lang="en-US" dirty="0" smtClean="0"/>
              <a:t>The key </a:t>
            </a:r>
            <a:r>
              <a:rPr lang="en-US" dirty="0"/>
              <a:t>concern is that the predictions produce a workable estimate that </a:t>
            </a:r>
            <a:r>
              <a:rPr lang="en-US" b="1" dirty="0"/>
              <a:t>least distorts the values that are actually present</a:t>
            </a:r>
            <a:r>
              <a:rPr lang="en-US" dirty="0"/>
              <a:t>.  </a:t>
            </a:r>
            <a:endParaRPr lang="en-US" dirty="0" smtClean="0"/>
          </a:p>
          <a:p>
            <a:pPr>
              <a:buFont typeface="Wingdings" panose="05000000000000000000" pitchFamily="2" charset="2"/>
              <a:buChar char="§"/>
            </a:pPr>
            <a:r>
              <a:rPr lang="en-US" dirty="0" smtClean="0"/>
              <a:t>The </a:t>
            </a:r>
            <a:r>
              <a:rPr lang="en-US" dirty="0"/>
              <a:t>purpose of replacing the missing values is not to use the values themselves, but to make available the information that is available in the other variables’ values that are present.  </a:t>
            </a:r>
            <a:endParaRPr lang="en-US" dirty="0" smtClean="0"/>
          </a:p>
          <a:p>
            <a:pPr>
              <a:buFont typeface="Wingdings" panose="05000000000000000000" pitchFamily="2" charset="2"/>
              <a:buChar char="§"/>
            </a:pPr>
            <a:r>
              <a:rPr lang="en-US" dirty="0" smtClean="0"/>
              <a:t>If </a:t>
            </a:r>
            <a:r>
              <a:rPr lang="en-US" dirty="0"/>
              <a:t>the missing values are not replaced, the whole instance may </a:t>
            </a:r>
            <a:r>
              <a:rPr lang="en-US" dirty="0" smtClean="0"/>
              <a:t>have to be </a:t>
            </a:r>
            <a:r>
              <a:rPr lang="en-US" dirty="0"/>
              <a:t>ignored.</a:t>
            </a:r>
          </a:p>
          <a:p>
            <a:pPr marL="68580" indent="0">
              <a:buNone/>
            </a:pP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62</a:t>
            </a:fld>
            <a:endParaRPr lang="en-US"/>
          </a:p>
        </p:txBody>
      </p:sp>
    </p:spTree>
    <p:extLst>
      <p:ext uri="{BB962C8B-B14F-4D97-AF65-F5344CB8AC3E}">
        <p14:creationId xmlns:p14="http://schemas.microsoft.com/office/powerpoint/2010/main" val="38074012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22" name="Rectangle 2"/>
          <p:cNvSpPr>
            <a:spLocks noGrp="1" noChangeArrowheads="1"/>
          </p:cNvSpPr>
          <p:nvPr>
            <p:ph type="title"/>
          </p:nvPr>
        </p:nvSpPr>
        <p:spPr>
          <a:xfrm>
            <a:off x="559396" y="687608"/>
            <a:ext cx="7024744" cy="680112"/>
          </a:xfrm>
        </p:spPr>
        <p:txBody>
          <a:bodyPr>
            <a:normAutofit fontScale="90000"/>
          </a:bodyPr>
          <a:lstStyle/>
          <a:p>
            <a:r>
              <a:rPr lang="en-US" dirty="0"/>
              <a:t>Linear Estimation</a:t>
            </a:r>
          </a:p>
        </p:txBody>
      </p:sp>
      <p:sp>
        <p:nvSpPr>
          <p:cNvPr id="1131523" name="Rectangle 3"/>
          <p:cNvSpPr>
            <a:spLocks noGrp="1" noChangeArrowheads="1"/>
          </p:cNvSpPr>
          <p:nvPr>
            <p:ph idx="1"/>
          </p:nvPr>
        </p:nvSpPr>
        <p:spPr>
          <a:xfrm>
            <a:off x="699247" y="1801906"/>
            <a:ext cx="7449671" cy="4450976"/>
          </a:xfrm>
        </p:spPr>
        <p:txBody>
          <a:bodyPr>
            <a:normAutofit lnSpcReduction="10000"/>
          </a:bodyPr>
          <a:lstStyle/>
          <a:p>
            <a:pPr marL="342900" indent="-342900"/>
            <a:r>
              <a:rPr lang="en-US" sz="2400" dirty="0"/>
              <a:t>In a linear relationship, if the value of one variable changes a certain amount, the value of another variable changes by another certain amount in a specific direction.  </a:t>
            </a:r>
          </a:p>
          <a:p>
            <a:pPr marL="342900" indent="-342900"/>
            <a:endParaRPr lang="en-US" sz="2400" dirty="0"/>
          </a:p>
          <a:p>
            <a:pPr marL="342900" indent="-342900"/>
            <a:r>
              <a:rPr lang="en-US" sz="2400" dirty="0"/>
              <a:t>In practice, assuming a linear relationship for missing data determination introduces very little bias</a:t>
            </a:r>
            <a:r>
              <a:rPr lang="en-US" sz="2400" dirty="0" smtClean="0"/>
              <a:t>.</a:t>
            </a:r>
          </a:p>
          <a:p>
            <a:pPr marL="0" indent="0">
              <a:buNone/>
            </a:pPr>
            <a:endParaRPr lang="en-US" sz="2400" dirty="0" smtClean="0"/>
          </a:p>
          <a:p>
            <a:pPr indent="-342900"/>
            <a:r>
              <a:rPr lang="en-US" dirty="0"/>
              <a:t>The purpose of </a:t>
            </a:r>
            <a:r>
              <a:rPr lang="en-US" dirty="0" smtClean="0"/>
              <a:t>replacing </a:t>
            </a:r>
            <a:r>
              <a:rPr lang="en-US" dirty="0"/>
              <a:t>missing values is not to use the values themselves, but to make available the information </a:t>
            </a:r>
            <a:r>
              <a:rPr lang="en-US" dirty="0" smtClean="0"/>
              <a:t>contained </a:t>
            </a:r>
            <a:r>
              <a:rPr lang="en-US" dirty="0"/>
              <a:t>in the other </a:t>
            </a:r>
            <a:r>
              <a:rPr lang="en-US" dirty="0" smtClean="0"/>
              <a:t>variable-values </a:t>
            </a:r>
            <a:r>
              <a:rPr lang="en-US" dirty="0"/>
              <a:t>that are present.  </a:t>
            </a:r>
            <a:r>
              <a:rPr lang="en-US" b="1" dirty="0"/>
              <a:t>If the missing values are not replaced, the whole instance may be ignored</a:t>
            </a:r>
            <a:r>
              <a:rPr lang="en-US" dirty="0"/>
              <a:t>.</a:t>
            </a:r>
            <a:endParaRPr lang="en-US" sz="2400" dirty="0"/>
          </a:p>
        </p:txBody>
      </p:sp>
    </p:spTree>
    <p:extLst>
      <p:ext uri="{BB962C8B-B14F-4D97-AF65-F5344CB8AC3E}">
        <p14:creationId xmlns:p14="http://schemas.microsoft.com/office/powerpoint/2010/main" val="1979063541"/>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Rectangle 2"/>
          <p:cNvSpPr>
            <a:spLocks noGrp="1" noChangeArrowheads="1"/>
          </p:cNvSpPr>
          <p:nvPr>
            <p:ph type="title"/>
          </p:nvPr>
        </p:nvSpPr>
        <p:spPr>
          <a:xfrm>
            <a:off x="1043490" y="685756"/>
            <a:ext cx="7024744" cy="1143000"/>
          </a:xfrm>
        </p:spPr>
        <p:txBody>
          <a:bodyPr/>
          <a:lstStyle/>
          <a:p>
            <a:r>
              <a:rPr lang="en-US" sz="2800" dirty="0"/>
              <a:t>Other missing value </a:t>
            </a:r>
            <a:r>
              <a:rPr lang="en-US" sz="2800" dirty="0" smtClean="0"/>
              <a:t>advanced approaches: FYI</a:t>
            </a:r>
            <a:endParaRPr lang="en-US" sz="2800" dirty="0"/>
          </a:p>
        </p:txBody>
      </p:sp>
      <p:sp>
        <p:nvSpPr>
          <p:cNvPr id="1137667" name="Rectangle 3"/>
          <p:cNvSpPr>
            <a:spLocks noGrp="1" noChangeArrowheads="1"/>
          </p:cNvSpPr>
          <p:nvPr>
            <p:ph idx="1"/>
          </p:nvPr>
        </p:nvSpPr>
        <p:spPr/>
        <p:txBody>
          <a:bodyPr/>
          <a:lstStyle/>
          <a:p>
            <a:pPr marL="342900" indent="-342900"/>
            <a:r>
              <a:rPr lang="en-US" dirty="0"/>
              <a:t>Nonlinear </a:t>
            </a:r>
            <a:r>
              <a:rPr lang="en-US" dirty="0" err="1"/>
              <a:t>submodels</a:t>
            </a:r>
            <a:endParaRPr lang="en-US" dirty="0"/>
          </a:p>
          <a:p>
            <a:pPr marL="342900" indent="-342900"/>
            <a:r>
              <a:rPr lang="en-US" dirty="0"/>
              <a:t>Neural networks</a:t>
            </a:r>
          </a:p>
          <a:p>
            <a:pPr marL="342900" indent="-342900"/>
            <a:r>
              <a:rPr lang="en-US" dirty="0"/>
              <a:t>Nearest neighbor estimators</a:t>
            </a:r>
          </a:p>
          <a:p>
            <a:pPr marL="342900" indent="-342900"/>
            <a:endParaRPr lang="en-US" dirty="0"/>
          </a:p>
        </p:txBody>
      </p:sp>
    </p:spTree>
    <p:extLst>
      <p:ext uri="{BB962C8B-B14F-4D97-AF65-F5344CB8AC3E}">
        <p14:creationId xmlns:p14="http://schemas.microsoft.com/office/powerpoint/2010/main" val="3646982070"/>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p:txBody>
          <a:bodyPr/>
          <a:lstStyle/>
          <a:p>
            <a:r>
              <a:rPr lang="en-US"/>
              <a:t>Aggregation</a:t>
            </a:r>
          </a:p>
        </p:txBody>
      </p:sp>
      <p:sp>
        <p:nvSpPr>
          <p:cNvPr id="831491" name="Rectangle 3"/>
          <p:cNvSpPr>
            <a:spLocks noGrp="1" noChangeArrowheads="1"/>
          </p:cNvSpPr>
          <p:nvPr>
            <p:ph idx="1"/>
          </p:nvPr>
        </p:nvSpPr>
        <p:spPr/>
        <p:txBody>
          <a:bodyPr>
            <a:normAutofit/>
          </a:bodyPr>
          <a:lstStyle/>
          <a:p>
            <a:pPr marL="68580" indent="0">
              <a:buNone/>
            </a:pPr>
            <a:r>
              <a:rPr lang="en-US" dirty="0"/>
              <a:t>Combining two or more attributes (or objects) into a single attribute (or object)</a:t>
            </a:r>
          </a:p>
          <a:p>
            <a:endParaRPr lang="en-US" dirty="0"/>
          </a:p>
          <a:p>
            <a:pPr marL="68580" indent="0">
              <a:buNone/>
            </a:pPr>
            <a:r>
              <a:rPr lang="en-US" dirty="0"/>
              <a:t>Purpose</a:t>
            </a:r>
          </a:p>
          <a:p>
            <a:pPr lvl="1"/>
            <a:r>
              <a:rPr lang="en-US" dirty="0"/>
              <a:t>Data </a:t>
            </a:r>
            <a:r>
              <a:rPr lang="en-US" dirty="0" smtClean="0"/>
              <a:t>reduction/dimension reduction</a:t>
            </a:r>
            <a:endParaRPr lang="en-US" dirty="0"/>
          </a:p>
          <a:p>
            <a:pPr lvl="2"/>
            <a:r>
              <a:rPr lang="en-US" dirty="0"/>
              <a:t> Reduce the number of attributes or objects</a:t>
            </a:r>
          </a:p>
          <a:p>
            <a:pPr lvl="1"/>
            <a:r>
              <a:rPr lang="en-US" dirty="0"/>
              <a:t>Change of scale</a:t>
            </a:r>
          </a:p>
          <a:p>
            <a:pPr lvl="2"/>
            <a:r>
              <a:rPr lang="en-US" dirty="0"/>
              <a:t> Cities aggregated into regions, states, countries, </a:t>
            </a:r>
            <a:r>
              <a:rPr lang="en-US" dirty="0" err="1"/>
              <a:t>etc</a:t>
            </a:r>
            <a:endParaRPr lang="en-US" dirty="0"/>
          </a:p>
          <a:p>
            <a:pPr lvl="1"/>
            <a:r>
              <a:rPr lang="en-US" dirty="0"/>
              <a:t>More “stable” data</a:t>
            </a:r>
          </a:p>
          <a:p>
            <a:pPr lvl="2"/>
            <a:r>
              <a:rPr lang="en-US" dirty="0"/>
              <a:t> Aggregated data tends to have less variability </a:t>
            </a:r>
          </a:p>
        </p:txBody>
      </p:sp>
    </p:spTree>
    <p:extLst>
      <p:ext uri="{BB962C8B-B14F-4D97-AF65-F5344CB8AC3E}">
        <p14:creationId xmlns:p14="http://schemas.microsoft.com/office/powerpoint/2010/main" val="3964174010"/>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982602" y="224155"/>
            <a:ext cx="7024744" cy="1143000"/>
          </a:xfrm>
        </p:spPr>
        <p:txBody>
          <a:bodyPr/>
          <a:lstStyle/>
          <a:p>
            <a:r>
              <a:rPr lang="en-US" dirty="0"/>
              <a:t>Aggregation</a:t>
            </a:r>
          </a:p>
        </p:txBody>
      </p:sp>
      <p:sp>
        <p:nvSpPr>
          <p:cNvPr id="832515" name="Text Box 3"/>
          <p:cNvSpPr txBox="1">
            <a:spLocks noChangeArrowheads="1"/>
          </p:cNvSpPr>
          <p:nvPr/>
        </p:nvSpPr>
        <p:spPr bwMode="auto">
          <a:xfrm>
            <a:off x="1676400" y="3352325"/>
            <a:ext cx="1600200" cy="304800"/>
          </a:xfrm>
          <a:prstGeom prst="rect">
            <a:avLst/>
          </a:prstGeom>
          <a:noFill/>
          <a:ln w="12700">
            <a:noFill/>
            <a:miter lim="800000"/>
            <a:headEnd/>
            <a:tailEnd/>
          </a:ln>
          <a:effectLst/>
        </p:spPr>
        <p:txBody>
          <a:bodyPr>
            <a:prstTxWarp prst="textNoShape">
              <a:avLst/>
            </a:prstTxWarp>
            <a:spAutoFit/>
          </a:bodyPr>
          <a:lstStyle/>
          <a:p>
            <a:pPr>
              <a:spcBef>
                <a:spcPct val="50000"/>
              </a:spcBef>
            </a:pPr>
            <a:endParaRPr lang="en-US"/>
          </a:p>
        </p:txBody>
      </p:sp>
      <p:sp>
        <p:nvSpPr>
          <p:cNvPr id="832516" name="Text Box 4"/>
          <p:cNvSpPr txBox="1">
            <a:spLocks noChangeArrowheads="1"/>
          </p:cNvSpPr>
          <p:nvPr/>
        </p:nvSpPr>
        <p:spPr bwMode="auto">
          <a:xfrm>
            <a:off x="838200" y="5349400"/>
            <a:ext cx="2895600" cy="517525"/>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a:t>Standard Deviation of Average Monthly Precipitation</a:t>
            </a:r>
          </a:p>
        </p:txBody>
      </p:sp>
      <p:sp>
        <p:nvSpPr>
          <p:cNvPr id="832517" name="Rectangle 5"/>
          <p:cNvSpPr>
            <a:spLocks noChangeArrowheads="1"/>
          </p:cNvSpPr>
          <p:nvPr/>
        </p:nvSpPr>
        <p:spPr bwMode="auto">
          <a:xfrm>
            <a:off x="1717675" y="5679600"/>
            <a:ext cx="184150" cy="304800"/>
          </a:xfrm>
          <a:prstGeom prst="rect">
            <a:avLst/>
          </a:prstGeom>
          <a:noFill/>
          <a:ln w="12700">
            <a:noFill/>
            <a:miter lim="800000"/>
            <a:headEnd/>
            <a:tailEnd/>
          </a:ln>
          <a:effectLst/>
        </p:spPr>
        <p:txBody>
          <a:bodyPr wrap="none">
            <a:prstTxWarp prst="textNoShape">
              <a:avLst/>
            </a:prstTxWarp>
            <a:spAutoFit/>
          </a:bodyPr>
          <a:lstStyle/>
          <a:p>
            <a:pPr>
              <a:spcBef>
                <a:spcPct val="50000"/>
              </a:spcBef>
            </a:pPr>
            <a:endParaRPr lang="en-US"/>
          </a:p>
        </p:txBody>
      </p:sp>
      <p:sp>
        <p:nvSpPr>
          <p:cNvPr id="832518" name="Text Box 6"/>
          <p:cNvSpPr txBox="1">
            <a:spLocks noChangeArrowheads="1"/>
          </p:cNvSpPr>
          <p:nvPr/>
        </p:nvSpPr>
        <p:spPr bwMode="auto">
          <a:xfrm>
            <a:off x="5410200" y="5349400"/>
            <a:ext cx="2895600" cy="517525"/>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a:t>Standard Deviation of Average Yearly Precipitation</a:t>
            </a:r>
          </a:p>
        </p:txBody>
      </p:sp>
      <p:pic>
        <p:nvPicPr>
          <p:cNvPr id="832519" name="Picture 7"/>
          <p:cNvPicPr>
            <a:picLocks noChangeAspect="1" noChangeArrowheads="1"/>
          </p:cNvPicPr>
          <p:nvPr/>
        </p:nvPicPr>
        <p:blipFill>
          <a:blip r:embed="rId3"/>
          <a:srcRect l="2975" r="18164"/>
          <a:stretch>
            <a:fillRect/>
          </a:stretch>
        </p:blipFill>
        <p:spPr bwMode="auto">
          <a:xfrm>
            <a:off x="625110" y="2281283"/>
            <a:ext cx="3226659" cy="3068117"/>
          </a:xfrm>
          <a:prstGeom prst="rect">
            <a:avLst/>
          </a:prstGeom>
          <a:noFill/>
          <a:ln w="12700">
            <a:noFill/>
            <a:miter lim="800000"/>
            <a:headEnd/>
            <a:tailEnd/>
          </a:ln>
          <a:effectLst/>
        </p:spPr>
      </p:pic>
      <p:pic>
        <p:nvPicPr>
          <p:cNvPr id="832520" name="Picture 8"/>
          <p:cNvPicPr>
            <a:picLocks noChangeAspect="1" noChangeArrowheads="1"/>
          </p:cNvPicPr>
          <p:nvPr/>
        </p:nvPicPr>
        <p:blipFill>
          <a:blip r:embed="rId4"/>
          <a:srcRect l="7861" r="5850"/>
          <a:stretch>
            <a:fillRect/>
          </a:stretch>
        </p:blipFill>
        <p:spPr bwMode="auto">
          <a:xfrm>
            <a:off x="4808921" y="2202993"/>
            <a:ext cx="3560937" cy="3041634"/>
          </a:xfrm>
          <a:prstGeom prst="rect">
            <a:avLst/>
          </a:prstGeom>
          <a:noFill/>
          <a:ln w="12700">
            <a:noFill/>
            <a:miter lim="800000"/>
            <a:headEnd/>
            <a:tailEnd/>
          </a:ln>
          <a:effectLst/>
        </p:spPr>
      </p:pic>
      <p:sp>
        <p:nvSpPr>
          <p:cNvPr id="832521" name="Text Box 9"/>
          <p:cNvSpPr txBox="1">
            <a:spLocks noChangeArrowheads="1"/>
          </p:cNvSpPr>
          <p:nvPr/>
        </p:nvSpPr>
        <p:spPr bwMode="auto">
          <a:xfrm>
            <a:off x="1901825" y="1733712"/>
            <a:ext cx="4800600" cy="396875"/>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2000" dirty="0"/>
              <a:t>Variation of Precipitation in Australia</a:t>
            </a:r>
          </a:p>
        </p:txBody>
      </p:sp>
    </p:spTree>
    <p:extLst>
      <p:ext uri="{BB962C8B-B14F-4D97-AF65-F5344CB8AC3E}">
        <p14:creationId xmlns:p14="http://schemas.microsoft.com/office/powerpoint/2010/main" val="1635983577"/>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a:xfrm>
            <a:off x="676838" y="1021634"/>
            <a:ext cx="7934325" cy="390525"/>
          </a:xfrm>
        </p:spPr>
        <p:txBody>
          <a:bodyPr>
            <a:normAutofit fontScale="90000"/>
          </a:bodyPr>
          <a:lstStyle/>
          <a:p>
            <a:r>
              <a:rPr lang="en-US" altLang="zh-TW" dirty="0">
                <a:ea typeface="PMingLiU" pitchFamily="18" charset="-120"/>
                <a:cs typeface="PMingLiU" pitchFamily="18" charset="-120"/>
              </a:rPr>
              <a:t>Sampling</a:t>
            </a:r>
          </a:p>
        </p:txBody>
      </p:sp>
      <p:sp>
        <p:nvSpPr>
          <p:cNvPr id="1055747" name="Rectangle 3"/>
          <p:cNvSpPr>
            <a:spLocks noGrp="1" noChangeArrowheads="1"/>
          </p:cNvSpPr>
          <p:nvPr>
            <p:ph idx="1"/>
          </p:nvPr>
        </p:nvSpPr>
        <p:spPr>
          <a:xfrm>
            <a:off x="676838" y="1782101"/>
            <a:ext cx="7835174" cy="4705350"/>
          </a:xfrm>
        </p:spPr>
        <p:txBody>
          <a:bodyPr>
            <a:normAutofit/>
          </a:bodyPr>
          <a:lstStyle/>
          <a:p>
            <a:pPr marL="342900" indent="-342900"/>
            <a:r>
              <a:rPr lang="en-US" altLang="zh-TW" dirty="0" smtClean="0">
                <a:ea typeface="PMingLiU" pitchFamily="18" charset="-120"/>
                <a:cs typeface="PMingLiU" pitchFamily="18" charset="-120"/>
              </a:rPr>
              <a:t>Sometimes (often) it is not possible to obtain all the data for a population. When this happens, you need a </a:t>
            </a:r>
            <a:r>
              <a:rPr lang="en-US" altLang="zh-TW" b="1" dirty="0" smtClean="0">
                <a:ea typeface="PMingLiU" pitchFamily="18" charset="-120"/>
                <a:cs typeface="PMingLiU" pitchFamily="18" charset="-120"/>
              </a:rPr>
              <a:t>sample</a:t>
            </a:r>
            <a:r>
              <a:rPr lang="en-US" altLang="zh-TW" dirty="0" smtClean="0">
                <a:ea typeface="PMingLiU" pitchFamily="18" charset="-120"/>
                <a:cs typeface="PMingLiU" pitchFamily="18" charset="-120"/>
              </a:rPr>
              <a:t> of data.</a:t>
            </a:r>
          </a:p>
          <a:p>
            <a:pPr indent="-342900"/>
            <a:r>
              <a:rPr lang="en-US" altLang="zh-TW" dirty="0" smtClean="0">
                <a:ea typeface="PMingLiU" pitchFamily="18" charset="-120"/>
                <a:cs typeface="PMingLiU" pitchFamily="18" charset="-120"/>
              </a:rPr>
              <a:t>Sometimes it is not possible to run a data mining algorithm on all the data. </a:t>
            </a:r>
            <a:r>
              <a:rPr lang="en-US" altLang="zh-TW" dirty="0">
                <a:ea typeface="PMingLiU" pitchFamily="18" charset="-120"/>
                <a:cs typeface="PMingLiU" pitchFamily="18" charset="-120"/>
              </a:rPr>
              <a:t>When this happens, you need a sample of data</a:t>
            </a:r>
            <a:r>
              <a:rPr lang="en-US" altLang="zh-TW" dirty="0" smtClean="0">
                <a:ea typeface="PMingLiU" pitchFamily="18" charset="-120"/>
                <a:cs typeface="PMingLiU" pitchFamily="18" charset="-120"/>
              </a:rPr>
              <a:t>.</a:t>
            </a:r>
          </a:p>
          <a:p>
            <a:pPr marL="0" indent="0">
              <a:buNone/>
            </a:pPr>
            <a:endParaRPr lang="en-US" altLang="zh-TW" dirty="0" smtClean="0">
              <a:ea typeface="PMingLiU" pitchFamily="18" charset="-120"/>
              <a:cs typeface="PMingLiU" pitchFamily="18" charset="-120"/>
            </a:endParaRPr>
          </a:p>
          <a:p>
            <a:pPr marL="0" indent="0">
              <a:buNone/>
            </a:pPr>
            <a:endParaRPr lang="en-US" altLang="zh-TW" dirty="0">
              <a:ea typeface="PMingLiU" pitchFamily="18" charset="-120"/>
              <a:cs typeface="PMingLiU" pitchFamily="18" charset="-120"/>
            </a:endParaRPr>
          </a:p>
          <a:p>
            <a:pPr marL="0" indent="0" algn="ctr">
              <a:buNone/>
            </a:pPr>
            <a:r>
              <a:rPr lang="en-US" altLang="zh-TW" b="1" dirty="0" smtClean="0">
                <a:ea typeface="PMingLiU" pitchFamily="18" charset="-120"/>
                <a:cs typeface="PMingLiU" pitchFamily="18" charset="-120"/>
              </a:rPr>
              <a:t>How do we choose a representative sample?</a:t>
            </a:r>
          </a:p>
        </p:txBody>
      </p:sp>
    </p:spTree>
    <p:extLst>
      <p:ext uri="{BB962C8B-B14F-4D97-AF65-F5344CB8AC3E}">
        <p14:creationId xmlns:p14="http://schemas.microsoft.com/office/powerpoint/2010/main" val="1201847533"/>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cont.</a:t>
            </a:r>
            <a:endParaRPr lang="en-US" dirty="0"/>
          </a:p>
        </p:txBody>
      </p:sp>
      <p:sp>
        <p:nvSpPr>
          <p:cNvPr id="3" name="Content Placeholder 2"/>
          <p:cNvSpPr>
            <a:spLocks noGrp="1"/>
          </p:cNvSpPr>
          <p:nvPr>
            <p:ph idx="1"/>
          </p:nvPr>
        </p:nvSpPr>
        <p:spPr/>
        <p:txBody>
          <a:bodyPr>
            <a:normAutofit/>
          </a:bodyPr>
          <a:lstStyle/>
          <a:p>
            <a:pPr indent="-342900"/>
            <a:r>
              <a:rPr lang="en-US" altLang="zh-TW" dirty="0">
                <a:ea typeface="PMingLiU" pitchFamily="18" charset="-120"/>
                <a:cs typeface="PMingLiU" pitchFamily="18" charset="-120"/>
              </a:rPr>
              <a:t>We need to choose a </a:t>
            </a:r>
            <a:r>
              <a:rPr lang="en-US" altLang="zh-TW" b="1" dirty="0">
                <a:solidFill>
                  <a:schemeClr val="hlink"/>
                </a:solidFill>
                <a:ea typeface="PMingLiU" pitchFamily="18" charset="-120"/>
                <a:cs typeface="PMingLiU" pitchFamily="18" charset="-120"/>
              </a:rPr>
              <a:t>representative</a:t>
            </a:r>
            <a:r>
              <a:rPr lang="en-US" altLang="zh-TW" b="1" dirty="0">
                <a:ea typeface="PMingLiU" pitchFamily="18" charset="-120"/>
                <a:cs typeface="PMingLiU" pitchFamily="18" charset="-120"/>
              </a:rPr>
              <a:t> subset of the </a:t>
            </a:r>
            <a:r>
              <a:rPr lang="en-US" altLang="zh-TW" b="1" dirty="0" smtClean="0">
                <a:ea typeface="PMingLiU" pitchFamily="18" charset="-120"/>
                <a:cs typeface="PMingLiU" pitchFamily="18" charset="-120"/>
              </a:rPr>
              <a:t>data</a:t>
            </a:r>
          </a:p>
          <a:p>
            <a:pPr marL="0" indent="0">
              <a:buNone/>
            </a:pPr>
            <a:endParaRPr lang="en-US" altLang="zh-TW" dirty="0">
              <a:ea typeface="PMingLiU" pitchFamily="18" charset="-120"/>
              <a:cs typeface="PMingLiU" pitchFamily="18" charset="-120"/>
            </a:endParaRPr>
          </a:p>
          <a:p>
            <a:pPr indent="-342900"/>
            <a:r>
              <a:rPr lang="en-US" altLang="zh-TW" dirty="0" smtClean="0">
                <a:ea typeface="PMingLiU" pitchFamily="18" charset="-120"/>
                <a:cs typeface="PMingLiU" pitchFamily="18" charset="-120"/>
              </a:rPr>
              <a:t>A </a:t>
            </a:r>
            <a:r>
              <a:rPr lang="en-US" altLang="zh-TW" b="1" dirty="0" smtClean="0">
                <a:ea typeface="PMingLiU" pitchFamily="18" charset="-120"/>
                <a:cs typeface="PMingLiU" pitchFamily="18" charset="-120"/>
              </a:rPr>
              <a:t>Random sample</a:t>
            </a:r>
            <a:r>
              <a:rPr lang="en-US" altLang="zh-TW" dirty="0" smtClean="0">
                <a:ea typeface="PMingLiU" pitchFamily="18" charset="-120"/>
                <a:cs typeface="PMingLiU" pitchFamily="18" charset="-120"/>
              </a:rPr>
              <a:t>: </a:t>
            </a:r>
          </a:p>
          <a:p>
            <a:pPr lvl="1" indent="-342900"/>
            <a:r>
              <a:rPr lang="en-US" altLang="zh-TW" dirty="0">
                <a:ea typeface="PMingLiU" pitchFamily="18" charset="-120"/>
                <a:cs typeface="PMingLiU" pitchFamily="18" charset="-120"/>
              </a:rPr>
              <a:t>A</a:t>
            </a:r>
            <a:r>
              <a:rPr lang="en-US" altLang="zh-TW" dirty="0" smtClean="0">
                <a:ea typeface="PMingLiU" pitchFamily="18" charset="-120"/>
                <a:cs typeface="PMingLiU" pitchFamily="18" charset="-120"/>
              </a:rPr>
              <a:t>ny </a:t>
            </a:r>
            <a:r>
              <a:rPr lang="en-US" altLang="zh-TW" dirty="0">
                <a:ea typeface="PMingLiU" pitchFamily="18" charset="-120"/>
                <a:cs typeface="PMingLiU" pitchFamily="18" charset="-120"/>
              </a:rPr>
              <a:t>sample where each member of the population has a calculable, non-zero chance of selection.</a:t>
            </a:r>
          </a:p>
          <a:p>
            <a:pPr marL="1143000" lvl="2">
              <a:buNone/>
            </a:pPr>
            <a:endParaRPr lang="en-US" altLang="zh-TW" dirty="0">
              <a:ea typeface="PMingLiU" pitchFamily="18" charset="-120"/>
              <a:cs typeface="PMingLiU" pitchFamily="18" charset="-120"/>
            </a:endParaRPr>
          </a:p>
          <a:p>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68</a:t>
            </a:fld>
            <a:endParaRPr lang="en-US"/>
          </a:p>
        </p:txBody>
      </p:sp>
    </p:spTree>
    <p:extLst>
      <p:ext uri="{BB962C8B-B14F-4D97-AF65-F5344CB8AC3E}">
        <p14:creationId xmlns:p14="http://schemas.microsoft.com/office/powerpoint/2010/main" val="493827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a:xfrm>
            <a:off x="653525" y="721225"/>
            <a:ext cx="7024744" cy="612877"/>
          </a:xfrm>
        </p:spPr>
        <p:txBody>
          <a:bodyPr>
            <a:normAutofit fontScale="90000"/>
          </a:bodyPr>
          <a:lstStyle/>
          <a:p>
            <a:r>
              <a:rPr lang="en-US" dirty="0"/>
              <a:t>Types of Sampling</a:t>
            </a:r>
          </a:p>
        </p:txBody>
      </p:sp>
      <p:sp>
        <p:nvSpPr>
          <p:cNvPr id="838659" name="Rectangle 3"/>
          <p:cNvSpPr>
            <a:spLocks noGrp="1" noChangeArrowheads="1"/>
          </p:cNvSpPr>
          <p:nvPr>
            <p:ph idx="1"/>
          </p:nvPr>
        </p:nvSpPr>
        <p:spPr>
          <a:xfrm>
            <a:off x="653525" y="1882588"/>
            <a:ext cx="7401263" cy="4397188"/>
          </a:xfrm>
        </p:spPr>
        <p:txBody>
          <a:bodyPr>
            <a:normAutofit fontScale="85000" lnSpcReduction="20000"/>
          </a:bodyPr>
          <a:lstStyle/>
          <a:p>
            <a:pPr>
              <a:lnSpc>
                <a:spcPct val="90000"/>
              </a:lnSpc>
            </a:pPr>
            <a:r>
              <a:rPr lang="en-US" sz="2400" b="1" dirty="0"/>
              <a:t>Simple Random Sampling</a:t>
            </a:r>
          </a:p>
          <a:p>
            <a:pPr lvl="1">
              <a:lnSpc>
                <a:spcPct val="90000"/>
              </a:lnSpc>
            </a:pPr>
            <a:r>
              <a:rPr lang="en-US" sz="2400" dirty="0"/>
              <a:t>There is an equal probability of selecting any particular item</a:t>
            </a:r>
          </a:p>
          <a:p>
            <a:pPr lvl="4">
              <a:lnSpc>
                <a:spcPct val="90000"/>
              </a:lnSpc>
            </a:pPr>
            <a:endParaRPr lang="en-US" sz="1800" dirty="0"/>
          </a:p>
          <a:p>
            <a:pPr>
              <a:lnSpc>
                <a:spcPct val="90000"/>
              </a:lnSpc>
            </a:pPr>
            <a:r>
              <a:rPr lang="en-US" sz="2400" b="1" dirty="0"/>
              <a:t>Sampling without replacement</a:t>
            </a:r>
          </a:p>
          <a:p>
            <a:pPr lvl="1">
              <a:lnSpc>
                <a:spcPct val="90000"/>
              </a:lnSpc>
            </a:pPr>
            <a:r>
              <a:rPr lang="en-US" sz="2400" dirty="0"/>
              <a:t>As each item is selected, it is removed from the population</a:t>
            </a:r>
          </a:p>
          <a:p>
            <a:pPr lvl="4">
              <a:lnSpc>
                <a:spcPct val="90000"/>
              </a:lnSpc>
            </a:pPr>
            <a:endParaRPr lang="en-US" sz="1800" dirty="0"/>
          </a:p>
          <a:p>
            <a:pPr>
              <a:lnSpc>
                <a:spcPct val="90000"/>
              </a:lnSpc>
            </a:pPr>
            <a:r>
              <a:rPr lang="en-US" sz="2400" b="1" dirty="0"/>
              <a:t>Sampling with replacement</a:t>
            </a:r>
          </a:p>
          <a:p>
            <a:pPr lvl="1">
              <a:lnSpc>
                <a:spcPct val="90000"/>
              </a:lnSpc>
            </a:pPr>
            <a:r>
              <a:rPr lang="en-US" sz="2400" dirty="0"/>
              <a:t>Objects are not removed from the population as they are selected for the sample.   </a:t>
            </a:r>
          </a:p>
          <a:p>
            <a:pPr lvl="2">
              <a:lnSpc>
                <a:spcPct val="90000"/>
              </a:lnSpc>
            </a:pPr>
            <a:r>
              <a:rPr lang="en-US" sz="2000" dirty="0"/>
              <a:t>  In sampling with replacement, the same object can be picked up more than once</a:t>
            </a:r>
          </a:p>
          <a:p>
            <a:pPr lvl="4">
              <a:lnSpc>
                <a:spcPct val="90000"/>
              </a:lnSpc>
            </a:pPr>
            <a:endParaRPr lang="en-US" sz="1800" dirty="0"/>
          </a:p>
          <a:p>
            <a:pPr>
              <a:lnSpc>
                <a:spcPct val="90000"/>
              </a:lnSpc>
            </a:pPr>
            <a:r>
              <a:rPr lang="en-US" sz="2400" b="1" dirty="0"/>
              <a:t>Stratified sampling</a:t>
            </a:r>
          </a:p>
          <a:p>
            <a:pPr lvl="1">
              <a:lnSpc>
                <a:spcPct val="90000"/>
              </a:lnSpc>
            </a:pPr>
            <a:r>
              <a:rPr lang="en-US" sz="2400" dirty="0"/>
              <a:t>Split the data into several </a:t>
            </a:r>
            <a:r>
              <a:rPr lang="en-US" sz="2400" b="1" dirty="0"/>
              <a:t>partitions</a:t>
            </a:r>
            <a:r>
              <a:rPr lang="en-US" sz="2400" dirty="0"/>
              <a:t>; </a:t>
            </a:r>
            <a:r>
              <a:rPr lang="en-US" sz="2400" i="1" dirty="0"/>
              <a:t>then draw random samples from each partition</a:t>
            </a:r>
          </a:p>
        </p:txBody>
      </p:sp>
    </p:spTree>
    <p:extLst>
      <p:ext uri="{BB962C8B-B14F-4D97-AF65-F5344CB8AC3E}">
        <p14:creationId xmlns:p14="http://schemas.microsoft.com/office/powerpoint/2010/main" val="47937393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Missing Values</a:t>
            </a:r>
            <a:endParaRPr lang="en-US" dirty="0"/>
          </a:p>
        </p:txBody>
      </p:sp>
      <p:sp>
        <p:nvSpPr>
          <p:cNvPr id="3" name="Content Placeholder 2"/>
          <p:cNvSpPr>
            <a:spLocks noGrp="1"/>
          </p:cNvSpPr>
          <p:nvPr>
            <p:ph idx="1"/>
          </p:nvPr>
        </p:nvSpPr>
        <p:spPr/>
        <p:txBody>
          <a:bodyPr>
            <a:normAutofit/>
          </a:bodyPr>
          <a:lstStyle/>
          <a:p>
            <a:r>
              <a:rPr lang="en-US" sz="2800" dirty="0" smtClean="0"/>
              <a:t>Generally (but of course not always) – finding Missing Values can be straightforward. </a:t>
            </a:r>
          </a:p>
          <a:p>
            <a:endParaRPr lang="en-US" sz="2800" dirty="0" smtClean="0"/>
          </a:p>
          <a:p>
            <a:r>
              <a:rPr lang="en-US" sz="2800" dirty="0" smtClean="0"/>
              <a:t>However, </a:t>
            </a:r>
            <a:r>
              <a:rPr lang="en-US" sz="2800" b="1" dirty="0" smtClean="0"/>
              <a:t>correcting</a:t>
            </a:r>
            <a:r>
              <a:rPr lang="en-US" sz="2800" dirty="0"/>
              <a:t> </a:t>
            </a:r>
            <a:r>
              <a:rPr lang="en-US" sz="2800" dirty="0" smtClean="0"/>
              <a:t>missing values can be difficult or impossible.</a:t>
            </a:r>
          </a:p>
          <a:p>
            <a:endParaRPr lang="en-US" sz="2800" dirty="0"/>
          </a:p>
          <a:p>
            <a:r>
              <a:rPr lang="en-US" sz="2800" dirty="0" smtClean="0"/>
              <a:t>Why?</a:t>
            </a:r>
            <a:endParaRPr lang="en-US" sz="2800"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7</a:t>
            </a:fld>
            <a:endParaRPr lang="en-US"/>
          </a:p>
        </p:txBody>
      </p:sp>
    </p:spTree>
    <p:extLst>
      <p:ext uri="{BB962C8B-B14F-4D97-AF65-F5344CB8AC3E}">
        <p14:creationId xmlns:p14="http://schemas.microsoft.com/office/powerpoint/2010/main" val="37939296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4" name="Rectangle 2"/>
          <p:cNvSpPr>
            <a:spLocks noGrp="1" noChangeArrowheads="1"/>
          </p:cNvSpPr>
          <p:nvPr>
            <p:ph type="title"/>
          </p:nvPr>
        </p:nvSpPr>
        <p:spPr>
          <a:xfrm>
            <a:off x="1326646" y="296227"/>
            <a:ext cx="7024744" cy="1143000"/>
          </a:xfrm>
        </p:spPr>
        <p:txBody>
          <a:bodyPr>
            <a:normAutofit/>
          </a:bodyPr>
          <a:lstStyle/>
          <a:p>
            <a:r>
              <a:rPr lang="en-US"/>
              <a:t>Sampling example - random</a:t>
            </a:r>
          </a:p>
        </p:txBody>
      </p:sp>
      <p:sp>
        <p:nvSpPr>
          <p:cNvPr id="1057795" name="Rectangle 3"/>
          <p:cNvSpPr>
            <a:spLocks noChangeArrowheads="1"/>
          </p:cNvSpPr>
          <p:nvPr/>
        </p:nvSpPr>
        <p:spPr bwMode="auto">
          <a:xfrm>
            <a:off x="685800" y="3057144"/>
            <a:ext cx="3751263" cy="33480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057796" name="AutoShape 4"/>
          <p:cNvSpPr>
            <a:spLocks noChangeArrowheads="1"/>
          </p:cNvSpPr>
          <p:nvPr/>
        </p:nvSpPr>
        <p:spPr bwMode="auto">
          <a:xfrm>
            <a:off x="2259013" y="4230307"/>
            <a:ext cx="88900" cy="119062"/>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7797" name="AutoShape 5"/>
          <p:cNvSpPr>
            <a:spLocks noChangeArrowheads="1"/>
          </p:cNvSpPr>
          <p:nvPr/>
        </p:nvSpPr>
        <p:spPr bwMode="auto">
          <a:xfrm>
            <a:off x="2190750" y="4743069"/>
            <a:ext cx="88900" cy="119063"/>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7798" name="AutoShape 6"/>
          <p:cNvSpPr>
            <a:spLocks noChangeArrowheads="1"/>
          </p:cNvSpPr>
          <p:nvPr/>
        </p:nvSpPr>
        <p:spPr bwMode="auto">
          <a:xfrm>
            <a:off x="2420938" y="4454144"/>
            <a:ext cx="88900" cy="119063"/>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7799" name="AutoShape 7"/>
          <p:cNvSpPr>
            <a:spLocks noChangeArrowheads="1"/>
          </p:cNvSpPr>
          <p:nvPr/>
        </p:nvSpPr>
        <p:spPr bwMode="auto">
          <a:xfrm>
            <a:off x="2101850" y="4508119"/>
            <a:ext cx="88900" cy="119063"/>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7800" name="AutoShape 8"/>
          <p:cNvSpPr>
            <a:spLocks noChangeArrowheads="1"/>
          </p:cNvSpPr>
          <p:nvPr/>
        </p:nvSpPr>
        <p:spPr bwMode="auto">
          <a:xfrm>
            <a:off x="2790825" y="4550982"/>
            <a:ext cx="88900" cy="117475"/>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7801" name="AutoShape 9"/>
          <p:cNvSpPr>
            <a:spLocks noChangeArrowheads="1"/>
          </p:cNvSpPr>
          <p:nvPr/>
        </p:nvSpPr>
        <p:spPr bwMode="auto">
          <a:xfrm>
            <a:off x="2679700" y="4803394"/>
            <a:ext cx="88900" cy="119063"/>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7802" name="AutoShape 10"/>
          <p:cNvSpPr>
            <a:spLocks noChangeArrowheads="1"/>
          </p:cNvSpPr>
          <p:nvPr/>
        </p:nvSpPr>
        <p:spPr bwMode="auto">
          <a:xfrm>
            <a:off x="2466975" y="4865307"/>
            <a:ext cx="90488" cy="119062"/>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7803" name="AutoShape 11"/>
          <p:cNvSpPr>
            <a:spLocks noChangeArrowheads="1"/>
          </p:cNvSpPr>
          <p:nvPr/>
        </p:nvSpPr>
        <p:spPr bwMode="auto">
          <a:xfrm>
            <a:off x="1979613" y="3995357"/>
            <a:ext cx="88900" cy="117475"/>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7804" name="AutoShape 12"/>
          <p:cNvSpPr>
            <a:spLocks noChangeArrowheads="1"/>
          </p:cNvSpPr>
          <p:nvPr/>
        </p:nvSpPr>
        <p:spPr bwMode="auto">
          <a:xfrm>
            <a:off x="2286000" y="4555744"/>
            <a:ext cx="88900" cy="119063"/>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7805" name="AutoShape 13"/>
          <p:cNvSpPr>
            <a:spLocks noChangeArrowheads="1"/>
          </p:cNvSpPr>
          <p:nvPr/>
        </p:nvSpPr>
        <p:spPr bwMode="auto">
          <a:xfrm>
            <a:off x="1912938" y="4230307"/>
            <a:ext cx="88900" cy="119062"/>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7806" name="AutoShape 14"/>
          <p:cNvSpPr>
            <a:spLocks noChangeArrowheads="1"/>
          </p:cNvSpPr>
          <p:nvPr/>
        </p:nvSpPr>
        <p:spPr bwMode="auto">
          <a:xfrm>
            <a:off x="1746250" y="4636707"/>
            <a:ext cx="88900" cy="119062"/>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7807" name="AutoShape 15"/>
          <p:cNvSpPr>
            <a:spLocks noChangeArrowheads="1"/>
          </p:cNvSpPr>
          <p:nvPr/>
        </p:nvSpPr>
        <p:spPr bwMode="auto">
          <a:xfrm>
            <a:off x="1839913" y="4465257"/>
            <a:ext cx="88900" cy="119062"/>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7808" name="AutoShape 16"/>
          <p:cNvSpPr>
            <a:spLocks noChangeArrowheads="1"/>
          </p:cNvSpPr>
          <p:nvPr/>
        </p:nvSpPr>
        <p:spPr bwMode="auto">
          <a:xfrm>
            <a:off x="2806700" y="4114419"/>
            <a:ext cx="88900" cy="119063"/>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7809" name="AutoShape 17"/>
          <p:cNvSpPr>
            <a:spLocks noChangeArrowheads="1"/>
          </p:cNvSpPr>
          <p:nvPr/>
        </p:nvSpPr>
        <p:spPr bwMode="auto">
          <a:xfrm>
            <a:off x="2801938" y="4309682"/>
            <a:ext cx="88900" cy="119062"/>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7810" name="AutoShape 18"/>
          <p:cNvSpPr>
            <a:spLocks noChangeArrowheads="1"/>
          </p:cNvSpPr>
          <p:nvPr/>
        </p:nvSpPr>
        <p:spPr bwMode="auto">
          <a:xfrm>
            <a:off x="2578100" y="4995482"/>
            <a:ext cx="88900" cy="119062"/>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7811" name="AutoShape 19"/>
          <p:cNvSpPr>
            <a:spLocks noChangeArrowheads="1"/>
          </p:cNvSpPr>
          <p:nvPr/>
        </p:nvSpPr>
        <p:spPr bwMode="auto">
          <a:xfrm>
            <a:off x="1751013" y="4200144"/>
            <a:ext cx="88900" cy="117475"/>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7812" name="AutoShape 20"/>
          <p:cNvSpPr>
            <a:spLocks noChangeArrowheads="1"/>
          </p:cNvSpPr>
          <p:nvPr/>
        </p:nvSpPr>
        <p:spPr bwMode="auto">
          <a:xfrm>
            <a:off x="1973263" y="4603369"/>
            <a:ext cx="88900" cy="119063"/>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7813" name="AutoShape 21"/>
          <p:cNvSpPr>
            <a:spLocks noChangeArrowheads="1"/>
          </p:cNvSpPr>
          <p:nvPr/>
        </p:nvSpPr>
        <p:spPr bwMode="auto">
          <a:xfrm>
            <a:off x="2159000" y="4968494"/>
            <a:ext cx="88900" cy="119063"/>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7814" name="AutoShape 22"/>
          <p:cNvSpPr>
            <a:spLocks noChangeArrowheads="1"/>
          </p:cNvSpPr>
          <p:nvPr/>
        </p:nvSpPr>
        <p:spPr bwMode="auto">
          <a:xfrm>
            <a:off x="2038350" y="4809744"/>
            <a:ext cx="88900" cy="119063"/>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7815" name="AutoShape 23"/>
          <p:cNvSpPr>
            <a:spLocks noChangeArrowheads="1"/>
          </p:cNvSpPr>
          <p:nvPr/>
        </p:nvSpPr>
        <p:spPr bwMode="auto">
          <a:xfrm>
            <a:off x="2446338" y="4701794"/>
            <a:ext cx="88900" cy="117475"/>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7816" name="AutoShape 24"/>
          <p:cNvSpPr>
            <a:spLocks noChangeArrowheads="1"/>
          </p:cNvSpPr>
          <p:nvPr/>
        </p:nvSpPr>
        <p:spPr bwMode="auto">
          <a:xfrm>
            <a:off x="2119313" y="4325557"/>
            <a:ext cx="90487" cy="119062"/>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7817" name="AutoShape 25"/>
          <p:cNvSpPr>
            <a:spLocks noChangeArrowheads="1"/>
          </p:cNvSpPr>
          <p:nvPr/>
        </p:nvSpPr>
        <p:spPr bwMode="auto">
          <a:xfrm>
            <a:off x="1676400" y="4428744"/>
            <a:ext cx="88900" cy="119063"/>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7818" name="AutoShape 26"/>
          <p:cNvSpPr>
            <a:spLocks noChangeArrowheads="1"/>
          </p:cNvSpPr>
          <p:nvPr/>
        </p:nvSpPr>
        <p:spPr bwMode="auto">
          <a:xfrm>
            <a:off x="1985963" y="4385882"/>
            <a:ext cx="88900" cy="119062"/>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7819" name="AutoShape 27"/>
          <p:cNvSpPr>
            <a:spLocks noChangeArrowheads="1"/>
          </p:cNvSpPr>
          <p:nvPr/>
        </p:nvSpPr>
        <p:spPr bwMode="auto">
          <a:xfrm>
            <a:off x="2365375" y="5085969"/>
            <a:ext cx="88900" cy="119063"/>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7820" name="AutoShape 28"/>
          <p:cNvSpPr>
            <a:spLocks noChangeArrowheads="1"/>
          </p:cNvSpPr>
          <p:nvPr/>
        </p:nvSpPr>
        <p:spPr bwMode="auto">
          <a:xfrm>
            <a:off x="2566988" y="4471607"/>
            <a:ext cx="88900" cy="119062"/>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7821" name="AutoShape 29"/>
          <p:cNvSpPr>
            <a:spLocks noChangeArrowheads="1"/>
          </p:cNvSpPr>
          <p:nvPr/>
        </p:nvSpPr>
        <p:spPr bwMode="auto">
          <a:xfrm>
            <a:off x="2578100" y="4204907"/>
            <a:ext cx="88900" cy="119062"/>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7822" name="AutoShape 30"/>
          <p:cNvSpPr>
            <a:spLocks noChangeArrowheads="1"/>
          </p:cNvSpPr>
          <p:nvPr/>
        </p:nvSpPr>
        <p:spPr bwMode="auto">
          <a:xfrm>
            <a:off x="2498725" y="3971544"/>
            <a:ext cx="88900" cy="119063"/>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7823" name="Text Box 31"/>
          <p:cNvSpPr txBox="1">
            <a:spLocks noChangeArrowheads="1"/>
          </p:cNvSpPr>
          <p:nvPr/>
        </p:nvSpPr>
        <p:spPr bwMode="auto">
          <a:xfrm>
            <a:off x="1616075" y="2287207"/>
            <a:ext cx="1470025" cy="457200"/>
          </a:xfrm>
          <a:prstGeom prst="rect">
            <a:avLst/>
          </a:prstGeom>
          <a:noFill/>
          <a:ln w="9525">
            <a:noFill/>
            <a:miter lim="800000"/>
            <a:headEnd/>
            <a:tailEnd/>
          </a:ln>
          <a:effectLst/>
        </p:spPr>
        <p:txBody>
          <a:bodyPr wrap="none">
            <a:prstTxWarp prst="textNoShape">
              <a:avLst/>
            </a:prstTxWarp>
            <a:spAutoFit/>
          </a:bodyPr>
          <a:lstStyle/>
          <a:p>
            <a:r>
              <a:rPr lang="en-US" altLang="zh-TW" sz="2400" b="0">
                <a:latin typeface="Times New Roman" charset="0"/>
                <a:ea typeface="PMingLiU" pitchFamily="18" charset="-120"/>
                <a:cs typeface="PMingLiU" pitchFamily="18" charset="-120"/>
              </a:rPr>
              <a:t>Raw Data </a:t>
            </a:r>
          </a:p>
        </p:txBody>
      </p:sp>
      <p:sp>
        <p:nvSpPr>
          <p:cNvPr id="1057824" name="Rectangle 32"/>
          <p:cNvSpPr>
            <a:spLocks noChangeArrowheads="1"/>
          </p:cNvSpPr>
          <p:nvPr/>
        </p:nvSpPr>
        <p:spPr bwMode="auto">
          <a:xfrm>
            <a:off x="4859338" y="3096832"/>
            <a:ext cx="3751262" cy="33480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057825" name="AutoShape 33"/>
          <p:cNvSpPr>
            <a:spLocks noChangeArrowheads="1"/>
          </p:cNvSpPr>
          <p:nvPr/>
        </p:nvSpPr>
        <p:spPr bwMode="auto">
          <a:xfrm>
            <a:off x="6607175" y="4462082"/>
            <a:ext cx="88900" cy="119062"/>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7826" name="AutoShape 34"/>
          <p:cNvSpPr>
            <a:spLocks noChangeArrowheads="1"/>
          </p:cNvSpPr>
          <p:nvPr/>
        </p:nvSpPr>
        <p:spPr bwMode="auto">
          <a:xfrm>
            <a:off x="6288088" y="4516057"/>
            <a:ext cx="88900" cy="119062"/>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7827" name="AutoShape 35"/>
          <p:cNvSpPr>
            <a:spLocks noChangeArrowheads="1"/>
          </p:cNvSpPr>
          <p:nvPr/>
        </p:nvSpPr>
        <p:spPr bwMode="auto">
          <a:xfrm>
            <a:off x="6977063" y="4558919"/>
            <a:ext cx="88900" cy="117475"/>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7828" name="AutoShape 36"/>
          <p:cNvSpPr>
            <a:spLocks noChangeArrowheads="1"/>
          </p:cNvSpPr>
          <p:nvPr/>
        </p:nvSpPr>
        <p:spPr bwMode="auto">
          <a:xfrm>
            <a:off x="6865938" y="4811332"/>
            <a:ext cx="88900" cy="119062"/>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7829" name="AutoShape 37"/>
          <p:cNvSpPr>
            <a:spLocks noChangeArrowheads="1"/>
          </p:cNvSpPr>
          <p:nvPr/>
        </p:nvSpPr>
        <p:spPr bwMode="auto">
          <a:xfrm>
            <a:off x="6653213" y="4873244"/>
            <a:ext cx="90487" cy="119063"/>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7830" name="AutoShape 38"/>
          <p:cNvSpPr>
            <a:spLocks noChangeArrowheads="1"/>
          </p:cNvSpPr>
          <p:nvPr/>
        </p:nvSpPr>
        <p:spPr bwMode="auto">
          <a:xfrm>
            <a:off x="6472238" y="4563682"/>
            <a:ext cx="88900" cy="119062"/>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7831" name="AutoShape 39"/>
          <p:cNvSpPr>
            <a:spLocks noChangeArrowheads="1"/>
          </p:cNvSpPr>
          <p:nvPr/>
        </p:nvSpPr>
        <p:spPr bwMode="auto">
          <a:xfrm>
            <a:off x="5932488" y="4644644"/>
            <a:ext cx="88900" cy="119063"/>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7832" name="AutoShape 40"/>
          <p:cNvSpPr>
            <a:spLocks noChangeArrowheads="1"/>
          </p:cNvSpPr>
          <p:nvPr/>
        </p:nvSpPr>
        <p:spPr bwMode="auto">
          <a:xfrm>
            <a:off x="6988175" y="4317619"/>
            <a:ext cx="88900" cy="119063"/>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7833" name="AutoShape 41"/>
          <p:cNvSpPr>
            <a:spLocks noChangeArrowheads="1"/>
          </p:cNvSpPr>
          <p:nvPr/>
        </p:nvSpPr>
        <p:spPr bwMode="auto">
          <a:xfrm>
            <a:off x="6764338" y="5003419"/>
            <a:ext cx="88900" cy="119063"/>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7834" name="AutoShape 42"/>
          <p:cNvSpPr>
            <a:spLocks noChangeArrowheads="1"/>
          </p:cNvSpPr>
          <p:nvPr/>
        </p:nvSpPr>
        <p:spPr bwMode="auto">
          <a:xfrm>
            <a:off x="5862638" y="4436682"/>
            <a:ext cx="88900" cy="119062"/>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7835" name="AutoShape 43"/>
          <p:cNvSpPr>
            <a:spLocks noChangeArrowheads="1"/>
          </p:cNvSpPr>
          <p:nvPr/>
        </p:nvSpPr>
        <p:spPr bwMode="auto">
          <a:xfrm>
            <a:off x="6753225" y="4479544"/>
            <a:ext cx="88900" cy="119063"/>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7836" name="AutoShape 44"/>
          <p:cNvSpPr>
            <a:spLocks noChangeArrowheads="1"/>
          </p:cNvSpPr>
          <p:nvPr/>
        </p:nvSpPr>
        <p:spPr bwMode="auto">
          <a:xfrm>
            <a:off x="6764338" y="4212844"/>
            <a:ext cx="88900" cy="119063"/>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7837" name="AutoShape 45"/>
          <p:cNvSpPr>
            <a:spLocks noChangeArrowheads="1"/>
          </p:cNvSpPr>
          <p:nvPr/>
        </p:nvSpPr>
        <p:spPr bwMode="auto">
          <a:xfrm>
            <a:off x="6684963" y="3979482"/>
            <a:ext cx="88900" cy="119062"/>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7838" name="Text Box 46"/>
          <p:cNvSpPr txBox="1">
            <a:spLocks noChangeArrowheads="1"/>
          </p:cNvSpPr>
          <p:nvPr/>
        </p:nvSpPr>
        <p:spPr bwMode="auto">
          <a:xfrm>
            <a:off x="5802313" y="2295144"/>
            <a:ext cx="1943100" cy="457200"/>
          </a:xfrm>
          <a:prstGeom prst="rect">
            <a:avLst/>
          </a:prstGeom>
          <a:noFill/>
          <a:ln w="9525">
            <a:noFill/>
            <a:miter lim="800000"/>
            <a:headEnd/>
            <a:tailEnd/>
          </a:ln>
          <a:effectLst/>
        </p:spPr>
        <p:txBody>
          <a:bodyPr wrap="none">
            <a:prstTxWarp prst="textNoShape">
              <a:avLst/>
            </a:prstTxWarp>
            <a:spAutoFit/>
          </a:bodyPr>
          <a:lstStyle/>
          <a:p>
            <a:r>
              <a:rPr lang="en-US" altLang="zh-TW" sz="2400" b="0">
                <a:latin typeface="Times New Roman" charset="0"/>
                <a:ea typeface="PMingLiU" pitchFamily="18" charset="-120"/>
                <a:cs typeface="PMingLiU" pitchFamily="18" charset="-120"/>
              </a:rPr>
              <a:t>Random Data </a:t>
            </a:r>
          </a:p>
        </p:txBody>
      </p:sp>
      <p:sp>
        <p:nvSpPr>
          <p:cNvPr id="47" name="Rectangle 46"/>
          <p:cNvSpPr/>
          <p:nvPr/>
        </p:nvSpPr>
        <p:spPr>
          <a:xfrm>
            <a:off x="2017713" y="1354098"/>
            <a:ext cx="4572000" cy="923330"/>
          </a:xfrm>
          <a:prstGeom prst="rect">
            <a:avLst/>
          </a:prstGeom>
        </p:spPr>
        <p:txBody>
          <a:bodyPr>
            <a:spAutoFit/>
          </a:bodyPr>
          <a:lstStyle/>
          <a:p>
            <a:pPr lvl="2"/>
            <a:r>
              <a:rPr lang="en-US" altLang="zh-TW" dirty="0">
                <a:ea typeface="PMingLiU" pitchFamily="18" charset="-120"/>
                <a:cs typeface="PMingLiU" pitchFamily="18" charset="-120"/>
              </a:rPr>
              <a:t>Simple random sampling may have very poor performance in the presence of skew</a:t>
            </a:r>
          </a:p>
        </p:txBody>
      </p:sp>
    </p:spTree>
    <p:extLst>
      <p:ext uri="{BB962C8B-B14F-4D97-AF65-F5344CB8AC3E}">
        <p14:creationId xmlns:p14="http://schemas.microsoft.com/office/powerpoint/2010/main" val="36923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57796"/>
                                        </p:tgtEl>
                                        <p:attrNameLst>
                                          <p:attrName>style.visibility</p:attrName>
                                        </p:attrNameLst>
                                      </p:cBhvr>
                                      <p:to>
                                        <p:strVal val="visible"/>
                                      </p:to>
                                    </p:set>
                                    <p:animEffect transition="in" filter="box(out)">
                                      <p:cBhvr>
                                        <p:cTn id="7" dur="3000"/>
                                        <p:tgtEl>
                                          <p:spTgt spid="105779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057797"/>
                                        </p:tgtEl>
                                        <p:attrNameLst>
                                          <p:attrName>style.visibility</p:attrName>
                                        </p:attrNameLst>
                                      </p:cBhvr>
                                      <p:to>
                                        <p:strVal val="visible"/>
                                      </p:to>
                                    </p:set>
                                    <p:animEffect transition="in" filter="box(out)">
                                      <p:cBhvr>
                                        <p:cTn id="10" dur="3000"/>
                                        <p:tgtEl>
                                          <p:spTgt spid="1057797"/>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1057798"/>
                                        </p:tgtEl>
                                        <p:attrNameLst>
                                          <p:attrName>style.visibility</p:attrName>
                                        </p:attrNameLst>
                                      </p:cBhvr>
                                      <p:to>
                                        <p:strVal val="visible"/>
                                      </p:to>
                                    </p:set>
                                    <p:animEffect transition="in" filter="box(out)">
                                      <p:cBhvr>
                                        <p:cTn id="13" dur="3000"/>
                                        <p:tgtEl>
                                          <p:spTgt spid="1057798"/>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1057799"/>
                                        </p:tgtEl>
                                        <p:attrNameLst>
                                          <p:attrName>style.visibility</p:attrName>
                                        </p:attrNameLst>
                                      </p:cBhvr>
                                      <p:to>
                                        <p:strVal val="visible"/>
                                      </p:to>
                                    </p:set>
                                    <p:animEffect transition="in" filter="box(out)">
                                      <p:cBhvr>
                                        <p:cTn id="16" dur="3000"/>
                                        <p:tgtEl>
                                          <p:spTgt spid="1057799"/>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1057800"/>
                                        </p:tgtEl>
                                        <p:attrNameLst>
                                          <p:attrName>style.visibility</p:attrName>
                                        </p:attrNameLst>
                                      </p:cBhvr>
                                      <p:to>
                                        <p:strVal val="visible"/>
                                      </p:to>
                                    </p:set>
                                    <p:animEffect transition="in" filter="box(out)">
                                      <p:cBhvr>
                                        <p:cTn id="19" dur="3000"/>
                                        <p:tgtEl>
                                          <p:spTgt spid="1057800"/>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1057801"/>
                                        </p:tgtEl>
                                        <p:attrNameLst>
                                          <p:attrName>style.visibility</p:attrName>
                                        </p:attrNameLst>
                                      </p:cBhvr>
                                      <p:to>
                                        <p:strVal val="visible"/>
                                      </p:to>
                                    </p:set>
                                    <p:animEffect transition="in" filter="box(out)">
                                      <p:cBhvr>
                                        <p:cTn id="22" dur="3000"/>
                                        <p:tgtEl>
                                          <p:spTgt spid="1057801"/>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1057802"/>
                                        </p:tgtEl>
                                        <p:attrNameLst>
                                          <p:attrName>style.visibility</p:attrName>
                                        </p:attrNameLst>
                                      </p:cBhvr>
                                      <p:to>
                                        <p:strVal val="visible"/>
                                      </p:to>
                                    </p:set>
                                    <p:animEffect transition="in" filter="box(out)">
                                      <p:cBhvr>
                                        <p:cTn id="25" dur="3000"/>
                                        <p:tgtEl>
                                          <p:spTgt spid="1057802"/>
                                        </p:tgtEl>
                                      </p:cBhvr>
                                    </p:animEffect>
                                  </p:childTnLst>
                                </p:cTn>
                              </p:par>
                              <p:par>
                                <p:cTn id="26" presetID="4" presetClass="entr" presetSubtype="32" fill="hold" grpId="0" nodeType="withEffect">
                                  <p:stCondLst>
                                    <p:cond delay="0"/>
                                  </p:stCondLst>
                                  <p:childTnLst>
                                    <p:set>
                                      <p:cBhvr>
                                        <p:cTn id="27" dur="1" fill="hold">
                                          <p:stCondLst>
                                            <p:cond delay="0"/>
                                          </p:stCondLst>
                                        </p:cTn>
                                        <p:tgtEl>
                                          <p:spTgt spid="1057803"/>
                                        </p:tgtEl>
                                        <p:attrNameLst>
                                          <p:attrName>style.visibility</p:attrName>
                                        </p:attrNameLst>
                                      </p:cBhvr>
                                      <p:to>
                                        <p:strVal val="visible"/>
                                      </p:to>
                                    </p:set>
                                    <p:animEffect transition="in" filter="box(out)">
                                      <p:cBhvr>
                                        <p:cTn id="28" dur="3000"/>
                                        <p:tgtEl>
                                          <p:spTgt spid="1057803"/>
                                        </p:tgtEl>
                                      </p:cBhvr>
                                    </p:animEffect>
                                  </p:childTnLst>
                                </p:cTn>
                              </p:par>
                              <p:par>
                                <p:cTn id="29" presetID="4" presetClass="entr" presetSubtype="32" fill="hold" grpId="0" nodeType="withEffect">
                                  <p:stCondLst>
                                    <p:cond delay="0"/>
                                  </p:stCondLst>
                                  <p:childTnLst>
                                    <p:set>
                                      <p:cBhvr>
                                        <p:cTn id="30" dur="1" fill="hold">
                                          <p:stCondLst>
                                            <p:cond delay="0"/>
                                          </p:stCondLst>
                                        </p:cTn>
                                        <p:tgtEl>
                                          <p:spTgt spid="1057804"/>
                                        </p:tgtEl>
                                        <p:attrNameLst>
                                          <p:attrName>style.visibility</p:attrName>
                                        </p:attrNameLst>
                                      </p:cBhvr>
                                      <p:to>
                                        <p:strVal val="visible"/>
                                      </p:to>
                                    </p:set>
                                    <p:animEffect transition="in" filter="box(out)">
                                      <p:cBhvr>
                                        <p:cTn id="31" dur="3000"/>
                                        <p:tgtEl>
                                          <p:spTgt spid="1057804"/>
                                        </p:tgtEl>
                                      </p:cBhvr>
                                    </p:animEffect>
                                  </p:childTnLst>
                                </p:cTn>
                              </p:par>
                              <p:par>
                                <p:cTn id="32" presetID="4" presetClass="entr" presetSubtype="32" fill="hold" grpId="0" nodeType="withEffect">
                                  <p:stCondLst>
                                    <p:cond delay="0"/>
                                  </p:stCondLst>
                                  <p:childTnLst>
                                    <p:set>
                                      <p:cBhvr>
                                        <p:cTn id="33" dur="1" fill="hold">
                                          <p:stCondLst>
                                            <p:cond delay="0"/>
                                          </p:stCondLst>
                                        </p:cTn>
                                        <p:tgtEl>
                                          <p:spTgt spid="1057805"/>
                                        </p:tgtEl>
                                        <p:attrNameLst>
                                          <p:attrName>style.visibility</p:attrName>
                                        </p:attrNameLst>
                                      </p:cBhvr>
                                      <p:to>
                                        <p:strVal val="visible"/>
                                      </p:to>
                                    </p:set>
                                    <p:animEffect transition="in" filter="box(out)">
                                      <p:cBhvr>
                                        <p:cTn id="34" dur="3000"/>
                                        <p:tgtEl>
                                          <p:spTgt spid="1057805"/>
                                        </p:tgtEl>
                                      </p:cBhvr>
                                    </p:animEffect>
                                  </p:childTnLst>
                                </p:cTn>
                              </p:par>
                              <p:par>
                                <p:cTn id="35" presetID="4" presetClass="entr" presetSubtype="32" fill="hold" grpId="0" nodeType="withEffect">
                                  <p:stCondLst>
                                    <p:cond delay="0"/>
                                  </p:stCondLst>
                                  <p:childTnLst>
                                    <p:set>
                                      <p:cBhvr>
                                        <p:cTn id="36" dur="1" fill="hold">
                                          <p:stCondLst>
                                            <p:cond delay="0"/>
                                          </p:stCondLst>
                                        </p:cTn>
                                        <p:tgtEl>
                                          <p:spTgt spid="1057806"/>
                                        </p:tgtEl>
                                        <p:attrNameLst>
                                          <p:attrName>style.visibility</p:attrName>
                                        </p:attrNameLst>
                                      </p:cBhvr>
                                      <p:to>
                                        <p:strVal val="visible"/>
                                      </p:to>
                                    </p:set>
                                    <p:animEffect transition="in" filter="box(out)">
                                      <p:cBhvr>
                                        <p:cTn id="37" dur="3000"/>
                                        <p:tgtEl>
                                          <p:spTgt spid="1057806"/>
                                        </p:tgtEl>
                                      </p:cBhvr>
                                    </p:animEffect>
                                  </p:childTnLst>
                                </p:cTn>
                              </p:par>
                              <p:par>
                                <p:cTn id="38" presetID="4" presetClass="entr" presetSubtype="32" fill="hold" grpId="0" nodeType="withEffect">
                                  <p:stCondLst>
                                    <p:cond delay="0"/>
                                  </p:stCondLst>
                                  <p:childTnLst>
                                    <p:set>
                                      <p:cBhvr>
                                        <p:cTn id="39" dur="1" fill="hold">
                                          <p:stCondLst>
                                            <p:cond delay="0"/>
                                          </p:stCondLst>
                                        </p:cTn>
                                        <p:tgtEl>
                                          <p:spTgt spid="1057807"/>
                                        </p:tgtEl>
                                        <p:attrNameLst>
                                          <p:attrName>style.visibility</p:attrName>
                                        </p:attrNameLst>
                                      </p:cBhvr>
                                      <p:to>
                                        <p:strVal val="visible"/>
                                      </p:to>
                                    </p:set>
                                    <p:animEffect transition="in" filter="box(out)">
                                      <p:cBhvr>
                                        <p:cTn id="40" dur="3000"/>
                                        <p:tgtEl>
                                          <p:spTgt spid="1057807"/>
                                        </p:tgtEl>
                                      </p:cBhvr>
                                    </p:animEffect>
                                  </p:childTnLst>
                                </p:cTn>
                              </p:par>
                              <p:par>
                                <p:cTn id="41" presetID="4" presetClass="entr" presetSubtype="32" fill="hold" grpId="0" nodeType="withEffect">
                                  <p:stCondLst>
                                    <p:cond delay="0"/>
                                  </p:stCondLst>
                                  <p:childTnLst>
                                    <p:set>
                                      <p:cBhvr>
                                        <p:cTn id="42" dur="1" fill="hold">
                                          <p:stCondLst>
                                            <p:cond delay="0"/>
                                          </p:stCondLst>
                                        </p:cTn>
                                        <p:tgtEl>
                                          <p:spTgt spid="1057808"/>
                                        </p:tgtEl>
                                        <p:attrNameLst>
                                          <p:attrName>style.visibility</p:attrName>
                                        </p:attrNameLst>
                                      </p:cBhvr>
                                      <p:to>
                                        <p:strVal val="visible"/>
                                      </p:to>
                                    </p:set>
                                    <p:animEffect transition="in" filter="box(out)">
                                      <p:cBhvr>
                                        <p:cTn id="43" dur="3000"/>
                                        <p:tgtEl>
                                          <p:spTgt spid="1057808"/>
                                        </p:tgtEl>
                                      </p:cBhvr>
                                    </p:animEffect>
                                  </p:childTnLst>
                                </p:cTn>
                              </p:par>
                              <p:par>
                                <p:cTn id="44" presetID="4" presetClass="entr" presetSubtype="32" fill="hold" grpId="0" nodeType="withEffect">
                                  <p:stCondLst>
                                    <p:cond delay="0"/>
                                  </p:stCondLst>
                                  <p:childTnLst>
                                    <p:set>
                                      <p:cBhvr>
                                        <p:cTn id="45" dur="1" fill="hold">
                                          <p:stCondLst>
                                            <p:cond delay="0"/>
                                          </p:stCondLst>
                                        </p:cTn>
                                        <p:tgtEl>
                                          <p:spTgt spid="1057809"/>
                                        </p:tgtEl>
                                        <p:attrNameLst>
                                          <p:attrName>style.visibility</p:attrName>
                                        </p:attrNameLst>
                                      </p:cBhvr>
                                      <p:to>
                                        <p:strVal val="visible"/>
                                      </p:to>
                                    </p:set>
                                    <p:animEffect transition="in" filter="box(out)">
                                      <p:cBhvr>
                                        <p:cTn id="46" dur="3000"/>
                                        <p:tgtEl>
                                          <p:spTgt spid="1057809"/>
                                        </p:tgtEl>
                                      </p:cBhvr>
                                    </p:animEffect>
                                  </p:childTnLst>
                                </p:cTn>
                              </p:par>
                              <p:par>
                                <p:cTn id="47" presetID="4" presetClass="entr" presetSubtype="32" fill="hold" grpId="0" nodeType="withEffect">
                                  <p:stCondLst>
                                    <p:cond delay="0"/>
                                  </p:stCondLst>
                                  <p:childTnLst>
                                    <p:set>
                                      <p:cBhvr>
                                        <p:cTn id="48" dur="1" fill="hold">
                                          <p:stCondLst>
                                            <p:cond delay="0"/>
                                          </p:stCondLst>
                                        </p:cTn>
                                        <p:tgtEl>
                                          <p:spTgt spid="1057810"/>
                                        </p:tgtEl>
                                        <p:attrNameLst>
                                          <p:attrName>style.visibility</p:attrName>
                                        </p:attrNameLst>
                                      </p:cBhvr>
                                      <p:to>
                                        <p:strVal val="visible"/>
                                      </p:to>
                                    </p:set>
                                    <p:animEffect transition="in" filter="box(out)">
                                      <p:cBhvr>
                                        <p:cTn id="49" dur="3000"/>
                                        <p:tgtEl>
                                          <p:spTgt spid="1057810"/>
                                        </p:tgtEl>
                                      </p:cBhvr>
                                    </p:animEffect>
                                  </p:childTnLst>
                                </p:cTn>
                              </p:par>
                              <p:par>
                                <p:cTn id="50" presetID="4" presetClass="entr" presetSubtype="32" fill="hold" grpId="0" nodeType="withEffect">
                                  <p:stCondLst>
                                    <p:cond delay="0"/>
                                  </p:stCondLst>
                                  <p:childTnLst>
                                    <p:set>
                                      <p:cBhvr>
                                        <p:cTn id="51" dur="1" fill="hold">
                                          <p:stCondLst>
                                            <p:cond delay="0"/>
                                          </p:stCondLst>
                                        </p:cTn>
                                        <p:tgtEl>
                                          <p:spTgt spid="1057811"/>
                                        </p:tgtEl>
                                        <p:attrNameLst>
                                          <p:attrName>style.visibility</p:attrName>
                                        </p:attrNameLst>
                                      </p:cBhvr>
                                      <p:to>
                                        <p:strVal val="visible"/>
                                      </p:to>
                                    </p:set>
                                    <p:animEffect transition="in" filter="box(out)">
                                      <p:cBhvr>
                                        <p:cTn id="52" dur="3000"/>
                                        <p:tgtEl>
                                          <p:spTgt spid="1057811"/>
                                        </p:tgtEl>
                                      </p:cBhvr>
                                    </p:animEffect>
                                  </p:childTnLst>
                                </p:cTn>
                              </p:par>
                              <p:par>
                                <p:cTn id="53" presetID="4" presetClass="entr" presetSubtype="32" fill="hold" grpId="0" nodeType="withEffect">
                                  <p:stCondLst>
                                    <p:cond delay="0"/>
                                  </p:stCondLst>
                                  <p:childTnLst>
                                    <p:set>
                                      <p:cBhvr>
                                        <p:cTn id="54" dur="1" fill="hold">
                                          <p:stCondLst>
                                            <p:cond delay="0"/>
                                          </p:stCondLst>
                                        </p:cTn>
                                        <p:tgtEl>
                                          <p:spTgt spid="1057812"/>
                                        </p:tgtEl>
                                        <p:attrNameLst>
                                          <p:attrName>style.visibility</p:attrName>
                                        </p:attrNameLst>
                                      </p:cBhvr>
                                      <p:to>
                                        <p:strVal val="visible"/>
                                      </p:to>
                                    </p:set>
                                    <p:animEffect transition="in" filter="box(out)">
                                      <p:cBhvr>
                                        <p:cTn id="55" dur="3000"/>
                                        <p:tgtEl>
                                          <p:spTgt spid="1057812"/>
                                        </p:tgtEl>
                                      </p:cBhvr>
                                    </p:animEffect>
                                  </p:childTnLst>
                                </p:cTn>
                              </p:par>
                              <p:par>
                                <p:cTn id="56" presetID="4" presetClass="entr" presetSubtype="32" fill="hold" grpId="0" nodeType="withEffect">
                                  <p:stCondLst>
                                    <p:cond delay="0"/>
                                  </p:stCondLst>
                                  <p:childTnLst>
                                    <p:set>
                                      <p:cBhvr>
                                        <p:cTn id="57" dur="1" fill="hold">
                                          <p:stCondLst>
                                            <p:cond delay="0"/>
                                          </p:stCondLst>
                                        </p:cTn>
                                        <p:tgtEl>
                                          <p:spTgt spid="1057813"/>
                                        </p:tgtEl>
                                        <p:attrNameLst>
                                          <p:attrName>style.visibility</p:attrName>
                                        </p:attrNameLst>
                                      </p:cBhvr>
                                      <p:to>
                                        <p:strVal val="visible"/>
                                      </p:to>
                                    </p:set>
                                    <p:animEffect transition="in" filter="box(out)">
                                      <p:cBhvr>
                                        <p:cTn id="58" dur="3000"/>
                                        <p:tgtEl>
                                          <p:spTgt spid="1057813"/>
                                        </p:tgtEl>
                                      </p:cBhvr>
                                    </p:animEffect>
                                  </p:childTnLst>
                                </p:cTn>
                              </p:par>
                              <p:par>
                                <p:cTn id="59" presetID="4" presetClass="entr" presetSubtype="32" fill="hold" grpId="0" nodeType="withEffect">
                                  <p:stCondLst>
                                    <p:cond delay="0"/>
                                  </p:stCondLst>
                                  <p:childTnLst>
                                    <p:set>
                                      <p:cBhvr>
                                        <p:cTn id="60" dur="1" fill="hold">
                                          <p:stCondLst>
                                            <p:cond delay="0"/>
                                          </p:stCondLst>
                                        </p:cTn>
                                        <p:tgtEl>
                                          <p:spTgt spid="1057814"/>
                                        </p:tgtEl>
                                        <p:attrNameLst>
                                          <p:attrName>style.visibility</p:attrName>
                                        </p:attrNameLst>
                                      </p:cBhvr>
                                      <p:to>
                                        <p:strVal val="visible"/>
                                      </p:to>
                                    </p:set>
                                    <p:animEffect transition="in" filter="box(out)">
                                      <p:cBhvr>
                                        <p:cTn id="61" dur="3000"/>
                                        <p:tgtEl>
                                          <p:spTgt spid="1057814"/>
                                        </p:tgtEl>
                                      </p:cBhvr>
                                    </p:animEffect>
                                  </p:childTnLst>
                                </p:cTn>
                              </p:par>
                              <p:par>
                                <p:cTn id="62" presetID="4" presetClass="entr" presetSubtype="32" fill="hold" grpId="0" nodeType="withEffect">
                                  <p:stCondLst>
                                    <p:cond delay="0"/>
                                  </p:stCondLst>
                                  <p:childTnLst>
                                    <p:set>
                                      <p:cBhvr>
                                        <p:cTn id="63" dur="1" fill="hold">
                                          <p:stCondLst>
                                            <p:cond delay="0"/>
                                          </p:stCondLst>
                                        </p:cTn>
                                        <p:tgtEl>
                                          <p:spTgt spid="1057815"/>
                                        </p:tgtEl>
                                        <p:attrNameLst>
                                          <p:attrName>style.visibility</p:attrName>
                                        </p:attrNameLst>
                                      </p:cBhvr>
                                      <p:to>
                                        <p:strVal val="visible"/>
                                      </p:to>
                                    </p:set>
                                    <p:animEffect transition="in" filter="box(out)">
                                      <p:cBhvr>
                                        <p:cTn id="64" dur="3000"/>
                                        <p:tgtEl>
                                          <p:spTgt spid="1057815"/>
                                        </p:tgtEl>
                                      </p:cBhvr>
                                    </p:animEffect>
                                  </p:childTnLst>
                                </p:cTn>
                              </p:par>
                              <p:par>
                                <p:cTn id="65" presetID="4" presetClass="entr" presetSubtype="32" fill="hold" grpId="0" nodeType="withEffect">
                                  <p:stCondLst>
                                    <p:cond delay="0"/>
                                  </p:stCondLst>
                                  <p:childTnLst>
                                    <p:set>
                                      <p:cBhvr>
                                        <p:cTn id="66" dur="1" fill="hold">
                                          <p:stCondLst>
                                            <p:cond delay="0"/>
                                          </p:stCondLst>
                                        </p:cTn>
                                        <p:tgtEl>
                                          <p:spTgt spid="1057816"/>
                                        </p:tgtEl>
                                        <p:attrNameLst>
                                          <p:attrName>style.visibility</p:attrName>
                                        </p:attrNameLst>
                                      </p:cBhvr>
                                      <p:to>
                                        <p:strVal val="visible"/>
                                      </p:to>
                                    </p:set>
                                    <p:animEffect transition="in" filter="box(out)">
                                      <p:cBhvr>
                                        <p:cTn id="67" dur="3000"/>
                                        <p:tgtEl>
                                          <p:spTgt spid="1057816"/>
                                        </p:tgtEl>
                                      </p:cBhvr>
                                    </p:animEffect>
                                  </p:childTnLst>
                                </p:cTn>
                              </p:par>
                              <p:par>
                                <p:cTn id="68" presetID="4" presetClass="entr" presetSubtype="32" fill="hold" grpId="0" nodeType="withEffect">
                                  <p:stCondLst>
                                    <p:cond delay="0"/>
                                  </p:stCondLst>
                                  <p:childTnLst>
                                    <p:set>
                                      <p:cBhvr>
                                        <p:cTn id="69" dur="1" fill="hold">
                                          <p:stCondLst>
                                            <p:cond delay="0"/>
                                          </p:stCondLst>
                                        </p:cTn>
                                        <p:tgtEl>
                                          <p:spTgt spid="1057817"/>
                                        </p:tgtEl>
                                        <p:attrNameLst>
                                          <p:attrName>style.visibility</p:attrName>
                                        </p:attrNameLst>
                                      </p:cBhvr>
                                      <p:to>
                                        <p:strVal val="visible"/>
                                      </p:to>
                                    </p:set>
                                    <p:animEffect transition="in" filter="box(out)">
                                      <p:cBhvr>
                                        <p:cTn id="70" dur="3000"/>
                                        <p:tgtEl>
                                          <p:spTgt spid="1057817"/>
                                        </p:tgtEl>
                                      </p:cBhvr>
                                    </p:animEffect>
                                  </p:childTnLst>
                                </p:cTn>
                              </p:par>
                              <p:par>
                                <p:cTn id="71" presetID="4" presetClass="entr" presetSubtype="32" fill="hold" grpId="0" nodeType="withEffect">
                                  <p:stCondLst>
                                    <p:cond delay="0"/>
                                  </p:stCondLst>
                                  <p:childTnLst>
                                    <p:set>
                                      <p:cBhvr>
                                        <p:cTn id="72" dur="1" fill="hold">
                                          <p:stCondLst>
                                            <p:cond delay="0"/>
                                          </p:stCondLst>
                                        </p:cTn>
                                        <p:tgtEl>
                                          <p:spTgt spid="1057818"/>
                                        </p:tgtEl>
                                        <p:attrNameLst>
                                          <p:attrName>style.visibility</p:attrName>
                                        </p:attrNameLst>
                                      </p:cBhvr>
                                      <p:to>
                                        <p:strVal val="visible"/>
                                      </p:to>
                                    </p:set>
                                    <p:animEffect transition="in" filter="box(out)">
                                      <p:cBhvr>
                                        <p:cTn id="73" dur="3000"/>
                                        <p:tgtEl>
                                          <p:spTgt spid="1057818"/>
                                        </p:tgtEl>
                                      </p:cBhvr>
                                    </p:animEffect>
                                  </p:childTnLst>
                                </p:cTn>
                              </p:par>
                              <p:par>
                                <p:cTn id="74" presetID="4" presetClass="entr" presetSubtype="32" fill="hold" grpId="0" nodeType="withEffect">
                                  <p:stCondLst>
                                    <p:cond delay="0"/>
                                  </p:stCondLst>
                                  <p:childTnLst>
                                    <p:set>
                                      <p:cBhvr>
                                        <p:cTn id="75" dur="1" fill="hold">
                                          <p:stCondLst>
                                            <p:cond delay="0"/>
                                          </p:stCondLst>
                                        </p:cTn>
                                        <p:tgtEl>
                                          <p:spTgt spid="1057819"/>
                                        </p:tgtEl>
                                        <p:attrNameLst>
                                          <p:attrName>style.visibility</p:attrName>
                                        </p:attrNameLst>
                                      </p:cBhvr>
                                      <p:to>
                                        <p:strVal val="visible"/>
                                      </p:to>
                                    </p:set>
                                    <p:animEffect transition="in" filter="box(out)">
                                      <p:cBhvr>
                                        <p:cTn id="76" dur="3000"/>
                                        <p:tgtEl>
                                          <p:spTgt spid="1057819"/>
                                        </p:tgtEl>
                                      </p:cBhvr>
                                    </p:animEffect>
                                  </p:childTnLst>
                                </p:cTn>
                              </p:par>
                              <p:par>
                                <p:cTn id="77" presetID="4" presetClass="entr" presetSubtype="32" fill="hold" grpId="0" nodeType="withEffect">
                                  <p:stCondLst>
                                    <p:cond delay="0"/>
                                  </p:stCondLst>
                                  <p:childTnLst>
                                    <p:set>
                                      <p:cBhvr>
                                        <p:cTn id="78" dur="1" fill="hold">
                                          <p:stCondLst>
                                            <p:cond delay="0"/>
                                          </p:stCondLst>
                                        </p:cTn>
                                        <p:tgtEl>
                                          <p:spTgt spid="1057820"/>
                                        </p:tgtEl>
                                        <p:attrNameLst>
                                          <p:attrName>style.visibility</p:attrName>
                                        </p:attrNameLst>
                                      </p:cBhvr>
                                      <p:to>
                                        <p:strVal val="visible"/>
                                      </p:to>
                                    </p:set>
                                    <p:animEffect transition="in" filter="box(out)">
                                      <p:cBhvr>
                                        <p:cTn id="79" dur="3000"/>
                                        <p:tgtEl>
                                          <p:spTgt spid="1057820"/>
                                        </p:tgtEl>
                                      </p:cBhvr>
                                    </p:animEffect>
                                  </p:childTnLst>
                                </p:cTn>
                              </p:par>
                              <p:par>
                                <p:cTn id="80" presetID="4" presetClass="entr" presetSubtype="32" fill="hold" grpId="0" nodeType="withEffect">
                                  <p:stCondLst>
                                    <p:cond delay="0"/>
                                  </p:stCondLst>
                                  <p:childTnLst>
                                    <p:set>
                                      <p:cBhvr>
                                        <p:cTn id="81" dur="1" fill="hold">
                                          <p:stCondLst>
                                            <p:cond delay="0"/>
                                          </p:stCondLst>
                                        </p:cTn>
                                        <p:tgtEl>
                                          <p:spTgt spid="1057821"/>
                                        </p:tgtEl>
                                        <p:attrNameLst>
                                          <p:attrName>style.visibility</p:attrName>
                                        </p:attrNameLst>
                                      </p:cBhvr>
                                      <p:to>
                                        <p:strVal val="visible"/>
                                      </p:to>
                                    </p:set>
                                    <p:animEffect transition="in" filter="box(out)">
                                      <p:cBhvr>
                                        <p:cTn id="82" dur="3000"/>
                                        <p:tgtEl>
                                          <p:spTgt spid="1057821"/>
                                        </p:tgtEl>
                                      </p:cBhvr>
                                    </p:animEffect>
                                  </p:childTnLst>
                                </p:cTn>
                              </p:par>
                              <p:par>
                                <p:cTn id="83" presetID="4" presetClass="entr" presetSubtype="32" fill="hold" grpId="0" nodeType="withEffect">
                                  <p:stCondLst>
                                    <p:cond delay="0"/>
                                  </p:stCondLst>
                                  <p:childTnLst>
                                    <p:set>
                                      <p:cBhvr>
                                        <p:cTn id="84" dur="1" fill="hold">
                                          <p:stCondLst>
                                            <p:cond delay="0"/>
                                          </p:stCondLst>
                                        </p:cTn>
                                        <p:tgtEl>
                                          <p:spTgt spid="1057822"/>
                                        </p:tgtEl>
                                        <p:attrNameLst>
                                          <p:attrName>style.visibility</p:attrName>
                                        </p:attrNameLst>
                                      </p:cBhvr>
                                      <p:to>
                                        <p:strVal val="visible"/>
                                      </p:to>
                                    </p:set>
                                    <p:animEffect transition="in" filter="box(out)">
                                      <p:cBhvr>
                                        <p:cTn id="85" dur="3000"/>
                                        <p:tgtEl>
                                          <p:spTgt spid="1057822"/>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1" nodeType="clickEffect">
                                  <p:stCondLst>
                                    <p:cond delay="0"/>
                                  </p:stCondLst>
                                  <p:childTnLst>
                                    <p:set>
                                      <p:cBhvr>
                                        <p:cTn id="89" dur="1" fill="hold">
                                          <p:stCondLst>
                                            <p:cond delay="0"/>
                                          </p:stCondLst>
                                        </p:cTn>
                                        <p:tgtEl>
                                          <p:spTgt spid="1057796"/>
                                        </p:tgtEl>
                                        <p:attrNameLst>
                                          <p:attrName>style.visibility</p:attrName>
                                        </p:attrNameLst>
                                      </p:cBhvr>
                                      <p:to>
                                        <p:strVal val="visible"/>
                                      </p:to>
                                    </p:set>
                                  </p:childTnLst>
                                </p:cTn>
                              </p:par>
                              <p:par>
                                <p:cTn id="90" presetID="1" presetClass="entr" presetSubtype="0" fill="hold" grpId="1" nodeType="withEffect">
                                  <p:stCondLst>
                                    <p:cond delay="0"/>
                                  </p:stCondLst>
                                  <p:childTnLst>
                                    <p:set>
                                      <p:cBhvr>
                                        <p:cTn id="91" dur="1" fill="hold">
                                          <p:stCondLst>
                                            <p:cond delay="0"/>
                                          </p:stCondLst>
                                        </p:cTn>
                                        <p:tgtEl>
                                          <p:spTgt spid="1057797"/>
                                        </p:tgtEl>
                                        <p:attrNameLst>
                                          <p:attrName>style.visibility</p:attrName>
                                        </p:attrNameLst>
                                      </p:cBhvr>
                                      <p:to>
                                        <p:strVal val="visible"/>
                                      </p:to>
                                    </p:set>
                                  </p:childTnLst>
                                </p:cTn>
                              </p:par>
                              <p:par>
                                <p:cTn id="92" presetID="1" presetClass="entr" presetSubtype="0" fill="hold" grpId="1" nodeType="withEffect">
                                  <p:stCondLst>
                                    <p:cond delay="0"/>
                                  </p:stCondLst>
                                  <p:childTnLst>
                                    <p:set>
                                      <p:cBhvr>
                                        <p:cTn id="93" dur="1" fill="hold">
                                          <p:stCondLst>
                                            <p:cond delay="0"/>
                                          </p:stCondLst>
                                        </p:cTn>
                                        <p:tgtEl>
                                          <p:spTgt spid="1057798"/>
                                        </p:tgtEl>
                                        <p:attrNameLst>
                                          <p:attrName>style.visibility</p:attrName>
                                        </p:attrNameLst>
                                      </p:cBhvr>
                                      <p:to>
                                        <p:strVal val="visible"/>
                                      </p:to>
                                    </p:set>
                                  </p:childTnLst>
                                </p:cTn>
                              </p:par>
                              <p:par>
                                <p:cTn id="94" presetID="1" presetClass="entr" presetSubtype="0" fill="hold" grpId="1" nodeType="withEffect">
                                  <p:stCondLst>
                                    <p:cond delay="0"/>
                                  </p:stCondLst>
                                  <p:childTnLst>
                                    <p:set>
                                      <p:cBhvr>
                                        <p:cTn id="95" dur="1" fill="hold">
                                          <p:stCondLst>
                                            <p:cond delay="0"/>
                                          </p:stCondLst>
                                        </p:cTn>
                                        <p:tgtEl>
                                          <p:spTgt spid="1057799"/>
                                        </p:tgtEl>
                                        <p:attrNameLst>
                                          <p:attrName>style.visibility</p:attrName>
                                        </p:attrNameLst>
                                      </p:cBhvr>
                                      <p:to>
                                        <p:strVal val="visible"/>
                                      </p:to>
                                    </p:set>
                                  </p:childTnLst>
                                </p:cTn>
                              </p:par>
                              <p:par>
                                <p:cTn id="96" presetID="1" presetClass="entr" presetSubtype="0" fill="hold" grpId="1" nodeType="withEffect">
                                  <p:stCondLst>
                                    <p:cond delay="0"/>
                                  </p:stCondLst>
                                  <p:childTnLst>
                                    <p:set>
                                      <p:cBhvr>
                                        <p:cTn id="97" dur="1" fill="hold">
                                          <p:stCondLst>
                                            <p:cond delay="0"/>
                                          </p:stCondLst>
                                        </p:cTn>
                                        <p:tgtEl>
                                          <p:spTgt spid="1057800"/>
                                        </p:tgtEl>
                                        <p:attrNameLst>
                                          <p:attrName>style.visibility</p:attrName>
                                        </p:attrNameLst>
                                      </p:cBhvr>
                                      <p:to>
                                        <p:strVal val="visible"/>
                                      </p:to>
                                    </p:set>
                                  </p:childTnLst>
                                </p:cTn>
                              </p:par>
                              <p:par>
                                <p:cTn id="98" presetID="1" presetClass="entr" presetSubtype="0" fill="hold" grpId="1" nodeType="withEffect">
                                  <p:stCondLst>
                                    <p:cond delay="0"/>
                                  </p:stCondLst>
                                  <p:childTnLst>
                                    <p:set>
                                      <p:cBhvr>
                                        <p:cTn id="99" dur="1" fill="hold">
                                          <p:stCondLst>
                                            <p:cond delay="0"/>
                                          </p:stCondLst>
                                        </p:cTn>
                                        <p:tgtEl>
                                          <p:spTgt spid="1057801"/>
                                        </p:tgtEl>
                                        <p:attrNameLst>
                                          <p:attrName>style.visibility</p:attrName>
                                        </p:attrNameLst>
                                      </p:cBhvr>
                                      <p:to>
                                        <p:strVal val="visible"/>
                                      </p:to>
                                    </p:set>
                                  </p:childTnLst>
                                </p:cTn>
                              </p:par>
                              <p:par>
                                <p:cTn id="100" presetID="1" presetClass="entr" presetSubtype="0" fill="hold" grpId="1" nodeType="withEffect">
                                  <p:stCondLst>
                                    <p:cond delay="0"/>
                                  </p:stCondLst>
                                  <p:childTnLst>
                                    <p:set>
                                      <p:cBhvr>
                                        <p:cTn id="101" dur="1" fill="hold">
                                          <p:stCondLst>
                                            <p:cond delay="0"/>
                                          </p:stCondLst>
                                        </p:cTn>
                                        <p:tgtEl>
                                          <p:spTgt spid="1057802"/>
                                        </p:tgtEl>
                                        <p:attrNameLst>
                                          <p:attrName>style.visibility</p:attrName>
                                        </p:attrNameLst>
                                      </p:cBhvr>
                                      <p:to>
                                        <p:strVal val="visible"/>
                                      </p:to>
                                    </p:set>
                                  </p:childTnLst>
                                </p:cTn>
                              </p:par>
                              <p:par>
                                <p:cTn id="102" presetID="1" presetClass="entr" presetSubtype="0" fill="hold" grpId="1" nodeType="withEffect">
                                  <p:stCondLst>
                                    <p:cond delay="0"/>
                                  </p:stCondLst>
                                  <p:childTnLst>
                                    <p:set>
                                      <p:cBhvr>
                                        <p:cTn id="103" dur="1" fill="hold">
                                          <p:stCondLst>
                                            <p:cond delay="0"/>
                                          </p:stCondLst>
                                        </p:cTn>
                                        <p:tgtEl>
                                          <p:spTgt spid="1057803"/>
                                        </p:tgtEl>
                                        <p:attrNameLst>
                                          <p:attrName>style.visibility</p:attrName>
                                        </p:attrNameLst>
                                      </p:cBhvr>
                                      <p:to>
                                        <p:strVal val="visible"/>
                                      </p:to>
                                    </p:set>
                                  </p:childTnLst>
                                </p:cTn>
                              </p:par>
                              <p:par>
                                <p:cTn id="104" presetID="1" presetClass="entr" presetSubtype="0" fill="hold" grpId="1" nodeType="withEffect">
                                  <p:stCondLst>
                                    <p:cond delay="0"/>
                                  </p:stCondLst>
                                  <p:childTnLst>
                                    <p:set>
                                      <p:cBhvr>
                                        <p:cTn id="105" dur="1" fill="hold">
                                          <p:stCondLst>
                                            <p:cond delay="0"/>
                                          </p:stCondLst>
                                        </p:cTn>
                                        <p:tgtEl>
                                          <p:spTgt spid="1057804"/>
                                        </p:tgtEl>
                                        <p:attrNameLst>
                                          <p:attrName>style.visibility</p:attrName>
                                        </p:attrNameLst>
                                      </p:cBhvr>
                                      <p:to>
                                        <p:strVal val="visible"/>
                                      </p:to>
                                    </p:set>
                                  </p:childTnLst>
                                </p:cTn>
                              </p:par>
                              <p:par>
                                <p:cTn id="106" presetID="1" presetClass="entr" presetSubtype="0" fill="hold" grpId="1" nodeType="withEffect">
                                  <p:stCondLst>
                                    <p:cond delay="0"/>
                                  </p:stCondLst>
                                  <p:childTnLst>
                                    <p:set>
                                      <p:cBhvr>
                                        <p:cTn id="107" dur="1" fill="hold">
                                          <p:stCondLst>
                                            <p:cond delay="0"/>
                                          </p:stCondLst>
                                        </p:cTn>
                                        <p:tgtEl>
                                          <p:spTgt spid="1057805"/>
                                        </p:tgtEl>
                                        <p:attrNameLst>
                                          <p:attrName>style.visibility</p:attrName>
                                        </p:attrNameLst>
                                      </p:cBhvr>
                                      <p:to>
                                        <p:strVal val="visible"/>
                                      </p:to>
                                    </p:set>
                                  </p:childTnLst>
                                </p:cTn>
                              </p:par>
                              <p:par>
                                <p:cTn id="108" presetID="1" presetClass="entr" presetSubtype="0" fill="hold" grpId="1" nodeType="withEffect">
                                  <p:stCondLst>
                                    <p:cond delay="0"/>
                                  </p:stCondLst>
                                  <p:childTnLst>
                                    <p:set>
                                      <p:cBhvr>
                                        <p:cTn id="109" dur="1" fill="hold">
                                          <p:stCondLst>
                                            <p:cond delay="0"/>
                                          </p:stCondLst>
                                        </p:cTn>
                                        <p:tgtEl>
                                          <p:spTgt spid="1057806"/>
                                        </p:tgtEl>
                                        <p:attrNameLst>
                                          <p:attrName>style.visibility</p:attrName>
                                        </p:attrNameLst>
                                      </p:cBhvr>
                                      <p:to>
                                        <p:strVal val="visible"/>
                                      </p:to>
                                    </p:set>
                                  </p:childTnLst>
                                </p:cTn>
                              </p:par>
                              <p:par>
                                <p:cTn id="110" presetID="1" presetClass="entr" presetSubtype="0" fill="hold" grpId="1" nodeType="withEffect">
                                  <p:stCondLst>
                                    <p:cond delay="0"/>
                                  </p:stCondLst>
                                  <p:childTnLst>
                                    <p:set>
                                      <p:cBhvr>
                                        <p:cTn id="111" dur="1" fill="hold">
                                          <p:stCondLst>
                                            <p:cond delay="0"/>
                                          </p:stCondLst>
                                        </p:cTn>
                                        <p:tgtEl>
                                          <p:spTgt spid="1057807"/>
                                        </p:tgtEl>
                                        <p:attrNameLst>
                                          <p:attrName>style.visibility</p:attrName>
                                        </p:attrNameLst>
                                      </p:cBhvr>
                                      <p:to>
                                        <p:strVal val="visible"/>
                                      </p:to>
                                    </p:set>
                                  </p:childTnLst>
                                </p:cTn>
                              </p:par>
                              <p:par>
                                <p:cTn id="112" presetID="1" presetClass="entr" presetSubtype="0" fill="hold" grpId="1" nodeType="withEffect">
                                  <p:stCondLst>
                                    <p:cond delay="0"/>
                                  </p:stCondLst>
                                  <p:childTnLst>
                                    <p:set>
                                      <p:cBhvr>
                                        <p:cTn id="113" dur="1" fill="hold">
                                          <p:stCondLst>
                                            <p:cond delay="0"/>
                                          </p:stCondLst>
                                        </p:cTn>
                                        <p:tgtEl>
                                          <p:spTgt spid="1057808"/>
                                        </p:tgtEl>
                                        <p:attrNameLst>
                                          <p:attrName>style.visibility</p:attrName>
                                        </p:attrNameLst>
                                      </p:cBhvr>
                                      <p:to>
                                        <p:strVal val="visible"/>
                                      </p:to>
                                    </p:set>
                                  </p:childTnLst>
                                </p:cTn>
                              </p:par>
                              <p:par>
                                <p:cTn id="114" presetID="1" presetClass="entr" presetSubtype="0" fill="hold" grpId="1" nodeType="withEffect">
                                  <p:stCondLst>
                                    <p:cond delay="0"/>
                                  </p:stCondLst>
                                  <p:childTnLst>
                                    <p:set>
                                      <p:cBhvr>
                                        <p:cTn id="115" dur="1" fill="hold">
                                          <p:stCondLst>
                                            <p:cond delay="0"/>
                                          </p:stCondLst>
                                        </p:cTn>
                                        <p:tgtEl>
                                          <p:spTgt spid="1057809"/>
                                        </p:tgtEl>
                                        <p:attrNameLst>
                                          <p:attrName>style.visibility</p:attrName>
                                        </p:attrNameLst>
                                      </p:cBhvr>
                                      <p:to>
                                        <p:strVal val="visible"/>
                                      </p:to>
                                    </p:set>
                                  </p:childTnLst>
                                </p:cTn>
                              </p:par>
                              <p:par>
                                <p:cTn id="116" presetID="1" presetClass="entr" presetSubtype="0" fill="hold" grpId="1" nodeType="withEffect">
                                  <p:stCondLst>
                                    <p:cond delay="0"/>
                                  </p:stCondLst>
                                  <p:childTnLst>
                                    <p:set>
                                      <p:cBhvr>
                                        <p:cTn id="117" dur="1" fill="hold">
                                          <p:stCondLst>
                                            <p:cond delay="0"/>
                                          </p:stCondLst>
                                        </p:cTn>
                                        <p:tgtEl>
                                          <p:spTgt spid="1057810"/>
                                        </p:tgtEl>
                                        <p:attrNameLst>
                                          <p:attrName>style.visibility</p:attrName>
                                        </p:attrNameLst>
                                      </p:cBhvr>
                                      <p:to>
                                        <p:strVal val="visible"/>
                                      </p:to>
                                    </p:set>
                                  </p:childTnLst>
                                </p:cTn>
                              </p:par>
                              <p:par>
                                <p:cTn id="118" presetID="1" presetClass="entr" presetSubtype="0" fill="hold" grpId="1" nodeType="withEffect">
                                  <p:stCondLst>
                                    <p:cond delay="0"/>
                                  </p:stCondLst>
                                  <p:childTnLst>
                                    <p:set>
                                      <p:cBhvr>
                                        <p:cTn id="119" dur="1" fill="hold">
                                          <p:stCondLst>
                                            <p:cond delay="0"/>
                                          </p:stCondLst>
                                        </p:cTn>
                                        <p:tgtEl>
                                          <p:spTgt spid="1057811"/>
                                        </p:tgtEl>
                                        <p:attrNameLst>
                                          <p:attrName>style.visibility</p:attrName>
                                        </p:attrNameLst>
                                      </p:cBhvr>
                                      <p:to>
                                        <p:strVal val="visible"/>
                                      </p:to>
                                    </p:set>
                                  </p:childTnLst>
                                </p:cTn>
                              </p:par>
                              <p:par>
                                <p:cTn id="120" presetID="1" presetClass="entr" presetSubtype="0" fill="hold" grpId="1" nodeType="withEffect">
                                  <p:stCondLst>
                                    <p:cond delay="0"/>
                                  </p:stCondLst>
                                  <p:childTnLst>
                                    <p:set>
                                      <p:cBhvr>
                                        <p:cTn id="121" dur="1" fill="hold">
                                          <p:stCondLst>
                                            <p:cond delay="0"/>
                                          </p:stCondLst>
                                        </p:cTn>
                                        <p:tgtEl>
                                          <p:spTgt spid="1057812"/>
                                        </p:tgtEl>
                                        <p:attrNameLst>
                                          <p:attrName>style.visibility</p:attrName>
                                        </p:attrNameLst>
                                      </p:cBhvr>
                                      <p:to>
                                        <p:strVal val="visible"/>
                                      </p:to>
                                    </p:set>
                                  </p:childTnLst>
                                </p:cTn>
                              </p:par>
                              <p:par>
                                <p:cTn id="122" presetID="1" presetClass="entr" presetSubtype="0" fill="hold" grpId="1" nodeType="withEffect">
                                  <p:stCondLst>
                                    <p:cond delay="0"/>
                                  </p:stCondLst>
                                  <p:childTnLst>
                                    <p:set>
                                      <p:cBhvr>
                                        <p:cTn id="123" dur="1" fill="hold">
                                          <p:stCondLst>
                                            <p:cond delay="0"/>
                                          </p:stCondLst>
                                        </p:cTn>
                                        <p:tgtEl>
                                          <p:spTgt spid="1057813"/>
                                        </p:tgtEl>
                                        <p:attrNameLst>
                                          <p:attrName>style.visibility</p:attrName>
                                        </p:attrNameLst>
                                      </p:cBhvr>
                                      <p:to>
                                        <p:strVal val="visible"/>
                                      </p:to>
                                    </p:set>
                                  </p:childTnLst>
                                </p:cTn>
                              </p:par>
                              <p:par>
                                <p:cTn id="124" presetID="1" presetClass="entr" presetSubtype="0" fill="hold" grpId="1" nodeType="withEffect">
                                  <p:stCondLst>
                                    <p:cond delay="0"/>
                                  </p:stCondLst>
                                  <p:childTnLst>
                                    <p:set>
                                      <p:cBhvr>
                                        <p:cTn id="125" dur="1" fill="hold">
                                          <p:stCondLst>
                                            <p:cond delay="0"/>
                                          </p:stCondLst>
                                        </p:cTn>
                                        <p:tgtEl>
                                          <p:spTgt spid="1057814"/>
                                        </p:tgtEl>
                                        <p:attrNameLst>
                                          <p:attrName>style.visibility</p:attrName>
                                        </p:attrNameLst>
                                      </p:cBhvr>
                                      <p:to>
                                        <p:strVal val="visible"/>
                                      </p:to>
                                    </p:set>
                                  </p:childTnLst>
                                </p:cTn>
                              </p:par>
                              <p:par>
                                <p:cTn id="126" presetID="1" presetClass="entr" presetSubtype="0" fill="hold" grpId="1" nodeType="withEffect">
                                  <p:stCondLst>
                                    <p:cond delay="0"/>
                                  </p:stCondLst>
                                  <p:childTnLst>
                                    <p:set>
                                      <p:cBhvr>
                                        <p:cTn id="127" dur="1" fill="hold">
                                          <p:stCondLst>
                                            <p:cond delay="0"/>
                                          </p:stCondLst>
                                        </p:cTn>
                                        <p:tgtEl>
                                          <p:spTgt spid="1057815"/>
                                        </p:tgtEl>
                                        <p:attrNameLst>
                                          <p:attrName>style.visibility</p:attrName>
                                        </p:attrNameLst>
                                      </p:cBhvr>
                                      <p:to>
                                        <p:strVal val="visible"/>
                                      </p:to>
                                    </p:set>
                                  </p:childTnLst>
                                </p:cTn>
                              </p:par>
                              <p:par>
                                <p:cTn id="128" presetID="1" presetClass="entr" presetSubtype="0" fill="hold" grpId="1" nodeType="withEffect">
                                  <p:stCondLst>
                                    <p:cond delay="0"/>
                                  </p:stCondLst>
                                  <p:childTnLst>
                                    <p:set>
                                      <p:cBhvr>
                                        <p:cTn id="129" dur="1" fill="hold">
                                          <p:stCondLst>
                                            <p:cond delay="0"/>
                                          </p:stCondLst>
                                        </p:cTn>
                                        <p:tgtEl>
                                          <p:spTgt spid="1057816"/>
                                        </p:tgtEl>
                                        <p:attrNameLst>
                                          <p:attrName>style.visibility</p:attrName>
                                        </p:attrNameLst>
                                      </p:cBhvr>
                                      <p:to>
                                        <p:strVal val="visible"/>
                                      </p:to>
                                    </p:set>
                                  </p:childTnLst>
                                </p:cTn>
                              </p:par>
                              <p:par>
                                <p:cTn id="130" presetID="1" presetClass="entr" presetSubtype="0" fill="hold" grpId="1" nodeType="withEffect">
                                  <p:stCondLst>
                                    <p:cond delay="0"/>
                                  </p:stCondLst>
                                  <p:childTnLst>
                                    <p:set>
                                      <p:cBhvr>
                                        <p:cTn id="131" dur="1" fill="hold">
                                          <p:stCondLst>
                                            <p:cond delay="0"/>
                                          </p:stCondLst>
                                        </p:cTn>
                                        <p:tgtEl>
                                          <p:spTgt spid="1057817"/>
                                        </p:tgtEl>
                                        <p:attrNameLst>
                                          <p:attrName>style.visibility</p:attrName>
                                        </p:attrNameLst>
                                      </p:cBhvr>
                                      <p:to>
                                        <p:strVal val="visible"/>
                                      </p:to>
                                    </p:set>
                                  </p:childTnLst>
                                </p:cTn>
                              </p:par>
                              <p:par>
                                <p:cTn id="132" presetID="1" presetClass="entr" presetSubtype="0" fill="hold" grpId="1" nodeType="withEffect">
                                  <p:stCondLst>
                                    <p:cond delay="0"/>
                                  </p:stCondLst>
                                  <p:childTnLst>
                                    <p:set>
                                      <p:cBhvr>
                                        <p:cTn id="133" dur="1" fill="hold">
                                          <p:stCondLst>
                                            <p:cond delay="0"/>
                                          </p:stCondLst>
                                        </p:cTn>
                                        <p:tgtEl>
                                          <p:spTgt spid="1057818"/>
                                        </p:tgtEl>
                                        <p:attrNameLst>
                                          <p:attrName>style.visibility</p:attrName>
                                        </p:attrNameLst>
                                      </p:cBhvr>
                                      <p:to>
                                        <p:strVal val="visible"/>
                                      </p:to>
                                    </p:set>
                                  </p:childTnLst>
                                </p:cTn>
                              </p:par>
                              <p:par>
                                <p:cTn id="134" presetID="1" presetClass="entr" presetSubtype="0" fill="hold" grpId="1" nodeType="withEffect">
                                  <p:stCondLst>
                                    <p:cond delay="0"/>
                                  </p:stCondLst>
                                  <p:childTnLst>
                                    <p:set>
                                      <p:cBhvr>
                                        <p:cTn id="135" dur="1" fill="hold">
                                          <p:stCondLst>
                                            <p:cond delay="0"/>
                                          </p:stCondLst>
                                        </p:cTn>
                                        <p:tgtEl>
                                          <p:spTgt spid="1057819"/>
                                        </p:tgtEl>
                                        <p:attrNameLst>
                                          <p:attrName>style.visibility</p:attrName>
                                        </p:attrNameLst>
                                      </p:cBhvr>
                                      <p:to>
                                        <p:strVal val="visible"/>
                                      </p:to>
                                    </p:set>
                                  </p:childTnLst>
                                </p:cTn>
                              </p:par>
                              <p:par>
                                <p:cTn id="136" presetID="1" presetClass="entr" presetSubtype="0" fill="hold" grpId="1" nodeType="withEffect">
                                  <p:stCondLst>
                                    <p:cond delay="0"/>
                                  </p:stCondLst>
                                  <p:childTnLst>
                                    <p:set>
                                      <p:cBhvr>
                                        <p:cTn id="137" dur="1" fill="hold">
                                          <p:stCondLst>
                                            <p:cond delay="0"/>
                                          </p:stCondLst>
                                        </p:cTn>
                                        <p:tgtEl>
                                          <p:spTgt spid="1057820"/>
                                        </p:tgtEl>
                                        <p:attrNameLst>
                                          <p:attrName>style.visibility</p:attrName>
                                        </p:attrNameLst>
                                      </p:cBhvr>
                                      <p:to>
                                        <p:strVal val="visible"/>
                                      </p:to>
                                    </p:set>
                                  </p:childTnLst>
                                </p:cTn>
                              </p:par>
                              <p:par>
                                <p:cTn id="138" presetID="1" presetClass="entr" presetSubtype="0" fill="hold" grpId="1" nodeType="withEffect">
                                  <p:stCondLst>
                                    <p:cond delay="0"/>
                                  </p:stCondLst>
                                  <p:childTnLst>
                                    <p:set>
                                      <p:cBhvr>
                                        <p:cTn id="139" dur="1" fill="hold">
                                          <p:stCondLst>
                                            <p:cond delay="0"/>
                                          </p:stCondLst>
                                        </p:cTn>
                                        <p:tgtEl>
                                          <p:spTgt spid="1057821"/>
                                        </p:tgtEl>
                                        <p:attrNameLst>
                                          <p:attrName>style.visibility</p:attrName>
                                        </p:attrNameLst>
                                      </p:cBhvr>
                                      <p:to>
                                        <p:strVal val="visible"/>
                                      </p:to>
                                    </p:set>
                                  </p:childTnLst>
                                </p:cTn>
                              </p:par>
                              <p:par>
                                <p:cTn id="140" presetID="1" presetClass="entr" presetSubtype="0" fill="hold" grpId="1" nodeType="withEffect">
                                  <p:stCondLst>
                                    <p:cond delay="0"/>
                                  </p:stCondLst>
                                  <p:childTnLst>
                                    <p:set>
                                      <p:cBhvr>
                                        <p:cTn id="141" dur="1" fill="hold">
                                          <p:stCondLst>
                                            <p:cond delay="0"/>
                                          </p:stCondLst>
                                        </p:cTn>
                                        <p:tgtEl>
                                          <p:spTgt spid="1057822"/>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4" presetClass="entr" presetSubtype="16" fill="hold" grpId="0" nodeType="clickEffect">
                                  <p:stCondLst>
                                    <p:cond delay="0"/>
                                  </p:stCondLst>
                                  <p:childTnLst>
                                    <p:set>
                                      <p:cBhvr>
                                        <p:cTn id="145" dur="1" fill="hold">
                                          <p:stCondLst>
                                            <p:cond delay="0"/>
                                          </p:stCondLst>
                                        </p:cTn>
                                        <p:tgtEl>
                                          <p:spTgt spid="1057825"/>
                                        </p:tgtEl>
                                        <p:attrNameLst>
                                          <p:attrName>style.visibility</p:attrName>
                                        </p:attrNameLst>
                                      </p:cBhvr>
                                      <p:to>
                                        <p:strVal val="visible"/>
                                      </p:to>
                                    </p:set>
                                    <p:animEffect transition="in" filter="box(in)">
                                      <p:cBhvr>
                                        <p:cTn id="146" dur="3000"/>
                                        <p:tgtEl>
                                          <p:spTgt spid="1057825"/>
                                        </p:tgtEl>
                                      </p:cBhvr>
                                    </p:animEffect>
                                  </p:childTnLst>
                                </p:cTn>
                              </p:par>
                              <p:par>
                                <p:cTn id="147" presetID="4" presetClass="entr" presetSubtype="16" fill="hold" grpId="0" nodeType="withEffect">
                                  <p:stCondLst>
                                    <p:cond delay="0"/>
                                  </p:stCondLst>
                                  <p:childTnLst>
                                    <p:set>
                                      <p:cBhvr>
                                        <p:cTn id="148" dur="1" fill="hold">
                                          <p:stCondLst>
                                            <p:cond delay="0"/>
                                          </p:stCondLst>
                                        </p:cTn>
                                        <p:tgtEl>
                                          <p:spTgt spid="1057826"/>
                                        </p:tgtEl>
                                        <p:attrNameLst>
                                          <p:attrName>style.visibility</p:attrName>
                                        </p:attrNameLst>
                                      </p:cBhvr>
                                      <p:to>
                                        <p:strVal val="visible"/>
                                      </p:to>
                                    </p:set>
                                    <p:animEffect transition="in" filter="box(in)">
                                      <p:cBhvr>
                                        <p:cTn id="149" dur="3000"/>
                                        <p:tgtEl>
                                          <p:spTgt spid="1057826"/>
                                        </p:tgtEl>
                                      </p:cBhvr>
                                    </p:animEffect>
                                  </p:childTnLst>
                                </p:cTn>
                              </p:par>
                              <p:par>
                                <p:cTn id="150" presetID="4" presetClass="entr" presetSubtype="16" fill="hold" grpId="0" nodeType="withEffect">
                                  <p:stCondLst>
                                    <p:cond delay="0"/>
                                  </p:stCondLst>
                                  <p:childTnLst>
                                    <p:set>
                                      <p:cBhvr>
                                        <p:cTn id="151" dur="1" fill="hold">
                                          <p:stCondLst>
                                            <p:cond delay="0"/>
                                          </p:stCondLst>
                                        </p:cTn>
                                        <p:tgtEl>
                                          <p:spTgt spid="1057827"/>
                                        </p:tgtEl>
                                        <p:attrNameLst>
                                          <p:attrName>style.visibility</p:attrName>
                                        </p:attrNameLst>
                                      </p:cBhvr>
                                      <p:to>
                                        <p:strVal val="visible"/>
                                      </p:to>
                                    </p:set>
                                    <p:animEffect transition="in" filter="box(in)">
                                      <p:cBhvr>
                                        <p:cTn id="152" dur="3000"/>
                                        <p:tgtEl>
                                          <p:spTgt spid="1057827"/>
                                        </p:tgtEl>
                                      </p:cBhvr>
                                    </p:animEffect>
                                  </p:childTnLst>
                                </p:cTn>
                              </p:par>
                              <p:par>
                                <p:cTn id="153" presetID="4" presetClass="entr" presetSubtype="16" fill="hold" grpId="0" nodeType="withEffect">
                                  <p:stCondLst>
                                    <p:cond delay="0"/>
                                  </p:stCondLst>
                                  <p:childTnLst>
                                    <p:set>
                                      <p:cBhvr>
                                        <p:cTn id="154" dur="1" fill="hold">
                                          <p:stCondLst>
                                            <p:cond delay="0"/>
                                          </p:stCondLst>
                                        </p:cTn>
                                        <p:tgtEl>
                                          <p:spTgt spid="1057828"/>
                                        </p:tgtEl>
                                        <p:attrNameLst>
                                          <p:attrName>style.visibility</p:attrName>
                                        </p:attrNameLst>
                                      </p:cBhvr>
                                      <p:to>
                                        <p:strVal val="visible"/>
                                      </p:to>
                                    </p:set>
                                    <p:animEffect transition="in" filter="box(in)">
                                      <p:cBhvr>
                                        <p:cTn id="155" dur="3000"/>
                                        <p:tgtEl>
                                          <p:spTgt spid="1057828"/>
                                        </p:tgtEl>
                                      </p:cBhvr>
                                    </p:animEffect>
                                  </p:childTnLst>
                                </p:cTn>
                              </p:par>
                              <p:par>
                                <p:cTn id="156" presetID="4" presetClass="entr" presetSubtype="16" fill="hold" grpId="0" nodeType="withEffect">
                                  <p:stCondLst>
                                    <p:cond delay="0"/>
                                  </p:stCondLst>
                                  <p:childTnLst>
                                    <p:set>
                                      <p:cBhvr>
                                        <p:cTn id="157" dur="1" fill="hold">
                                          <p:stCondLst>
                                            <p:cond delay="0"/>
                                          </p:stCondLst>
                                        </p:cTn>
                                        <p:tgtEl>
                                          <p:spTgt spid="1057829"/>
                                        </p:tgtEl>
                                        <p:attrNameLst>
                                          <p:attrName>style.visibility</p:attrName>
                                        </p:attrNameLst>
                                      </p:cBhvr>
                                      <p:to>
                                        <p:strVal val="visible"/>
                                      </p:to>
                                    </p:set>
                                    <p:animEffect transition="in" filter="box(in)">
                                      <p:cBhvr>
                                        <p:cTn id="158" dur="3000"/>
                                        <p:tgtEl>
                                          <p:spTgt spid="1057829"/>
                                        </p:tgtEl>
                                      </p:cBhvr>
                                    </p:animEffect>
                                  </p:childTnLst>
                                </p:cTn>
                              </p:par>
                              <p:par>
                                <p:cTn id="159" presetID="4" presetClass="entr" presetSubtype="16" fill="hold" grpId="0" nodeType="withEffect">
                                  <p:stCondLst>
                                    <p:cond delay="0"/>
                                  </p:stCondLst>
                                  <p:childTnLst>
                                    <p:set>
                                      <p:cBhvr>
                                        <p:cTn id="160" dur="1" fill="hold">
                                          <p:stCondLst>
                                            <p:cond delay="0"/>
                                          </p:stCondLst>
                                        </p:cTn>
                                        <p:tgtEl>
                                          <p:spTgt spid="1057830"/>
                                        </p:tgtEl>
                                        <p:attrNameLst>
                                          <p:attrName>style.visibility</p:attrName>
                                        </p:attrNameLst>
                                      </p:cBhvr>
                                      <p:to>
                                        <p:strVal val="visible"/>
                                      </p:to>
                                    </p:set>
                                    <p:animEffect transition="in" filter="box(in)">
                                      <p:cBhvr>
                                        <p:cTn id="161" dur="3000"/>
                                        <p:tgtEl>
                                          <p:spTgt spid="1057830"/>
                                        </p:tgtEl>
                                      </p:cBhvr>
                                    </p:animEffect>
                                  </p:childTnLst>
                                </p:cTn>
                              </p:par>
                              <p:par>
                                <p:cTn id="162" presetID="4" presetClass="entr" presetSubtype="16" fill="hold" grpId="0" nodeType="withEffect">
                                  <p:stCondLst>
                                    <p:cond delay="0"/>
                                  </p:stCondLst>
                                  <p:childTnLst>
                                    <p:set>
                                      <p:cBhvr>
                                        <p:cTn id="163" dur="1" fill="hold">
                                          <p:stCondLst>
                                            <p:cond delay="0"/>
                                          </p:stCondLst>
                                        </p:cTn>
                                        <p:tgtEl>
                                          <p:spTgt spid="1057831"/>
                                        </p:tgtEl>
                                        <p:attrNameLst>
                                          <p:attrName>style.visibility</p:attrName>
                                        </p:attrNameLst>
                                      </p:cBhvr>
                                      <p:to>
                                        <p:strVal val="visible"/>
                                      </p:to>
                                    </p:set>
                                    <p:animEffect transition="in" filter="box(in)">
                                      <p:cBhvr>
                                        <p:cTn id="164" dur="3000"/>
                                        <p:tgtEl>
                                          <p:spTgt spid="1057831"/>
                                        </p:tgtEl>
                                      </p:cBhvr>
                                    </p:animEffect>
                                  </p:childTnLst>
                                </p:cTn>
                              </p:par>
                              <p:par>
                                <p:cTn id="165" presetID="4" presetClass="entr" presetSubtype="16" fill="hold" grpId="0" nodeType="withEffect">
                                  <p:stCondLst>
                                    <p:cond delay="0"/>
                                  </p:stCondLst>
                                  <p:childTnLst>
                                    <p:set>
                                      <p:cBhvr>
                                        <p:cTn id="166" dur="1" fill="hold">
                                          <p:stCondLst>
                                            <p:cond delay="0"/>
                                          </p:stCondLst>
                                        </p:cTn>
                                        <p:tgtEl>
                                          <p:spTgt spid="1057832"/>
                                        </p:tgtEl>
                                        <p:attrNameLst>
                                          <p:attrName>style.visibility</p:attrName>
                                        </p:attrNameLst>
                                      </p:cBhvr>
                                      <p:to>
                                        <p:strVal val="visible"/>
                                      </p:to>
                                    </p:set>
                                    <p:animEffect transition="in" filter="box(in)">
                                      <p:cBhvr>
                                        <p:cTn id="167" dur="3000"/>
                                        <p:tgtEl>
                                          <p:spTgt spid="1057832"/>
                                        </p:tgtEl>
                                      </p:cBhvr>
                                    </p:animEffect>
                                  </p:childTnLst>
                                </p:cTn>
                              </p:par>
                              <p:par>
                                <p:cTn id="168" presetID="4" presetClass="entr" presetSubtype="16" fill="hold" grpId="0" nodeType="withEffect">
                                  <p:stCondLst>
                                    <p:cond delay="0"/>
                                  </p:stCondLst>
                                  <p:childTnLst>
                                    <p:set>
                                      <p:cBhvr>
                                        <p:cTn id="169" dur="1" fill="hold">
                                          <p:stCondLst>
                                            <p:cond delay="0"/>
                                          </p:stCondLst>
                                        </p:cTn>
                                        <p:tgtEl>
                                          <p:spTgt spid="1057833"/>
                                        </p:tgtEl>
                                        <p:attrNameLst>
                                          <p:attrName>style.visibility</p:attrName>
                                        </p:attrNameLst>
                                      </p:cBhvr>
                                      <p:to>
                                        <p:strVal val="visible"/>
                                      </p:to>
                                    </p:set>
                                    <p:animEffect transition="in" filter="box(in)">
                                      <p:cBhvr>
                                        <p:cTn id="170" dur="3000"/>
                                        <p:tgtEl>
                                          <p:spTgt spid="1057833"/>
                                        </p:tgtEl>
                                      </p:cBhvr>
                                    </p:animEffect>
                                  </p:childTnLst>
                                </p:cTn>
                              </p:par>
                              <p:par>
                                <p:cTn id="171" presetID="4" presetClass="entr" presetSubtype="16" fill="hold" grpId="0" nodeType="withEffect">
                                  <p:stCondLst>
                                    <p:cond delay="0"/>
                                  </p:stCondLst>
                                  <p:childTnLst>
                                    <p:set>
                                      <p:cBhvr>
                                        <p:cTn id="172" dur="1" fill="hold">
                                          <p:stCondLst>
                                            <p:cond delay="0"/>
                                          </p:stCondLst>
                                        </p:cTn>
                                        <p:tgtEl>
                                          <p:spTgt spid="1057834"/>
                                        </p:tgtEl>
                                        <p:attrNameLst>
                                          <p:attrName>style.visibility</p:attrName>
                                        </p:attrNameLst>
                                      </p:cBhvr>
                                      <p:to>
                                        <p:strVal val="visible"/>
                                      </p:to>
                                    </p:set>
                                    <p:animEffect transition="in" filter="box(in)">
                                      <p:cBhvr>
                                        <p:cTn id="173" dur="3000"/>
                                        <p:tgtEl>
                                          <p:spTgt spid="1057834"/>
                                        </p:tgtEl>
                                      </p:cBhvr>
                                    </p:animEffect>
                                  </p:childTnLst>
                                </p:cTn>
                              </p:par>
                              <p:par>
                                <p:cTn id="174" presetID="4" presetClass="entr" presetSubtype="16" fill="hold" grpId="0" nodeType="withEffect">
                                  <p:stCondLst>
                                    <p:cond delay="0"/>
                                  </p:stCondLst>
                                  <p:childTnLst>
                                    <p:set>
                                      <p:cBhvr>
                                        <p:cTn id="175" dur="1" fill="hold">
                                          <p:stCondLst>
                                            <p:cond delay="0"/>
                                          </p:stCondLst>
                                        </p:cTn>
                                        <p:tgtEl>
                                          <p:spTgt spid="1057835"/>
                                        </p:tgtEl>
                                        <p:attrNameLst>
                                          <p:attrName>style.visibility</p:attrName>
                                        </p:attrNameLst>
                                      </p:cBhvr>
                                      <p:to>
                                        <p:strVal val="visible"/>
                                      </p:to>
                                    </p:set>
                                    <p:animEffect transition="in" filter="box(in)">
                                      <p:cBhvr>
                                        <p:cTn id="176" dur="3000"/>
                                        <p:tgtEl>
                                          <p:spTgt spid="1057835"/>
                                        </p:tgtEl>
                                      </p:cBhvr>
                                    </p:animEffect>
                                  </p:childTnLst>
                                </p:cTn>
                              </p:par>
                              <p:par>
                                <p:cTn id="177" presetID="4" presetClass="entr" presetSubtype="16" fill="hold" grpId="0" nodeType="withEffect">
                                  <p:stCondLst>
                                    <p:cond delay="0"/>
                                  </p:stCondLst>
                                  <p:childTnLst>
                                    <p:set>
                                      <p:cBhvr>
                                        <p:cTn id="178" dur="1" fill="hold">
                                          <p:stCondLst>
                                            <p:cond delay="0"/>
                                          </p:stCondLst>
                                        </p:cTn>
                                        <p:tgtEl>
                                          <p:spTgt spid="1057836"/>
                                        </p:tgtEl>
                                        <p:attrNameLst>
                                          <p:attrName>style.visibility</p:attrName>
                                        </p:attrNameLst>
                                      </p:cBhvr>
                                      <p:to>
                                        <p:strVal val="visible"/>
                                      </p:to>
                                    </p:set>
                                    <p:animEffect transition="in" filter="box(in)">
                                      <p:cBhvr>
                                        <p:cTn id="179" dur="3000"/>
                                        <p:tgtEl>
                                          <p:spTgt spid="1057836"/>
                                        </p:tgtEl>
                                      </p:cBhvr>
                                    </p:animEffect>
                                  </p:childTnLst>
                                </p:cTn>
                              </p:par>
                              <p:par>
                                <p:cTn id="180" presetID="4" presetClass="entr" presetSubtype="16" fill="hold" grpId="0" nodeType="withEffect">
                                  <p:stCondLst>
                                    <p:cond delay="0"/>
                                  </p:stCondLst>
                                  <p:childTnLst>
                                    <p:set>
                                      <p:cBhvr>
                                        <p:cTn id="181" dur="1" fill="hold">
                                          <p:stCondLst>
                                            <p:cond delay="0"/>
                                          </p:stCondLst>
                                        </p:cTn>
                                        <p:tgtEl>
                                          <p:spTgt spid="1057837"/>
                                        </p:tgtEl>
                                        <p:attrNameLst>
                                          <p:attrName>style.visibility</p:attrName>
                                        </p:attrNameLst>
                                      </p:cBhvr>
                                      <p:to>
                                        <p:strVal val="visible"/>
                                      </p:to>
                                    </p:set>
                                    <p:animEffect transition="in" filter="box(in)">
                                      <p:cBhvr>
                                        <p:cTn id="182" dur="3000"/>
                                        <p:tgtEl>
                                          <p:spTgt spid="1057837"/>
                                        </p:tgtEl>
                                      </p:cBhvr>
                                    </p:animEffec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grpId="0" nodeType="clickEffect">
                                  <p:stCondLst>
                                    <p:cond delay="0"/>
                                  </p:stCondLst>
                                  <p:childTnLst>
                                    <p:set>
                                      <p:cBhvr>
                                        <p:cTn id="186" dur="1" fill="hold">
                                          <p:stCondLst>
                                            <p:cond delay="0"/>
                                          </p:stCondLst>
                                        </p:cTn>
                                        <p:tgtEl>
                                          <p:spTgt spid="47"/>
                                        </p:tgtEl>
                                        <p:attrNameLst>
                                          <p:attrName>style.visibility</p:attrName>
                                        </p:attrNameLst>
                                      </p:cBhvr>
                                      <p:to>
                                        <p:strVal val="visible"/>
                                      </p:to>
                                    </p:set>
                                    <p:animEffect transition="in" filter="blinds(horizontal)">
                                      <p:cBhvr>
                                        <p:cTn id="18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6" grpId="0" animBg="1"/>
      <p:bldP spid="1057796" grpId="1" animBg="1"/>
      <p:bldP spid="1057797" grpId="0" animBg="1"/>
      <p:bldP spid="1057797" grpId="1" animBg="1"/>
      <p:bldP spid="1057798" grpId="0" animBg="1"/>
      <p:bldP spid="1057798" grpId="1" animBg="1"/>
      <p:bldP spid="1057799" grpId="0" animBg="1"/>
      <p:bldP spid="1057799" grpId="1" animBg="1"/>
      <p:bldP spid="1057800" grpId="0" animBg="1"/>
      <p:bldP spid="1057800" grpId="1" animBg="1"/>
      <p:bldP spid="1057801" grpId="0" animBg="1"/>
      <p:bldP spid="1057801" grpId="1" animBg="1"/>
      <p:bldP spid="1057802" grpId="0" animBg="1"/>
      <p:bldP spid="1057802" grpId="1" animBg="1"/>
      <p:bldP spid="1057803" grpId="0" animBg="1"/>
      <p:bldP spid="1057803" grpId="1" animBg="1"/>
      <p:bldP spid="1057804" grpId="0" animBg="1"/>
      <p:bldP spid="1057804" grpId="1" animBg="1"/>
      <p:bldP spid="1057805" grpId="0" animBg="1"/>
      <p:bldP spid="1057805" grpId="1" animBg="1"/>
      <p:bldP spid="1057806" grpId="0" animBg="1"/>
      <p:bldP spid="1057806" grpId="1" animBg="1"/>
      <p:bldP spid="1057807" grpId="0" animBg="1"/>
      <p:bldP spid="1057807" grpId="1" animBg="1"/>
      <p:bldP spid="1057808" grpId="0" animBg="1"/>
      <p:bldP spid="1057808" grpId="1" animBg="1"/>
      <p:bldP spid="1057809" grpId="0" animBg="1"/>
      <p:bldP spid="1057809" grpId="1" animBg="1"/>
      <p:bldP spid="1057810" grpId="0" animBg="1"/>
      <p:bldP spid="1057810" grpId="1" animBg="1"/>
      <p:bldP spid="1057811" grpId="0" animBg="1"/>
      <p:bldP spid="1057811" grpId="1" animBg="1"/>
      <p:bldP spid="1057812" grpId="0" animBg="1"/>
      <p:bldP spid="1057812" grpId="1" animBg="1"/>
      <p:bldP spid="1057813" grpId="0" animBg="1"/>
      <p:bldP spid="1057813" grpId="1" animBg="1"/>
      <p:bldP spid="1057814" grpId="0" animBg="1"/>
      <p:bldP spid="1057814" grpId="1" animBg="1"/>
      <p:bldP spid="1057815" grpId="0" animBg="1"/>
      <p:bldP spid="1057815" grpId="1" animBg="1"/>
      <p:bldP spid="1057816" grpId="0" animBg="1"/>
      <p:bldP spid="1057816" grpId="1" animBg="1"/>
      <p:bldP spid="1057817" grpId="0" animBg="1"/>
      <p:bldP spid="1057817" grpId="1" animBg="1"/>
      <p:bldP spid="1057818" grpId="0" animBg="1"/>
      <p:bldP spid="1057818" grpId="1" animBg="1"/>
      <p:bldP spid="1057819" grpId="0" animBg="1"/>
      <p:bldP spid="1057819" grpId="1" animBg="1"/>
      <p:bldP spid="1057820" grpId="0" animBg="1"/>
      <p:bldP spid="1057820" grpId="1" animBg="1"/>
      <p:bldP spid="1057821" grpId="0" animBg="1"/>
      <p:bldP spid="1057821" grpId="1" animBg="1"/>
      <p:bldP spid="1057822" grpId="0" animBg="1"/>
      <p:bldP spid="1057822" grpId="1" animBg="1"/>
      <p:bldP spid="1057825" grpId="0" animBg="1"/>
      <p:bldP spid="1057826" grpId="0" animBg="1"/>
      <p:bldP spid="1057827" grpId="0" animBg="1"/>
      <p:bldP spid="1057828" grpId="0" animBg="1"/>
      <p:bldP spid="1057829" grpId="0" animBg="1"/>
      <p:bldP spid="1057830" grpId="0" animBg="1"/>
      <p:bldP spid="1057831" grpId="0" animBg="1"/>
      <p:bldP spid="1057832" grpId="0" animBg="1"/>
      <p:bldP spid="1057833" grpId="0" animBg="1"/>
      <p:bldP spid="1057834" grpId="0" animBg="1"/>
      <p:bldP spid="1057835" grpId="0" animBg="1"/>
      <p:bldP spid="1057836" grpId="0" animBg="1"/>
      <p:bldP spid="1057837" grpId="0" animBg="1"/>
      <p:bldP spid="47" grpId="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0866" name="Text Box 2"/>
          <p:cNvSpPr txBox="1">
            <a:spLocks noChangeArrowheads="1"/>
          </p:cNvSpPr>
          <p:nvPr/>
        </p:nvSpPr>
        <p:spPr bwMode="auto">
          <a:xfrm>
            <a:off x="1295400" y="1035050"/>
            <a:ext cx="5492657" cy="646331"/>
          </a:xfrm>
          <a:prstGeom prst="rect">
            <a:avLst/>
          </a:prstGeom>
          <a:noFill/>
          <a:ln w="9525">
            <a:noFill/>
            <a:miter lim="800000"/>
            <a:headEnd/>
            <a:tailEnd/>
          </a:ln>
          <a:effectLst/>
        </p:spPr>
        <p:txBody>
          <a:bodyPr wrap="none">
            <a:prstTxWarp prst="textNoShape">
              <a:avLst/>
            </a:prstTxWarp>
            <a:spAutoFit/>
          </a:bodyPr>
          <a:lstStyle/>
          <a:p>
            <a:r>
              <a:rPr lang="en-US" altLang="zh-TW" sz="3600" b="0" dirty="0">
                <a:latin typeface="Times New Roman" charset="0"/>
                <a:ea typeface="PMingLiU" pitchFamily="18" charset="-120"/>
                <a:cs typeface="PMingLiU" pitchFamily="18" charset="-120"/>
              </a:rPr>
              <a:t>Sampling </a:t>
            </a:r>
            <a:r>
              <a:rPr lang="en-US" altLang="zh-TW" sz="3600" b="0" dirty="0" smtClean="0">
                <a:latin typeface="Times New Roman" charset="0"/>
                <a:ea typeface="PMingLiU" pitchFamily="18" charset="-120"/>
                <a:cs typeface="PMingLiU" pitchFamily="18" charset="-120"/>
              </a:rPr>
              <a:t>With Replacement</a:t>
            </a:r>
            <a:endParaRPr lang="en-US" altLang="zh-TW" sz="3600" b="0" dirty="0">
              <a:latin typeface="Times New Roman" charset="0"/>
              <a:ea typeface="PMingLiU" pitchFamily="18" charset="-120"/>
              <a:cs typeface="PMingLiU" pitchFamily="18" charset="-120"/>
            </a:endParaRPr>
          </a:p>
        </p:txBody>
      </p:sp>
      <p:sp>
        <p:nvSpPr>
          <p:cNvPr id="1060867" name="Text Box 3"/>
          <p:cNvSpPr txBox="1">
            <a:spLocks noChangeArrowheads="1"/>
          </p:cNvSpPr>
          <p:nvPr/>
        </p:nvSpPr>
        <p:spPr bwMode="auto">
          <a:xfrm rot="-1013563">
            <a:off x="3733800" y="2819400"/>
            <a:ext cx="2205038" cy="1552575"/>
          </a:xfrm>
          <a:prstGeom prst="rect">
            <a:avLst/>
          </a:prstGeom>
          <a:noFill/>
          <a:ln w="9525">
            <a:noFill/>
            <a:miter lim="800000"/>
            <a:headEnd/>
            <a:tailEnd/>
          </a:ln>
          <a:effectLst/>
        </p:spPr>
        <p:txBody>
          <a:bodyPr wrap="none">
            <a:prstTxWarp prst="textNoShape">
              <a:avLst/>
            </a:prstTxWarp>
            <a:spAutoFit/>
          </a:bodyPr>
          <a:lstStyle/>
          <a:p>
            <a:r>
              <a:rPr lang="en-US" altLang="zh-TW" sz="2400" b="0">
                <a:latin typeface="Times New Roman" charset="0"/>
                <a:ea typeface="PMingLiU" pitchFamily="18" charset="-120"/>
                <a:cs typeface="PMingLiU" pitchFamily="18" charset="-120"/>
              </a:rPr>
              <a:t>SRSWOR</a:t>
            </a:r>
          </a:p>
          <a:p>
            <a:r>
              <a:rPr lang="en-US" altLang="zh-TW" sz="2400" b="0">
                <a:latin typeface="Times New Roman" charset="0"/>
                <a:ea typeface="PMingLiU" pitchFamily="18" charset="-120"/>
                <a:cs typeface="PMingLiU" pitchFamily="18" charset="-120"/>
              </a:rPr>
              <a:t>(simple random</a:t>
            </a:r>
          </a:p>
          <a:p>
            <a:r>
              <a:rPr lang="en-US" altLang="zh-TW" sz="2400" b="0">
                <a:latin typeface="Times New Roman" charset="0"/>
                <a:ea typeface="PMingLiU" pitchFamily="18" charset="-120"/>
                <a:cs typeface="PMingLiU" pitchFamily="18" charset="-120"/>
              </a:rPr>
              <a:t> sample without </a:t>
            </a:r>
          </a:p>
          <a:p>
            <a:r>
              <a:rPr lang="en-US" altLang="zh-TW" sz="2400" b="0">
                <a:latin typeface="Times New Roman" charset="0"/>
                <a:ea typeface="PMingLiU" pitchFamily="18" charset="-120"/>
                <a:cs typeface="PMingLiU" pitchFamily="18" charset="-120"/>
              </a:rPr>
              <a:t>replacement)</a:t>
            </a:r>
          </a:p>
        </p:txBody>
      </p:sp>
      <p:grpSp>
        <p:nvGrpSpPr>
          <p:cNvPr id="1060868" name="Group 4"/>
          <p:cNvGrpSpPr>
            <a:grpSpLocks/>
          </p:cNvGrpSpPr>
          <p:nvPr/>
        </p:nvGrpSpPr>
        <p:grpSpPr bwMode="auto">
          <a:xfrm>
            <a:off x="5695950" y="1771650"/>
            <a:ext cx="2438400" cy="1676400"/>
            <a:chOff x="3588" y="1116"/>
            <a:chExt cx="1536" cy="1056"/>
          </a:xfrm>
        </p:grpSpPr>
        <p:sp>
          <p:nvSpPr>
            <p:cNvPr id="1060869" name="AutoShape 5"/>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060870" name="Oval 6"/>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60871" name="Oval 7"/>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60872" name="Oval 8"/>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grpSp>
      <p:sp>
        <p:nvSpPr>
          <p:cNvPr id="1060873" name="Text Box 9"/>
          <p:cNvSpPr txBox="1">
            <a:spLocks noChangeArrowheads="1"/>
          </p:cNvSpPr>
          <p:nvPr/>
        </p:nvSpPr>
        <p:spPr bwMode="auto">
          <a:xfrm rot="848056">
            <a:off x="3962400" y="5105400"/>
            <a:ext cx="1217613" cy="457200"/>
          </a:xfrm>
          <a:prstGeom prst="rect">
            <a:avLst/>
          </a:prstGeom>
          <a:noFill/>
          <a:ln w="9525">
            <a:noFill/>
            <a:miter lim="800000"/>
            <a:headEnd/>
            <a:tailEnd/>
          </a:ln>
          <a:effectLst/>
        </p:spPr>
        <p:txBody>
          <a:bodyPr wrap="none">
            <a:prstTxWarp prst="textNoShape">
              <a:avLst/>
            </a:prstTxWarp>
            <a:spAutoFit/>
          </a:bodyPr>
          <a:lstStyle/>
          <a:p>
            <a:r>
              <a:rPr lang="en-US" altLang="zh-TW" sz="2400" b="0">
                <a:latin typeface="Times New Roman" charset="0"/>
                <a:ea typeface="PMingLiU" pitchFamily="18" charset="-120"/>
                <a:cs typeface="PMingLiU" pitchFamily="18" charset="-120"/>
              </a:rPr>
              <a:t>SRSWR</a:t>
            </a:r>
          </a:p>
        </p:txBody>
      </p:sp>
      <p:grpSp>
        <p:nvGrpSpPr>
          <p:cNvPr id="1060874" name="Group 10"/>
          <p:cNvGrpSpPr>
            <a:grpSpLocks/>
          </p:cNvGrpSpPr>
          <p:nvPr/>
        </p:nvGrpSpPr>
        <p:grpSpPr bwMode="auto">
          <a:xfrm>
            <a:off x="5772150" y="4457700"/>
            <a:ext cx="2438400" cy="1676400"/>
            <a:chOff x="3636" y="2808"/>
            <a:chExt cx="1536" cy="1056"/>
          </a:xfrm>
        </p:grpSpPr>
        <p:sp>
          <p:nvSpPr>
            <p:cNvPr id="1060875" name="AutoShape 11"/>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060876" name="Oval 12"/>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60877" name="Oval 13"/>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60878" name="Oval 14"/>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a:effectLst/>
          </p:spPr>
          <p:txBody>
            <a:bodyPr wrap="none" anchor="ctr">
              <a:prstTxWarp prst="textNoShape">
                <a:avLst/>
              </a:prstTxWarp>
            </a:bodyPr>
            <a:lstStyle/>
            <a:p>
              <a:endParaRPr lang="en-US"/>
            </a:p>
          </p:txBody>
        </p:sp>
      </p:grpSp>
      <p:grpSp>
        <p:nvGrpSpPr>
          <p:cNvPr id="1060879" name="Group 15"/>
          <p:cNvGrpSpPr>
            <a:grpSpLocks/>
          </p:cNvGrpSpPr>
          <p:nvPr/>
        </p:nvGrpSpPr>
        <p:grpSpPr bwMode="auto">
          <a:xfrm>
            <a:off x="876300" y="1905000"/>
            <a:ext cx="2724150" cy="4556125"/>
            <a:chOff x="564" y="1284"/>
            <a:chExt cx="1716" cy="2870"/>
          </a:xfrm>
        </p:grpSpPr>
        <p:sp>
          <p:nvSpPr>
            <p:cNvPr id="1060880" name="AutoShape 16"/>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060881" name="Oval 17"/>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a:effectLst/>
          </p:spPr>
          <p:txBody>
            <a:bodyPr wrap="none" anchor="ctr">
              <a:prstTxWarp prst="textNoShape">
                <a:avLst/>
              </a:prstTxWarp>
            </a:bodyPr>
            <a:lstStyle/>
            <a:p>
              <a:endParaRPr lang="en-US"/>
            </a:p>
          </p:txBody>
        </p:sp>
        <p:sp>
          <p:nvSpPr>
            <p:cNvPr id="1060882" name="Oval 18"/>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a:effectLst/>
          </p:spPr>
          <p:txBody>
            <a:bodyPr wrap="none" anchor="ctr">
              <a:prstTxWarp prst="textNoShape">
                <a:avLst/>
              </a:prstTxWarp>
            </a:bodyPr>
            <a:lstStyle/>
            <a:p>
              <a:endParaRPr lang="en-US"/>
            </a:p>
          </p:txBody>
        </p:sp>
        <p:sp>
          <p:nvSpPr>
            <p:cNvPr id="1060883" name="Oval 19"/>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a:effectLst/>
          </p:spPr>
          <p:txBody>
            <a:bodyPr wrap="none" anchor="ctr">
              <a:prstTxWarp prst="textNoShape">
                <a:avLst/>
              </a:prstTxWarp>
            </a:bodyPr>
            <a:lstStyle/>
            <a:p>
              <a:endParaRPr lang="en-US"/>
            </a:p>
          </p:txBody>
        </p:sp>
        <p:sp>
          <p:nvSpPr>
            <p:cNvPr id="1060884" name="Oval 20"/>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60885" name="Oval 21"/>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a:effectLst/>
          </p:spPr>
          <p:txBody>
            <a:bodyPr wrap="none" anchor="ctr">
              <a:prstTxWarp prst="textNoShape">
                <a:avLst/>
              </a:prstTxWarp>
            </a:bodyPr>
            <a:lstStyle/>
            <a:p>
              <a:endParaRPr lang="en-US"/>
            </a:p>
          </p:txBody>
        </p:sp>
        <p:sp>
          <p:nvSpPr>
            <p:cNvPr id="1060886" name="Oval 22"/>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a:effectLst/>
          </p:spPr>
          <p:txBody>
            <a:bodyPr wrap="none" anchor="ctr">
              <a:prstTxWarp prst="textNoShape">
                <a:avLst/>
              </a:prstTxWarp>
            </a:bodyPr>
            <a:lstStyle/>
            <a:p>
              <a:endParaRPr lang="en-US"/>
            </a:p>
          </p:txBody>
        </p:sp>
        <p:sp>
          <p:nvSpPr>
            <p:cNvPr id="1060887" name="Oval 23"/>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60888" name="Oval 24"/>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60889" name="Oval 25"/>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a:effectLst/>
          </p:spPr>
          <p:txBody>
            <a:bodyPr wrap="none" anchor="ctr">
              <a:prstTxWarp prst="textNoShape">
                <a:avLst/>
              </a:prstTxWarp>
            </a:bodyPr>
            <a:lstStyle/>
            <a:p>
              <a:endParaRPr lang="en-US"/>
            </a:p>
          </p:txBody>
        </p:sp>
        <p:sp>
          <p:nvSpPr>
            <p:cNvPr id="1060890" name="Text Box 26"/>
            <p:cNvSpPr txBox="1">
              <a:spLocks noChangeArrowheads="1"/>
            </p:cNvSpPr>
            <p:nvPr/>
          </p:nvSpPr>
          <p:spPr bwMode="auto">
            <a:xfrm>
              <a:off x="974" y="3866"/>
              <a:ext cx="878" cy="288"/>
            </a:xfrm>
            <a:prstGeom prst="rect">
              <a:avLst/>
            </a:prstGeom>
            <a:noFill/>
            <a:ln w="9525">
              <a:noFill/>
              <a:miter lim="800000"/>
              <a:headEnd/>
              <a:tailEnd/>
            </a:ln>
            <a:effectLst/>
          </p:spPr>
          <p:txBody>
            <a:bodyPr wrap="none">
              <a:prstTxWarp prst="textNoShape">
                <a:avLst/>
              </a:prstTxWarp>
              <a:spAutoFit/>
            </a:bodyPr>
            <a:lstStyle/>
            <a:p>
              <a:r>
                <a:rPr lang="en-US" altLang="zh-TW" sz="2400" b="0">
                  <a:latin typeface="Times New Roman" charset="0"/>
                  <a:ea typeface="PMingLiU" pitchFamily="18" charset="-120"/>
                  <a:cs typeface="PMingLiU" pitchFamily="18" charset="-120"/>
                </a:rPr>
                <a:t>Raw Data</a:t>
              </a:r>
            </a:p>
          </p:txBody>
        </p:sp>
      </p:grpSp>
      <p:sp>
        <p:nvSpPr>
          <p:cNvPr id="1060891" name="Line 27"/>
          <p:cNvSpPr>
            <a:spLocks noChangeShapeType="1"/>
          </p:cNvSpPr>
          <p:nvPr/>
        </p:nvSpPr>
        <p:spPr bwMode="auto">
          <a:xfrm flipV="1">
            <a:off x="3810000" y="2971800"/>
            <a:ext cx="1657350" cy="5524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1060892" name="Line 28"/>
          <p:cNvSpPr>
            <a:spLocks noChangeShapeType="1"/>
          </p:cNvSpPr>
          <p:nvPr/>
        </p:nvSpPr>
        <p:spPr bwMode="auto">
          <a:xfrm>
            <a:off x="3829050" y="4895850"/>
            <a:ext cx="1790700" cy="4953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1134775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60867"/>
                                        </p:tgtEl>
                                        <p:attrNameLst>
                                          <p:attrName>style.visibility</p:attrName>
                                        </p:attrNameLst>
                                      </p:cBhvr>
                                      <p:to>
                                        <p:strVal val="visible"/>
                                      </p:to>
                                    </p:set>
                                    <p:animEffect transition="in" filter="box(in)">
                                      <p:cBhvr>
                                        <p:cTn id="7" dur="500"/>
                                        <p:tgtEl>
                                          <p:spTgt spid="1060867"/>
                                        </p:tgtEl>
                                      </p:cBhvr>
                                    </p:animEffect>
                                  </p:childTnLst>
                                </p:cTn>
                              </p:par>
                              <p:par>
                                <p:cTn id="8" presetID="4" presetClass="entr" presetSubtype="16" fill="hold" nodeType="withEffect">
                                  <p:stCondLst>
                                    <p:cond delay="0"/>
                                  </p:stCondLst>
                                  <p:childTnLst>
                                    <p:set>
                                      <p:cBhvr>
                                        <p:cTn id="9" dur="1" fill="hold">
                                          <p:stCondLst>
                                            <p:cond delay="0"/>
                                          </p:stCondLst>
                                        </p:cTn>
                                        <p:tgtEl>
                                          <p:spTgt spid="1060868"/>
                                        </p:tgtEl>
                                        <p:attrNameLst>
                                          <p:attrName>style.visibility</p:attrName>
                                        </p:attrNameLst>
                                      </p:cBhvr>
                                      <p:to>
                                        <p:strVal val="visible"/>
                                      </p:to>
                                    </p:set>
                                    <p:animEffect transition="in" filter="box(in)">
                                      <p:cBhvr>
                                        <p:cTn id="10" dur="500"/>
                                        <p:tgtEl>
                                          <p:spTgt spid="1060868"/>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060891"/>
                                        </p:tgtEl>
                                        <p:attrNameLst>
                                          <p:attrName>style.visibility</p:attrName>
                                        </p:attrNameLst>
                                      </p:cBhvr>
                                      <p:to>
                                        <p:strVal val="visible"/>
                                      </p:to>
                                    </p:set>
                                    <p:animEffect transition="in" filter="box(in)">
                                      <p:cBhvr>
                                        <p:cTn id="13" dur="500"/>
                                        <p:tgtEl>
                                          <p:spTgt spid="1060891"/>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060873"/>
                                        </p:tgtEl>
                                        <p:attrNameLst>
                                          <p:attrName>style.visibility</p:attrName>
                                        </p:attrNameLst>
                                      </p:cBhvr>
                                      <p:to>
                                        <p:strVal val="visible"/>
                                      </p:to>
                                    </p:set>
                                    <p:animEffect transition="in" filter="box(in)">
                                      <p:cBhvr>
                                        <p:cTn id="18" dur="500"/>
                                        <p:tgtEl>
                                          <p:spTgt spid="1060873"/>
                                        </p:tgtEl>
                                      </p:cBhvr>
                                    </p:animEffect>
                                  </p:childTnLst>
                                </p:cTn>
                              </p:par>
                              <p:par>
                                <p:cTn id="19" presetID="4" presetClass="entr" presetSubtype="16" fill="hold" nodeType="withEffect">
                                  <p:stCondLst>
                                    <p:cond delay="0"/>
                                  </p:stCondLst>
                                  <p:childTnLst>
                                    <p:set>
                                      <p:cBhvr>
                                        <p:cTn id="20" dur="1" fill="hold">
                                          <p:stCondLst>
                                            <p:cond delay="0"/>
                                          </p:stCondLst>
                                        </p:cTn>
                                        <p:tgtEl>
                                          <p:spTgt spid="1060874"/>
                                        </p:tgtEl>
                                        <p:attrNameLst>
                                          <p:attrName>style.visibility</p:attrName>
                                        </p:attrNameLst>
                                      </p:cBhvr>
                                      <p:to>
                                        <p:strVal val="visible"/>
                                      </p:to>
                                    </p:set>
                                    <p:animEffect transition="in" filter="box(in)">
                                      <p:cBhvr>
                                        <p:cTn id="21" dur="500"/>
                                        <p:tgtEl>
                                          <p:spTgt spid="1060874"/>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060892"/>
                                        </p:tgtEl>
                                        <p:attrNameLst>
                                          <p:attrName>style.visibility</p:attrName>
                                        </p:attrNameLst>
                                      </p:cBhvr>
                                      <p:to>
                                        <p:strVal val="visible"/>
                                      </p:to>
                                    </p:set>
                                    <p:animEffect transition="in" filter="box(in)">
                                      <p:cBhvr>
                                        <p:cTn id="24" dur="500"/>
                                        <p:tgtEl>
                                          <p:spTgt spid="1060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0867" grpId="0"/>
      <p:bldP spid="1060873" grpId="0"/>
      <p:bldP spid="1060891" grpId="0" animBg="1"/>
      <p:bldP spid="106089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18" name="Rectangle 2"/>
          <p:cNvSpPr>
            <a:spLocks noGrp="1" noChangeArrowheads="1"/>
          </p:cNvSpPr>
          <p:nvPr>
            <p:ph type="title"/>
          </p:nvPr>
        </p:nvSpPr>
        <p:spPr/>
        <p:txBody>
          <a:bodyPr>
            <a:normAutofit/>
          </a:bodyPr>
          <a:lstStyle/>
          <a:p>
            <a:r>
              <a:rPr lang="en-US"/>
              <a:t>Adaptive Sampling Methods</a:t>
            </a:r>
          </a:p>
        </p:txBody>
      </p:sp>
      <p:sp>
        <p:nvSpPr>
          <p:cNvPr id="1058819" name="Rectangle 3"/>
          <p:cNvSpPr>
            <a:spLocks noGrp="1" noChangeArrowheads="1"/>
          </p:cNvSpPr>
          <p:nvPr>
            <p:ph idx="1"/>
          </p:nvPr>
        </p:nvSpPr>
        <p:spPr/>
        <p:txBody>
          <a:bodyPr>
            <a:normAutofit/>
          </a:bodyPr>
          <a:lstStyle/>
          <a:p>
            <a:pPr marL="342900" indent="-342900"/>
            <a:r>
              <a:rPr lang="en-US" altLang="zh-TW" b="1" dirty="0">
                <a:ea typeface="PMingLiU" pitchFamily="18" charset="-120"/>
                <a:cs typeface="PMingLiU" pitchFamily="18" charset="-120"/>
              </a:rPr>
              <a:t>Stratified sampling</a:t>
            </a:r>
            <a:r>
              <a:rPr lang="en-US" altLang="zh-TW" dirty="0">
                <a:ea typeface="PMingLiU" pitchFamily="18" charset="-120"/>
                <a:cs typeface="PMingLiU" pitchFamily="18" charset="-120"/>
              </a:rPr>
              <a:t>: </a:t>
            </a:r>
          </a:p>
          <a:p>
            <a:pPr marL="1143000" lvl="2" indent="-228600"/>
            <a:r>
              <a:rPr lang="en-US" altLang="zh-TW" dirty="0">
                <a:ea typeface="PMingLiU" pitchFamily="18" charset="-120"/>
                <a:cs typeface="PMingLiU" pitchFamily="18" charset="-120"/>
              </a:rPr>
              <a:t>The population is divided into non-overlapping groups (strata).  Samples are drawn from each </a:t>
            </a:r>
            <a:r>
              <a:rPr lang="en-US" altLang="zh-TW" b="1" dirty="0">
                <a:ea typeface="PMingLiU" pitchFamily="18" charset="-120"/>
                <a:cs typeface="PMingLiU" pitchFamily="18" charset="-120"/>
              </a:rPr>
              <a:t>strata</a:t>
            </a:r>
            <a:r>
              <a:rPr lang="en-US" altLang="zh-TW" dirty="0">
                <a:ea typeface="PMingLiU" pitchFamily="18" charset="-120"/>
                <a:cs typeface="PMingLiU" pitchFamily="18" charset="-120"/>
              </a:rPr>
              <a:t> separately and the results are pooled together.</a:t>
            </a:r>
          </a:p>
          <a:p>
            <a:pPr marL="1143000" lvl="2" indent="-228600"/>
            <a:r>
              <a:rPr lang="en-US" altLang="zh-TW" sz="2100" dirty="0">
                <a:ea typeface="PMingLiU" pitchFamily="18" charset="-120"/>
                <a:cs typeface="PMingLiU" pitchFamily="18" charset="-120"/>
              </a:rPr>
              <a:t>Approximate the percentage of each class (or subpopulation of interest) in the overall database </a:t>
            </a:r>
          </a:p>
          <a:p>
            <a:pPr marL="1143000" lvl="2" indent="-228600"/>
            <a:r>
              <a:rPr lang="en-US" altLang="zh-TW" sz="2100" dirty="0">
                <a:ea typeface="PMingLiU" pitchFamily="18" charset="-120"/>
                <a:cs typeface="PMingLiU" pitchFamily="18" charset="-120"/>
              </a:rPr>
              <a:t>Used in conjunction with skewed data</a:t>
            </a:r>
          </a:p>
          <a:p>
            <a:pPr marL="342900" indent="-342900"/>
            <a:endParaRPr lang="en-US" dirty="0"/>
          </a:p>
        </p:txBody>
      </p:sp>
    </p:spTree>
    <p:extLst>
      <p:ext uri="{BB962C8B-B14F-4D97-AF65-F5344CB8AC3E}">
        <p14:creationId xmlns:p14="http://schemas.microsoft.com/office/powerpoint/2010/main" val="92449991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9842" name="Rectangle 2"/>
          <p:cNvSpPr>
            <a:spLocks noGrp="1" noChangeArrowheads="1"/>
          </p:cNvSpPr>
          <p:nvPr>
            <p:ph type="title"/>
          </p:nvPr>
        </p:nvSpPr>
        <p:spPr>
          <a:xfrm>
            <a:off x="973138" y="557923"/>
            <a:ext cx="7024744" cy="1143000"/>
          </a:xfrm>
        </p:spPr>
        <p:txBody>
          <a:bodyPr>
            <a:normAutofit/>
          </a:bodyPr>
          <a:lstStyle/>
          <a:p>
            <a:r>
              <a:rPr lang="en-US" altLang="zh-TW" dirty="0" smtClean="0">
                <a:ea typeface="PMingLiU" pitchFamily="18" charset="-120"/>
                <a:cs typeface="PMingLiU" pitchFamily="18" charset="-120"/>
              </a:rPr>
              <a:t>Stratified Sampling</a:t>
            </a:r>
            <a:endParaRPr lang="en-US" altLang="zh-TW" dirty="0">
              <a:ea typeface="PMingLiU" pitchFamily="18" charset="-120"/>
              <a:cs typeface="PMingLiU" pitchFamily="18" charset="-120"/>
            </a:endParaRPr>
          </a:p>
        </p:txBody>
      </p:sp>
      <p:grpSp>
        <p:nvGrpSpPr>
          <p:cNvPr id="1059843" name="Group 3"/>
          <p:cNvGrpSpPr>
            <a:grpSpLocks/>
          </p:cNvGrpSpPr>
          <p:nvPr/>
        </p:nvGrpSpPr>
        <p:grpSpPr bwMode="auto">
          <a:xfrm>
            <a:off x="533400" y="2667000"/>
            <a:ext cx="3751263" cy="3348038"/>
            <a:chOff x="274" y="1418"/>
            <a:chExt cx="2363" cy="2109"/>
          </a:xfrm>
        </p:grpSpPr>
        <p:sp>
          <p:nvSpPr>
            <p:cNvPr id="1059844" name="Rectangle 4"/>
            <p:cNvSpPr>
              <a:spLocks noChangeArrowheads="1"/>
            </p:cNvSpPr>
            <p:nvPr/>
          </p:nvSpPr>
          <p:spPr bwMode="auto">
            <a:xfrm>
              <a:off x="274" y="1418"/>
              <a:ext cx="2363" cy="2109"/>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059845" name="AutoShape 5"/>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9846" name="AutoShape 6"/>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9847" name="AutoShape 7"/>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9848" name="AutoShape 8"/>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9849" name="AutoShape 9"/>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9850" name="AutoShape 10"/>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9851" name="AutoShape 11"/>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9852" name="AutoShape 12"/>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9853" name="Freeform 13"/>
            <p:cNvSpPr>
              <a:spLocks/>
            </p:cNvSpPr>
            <p:nvPr/>
          </p:nvSpPr>
          <p:spPr bwMode="auto">
            <a:xfrm>
              <a:off x="1376" y="1763"/>
              <a:ext cx="686" cy="877"/>
            </a:xfrm>
            <a:custGeom>
              <a:avLst/>
              <a:gdLst/>
              <a:ahLst/>
              <a:cxnLst>
                <a:cxn ang="0">
                  <a:pos x="1041" y="294"/>
                </a:cxn>
                <a:cxn ang="0">
                  <a:pos x="1077" y="485"/>
                </a:cxn>
                <a:cxn ang="0">
                  <a:pos x="1013" y="930"/>
                </a:cxn>
                <a:cxn ang="0">
                  <a:pos x="950" y="1040"/>
                </a:cxn>
                <a:cxn ang="0">
                  <a:pos x="850" y="1076"/>
                </a:cxn>
                <a:cxn ang="0">
                  <a:pos x="595" y="1040"/>
                </a:cxn>
                <a:cxn ang="0">
                  <a:pos x="486" y="994"/>
                </a:cxn>
                <a:cxn ang="0">
                  <a:pos x="459" y="985"/>
                </a:cxn>
                <a:cxn ang="0">
                  <a:pos x="322" y="876"/>
                </a:cxn>
                <a:cxn ang="0">
                  <a:pos x="232" y="803"/>
                </a:cxn>
                <a:cxn ang="0">
                  <a:pos x="104" y="685"/>
                </a:cxn>
                <a:cxn ang="0">
                  <a:pos x="4" y="449"/>
                </a:cxn>
                <a:cxn ang="0">
                  <a:pos x="13" y="130"/>
                </a:cxn>
                <a:cxn ang="0">
                  <a:pos x="186" y="21"/>
                </a:cxn>
                <a:cxn ang="0">
                  <a:pos x="222" y="12"/>
                </a:cxn>
                <a:cxn ang="0">
                  <a:pos x="422" y="30"/>
                </a:cxn>
                <a:cxn ang="0">
                  <a:pos x="577" y="103"/>
                </a:cxn>
                <a:cxn ang="0">
                  <a:pos x="695" y="176"/>
                </a:cxn>
                <a:cxn ang="0">
                  <a:pos x="768" y="203"/>
                </a:cxn>
                <a:cxn ang="0">
                  <a:pos x="1041" y="294"/>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p:spPr>
          <p:txBody>
            <a:bodyPr wrap="none" anchor="ctr">
              <a:prstTxWarp prst="textNoShape">
                <a:avLst/>
              </a:prstTxWarp>
            </a:bodyPr>
            <a:lstStyle/>
            <a:p>
              <a:endParaRPr lang="en-US"/>
            </a:p>
          </p:txBody>
        </p:sp>
        <p:sp>
          <p:nvSpPr>
            <p:cNvPr id="1059854" name="AutoShape 14"/>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9855" name="AutoShape 15"/>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9856" name="AutoShape 16"/>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9857" name="AutoShape 17"/>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9858" name="AutoShape 18"/>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9859" name="AutoShape 19"/>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9860" name="AutoShape 20"/>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9861" name="AutoShape 21"/>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9862" name="AutoShape 22"/>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9863" name="Freeform 23"/>
            <p:cNvSpPr>
              <a:spLocks/>
            </p:cNvSpPr>
            <p:nvPr/>
          </p:nvSpPr>
          <p:spPr bwMode="auto">
            <a:xfrm>
              <a:off x="1049" y="2221"/>
              <a:ext cx="573" cy="785"/>
            </a:xfrm>
            <a:custGeom>
              <a:avLst/>
              <a:gdLst/>
              <a:ahLst/>
              <a:cxnLst>
                <a:cxn ang="0">
                  <a:pos x="227" y="818"/>
                </a:cxn>
                <a:cxn ang="0">
                  <a:pos x="191" y="782"/>
                </a:cxn>
                <a:cxn ang="0">
                  <a:pos x="118" y="737"/>
                </a:cxn>
                <a:cxn ang="0">
                  <a:pos x="81" y="700"/>
                </a:cxn>
                <a:cxn ang="0">
                  <a:pos x="45" y="646"/>
                </a:cxn>
                <a:cxn ang="0">
                  <a:pos x="0" y="464"/>
                </a:cxn>
                <a:cxn ang="0">
                  <a:pos x="9" y="200"/>
                </a:cxn>
                <a:cxn ang="0">
                  <a:pos x="81" y="136"/>
                </a:cxn>
                <a:cxn ang="0">
                  <a:pos x="291" y="0"/>
                </a:cxn>
                <a:cxn ang="0">
                  <a:pos x="391" y="18"/>
                </a:cxn>
                <a:cxn ang="0">
                  <a:pos x="491" y="55"/>
                </a:cxn>
                <a:cxn ang="0">
                  <a:pos x="691" y="164"/>
                </a:cxn>
                <a:cxn ang="0">
                  <a:pos x="718" y="218"/>
                </a:cxn>
                <a:cxn ang="0">
                  <a:pos x="745" y="246"/>
                </a:cxn>
                <a:cxn ang="0">
                  <a:pos x="809" y="346"/>
                </a:cxn>
                <a:cxn ang="0">
                  <a:pos x="845" y="427"/>
                </a:cxn>
                <a:cxn ang="0">
                  <a:pos x="863" y="518"/>
                </a:cxn>
                <a:cxn ang="0">
                  <a:pos x="890" y="609"/>
                </a:cxn>
                <a:cxn ang="0">
                  <a:pos x="918" y="773"/>
                </a:cxn>
                <a:cxn ang="0">
                  <a:pos x="827" y="927"/>
                </a:cxn>
                <a:cxn ang="0">
                  <a:pos x="754" y="946"/>
                </a:cxn>
                <a:cxn ang="0">
                  <a:pos x="718" y="955"/>
                </a:cxn>
                <a:cxn ang="0">
                  <a:pos x="354" y="937"/>
                </a:cxn>
                <a:cxn ang="0">
                  <a:pos x="245" y="864"/>
                </a:cxn>
                <a:cxn ang="0">
                  <a:pos x="227" y="818"/>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p:spPr>
          <p:txBody>
            <a:bodyPr wrap="none" anchor="ctr">
              <a:prstTxWarp prst="textNoShape">
                <a:avLst/>
              </a:prstTxWarp>
            </a:bodyPr>
            <a:lstStyle/>
            <a:p>
              <a:endParaRPr lang="en-US"/>
            </a:p>
          </p:txBody>
        </p:sp>
        <p:grpSp>
          <p:nvGrpSpPr>
            <p:cNvPr id="1059864" name="Group 24"/>
            <p:cNvGrpSpPr>
              <a:grpSpLocks/>
            </p:cNvGrpSpPr>
            <p:nvPr/>
          </p:nvGrpSpPr>
          <p:grpSpPr bwMode="auto">
            <a:xfrm>
              <a:off x="551" y="1796"/>
              <a:ext cx="542" cy="954"/>
              <a:chOff x="551" y="1796"/>
              <a:chExt cx="542" cy="954"/>
            </a:xfrm>
          </p:grpSpPr>
          <p:sp>
            <p:nvSpPr>
              <p:cNvPr id="1059865" name="AutoShape 25"/>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866" name="AutoShape 26"/>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867" name="AutoShape 27"/>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868" name="AutoShape 28"/>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869" name="AutoShape 29"/>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870" name="AutoShape 30"/>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871" name="AutoShape 31"/>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872" name="AutoShape 32"/>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873" name="AutoShape 33"/>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874" name="AutoShape 34"/>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875" name="Freeform 35"/>
              <p:cNvSpPr>
                <a:spLocks/>
              </p:cNvSpPr>
              <p:nvPr/>
            </p:nvSpPr>
            <p:spPr bwMode="auto">
              <a:xfrm>
                <a:off x="551" y="1796"/>
                <a:ext cx="542" cy="954"/>
              </a:xfrm>
              <a:custGeom>
                <a:avLst/>
                <a:gdLst/>
                <a:ahLst/>
                <a:cxnLst>
                  <a:cxn ang="0">
                    <a:pos x="754" y="791"/>
                  </a:cxn>
                  <a:cxn ang="0">
                    <a:pos x="699" y="945"/>
                  </a:cxn>
                  <a:cxn ang="0">
                    <a:pos x="654" y="1082"/>
                  </a:cxn>
                  <a:cxn ang="0">
                    <a:pos x="636" y="1136"/>
                  </a:cxn>
                  <a:cxn ang="0">
                    <a:pos x="618" y="1155"/>
                  </a:cxn>
                  <a:cxn ang="0">
                    <a:pos x="563" y="1173"/>
                  </a:cxn>
                  <a:cxn ang="0">
                    <a:pos x="290" y="1145"/>
                  </a:cxn>
                  <a:cxn ang="0">
                    <a:pos x="127" y="1073"/>
                  </a:cxn>
                  <a:cxn ang="0">
                    <a:pos x="36" y="1009"/>
                  </a:cxn>
                  <a:cxn ang="0">
                    <a:pos x="0" y="955"/>
                  </a:cxn>
                  <a:cxn ang="0">
                    <a:pos x="81" y="500"/>
                  </a:cxn>
                  <a:cxn ang="0">
                    <a:pos x="109" y="236"/>
                  </a:cxn>
                  <a:cxn ang="0">
                    <a:pos x="154" y="164"/>
                  </a:cxn>
                  <a:cxn ang="0">
                    <a:pos x="200" y="136"/>
                  </a:cxn>
                  <a:cxn ang="0">
                    <a:pos x="309" y="73"/>
                  </a:cxn>
                  <a:cxn ang="0">
                    <a:pos x="354" y="45"/>
                  </a:cxn>
                  <a:cxn ang="0">
                    <a:pos x="427" y="0"/>
                  </a:cxn>
                  <a:cxn ang="0">
                    <a:pos x="709" y="82"/>
                  </a:cxn>
                  <a:cxn ang="0">
                    <a:pos x="809" y="200"/>
                  </a:cxn>
                  <a:cxn ang="0">
                    <a:pos x="845" y="255"/>
                  </a:cxn>
                  <a:cxn ang="0">
                    <a:pos x="863" y="309"/>
                  </a:cxn>
                  <a:cxn ang="0">
                    <a:pos x="790" y="709"/>
                  </a:cxn>
                  <a:cxn ang="0">
                    <a:pos x="754" y="791"/>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p:spPr>
            <p:txBody>
              <a:bodyPr wrap="none" anchor="ctr">
                <a:prstTxWarp prst="textNoShape">
                  <a:avLst/>
                </a:prstTxWarp>
              </a:bodyPr>
              <a:lstStyle/>
              <a:p>
                <a:endParaRPr lang="en-US"/>
              </a:p>
            </p:txBody>
          </p:sp>
        </p:grpSp>
      </p:grpSp>
      <p:sp>
        <p:nvSpPr>
          <p:cNvPr id="1059876" name="Rectangle 36"/>
          <p:cNvSpPr>
            <a:spLocks noChangeArrowheads="1"/>
          </p:cNvSpPr>
          <p:nvPr/>
        </p:nvSpPr>
        <p:spPr bwMode="auto">
          <a:xfrm>
            <a:off x="4802188" y="2678113"/>
            <a:ext cx="3751262" cy="33480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1059877" name="Group 37"/>
          <p:cNvGrpSpPr>
            <a:grpSpLocks/>
          </p:cNvGrpSpPr>
          <p:nvPr/>
        </p:nvGrpSpPr>
        <p:grpSpPr bwMode="auto">
          <a:xfrm>
            <a:off x="5241925" y="3225800"/>
            <a:ext cx="2398713" cy="2214563"/>
            <a:chOff x="3302" y="2032"/>
            <a:chExt cx="1511" cy="1395"/>
          </a:xfrm>
        </p:grpSpPr>
        <p:sp>
          <p:nvSpPr>
            <p:cNvPr id="1059878" name="AutoShape 38"/>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879" name="AutoShape 39"/>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880" name="AutoShape 40"/>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9881" name="AutoShape 41"/>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9882" name="AutoShape 42"/>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9883" name="AutoShape 43"/>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884" name="AutoShape 44"/>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9885" name="AutoShape 45"/>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9886" name="AutoShape 46"/>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887" name="AutoShape 47"/>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9888" name="AutoShape 48"/>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889" name="AutoShape 49"/>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9890" name="AutoShape 50"/>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9891" name="Freeform 51"/>
            <p:cNvSpPr>
              <a:spLocks/>
            </p:cNvSpPr>
            <p:nvPr/>
          </p:nvSpPr>
          <p:spPr bwMode="auto">
            <a:xfrm>
              <a:off x="4127" y="2032"/>
              <a:ext cx="686" cy="877"/>
            </a:xfrm>
            <a:custGeom>
              <a:avLst/>
              <a:gdLst/>
              <a:ahLst/>
              <a:cxnLst>
                <a:cxn ang="0">
                  <a:pos x="1041" y="294"/>
                </a:cxn>
                <a:cxn ang="0">
                  <a:pos x="1077" y="485"/>
                </a:cxn>
                <a:cxn ang="0">
                  <a:pos x="1013" y="930"/>
                </a:cxn>
                <a:cxn ang="0">
                  <a:pos x="950" y="1040"/>
                </a:cxn>
                <a:cxn ang="0">
                  <a:pos x="850" y="1076"/>
                </a:cxn>
                <a:cxn ang="0">
                  <a:pos x="595" y="1040"/>
                </a:cxn>
                <a:cxn ang="0">
                  <a:pos x="486" y="994"/>
                </a:cxn>
                <a:cxn ang="0">
                  <a:pos x="459" y="985"/>
                </a:cxn>
                <a:cxn ang="0">
                  <a:pos x="322" y="876"/>
                </a:cxn>
                <a:cxn ang="0">
                  <a:pos x="232" y="803"/>
                </a:cxn>
                <a:cxn ang="0">
                  <a:pos x="104" y="685"/>
                </a:cxn>
                <a:cxn ang="0">
                  <a:pos x="4" y="449"/>
                </a:cxn>
                <a:cxn ang="0">
                  <a:pos x="13" y="130"/>
                </a:cxn>
                <a:cxn ang="0">
                  <a:pos x="186" y="21"/>
                </a:cxn>
                <a:cxn ang="0">
                  <a:pos x="222" y="12"/>
                </a:cxn>
                <a:cxn ang="0">
                  <a:pos x="422" y="30"/>
                </a:cxn>
                <a:cxn ang="0">
                  <a:pos x="577" y="103"/>
                </a:cxn>
                <a:cxn ang="0">
                  <a:pos x="695" y="176"/>
                </a:cxn>
                <a:cxn ang="0">
                  <a:pos x="768" y="203"/>
                </a:cxn>
                <a:cxn ang="0">
                  <a:pos x="1041" y="294"/>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p:spPr>
          <p:txBody>
            <a:bodyPr wrap="none" anchor="ctr">
              <a:prstTxWarp prst="textNoShape">
                <a:avLst/>
              </a:prstTxWarp>
            </a:bodyPr>
            <a:lstStyle/>
            <a:p>
              <a:endParaRPr lang="en-US"/>
            </a:p>
          </p:txBody>
        </p:sp>
        <p:sp>
          <p:nvSpPr>
            <p:cNvPr id="1059892" name="Freeform 52"/>
            <p:cNvSpPr>
              <a:spLocks/>
            </p:cNvSpPr>
            <p:nvPr/>
          </p:nvSpPr>
          <p:spPr bwMode="auto">
            <a:xfrm>
              <a:off x="3812" y="2642"/>
              <a:ext cx="573" cy="785"/>
            </a:xfrm>
            <a:custGeom>
              <a:avLst/>
              <a:gdLst/>
              <a:ahLst/>
              <a:cxnLst>
                <a:cxn ang="0">
                  <a:pos x="227" y="818"/>
                </a:cxn>
                <a:cxn ang="0">
                  <a:pos x="191" y="782"/>
                </a:cxn>
                <a:cxn ang="0">
                  <a:pos x="118" y="737"/>
                </a:cxn>
                <a:cxn ang="0">
                  <a:pos x="81" y="700"/>
                </a:cxn>
                <a:cxn ang="0">
                  <a:pos x="45" y="646"/>
                </a:cxn>
                <a:cxn ang="0">
                  <a:pos x="0" y="464"/>
                </a:cxn>
                <a:cxn ang="0">
                  <a:pos x="9" y="200"/>
                </a:cxn>
                <a:cxn ang="0">
                  <a:pos x="81" y="136"/>
                </a:cxn>
                <a:cxn ang="0">
                  <a:pos x="291" y="0"/>
                </a:cxn>
                <a:cxn ang="0">
                  <a:pos x="391" y="18"/>
                </a:cxn>
                <a:cxn ang="0">
                  <a:pos x="491" y="55"/>
                </a:cxn>
                <a:cxn ang="0">
                  <a:pos x="691" y="164"/>
                </a:cxn>
                <a:cxn ang="0">
                  <a:pos x="718" y="218"/>
                </a:cxn>
                <a:cxn ang="0">
                  <a:pos x="745" y="246"/>
                </a:cxn>
                <a:cxn ang="0">
                  <a:pos x="809" y="346"/>
                </a:cxn>
                <a:cxn ang="0">
                  <a:pos x="845" y="427"/>
                </a:cxn>
                <a:cxn ang="0">
                  <a:pos x="863" y="518"/>
                </a:cxn>
                <a:cxn ang="0">
                  <a:pos x="890" y="609"/>
                </a:cxn>
                <a:cxn ang="0">
                  <a:pos x="918" y="773"/>
                </a:cxn>
                <a:cxn ang="0">
                  <a:pos x="827" y="927"/>
                </a:cxn>
                <a:cxn ang="0">
                  <a:pos x="754" y="946"/>
                </a:cxn>
                <a:cxn ang="0">
                  <a:pos x="718" y="955"/>
                </a:cxn>
                <a:cxn ang="0">
                  <a:pos x="354" y="937"/>
                </a:cxn>
                <a:cxn ang="0">
                  <a:pos x="245" y="864"/>
                </a:cxn>
                <a:cxn ang="0">
                  <a:pos x="227" y="818"/>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p:spPr>
          <p:txBody>
            <a:bodyPr wrap="none" anchor="ctr">
              <a:prstTxWarp prst="textNoShape">
                <a:avLst/>
              </a:prstTxWarp>
            </a:bodyPr>
            <a:lstStyle/>
            <a:p>
              <a:endParaRPr lang="en-US"/>
            </a:p>
          </p:txBody>
        </p:sp>
        <p:sp>
          <p:nvSpPr>
            <p:cNvPr id="1059893" name="Freeform 53"/>
            <p:cNvSpPr>
              <a:spLocks/>
            </p:cNvSpPr>
            <p:nvPr/>
          </p:nvSpPr>
          <p:spPr bwMode="auto">
            <a:xfrm>
              <a:off x="3302" y="2065"/>
              <a:ext cx="542" cy="954"/>
            </a:xfrm>
            <a:custGeom>
              <a:avLst/>
              <a:gdLst/>
              <a:ahLst/>
              <a:cxnLst>
                <a:cxn ang="0">
                  <a:pos x="754" y="791"/>
                </a:cxn>
                <a:cxn ang="0">
                  <a:pos x="699" y="945"/>
                </a:cxn>
                <a:cxn ang="0">
                  <a:pos x="654" y="1082"/>
                </a:cxn>
                <a:cxn ang="0">
                  <a:pos x="636" y="1136"/>
                </a:cxn>
                <a:cxn ang="0">
                  <a:pos x="618" y="1155"/>
                </a:cxn>
                <a:cxn ang="0">
                  <a:pos x="563" y="1173"/>
                </a:cxn>
                <a:cxn ang="0">
                  <a:pos x="290" y="1145"/>
                </a:cxn>
                <a:cxn ang="0">
                  <a:pos x="127" y="1073"/>
                </a:cxn>
                <a:cxn ang="0">
                  <a:pos x="36" y="1009"/>
                </a:cxn>
                <a:cxn ang="0">
                  <a:pos x="0" y="955"/>
                </a:cxn>
                <a:cxn ang="0">
                  <a:pos x="81" y="500"/>
                </a:cxn>
                <a:cxn ang="0">
                  <a:pos x="109" y="236"/>
                </a:cxn>
                <a:cxn ang="0">
                  <a:pos x="154" y="164"/>
                </a:cxn>
                <a:cxn ang="0">
                  <a:pos x="200" y="136"/>
                </a:cxn>
                <a:cxn ang="0">
                  <a:pos x="309" y="73"/>
                </a:cxn>
                <a:cxn ang="0">
                  <a:pos x="354" y="45"/>
                </a:cxn>
                <a:cxn ang="0">
                  <a:pos x="427" y="0"/>
                </a:cxn>
                <a:cxn ang="0">
                  <a:pos x="709" y="82"/>
                </a:cxn>
                <a:cxn ang="0">
                  <a:pos x="809" y="200"/>
                </a:cxn>
                <a:cxn ang="0">
                  <a:pos x="845" y="255"/>
                </a:cxn>
                <a:cxn ang="0">
                  <a:pos x="863" y="309"/>
                </a:cxn>
                <a:cxn ang="0">
                  <a:pos x="790" y="709"/>
                </a:cxn>
                <a:cxn ang="0">
                  <a:pos x="754" y="791"/>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p:spPr>
          <p:txBody>
            <a:bodyPr wrap="none" anchor="ctr">
              <a:prstTxWarp prst="textNoShape">
                <a:avLst/>
              </a:prstTxWarp>
            </a:bodyPr>
            <a:lstStyle/>
            <a:p>
              <a:endParaRPr lang="en-US"/>
            </a:p>
          </p:txBody>
        </p:sp>
      </p:grpSp>
      <p:sp>
        <p:nvSpPr>
          <p:cNvPr id="1059894" name="Text Box 54"/>
          <p:cNvSpPr txBox="1">
            <a:spLocks noChangeArrowheads="1"/>
          </p:cNvSpPr>
          <p:nvPr/>
        </p:nvSpPr>
        <p:spPr bwMode="auto">
          <a:xfrm>
            <a:off x="1463675" y="1897063"/>
            <a:ext cx="1470025" cy="457200"/>
          </a:xfrm>
          <a:prstGeom prst="rect">
            <a:avLst/>
          </a:prstGeom>
          <a:noFill/>
          <a:ln w="9525">
            <a:noFill/>
            <a:miter lim="800000"/>
            <a:headEnd/>
            <a:tailEnd/>
          </a:ln>
          <a:effectLst/>
        </p:spPr>
        <p:txBody>
          <a:bodyPr wrap="none">
            <a:prstTxWarp prst="textNoShape">
              <a:avLst/>
            </a:prstTxWarp>
            <a:spAutoFit/>
          </a:bodyPr>
          <a:lstStyle/>
          <a:p>
            <a:r>
              <a:rPr lang="en-US" altLang="zh-TW" sz="2400" b="0">
                <a:latin typeface="Times New Roman" charset="0"/>
                <a:ea typeface="PMingLiU" pitchFamily="18" charset="-120"/>
                <a:cs typeface="PMingLiU" pitchFamily="18" charset="-120"/>
              </a:rPr>
              <a:t>Raw Data </a:t>
            </a:r>
          </a:p>
        </p:txBody>
      </p:sp>
      <p:sp>
        <p:nvSpPr>
          <p:cNvPr id="1059895" name="Text Box 55"/>
          <p:cNvSpPr txBox="1">
            <a:spLocks noChangeArrowheads="1"/>
          </p:cNvSpPr>
          <p:nvPr/>
        </p:nvSpPr>
        <p:spPr bwMode="auto">
          <a:xfrm>
            <a:off x="5043488" y="1839913"/>
            <a:ext cx="3268662" cy="457200"/>
          </a:xfrm>
          <a:prstGeom prst="rect">
            <a:avLst/>
          </a:prstGeom>
          <a:noFill/>
          <a:ln w="9525">
            <a:noFill/>
            <a:miter lim="800000"/>
            <a:headEnd/>
            <a:tailEnd/>
          </a:ln>
          <a:effectLst/>
        </p:spPr>
        <p:txBody>
          <a:bodyPr wrap="none">
            <a:prstTxWarp prst="textNoShape">
              <a:avLst/>
            </a:prstTxWarp>
            <a:spAutoFit/>
          </a:bodyPr>
          <a:lstStyle/>
          <a:p>
            <a:r>
              <a:rPr lang="en-US" altLang="zh-TW" sz="2400" b="0">
                <a:latin typeface="Times New Roman" charset="0"/>
                <a:ea typeface="PMingLiU" pitchFamily="18" charset="-120"/>
                <a:cs typeface="PMingLiU" pitchFamily="18" charset="-120"/>
              </a:rPr>
              <a:t>Cluster/Stratified Sample</a:t>
            </a:r>
          </a:p>
        </p:txBody>
      </p:sp>
      <p:sp>
        <p:nvSpPr>
          <p:cNvPr id="1059896" name="AutoShape 56"/>
          <p:cNvSpPr>
            <a:spLocks noChangeArrowheads="1"/>
          </p:cNvSpPr>
          <p:nvPr/>
        </p:nvSpPr>
        <p:spPr bwMode="auto">
          <a:xfrm>
            <a:off x="2259013" y="3992563"/>
            <a:ext cx="88900" cy="119062"/>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9897" name="AutoShape 57"/>
          <p:cNvSpPr>
            <a:spLocks noChangeArrowheads="1"/>
          </p:cNvSpPr>
          <p:nvPr/>
        </p:nvSpPr>
        <p:spPr bwMode="auto">
          <a:xfrm>
            <a:off x="2190750" y="4505325"/>
            <a:ext cx="88900" cy="119063"/>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9898" name="AutoShape 58"/>
          <p:cNvSpPr>
            <a:spLocks noChangeArrowheads="1"/>
          </p:cNvSpPr>
          <p:nvPr/>
        </p:nvSpPr>
        <p:spPr bwMode="auto">
          <a:xfrm>
            <a:off x="2420938" y="4216400"/>
            <a:ext cx="88900" cy="119063"/>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9899" name="AutoShape 59"/>
          <p:cNvSpPr>
            <a:spLocks noChangeArrowheads="1"/>
          </p:cNvSpPr>
          <p:nvPr/>
        </p:nvSpPr>
        <p:spPr bwMode="auto">
          <a:xfrm>
            <a:off x="2101850" y="4270375"/>
            <a:ext cx="88900" cy="119063"/>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9900" name="AutoShape 60"/>
          <p:cNvSpPr>
            <a:spLocks noChangeArrowheads="1"/>
          </p:cNvSpPr>
          <p:nvPr/>
        </p:nvSpPr>
        <p:spPr bwMode="auto">
          <a:xfrm>
            <a:off x="2790825" y="4313238"/>
            <a:ext cx="88900" cy="117475"/>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9901" name="AutoShape 61"/>
          <p:cNvSpPr>
            <a:spLocks noChangeArrowheads="1"/>
          </p:cNvSpPr>
          <p:nvPr/>
        </p:nvSpPr>
        <p:spPr bwMode="auto">
          <a:xfrm>
            <a:off x="2679700" y="4565650"/>
            <a:ext cx="88900" cy="119063"/>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9902" name="AutoShape 62"/>
          <p:cNvSpPr>
            <a:spLocks noChangeArrowheads="1"/>
          </p:cNvSpPr>
          <p:nvPr/>
        </p:nvSpPr>
        <p:spPr bwMode="auto">
          <a:xfrm>
            <a:off x="2466975" y="4627563"/>
            <a:ext cx="90488" cy="119062"/>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9903" name="AutoShape 63"/>
          <p:cNvSpPr>
            <a:spLocks noChangeArrowheads="1"/>
          </p:cNvSpPr>
          <p:nvPr/>
        </p:nvSpPr>
        <p:spPr bwMode="auto">
          <a:xfrm>
            <a:off x="1979613" y="3757613"/>
            <a:ext cx="88900" cy="117475"/>
          </a:xfrm>
          <a:prstGeom prst="flowChartConnector">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1059904" name="AutoShape 64"/>
          <p:cNvSpPr>
            <a:spLocks noChangeArrowheads="1"/>
          </p:cNvSpPr>
          <p:nvPr/>
        </p:nvSpPr>
        <p:spPr bwMode="auto">
          <a:xfrm>
            <a:off x="2286000" y="4318000"/>
            <a:ext cx="88900" cy="119063"/>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9905" name="AutoShape 65"/>
          <p:cNvSpPr>
            <a:spLocks noChangeArrowheads="1"/>
          </p:cNvSpPr>
          <p:nvPr/>
        </p:nvSpPr>
        <p:spPr bwMode="auto">
          <a:xfrm>
            <a:off x="1912938" y="3992563"/>
            <a:ext cx="88900" cy="119062"/>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9906" name="AutoShape 66"/>
          <p:cNvSpPr>
            <a:spLocks noChangeArrowheads="1"/>
          </p:cNvSpPr>
          <p:nvPr/>
        </p:nvSpPr>
        <p:spPr bwMode="auto">
          <a:xfrm>
            <a:off x="1746250" y="4398963"/>
            <a:ext cx="88900" cy="119062"/>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9907" name="AutoShape 67"/>
          <p:cNvSpPr>
            <a:spLocks noChangeArrowheads="1"/>
          </p:cNvSpPr>
          <p:nvPr/>
        </p:nvSpPr>
        <p:spPr bwMode="auto">
          <a:xfrm>
            <a:off x="1839913" y="4227513"/>
            <a:ext cx="88900" cy="119062"/>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9908" name="AutoShape 68"/>
          <p:cNvSpPr>
            <a:spLocks noChangeArrowheads="1"/>
          </p:cNvSpPr>
          <p:nvPr/>
        </p:nvSpPr>
        <p:spPr bwMode="auto">
          <a:xfrm>
            <a:off x="2806700" y="3876675"/>
            <a:ext cx="88900" cy="119063"/>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9909" name="AutoShape 69"/>
          <p:cNvSpPr>
            <a:spLocks noChangeArrowheads="1"/>
          </p:cNvSpPr>
          <p:nvPr/>
        </p:nvSpPr>
        <p:spPr bwMode="auto">
          <a:xfrm>
            <a:off x="2801938" y="4071938"/>
            <a:ext cx="88900" cy="119062"/>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9910" name="AutoShape 70"/>
          <p:cNvSpPr>
            <a:spLocks noChangeArrowheads="1"/>
          </p:cNvSpPr>
          <p:nvPr/>
        </p:nvSpPr>
        <p:spPr bwMode="auto">
          <a:xfrm>
            <a:off x="2578100" y="4757738"/>
            <a:ext cx="88900" cy="119062"/>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9911" name="AutoShape 71"/>
          <p:cNvSpPr>
            <a:spLocks noChangeArrowheads="1"/>
          </p:cNvSpPr>
          <p:nvPr/>
        </p:nvSpPr>
        <p:spPr bwMode="auto">
          <a:xfrm>
            <a:off x="1751013" y="3962400"/>
            <a:ext cx="88900" cy="117475"/>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9912" name="AutoShape 72"/>
          <p:cNvSpPr>
            <a:spLocks noChangeArrowheads="1"/>
          </p:cNvSpPr>
          <p:nvPr/>
        </p:nvSpPr>
        <p:spPr bwMode="auto">
          <a:xfrm>
            <a:off x="1973263" y="4365625"/>
            <a:ext cx="88900" cy="119063"/>
          </a:xfrm>
          <a:prstGeom prst="flowChartConnector">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059913" name="AutoShape 73"/>
          <p:cNvSpPr>
            <a:spLocks noChangeArrowheads="1"/>
          </p:cNvSpPr>
          <p:nvPr/>
        </p:nvSpPr>
        <p:spPr bwMode="auto">
          <a:xfrm>
            <a:off x="2159000" y="4730750"/>
            <a:ext cx="88900" cy="119063"/>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914" name="AutoShape 74"/>
          <p:cNvSpPr>
            <a:spLocks noChangeArrowheads="1"/>
          </p:cNvSpPr>
          <p:nvPr/>
        </p:nvSpPr>
        <p:spPr bwMode="auto">
          <a:xfrm>
            <a:off x="2038350" y="4572000"/>
            <a:ext cx="88900" cy="119063"/>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915" name="AutoShape 75"/>
          <p:cNvSpPr>
            <a:spLocks noChangeArrowheads="1"/>
          </p:cNvSpPr>
          <p:nvPr/>
        </p:nvSpPr>
        <p:spPr bwMode="auto">
          <a:xfrm>
            <a:off x="2446338" y="4464050"/>
            <a:ext cx="88900" cy="117475"/>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916" name="AutoShape 76"/>
          <p:cNvSpPr>
            <a:spLocks noChangeArrowheads="1"/>
          </p:cNvSpPr>
          <p:nvPr/>
        </p:nvSpPr>
        <p:spPr bwMode="auto">
          <a:xfrm>
            <a:off x="2119313" y="4087813"/>
            <a:ext cx="90487" cy="119062"/>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917" name="AutoShape 77"/>
          <p:cNvSpPr>
            <a:spLocks noChangeArrowheads="1"/>
          </p:cNvSpPr>
          <p:nvPr/>
        </p:nvSpPr>
        <p:spPr bwMode="auto">
          <a:xfrm>
            <a:off x="1676400" y="4191000"/>
            <a:ext cx="88900" cy="119063"/>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918" name="AutoShape 78"/>
          <p:cNvSpPr>
            <a:spLocks noChangeArrowheads="1"/>
          </p:cNvSpPr>
          <p:nvPr/>
        </p:nvSpPr>
        <p:spPr bwMode="auto">
          <a:xfrm>
            <a:off x="1985963" y="4148138"/>
            <a:ext cx="88900" cy="119062"/>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919" name="AutoShape 79"/>
          <p:cNvSpPr>
            <a:spLocks noChangeArrowheads="1"/>
          </p:cNvSpPr>
          <p:nvPr/>
        </p:nvSpPr>
        <p:spPr bwMode="auto">
          <a:xfrm>
            <a:off x="2365375" y="4848225"/>
            <a:ext cx="88900" cy="119063"/>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920" name="AutoShape 80"/>
          <p:cNvSpPr>
            <a:spLocks noChangeArrowheads="1"/>
          </p:cNvSpPr>
          <p:nvPr/>
        </p:nvSpPr>
        <p:spPr bwMode="auto">
          <a:xfrm>
            <a:off x="2566988" y="4233863"/>
            <a:ext cx="88900" cy="119062"/>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921" name="AutoShape 81"/>
          <p:cNvSpPr>
            <a:spLocks noChangeArrowheads="1"/>
          </p:cNvSpPr>
          <p:nvPr/>
        </p:nvSpPr>
        <p:spPr bwMode="auto">
          <a:xfrm>
            <a:off x="2578100" y="3967163"/>
            <a:ext cx="88900" cy="119062"/>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1059922" name="AutoShape 82"/>
          <p:cNvSpPr>
            <a:spLocks noChangeArrowheads="1"/>
          </p:cNvSpPr>
          <p:nvPr/>
        </p:nvSpPr>
        <p:spPr bwMode="auto">
          <a:xfrm>
            <a:off x="2498725" y="3733800"/>
            <a:ext cx="88900" cy="119063"/>
          </a:xfrm>
          <a:prstGeom prst="flowChartConnector">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19448469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059896"/>
                                        </p:tgtEl>
                                      </p:cBhvr>
                                    </p:animEffect>
                                    <p:set>
                                      <p:cBhvr>
                                        <p:cTn id="7" dur="1" fill="hold">
                                          <p:stCondLst>
                                            <p:cond delay="1999"/>
                                          </p:stCondLst>
                                        </p:cTn>
                                        <p:tgtEl>
                                          <p:spTgt spid="105989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059897"/>
                                        </p:tgtEl>
                                      </p:cBhvr>
                                    </p:animEffect>
                                    <p:set>
                                      <p:cBhvr>
                                        <p:cTn id="10" dur="1" fill="hold">
                                          <p:stCondLst>
                                            <p:cond delay="1999"/>
                                          </p:stCondLst>
                                        </p:cTn>
                                        <p:tgtEl>
                                          <p:spTgt spid="105989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059898"/>
                                        </p:tgtEl>
                                      </p:cBhvr>
                                    </p:animEffect>
                                    <p:set>
                                      <p:cBhvr>
                                        <p:cTn id="13" dur="1" fill="hold">
                                          <p:stCondLst>
                                            <p:cond delay="1999"/>
                                          </p:stCondLst>
                                        </p:cTn>
                                        <p:tgtEl>
                                          <p:spTgt spid="105989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1059899"/>
                                        </p:tgtEl>
                                      </p:cBhvr>
                                    </p:animEffect>
                                    <p:set>
                                      <p:cBhvr>
                                        <p:cTn id="16" dur="1" fill="hold">
                                          <p:stCondLst>
                                            <p:cond delay="1999"/>
                                          </p:stCondLst>
                                        </p:cTn>
                                        <p:tgtEl>
                                          <p:spTgt spid="1059899"/>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1059900"/>
                                        </p:tgtEl>
                                      </p:cBhvr>
                                    </p:animEffect>
                                    <p:set>
                                      <p:cBhvr>
                                        <p:cTn id="19" dur="1" fill="hold">
                                          <p:stCondLst>
                                            <p:cond delay="1999"/>
                                          </p:stCondLst>
                                        </p:cTn>
                                        <p:tgtEl>
                                          <p:spTgt spid="105990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000"/>
                                        <p:tgtEl>
                                          <p:spTgt spid="1059901"/>
                                        </p:tgtEl>
                                      </p:cBhvr>
                                    </p:animEffect>
                                    <p:set>
                                      <p:cBhvr>
                                        <p:cTn id="22" dur="1" fill="hold">
                                          <p:stCondLst>
                                            <p:cond delay="1999"/>
                                          </p:stCondLst>
                                        </p:cTn>
                                        <p:tgtEl>
                                          <p:spTgt spid="1059901"/>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2000"/>
                                        <p:tgtEl>
                                          <p:spTgt spid="1059902"/>
                                        </p:tgtEl>
                                      </p:cBhvr>
                                    </p:animEffect>
                                    <p:set>
                                      <p:cBhvr>
                                        <p:cTn id="25" dur="1" fill="hold">
                                          <p:stCondLst>
                                            <p:cond delay="1999"/>
                                          </p:stCondLst>
                                        </p:cTn>
                                        <p:tgtEl>
                                          <p:spTgt spid="1059902"/>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2000"/>
                                        <p:tgtEl>
                                          <p:spTgt spid="1059903"/>
                                        </p:tgtEl>
                                      </p:cBhvr>
                                    </p:animEffect>
                                    <p:set>
                                      <p:cBhvr>
                                        <p:cTn id="28" dur="1" fill="hold">
                                          <p:stCondLst>
                                            <p:cond delay="1999"/>
                                          </p:stCondLst>
                                        </p:cTn>
                                        <p:tgtEl>
                                          <p:spTgt spid="1059903"/>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2000"/>
                                        <p:tgtEl>
                                          <p:spTgt spid="1059904"/>
                                        </p:tgtEl>
                                      </p:cBhvr>
                                    </p:animEffect>
                                    <p:set>
                                      <p:cBhvr>
                                        <p:cTn id="31" dur="1" fill="hold">
                                          <p:stCondLst>
                                            <p:cond delay="1999"/>
                                          </p:stCondLst>
                                        </p:cTn>
                                        <p:tgtEl>
                                          <p:spTgt spid="1059904"/>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2000"/>
                                        <p:tgtEl>
                                          <p:spTgt spid="1059905"/>
                                        </p:tgtEl>
                                      </p:cBhvr>
                                    </p:animEffect>
                                    <p:set>
                                      <p:cBhvr>
                                        <p:cTn id="34" dur="1" fill="hold">
                                          <p:stCondLst>
                                            <p:cond delay="1999"/>
                                          </p:stCondLst>
                                        </p:cTn>
                                        <p:tgtEl>
                                          <p:spTgt spid="1059905"/>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2000"/>
                                        <p:tgtEl>
                                          <p:spTgt spid="1059906"/>
                                        </p:tgtEl>
                                      </p:cBhvr>
                                    </p:animEffect>
                                    <p:set>
                                      <p:cBhvr>
                                        <p:cTn id="37" dur="1" fill="hold">
                                          <p:stCondLst>
                                            <p:cond delay="1999"/>
                                          </p:stCondLst>
                                        </p:cTn>
                                        <p:tgtEl>
                                          <p:spTgt spid="1059906"/>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2000"/>
                                        <p:tgtEl>
                                          <p:spTgt spid="1059907"/>
                                        </p:tgtEl>
                                      </p:cBhvr>
                                    </p:animEffect>
                                    <p:set>
                                      <p:cBhvr>
                                        <p:cTn id="40" dur="1" fill="hold">
                                          <p:stCondLst>
                                            <p:cond delay="1999"/>
                                          </p:stCondLst>
                                        </p:cTn>
                                        <p:tgtEl>
                                          <p:spTgt spid="1059907"/>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2000"/>
                                        <p:tgtEl>
                                          <p:spTgt spid="1059908"/>
                                        </p:tgtEl>
                                      </p:cBhvr>
                                    </p:animEffect>
                                    <p:set>
                                      <p:cBhvr>
                                        <p:cTn id="43" dur="1" fill="hold">
                                          <p:stCondLst>
                                            <p:cond delay="1999"/>
                                          </p:stCondLst>
                                        </p:cTn>
                                        <p:tgtEl>
                                          <p:spTgt spid="1059908"/>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2000"/>
                                        <p:tgtEl>
                                          <p:spTgt spid="1059909"/>
                                        </p:tgtEl>
                                      </p:cBhvr>
                                    </p:animEffect>
                                    <p:set>
                                      <p:cBhvr>
                                        <p:cTn id="46" dur="1" fill="hold">
                                          <p:stCondLst>
                                            <p:cond delay="1999"/>
                                          </p:stCondLst>
                                        </p:cTn>
                                        <p:tgtEl>
                                          <p:spTgt spid="1059909"/>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2000"/>
                                        <p:tgtEl>
                                          <p:spTgt spid="1059910"/>
                                        </p:tgtEl>
                                      </p:cBhvr>
                                    </p:animEffect>
                                    <p:set>
                                      <p:cBhvr>
                                        <p:cTn id="49" dur="1" fill="hold">
                                          <p:stCondLst>
                                            <p:cond delay="1999"/>
                                          </p:stCondLst>
                                        </p:cTn>
                                        <p:tgtEl>
                                          <p:spTgt spid="1059910"/>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2000"/>
                                        <p:tgtEl>
                                          <p:spTgt spid="1059911"/>
                                        </p:tgtEl>
                                      </p:cBhvr>
                                    </p:animEffect>
                                    <p:set>
                                      <p:cBhvr>
                                        <p:cTn id="52" dur="1" fill="hold">
                                          <p:stCondLst>
                                            <p:cond delay="1999"/>
                                          </p:stCondLst>
                                        </p:cTn>
                                        <p:tgtEl>
                                          <p:spTgt spid="1059911"/>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2000"/>
                                        <p:tgtEl>
                                          <p:spTgt spid="1059912"/>
                                        </p:tgtEl>
                                      </p:cBhvr>
                                    </p:animEffect>
                                    <p:set>
                                      <p:cBhvr>
                                        <p:cTn id="55" dur="1" fill="hold">
                                          <p:stCondLst>
                                            <p:cond delay="1999"/>
                                          </p:stCondLst>
                                        </p:cTn>
                                        <p:tgtEl>
                                          <p:spTgt spid="1059912"/>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2000"/>
                                        <p:tgtEl>
                                          <p:spTgt spid="1059913"/>
                                        </p:tgtEl>
                                      </p:cBhvr>
                                    </p:animEffect>
                                    <p:set>
                                      <p:cBhvr>
                                        <p:cTn id="58" dur="1" fill="hold">
                                          <p:stCondLst>
                                            <p:cond delay="1999"/>
                                          </p:stCondLst>
                                        </p:cTn>
                                        <p:tgtEl>
                                          <p:spTgt spid="1059913"/>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2000"/>
                                        <p:tgtEl>
                                          <p:spTgt spid="1059914"/>
                                        </p:tgtEl>
                                      </p:cBhvr>
                                    </p:animEffect>
                                    <p:set>
                                      <p:cBhvr>
                                        <p:cTn id="61" dur="1" fill="hold">
                                          <p:stCondLst>
                                            <p:cond delay="1999"/>
                                          </p:stCondLst>
                                        </p:cTn>
                                        <p:tgtEl>
                                          <p:spTgt spid="1059914"/>
                                        </p:tgtEl>
                                        <p:attrNameLst>
                                          <p:attrName>style.visibility</p:attrName>
                                        </p:attrNameLst>
                                      </p:cBhvr>
                                      <p:to>
                                        <p:strVal val="hidden"/>
                                      </p:to>
                                    </p:set>
                                  </p:childTnLst>
                                </p:cTn>
                              </p:par>
                              <p:par>
                                <p:cTn id="62" presetID="10" presetClass="exit" presetSubtype="0" fill="hold" grpId="0" nodeType="withEffect">
                                  <p:stCondLst>
                                    <p:cond delay="0"/>
                                  </p:stCondLst>
                                  <p:childTnLst>
                                    <p:animEffect transition="out" filter="fade">
                                      <p:cBhvr>
                                        <p:cTn id="63" dur="2000"/>
                                        <p:tgtEl>
                                          <p:spTgt spid="1059915"/>
                                        </p:tgtEl>
                                      </p:cBhvr>
                                    </p:animEffect>
                                    <p:set>
                                      <p:cBhvr>
                                        <p:cTn id="64" dur="1" fill="hold">
                                          <p:stCondLst>
                                            <p:cond delay="1999"/>
                                          </p:stCondLst>
                                        </p:cTn>
                                        <p:tgtEl>
                                          <p:spTgt spid="1059915"/>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2000"/>
                                        <p:tgtEl>
                                          <p:spTgt spid="1059916"/>
                                        </p:tgtEl>
                                      </p:cBhvr>
                                    </p:animEffect>
                                    <p:set>
                                      <p:cBhvr>
                                        <p:cTn id="67" dur="1" fill="hold">
                                          <p:stCondLst>
                                            <p:cond delay="1999"/>
                                          </p:stCondLst>
                                        </p:cTn>
                                        <p:tgtEl>
                                          <p:spTgt spid="1059916"/>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2000"/>
                                        <p:tgtEl>
                                          <p:spTgt spid="1059917"/>
                                        </p:tgtEl>
                                      </p:cBhvr>
                                    </p:animEffect>
                                    <p:set>
                                      <p:cBhvr>
                                        <p:cTn id="70" dur="1" fill="hold">
                                          <p:stCondLst>
                                            <p:cond delay="1999"/>
                                          </p:stCondLst>
                                        </p:cTn>
                                        <p:tgtEl>
                                          <p:spTgt spid="1059917"/>
                                        </p:tgtEl>
                                        <p:attrNameLst>
                                          <p:attrName>style.visibility</p:attrName>
                                        </p:attrNameLst>
                                      </p:cBhvr>
                                      <p:to>
                                        <p:strVal val="hidden"/>
                                      </p:to>
                                    </p:set>
                                  </p:childTnLst>
                                </p:cTn>
                              </p:par>
                              <p:par>
                                <p:cTn id="71" presetID="10" presetClass="exit" presetSubtype="0" fill="hold" grpId="0" nodeType="withEffect">
                                  <p:stCondLst>
                                    <p:cond delay="0"/>
                                  </p:stCondLst>
                                  <p:childTnLst>
                                    <p:animEffect transition="out" filter="fade">
                                      <p:cBhvr>
                                        <p:cTn id="72" dur="2000"/>
                                        <p:tgtEl>
                                          <p:spTgt spid="1059918"/>
                                        </p:tgtEl>
                                      </p:cBhvr>
                                    </p:animEffect>
                                    <p:set>
                                      <p:cBhvr>
                                        <p:cTn id="73" dur="1" fill="hold">
                                          <p:stCondLst>
                                            <p:cond delay="1999"/>
                                          </p:stCondLst>
                                        </p:cTn>
                                        <p:tgtEl>
                                          <p:spTgt spid="1059918"/>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2000"/>
                                        <p:tgtEl>
                                          <p:spTgt spid="1059919"/>
                                        </p:tgtEl>
                                      </p:cBhvr>
                                    </p:animEffect>
                                    <p:set>
                                      <p:cBhvr>
                                        <p:cTn id="76" dur="1" fill="hold">
                                          <p:stCondLst>
                                            <p:cond delay="1999"/>
                                          </p:stCondLst>
                                        </p:cTn>
                                        <p:tgtEl>
                                          <p:spTgt spid="1059919"/>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2000"/>
                                        <p:tgtEl>
                                          <p:spTgt spid="1059920"/>
                                        </p:tgtEl>
                                      </p:cBhvr>
                                    </p:animEffect>
                                    <p:set>
                                      <p:cBhvr>
                                        <p:cTn id="79" dur="1" fill="hold">
                                          <p:stCondLst>
                                            <p:cond delay="1999"/>
                                          </p:stCondLst>
                                        </p:cTn>
                                        <p:tgtEl>
                                          <p:spTgt spid="1059920"/>
                                        </p:tgtEl>
                                        <p:attrNameLst>
                                          <p:attrName>style.visibility</p:attrName>
                                        </p:attrNameLst>
                                      </p:cBhvr>
                                      <p:to>
                                        <p:strVal val="hidden"/>
                                      </p:to>
                                    </p:set>
                                  </p:childTnLst>
                                </p:cTn>
                              </p:par>
                              <p:par>
                                <p:cTn id="80" presetID="10" presetClass="exit" presetSubtype="0" fill="hold" grpId="0" nodeType="withEffect">
                                  <p:stCondLst>
                                    <p:cond delay="0"/>
                                  </p:stCondLst>
                                  <p:childTnLst>
                                    <p:animEffect transition="out" filter="fade">
                                      <p:cBhvr>
                                        <p:cTn id="81" dur="2000"/>
                                        <p:tgtEl>
                                          <p:spTgt spid="1059921"/>
                                        </p:tgtEl>
                                      </p:cBhvr>
                                    </p:animEffect>
                                    <p:set>
                                      <p:cBhvr>
                                        <p:cTn id="82" dur="1" fill="hold">
                                          <p:stCondLst>
                                            <p:cond delay="1999"/>
                                          </p:stCondLst>
                                        </p:cTn>
                                        <p:tgtEl>
                                          <p:spTgt spid="1059921"/>
                                        </p:tgtEl>
                                        <p:attrNameLst>
                                          <p:attrName>style.visibility</p:attrName>
                                        </p:attrNameLst>
                                      </p:cBhvr>
                                      <p:to>
                                        <p:strVal val="hidden"/>
                                      </p:to>
                                    </p:set>
                                  </p:childTnLst>
                                </p:cTn>
                              </p:par>
                              <p:par>
                                <p:cTn id="83" presetID="10" presetClass="exit" presetSubtype="0" fill="hold" grpId="0" nodeType="withEffect">
                                  <p:stCondLst>
                                    <p:cond delay="0"/>
                                  </p:stCondLst>
                                  <p:childTnLst>
                                    <p:animEffect transition="out" filter="fade">
                                      <p:cBhvr>
                                        <p:cTn id="84" dur="2000"/>
                                        <p:tgtEl>
                                          <p:spTgt spid="1059922"/>
                                        </p:tgtEl>
                                      </p:cBhvr>
                                    </p:animEffect>
                                    <p:set>
                                      <p:cBhvr>
                                        <p:cTn id="85" dur="1" fill="hold">
                                          <p:stCondLst>
                                            <p:cond delay="1999"/>
                                          </p:stCondLst>
                                        </p:cTn>
                                        <p:tgtEl>
                                          <p:spTgt spid="1059922"/>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nodeType="clickEffect">
                                  <p:stCondLst>
                                    <p:cond delay="0"/>
                                  </p:stCondLst>
                                  <p:childTnLst>
                                    <p:set>
                                      <p:cBhvr>
                                        <p:cTn id="89" dur="1" fill="hold">
                                          <p:stCondLst>
                                            <p:cond delay="0"/>
                                          </p:stCondLst>
                                        </p:cTn>
                                        <p:tgtEl>
                                          <p:spTgt spid="1059843"/>
                                        </p:tgtEl>
                                        <p:attrNameLst>
                                          <p:attrName>style.visibility</p:attrName>
                                        </p:attrNameLst>
                                      </p:cBhvr>
                                      <p:to>
                                        <p:strVal val="visible"/>
                                      </p:to>
                                    </p:set>
                                    <p:animEffect transition="in" filter="box(in)">
                                      <p:cBhvr>
                                        <p:cTn id="90" dur="500"/>
                                        <p:tgtEl>
                                          <p:spTgt spid="1059843"/>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grpId="0" nodeType="clickEffect">
                                  <p:stCondLst>
                                    <p:cond delay="0"/>
                                  </p:stCondLst>
                                  <p:childTnLst>
                                    <p:set>
                                      <p:cBhvr>
                                        <p:cTn id="94" dur="1" fill="hold">
                                          <p:stCondLst>
                                            <p:cond delay="0"/>
                                          </p:stCondLst>
                                        </p:cTn>
                                        <p:tgtEl>
                                          <p:spTgt spid="1059876"/>
                                        </p:tgtEl>
                                        <p:attrNameLst>
                                          <p:attrName>style.visibility</p:attrName>
                                        </p:attrNameLst>
                                      </p:cBhvr>
                                      <p:to>
                                        <p:strVal val="visible"/>
                                      </p:to>
                                    </p:set>
                                    <p:animEffect transition="in" filter="box(in)">
                                      <p:cBhvr>
                                        <p:cTn id="95" dur="500"/>
                                        <p:tgtEl>
                                          <p:spTgt spid="105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9876" grpId="0" animBg="1"/>
      <p:bldP spid="1059896" grpId="0" animBg="1"/>
      <p:bldP spid="1059897" grpId="0" animBg="1"/>
      <p:bldP spid="1059898" grpId="0" animBg="1"/>
      <p:bldP spid="1059899" grpId="0" animBg="1"/>
      <p:bldP spid="1059900" grpId="0" animBg="1"/>
      <p:bldP spid="1059901" grpId="0" animBg="1"/>
      <p:bldP spid="1059902" grpId="0" animBg="1"/>
      <p:bldP spid="1059903" grpId="0" animBg="1"/>
      <p:bldP spid="1059904" grpId="0" animBg="1"/>
      <p:bldP spid="1059905" grpId="0" animBg="1"/>
      <p:bldP spid="1059906" grpId="0" animBg="1"/>
      <p:bldP spid="1059907" grpId="0" animBg="1"/>
      <p:bldP spid="1059908" grpId="0" animBg="1"/>
      <p:bldP spid="1059909" grpId="0" animBg="1"/>
      <p:bldP spid="1059910" grpId="0" animBg="1"/>
      <p:bldP spid="1059911" grpId="0" animBg="1"/>
      <p:bldP spid="1059912" grpId="0" animBg="1"/>
      <p:bldP spid="1059913" grpId="0" animBg="1"/>
      <p:bldP spid="1059914" grpId="0" animBg="1"/>
      <p:bldP spid="1059915" grpId="0" animBg="1"/>
      <p:bldP spid="1059916" grpId="0" animBg="1"/>
      <p:bldP spid="1059917" grpId="0" animBg="1"/>
      <p:bldP spid="1059918" grpId="0" animBg="1"/>
      <p:bldP spid="1059919" grpId="0" animBg="1"/>
      <p:bldP spid="1059920" grpId="0" animBg="1"/>
      <p:bldP spid="1059921" grpId="0" animBg="1"/>
      <p:bldP spid="105992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457200" y="925726"/>
            <a:ext cx="8585200" cy="685800"/>
          </a:xfrm>
        </p:spPr>
        <p:txBody>
          <a:bodyPr>
            <a:normAutofit fontScale="90000"/>
          </a:bodyPr>
          <a:lstStyle/>
          <a:p>
            <a:r>
              <a:rPr lang="en-US" dirty="0"/>
              <a:t>Sample </a:t>
            </a:r>
            <a:r>
              <a:rPr lang="en-US" dirty="0" smtClean="0"/>
              <a:t>Size Example</a:t>
            </a:r>
            <a:endParaRPr lang="en-US" dirty="0"/>
          </a:p>
        </p:txBody>
      </p:sp>
      <p:sp>
        <p:nvSpPr>
          <p:cNvPr id="840707" name="Rectangle 3"/>
          <p:cNvSpPr>
            <a:spLocks noGrp="1" noChangeArrowheads="1"/>
          </p:cNvSpPr>
          <p:nvPr>
            <p:ph idx="1"/>
          </p:nvPr>
        </p:nvSpPr>
        <p:spPr>
          <a:xfrm>
            <a:off x="146050" y="990600"/>
            <a:ext cx="8394700" cy="5029200"/>
          </a:xfrm>
          <a:noFill/>
          <a:ln/>
        </p:spPr>
        <p:txBody>
          <a:bodyPr/>
          <a:lstStyle/>
          <a:p>
            <a:pPr marL="285750" indent="-285750" algn="just">
              <a:lnSpc>
                <a:spcPct val="95000"/>
              </a:lnSpc>
              <a:spcBef>
                <a:spcPct val="20000"/>
              </a:spcBef>
            </a:pPr>
            <a:endParaRPr lang="en-US" b="1">
              <a:latin typeface="Times New Roman" charset="0"/>
              <a:ea typeface="Times New Roman" charset="0"/>
              <a:cs typeface="Times New Roman" charset="0"/>
            </a:endParaRPr>
          </a:p>
          <a:p>
            <a:pPr marL="285750" indent="-285750" algn="just">
              <a:lnSpc>
                <a:spcPct val="95000"/>
              </a:lnSpc>
              <a:spcBef>
                <a:spcPct val="20000"/>
              </a:spcBef>
              <a:buFont typeface="Monotype Sorts" charset="2"/>
              <a:buNone/>
            </a:pPr>
            <a:r>
              <a:rPr lang="en-US" b="1">
                <a:latin typeface="Times New Roman" charset="0"/>
                <a:ea typeface="Times New Roman" charset="0"/>
                <a:cs typeface="Times New Roman" charset="0"/>
              </a:rPr>
              <a:t> </a:t>
            </a:r>
          </a:p>
        </p:txBody>
      </p:sp>
      <p:pic>
        <p:nvPicPr>
          <p:cNvPr id="840708" name="Picture 4"/>
          <p:cNvPicPr>
            <a:picLocks noChangeAspect="1" noChangeArrowheads="1"/>
          </p:cNvPicPr>
          <p:nvPr/>
        </p:nvPicPr>
        <p:blipFill>
          <a:blip r:embed="rId3"/>
          <a:srcRect l="10422" r="12462"/>
          <a:stretch>
            <a:fillRect/>
          </a:stretch>
        </p:blipFill>
        <p:spPr bwMode="auto">
          <a:xfrm>
            <a:off x="457200" y="2044243"/>
            <a:ext cx="2519482" cy="2449970"/>
          </a:xfrm>
          <a:prstGeom prst="rect">
            <a:avLst/>
          </a:prstGeom>
          <a:noFill/>
          <a:ln w="12700">
            <a:noFill/>
            <a:miter lim="800000"/>
            <a:headEnd/>
            <a:tailEnd/>
          </a:ln>
          <a:effectLst/>
        </p:spPr>
      </p:pic>
      <p:pic>
        <p:nvPicPr>
          <p:cNvPr id="840709" name="Picture 5"/>
          <p:cNvPicPr>
            <a:picLocks noChangeAspect="1" noChangeArrowheads="1"/>
          </p:cNvPicPr>
          <p:nvPr/>
        </p:nvPicPr>
        <p:blipFill>
          <a:blip r:embed="rId4"/>
          <a:srcRect l="10422" t="13898" r="14546" b="11060"/>
          <a:stretch>
            <a:fillRect/>
          </a:stretch>
        </p:blipFill>
        <p:spPr bwMode="auto">
          <a:xfrm>
            <a:off x="3276600" y="2444392"/>
            <a:ext cx="2430409" cy="1822807"/>
          </a:xfrm>
          <a:prstGeom prst="rect">
            <a:avLst/>
          </a:prstGeom>
          <a:noFill/>
          <a:ln w="12700">
            <a:noFill/>
            <a:miter lim="800000"/>
            <a:headEnd/>
            <a:tailEnd/>
          </a:ln>
          <a:effectLst/>
        </p:spPr>
      </p:pic>
      <p:pic>
        <p:nvPicPr>
          <p:cNvPr id="840710" name="Picture 6"/>
          <p:cNvPicPr>
            <a:picLocks noChangeAspect="1" noChangeArrowheads="1"/>
          </p:cNvPicPr>
          <p:nvPr/>
        </p:nvPicPr>
        <p:blipFill>
          <a:blip r:embed="rId5"/>
          <a:srcRect l="11681" r="13287"/>
          <a:stretch>
            <a:fillRect/>
          </a:stretch>
        </p:blipFill>
        <p:spPr bwMode="auto">
          <a:xfrm>
            <a:off x="6096000" y="2192124"/>
            <a:ext cx="2379666" cy="2378289"/>
          </a:xfrm>
          <a:prstGeom prst="rect">
            <a:avLst/>
          </a:prstGeom>
          <a:noFill/>
          <a:ln w="12700">
            <a:noFill/>
            <a:miter lim="800000"/>
            <a:headEnd/>
            <a:tailEnd/>
          </a:ln>
          <a:effectLst/>
        </p:spPr>
      </p:pic>
      <p:sp>
        <p:nvSpPr>
          <p:cNvPr id="840711" name="Text Box 7"/>
          <p:cNvSpPr txBox="1">
            <a:spLocks noChangeArrowheads="1"/>
          </p:cNvSpPr>
          <p:nvPr/>
        </p:nvSpPr>
        <p:spPr bwMode="auto">
          <a:xfrm>
            <a:off x="463550" y="4265613"/>
            <a:ext cx="8077200" cy="369332"/>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dirty="0" smtClean="0"/>
              <a:t>        8000 </a:t>
            </a:r>
            <a:r>
              <a:rPr lang="en-US" dirty="0"/>
              <a:t>points		         2000 Points			500 Points</a:t>
            </a:r>
          </a:p>
        </p:txBody>
      </p:sp>
    </p:spTree>
    <p:extLst>
      <p:ext uri="{BB962C8B-B14F-4D97-AF65-F5344CB8AC3E}">
        <p14:creationId xmlns:p14="http://schemas.microsoft.com/office/powerpoint/2010/main" val="17708860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a:xfrm>
            <a:off x="463452" y="304800"/>
            <a:ext cx="8585200" cy="685800"/>
          </a:xfrm>
        </p:spPr>
        <p:txBody>
          <a:bodyPr>
            <a:normAutofit fontScale="90000"/>
          </a:bodyPr>
          <a:lstStyle/>
          <a:p>
            <a:r>
              <a:rPr lang="en-US" dirty="0"/>
              <a:t>Sample Size</a:t>
            </a:r>
          </a:p>
        </p:txBody>
      </p:sp>
      <p:sp>
        <p:nvSpPr>
          <p:cNvPr id="842755" name="Rectangle 3"/>
          <p:cNvSpPr>
            <a:spLocks noGrp="1" noChangeArrowheads="1"/>
          </p:cNvSpPr>
          <p:nvPr>
            <p:ph idx="1"/>
          </p:nvPr>
        </p:nvSpPr>
        <p:spPr>
          <a:xfrm>
            <a:off x="304800" y="1277663"/>
            <a:ext cx="8394700" cy="5029200"/>
          </a:xfrm>
          <a:noFill/>
          <a:ln/>
        </p:spPr>
        <p:txBody>
          <a:bodyPr/>
          <a:lstStyle/>
          <a:p>
            <a:pPr marL="582930" lvl="1" indent="-285750" algn="just">
              <a:lnSpc>
                <a:spcPct val="95000"/>
              </a:lnSpc>
              <a:tabLst>
                <a:tab pos="1198563" algn="l"/>
              </a:tabLst>
            </a:pPr>
            <a:r>
              <a:rPr lang="en-US" b="1" dirty="0" smtClean="0">
                <a:latin typeface="Times New Roman" charset="0"/>
                <a:ea typeface="Times New Roman" charset="0"/>
                <a:cs typeface="Times New Roman" charset="0"/>
              </a:rPr>
              <a:t>Suppose you have 10 groups with 10 items in each group</a:t>
            </a:r>
          </a:p>
          <a:p>
            <a:pPr marL="582930" lvl="1" indent="-285750" algn="just">
              <a:lnSpc>
                <a:spcPct val="95000"/>
              </a:lnSpc>
              <a:tabLst>
                <a:tab pos="1198563" algn="l"/>
              </a:tabLst>
            </a:pPr>
            <a:r>
              <a:rPr lang="en-US" b="1" dirty="0" smtClean="0">
                <a:latin typeface="Times New Roman" charset="0"/>
                <a:ea typeface="Times New Roman" charset="0"/>
                <a:cs typeface="Times New Roman" charset="0"/>
              </a:rPr>
              <a:t>What </a:t>
            </a:r>
            <a:r>
              <a:rPr lang="en-US" b="1" dirty="0">
                <a:latin typeface="Times New Roman" charset="0"/>
                <a:ea typeface="Times New Roman" charset="0"/>
                <a:cs typeface="Times New Roman" charset="0"/>
              </a:rPr>
              <a:t>sample size is necessary to get at least one object from each of 10 </a:t>
            </a:r>
            <a:r>
              <a:rPr lang="en-US" b="1" dirty="0" smtClean="0">
                <a:latin typeface="Times New Roman" charset="0"/>
                <a:ea typeface="Times New Roman" charset="0"/>
                <a:cs typeface="Times New Roman" charset="0"/>
              </a:rPr>
              <a:t>groups (choosing randomly)?</a:t>
            </a:r>
            <a:endParaRPr lang="en-US" b="1" dirty="0">
              <a:latin typeface="Times New Roman" charset="0"/>
              <a:ea typeface="Times New Roman" charset="0"/>
              <a:cs typeface="Times New Roman" charset="0"/>
            </a:endParaRPr>
          </a:p>
        </p:txBody>
      </p:sp>
      <p:pic>
        <p:nvPicPr>
          <p:cNvPr id="842756" name="Picture 4"/>
          <p:cNvPicPr>
            <a:picLocks noChangeAspect="1" noChangeArrowheads="1"/>
          </p:cNvPicPr>
          <p:nvPr/>
        </p:nvPicPr>
        <p:blipFill>
          <a:blip r:embed="rId3"/>
          <a:srcRect l="14552"/>
          <a:stretch>
            <a:fillRect/>
          </a:stretch>
        </p:blipFill>
        <p:spPr bwMode="auto">
          <a:xfrm>
            <a:off x="463452" y="3112735"/>
            <a:ext cx="2776289" cy="2437168"/>
          </a:xfrm>
          <a:prstGeom prst="rect">
            <a:avLst/>
          </a:prstGeom>
          <a:noFill/>
          <a:ln w="12700">
            <a:noFill/>
            <a:miter lim="800000"/>
            <a:headEnd/>
            <a:tailEnd/>
          </a:ln>
          <a:effectLst/>
        </p:spPr>
      </p:pic>
      <p:pic>
        <p:nvPicPr>
          <p:cNvPr id="842757" name="Picture 5"/>
          <p:cNvPicPr>
            <a:picLocks noChangeAspect="1" noChangeArrowheads="1"/>
          </p:cNvPicPr>
          <p:nvPr/>
        </p:nvPicPr>
        <p:blipFill>
          <a:blip r:embed="rId4"/>
          <a:srcRect/>
          <a:stretch>
            <a:fillRect/>
          </a:stretch>
        </p:blipFill>
        <p:spPr bwMode="auto">
          <a:xfrm>
            <a:off x="3239741" y="2405651"/>
            <a:ext cx="5216872" cy="3912277"/>
          </a:xfrm>
          <a:prstGeom prst="rect">
            <a:avLst/>
          </a:prstGeom>
          <a:noFill/>
          <a:ln w="12700">
            <a:noFill/>
            <a:miter lim="800000"/>
            <a:headEnd/>
            <a:tailEnd/>
          </a:ln>
          <a:effectLst/>
        </p:spPr>
      </p:pic>
    </p:spTree>
    <p:extLst>
      <p:ext uri="{BB962C8B-B14F-4D97-AF65-F5344CB8AC3E}">
        <p14:creationId xmlns:p14="http://schemas.microsoft.com/office/powerpoint/2010/main" val="41009507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508000" y="670492"/>
            <a:ext cx="8280400" cy="533400"/>
          </a:xfrm>
        </p:spPr>
        <p:txBody>
          <a:bodyPr>
            <a:normAutofit fontScale="90000"/>
          </a:bodyPr>
          <a:lstStyle/>
          <a:p>
            <a:r>
              <a:rPr lang="en-US" dirty="0"/>
              <a:t>Curse of Dimensionality</a:t>
            </a:r>
          </a:p>
        </p:txBody>
      </p:sp>
      <p:sp>
        <p:nvSpPr>
          <p:cNvPr id="844803" name="Rectangle 3"/>
          <p:cNvSpPr>
            <a:spLocks noGrp="1" noChangeArrowheads="1"/>
          </p:cNvSpPr>
          <p:nvPr>
            <p:ph type="body" sz="half" idx="1"/>
          </p:nvPr>
        </p:nvSpPr>
        <p:spPr>
          <a:xfrm>
            <a:off x="411163" y="1375009"/>
            <a:ext cx="4083050" cy="5181600"/>
          </a:xfrm>
        </p:spPr>
        <p:txBody>
          <a:bodyPr/>
          <a:lstStyle/>
          <a:p>
            <a:r>
              <a:rPr lang="en-US" sz="2400" dirty="0"/>
              <a:t>When dimensionality increases, data becomes increasingly sparse in the space that it occupies</a:t>
            </a:r>
          </a:p>
          <a:p>
            <a:endParaRPr lang="en-US" sz="2400" dirty="0"/>
          </a:p>
          <a:p>
            <a:r>
              <a:rPr lang="en-US" sz="2400" dirty="0"/>
              <a:t>Definitions of density and distance between points, which is critical for clustering and outlier detection, become less meaningful</a:t>
            </a:r>
          </a:p>
        </p:txBody>
      </p:sp>
      <p:pic>
        <p:nvPicPr>
          <p:cNvPr id="844806" name="Picture 6"/>
          <p:cNvPicPr>
            <a:picLocks noGrp="1" noChangeAspect="1" noChangeArrowheads="1"/>
          </p:cNvPicPr>
          <p:nvPr>
            <p:ph sz="half" idx="2"/>
          </p:nvPr>
        </p:nvPicPr>
        <p:blipFill>
          <a:blip r:embed="rId3"/>
          <a:srcRect/>
          <a:stretch>
            <a:fillRect/>
          </a:stretch>
        </p:blipFill>
        <p:spPr>
          <a:xfrm>
            <a:off x="4701944" y="1613079"/>
            <a:ext cx="3984856" cy="2988642"/>
          </a:xfrm>
          <a:noFill/>
          <a:ln/>
        </p:spPr>
      </p:pic>
      <p:sp>
        <p:nvSpPr>
          <p:cNvPr id="844804" name="Text Box 4"/>
          <p:cNvSpPr txBox="1">
            <a:spLocks noChangeArrowheads="1"/>
          </p:cNvSpPr>
          <p:nvPr/>
        </p:nvSpPr>
        <p:spPr bwMode="auto">
          <a:xfrm>
            <a:off x="1676400" y="3657600"/>
            <a:ext cx="1600200" cy="304800"/>
          </a:xfrm>
          <a:prstGeom prst="rect">
            <a:avLst/>
          </a:prstGeom>
          <a:noFill/>
          <a:ln w="12700">
            <a:noFill/>
            <a:miter lim="800000"/>
            <a:headEnd/>
            <a:tailEnd/>
          </a:ln>
          <a:effectLst/>
        </p:spPr>
        <p:txBody>
          <a:bodyPr>
            <a:prstTxWarp prst="textNoShape">
              <a:avLst/>
            </a:prstTxWarp>
            <a:spAutoFit/>
          </a:bodyPr>
          <a:lstStyle/>
          <a:p>
            <a:pPr>
              <a:spcBef>
                <a:spcPct val="50000"/>
              </a:spcBef>
            </a:pPr>
            <a:endParaRPr lang="en-US"/>
          </a:p>
        </p:txBody>
      </p:sp>
      <p:sp>
        <p:nvSpPr>
          <p:cNvPr id="844805" name="Rectangle 5"/>
          <p:cNvSpPr>
            <a:spLocks noChangeArrowheads="1"/>
          </p:cNvSpPr>
          <p:nvPr/>
        </p:nvSpPr>
        <p:spPr bwMode="auto">
          <a:xfrm>
            <a:off x="1717675" y="5984875"/>
            <a:ext cx="184150" cy="304800"/>
          </a:xfrm>
          <a:prstGeom prst="rect">
            <a:avLst/>
          </a:prstGeom>
          <a:noFill/>
          <a:ln w="12700">
            <a:noFill/>
            <a:miter lim="800000"/>
            <a:headEnd/>
            <a:tailEnd/>
          </a:ln>
          <a:effectLst/>
        </p:spPr>
        <p:txBody>
          <a:bodyPr wrap="none">
            <a:prstTxWarp prst="textNoShape">
              <a:avLst/>
            </a:prstTxWarp>
            <a:spAutoFit/>
          </a:bodyPr>
          <a:lstStyle/>
          <a:p>
            <a:pPr>
              <a:spcBef>
                <a:spcPct val="50000"/>
              </a:spcBef>
            </a:pPr>
            <a:endParaRPr lang="en-US"/>
          </a:p>
        </p:txBody>
      </p:sp>
      <p:sp>
        <p:nvSpPr>
          <p:cNvPr id="844807" name="Text Box 7"/>
          <p:cNvSpPr txBox="1">
            <a:spLocks noChangeArrowheads="1"/>
          </p:cNvSpPr>
          <p:nvPr/>
        </p:nvSpPr>
        <p:spPr bwMode="auto">
          <a:xfrm>
            <a:off x="4648200" y="4763293"/>
            <a:ext cx="4038600" cy="836613"/>
          </a:xfrm>
          <a:prstGeom prst="rect">
            <a:avLst/>
          </a:prstGeom>
          <a:noFill/>
          <a:ln w="12700">
            <a:noFill/>
            <a:miter lim="800000"/>
            <a:headEnd/>
            <a:tailEnd/>
          </a:ln>
          <a:effectLst/>
        </p:spPr>
        <p:txBody>
          <a:bodyPr>
            <a:prstTxWarp prst="textNoShape">
              <a:avLst/>
            </a:prstTxWarp>
            <a:spAutoFit/>
          </a:bodyPr>
          <a:lstStyle/>
          <a:p>
            <a:pPr marL="114300" indent="-114300">
              <a:spcBef>
                <a:spcPct val="50000"/>
              </a:spcBef>
              <a:buFontTx/>
              <a:buChar char="•"/>
            </a:pPr>
            <a:r>
              <a:rPr lang="en-US" dirty="0"/>
              <a:t>Randomly generate 500 points</a:t>
            </a:r>
          </a:p>
          <a:p>
            <a:pPr marL="114300" indent="-114300">
              <a:spcBef>
                <a:spcPct val="50000"/>
              </a:spcBef>
              <a:buFontTx/>
              <a:buChar char="•"/>
            </a:pPr>
            <a:r>
              <a:rPr lang="en-US" dirty="0"/>
              <a:t>Compute difference between max and min distance between any pair of points</a:t>
            </a:r>
          </a:p>
        </p:txBody>
      </p:sp>
    </p:spTree>
    <p:extLst>
      <p:ext uri="{BB962C8B-B14F-4D97-AF65-F5344CB8AC3E}">
        <p14:creationId xmlns:p14="http://schemas.microsoft.com/office/powerpoint/2010/main" val="342288706"/>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p:txBody>
          <a:bodyPr/>
          <a:lstStyle/>
          <a:p>
            <a:r>
              <a:rPr lang="en-US"/>
              <a:t>Dimensionality Reduction</a:t>
            </a:r>
          </a:p>
        </p:txBody>
      </p:sp>
      <p:sp>
        <p:nvSpPr>
          <p:cNvPr id="846851" name="Rectangle 3"/>
          <p:cNvSpPr>
            <a:spLocks noGrp="1" noChangeArrowheads="1"/>
          </p:cNvSpPr>
          <p:nvPr>
            <p:ph idx="1"/>
          </p:nvPr>
        </p:nvSpPr>
        <p:spPr/>
        <p:txBody>
          <a:bodyPr>
            <a:normAutofit/>
          </a:bodyPr>
          <a:lstStyle/>
          <a:p>
            <a:pPr>
              <a:lnSpc>
                <a:spcPct val="90000"/>
              </a:lnSpc>
            </a:pPr>
            <a:r>
              <a:rPr lang="en-US" dirty="0"/>
              <a:t>Purpose:</a:t>
            </a:r>
          </a:p>
          <a:p>
            <a:pPr lvl="1">
              <a:lnSpc>
                <a:spcPct val="90000"/>
              </a:lnSpc>
            </a:pPr>
            <a:r>
              <a:rPr lang="en-US" dirty="0"/>
              <a:t>Avoid curse of dimensionality</a:t>
            </a:r>
          </a:p>
          <a:p>
            <a:pPr lvl="1">
              <a:lnSpc>
                <a:spcPct val="90000"/>
              </a:lnSpc>
            </a:pPr>
            <a:r>
              <a:rPr lang="en-US" dirty="0"/>
              <a:t>Reduce amount of time and memory required by data mining algorithms</a:t>
            </a:r>
          </a:p>
          <a:p>
            <a:pPr lvl="1">
              <a:lnSpc>
                <a:spcPct val="90000"/>
              </a:lnSpc>
            </a:pPr>
            <a:r>
              <a:rPr lang="en-US" dirty="0"/>
              <a:t>Allow data to be more easily visualized</a:t>
            </a:r>
          </a:p>
          <a:p>
            <a:pPr lvl="1">
              <a:lnSpc>
                <a:spcPct val="90000"/>
              </a:lnSpc>
            </a:pPr>
            <a:r>
              <a:rPr lang="en-US" dirty="0"/>
              <a:t>May help to eliminate irrelevant features or reduce noise</a:t>
            </a:r>
          </a:p>
          <a:p>
            <a:pPr lvl="4">
              <a:lnSpc>
                <a:spcPct val="90000"/>
              </a:lnSpc>
            </a:pPr>
            <a:endParaRPr lang="en-US" dirty="0"/>
          </a:p>
          <a:p>
            <a:pPr>
              <a:lnSpc>
                <a:spcPct val="90000"/>
              </a:lnSpc>
            </a:pPr>
            <a:r>
              <a:rPr lang="en-US" dirty="0"/>
              <a:t>Techniques</a:t>
            </a:r>
          </a:p>
          <a:p>
            <a:pPr lvl="1">
              <a:lnSpc>
                <a:spcPct val="90000"/>
              </a:lnSpc>
            </a:pPr>
            <a:r>
              <a:rPr lang="en-US" dirty="0"/>
              <a:t>Principle Component </a:t>
            </a:r>
            <a:r>
              <a:rPr lang="en-US" dirty="0" smtClean="0"/>
              <a:t>Analysis (PCA or ICA)</a:t>
            </a:r>
            <a:endParaRPr lang="en-US" dirty="0"/>
          </a:p>
          <a:p>
            <a:pPr lvl="1">
              <a:lnSpc>
                <a:spcPct val="90000"/>
              </a:lnSpc>
            </a:pPr>
            <a:r>
              <a:rPr lang="en-US" dirty="0"/>
              <a:t>Singular Value </a:t>
            </a:r>
            <a:r>
              <a:rPr lang="en-US" dirty="0" smtClean="0"/>
              <a:t>Decomposition (SVD)</a:t>
            </a:r>
          </a:p>
          <a:p>
            <a:pPr lvl="1">
              <a:lnSpc>
                <a:spcPct val="90000"/>
              </a:lnSpc>
            </a:pPr>
            <a:r>
              <a:rPr lang="en-US" dirty="0" smtClean="0"/>
              <a:t>Others</a:t>
            </a:r>
            <a:r>
              <a:rPr lang="en-US" dirty="0"/>
              <a:t>: supervised and non-linear </a:t>
            </a:r>
            <a:r>
              <a:rPr lang="en-US" dirty="0" smtClean="0"/>
              <a:t>techniques</a:t>
            </a:r>
          </a:p>
          <a:p>
            <a:pPr lvl="1">
              <a:lnSpc>
                <a:spcPct val="90000"/>
              </a:lnSpc>
            </a:pPr>
            <a:r>
              <a:rPr lang="en-US" dirty="0" smtClean="0"/>
              <a:t>Removing non- critical variables or parameters by hand.</a:t>
            </a:r>
            <a:endParaRPr lang="en-US" dirty="0"/>
          </a:p>
        </p:txBody>
      </p:sp>
    </p:spTree>
    <p:extLst>
      <p:ext uri="{BB962C8B-B14F-4D97-AF65-F5344CB8AC3E}">
        <p14:creationId xmlns:p14="http://schemas.microsoft.com/office/powerpoint/2010/main" val="3164789775"/>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title"/>
          </p:nvPr>
        </p:nvSpPr>
        <p:spPr>
          <a:xfrm>
            <a:off x="1043490" y="710178"/>
            <a:ext cx="7024744" cy="1143000"/>
          </a:xfrm>
        </p:spPr>
        <p:txBody>
          <a:bodyPr>
            <a:normAutofit fontScale="90000"/>
          </a:bodyPr>
          <a:lstStyle/>
          <a:p>
            <a:r>
              <a:rPr lang="en-US" dirty="0"/>
              <a:t>Dimensionality Reduction: PCA</a:t>
            </a:r>
          </a:p>
        </p:txBody>
      </p:sp>
      <p:sp>
        <p:nvSpPr>
          <p:cNvPr id="847875" name="Rectangle 3"/>
          <p:cNvSpPr>
            <a:spLocks noGrp="1" noChangeArrowheads="1"/>
          </p:cNvSpPr>
          <p:nvPr>
            <p:ph idx="1"/>
          </p:nvPr>
        </p:nvSpPr>
        <p:spPr>
          <a:xfrm>
            <a:off x="1043492" y="2018157"/>
            <a:ext cx="6777317" cy="1046765"/>
          </a:xfrm>
        </p:spPr>
        <p:txBody>
          <a:bodyPr/>
          <a:lstStyle/>
          <a:p>
            <a:r>
              <a:rPr lang="en-US" dirty="0"/>
              <a:t>Goal is to find a projection that captures the largest  amount of variation in </a:t>
            </a:r>
            <a:r>
              <a:rPr lang="en-US" dirty="0" smtClean="0"/>
              <a:t>data. Here – can you reduce 2D to 1D? How? What is lost?</a:t>
            </a:r>
            <a:endParaRPr lang="en-US" dirty="0"/>
          </a:p>
          <a:p>
            <a:endParaRPr lang="en-US" dirty="0"/>
          </a:p>
        </p:txBody>
      </p:sp>
      <p:sp>
        <p:nvSpPr>
          <p:cNvPr id="847876" name="Line 4"/>
          <p:cNvSpPr>
            <a:spLocks noChangeShapeType="1"/>
          </p:cNvSpPr>
          <p:nvPr/>
        </p:nvSpPr>
        <p:spPr bwMode="auto">
          <a:xfrm flipV="1">
            <a:off x="2889250" y="3215734"/>
            <a:ext cx="0" cy="2628900"/>
          </a:xfrm>
          <a:prstGeom prst="line">
            <a:avLst/>
          </a:prstGeom>
          <a:noFill/>
          <a:ln w="12700">
            <a:solidFill>
              <a:schemeClr val="tx1"/>
            </a:solidFill>
            <a:round/>
            <a:headEnd type="none" w="sm" len="sm"/>
            <a:tailEnd type="triangle" w="sm" len="sm"/>
          </a:ln>
          <a:effectLst/>
        </p:spPr>
        <p:txBody>
          <a:bodyPr wrap="none" anchor="ctr">
            <a:prstTxWarp prst="textNoShape">
              <a:avLst/>
            </a:prstTxWarp>
          </a:bodyPr>
          <a:lstStyle/>
          <a:p>
            <a:endParaRPr lang="en-US"/>
          </a:p>
        </p:txBody>
      </p:sp>
      <p:sp>
        <p:nvSpPr>
          <p:cNvPr id="847877" name="Line 5"/>
          <p:cNvSpPr>
            <a:spLocks noChangeShapeType="1"/>
          </p:cNvSpPr>
          <p:nvPr/>
        </p:nvSpPr>
        <p:spPr bwMode="auto">
          <a:xfrm>
            <a:off x="2889250" y="5844634"/>
            <a:ext cx="2717800" cy="0"/>
          </a:xfrm>
          <a:prstGeom prst="line">
            <a:avLst/>
          </a:prstGeom>
          <a:noFill/>
          <a:ln w="12700">
            <a:solidFill>
              <a:schemeClr val="tx1"/>
            </a:solidFill>
            <a:round/>
            <a:headEnd type="none" w="sm" len="sm"/>
            <a:tailEnd type="triangle" w="sm" len="sm"/>
          </a:ln>
          <a:effectLst/>
        </p:spPr>
        <p:txBody>
          <a:bodyPr wrap="none" anchor="ctr">
            <a:prstTxWarp prst="textNoShape">
              <a:avLst/>
            </a:prstTxWarp>
          </a:bodyPr>
          <a:lstStyle/>
          <a:p>
            <a:endParaRPr lang="en-US"/>
          </a:p>
        </p:txBody>
      </p:sp>
      <p:sp>
        <p:nvSpPr>
          <p:cNvPr id="847878" name="Line 6"/>
          <p:cNvSpPr>
            <a:spLocks noChangeShapeType="1"/>
          </p:cNvSpPr>
          <p:nvPr/>
        </p:nvSpPr>
        <p:spPr bwMode="auto">
          <a:xfrm flipV="1">
            <a:off x="2901950" y="4430172"/>
            <a:ext cx="2590800" cy="1400175"/>
          </a:xfrm>
          <a:prstGeom prst="line">
            <a:avLst/>
          </a:prstGeom>
          <a:noFill/>
          <a:ln w="28575">
            <a:solidFill>
              <a:schemeClr val="tx2"/>
            </a:solidFill>
            <a:round/>
            <a:headEnd type="none" w="sm" len="sm"/>
            <a:tailEnd type="triangle" w="sm" len="sm"/>
          </a:ln>
          <a:effectLst/>
        </p:spPr>
        <p:txBody>
          <a:bodyPr wrap="none" anchor="ctr">
            <a:prstTxWarp prst="textNoShape">
              <a:avLst/>
            </a:prstTxWarp>
          </a:bodyPr>
          <a:lstStyle/>
          <a:p>
            <a:endParaRPr lang="en-US"/>
          </a:p>
        </p:txBody>
      </p:sp>
      <p:sp>
        <p:nvSpPr>
          <p:cNvPr id="847879" name="Oval 7"/>
          <p:cNvSpPr>
            <a:spLocks noChangeArrowheads="1"/>
          </p:cNvSpPr>
          <p:nvPr/>
        </p:nvSpPr>
        <p:spPr bwMode="auto">
          <a:xfrm>
            <a:off x="3435350" y="5250909"/>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847880" name="Oval 8"/>
          <p:cNvSpPr>
            <a:spLocks noChangeArrowheads="1"/>
          </p:cNvSpPr>
          <p:nvPr/>
        </p:nvSpPr>
        <p:spPr bwMode="auto">
          <a:xfrm>
            <a:off x="3714750" y="5027072"/>
            <a:ext cx="74613" cy="77787"/>
          </a:xfrm>
          <a:prstGeom prst="ellipse">
            <a:avLst/>
          </a:prstGeom>
          <a:solidFill>
            <a:schemeClr val="accent1"/>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847881" name="Oval 9"/>
          <p:cNvSpPr>
            <a:spLocks noChangeArrowheads="1"/>
          </p:cNvSpPr>
          <p:nvPr/>
        </p:nvSpPr>
        <p:spPr bwMode="auto">
          <a:xfrm>
            <a:off x="3244850" y="5541422"/>
            <a:ext cx="74613" cy="77787"/>
          </a:xfrm>
          <a:prstGeom prst="ellipse">
            <a:avLst/>
          </a:prstGeom>
          <a:solidFill>
            <a:schemeClr val="accent1"/>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847882" name="Oval 10"/>
          <p:cNvSpPr>
            <a:spLocks noChangeArrowheads="1"/>
          </p:cNvSpPr>
          <p:nvPr/>
        </p:nvSpPr>
        <p:spPr bwMode="auto">
          <a:xfrm>
            <a:off x="3854450" y="5133434"/>
            <a:ext cx="74613" cy="76200"/>
          </a:xfrm>
          <a:prstGeom prst="ellipse">
            <a:avLst/>
          </a:prstGeom>
          <a:solidFill>
            <a:schemeClr val="accent1"/>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847883" name="Oval 11"/>
          <p:cNvSpPr>
            <a:spLocks noChangeArrowheads="1"/>
          </p:cNvSpPr>
          <p:nvPr/>
        </p:nvSpPr>
        <p:spPr bwMode="auto">
          <a:xfrm>
            <a:off x="3702050" y="5238209"/>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847884" name="Oval 12"/>
          <p:cNvSpPr>
            <a:spLocks noChangeArrowheads="1"/>
          </p:cNvSpPr>
          <p:nvPr/>
        </p:nvSpPr>
        <p:spPr bwMode="auto">
          <a:xfrm>
            <a:off x="4273550" y="5225509"/>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847885" name="Oval 13"/>
          <p:cNvSpPr>
            <a:spLocks noChangeArrowheads="1"/>
          </p:cNvSpPr>
          <p:nvPr/>
        </p:nvSpPr>
        <p:spPr bwMode="auto">
          <a:xfrm>
            <a:off x="4146550" y="5555709"/>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847886" name="Oval 14"/>
          <p:cNvSpPr>
            <a:spLocks noChangeArrowheads="1"/>
          </p:cNvSpPr>
          <p:nvPr/>
        </p:nvSpPr>
        <p:spPr bwMode="auto">
          <a:xfrm>
            <a:off x="3917950" y="5449347"/>
            <a:ext cx="74613" cy="77787"/>
          </a:xfrm>
          <a:prstGeom prst="ellipse">
            <a:avLst/>
          </a:prstGeom>
          <a:solidFill>
            <a:schemeClr val="accent1"/>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847887" name="Oval 15"/>
          <p:cNvSpPr>
            <a:spLocks noChangeArrowheads="1"/>
          </p:cNvSpPr>
          <p:nvPr/>
        </p:nvSpPr>
        <p:spPr bwMode="auto">
          <a:xfrm>
            <a:off x="4108450" y="4908009"/>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847888" name="Oval 16"/>
          <p:cNvSpPr>
            <a:spLocks noChangeArrowheads="1"/>
          </p:cNvSpPr>
          <p:nvPr/>
        </p:nvSpPr>
        <p:spPr bwMode="auto">
          <a:xfrm>
            <a:off x="4705350" y="5027072"/>
            <a:ext cx="74613" cy="77787"/>
          </a:xfrm>
          <a:prstGeom prst="ellipse">
            <a:avLst/>
          </a:prstGeom>
          <a:solidFill>
            <a:schemeClr val="accent1"/>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847889" name="Oval 17"/>
          <p:cNvSpPr>
            <a:spLocks noChangeArrowheads="1"/>
          </p:cNvSpPr>
          <p:nvPr/>
        </p:nvSpPr>
        <p:spPr bwMode="auto">
          <a:xfrm>
            <a:off x="5086350" y="4511134"/>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847890" name="Oval 18"/>
          <p:cNvSpPr>
            <a:spLocks noChangeArrowheads="1"/>
          </p:cNvSpPr>
          <p:nvPr/>
        </p:nvSpPr>
        <p:spPr bwMode="auto">
          <a:xfrm>
            <a:off x="3549650" y="5581109"/>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847891" name="Oval 19"/>
          <p:cNvSpPr>
            <a:spLocks noChangeArrowheads="1"/>
          </p:cNvSpPr>
          <p:nvPr/>
        </p:nvSpPr>
        <p:spPr bwMode="auto">
          <a:xfrm>
            <a:off x="4375150" y="4881022"/>
            <a:ext cx="74613" cy="77787"/>
          </a:xfrm>
          <a:prstGeom prst="ellipse">
            <a:avLst/>
          </a:prstGeom>
          <a:solidFill>
            <a:schemeClr val="accent1"/>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847892" name="Oval 20"/>
          <p:cNvSpPr>
            <a:spLocks noChangeArrowheads="1"/>
          </p:cNvSpPr>
          <p:nvPr/>
        </p:nvSpPr>
        <p:spPr bwMode="auto">
          <a:xfrm>
            <a:off x="4654550" y="4590509"/>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847893" name="Oval 21"/>
          <p:cNvSpPr>
            <a:spLocks noChangeArrowheads="1"/>
          </p:cNvSpPr>
          <p:nvPr/>
        </p:nvSpPr>
        <p:spPr bwMode="auto">
          <a:xfrm>
            <a:off x="3892550" y="4920709"/>
            <a:ext cx="74613" cy="77788"/>
          </a:xfrm>
          <a:prstGeom prst="ellipse">
            <a:avLst/>
          </a:prstGeom>
          <a:solidFill>
            <a:schemeClr val="accent1"/>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847894" name="Oval 22"/>
          <p:cNvSpPr>
            <a:spLocks noChangeArrowheads="1"/>
          </p:cNvSpPr>
          <p:nvPr/>
        </p:nvSpPr>
        <p:spPr bwMode="auto">
          <a:xfrm>
            <a:off x="4502150" y="4723859"/>
            <a:ext cx="74613" cy="76200"/>
          </a:xfrm>
          <a:prstGeom prst="ellipse">
            <a:avLst/>
          </a:prstGeom>
          <a:solidFill>
            <a:schemeClr val="accent1"/>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847895" name="Oval 23"/>
          <p:cNvSpPr>
            <a:spLocks noChangeArrowheads="1"/>
          </p:cNvSpPr>
          <p:nvPr/>
        </p:nvSpPr>
        <p:spPr bwMode="auto">
          <a:xfrm>
            <a:off x="4616450" y="5265197"/>
            <a:ext cx="74613" cy="77787"/>
          </a:xfrm>
          <a:prstGeom prst="ellipse">
            <a:avLst/>
          </a:prstGeom>
          <a:solidFill>
            <a:schemeClr val="accent1"/>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847896" name="Freeform 24"/>
          <p:cNvSpPr>
            <a:spLocks/>
          </p:cNvSpPr>
          <p:nvPr/>
        </p:nvSpPr>
        <p:spPr bwMode="auto">
          <a:xfrm>
            <a:off x="3060700" y="4398422"/>
            <a:ext cx="2312988" cy="1597025"/>
          </a:xfrm>
          <a:custGeom>
            <a:avLst/>
            <a:gdLst/>
            <a:ahLst/>
            <a:cxnLst>
              <a:cxn ang="0">
                <a:pos x="4" y="796"/>
              </a:cxn>
              <a:cxn ang="0">
                <a:pos x="212" y="388"/>
              </a:cxn>
              <a:cxn ang="0">
                <a:pos x="716" y="132"/>
              </a:cxn>
              <a:cxn ang="0">
                <a:pos x="1356" y="20"/>
              </a:cxn>
              <a:cxn ang="0">
                <a:pos x="1324" y="252"/>
              </a:cxn>
              <a:cxn ang="0">
                <a:pos x="940" y="700"/>
              </a:cxn>
              <a:cxn ang="0">
                <a:pos x="188" y="948"/>
              </a:cxn>
              <a:cxn ang="0">
                <a:pos x="4" y="796"/>
              </a:cxn>
            </a:cxnLst>
            <a:rect l="0" t="0" r="r" b="b"/>
            <a:pathLst>
              <a:path w="1457" h="968">
                <a:moveTo>
                  <a:pt x="4" y="796"/>
                </a:moveTo>
                <a:cubicBezTo>
                  <a:pt x="8" y="703"/>
                  <a:pt x="93" y="499"/>
                  <a:pt x="212" y="388"/>
                </a:cubicBezTo>
                <a:cubicBezTo>
                  <a:pt x="331" y="277"/>
                  <a:pt x="525" y="193"/>
                  <a:pt x="716" y="132"/>
                </a:cubicBezTo>
                <a:cubicBezTo>
                  <a:pt x="907" y="71"/>
                  <a:pt x="1255" y="0"/>
                  <a:pt x="1356" y="20"/>
                </a:cubicBezTo>
                <a:cubicBezTo>
                  <a:pt x="1457" y="40"/>
                  <a:pt x="1393" y="139"/>
                  <a:pt x="1324" y="252"/>
                </a:cubicBezTo>
                <a:cubicBezTo>
                  <a:pt x="1255" y="365"/>
                  <a:pt x="1129" y="584"/>
                  <a:pt x="940" y="700"/>
                </a:cubicBezTo>
                <a:cubicBezTo>
                  <a:pt x="751" y="816"/>
                  <a:pt x="344" y="928"/>
                  <a:pt x="188" y="948"/>
                </a:cubicBezTo>
                <a:cubicBezTo>
                  <a:pt x="32" y="968"/>
                  <a:pt x="0" y="889"/>
                  <a:pt x="4" y="796"/>
                </a:cubicBezTo>
                <a:close/>
              </a:path>
            </a:pathLst>
          </a:custGeom>
          <a:noFill/>
          <a:ln w="19050" cap="flat" cmpd="sng">
            <a:solidFill>
              <a:srgbClr val="FF0000"/>
            </a:solidFill>
            <a:prstDash val="dash"/>
            <a:round/>
            <a:headEnd type="none" w="sm" len="sm"/>
            <a:tailEnd type="none" w="sm" len="sm"/>
          </a:ln>
          <a:effectLst/>
        </p:spPr>
        <p:txBody>
          <a:bodyPr wrap="none" anchor="ctr">
            <a:prstTxWarp prst="textNoShape">
              <a:avLst/>
            </a:prstTxWarp>
          </a:bodyPr>
          <a:lstStyle/>
          <a:p>
            <a:endParaRPr lang="en-US"/>
          </a:p>
        </p:txBody>
      </p:sp>
      <p:sp>
        <p:nvSpPr>
          <p:cNvPr id="847897" name="Oval 25"/>
          <p:cNvSpPr>
            <a:spLocks noChangeArrowheads="1"/>
          </p:cNvSpPr>
          <p:nvPr/>
        </p:nvSpPr>
        <p:spPr bwMode="auto">
          <a:xfrm>
            <a:off x="3371850" y="5766847"/>
            <a:ext cx="74613" cy="77787"/>
          </a:xfrm>
          <a:prstGeom prst="ellipse">
            <a:avLst/>
          </a:prstGeom>
          <a:solidFill>
            <a:schemeClr val="accent1"/>
          </a:solid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847898" name="Text Box 26"/>
          <p:cNvSpPr txBox="1">
            <a:spLocks noChangeArrowheads="1"/>
          </p:cNvSpPr>
          <p:nvPr/>
        </p:nvSpPr>
        <p:spPr bwMode="auto">
          <a:xfrm>
            <a:off x="2378075" y="3312809"/>
            <a:ext cx="438150" cy="457200"/>
          </a:xfrm>
          <a:prstGeom prst="rect">
            <a:avLst/>
          </a:prstGeom>
          <a:noFill/>
          <a:ln w="12700" cap="sq">
            <a:noFill/>
            <a:miter lim="800000"/>
            <a:headEnd type="none" w="sm" len="sm"/>
            <a:tailEnd/>
          </a:ln>
          <a:effectLst/>
        </p:spPr>
        <p:txBody>
          <a:bodyPr wrap="none" anchor="ctr">
            <a:prstTxWarp prst="textNoShape">
              <a:avLst/>
            </a:prstTxWarp>
            <a:spAutoFit/>
          </a:bodyPr>
          <a:lstStyle/>
          <a:p>
            <a:pPr algn="ctr"/>
            <a:r>
              <a:rPr lang="en-US" sz="2400" b="0" dirty="0">
                <a:latin typeface="Times New Roman" charset="0"/>
              </a:rPr>
              <a:t>x</a:t>
            </a:r>
            <a:r>
              <a:rPr lang="en-US" sz="2400" b="0" baseline="-25000" dirty="0">
                <a:latin typeface="Times New Roman" charset="0"/>
              </a:rPr>
              <a:t>2</a:t>
            </a:r>
          </a:p>
        </p:txBody>
      </p:sp>
      <p:sp>
        <p:nvSpPr>
          <p:cNvPr id="847899" name="Text Box 27"/>
          <p:cNvSpPr txBox="1">
            <a:spLocks noChangeArrowheads="1"/>
          </p:cNvSpPr>
          <p:nvPr/>
        </p:nvSpPr>
        <p:spPr bwMode="auto">
          <a:xfrm>
            <a:off x="5486400" y="5908134"/>
            <a:ext cx="438150" cy="457200"/>
          </a:xfrm>
          <a:prstGeom prst="rect">
            <a:avLst/>
          </a:prstGeom>
          <a:noFill/>
          <a:ln w="12700" cap="sq">
            <a:noFill/>
            <a:miter lim="800000"/>
            <a:headEnd type="none" w="sm" len="sm"/>
            <a:tailEnd/>
          </a:ln>
          <a:effectLst/>
        </p:spPr>
        <p:txBody>
          <a:bodyPr wrap="none" anchor="ctr">
            <a:prstTxWarp prst="textNoShape">
              <a:avLst/>
            </a:prstTxWarp>
            <a:spAutoFit/>
          </a:bodyPr>
          <a:lstStyle/>
          <a:p>
            <a:pPr algn="ctr"/>
            <a:r>
              <a:rPr lang="en-US" sz="2400" b="0">
                <a:latin typeface="Times New Roman" charset="0"/>
              </a:rPr>
              <a:t>x</a:t>
            </a:r>
            <a:r>
              <a:rPr lang="en-US" sz="2400" b="0" baseline="-25000">
                <a:latin typeface="Times New Roman" charset="0"/>
              </a:rPr>
              <a:t>1</a:t>
            </a:r>
          </a:p>
        </p:txBody>
      </p:sp>
      <p:sp>
        <p:nvSpPr>
          <p:cNvPr id="847900" name="Text Box 28"/>
          <p:cNvSpPr txBox="1">
            <a:spLocks noChangeArrowheads="1"/>
          </p:cNvSpPr>
          <p:nvPr/>
        </p:nvSpPr>
        <p:spPr bwMode="auto">
          <a:xfrm>
            <a:off x="5562600" y="4079334"/>
            <a:ext cx="319088" cy="457200"/>
          </a:xfrm>
          <a:prstGeom prst="rect">
            <a:avLst/>
          </a:prstGeom>
          <a:noFill/>
          <a:ln w="12700" cap="sq">
            <a:noFill/>
            <a:miter lim="800000"/>
            <a:headEnd type="none" w="sm" len="sm"/>
            <a:tailEnd/>
          </a:ln>
          <a:effectLst/>
        </p:spPr>
        <p:txBody>
          <a:bodyPr wrap="none" anchor="ctr">
            <a:prstTxWarp prst="textNoShape">
              <a:avLst/>
            </a:prstTxWarp>
            <a:spAutoFit/>
          </a:bodyPr>
          <a:lstStyle/>
          <a:p>
            <a:pPr algn="ctr"/>
            <a:r>
              <a:rPr lang="en-US" sz="2400" b="0">
                <a:latin typeface="Times New Roman" charset="0"/>
              </a:rPr>
              <a:t>e</a:t>
            </a:r>
            <a:endParaRPr lang="en-US" sz="2400" b="0" baseline="-25000">
              <a:latin typeface="Times New Roman" charset="0"/>
            </a:endParaRPr>
          </a:p>
        </p:txBody>
      </p:sp>
    </p:spTree>
    <p:extLst>
      <p:ext uri="{BB962C8B-B14F-4D97-AF65-F5344CB8AC3E}">
        <p14:creationId xmlns:p14="http://schemas.microsoft.com/office/powerpoint/2010/main" val="603873440"/>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ChangeArrowheads="1"/>
          </p:cNvSpPr>
          <p:nvPr>
            <p:ph type="title"/>
          </p:nvPr>
        </p:nvSpPr>
        <p:spPr>
          <a:xfrm>
            <a:off x="1043490" y="807866"/>
            <a:ext cx="7024744" cy="1143000"/>
          </a:xfrm>
        </p:spPr>
        <p:txBody>
          <a:bodyPr>
            <a:normAutofit fontScale="90000"/>
          </a:bodyPr>
          <a:lstStyle/>
          <a:p>
            <a:r>
              <a:rPr lang="en-CA" altLang="zh-CN" dirty="0" smtClean="0">
                <a:ea typeface="SimSun" pitchFamily="2" charset="-122"/>
                <a:cs typeface="SimSun" pitchFamily="2" charset="-122"/>
              </a:rPr>
              <a:t>Nonlinear Dimensionality </a:t>
            </a:r>
            <a:r>
              <a:rPr lang="en-CA" altLang="zh-CN" dirty="0">
                <a:ea typeface="SimSun" pitchFamily="2" charset="-122"/>
                <a:cs typeface="SimSun" pitchFamily="2" charset="-122"/>
              </a:rPr>
              <a:t>Reduction: ISOMAP</a:t>
            </a:r>
            <a:endParaRPr lang="en-US" dirty="0"/>
          </a:p>
        </p:txBody>
      </p:sp>
      <p:sp>
        <p:nvSpPr>
          <p:cNvPr id="849923" name="Rectangle 3"/>
          <p:cNvSpPr>
            <a:spLocks noGrp="1" noChangeArrowheads="1"/>
          </p:cNvSpPr>
          <p:nvPr>
            <p:ph idx="1"/>
          </p:nvPr>
        </p:nvSpPr>
        <p:spPr>
          <a:xfrm>
            <a:off x="545499" y="2428733"/>
            <a:ext cx="4424924" cy="3847718"/>
          </a:xfrm>
        </p:spPr>
        <p:txBody>
          <a:bodyPr>
            <a:normAutofit/>
          </a:bodyPr>
          <a:lstStyle/>
          <a:p>
            <a:r>
              <a:rPr lang="en-CA" altLang="zh-CN" dirty="0">
                <a:ea typeface="SimSun" pitchFamily="2" charset="-122"/>
                <a:cs typeface="SimSun" pitchFamily="2" charset="-122"/>
              </a:rPr>
              <a:t>Construct a neighbourhood </a:t>
            </a:r>
            <a:r>
              <a:rPr lang="en-CA" altLang="zh-CN" dirty="0" smtClean="0">
                <a:ea typeface="SimSun" pitchFamily="2" charset="-122"/>
                <a:cs typeface="SimSun" pitchFamily="2" charset="-122"/>
              </a:rPr>
              <a:t>graph where each point is connected to its k nearest neighbours.</a:t>
            </a:r>
            <a:endParaRPr lang="en-CA" altLang="zh-CN" dirty="0">
              <a:ea typeface="SimSun" pitchFamily="2" charset="-122"/>
              <a:cs typeface="SimSun" pitchFamily="2" charset="-122"/>
            </a:endParaRPr>
          </a:p>
          <a:p>
            <a:r>
              <a:rPr lang="en-CA" altLang="zh-CN" dirty="0">
                <a:ea typeface="SimSun" pitchFamily="2" charset="-122"/>
                <a:cs typeface="SimSun" pitchFamily="2" charset="-122"/>
              </a:rPr>
              <a:t>For each pair of points in the graph, compute the shortest path distances – geodesic </a:t>
            </a:r>
            <a:r>
              <a:rPr lang="en-CA" altLang="zh-CN" dirty="0" smtClean="0">
                <a:ea typeface="SimSun" pitchFamily="2" charset="-122"/>
                <a:cs typeface="SimSun" pitchFamily="2" charset="-122"/>
              </a:rPr>
              <a:t>distances</a:t>
            </a:r>
          </a:p>
          <a:p>
            <a:r>
              <a:rPr lang="en-CA" altLang="zh-CN" dirty="0" smtClean="0">
                <a:ea typeface="SimSun" pitchFamily="2" charset="-122"/>
                <a:cs typeface="SimSun" pitchFamily="2" charset="-122"/>
              </a:rPr>
              <a:t>Use distances to compute a lower dimension embedding</a:t>
            </a:r>
            <a:endParaRPr lang="en-CA" altLang="zh-CN" dirty="0">
              <a:ea typeface="SimSun" pitchFamily="2" charset="-122"/>
              <a:cs typeface="SimSun" pitchFamily="2" charset="-122"/>
            </a:endParaRPr>
          </a:p>
        </p:txBody>
      </p:sp>
      <p:pic>
        <p:nvPicPr>
          <p:cNvPr id="849925" name="Picture 5"/>
          <p:cNvPicPr>
            <a:picLocks noChangeAspect="1" noChangeArrowheads="1"/>
          </p:cNvPicPr>
          <p:nvPr/>
        </p:nvPicPr>
        <p:blipFill>
          <a:blip r:embed="rId3"/>
          <a:srcRect/>
          <a:stretch>
            <a:fillRect/>
          </a:stretch>
        </p:blipFill>
        <p:spPr bwMode="auto">
          <a:xfrm>
            <a:off x="4970423" y="2348968"/>
            <a:ext cx="3124327" cy="2436975"/>
          </a:xfrm>
          <a:prstGeom prst="rect">
            <a:avLst/>
          </a:prstGeom>
          <a:noFill/>
          <a:ln w="9525">
            <a:noFill/>
            <a:miter lim="800000"/>
            <a:headEnd/>
            <a:tailEnd/>
          </a:ln>
          <a:effectLst/>
        </p:spPr>
      </p:pic>
      <p:sp>
        <p:nvSpPr>
          <p:cNvPr id="2" name="Rectangle 1"/>
          <p:cNvSpPr/>
          <p:nvPr/>
        </p:nvSpPr>
        <p:spPr>
          <a:xfrm>
            <a:off x="5042083" y="4896694"/>
            <a:ext cx="3211424" cy="646331"/>
          </a:xfrm>
          <a:prstGeom prst="rect">
            <a:avLst/>
          </a:prstGeom>
        </p:spPr>
        <p:txBody>
          <a:bodyPr wrap="square">
            <a:spAutoFit/>
          </a:bodyPr>
          <a:lstStyle/>
          <a:p>
            <a:pPr marL="342900" indent="-342900" algn="r">
              <a:spcBef>
                <a:spcPct val="20000"/>
              </a:spcBef>
            </a:pPr>
            <a:r>
              <a:rPr lang="en-US" dirty="0" err="1">
                <a:latin typeface="Times New Roman" charset="0"/>
              </a:rPr>
              <a:t>Tenenbaum</a:t>
            </a:r>
            <a:r>
              <a:rPr lang="en-US" dirty="0">
                <a:latin typeface="Times New Roman" charset="0"/>
              </a:rPr>
              <a:t>, de Silva, Langford (2000)</a:t>
            </a:r>
          </a:p>
        </p:txBody>
      </p:sp>
    </p:spTree>
    <p:extLst>
      <p:ext uri="{BB962C8B-B14F-4D97-AF65-F5344CB8AC3E}">
        <p14:creationId xmlns:p14="http://schemas.microsoft.com/office/powerpoint/2010/main" val="40238947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Incorrect Values</a:t>
            </a:r>
            <a:endParaRPr lang="en-US" dirty="0"/>
          </a:p>
        </p:txBody>
      </p:sp>
      <p:sp>
        <p:nvSpPr>
          <p:cNvPr id="3" name="Content Placeholder 2"/>
          <p:cNvSpPr>
            <a:spLocks noGrp="1"/>
          </p:cNvSpPr>
          <p:nvPr>
            <p:ph idx="1"/>
          </p:nvPr>
        </p:nvSpPr>
        <p:spPr/>
        <p:txBody>
          <a:bodyPr>
            <a:normAutofit/>
          </a:bodyPr>
          <a:lstStyle/>
          <a:p>
            <a:r>
              <a:rPr lang="en-US" sz="2400" b="1" dirty="0"/>
              <a:t>Incorrect values </a:t>
            </a:r>
            <a:r>
              <a:rPr lang="en-US" sz="2400" dirty="0"/>
              <a:t>are often </a:t>
            </a:r>
            <a:r>
              <a:rPr lang="en-US" sz="2400" b="1" dirty="0"/>
              <a:t>more challenging to locate </a:t>
            </a:r>
            <a:r>
              <a:rPr lang="en-US" sz="2400" dirty="0"/>
              <a:t>within a dataset than missing values. </a:t>
            </a:r>
            <a:endParaRPr lang="en-US" sz="2400" dirty="0" smtClean="0"/>
          </a:p>
          <a:p>
            <a:r>
              <a:rPr lang="en-US" sz="2400" dirty="0" smtClean="0"/>
              <a:t>Unlike </a:t>
            </a:r>
            <a:r>
              <a:rPr lang="en-US" sz="2400" dirty="0"/>
              <a:t>missing values, which tend to adhere to a given format, such as blank or NA</a:t>
            </a:r>
            <a:r>
              <a:rPr lang="en-US" sz="2400" b="1" dirty="0"/>
              <a:t>, incorrect values can be anything</a:t>
            </a:r>
            <a:r>
              <a:rPr lang="en-US" sz="2400" dirty="0"/>
              <a:t>. </a:t>
            </a:r>
            <a:endParaRPr lang="en-US" sz="2400" dirty="0" smtClean="0"/>
          </a:p>
          <a:p>
            <a:r>
              <a:rPr lang="en-US" sz="2400" dirty="0" smtClean="0"/>
              <a:t>Therefore</a:t>
            </a:r>
            <a:r>
              <a:rPr lang="en-US" sz="2400" dirty="0"/>
              <a:t>, incorrect values must first be </a:t>
            </a:r>
            <a:r>
              <a:rPr lang="en-US" sz="2400" b="1" dirty="0"/>
              <a:t>discovered</a:t>
            </a:r>
            <a:r>
              <a:rPr lang="en-US" sz="2400" dirty="0"/>
              <a:t>. </a:t>
            </a:r>
            <a:endParaRPr lang="en-US" sz="2400" dirty="0" smtClean="0"/>
          </a:p>
          <a:p>
            <a:r>
              <a:rPr lang="en-US" sz="2400" dirty="0" smtClean="0"/>
              <a:t>This is done using code – such as R or Python. </a:t>
            </a:r>
          </a:p>
          <a:p>
            <a:r>
              <a:rPr lang="en-US" sz="2400" dirty="0" smtClean="0"/>
              <a:t>This requires knowledge about the dataset and the domain.</a:t>
            </a:r>
          </a:p>
          <a:p>
            <a:endParaRPr lang="en-US" sz="2400"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8</a:t>
            </a:fld>
            <a:endParaRPr lang="en-US"/>
          </a:p>
        </p:txBody>
      </p:sp>
    </p:spTree>
    <p:extLst>
      <p:ext uri="{BB962C8B-B14F-4D97-AF65-F5344CB8AC3E}">
        <p14:creationId xmlns:p14="http://schemas.microsoft.com/office/powerpoint/2010/main" val="16004373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ChangeArrowheads="1"/>
          </p:cNvSpPr>
          <p:nvPr>
            <p:ph type="title"/>
          </p:nvPr>
        </p:nvSpPr>
        <p:spPr>
          <a:xfrm>
            <a:off x="1034967" y="697967"/>
            <a:ext cx="7024744" cy="1143000"/>
          </a:xfrm>
        </p:spPr>
        <p:txBody>
          <a:bodyPr/>
          <a:lstStyle/>
          <a:p>
            <a:r>
              <a:rPr lang="en-US" dirty="0"/>
              <a:t>Feature Subset Selection</a:t>
            </a:r>
          </a:p>
        </p:txBody>
      </p:sp>
      <p:sp>
        <p:nvSpPr>
          <p:cNvPr id="851971" name="Rectangle 3"/>
          <p:cNvSpPr>
            <a:spLocks noGrp="1" noChangeArrowheads="1"/>
          </p:cNvSpPr>
          <p:nvPr>
            <p:ph idx="1"/>
          </p:nvPr>
        </p:nvSpPr>
        <p:spPr>
          <a:xfrm>
            <a:off x="586854" y="2149136"/>
            <a:ext cx="7888406" cy="4273848"/>
          </a:xfrm>
        </p:spPr>
        <p:txBody>
          <a:bodyPr>
            <a:normAutofit fontScale="92500" lnSpcReduction="10000"/>
          </a:bodyPr>
          <a:lstStyle/>
          <a:p>
            <a:pPr marL="68580" indent="0">
              <a:lnSpc>
                <a:spcPct val="90000"/>
              </a:lnSpc>
              <a:buNone/>
            </a:pPr>
            <a:r>
              <a:rPr lang="en-US" b="1" dirty="0"/>
              <a:t>Another way to reduce dimensionality of </a:t>
            </a:r>
            <a:r>
              <a:rPr lang="en-US" b="1" dirty="0" smtClean="0"/>
              <a:t>data is to remove features that are redundant or irrelevant.</a:t>
            </a:r>
          </a:p>
          <a:p>
            <a:pPr marL="68580" indent="0">
              <a:lnSpc>
                <a:spcPct val="90000"/>
              </a:lnSpc>
              <a:buNone/>
            </a:pPr>
            <a:endParaRPr lang="en-US" b="1" dirty="0" smtClean="0"/>
          </a:p>
          <a:p>
            <a:pPr>
              <a:lnSpc>
                <a:spcPct val="90000"/>
              </a:lnSpc>
            </a:pPr>
            <a:r>
              <a:rPr lang="en-US" dirty="0" smtClean="0"/>
              <a:t>Doing so also reduces </a:t>
            </a:r>
            <a:r>
              <a:rPr lang="en-US" dirty="0" err="1" smtClean="0"/>
              <a:t>overfitting</a:t>
            </a:r>
            <a:r>
              <a:rPr lang="en-US" dirty="0" smtClean="0"/>
              <a:t>, reduces training time for machine learning algorithms, and may improve accuracy of algorithms.</a:t>
            </a:r>
            <a:endParaRPr lang="en-US" dirty="0"/>
          </a:p>
          <a:p>
            <a:pPr lvl="4">
              <a:lnSpc>
                <a:spcPct val="90000"/>
              </a:lnSpc>
            </a:pPr>
            <a:endParaRPr lang="en-US" dirty="0"/>
          </a:p>
          <a:p>
            <a:pPr>
              <a:lnSpc>
                <a:spcPct val="90000"/>
              </a:lnSpc>
            </a:pPr>
            <a:r>
              <a:rPr lang="en-US" dirty="0"/>
              <a:t>Redundant features </a:t>
            </a:r>
          </a:p>
          <a:p>
            <a:pPr lvl="1">
              <a:lnSpc>
                <a:spcPct val="90000"/>
              </a:lnSpc>
            </a:pPr>
            <a:r>
              <a:rPr lang="en-US" dirty="0"/>
              <a:t>D</a:t>
            </a:r>
            <a:r>
              <a:rPr lang="en-US" dirty="0" smtClean="0"/>
              <a:t>uplicate </a:t>
            </a:r>
            <a:r>
              <a:rPr lang="en-US" dirty="0"/>
              <a:t>much or all of the information contained in one or more other attributes</a:t>
            </a:r>
          </a:p>
          <a:p>
            <a:pPr lvl="1">
              <a:lnSpc>
                <a:spcPct val="90000"/>
              </a:lnSpc>
            </a:pPr>
            <a:r>
              <a:rPr lang="en-US" dirty="0"/>
              <a:t>Example: purchase price of a product and the amount of sales tax paid</a:t>
            </a:r>
          </a:p>
          <a:p>
            <a:pPr lvl="4">
              <a:lnSpc>
                <a:spcPct val="90000"/>
              </a:lnSpc>
            </a:pPr>
            <a:endParaRPr lang="en-US" dirty="0"/>
          </a:p>
          <a:p>
            <a:pPr>
              <a:lnSpc>
                <a:spcPct val="90000"/>
              </a:lnSpc>
            </a:pPr>
            <a:r>
              <a:rPr lang="en-US" dirty="0"/>
              <a:t>Irrelevant features</a:t>
            </a:r>
          </a:p>
          <a:p>
            <a:pPr lvl="1">
              <a:lnSpc>
                <a:spcPct val="90000"/>
              </a:lnSpc>
            </a:pPr>
            <a:r>
              <a:rPr lang="en-US" dirty="0"/>
              <a:t>C</a:t>
            </a:r>
            <a:r>
              <a:rPr lang="en-US" dirty="0" smtClean="0"/>
              <a:t>ontain </a:t>
            </a:r>
            <a:r>
              <a:rPr lang="en-US" dirty="0"/>
              <a:t>no information that is useful for the data mining task at hand</a:t>
            </a:r>
          </a:p>
          <a:p>
            <a:pPr lvl="1">
              <a:lnSpc>
                <a:spcPct val="90000"/>
              </a:lnSpc>
            </a:pPr>
            <a:r>
              <a:rPr lang="en-US" dirty="0"/>
              <a:t>Example: students' ID is often irrelevant to the task of predicting students' GPA</a:t>
            </a:r>
          </a:p>
        </p:txBody>
      </p:sp>
      <p:sp>
        <p:nvSpPr>
          <p:cNvPr id="851972" name="Text Box 4"/>
          <p:cNvSpPr txBox="1">
            <a:spLocks noChangeArrowheads="1"/>
          </p:cNvSpPr>
          <p:nvPr/>
        </p:nvSpPr>
        <p:spPr bwMode="auto">
          <a:xfrm>
            <a:off x="1676400" y="3657600"/>
            <a:ext cx="1600200" cy="304800"/>
          </a:xfrm>
          <a:prstGeom prst="rect">
            <a:avLst/>
          </a:prstGeom>
          <a:noFill/>
          <a:ln w="12700">
            <a:noFill/>
            <a:miter lim="800000"/>
            <a:headEnd/>
            <a:tailEnd/>
          </a:ln>
          <a:effectLst/>
        </p:spPr>
        <p:txBody>
          <a:bodyPr>
            <a:prstTxWarp prst="textNoShape">
              <a:avLst/>
            </a:prstTxWarp>
            <a:spAutoFit/>
          </a:bodyPr>
          <a:lstStyle/>
          <a:p>
            <a:pPr>
              <a:spcBef>
                <a:spcPct val="50000"/>
              </a:spcBef>
            </a:pPr>
            <a:endParaRPr lang="en-US"/>
          </a:p>
        </p:txBody>
      </p:sp>
      <p:sp>
        <p:nvSpPr>
          <p:cNvPr id="851973" name="Rectangle 5"/>
          <p:cNvSpPr>
            <a:spLocks noChangeArrowheads="1"/>
          </p:cNvSpPr>
          <p:nvPr/>
        </p:nvSpPr>
        <p:spPr bwMode="auto">
          <a:xfrm>
            <a:off x="1717675" y="5984875"/>
            <a:ext cx="184150" cy="304800"/>
          </a:xfrm>
          <a:prstGeom prst="rect">
            <a:avLst/>
          </a:prstGeom>
          <a:noFill/>
          <a:ln w="12700">
            <a:noFill/>
            <a:miter lim="800000"/>
            <a:headEnd/>
            <a:tailEnd/>
          </a:ln>
          <a:effectLst/>
        </p:spPr>
        <p:txBody>
          <a:bodyPr wrap="none">
            <a:prstTxWarp prst="textNoShape">
              <a:avLst/>
            </a:prstTxWarp>
            <a:spAutoFit/>
          </a:bodyPr>
          <a:lstStyle/>
          <a:p>
            <a:pPr>
              <a:spcBef>
                <a:spcPct val="50000"/>
              </a:spcBef>
            </a:pPr>
            <a:endParaRPr lang="en-US"/>
          </a:p>
        </p:txBody>
      </p:sp>
    </p:spTree>
    <p:extLst>
      <p:ext uri="{BB962C8B-B14F-4D97-AF65-F5344CB8AC3E}">
        <p14:creationId xmlns:p14="http://schemas.microsoft.com/office/powerpoint/2010/main" val="1063378310"/>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10178"/>
            <a:ext cx="7024744" cy="1143000"/>
          </a:xfrm>
        </p:spPr>
        <p:txBody>
          <a:bodyPr>
            <a:normAutofit fontScale="90000"/>
          </a:bodyPr>
          <a:lstStyle/>
          <a:p>
            <a:r>
              <a:rPr lang="en-US" dirty="0" smtClean="0"/>
              <a:t>Approaches for Feature Subset Selection</a:t>
            </a:r>
            <a:endParaRPr lang="en-US" dirty="0"/>
          </a:p>
        </p:txBody>
      </p:sp>
      <p:sp>
        <p:nvSpPr>
          <p:cNvPr id="3" name="Content Placeholder 2"/>
          <p:cNvSpPr>
            <a:spLocks noGrp="1"/>
          </p:cNvSpPr>
          <p:nvPr>
            <p:ph idx="1"/>
          </p:nvPr>
        </p:nvSpPr>
        <p:spPr>
          <a:xfrm>
            <a:off x="1043492" y="2067220"/>
            <a:ext cx="6777317" cy="4465661"/>
          </a:xfrm>
        </p:spPr>
        <p:txBody>
          <a:bodyPr>
            <a:normAutofit fontScale="77500" lnSpcReduction="20000"/>
          </a:bodyPr>
          <a:lstStyle/>
          <a:p>
            <a:r>
              <a:rPr lang="en-US" dirty="0"/>
              <a:t>Brute-force </a:t>
            </a:r>
            <a:r>
              <a:rPr lang="en-US" dirty="0" smtClean="0"/>
              <a:t>approach:</a:t>
            </a:r>
            <a:endParaRPr lang="en-US" dirty="0"/>
          </a:p>
          <a:p>
            <a:pPr lvl="1"/>
            <a:r>
              <a:rPr lang="en-US" dirty="0"/>
              <a:t>Try all possible feature subsets as input to data mining </a:t>
            </a:r>
            <a:r>
              <a:rPr lang="en-US" dirty="0" smtClean="0"/>
              <a:t>algorithm</a:t>
            </a:r>
          </a:p>
          <a:p>
            <a:pPr lvl="1"/>
            <a:endParaRPr lang="en-US" dirty="0"/>
          </a:p>
          <a:p>
            <a:r>
              <a:rPr lang="en-US" dirty="0"/>
              <a:t>Embedded approaches:</a:t>
            </a:r>
          </a:p>
          <a:p>
            <a:pPr lvl="1"/>
            <a:r>
              <a:rPr lang="en-US" dirty="0" smtClean="0"/>
              <a:t>Feature </a:t>
            </a:r>
            <a:r>
              <a:rPr lang="en-US" dirty="0"/>
              <a:t>selection occurs naturally as part of the data mining </a:t>
            </a:r>
            <a:r>
              <a:rPr lang="en-US" dirty="0" smtClean="0"/>
              <a:t>algorithm. Which features contribute most to high accuracy of algorithm.</a:t>
            </a:r>
          </a:p>
          <a:p>
            <a:pPr lvl="1"/>
            <a:r>
              <a:rPr lang="en-US" dirty="0" smtClean="0"/>
              <a:t>Use regularization methods, e.g. LASSO</a:t>
            </a:r>
          </a:p>
          <a:p>
            <a:pPr lvl="1"/>
            <a:endParaRPr lang="en-US" dirty="0"/>
          </a:p>
          <a:p>
            <a:r>
              <a:rPr lang="en-US" dirty="0"/>
              <a:t>Filter approaches:</a:t>
            </a:r>
          </a:p>
          <a:p>
            <a:pPr lvl="1"/>
            <a:r>
              <a:rPr lang="en-US" dirty="0" smtClean="0"/>
              <a:t>Features </a:t>
            </a:r>
            <a:r>
              <a:rPr lang="en-US" dirty="0"/>
              <a:t>are selected before data mining algorithm is </a:t>
            </a:r>
            <a:r>
              <a:rPr lang="en-US" dirty="0" smtClean="0"/>
              <a:t>run by applying a statistical measure and assigning a score to each feature.</a:t>
            </a:r>
          </a:p>
          <a:p>
            <a:pPr lvl="1"/>
            <a:r>
              <a:rPr lang="en-US" dirty="0" smtClean="0"/>
              <a:t>Methods: Chi squared test, information gain</a:t>
            </a:r>
          </a:p>
          <a:p>
            <a:endParaRPr lang="en-US" dirty="0"/>
          </a:p>
          <a:p>
            <a:r>
              <a:rPr lang="en-US" dirty="0" smtClean="0"/>
              <a:t>Wrapper </a:t>
            </a:r>
            <a:r>
              <a:rPr lang="en-US" dirty="0"/>
              <a:t>approaches:</a:t>
            </a:r>
          </a:p>
          <a:p>
            <a:pPr lvl="1"/>
            <a:r>
              <a:rPr lang="en-US" dirty="0" smtClean="0"/>
              <a:t>Use </a:t>
            </a:r>
            <a:r>
              <a:rPr lang="en-US" dirty="0"/>
              <a:t>the data mining algorithm as a black box to find best subset of </a:t>
            </a:r>
            <a:r>
              <a:rPr lang="en-US" dirty="0" smtClean="0"/>
              <a:t>attributes</a:t>
            </a:r>
          </a:p>
          <a:p>
            <a:pPr lvl="1"/>
            <a:r>
              <a:rPr lang="en-US" dirty="0" smtClean="0"/>
              <a:t>Consider feature selection a search problem in which different combinations are evaluated and compared to each other.</a:t>
            </a:r>
          </a:p>
          <a:p>
            <a:pPr lvl="1"/>
            <a:r>
              <a:rPr lang="en-US" dirty="0" smtClean="0"/>
              <a:t>Example: Recursive feature elimination algorithms</a:t>
            </a:r>
            <a:endParaRPr lang="en-US" dirty="0"/>
          </a:p>
          <a:p>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81</a:t>
            </a:fld>
            <a:endParaRPr lang="en-US"/>
          </a:p>
        </p:txBody>
      </p:sp>
    </p:spTree>
    <p:extLst>
      <p:ext uri="{BB962C8B-B14F-4D97-AF65-F5344CB8AC3E}">
        <p14:creationId xmlns:p14="http://schemas.microsoft.com/office/powerpoint/2010/main" val="41370911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a:xfrm>
            <a:off x="1043490" y="697967"/>
            <a:ext cx="7024744" cy="1143000"/>
          </a:xfrm>
        </p:spPr>
        <p:txBody>
          <a:bodyPr/>
          <a:lstStyle/>
          <a:p>
            <a:r>
              <a:rPr lang="en-US" dirty="0"/>
              <a:t>Feature Creation</a:t>
            </a:r>
          </a:p>
        </p:txBody>
      </p:sp>
      <p:sp>
        <p:nvSpPr>
          <p:cNvPr id="855043" name="Rectangle 3"/>
          <p:cNvSpPr>
            <a:spLocks noGrp="1" noChangeArrowheads="1"/>
          </p:cNvSpPr>
          <p:nvPr>
            <p:ph idx="1"/>
          </p:nvPr>
        </p:nvSpPr>
        <p:spPr/>
        <p:txBody>
          <a:bodyPr>
            <a:normAutofit/>
          </a:bodyPr>
          <a:lstStyle/>
          <a:p>
            <a:r>
              <a:rPr lang="en-US" b="1" dirty="0"/>
              <a:t>Create new attributes </a:t>
            </a:r>
            <a:r>
              <a:rPr lang="en-US" dirty="0"/>
              <a:t>that can capture the important information in a data set much more efficiently than the original attributes</a:t>
            </a:r>
          </a:p>
          <a:p>
            <a:pPr lvl="4"/>
            <a:endParaRPr lang="en-US" dirty="0"/>
          </a:p>
          <a:p>
            <a:pPr marL="68580" indent="0">
              <a:buNone/>
            </a:pPr>
            <a:r>
              <a:rPr lang="en-US" b="1" dirty="0"/>
              <a:t>Three general methodologies:</a:t>
            </a:r>
          </a:p>
          <a:p>
            <a:pPr lvl="1"/>
            <a:r>
              <a:rPr lang="en-US" dirty="0"/>
              <a:t>Feature Extraction</a:t>
            </a:r>
          </a:p>
          <a:p>
            <a:pPr lvl="2"/>
            <a:r>
              <a:rPr lang="en-US" dirty="0"/>
              <a:t> domain-specific</a:t>
            </a:r>
          </a:p>
          <a:p>
            <a:pPr lvl="1"/>
            <a:r>
              <a:rPr lang="en-US" dirty="0"/>
              <a:t>Mapping Data to New </a:t>
            </a:r>
            <a:r>
              <a:rPr lang="en-US" dirty="0" smtClean="0"/>
              <a:t>Space</a:t>
            </a:r>
          </a:p>
          <a:p>
            <a:pPr lvl="2"/>
            <a:r>
              <a:rPr lang="en-US" dirty="0" smtClean="0"/>
              <a:t>Transform data to a different space, e.g. Fourier transform</a:t>
            </a:r>
            <a:endParaRPr lang="en-US" dirty="0"/>
          </a:p>
          <a:p>
            <a:pPr lvl="1"/>
            <a:r>
              <a:rPr lang="en-US" dirty="0"/>
              <a:t>Feature Construction</a:t>
            </a:r>
          </a:p>
          <a:p>
            <a:pPr lvl="2"/>
            <a:r>
              <a:rPr lang="en-US" dirty="0"/>
              <a:t> combining features </a:t>
            </a:r>
          </a:p>
        </p:txBody>
      </p:sp>
    </p:spTree>
    <p:extLst>
      <p:ext uri="{BB962C8B-B14F-4D97-AF65-F5344CB8AC3E}">
        <p14:creationId xmlns:p14="http://schemas.microsoft.com/office/powerpoint/2010/main" val="3497497577"/>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 Example</a:t>
            </a:r>
            <a:endParaRPr lang="en-US" dirty="0"/>
          </a:p>
        </p:txBody>
      </p:sp>
      <p:sp>
        <p:nvSpPr>
          <p:cNvPr id="3" name="Content Placeholder 2"/>
          <p:cNvSpPr>
            <a:spLocks noGrp="1"/>
          </p:cNvSpPr>
          <p:nvPr>
            <p:ph idx="1"/>
          </p:nvPr>
        </p:nvSpPr>
        <p:spPr/>
        <p:txBody>
          <a:bodyPr>
            <a:normAutofit/>
          </a:bodyPr>
          <a:lstStyle/>
          <a:p>
            <a:r>
              <a:rPr lang="en-US" dirty="0" smtClean="0"/>
              <a:t>Suppose you </a:t>
            </a:r>
            <a:r>
              <a:rPr lang="en-US" dirty="0"/>
              <a:t>are building a classifier that determines how many syllables are in a word. </a:t>
            </a:r>
            <a:endParaRPr lang="en-US" dirty="0" smtClean="0"/>
          </a:p>
          <a:p>
            <a:r>
              <a:rPr lang="en-US" dirty="0" smtClean="0"/>
              <a:t>What </a:t>
            </a:r>
            <a:r>
              <a:rPr lang="en-US" b="1" dirty="0"/>
              <a:t>features</a:t>
            </a:r>
            <a:r>
              <a:rPr lang="en-US" dirty="0"/>
              <a:t> would be useful to </a:t>
            </a:r>
            <a:r>
              <a:rPr lang="en-US" dirty="0" smtClean="0"/>
              <a:t>extract/create? </a:t>
            </a:r>
          </a:p>
          <a:p>
            <a:pPr marL="68580" indent="0">
              <a:buNone/>
            </a:pPr>
            <a:r>
              <a:rPr lang="en-US" dirty="0" smtClean="0"/>
              <a:t>Here </a:t>
            </a:r>
            <a:r>
              <a:rPr lang="en-US" dirty="0"/>
              <a:t>are a few possibilities:</a:t>
            </a:r>
          </a:p>
          <a:p>
            <a:pPr marL="525780" indent="-457200">
              <a:buAutoNum type="arabicParenR"/>
            </a:pPr>
            <a:r>
              <a:rPr lang="en-US" dirty="0" smtClean="0"/>
              <a:t>the </a:t>
            </a:r>
            <a:r>
              <a:rPr lang="en-US" dirty="0"/>
              <a:t>length of the word</a:t>
            </a:r>
            <a:r>
              <a:rPr lang="en-US" dirty="0" smtClean="0"/>
              <a:t>: (</a:t>
            </a:r>
            <a:r>
              <a:rPr lang="en-US" dirty="0" err="1" smtClean="0"/>
              <a:t>WordLen</a:t>
            </a:r>
            <a:r>
              <a:rPr lang="en-US" dirty="0" smtClean="0"/>
              <a:t>)</a:t>
            </a:r>
          </a:p>
          <a:p>
            <a:pPr marL="525780" indent="-457200">
              <a:buAutoNum type="arabicParenR"/>
            </a:pPr>
            <a:r>
              <a:rPr lang="en-US" dirty="0"/>
              <a:t>type of character </a:t>
            </a:r>
            <a:r>
              <a:rPr lang="en-US" dirty="0" smtClean="0"/>
              <a:t>of </a:t>
            </a:r>
            <a:r>
              <a:rPr lang="en-US" dirty="0"/>
              <a:t>the first </a:t>
            </a:r>
            <a:r>
              <a:rPr lang="en-US" dirty="0" smtClean="0"/>
              <a:t>letter (</a:t>
            </a:r>
            <a:r>
              <a:rPr lang="en-US" dirty="0" err="1" smtClean="0"/>
              <a:t>FChar</a:t>
            </a:r>
            <a:r>
              <a:rPr lang="en-US" dirty="0" smtClean="0"/>
              <a:t>)</a:t>
            </a:r>
          </a:p>
          <a:p>
            <a:pPr marL="525780" indent="-457200">
              <a:buAutoNum type="arabicParenR"/>
            </a:pPr>
            <a:r>
              <a:rPr lang="en-US" dirty="0" smtClean="0"/>
              <a:t>number of vowels in the word (</a:t>
            </a:r>
            <a:r>
              <a:rPr lang="en-US" dirty="0" err="1" smtClean="0"/>
              <a:t>Vcount</a:t>
            </a:r>
            <a:r>
              <a:rPr lang="en-US" dirty="0" smtClean="0"/>
              <a:t>)</a:t>
            </a:r>
          </a:p>
          <a:p>
            <a:pPr marL="68580" indent="0">
              <a:buNone/>
            </a:pPr>
            <a:r>
              <a:rPr lang="en-US" dirty="0" smtClean="0"/>
              <a:t>etc.</a:t>
            </a:r>
            <a:endParaRPr lang="en-US" dirty="0"/>
          </a:p>
          <a:p>
            <a:pPr marL="68580" indent="0">
              <a:buNone/>
            </a:pP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83</a:t>
            </a:fld>
            <a:endParaRPr lang="en-US"/>
          </a:p>
        </p:txBody>
      </p:sp>
    </p:spTree>
    <p:extLst>
      <p:ext uri="{BB962C8B-B14F-4D97-AF65-F5344CB8AC3E}">
        <p14:creationId xmlns:p14="http://schemas.microsoft.com/office/powerpoint/2010/main" val="178909956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Pandas introduction</a:t>
            </a:r>
            <a:endParaRPr lang="en-US" dirty="0"/>
          </a:p>
        </p:txBody>
      </p:sp>
      <p:sp>
        <p:nvSpPr>
          <p:cNvPr id="7" name="Text Placeholder 6"/>
          <p:cNvSpPr>
            <a:spLocks noGrp="1"/>
          </p:cNvSpPr>
          <p:nvPr>
            <p:ph type="body" idx="1"/>
          </p:nvPr>
        </p:nvSpPr>
        <p:spPr/>
        <p:txBody>
          <a:bodyPr/>
          <a:lstStyle/>
          <a:p>
            <a:r>
              <a:rPr lang="en-US" dirty="0" smtClean="0"/>
              <a:t>Gates and Singh</a:t>
            </a:r>
            <a:endParaRPr lang="en-US"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84</a:t>
            </a:fld>
            <a:endParaRPr lang="en-US"/>
          </a:p>
        </p:txBody>
      </p:sp>
    </p:spTree>
    <p:extLst>
      <p:ext uri="{BB962C8B-B14F-4D97-AF65-F5344CB8AC3E}">
        <p14:creationId xmlns:p14="http://schemas.microsoft.com/office/powerpoint/2010/main" val="10701840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Python 3 pandas</a:t>
            </a:r>
            <a:endParaRPr lang="en-US" dirty="0"/>
          </a:p>
        </p:txBody>
      </p:sp>
      <p:sp>
        <p:nvSpPr>
          <p:cNvPr id="3" name="Content Placeholder 2"/>
          <p:cNvSpPr>
            <a:spLocks noGrp="1"/>
          </p:cNvSpPr>
          <p:nvPr>
            <p:ph idx="1"/>
          </p:nvPr>
        </p:nvSpPr>
        <p:spPr/>
        <p:txBody>
          <a:bodyPr>
            <a:normAutofit/>
          </a:bodyPr>
          <a:lstStyle/>
          <a:p>
            <a:pPr marL="0" indent="0">
              <a:buNone/>
            </a:pPr>
            <a:r>
              <a:rPr lang="en-US" dirty="0"/>
              <a:t>Python pandas (</a:t>
            </a:r>
            <a:r>
              <a:rPr lang="en-US" u="sng" dirty="0">
                <a:hlinkClick r:id="rId2"/>
              </a:rPr>
              <a:t>http://pandas.pydata.org/</a:t>
            </a:r>
            <a:r>
              <a:rPr lang="en-US" dirty="0"/>
              <a:t>) is an open source library that offers excellent data structures, such as the pandas </a:t>
            </a:r>
            <a:r>
              <a:rPr lang="en-US" b="1" dirty="0" err="1"/>
              <a:t>dataframe</a:t>
            </a:r>
            <a:r>
              <a:rPr lang="en-US" dirty="0"/>
              <a:t>, as well as a number of analysis tools. </a:t>
            </a:r>
            <a:endParaRPr lang="en-US" dirty="0" smtClean="0"/>
          </a:p>
          <a:p>
            <a:pPr marL="0" indent="0">
              <a:buNone/>
            </a:pPr>
            <a:r>
              <a:rPr lang="en-US" dirty="0" smtClean="0"/>
              <a:t>The </a:t>
            </a:r>
            <a:r>
              <a:rPr lang="en-US" dirty="0"/>
              <a:t>pandas library is installed with Anaconda and can be used by including the following import statement</a:t>
            </a:r>
            <a:r>
              <a:rPr lang="en-US" dirty="0" smtClean="0"/>
              <a:t>:</a:t>
            </a:r>
          </a:p>
          <a:p>
            <a:pPr marL="0" indent="0">
              <a:buNone/>
            </a:pPr>
            <a:endParaRPr lang="en-US" dirty="0" smtClean="0"/>
          </a:p>
          <a:p>
            <a:pPr marL="0" indent="0">
              <a:buNone/>
            </a:pPr>
            <a:r>
              <a:rPr lang="en-US" dirty="0" smtClean="0">
                <a:latin typeface="Courier New" panose="02070309020205020404" pitchFamily="49" charset="0"/>
                <a:cs typeface="Courier New" panose="02070309020205020404" pitchFamily="49" charset="0"/>
              </a:rPr>
              <a:t>import </a:t>
            </a:r>
            <a:r>
              <a:rPr lang="en-US" dirty="0">
                <a:latin typeface="Courier New" panose="02070309020205020404" pitchFamily="49" charset="0"/>
                <a:cs typeface="Courier New" panose="02070309020205020404" pitchFamily="49" charset="0"/>
              </a:rPr>
              <a:t>pandas as </a:t>
            </a:r>
            <a:r>
              <a:rPr lang="en-US" dirty="0" err="1">
                <a:latin typeface="Courier New" panose="02070309020205020404" pitchFamily="49" charset="0"/>
                <a:cs typeface="Courier New" panose="02070309020205020404" pitchFamily="49" charset="0"/>
              </a:rPr>
              <a:t>pd</a:t>
            </a:r>
            <a:endParaRPr lang="en-US"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44831471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665" y="39926"/>
            <a:ext cx="7024744" cy="1143000"/>
          </a:xfrm>
        </p:spPr>
        <p:txBody>
          <a:bodyPr/>
          <a:lstStyle/>
          <a:p>
            <a:r>
              <a:rPr lang="en-US" dirty="0" smtClean="0"/>
              <a:t>pandas: Series</a:t>
            </a:r>
            <a:endParaRPr lang="en-US" dirty="0"/>
          </a:p>
        </p:txBody>
      </p:sp>
      <p:sp>
        <p:nvSpPr>
          <p:cNvPr id="3" name="Content Placeholder 2"/>
          <p:cNvSpPr>
            <a:spLocks noGrp="1"/>
          </p:cNvSpPr>
          <p:nvPr>
            <p:ph idx="1"/>
          </p:nvPr>
        </p:nvSpPr>
        <p:spPr>
          <a:xfrm>
            <a:off x="628650" y="1825625"/>
            <a:ext cx="7723148" cy="4351338"/>
          </a:xfrm>
        </p:spPr>
        <p:txBody>
          <a:bodyPr>
            <a:normAutofit lnSpcReduction="10000"/>
          </a:bodyPr>
          <a:lstStyle/>
          <a:p>
            <a:pPr marL="0" indent="0">
              <a:buNone/>
            </a:pPr>
            <a:r>
              <a:rPr lang="en-US" dirty="0">
                <a:latin typeface="Courier"/>
                <a:cs typeface="Courier"/>
              </a:rPr>
              <a:t>import numpy as </a:t>
            </a:r>
            <a:r>
              <a:rPr lang="en-US" dirty="0" err="1">
                <a:latin typeface="Courier"/>
                <a:cs typeface="Courier"/>
              </a:rPr>
              <a:t>np</a:t>
            </a:r>
            <a:endParaRPr lang="en-US" dirty="0">
              <a:latin typeface="Courier"/>
              <a:cs typeface="Courier"/>
            </a:endParaRPr>
          </a:p>
          <a:p>
            <a:pPr marL="0" indent="0">
              <a:buNone/>
            </a:pPr>
            <a:r>
              <a:rPr lang="en-US" dirty="0">
                <a:latin typeface="Courier"/>
                <a:cs typeface="Courier"/>
              </a:rPr>
              <a:t>import pandas as </a:t>
            </a:r>
            <a:r>
              <a:rPr lang="en-US" dirty="0" err="1" smtClean="0">
                <a:latin typeface="Courier"/>
                <a:cs typeface="Courier"/>
              </a:rPr>
              <a:t>pd</a:t>
            </a:r>
            <a:endParaRPr lang="en-US" dirty="0" smtClean="0">
              <a:latin typeface="Courier"/>
              <a:cs typeface="Courier"/>
            </a:endParaRPr>
          </a:p>
          <a:p>
            <a:pPr marL="0" indent="0">
              <a:buNone/>
            </a:pPr>
            <a:endParaRPr lang="en-US" dirty="0">
              <a:latin typeface="Courier"/>
              <a:cs typeface="Courier"/>
            </a:endParaRPr>
          </a:p>
          <a:p>
            <a:pPr marL="0" indent="0">
              <a:buNone/>
            </a:pPr>
            <a:r>
              <a:rPr lang="en-US" dirty="0" smtClean="0">
                <a:latin typeface="Courier"/>
                <a:cs typeface="Courier"/>
              </a:rPr>
              <a:t># Create </a:t>
            </a:r>
            <a:r>
              <a:rPr lang="en-US" dirty="0">
                <a:latin typeface="Courier"/>
                <a:cs typeface="Courier"/>
              </a:rPr>
              <a:t>an array from 0 to 4</a:t>
            </a:r>
          </a:p>
          <a:p>
            <a:pPr marL="0" indent="0">
              <a:buNone/>
            </a:pPr>
            <a:r>
              <a:rPr lang="en-US" dirty="0" err="1" smtClean="0">
                <a:latin typeface="Courier"/>
                <a:cs typeface="Courier"/>
              </a:rPr>
              <a:t>myData</a:t>
            </a:r>
            <a:r>
              <a:rPr lang="en-US" dirty="0">
                <a:latin typeface="Courier"/>
                <a:cs typeface="Courier"/>
              </a:rPr>
              <a:t>=</a:t>
            </a:r>
            <a:r>
              <a:rPr lang="en-US" dirty="0" err="1">
                <a:latin typeface="Courier"/>
                <a:cs typeface="Courier"/>
              </a:rPr>
              <a:t>np.arange</a:t>
            </a:r>
            <a:r>
              <a:rPr lang="en-US" dirty="0">
                <a:latin typeface="Courier"/>
                <a:cs typeface="Courier"/>
              </a:rPr>
              <a:t>(5)</a:t>
            </a:r>
          </a:p>
          <a:p>
            <a:pPr marL="0" indent="0">
              <a:buNone/>
            </a:pPr>
            <a:endParaRPr lang="en-US" dirty="0" smtClean="0">
              <a:latin typeface="Courier"/>
              <a:cs typeface="Courier"/>
            </a:endParaRPr>
          </a:p>
          <a:p>
            <a:pPr marL="0" indent="0">
              <a:buNone/>
            </a:pPr>
            <a:r>
              <a:rPr lang="en-US" dirty="0" smtClean="0">
                <a:latin typeface="Courier"/>
                <a:cs typeface="Courier"/>
              </a:rPr>
              <a:t># Note </a:t>
            </a:r>
            <a:r>
              <a:rPr lang="en-US" dirty="0">
                <a:latin typeface="Courier"/>
                <a:cs typeface="Courier"/>
              </a:rPr>
              <a:t>the index (row) value names</a:t>
            </a:r>
          </a:p>
          <a:p>
            <a:pPr marL="0" indent="0">
              <a:buNone/>
            </a:pPr>
            <a:r>
              <a:rPr lang="en-US" dirty="0" err="1" smtClean="0">
                <a:latin typeface="Courier"/>
                <a:cs typeface="Courier"/>
              </a:rPr>
              <a:t>indexValue</a:t>
            </a:r>
            <a:r>
              <a:rPr lang="en-US" dirty="0">
                <a:latin typeface="Courier"/>
                <a:cs typeface="Courier"/>
              </a:rPr>
              <a:t>=["C1", "C2", "C3", "C4", "C5"]</a:t>
            </a:r>
          </a:p>
          <a:p>
            <a:pPr marL="0" indent="0">
              <a:buNone/>
            </a:pPr>
            <a:r>
              <a:rPr lang="en-US" dirty="0" err="1" smtClean="0">
                <a:latin typeface="Courier"/>
                <a:cs typeface="Courier"/>
              </a:rPr>
              <a:t>mySeries</a:t>
            </a:r>
            <a:r>
              <a:rPr lang="en-US" dirty="0">
                <a:latin typeface="Courier"/>
                <a:cs typeface="Courier"/>
              </a:rPr>
              <a:t>=</a:t>
            </a:r>
            <a:r>
              <a:rPr lang="en-US" dirty="0" err="1">
                <a:latin typeface="Courier"/>
                <a:cs typeface="Courier"/>
              </a:rPr>
              <a:t>pd.Series</a:t>
            </a:r>
            <a:r>
              <a:rPr lang="en-US" dirty="0" smtClean="0">
                <a:latin typeface="Courier"/>
                <a:cs typeface="Courier"/>
              </a:rPr>
              <a:t>(</a:t>
            </a:r>
            <a:r>
              <a:rPr lang="en-US" dirty="0" err="1" smtClean="0">
                <a:latin typeface="Courier"/>
                <a:cs typeface="Courier"/>
              </a:rPr>
              <a:t>myData</a:t>
            </a:r>
            <a:r>
              <a:rPr lang="en-US" dirty="0">
                <a:latin typeface="Courier"/>
                <a:cs typeface="Courier"/>
              </a:rPr>
              <a:t>, index=</a:t>
            </a:r>
            <a:r>
              <a:rPr lang="en-US" dirty="0" err="1" smtClean="0">
                <a:latin typeface="Courier"/>
                <a:cs typeface="Courier"/>
              </a:rPr>
              <a:t>indexValue</a:t>
            </a:r>
            <a:r>
              <a:rPr lang="en-US" dirty="0">
                <a:latin typeface="Courier"/>
                <a:cs typeface="Courier"/>
              </a:rPr>
              <a:t>)</a:t>
            </a:r>
          </a:p>
          <a:p>
            <a:pPr marL="0" indent="0">
              <a:buNone/>
            </a:pPr>
            <a:r>
              <a:rPr lang="en-US" dirty="0">
                <a:latin typeface="Courier"/>
                <a:cs typeface="Courier"/>
              </a:rPr>
              <a:t>print</a:t>
            </a:r>
            <a:r>
              <a:rPr lang="en-US" dirty="0" smtClean="0">
                <a:latin typeface="Courier"/>
                <a:cs typeface="Courier"/>
              </a:rPr>
              <a:t>(</a:t>
            </a:r>
            <a:r>
              <a:rPr lang="en-US" dirty="0" err="1">
                <a:latin typeface="Courier"/>
                <a:cs typeface="Courier"/>
              </a:rPr>
              <a:t>m</a:t>
            </a:r>
            <a:r>
              <a:rPr lang="en-US" dirty="0" err="1" smtClean="0">
                <a:latin typeface="Courier"/>
                <a:cs typeface="Courier"/>
              </a:rPr>
              <a:t>ySeries</a:t>
            </a:r>
            <a:r>
              <a:rPr lang="en-US" dirty="0">
                <a:latin typeface="Courier"/>
                <a:cs typeface="Courier"/>
              </a:rPr>
              <a:t>)</a:t>
            </a:r>
          </a:p>
        </p:txBody>
      </p:sp>
      <p:sp>
        <p:nvSpPr>
          <p:cNvPr id="4" name="Rectangle 3"/>
          <p:cNvSpPr/>
          <p:nvPr/>
        </p:nvSpPr>
        <p:spPr>
          <a:xfrm>
            <a:off x="6151417" y="1690688"/>
            <a:ext cx="1880755" cy="1973104"/>
          </a:xfrm>
          <a:prstGeom prst="rect">
            <a:avLst/>
          </a:prstGeom>
          <a:solidFill>
            <a:schemeClr val="accent6">
              <a:lumMod val="20000"/>
              <a:lumOff val="80000"/>
            </a:schemeClr>
          </a:solidFill>
        </p:spPr>
        <p:txBody>
          <a:bodyPr wrap="square">
            <a:spAutoFit/>
          </a:bodyPr>
          <a:lstStyle/>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output:</a:t>
            </a:r>
          </a:p>
          <a:p>
            <a:pPr marL="457200" marR="0">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C1    0</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C2    1</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C3    2</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C4    3</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C5    4</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424852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pandas: Series and Dictionaries</a:t>
            </a:r>
            <a:endParaRPr lang="en-US" dirty="0"/>
          </a:p>
        </p:txBody>
      </p:sp>
      <p:sp>
        <p:nvSpPr>
          <p:cNvPr id="3" name="Content Placeholder 2"/>
          <p:cNvSpPr>
            <a:spLocks noGrp="1"/>
          </p:cNvSpPr>
          <p:nvPr>
            <p:ph idx="1"/>
          </p:nvPr>
        </p:nvSpPr>
        <p:spPr>
          <a:xfrm>
            <a:off x="1043492" y="2323652"/>
            <a:ext cx="6777317" cy="3884947"/>
          </a:xfrm>
        </p:spPr>
        <p:txBody>
          <a:bodyPr>
            <a:normAutofit/>
          </a:bodyPr>
          <a:lstStyle/>
          <a:p>
            <a:pPr marL="0" indent="0">
              <a:buNone/>
            </a:pPr>
            <a:r>
              <a:rPr lang="en-US" dirty="0" err="1">
                <a:latin typeface="Courier"/>
                <a:cs typeface="Courier"/>
              </a:rPr>
              <a:t>m</a:t>
            </a:r>
            <a:r>
              <a:rPr lang="en-US" dirty="0" err="1" smtClean="0">
                <a:latin typeface="Courier"/>
                <a:cs typeface="Courier"/>
              </a:rPr>
              <a:t>yDict</a:t>
            </a:r>
            <a:r>
              <a:rPr lang="en-US" dirty="0">
                <a:latin typeface="Courier"/>
                <a:cs typeface="Courier"/>
              </a:rPr>
              <a:t>={"</a:t>
            </a:r>
            <a:r>
              <a:rPr lang="en-US" dirty="0" err="1">
                <a:latin typeface="Courier"/>
                <a:cs typeface="Courier"/>
              </a:rPr>
              <a:t>Name":"Bob</a:t>
            </a:r>
            <a:r>
              <a:rPr lang="en-US" dirty="0">
                <a:latin typeface="Courier"/>
                <a:cs typeface="Courier"/>
              </a:rPr>
              <a:t>", "Age":29, "</a:t>
            </a:r>
            <a:r>
              <a:rPr lang="en-US" dirty="0" err="1">
                <a:latin typeface="Courier"/>
                <a:cs typeface="Courier"/>
              </a:rPr>
              <a:t>Degree":"MS</a:t>
            </a:r>
            <a:r>
              <a:rPr lang="en-US" dirty="0">
                <a:latin typeface="Courier"/>
                <a:cs typeface="Courier"/>
              </a:rPr>
              <a:t>"</a:t>
            </a:r>
            <a:r>
              <a:rPr lang="en-US" dirty="0" smtClean="0">
                <a:latin typeface="Courier"/>
                <a:cs typeface="Courier"/>
              </a:rPr>
              <a:t>}</a:t>
            </a:r>
          </a:p>
          <a:p>
            <a:pPr marL="0" indent="0">
              <a:buNone/>
            </a:pPr>
            <a:endParaRPr lang="en-US" dirty="0">
              <a:latin typeface="Courier"/>
              <a:cs typeface="Courier"/>
            </a:endParaRPr>
          </a:p>
          <a:p>
            <a:pPr marL="0" indent="0">
              <a:buNone/>
            </a:pPr>
            <a:r>
              <a:rPr lang="en-US" dirty="0">
                <a:latin typeface="Courier"/>
                <a:cs typeface="Courier"/>
              </a:rPr>
              <a:t>print(</a:t>
            </a:r>
            <a:r>
              <a:rPr lang="en-US" dirty="0" err="1">
                <a:latin typeface="Courier"/>
                <a:cs typeface="Courier"/>
              </a:rPr>
              <a:t>pd.Series</a:t>
            </a:r>
            <a:r>
              <a:rPr lang="en-US" dirty="0" smtClean="0">
                <a:latin typeface="Courier"/>
                <a:cs typeface="Courier"/>
              </a:rPr>
              <a:t>(</a:t>
            </a:r>
            <a:r>
              <a:rPr lang="en-US" dirty="0" err="1">
                <a:latin typeface="Courier"/>
                <a:cs typeface="Courier"/>
              </a:rPr>
              <a:t>m</a:t>
            </a:r>
            <a:r>
              <a:rPr lang="en-US" dirty="0" err="1" smtClean="0">
                <a:latin typeface="Courier"/>
                <a:cs typeface="Courier"/>
              </a:rPr>
              <a:t>yDict</a:t>
            </a:r>
            <a:r>
              <a:rPr lang="en-US" dirty="0">
                <a:latin typeface="Courier"/>
                <a:cs typeface="Courier"/>
              </a:rPr>
              <a:t>))</a:t>
            </a:r>
          </a:p>
          <a:p>
            <a:pPr marL="0" indent="0">
              <a:buNone/>
            </a:pPr>
            <a:r>
              <a:rPr lang="en-US" dirty="0">
                <a:latin typeface="Courier"/>
                <a:cs typeface="Courier"/>
              </a:rPr>
              <a:t> </a:t>
            </a:r>
          </a:p>
          <a:p>
            <a:pPr marL="0" indent="0">
              <a:buNone/>
            </a:pPr>
            <a:r>
              <a:rPr lang="en-US" b="1" dirty="0"/>
              <a:t>The Output:</a:t>
            </a:r>
          </a:p>
          <a:p>
            <a:pPr marL="0" indent="0">
              <a:buNone/>
            </a:pPr>
            <a:r>
              <a:rPr lang="en-US" dirty="0"/>
              <a:t>Age        29</a:t>
            </a:r>
          </a:p>
          <a:p>
            <a:pPr marL="0" indent="0">
              <a:buNone/>
            </a:pPr>
            <a:r>
              <a:rPr lang="en-US" dirty="0"/>
              <a:t>Degree     MS</a:t>
            </a:r>
          </a:p>
          <a:p>
            <a:pPr marL="0" indent="0">
              <a:buNone/>
            </a:pPr>
            <a:r>
              <a:rPr lang="en-US" dirty="0"/>
              <a:t>Name      Bob</a:t>
            </a:r>
          </a:p>
          <a:p>
            <a:pPr marL="0" indent="0">
              <a:buNone/>
            </a:pPr>
            <a:endParaRPr lang="en-US" dirty="0"/>
          </a:p>
        </p:txBody>
      </p:sp>
    </p:spTree>
    <p:extLst>
      <p:ext uri="{BB962C8B-B14F-4D97-AF65-F5344CB8AC3E}">
        <p14:creationId xmlns:p14="http://schemas.microsoft.com/office/powerpoint/2010/main" val="39543501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347" y="298306"/>
            <a:ext cx="7024744" cy="1143000"/>
          </a:xfrm>
        </p:spPr>
        <p:txBody>
          <a:bodyPr>
            <a:normAutofit/>
          </a:bodyPr>
          <a:lstStyle/>
          <a:p>
            <a:r>
              <a:rPr lang="en-US" dirty="0" smtClean="0"/>
              <a:t>pandas: Series</a:t>
            </a:r>
            <a:endParaRPr lang="en-US" dirty="0"/>
          </a:p>
        </p:txBody>
      </p:sp>
      <p:sp>
        <p:nvSpPr>
          <p:cNvPr id="3" name="Content Placeholder 2"/>
          <p:cNvSpPr>
            <a:spLocks noGrp="1"/>
          </p:cNvSpPr>
          <p:nvPr>
            <p:ph idx="1"/>
          </p:nvPr>
        </p:nvSpPr>
        <p:spPr>
          <a:xfrm>
            <a:off x="496534" y="1838453"/>
            <a:ext cx="5402139" cy="4351338"/>
          </a:xfrm>
        </p:spPr>
        <p:txBody>
          <a:bodyPr>
            <a:normAutofit/>
          </a:bodyPr>
          <a:lstStyle/>
          <a:p>
            <a:pPr marL="0" indent="0">
              <a:buNone/>
            </a:pPr>
            <a:r>
              <a:rPr lang="en-US" sz="1800" dirty="0">
                <a:latin typeface="Courier"/>
                <a:cs typeface="Courier"/>
              </a:rPr>
              <a:t>m</a:t>
            </a:r>
            <a:r>
              <a:rPr lang="en-US" sz="1800" dirty="0" smtClean="0">
                <a:latin typeface="Courier"/>
                <a:cs typeface="Courier"/>
              </a:rPr>
              <a:t>yDict2</a:t>
            </a:r>
            <a:r>
              <a:rPr lang="en-US" sz="1800" dirty="0">
                <a:latin typeface="Courier"/>
                <a:cs typeface="Courier"/>
              </a:rPr>
              <a:t>={"Grade1":90.1, "Grade2":88.5, "Grade3":93.6</a:t>
            </a:r>
            <a:r>
              <a:rPr lang="en-US" sz="1800" dirty="0" smtClean="0">
                <a:latin typeface="Courier"/>
                <a:cs typeface="Courier"/>
              </a:rPr>
              <a:t>}</a:t>
            </a:r>
          </a:p>
          <a:p>
            <a:pPr marL="0" indent="0">
              <a:buNone/>
            </a:pPr>
            <a:endParaRPr lang="en-US" sz="1800" dirty="0">
              <a:latin typeface="Courier"/>
              <a:cs typeface="Courier"/>
            </a:endParaRPr>
          </a:p>
          <a:p>
            <a:pPr marL="0" indent="0">
              <a:buNone/>
            </a:pPr>
            <a:r>
              <a:rPr lang="en-US" sz="1800" dirty="0" err="1">
                <a:latin typeface="Courier"/>
                <a:cs typeface="Courier"/>
              </a:rPr>
              <a:t>m</a:t>
            </a:r>
            <a:r>
              <a:rPr lang="en-US" sz="1800" dirty="0" err="1" smtClean="0">
                <a:latin typeface="Courier"/>
                <a:cs typeface="Courier"/>
              </a:rPr>
              <a:t>ySeries</a:t>
            </a:r>
            <a:r>
              <a:rPr lang="en-US" sz="1800" dirty="0">
                <a:latin typeface="Courier"/>
                <a:cs typeface="Courier"/>
              </a:rPr>
              <a:t>=</a:t>
            </a:r>
            <a:r>
              <a:rPr lang="en-US" sz="1800" dirty="0" err="1">
                <a:latin typeface="Courier"/>
                <a:cs typeface="Courier"/>
              </a:rPr>
              <a:t>pd.Series</a:t>
            </a:r>
            <a:r>
              <a:rPr lang="en-US" sz="1800" dirty="0" smtClean="0">
                <a:latin typeface="Courier"/>
                <a:cs typeface="Courier"/>
              </a:rPr>
              <a:t>(myDict2</a:t>
            </a:r>
            <a:r>
              <a:rPr lang="en-US" sz="1800" dirty="0">
                <a:latin typeface="Courier"/>
                <a:cs typeface="Courier"/>
              </a:rPr>
              <a:t>)</a:t>
            </a:r>
          </a:p>
          <a:p>
            <a:pPr marL="0" indent="0">
              <a:buNone/>
            </a:pPr>
            <a:r>
              <a:rPr lang="en-US" sz="1800" dirty="0">
                <a:latin typeface="Courier"/>
                <a:cs typeface="Courier"/>
              </a:rPr>
              <a:t>print</a:t>
            </a:r>
            <a:r>
              <a:rPr lang="en-US" sz="1800" dirty="0" smtClean="0">
                <a:latin typeface="Courier"/>
                <a:cs typeface="Courier"/>
              </a:rPr>
              <a:t>(</a:t>
            </a:r>
            <a:r>
              <a:rPr lang="en-US" sz="1800" dirty="0" err="1">
                <a:latin typeface="Courier"/>
                <a:cs typeface="Courier"/>
              </a:rPr>
              <a:t>m</a:t>
            </a:r>
            <a:r>
              <a:rPr lang="en-US" sz="1800" dirty="0" err="1" smtClean="0">
                <a:latin typeface="Courier"/>
                <a:cs typeface="Courier"/>
              </a:rPr>
              <a:t>ySeries</a:t>
            </a:r>
            <a:r>
              <a:rPr lang="en-US" sz="1800" dirty="0">
                <a:latin typeface="Courier"/>
                <a:cs typeface="Courier"/>
              </a:rPr>
              <a:t>)</a:t>
            </a:r>
          </a:p>
          <a:p>
            <a:pPr marL="0" indent="0">
              <a:buNone/>
            </a:pPr>
            <a:r>
              <a:rPr lang="en-US" sz="1800" dirty="0">
                <a:latin typeface="Courier"/>
                <a:cs typeface="Courier"/>
              </a:rPr>
              <a:t>print("Grade 2 is: ", </a:t>
            </a:r>
            <a:r>
              <a:rPr lang="en-US" sz="1800" b="1" dirty="0" err="1">
                <a:latin typeface="Courier"/>
                <a:cs typeface="Courier"/>
              </a:rPr>
              <a:t>m</a:t>
            </a:r>
            <a:r>
              <a:rPr lang="en-US" sz="1800" b="1" dirty="0" err="1" smtClean="0">
                <a:latin typeface="Courier"/>
                <a:cs typeface="Courier"/>
              </a:rPr>
              <a:t>ySeries</a:t>
            </a:r>
            <a:r>
              <a:rPr lang="en-US" sz="1800" b="1" dirty="0">
                <a:latin typeface="Courier"/>
                <a:cs typeface="Courier"/>
              </a:rPr>
              <a:t>[1]</a:t>
            </a:r>
            <a:r>
              <a:rPr lang="en-US" sz="1800" dirty="0">
                <a:latin typeface="Courier"/>
                <a:cs typeface="Courier"/>
              </a:rPr>
              <a:t>)</a:t>
            </a:r>
          </a:p>
          <a:p>
            <a:pPr marL="0" indent="0">
              <a:buNone/>
            </a:pPr>
            <a:r>
              <a:rPr lang="en-US" sz="1800" dirty="0">
                <a:latin typeface="Courier"/>
                <a:cs typeface="Courier"/>
              </a:rPr>
              <a:t>print("The mean of </a:t>
            </a:r>
            <a:r>
              <a:rPr lang="en-US" sz="1800" dirty="0" smtClean="0">
                <a:latin typeface="Courier"/>
                <a:cs typeface="Courier"/>
              </a:rPr>
              <a:t>the grades:”, </a:t>
            </a:r>
            <a:r>
              <a:rPr lang="en-US" sz="1800" b="1" dirty="0" err="1" smtClean="0">
                <a:latin typeface="Courier"/>
                <a:cs typeface="Courier"/>
              </a:rPr>
              <a:t>mySeries.mean</a:t>
            </a:r>
            <a:r>
              <a:rPr lang="en-US" sz="1800" b="1" dirty="0">
                <a:latin typeface="Courier"/>
                <a:cs typeface="Courier"/>
              </a:rPr>
              <a:t>()</a:t>
            </a:r>
            <a:r>
              <a:rPr lang="en-US" sz="1800" dirty="0">
                <a:latin typeface="Courier"/>
                <a:cs typeface="Courier"/>
              </a:rPr>
              <a:t>)</a:t>
            </a:r>
          </a:p>
          <a:p>
            <a:pPr marL="0" indent="0">
              <a:buNone/>
            </a:pPr>
            <a:r>
              <a:rPr lang="en-US" sz="1800" dirty="0">
                <a:latin typeface="Courier"/>
                <a:cs typeface="Courier"/>
              </a:rPr>
              <a:t>print("Grades plus 5 points added is:\n", </a:t>
            </a:r>
            <a:r>
              <a:rPr lang="en-US" sz="1800" b="1" dirty="0">
                <a:latin typeface="Courier"/>
                <a:cs typeface="Courier"/>
              </a:rPr>
              <a:t>m</a:t>
            </a:r>
            <a:r>
              <a:rPr lang="en-US" sz="1800" b="1" dirty="0" smtClean="0">
                <a:latin typeface="Courier"/>
                <a:cs typeface="Courier"/>
              </a:rPr>
              <a:t>ySeries</a:t>
            </a:r>
            <a:r>
              <a:rPr lang="en-US" sz="1800" b="1" dirty="0">
                <a:latin typeface="Courier"/>
                <a:cs typeface="Courier"/>
              </a:rPr>
              <a:t>+5</a:t>
            </a:r>
            <a:r>
              <a:rPr lang="en-US" sz="1800" dirty="0">
                <a:latin typeface="Courier"/>
                <a:cs typeface="Courier"/>
              </a:rPr>
              <a:t>)</a:t>
            </a:r>
          </a:p>
          <a:p>
            <a:pPr marL="0" indent="0">
              <a:buNone/>
            </a:pPr>
            <a:r>
              <a:rPr lang="en-US" sz="1800" dirty="0">
                <a:latin typeface="Courier"/>
                <a:cs typeface="Courier"/>
              </a:rPr>
              <a:t>print("Grade 1 is: ", </a:t>
            </a:r>
            <a:r>
              <a:rPr lang="en-US" sz="1800" b="1" dirty="0" err="1">
                <a:latin typeface="Courier"/>
                <a:cs typeface="Courier"/>
              </a:rPr>
              <a:t>m</a:t>
            </a:r>
            <a:r>
              <a:rPr lang="en-US" sz="1800" b="1" dirty="0" err="1" smtClean="0">
                <a:latin typeface="Courier"/>
                <a:cs typeface="Courier"/>
              </a:rPr>
              <a:t>ySeries.get</a:t>
            </a:r>
            <a:r>
              <a:rPr lang="en-US" sz="1800" dirty="0">
                <a:latin typeface="Courier"/>
                <a:cs typeface="Courier"/>
              </a:rPr>
              <a:t>("Grade1"))</a:t>
            </a:r>
          </a:p>
          <a:p>
            <a:pPr marL="0" indent="0">
              <a:buNone/>
            </a:pPr>
            <a:endParaRPr lang="en-US" sz="2400" dirty="0"/>
          </a:p>
        </p:txBody>
      </p:sp>
      <p:sp>
        <p:nvSpPr>
          <p:cNvPr id="4" name="Rectangle 3"/>
          <p:cNvSpPr/>
          <p:nvPr/>
        </p:nvSpPr>
        <p:spPr>
          <a:xfrm>
            <a:off x="5898673" y="1838453"/>
            <a:ext cx="3158836" cy="4917372"/>
          </a:xfrm>
          <a:prstGeom prst="rect">
            <a:avLst/>
          </a:prstGeom>
          <a:solidFill>
            <a:schemeClr val="accent6">
              <a:lumMod val="20000"/>
              <a:lumOff val="80000"/>
            </a:schemeClr>
          </a:solidFill>
        </p:spPr>
        <p:txBody>
          <a:bodyPr wrap="square">
            <a:spAutoFit/>
          </a:bodyPr>
          <a:lstStyle/>
          <a:p>
            <a:pPr algn="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Output:</a:t>
            </a:r>
          </a:p>
          <a:p>
            <a:pPr marL="457200" marR="0" algn="r">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Grade1    90.1</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gn="r">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Grade2    88.5</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gn="r">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Grade3    93.6</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gn="r">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gn="r">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Grade 2 is:  88.5</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gn="r">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gn="r">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The mean of the grades:  90.73</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gn="r">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Grades plus 5 points added is:</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gn="r">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Grade1    95.1</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gn="r">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Grade2    93.5</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gn="r">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Grade3    98.6</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gn="r">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gn="r"/>
            <a:r>
              <a:rPr lang="en-US" dirty="0" smtClean="0">
                <a:effectLst/>
                <a:latin typeface="Courier New" panose="02070309020205020404" pitchFamily="49" charset="0"/>
                <a:ea typeface="Calibri" panose="020F0502020204030204" pitchFamily="34" charset="0"/>
              </a:rPr>
              <a:t>Grade 1 is:  90.1</a:t>
            </a:r>
            <a:endParaRPr lang="en-US" dirty="0"/>
          </a:p>
        </p:txBody>
      </p:sp>
    </p:spTree>
    <p:extLst>
      <p:ext uri="{BB962C8B-B14F-4D97-AF65-F5344CB8AC3E}">
        <p14:creationId xmlns:p14="http://schemas.microsoft.com/office/powerpoint/2010/main" val="294711897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664" y="258003"/>
            <a:ext cx="7024744" cy="1143000"/>
          </a:xfrm>
        </p:spPr>
        <p:txBody>
          <a:bodyPr/>
          <a:lstStyle/>
          <a:p>
            <a:r>
              <a:rPr lang="en-US" dirty="0" smtClean="0"/>
              <a:t>pandas: </a:t>
            </a:r>
            <a:r>
              <a:rPr lang="en-US" dirty="0" err="1" smtClean="0"/>
              <a:t>DataFrame</a:t>
            </a:r>
            <a:endParaRPr lang="en-US" dirty="0"/>
          </a:p>
        </p:txBody>
      </p:sp>
      <p:sp>
        <p:nvSpPr>
          <p:cNvPr id="3" name="Content Placeholder 2"/>
          <p:cNvSpPr>
            <a:spLocks noGrp="1"/>
          </p:cNvSpPr>
          <p:nvPr>
            <p:ph idx="1"/>
          </p:nvPr>
        </p:nvSpPr>
        <p:spPr>
          <a:xfrm>
            <a:off x="504664" y="1665033"/>
            <a:ext cx="7886700" cy="4751676"/>
          </a:xfrm>
        </p:spPr>
        <p:txBody>
          <a:bodyPr>
            <a:normAutofit/>
          </a:bodyPr>
          <a:lstStyle/>
          <a:p>
            <a:pPr marL="0" indent="0">
              <a:buNone/>
            </a:pPr>
            <a:r>
              <a:rPr lang="en-US" dirty="0">
                <a:latin typeface="Courier"/>
                <a:cs typeface="Courier"/>
              </a:rPr>
              <a:t>import pandas as </a:t>
            </a:r>
            <a:r>
              <a:rPr lang="en-US" dirty="0" err="1">
                <a:latin typeface="Courier"/>
                <a:cs typeface="Courier"/>
              </a:rPr>
              <a:t>pd</a:t>
            </a:r>
            <a:endParaRPr lang="en-US" dirty="0" smtClean="0">
              <a:latin typeface="Courier"/>
              <a:cs typeface="Courier"/>
            </a:endParaRPr>
          </a:p>
          <a:p>
            <a:pPr marL="0" indent="0">
              <a:buNone/>
            </a:pPr>
            <a:r>
              <a:rPr lang="en-US" dirty="0" err="1">
                <a:latin typeface="Courier"/>
                <a:cs typeface="Courier"/>
              </a:rPr>
              <a:t>g</a:t>
            </a:r>
            <a:r>
              <a:rPr lang="en-US" dirty="0" err="1" smtClean="0">
                <a:latin typeface="Courier"/>
                <a:cs typeface="Courier"/>
              </a:rPr>
              <a:t>radebook</a:t>
            </a:r>
            <a:r>
              <a:rPr lang="en-US" dirty="0">
                <a:latin typeface="Courier"/>
                <a:cs typeface="Courier"/>
              </a:rPr>
              <a:t>={"Student1": </a:t>
            </a:r>
            <a:r>
              <a:rPr lang="en-US" dirty="0" err="1">
                <a:latin typeface="Courier"/>
                <a:cs typeface="Courier"/>
              </a:rPr>
              <a:t>pd.Series</a:t>
            </a:r>
            <a:r>
              <a:rPr lang="en-US" dirty="0">
                <a:latin typeface="Courier"/>
                <a:cs typeface="Courier"/>
              </a:rPr>
              <a:t>([89.3, 78.7, 92.2], index=['Grade1', 'Grade2', 'Grade3']),</a:t>
            </a:r>
          </a:p>
          <a:p>
            <a:pPr marL="0" indent="0">
              <a:buNone/>
            </a:pPr>
            <a:r>
              <a:rPr lang="en-US" dirty="0">
                <a:latin typeface="Courier"/>
                <a:cs typeface="Courier"/>
              </a:rPr>
              <a:t>          </a:t>
            </a:r>
            <a:r>
              <a:rPr lang="en-US" dirty="0" smtClean="0">
                <a:latin typeface="Courier"/>
                <a:cs typeface="Courier"/>
              </a:rPr>
              <a:t> "</a:t>
            </a:r>
            <a:r>
              <a:rPr lang="en-US" dirty="0">
                <a:latin typeface="Courier"/>
                <a:cs typeface="Courier"/>
              </a:rPr>
              <a:t>Student2": </a:t>
            </a:r>
            <a:r>
              <a:rPr lang="en-US" dirty="0" err="1">
                <a:latin typeface="Courier"/>
                <a:cs typeface="Courier"/>
              </a:rPr>
              <a:t>pd.Series</a:t>
            </a:r>
            <a:r>
              <a:rPr lang="en-US" dirty="0">
                <a:latin typeface="Courier"/>
                <a:cs typeface="Courier"/>
              </a:rPr>
              <a:t>([77.3, 83.4, 91.8], index=['Grade1', 'Grade2', 'Grade3']),</a:t>
            </a:r>
          </a:p>
          <a:p>
            <a:pPr marL="0" indent="0">
              <a:buNone/>
            </a:pPr>
            <a:r>
              <a:rPr lang="en-US" dirty="0" smtClean="0">
                <a:latin typeface="Courier"/>
                <a:cs typeface="Courier"/>
              </a:rPr>
              <a:t>		"</a:t>
            </a:r>
            <a:r>
              <a:rPr lang="en-US" dirty="0">
                <a:latin typeface="Courier"/>
                <a:cs typeface="Courier"/>
              </a:rPr>
              <a:t>Student3": </a:t>
            </a:r>
            <a:r>
              <a:rPr lang="en-US" dirty="0" err="1">
                <a:latin typeface="Courier"/>
                <a:cs typeface="Courier"/>
              </a:rPr>
              <a:t>pd.Series</a:t>
            </a:r>
            <a:r>
              <a:rPr lang="en-US" dirty="0">
                <a:latin typeface="Courier"/>
                <a:cs typeface="Courier"/>
              </a:rPr>
              <a:t>([97.1, 88.6, 98.5], index=['Grade1', 'Grade2', 'Grade3'])</a:t>
            </a:r>
          </a:p>
          <a:p>
            <a:pPr marL="0" indent="0">
              <a:buNone/>
            </a:pPr>
            <a:r>
              <a:rPr lang="en-US" dirty="0">
                <a:latin typeface="Courier"/>
                <a:cs typeface="Courier"/>
              </a:rPr>
              <a:t>           </a:t>
            </a:r>
            <a:r>
              <a:rPr lang="en-US" dirty="0" smtClean="0">
                <a:latin typeface="Courier"/>
                <a:cs typeface="Courier"/>
              </a:rPr>
              <a:t>}</a:t>
            </a:r>
          </a:p>
          <a:p>
            <a:pPr marL="0" indent="0">
              <a:buNone/>
            </a:pPr>
            <a:endParaRPr lang="en-US" dirty="0">
              <a:latin typeface="Courier"/>
              <a:cs typeface="Courier"/>
            </a:endParaRPr>
          </a:p>
          <a:p>
            <a:pPr marL="0" indent="0">
              <a:buNone/>
            </a:pPr>
            <a:r>
              <a:rPr lang="en-US" dirty="0" err="1">
                <a:latin typeface="Courier"/>
                <a:cs typeface="Courier"/>
              </a:rPr>
              <a:t>g</a:t>
            </a:r>
            <a:r>
              <a:rPr lang="en-US" dirty="0" err="1" smtClean="0">
                <a:latin typeface="Courier"/>
                <a:cs typeface="Courier"/>
              </a:rPr>
              <a:t>radeBookDF</a:t>
            </a:r>
            <a:r>
              <a:rPr lang="en-US" dirty="0">
                <a:latin typeface="Courier"/>
                <a:cs typeface="Courier"/>
              </a:rPr>
              <a:t>=</a:t>
            </a:r>
            <a:r>
              <a:rPr lang="en-US" dirty="0" err="1">
                <a:latin typeface="Courier"/>
                <a:cs typeface="Courier"/>
              </a:rPr>
              <a:t>pd.DataFrame</a:t>
            </a:r>
            <a:r>
              <a:rPr lang="en-US" dirty="0" smtClean="0">
                <a:latin typeface="Courier"/>
                <a:cs typeface="Courier"/>
              </a:rPr>
              <a:t>(</a:t>
            </a:r>
            <a:r>
              <a:rPr lang="en-US" dirty="0" err="1">
                <a:latin typeface="Courier"/>
                <a:cs typeface="Courier"/>
              </a:rPr>
              <a:t>g</a:t>
            </a:r>
            <a:r>
              <a:rPr lang="en-US" dirty="0" err="1" smtClean="0">
                <a:latin typeface="Courier"/>
                <a:cs typeface="Courier"/>
              </a:rPr>
              <a:t>radebook</a:t>
            </a:r>
            <a:r>
              <a:rPr lang="en-US" dirty="0">
                <a:latin typeface="Courier"/>
                <a:cs typeface="Courier"/>
              </a:rPr>
              <a:t>)</a:t>
            </a:r>
          </a:p>
          <a:p>
            <a:pPr marL="0" indent="0">
              <a:buNone/>
            </a:pPr>
            <a:r>
              <a:rPr lang="en-US" dirty="0">
                <a:latin typeface="Courier"/>
                <a:cs typeface="Courier"/>
              </a:rPr>
              <a:t>print</a:t>
            </a:r>
            <a:r>
              <a:rPr lang="en-US" dirty="0" smtClean="0">
                <a:latin typeface="Courier"/>
                <a:cs typeface="Courier"/>
              </a:rPr>
              <a:t>(</a:t>
            </a:r>
            <a:r>
              <a:rPr lang="en-US" dirty="0" err="1">
                <a:latin typeface="Courier"/>
                <a:cs typeface="Courier"/>
              </a:rPr>
              <a:t>g</a:t>
            </a:r>
            <a:r>
              <a:rPr lang="en-US" dirty="0" err="1" smtClean="0">
                <a:latin typeface="Courier"/>
                <a:cs typeface="Courier"/>
              </a:rPr>
              <a:t>radeBookDF</a:t>
            </a:r>
            <a:r>
              <a:rPr lang="en-US" dirty="0" smtClean="0">
                <a:latin typeface="Courier"/>
                <a:cs typeface="Courier"/>
              </a:rPr>
              <a:t>)</a:t>
            </a:r>
            <a:endParaRPr lang="en-US" dirty="0">
              <a:latin typeface="Courier"/>
              <a:cs typeface="Courier"/>
            </a:endParaRPr>
          </a:p>
        </p:txBody>
      </p:sp>
    </p:spTree>
    <p:extLst>
      <p:ext uri="{BB962C8B-B14F-4D97-AF65-F5344CB8AC3E}">
        <p14:creationId xmlns:p14="http://schemas.microsoft.com/office/powerpoint/2010/main" val="1847121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Incorrect Values: Easier</a:t>
            </a:r>
            <a:endParaRPr lang="en-US" dirty="0"/>
          </a:p>
        </p:txBody>
      </p:sp>
      <p:sp>
        <p:nvSpPr>
          <p:cNvPr id="3" name="Content Placeholder 2"/>
          <p:cNvSpPr>
            <a:spLocks noGrp="1"/>
          </p:cNvSpPr>
          <p:nvPr>
            <p:ph idx="1"/>
          </p:nvPr>
        </p:nvSpPr>
        <p:spPr>
          <a:xfrm>
            <a:off x="822959" y="1845734"/>
            <a:ext cx="7543801" cy="1499978"/>
          </a:xfrm>
        </p:spPr>
        <p:txBody>
          <a:bodyPr>
            <a:normAutofit/>
          </a:bodyPr>
          <a:lstStyle/>
          <a:p>
            <a:r>
              <a:rPr lang="en-US" sz="2800" dirty="0" smtClean="0"/>
              <a:t>Where are the incorrect values?</a:t>
            </a:r>
          </a:p>
          <a:p>
            <a:r>
              <a:rPr lang="en-US" sz="2800" dirty="0" smtClean="0"/>
              <a:t>How would you FIND them with code?</a:t>
            </a:r>
            <a:endParaRPr lang="en-US" sz="2800" dirty="0"/>
          </a:p>
        </p:txBody>
      </p:sp>
      <p:sp>
        <p:nvSpPr>
          <p:cNvPr id="4" name="Date Placeholder 3"/>
          <p:cNvSpPr>
            <a:spLocks noGrp="1"/>
          </p:cNvSpPr>
          <p:nvPr>
            <p:ph type="dt" sz="half" idx="10"/>
          </p:nvPr>
        </p:nvSpPr>
        <p:spPr/>
        <p:txBody>
          <a:bodyPr/>
          <a:lstStyle/>
          <a:p>
            <a:fld id="{82FF38B9-681E-544A-9ED8-FF2085E1BC8A}" type="datetime4">
              <a:rPr lang="en-US" smtClean="0"/>
              <a:pPr/>
              <a:t>September 10, 2020</a:t>
            </a:fld>
            <a:endParaRPr lang="en-US"/>
          </a:p>
        </p:txBody>
      </p:sp>
      <p:sp>
        <p:nvSpPr>
          <p:cNvPr id="5" name="Slide Number Placeholder 4"/>
          <p:cNvSpPr>
            <a:spLocks noGrp="1"/>
          </p:cNvSpPr>
          <p:nvPr>
            <p:ph type="sldNum" sz="quarter" idx="12"/>
          </p:nvPr>
        </p:nvSpPr>
        <p:spPr/>
        <p:txBody>
          <a:bodyPr/>
          <a:lstStyle/>
          <a:p>
            <a:fld id="{8B37D5FE-740C-46F5-801A-FA5477D9711F}" type="slidenum">
              <a:rPr lang="en-US" smtClean="0"/>
              <a:pPr/>
              <a:t>9</a:t>
            </a:fld>
            <a:endParaRPr lang="en-US"/>
          </a:p>
        </p:txBody>
      </p:sp>
      <p:pic>
        <p:nvPicPr>
          <p:cNvPr id="6" name="Picture 5" descr="https://lh4.googleusercontent.com/Y3_CO6yBgQ29jiVCam8QxVOytRvQJ9qMIMqw3L0iumv03kTifbxgxOjez_JN94P3iLHk_iSlMzSu-20sEQ1TZgxXqMeTb9QwAegcnH2aUoJ11CgzEbXUJHJbjoVKJc4I2Fpg8F5H"/>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50062" y="2920410"/>
            <a:ext cx="6741885" cy="36434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739405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706972"/>
            <a:ext cx="7024744" cy="1143000"/>
          </a:xfrm>
        </p:spPr>
        <p:txBody>
          <a:bodyPr/>
          <a:lstStyle/>
          <a:p>
            <a:r>
              <a:rPr lang="en-US" dirty="0" smtClean="0"/>
              <a:t>Output: Data Frame</a:t>
            </a:r>
            <a:endParaRPr lang="en-US" dirty="0"/>
          </a:p>
        </p:txBody>
      </p:sp>
      <p:sp>
        <p:nvSpPr>
          <p:cNvPr id="3" name="Content Placeholder 2"/>
          <p:cNvSpPr>
            <a:spLocks noGrp="1"/>
          </p:cNvSpPr>
          <p:nvPr>
            <p:ph idx="1"/>
          </p:nvPr>
        </p:nvSpPr>
        <p:spPr>
          <a:xfrm>
            <a:off x="1043492" y="2323652"/>
            <a:ext cx="7487915" cy="3508977"/>
          </a:xfrm>
        </p:spPr>
        <p:txBody>
          <a:bodyPr>
            <a:normAutofit/>
          </a:bodyPr>
          <a:lstStyle/>
          <a:p>
            <a:pPr marL="0" indent="0">
              <a:buNone/>
            </a:pPr>
            <a:endParaRPr lang="en-US" dirty="0" smtClean="0">
              <a:latin typeface="Courer"/>
              <a:cs typeface="Courer"/>
            </a:endParaRPr>
          </a:p>
          <a:p>
            <a:pPr marL="0" indent="0">
              <a:buNone/>
            </a:pPr>
            <a:r>
              <a:rPr lang="en-US" dirty="0">
                <a:latin typeface="Courer"/>
                <a:cs typeface="Courer"/>
              </a:rPr>
              <a:t>	 </a:t>
            </a:r>
            <a:r>
              <a:rPr lang="en-US" dirty="0" smtClean="0">
                <a:latin typeface="Courer"/>
                <a:cs typeface="Courer"/>
              </a:rPr>
              <a:t>   Student1  	      Student2  </a:t>
            </a:r>
            <a:r>
              <a:rPr lang="en-US" dirty="0">
                <a:latin typeface="Courer"/>
                <a:cs typeface="Courer"/>
              </a:rPr>
              <a:t> </a:t>
            </a:r>
            <a:r>
              <a:rPr lang="en-US" dirty="0" smtClean="0">
                <a:latin typeface="Courer"/>
                <a:cs typeface="Courer"/>
              </a:rPr>
              <a:t>    Student3</a:t>
            </a:r>
            <a:endParaRPr lang="en-US" dirty="0">
              <a:latin typeface="Courer"/>
              <a:cs typeface="Courer"/>
            </a:endParaRPr>
          </a:p>
          <a:p>
            <a:pPr marL="0" indent="0">
              <a:buNone/>
            </a:pPr>
            <a:r>
              <a:rPr lang="en-US" dirty="0">
                <a:latin typeface="Courer"/>
                <a:cs typeface="Courer"/>
              </a:rPr>
              <a:t>Grade1      89.3      </a:t>
            </a:r>
            <a:r>
              <a:rPr lang="en-US" dirty="0" smtClean="0">
                <a:latin typeface="Courer"/>
                <a:cs typeface="Courer"/>
              </a:rPr>
              <a:t>		77.3      	97.1</a:t>
            </a:r>
            <a:endParaRPr lang="en-US" dirty="0">
              <a:latin typeface="Courer"/>
              <a:cs typeface="Courer"/>
            </a:endParaRPr>
          </a:p>
          <a:p>
            <a:pPr marL="0" indent="0">
              <a:buNone/>
            </a:pPr>
            <a:r>
              <a:rPr lang="en-US" dirty="0">
                <a:latin typeface="Courer"/>
                <a:cs typeface="Courer"/>
              </a:rPr>
              <a:t>Grade2      78.7      </a:t>
            </a:r>
            <a:r>
              <a:rPr lang="en-US" dirty="0" smtClean="0">
                <a:latin typeface="Courer"/>
                <a:cs typeface="Courer"/>
              </a:rPr>
              <a:t>		83.4      	88.6</a:t>
            </a:r>
            <a:endParaRPr lang="en-US" dirty="0">
              <a:latin typeface="Courer"/>
              <a:cs typeface="Courer"/>
            </a:endParaRPr>
          </a:p>
          <a:p>
            <a:pPr marL="0" indent="0">
              <a:buNone/>
            </a:pPr>
            <a:r>
              <a:rPr lang="en-US" dirty="0">
                <a:latin typeface="Courer"/>
                <a:cs typeface="Courer"/>
              </a:rPr>
              <a:t>Grade3      92.2      </a:t>
            </a:r>
            <a:r>
              <a:rPr lang="en-US" dirty="0" smtClean="0">
                <a:latin typeface="Courer"/>
                <a:cs typeface="Courer"/>
              </a:rPr>
              <a:t>		91.8      	98.5</a:t>
            </a:r>
            <a:endParaRPr lang="en-US" dirty="0">
              <a:latin typeface="Courer"/>
              <a:cs typeface="Courer"/>
            </a:endParaRPr>
          </a:p>
          <a:p>
            <a:pPr marL="0" indent="0">
              <a:buNone/>
            </a:pPr>
            <a:endParaRPr lang="en-US" dirty="0"/>
          </a:p>
        </p:txBody>
      </p:sp>
    </p:spTree>
    <p:extLst>
      <p:ext uri="{BB962C8B-B14F-4D97-AF65-F5344CB8AC3E}">
        <p14:creationId xmlns:p14="http://schemas.microsoft.com/office/powerpoint/2010/main" val="1764820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pandas DF: Create Empty DF and add value</a:t>
            </a:r>
            <a:endParaRPr lang="en-US" dirty="0"/>
          </a:p>
        </p:txBody>
      </p:sp>
      <p:sp>
        <p:nvSpPr>
          <p:cNvPr id="3" name="Content Placeholder 2"/>
          <p:cNvSpPr>
            <a:spLocks noGrp="1"/>
          </p:cNvSpPr>
          <p:nvPr>
            <p:ph idx="1"/>
          </p:nvPr>
        </p:nvSpPr>
        <p:spPr/>
        <p:txBody>
          <a:bodyPr>
            <a:normAutofit/>
          </a:bodyPr>
          <a:lstStyle/>
          <a:p>
            <a:pPr marL="0" indent="0">
              <a:buNone/>
            </a:pPr>
            <a:r>
              <a:rPr lang="en-US" dirty="0"/>
              <a:t>#Create an empty </a:t>
            </a:r>
            <a:r>
              <a:rPr lang="en-US" dirty="0" err="1"/>
              <a:t>dataframe</a:t>
            </a:r>
            <a:endParaRPr lang="en-US" dirty="0"/>
          </a:p>
          <a:p>
            <a:pPr marL="0" indent="0">
              <a:buNone/>
            </a:pPr>
            <a:r>
              <a:rPr lang="en-US" dirty="0"/>
              <a:t>Gradebook2 = </a:t>
            </a:r>
            <a:r>
              <a:rPr lang="en-US" dirty="0" err="1"/>
              <a:t>pd.DataFrame</a:t>
            </a:r>
            <a:r>
              <a:rPr lang="en-US" dirty="0"/>
              <a:t>(</a:t>
            </a:r>
            <a:r>
              <a:rPr lang="en-US" dirty="0" err="1"/>
              <a:t>Gradebook</a:t>
            </a:r>
            <a:r>
              <a:rPr lang="en-US" dirty="0"/>
              <a:t>, index=['G1', 'G2', 'G3'], columns=['Bob Smith', 'Sandy Stern'])</a:t>
            </a:r>
          </a:p>
          <a:p>
            <a:pPr marL="0" indent="0">
              <a:buNone/>
            </a:pPr>
            <a:endParaRPr lang="en-US" dirty="0" smtClean="0"/>
          </a:p>
          <a:p>
            <a:pPr marL="0" indent="0">
              <a:buNone/>
            </a:pPr>
            <a:r>
              <a:rPr lang="en-US" dirty="0" smtClean="0"/>
              <a:t>print(Gradebook2</a:t>
            </a:r>
            <a:r>
              <a:rPr lang="en-US" dirty="0"/>
              <a:t>)</a:t>
            </a:r>
          </a:p>
          <a:p>
            <a:pPr marL="0" indent="0">
              <a:buNone/>
            </a:pPr>
            <a:r>
              <a:rPr lang="en-US" dirty="0"/>
              <a:t>#Fill in values</a:t>
            </a:r>
          </a:p>
          <a:p>
            <a:pPr marL="0" indent="0">
              <a:buNone/>
            </a:pPr>
            <a:r>
              <a:rPr lang="en-US" dirty="0"/>
              <a:t>Gradebook2.</a:t>
            </a:r>
            <a:r>
              <a:rPr lang="en-US" b="1" dirty="0"/>
              <a:t>ix</a:t>
            </a:r>
            <a:r>
              <a:rPr lang="en-US" dirty="0"/>
              <a:t>["G1","Bob Smith"]=98.1</a:t>
            </a:r>
          </a:p>
          <a:p>
            <a:pPr marL="0" indent="0">
              <a:buNone/>
            </a:pPr>
            <a:r>
              <a:rPr lang="en-US" dirty="0"/>
              <a:t>print(Gradebook2)</a:t>
            </a:r>
          </a:p>
        </p:txBody>
      </p:sp>
    </p:spTree>
    <p:extLst>
      <p:ext uri="{BB962C8B-B14F-4D97-AF65-F5344CB8AC3E}">
        <p14:creationId xmlns:p14="http://schemas.microsoft.com/office/powerpoint/2010/main" val="1822901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69819"/>
            <a:ext cx="7886700" cy="5207145"/>
          </a:xfrm>
        </p:spPr>
        <p:txBody>
          <a:bodyPr>
            <a:normAutofit fontScale="92500" lnSpcReduction="20000"/>
          </a:bodyPr>
          <a:lstStyle/>
          <a:p>
            <a:pPr marL="0" indent="0">
              <a:buNone/>
            </a:pPr>
            <a:r>
              <a:rPr lang="en-US" dirty="0"/>
              <a:t>The Output</a:t>
            </a:r>
            <a:r>
              <a:rPr lang="en-US" dirty="0" smtClean="0"/>
              <a:t>:</a:t>
            </a:r>
          </a:p>
          <a:p>
            <a:pPr marL="0" indent="0">
              <a:buNone/>
            </a:pPr>
            <a:endParaRPr lang="en-US" dirty="0"/>
          </a:p>
          <a:p>
            <a:pPr marL="0" indent="0">
              <a:buNone/>
            </a:pPr>
            <a:r>
              <a:rPr lang="en-US" b="1" dirty="0"/>
              <a:t>   </a:t>
            </a:r>
            <a:r>
              <a:rPr lang="en-US" dirty="0"/>
              <a:t>	Bob Smith </a:t>
            </a:r>
            <a:r>
              <a:rPr lang="en-US" dirty="0" smtClean="0"/>
              <a:t>	Sandy </a:t>
            </a:r>
            <a:r>
              <a:rPr lang="en-US" dirty="0"/>
              <a:t>Stern</a:t>
            </a:r>
          </a:p>
          <a:p>
            <a:pPr marL="0" indent="0">
              <a:buNone/>
            </a:pPr>
            <a:r>
              <a:rPr lang="en-US" dirty="0"/>
              <a:t>G1       </a:t>
            </a:r>
            <a:r>
              <a:rPr lang="en-US" dirty="0" err="1"/>
              <a:t>NaN</a:t>
            </a:r>
            <a:r>
              <a:rPr lang="en-US" dirty="0"/>
              <a:t>         </a:t>
            </a:r>
            <a:r>
              <a:rPr lang="en-US" dirty="0" smtClean="0"/>
              <a:t>	</a:t>
            </a:r>
            <a:r>
              <a:rPr lang="en-US" dirty="0" err="1" smtClean="0"/>
              <a:t>NaN</a:t>
            </a:r>
            <a:endParaRPr lang="en-US" dirty="0"/>
          </a:p>
          <a:p>
            <a:pPr marL="0" indent="0">
              <a:buNone/>
            </a:pPr>
            <a:r>
              <a:rPr lang="en-US" dirty="0"/>
              <a:t>G2       </a:t>
            </a:r>
            <a:r>
              <a:rPr lang="en-US" dirty="0" err="1"/>
              <a:t>NaN</a:t>
            </a:r>
            <a:r>
              <a:rPr lang="en-US" dirty="0"/>
              <a:t>        </a:t>
            </a:r>
            <a:r>
              <a:rPr lang="en-US" dirty="0" smtClean="0"/>
              <a:t>	</a:t>
            </a:r>
            <a:r>
              <a:rPr lang="en-US" dirty="0" err="1" smtClean="0"/>
              <a:t>NaN</a:t>
            </a:r>
            <a:endParaRPr lang="en-US" dirty="0"/>
          </a:p>
          <a:p>
            <a:pPr marL="0" indent="0">
              <a:buNone/>
            </a:pPr>
            <a:r>
              <a:rPr lang="en-US" dirty="0"/>
              <a:t>G3       </a:t>
            </a:r>
            <a:r>
              <a:rPr lang="en-US" dirty="0" err="1"/>
              <a:t>NaN</a:t>
            </a:r>
            <a:r>
              <a:rPr lang="en-US" dirty="0"/>
              <a:t>         </a:t>
            </a:r>
            <a:r>
              <a:rPr lang="en-US" dirty="0" smtClean="0"/>
              <a:t>	</a:t>
            </a:r>
            <a:r>
              <a:rPr lang="en-US" dirty="0" err="1" smtClean="0"/>
              <a:t>NaN</a:t>
            </a:r>
            <a:endParaRPr lang="en-US" dirty="0"/>
          </a:p>
          <a:p>
            <a:pPr marL="0" indent="0">
              <a:buNone/>
            </a:pPr>
            <a:r>
              <a:rPr lang="en-US" dirty="0"/>
              <a:t> </a:t>
            </a:r>
          </a:p>
          <a:p>
            <a:pPr marL="0" indent="0">
              <a:buNone/>
            </a:pPr>
            <a:r>
              <a:rPr lang="en-US" dirty="0"/>
              <a:t> </a:t>
            </a:r>
          </a:p>
          <a:p>
            <a:pPr marL="0" indent="0">
              <a:buNone/>
            </a:pPr>
            <a:r>
              <a:rPr lang="en-US" dirty="0"/>
              <a:t>   	Bob Smith </a:t>
            </a:r>
            <a:r>
              <a:rPr lang="en-US" dirty="0" smtClean="0"/>
              <a:t>	Sandy </a:t>
            </a:r>
            <a:r>
              <a:rPr lang="en-US" dirty="0"/>
              <a:t>Stern</a:t>
            </a:r>
          </a:p>
          <a:p>
            <a:pPr marL="0" indent="0">
              <a:buNone/>
            </a:pPr>
            <a:r>
              <a:rPr lang="en-US" dirty="0"/>
              <a:t>G1      	</a:t>
            </a:r>
            <a:r>
              <a:rPr lang="en-US" b="1" dirty="0"/>
              <a:t>98.1 </a:t>
            </a:r>
            <a:r>
              <a:rPr lang="en-US" dirty="0"/>
              <a:t>       </a:t>
            </a:r>
            <a:r>
              <a:rPr lang="en-US" dirty="0" smtClean="0"/>
              <a:t>	</a:t>
            </a:r>
            <a:r>
              <a:rPr lang="en-US" dirty="0" err="1" smtClean="0"/>
              <a:t>NaN</a:t>
            </a:r>
            <a:endParaRPr lang="en-US" dirty="0"/>
          </a:p>
          <a:p>
            <a:pPr marL="0" indent="0">
              <a:buNone/>
            </a:pPr>
            <a:r>
              <a:rPr lang="en-US" dirty="0"/>
              <a:t>G2       </a:t>
            </a:r>
            <a:r>
              <a:rPr lang="en-US" dirty="0" err="1" smtClean="0"/>
              <a:t>NaN</a:t>
            </a:r>
            <a:r>
              <a:rPr lang="en-US" dirty="0" smtClean="0"/>
              <a:t>         	</a:t>
            </a:r>
            <a:r>
              <a:rPr lang="en-US" dirty="0" err="1" smtClean="0"/>
              <a:t>NaN</a:t>
            </a:r>
            <a:endParaRPr lang="en-US" dirty="0"/>
          </a:p>
          <a:p>
            <a:pPr marL="0" indent="0">
              <a:buNone/>
            </a:pPr>
            <a:r>
              <a:rPr lang="en-US" dirty="0"/>
              <a:t>G3       </a:t>
            </a:r>
            <a:r>
              <a:rPr lang="en-US" dirty="0" err="1" smtClean="0"/>
              <a:t>NaN</a:t>
            </a:r>
            <a:r>
              <a:rPr lang="en-US" dirty="0" smtClean="0"/>
              <a:t>         	</a:t>
            </a:r>
            <a:r>
              <a:rPr lang="en-US" dirty="0" err="1" smtClean="0"/>
              <a:t>NaN</a:t>
            </a:r>
            <a:endParaRPr lang="en-US" dirty="0"/>
          </a:p>
          <a:p>
            <a:pPr marL="0" indent="0">
              <a:buNone/>
            </a:pPr>
            <a:r>
              <a:rPr lang="en-US" b="1" dirty="0"/>
              <a:t> </a:t>
            </a:r>
            <a:endParaRPr lang="en-US" dirty="0"/>
          </a:p>
          <a:p>
            <a:pPr marL="0" indent="0">
              <a:buNone/>
            </a:pPr>
            <a:endParaRPr lang="en-US" dirty="0"/>
          </a:p>
        </p:txBody>
      </p:sp>
    </p:spTree>
    <p:extLst>
      <p:ext uri="{BB962C8B-B14F-4D97-AF65-F5344CB8AC3E}">
        <p14:creationId xmlns:p14="http://schemas.microsoft.com/office/powerpoint/2010/main" val="2793128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352" y="705473"/>
            <a:ext cx="7024744" cy="644382"/>
          </a:xfrm>
        </p:spPr>
        <p:txBody>
          <a:bodyPr>
            <a:normAutofit fontScale="90000"/>
          </a:bodyPr>
          <a:lstStyle/>
          <a:p>
            <a:r>
              <a:rPr lang="en-US" dirty="0" smtClean="0"/>
              <a:t>pandas DF: Add New Column</a:t>
            </a:r>
            <a:endParaRPr lang="en-US" dirty="0"/>
          </a:p>
        </p:txBody>
      </p:sp>
      <p:sp>
        <p:nvSpPr>
          <p:cNvPr id="3" name="Content Placeholder 2"/>
          <p:cNvSpPr>
            <a:spLocks noGrp="1"/>
          </p:cNvSpPr>
          <p:nvPr>
            <p:ph idx="1"/>
          </p:nvPr>
        </p:nvSpPr>
        <p:spPr>
          <a:xfrm>
            <a:off x="420832" y="1698171"/>
            <a:ext cx="7886700" cy="2495413"/>
          </a:xfrm>
        </p:spPr>
        <p:txBody>
          <a:bodyPr>
            <a:normAutofit fontScale="92500" lnSpcReduction="20000"/>
          </a:bodyPr>
          <a:lstStyle/>
          <a:p>
            <a:pPr marL="0" indent="0">
              <a:buNone/>
            </a:pPr>
            <a:r>
              <a:rPr lang="en-US" dirty="0"/>
              <a:t>#Create an empty </a:t>
            </a:r>
            <a:r>
              <a:rPr lang="en-US" dirty="0" err="1"/>
              <a:t>dataframe</a:t>
            </a:r>
            <a:endParaRPr lang="en-US" dirty="0"/>
          </a:p>
          <a:p>
            <a:pPr marL="0" indent="0">
              <a:buNone/>
            </a:pPr>
            <a:r>
              <a:rPr lang="en-US" dirty="0"/>
              <a:t>Gradebook2 = </a:t>
            </a:r>
            <a:r>
              <a:rPr lang="en-US" dirty="0" err="1"/>
              <a:t>pd.DataFrame</a:t>
            </a:r>
            <a:r>
              <a:rPr lang="en-US" dirty="0"/>
              <a:t>(</a:t>
            </a:r>
            <a:r>
              <a:rPr lang="en-US" dirty="0" err="1"/>
              <a:t>Gradebook</a:t>
            </a:r>
            <a:r>
              <a:rPr lang="en-US" dirty="0"/>
              <a:t>, index=['G1', 'G2', 'G3'], columns=['Bob Smith', 'Sandy Stern'])</a:t>
            </a:r>
          </a:p>
          <a:p>
            <a:pPr marL="0" indent="0">
              <a:buNone/>
            </a:pPr>
            <a:r>
              <a:rPr lang="en-US" dirty="0"/>
              <a:t>print(Gradebook2)</a:t>
            </a:r>
          </a:p>
          <a:p>
            <a:pPr marL="0" indent="0">
              <a:buNone/>
            </a:pPr>
            <a:r>
              <a:rPr lang="en-US" b="1" dirty="0"/>
              <a:t>#Create a new column</a:t>
            </a:r>
          </a:p>
          <a:p>
            <a:pPr marL="0" indent="0">
              <a:buNone/>
            </a:pPr>
            <a:r>
              <a:rPr lang="en-US" dirty="0"/>
              <a:t>Gradebook2["</a:t>
            </a:r>
            <a:r>
              <a:rPr lang="en-US" dirty="0" err="1"/>
              <a:t>NewColumn</a:t>
            </a:r>
            <a:r>
              <a:rPr lang="en-US" dirty="0"/>
              <a:t>"]="</a:t>
            </a:r>
            <a:r>
              <a:rPr lang="en-US" dirty="0" err="1"/>
              <a:t>NaN</a:t>
            </a:r>
            <a:r>
              <a:rPr lang="en-US" dirty="0"/>
              <a:t>"</a:t>
            </a:r>
          </a:p>
          <a:p>
            <a:pPr marL="0" indent="0">
              <a:buNone/>
            </a:pPr>
            <a:r>
              <a:rPr lang="en-US" dirty="0"/>
              <a:t>print(Gradebook2)</a:t>
            </a:r>
          </a:p>
        </p:txBody>
      </p:sp>
      <p:sp>
        <p:nvSpPr>
          <p:cNvPr id="4" name="Rectangle 3"/>
          <p:cNvSpPr/>
          <p:nvPr/>
        </p:nvSpPr>
        <p:spPr>
          <a:xfrm>
            <a:off x="2119746" y="4193585"/>
            <a:ext cx="5850082" cy="1657377"/>
          </a:xfrm>
          <a:prstGeom prst="rect">
            <a:avLst/>
          </a:prstGeom>
          <a:solidFill>
            <a:schemeClr val="accent5">
              <a:lumMod val="20000"/>
              <a:lumOff val="80000"/>
            </a:schemeClr>
          </a:solidFill>
        </p:spPr>
        <p:txBody>
          <a:bodyPr wrap="square">
            <a:spAutoFit/>
          </a:bodyPr>
          <a:lstStyle/>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Output</a:t>
            </a:r>
          </a:p>
          <a:p>
            <a:pPr marL="457200" marR="0">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Bob Smith   Sandy Stern </a:t>
            </a:r>
            <a:r>
              <a:rPr lang="en-US" b="1" dirty="0" err="1" smtClean="0">
                <a:effectLst/>
                <a:latin typeface="Courier New" panose="02070309020205020404" pitchFamily="49" charset="0"/>
                <a:ea typeface="Calibri" panose="020F0502020204030204" pitchFamily="34" charset="0"/>
                <a:cs typeface="Times New Roman" panose="02020603050405020304" pitchFamily="18" charset="0"/>
              </a:rPr>
              <a:t>NewColumn</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G1       </a:t>
            </a:r>
            <a:r>
              <a:rPr lang="en-US" dirty="0" err="1" smtClean="0">
                <a:effectLst/>
                <a:latin typeface="Courier New" panose="02070309020205020404" pitchFamily="49" charset="0"/>
                <a:ea typeface="Calibri" panose="020F0502020204030204" pitchFamily="34" charset="0"/>
                <a:cs typeface="Times New Roman" panose="02020603050405020304" pitchFamily="18" charset="0"/>
              </a:rPr>
              <a:t>NaN</a:t>
            </a: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smtClean="0">
                <a:effectLst/>
                <a:latin typeface="Courier New" panose="02070309020205020404" pitchFamily="49" charset="0"/>
                <a:ea typeface="Calibri" panose="020F0502020204030204" pitchFamily="34" charset="0"/>
                <a:cs typeface="Times New Roman" panose="02020603050405020304" pitchFamily="18" charset="0"/>
              </a:rPr>
              <a:t>NaN</a:t>
            </a: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smtClean="0">
                <a:effectLst/>
                <a:latin typeface="Courier New" panose="02070309020205020404" pitchFamily="49" charset="0"/>
                <a:ea typeface="Calibri" panose="020F0502020204030204" pitchFamily="34" charset="0"/>
                <a:cs typeface="Times New Roman" panose="02020603050405020304" pitchFamily="18" charset="0"/>
              </a:rPr>
              <a:t>NaN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G2       </a:t>
            </a:r>
            <a:r>
              <a:rPr lang="en-US" dirty="0" err="1" smtClean="0">
                <a:effectLst/>
                <a:latin typeface="Courier New" panose="02070309020205020404" pitchFamily="49" charset="0"/>
                <a:ea typeface="Calibri" panose="020F0502020204030204" pitchFamily="34" charset="0"/>
                <a:cs typeface="Times New Roman" panose="02020603050405020304" pitchFamily="18" charset="0"/>
              </a:rPr>
              <a:t>NaN</a:t>
            </a: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smtClean="0">
                <a:effectLst/>
                <a:latin typeface="Courier New" panose="02070309020205020404" pitchFamily="49" charset="0"/>
                <a:ea typeface="Calibri" panose="020F0502020204030204" pitchFamily="34" charset="0"/>
                <a:cs typeface="Times New Roman" panose="02020603050405020304" pitchFamily="18" charset="0"/>
              </a:rPr>
              <a:t>NaN</a:t>
            </a: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smtClean="0">
                <a:effectLst/>
                <a:latin typeface="Courier New" panose="02070309020205020404" pitchFamily="49" charset="0"/>
                <a:ea typeface="Calibri" panose="020F0502020204030204" pitchFamily="34" charset="0"/>
                <a:cs typeface="Times New Roman" panose="02020603050405020304" pitchFamily="18" charset="0"/>
              </a:rPr>
              <a:t>NaN</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effectLst/>
                <a:latin typeface="Courier New" panose="02070309020205020404" pitchFamily="49" charset="0"/>
                <a:ea typeface="Calibri" panose="020F0502020204030204" pitchFamily="34" charset="0"/>
              </a:rPr>
              <a:t>   G3       </a:t>
            </a:r>
            <a:r>
              <a:rPr lang="en-US" dirty="0" err="1" smtClean="0">
                <a:effectLst/>
                <a:latin typeface="Courier New" panose="02070309020205020404" pitchFamily="49" charset="0"/>
                <a:ea typeface="Calibri" panose="020F0502020204030204" pitchFamily="34" charset="0"/>
              </a:rPr>
              <a:t>NaN</a:t>
            </a:r>
            <a:r>
              <a:rPr lang="en-US" dirty="0" smtClean="0">
                <a:effectLst/>
                <a:latin typeface="Courier New" panose="02070309020205020404" pitchFamily="49" charset="0"/>
                <a:ea typeface="Calibri" panose="020F0502020204030204" pitchFamily="34" charset="0"/>
              </a:rPr>
              <a:t>         </a:t>
            </a:r>
            <a:r>
              <a:rPr lang="en-US" dirty="0" err="1" smtClean="0">
                <a:effectLst/>
                <a:latin typeface="Courier New" panose="02070309020205020404" pitchFamily="49" charset="0"/>
                <a:ea typeface="Calibri" panose="020F0502020204030204" pitchFamily="34" charset="0"/>
              </a:rPr>
              <a:t>NaN</a:t>
            </a:r>
            <a:r>
              <a:rPr lang="en-US" dirty="0" smtClean="0">
                <a:effectLst/>
                <a:latin typeface="Courier New" panose="02070309020205020404" pitchFamily="49" charset="0"/>
                <a:ea typeface="Calibri" panose="020F0502020204030204" pitchFamily="34" charset="0"/>
              </a:rPr>
              <a:t>       </a:t>
            </a:r>
            <a:r>
              <a:rPr lang="en-US" dirty="0" err="1" smtClean="0">
                <a:effectLst/>
                <a:latin typeface="Courier New" panose="02070309020205020404" pitchFamily="49" charset="0"/>
                <a:ea typeface="Calibri" panose="020F0502020204030204" pitchFamily="34" charset="0"/>
              </a:rPr>
              <a:t>NaN</a:t>
            </a:r>
            <a:endParaRPr lang="en-US" dirty="0"/>
          </a:p>
        </p:txBody>
      </p:sp>
    </p:spTree>
    <p:extLst>
      <p:ext uri="{BB962C8B-B14F-4D97-AF65-F5344CB8AC3E}">
        <p14:creationId xmlns:p14="http://schemas.microsoft.com/office/powerpoint/2010/main" val="99873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044" y="718719"/>
            <a:ext cx="7024744" cy="797961"/>
          </a:xfrm>
        </p:spPr>
        <p:txBody>
          <a:bodyPr/>
          <a:lstStyle/>
          <a:p>
            <a:r>
              <a:rPr lang="en-US" dirty="0" smtClean="0"/>
              <a:t>pandas DF: Add Values</a:t>
            </a:r>
            <a:endParaRPr lang="en-US" dirty="0"/>
          </a:p>
        </p:txBody>
      </p:sp>
      <p:sp>
        <p:nvSpPr>
          <p:cNvPr id="3" name="Content Placeholder 2"/>
          <p:cNvSpPr>
            <a:spLocks noGrp="1"/>
          </p:cNvSpPr>
          <p:nvPr>
            <p:ph idx="1"/>
          </p:nvPr>
        </p:nvSpPr>
        <p:spPr>
          <a:xfrm>
            <a:off x="628650" y="1825625"/>
            <a:ext cx="7886700" cy="1956666"/>
          </a:xfrm>
        </p:spPr>
        <p:txBody>
          <a:bodyPr>
            <a:normAutofit/>
          </a:bodyPr>
          <a:lstStyle/>
          <a:p>
            <a:pPr marL="0" indent="0">
              <a:buNone/>
            </a:pPr>
            <a:r>
              <a:rPr lang="en-US" dirty="0"/>
              <a:t>import random</a:t>
            </a:r>
          </a:p>
          <a:p>
            <a:pPr marL="0" indent="0">
              <a:buNone/>
            </a:pPr>
            <a:r>
              <a:rPr lang="en-US" dirty="0"/>
              <a:t>for </a:t>
            </a:r>
            <a:r>
              <a:rPr lang="en-US" dirty="0" err="1"/>
              <a:t>i</a:t>
            </a:r>
            <a:r>
              <a:rPr lang="en-US" dirty="0"/>
              <a:t> in range(</a:t>
            </a:r>
            <a:r>
              <a:rPr lang="en-US" dirty="0" err="1"/>
              <a:t>len</a:t>
            </a:r>
            <a:r>
              <a:rPr lang="en-US" dirty="0"/>
              <a:t>(Gradebook2.BobSmith)):</a:t>
            </a:r>
          </a:p>
          <a:p>
            <a:pPr marL="0" indent="0">
              <a:buNone/>
            </a:pPr>
            <a:r>
              <a:rPr lang="en-US" dirty="0"/>
              <a:t>    </a:t>
            </a:r>
            <a:r>
              <a:rPr lang="en-US" b="1" dirty="0"/>
              <a:t>Gradebook2.ix[</a:t>
            </a:r>
            <a:r>
              <a:rPr lang="en-US" b="1" dirty="0" err="1"/>
              <a:t>i</a:t>
            </a:r>
            <a:r>
              <a:rPr lang="en-US" b="1" dirty="0"/>
              <a:t>,"</a:t>
            </a:r>
            <a:r>
              <a:rPr lang="en-US" b="1" dirty="0" err="1"/>
              <a:t>BobSmith</a:t>
            </a:r>
            <a:r>
              <a:rPr lang="en-US" b="1" dirty="0"/>
              <a:t>"]=</a:t>
            </a:r>
            <a:r>
              <a:rPr lang="en-US" dirty="0" err="1"/>
              <a:t>random.randint</a:t>
            </a:r>
            <a:r>
              <a:rPr lang="en-US" dirty="0"/>
              <a:t>(50,100)</a:t>
            </a:r>
          </a:p>
          <a:p>
            <a:pPr marL="0" indent="0">
              <a:buNone/>
            </a:pPr>
            <a:r>
              <a:rPr lang="en-US" dirty="0"/>
              <a:t>print(Gradebook2)</a:t>
            </a:r>
          </a:p>
        </p:txBody>
      </p:sp>
      <p:sp>
        <p:nvSpPr>
          <p:cNvPr id="4" name="Rectangle 3"/>
          <p:cNvSpPr/>
          <p:nvPr/>
        </p:nvSpPr>
        <p:spPr>
          <a:xfrm>
            <a:off x="2504210" y="4091236"/>
            <a:ext cx="4572000" cy="2166875"/>
          </a:xfrm>
          <a:prstGeom prst="rect">
            <a:avLst/>
          </a:prstGeom>
          <a:solidFill>
            <a:schemeClr val="accent6">
              <a:lumMod val="20000"/>
              <a:lumOff val="80000"/>
            </a:schemeClr>
          </a:solidFill>
        </p:spPr>
        <p:txBody>
          <a:bodyPr>
            <a:spAutoFit/>
          </a:bodyPr>
          <a:lstStyle/>
          <a:p>
            <a:pPr>
              <a:lnSpc>
                <a:spcPct val="107000"/>
              </a:lnSpc>
            </a:pPr>
            <a:r>
              <a:rPr lang="en-US" dirty="0" smtClean="0">
                <a:effectLst/>
                <a:latin typeface="Calibri" panose="020F0502020204030204" pitchFamily="34" charset="0"/>
                <a:ea typeface="Calibri" panose="020F0502020204030204" pitchFamily="34" charset="0"/>
                <a:cs typeface="Calibri" panose="020F0502020204030204" pitchFamily="34" charset="0"/>
              </a:rPr>
              <a:t>The Output:</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smtClean="0">
                <a:effectLst/>
                <a:latin typeface="Calibri" panose="020F0502020204030204" pitchFamily="34" charset="0"/>
                <a:ea typeface="Calibri" panose="020F0502020204030204" pitchFamily="34" charset="0"/>
                <a:cs typeface="Calibri" panose="020F0502020204030204" pitchFamily="34" charset="0"/>
              </a:rPr>
              <a:t> </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a:t>
            </a:r>
            <a:r>
              <a:rPr lang="en-US" b="1" dirty="0" err="1" smtClean="0">
                <a:effectLst/>
                <a:latin typeface="Courier New" panose="02070309020205020404" pitchFamily="49" charset="0"/>
                <a:ea typeface="Calibri" panose="020F0502020204030204" pitchFamily="34" charset="0"/>
                <a:cs typeface="Times New Roman" panose="02020603050405020304" pitchFamily="18" charset="0"/>
              </a:rPr>
              <a:t>BobSmith</a:t>
            </a: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smtClean="0">
                <a:effectLst/>
                <a:latin typeface="Courier New" panose="02070309020205020404" pitchFamily="49" charset="0"/>
                <a:ea typeface="Calibri" panose="020F0502020204030204" pitchFamily="34" charset="0"/>
                <a:cs typeface="Times New Roman" panose="02020603050405020304" pitchFamily="18" charset="0"/>
              </a:rPr>
              <a:t>SandyStern</a:t>
            </a: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smtClean="0">
                <a:effectLst/>
                <a:latin typeface="Courier New" panose="02070309020205020404" pitchFamily="49" charset="0"/>
                <a:ea typeface="Calibri" panose="020F0502020204030204" pitchFamily="34" charset="0"/>
                <a:cs typeface="Times New Roman" panose="02020603050405020304" pitchFamily="18" charset="0"/>
              </a:rPr>
              <a:t>NewColumn</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G1       </a:t>
            </a:r>
            <a:r>
              <a:rPr lang="en-US" b="1" dirty="0" smtClean="0">
                <a:effectLst/>
                <a:latin typeface="Courier New" panose="02070309020205020404" pitchFamily="49" charset="0"/>
                <a:ea typeface="Calibri" panose="020F0502020204030204" pitchFamily="34" charset="0"/>
                <a:cs typeface="Times New Roman" panose="02020603050405020304" pitchFamily="18" charset="0"/>
              </a:rPr>
              <a:t>91</a:t>
            </a: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smtClean="0">
                <a:effectLst/>
                <a:latin typeface="Courier New" panose="02070309020205020404" pitchFamily="49" charset="0"/>
                <a:ea typeface="Calibri" panose="020F0502020204030204" pitchFamily="34" charset="0"/>
                <a:cs typeface="Times New Roman" panose="02020603050405020304" pitchFamily="18" charset="0"/>
              </a:rPr>
              <a:t>NaN</a:t>
            </a: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smtClean="0">
                <a:effectLst/>
                <a:latin typeface="Courier New" panose="02070309020205020404" pitchFamily="49" charset="0"/>
                <a:ea typeface="Calibri" panose="020F0502020204030204" pitchFamily="34" charset="0"/>
                <a:cs typeface="Times New Roman" panose="02020603050405020304" pitchFamily="18" charset="0"/>
              </a:rPr>
              <a:t>NaN</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G2       </a:t>
            </a:r>
            <a:r>
              <a:rPr lang="en-US" b="1" dirty="0" smtClean="0">
                <a:effectLst/>
                <a:latin typeface="Courier New" panose="02070309020205020404" pitchFamily="49" charset="0"/>
                <a:ea typeface="Calibri" panose="020F0502020204030204" pitchFamily="34" charset="0"/>
                <a:cs typeface="Times New Roman" panose="02020603050405020304" pitchFamily="18" charset="0"/>
              </a:rPr>
              <a:t>56</a:t>
            </a: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smtClean="0">
                <a:effectLst/>
                <a:latin typeface="Courier New" panose="02070309020205020404" pitchFamily="49" charset="0"/>
                <a:ea typeface="Calibri" panose="020F0502020204030204" pitchFamily="34" charset="0"/>
                <a:cs typeface="Times New Roman" panose="02020603050405020304" pitchFamily="18" charset="0"/>
              </a:rPr>
              <a:t>NaN</a:t>
            </a: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smtClean="0">
                <a:effectLst/>
                <a:latin typeface="Courier New" panose="02070309020205020404" pitchFamily="49" charset="0"/>
                <a:ea typeface="Calibri" panose="020F0502020204030204" pitchFamily="34" charset="0"/>
                <a:cs typeface="Times New Roman" panose="02020603050405020304" pitchFamily="18" charset="0"/>
              </a:rPr>
              <a:t>NaN</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G3       </a:t>
            </a:r>
            <a:r>
              <a:rPr lang="en-US" b="1" dirty="0" smtClean="0">
                <a:effectLst/>
                <a:latin typeface="Courier New" panose="02070309020205020404" pitchFamily="49" charset="0"/>
                <a:ea typeface="Calibri" panose="020F0502020204030204" pitchFamily="34" charset="0"/>
                <a:cs typeface="Times New Roman" panose="02020603050405020304" pitchFamily="18" charset="0"/>
              </a:rPr>
              <a:t>63</a:t>
            </a: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smtClean="0">
                <a:effectLst/>
                <a:latin typeface="Courier New" panose="02070309020205020404" pitchFamily="49" charset="0"/>
                <a:ea typeface="Calibri" panose="020F0502020204030204" pitchFamily="34" charset="0"/>
                <a:cs typeface="Times New Roman" panose="02020603050405020304" pitchFamily="18" charset="0"/>
              </a:rPr>
              <a:t>NaN</a:t>
            </a: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smtClean="0">
                <a:effectLst/>
                <a:latin typeface="Courier New" panose="02070309020205020404" pitchFamily="49" charset="0"/>
                <a:ea typeface="Calibri" panose="020F0502020204030204" pitchFamily="34" charset="0"/>
                <a:cs typeface="Times New Roman" panose="02020603050405020304" pitchFamily="18" charset="0"/>
              </a:rPr>
              <a:t>NaN</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smtClean="0">
                <a:effectLst/>
                <a:latin typeface="Calibri" panose="020F0502020204030204" pitchFamily="34" charset="0"/>
                <a:ea typeface="Calibri" panose="020F0502020204030204" pitchFamily="34" charset="0"/>
                <a:cs typeface="Calibri" panose="020F0502020204030204" pitchFamily="34"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5407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278" y="844784"/>
            <a:ext cx="7024744" cy="1143000"/>
          </a:xfrm>
        </p:spPr>
        <p:txBody>
          <a:bodyPr>
            <a:normAutofit fontScale="90000"/>
          </a:bodyPr>
          <a:lstStyle/>
          <a:p>
            <a:r>
              <a:rPr lang="en-US" dirty="0" smtClean="0"/>
              <a:t>pandas DF: Convert </a:t>
            </a:r>
            <a:r>
              <a:rPr lang="en-US" dirty="0" err="1" smtClean="0"/>
              <a:t>Dict</a:t>
            </a:r>
            <a:r>
              <a:rPr lang="en-US" dirty="0" smtClean="0"/>
              <a:t> and Add</a:t>
            </a:r>
            <a:endParaRPr lang="en-US" dirty="0"/>
          </a:p>
        </p:txBody>
      </p:sp>
      <p:sp>
        <p:nvSpPr>
          <p:cNvPr id="3" name="Content Placeholder 2"/>
          <p:cNvSpPr>
            <a:spLocks noGrp="1"/>
          </p:cNvSpPr>
          <p:nvPr>
            <p:ph idx="1"/>
          </p:nvPr>
        </p:nvSpPr>
        <p:spPr>
          <a:xfrm>
            <a:off x="669278" y="2381815"/>
            <a:ext cx="7730139" cy="2137933"/>
          </a:xfrm>
        </p:spPr>
        <p:txBody>
          <a:bodyPr>
            <a:normAutofit/>
          </a:bodyPr>
          <a:lstStyle/>
          <a:p>
            <a:pPr marL="0" indent="0">
              <a:buNone/>
            </a:pPr>
            <a:r>
              <a:rPr lang="en-US" dirty="0" err="1"/>
              <a:t>MyDict</a:t>
            </a:r>
            <a:r>
              <a:rPr lang="en-US" dirty="0"/>
              <a:t>=[{"</a:t>
            </a:r>
            <a:r>
              <a:rPr lang="en-US" dirty="0" err="1"/>
              <a:t>Name":"Bob</a:t>
            </a:r>
            <a:r>
              <a:rPr lang="en-US" dirty="0"/>
              <a:t>", "Age":29, "</a:t>
            </a:r>
            <a:r>
              <a:rPr lang="en-US" dirty="0" err="1"/>
              <a:t>Degree":"MS</a:t>
            </a:r>
            <a:r>
              <a:rPr lang="en-US" dirty="0"/>
              <a:t>"}, {"</a:t>
            </a:r>
            <a:r>
              <a:rPr lang="en-US" dirty="0" err="1"/>
              <a:t>Name":"Rob</a:t>
            </a:r>
            <a:r>
              <a:rPr lang="en-US" dirty="0"/>
              <a:t>", "Age":34, "</a:t>
            </a:r>
            <a:r>
              <a:rPr lang="en-US" dirty="0" err="1"/>
              <a:t>Degree":"PhD</a:t>
            </a:r>
            <a:r>
              <a:rPr lang="en-US" dirty="0"/>
              <a:t>"}]</a:t>
            </a:r>
          </a:p>
          <a:p>
            <a:pPr marL="0" indent="0">
              <a:buNone/>
            </a:pPr>
            <a:r>
              <a:rPr lang="en-US" dirty="0" err="1"/>
              <a:t>DictDF</a:t>
            </a:r>
            <a:r>
              <a:rPr lang="en-US" dirty="0"/>
              <a:t>=</a:t>
            </a:r>
            <a:r>
              <a:rPr lang="en-US" b="1" dirty="0" err="1"/>
              <a:t>pd.DataFrame.from_dict</a:t>
            </a:r>
            <a:r>
              <a:rPr lang="en-US" dirty="0"/>
              <a:t>(</a:t>
            </a:r>
            <a:r>
              <a:rPr lang="en-US" dirty="0" err="1"/>
              <a:t>MyDict</a:t>
            </a:r>
            <a:r>
              <a:rPr lang="en-US" dirty="0"/>
              <a:t>)</a:t>
            </a:r>
          </a:p>
          <a:p>
            <a:pPr marL="0" indent="0">
              <a:buNone/>
            </a:pPr>
            <a:r>
              <a:rPr lang="en-US" dirty="0" err="1"/>
              <a:t>DictDF.</a:t>
            </a:r>
            <a:r>
              <a:rPr lang="en-US" b="1" dirty="0" err="1"/>
              <a:t>insert</a:t>
            </a:r>
            <a:r>
              <a:rPr lang="en-US" dirty="0"/>
              <a:t>(2, '</a:t>
            </a:r>
            <a:r>
              <a:rPr lang="en-US" b="1" dirty="0" err="1"/>
              <a:t>NewColumn</a:t>
            </a:r>
            <a:r>
              <a:rPr lang="en-US" dirty="0"/>
              <a:t>', [20007, 23604])</a:t>
            </a:r>
          </a:p>
          <a:p>
            <a:pPr marL="0" indent="0">
              <a:buNone/>
            </a:pPr>
            <a:r>
              <a:rPr lang="en-US" dirty="0"/>
              <a:t>print(</a:t>
            </a:r>
            <a:r>
              <a:rPr lang="en-US" dirty="0" err="1"/>
              <a:t>DictDF</a:t>
            </a:r>
            <a:r>
              <a:rPr lang="en-US" dirty="0"/>
              <a:t>)</a:t>
            </a:r>
          </a:p>
        </p:txBody>
      </p:sp>
      <p:sp>
        <p:nvSpPr>
          <p:cNvPr id="4" name="Rectangle 3"/>
          <p:cNvSpPr/>
          <p:nvPr/>
        </p:nvSpPr>
        <p:spPr>
          <a:xfrm>
            <a:off x="1773282" y="4782787"/>
            <a:ext cx="5750923" cy="1277786"/>
          </a:xfrm>
          <a:prstGeom prst="rect">
            <a:avLst/>
          </a:prstGeom>
          <a:solidFill>
            <a:schemeClr val="accent4">
              <a:lumMod val="20000"/>
              <a:lumOff val="80000"/>
            </a:schemeClr>
          </a:solidFill>
        </p:spPr>
        <p:txBody>
          <a:bodyPr wrap="square">
            <a:spAutoFit/>
          </a:bodyPr>
          <a:lstStyle/>
          <a:p>
            <a:pPr>
              <a:lnSpc>
                <a:spcPct val="107000"/>
              </a:lnSpc>
            </a:pPr>
            <a:r>
              <a:rPr lang="en-US" dirty="0" smtClean="0">
                <a:effectLst/>
                <a:latin typeface="Calibri" panose="020F0502020204030204" pitchFamily="34" charset="0"/>
                <a:ea typeface="Calibri" panose="020F0502020204030204" pitchFamily="34" charset="0"/>
                <a:cs typeface="Calibri" panose="020F0502020204030204" pitchFamily="34" charset="0"/>
              </a:rPr>
              <a:t>The Output:</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Age Degree  </a:t>
            </a:r>
            <a:r>
              <a:rPr lang="en-US" b="1" dirty="0" err="1" smtClean="0">
                <a:effectLst/>
                <a:latin typeface="Courier New" panose="02070309020205020404" pitchFamily="49" charset="0"/>
                <a:ea typeface="Calibri" panose="020F0502020204030204" pitchFamily="34" charset="0"/>
                <a:cs typeface="Times New Roman" panose="02020603050405020304" pitchFamily="18" charset="0"/>
              </a:rPr>
              <a:t>NewColumn</a:t>
            </a:r>
            <a:r>
              <a:rPr lang="en-US" dirty="0">
                <a:latin typeface="Courier New" panose="02070309020205020404" pitchFamily="49" charset="0"/>
                <a:ea typeface="Calibri" panose="020F0502020204030204" pitchFamily="34" charset="0"/>
                <a:cs typeface="Times New Roman" panose="02020603050405020304" pitchFamily="18" charset="0"/>
              </a:rPr>
              <a:t> </a:t>
            </a:r>
            <a:r>
              <a:rPr lang="en-US" dirty="0" smtClean="0">
                <a:effectLst/>
                <a:latin typeface="Courier New" panose="02070309020205020404" pitchFamily="49" charset="0"/>
                <a:ea typeface="Calibri" panose="020F0502020204030204" pitchFamily="34" charset="0"/>
                <a:cs typeface="Times New Roman" panose="02020603050405020304" pitchFamily="18" charset="0"/>
              </a:rPr>
              <a:t>Name</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0   29     MS      </a:t>
            </a:r>
            <a:r>
              <a:rPr lang="en-US" b="1" dirty="0" smtClean="0">
                <a:effectLst/>
                <a:latin typeface="Courier New" panose="02070309020205020404" pitchFamily="49" charset="0"/>
                <a:ea typeface="Calibri" panose="020F0502020204030204" pitchFamily="34" charset="0"/>
                <a:cs typeface="Times New Roman" panose="02020603050405020304" pitchFamily="18" charset="0"/>
              </a:rPr>
              <a:t>20007</a:t>
            </a: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Bob</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1   34    PhD      </a:t>
            </a:r>
            <a:r>
              <a:rPr lang="en-US" b="1" dirty="0" smtClean="0">
                <a:effectLst/>
                <a:latin typeface="Courier New" panose="02070309020205020404" pitchFamily="49" charset="0"/>
                <a:ea typeface="Calibri" panose="020F0502020204030204" pitchFamily="34" charset="0"/>
                <a:cs typeface="Times New Roman" panose="02020603050405020304" pitchFamily="18" charset="0"/>
              </a:rPr>
              <a:t>23604</a:t>
            </a: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Rob</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1301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352" y="548640"/>
            <a:ext cx="7024744" cy="1175657"/>
          </a:xfrm>
        </p:spPr>
        <p:txBody>
          <a:bodyPr>
            <a:normAutofit fontScale="90000"/>
          </a:bodyPr>
          <a:lstStyle/>
          <a:p>
            <a:r>
              <a:rPr lang="en-US" dirty="0" smtClean="0"/>
              <a:t>pandas DF: Dropping Rows and Columns</a:t>
            </a:r>
            <a:endParaRPr lang="en-US" dirty="0"/>
          </a:p>
        </p:txBody>
      </p:sp>
      <p:sp>
        <p:nvSpPr>
          <p:cNvPr id="3" name="Content Placeholder 2"/>
          <p:cNvSpPr>
            <a:spLocks noGrp="1"/>
          </p:cNvSpPr>
          <p:nvPr>
            <p:ph idx="1"/>
          </p:nvPr>
        </p:nvSpPr>
        <p:spPr>
          <a:xfrm>
            <a:off x="599352" y="2129244"/>
            <a:ext cx="7955280" cy="4370905"/>
          </a:xfrm>
        </p:spPr>
        <p:txBody>
          <a:bodyPr>
            <a:normAutofit fontScale="92500" lnSpcReduction="20000"/>
          </a:bodyPr>
          <a:lstStyle/>
          <a:p>
            <a:pPr marL="0" indent="0">
              <a:buNone/>
            </a:pPr>
            <a:r>
              <a:rPr lang="en-US" dirty="0" err="1" smtClean="0"/>
              <a:t>MyDict</a:t>
            </a:r>
            <a:r>
              <a:rPr lang="en-US" dirty="0"/>
              <a:t>=[{"</a:t>
            </a:r>
            <a:r>
              <a:rPr lang="en-US" dirty="0" err="1"/>
              <a:t>Name":"Bob</a:t>
            </a:r>
            <a:r>
              <a:rPr lang="en-US" dirty="0"/>
              <a:t>", "Age":29, "</a:t>
            </a:r>
            <a:r>
              <a:rPr lang="en-US" dirty="0" err="1"/>
              <a:t>Degree":"MS</a:t>
            </a:r>
            <a:r>
              <a:rPr lang="en-US" dirty="0"/>
              <a:t>"}, {"</a:t>
            </a:r>
            <a:r>
              <a:rPr lang="en-US" dirty="0" err="1"/>
              <a:t>Name":"Rob</a:t>
            </a:r>
            <a:r>
              <a:rPr lang="en-US" dirty="0"/>
              <a:t>", "Age":34, "</a:t>
            </a:r>
            <a:r>
              <a:rPr lang="en-US" dirty="0" err="1"/>
              <a:t>Degree":"PhD</a:t>
            </a:r>
            <a:r>
              <a:rPr lang="en-US" dirty="0"/>
              <a:t>"}]</a:t>
            </a:r>
          </a:p>
          <a:p>
            <a:pPr marL="0" indent="0">
              <a:buNone/>
            </a:pPr>
            <a:r>
              <a:rPr lang="en-US" dirty="0" err="1"/>
              <a:t>DictDF</a:t>
            </a:r>
            <a:r>
              <a:rPr lang="en-US" dirty="0"/>
              <a:t>=</a:t>
            </a:r>
            <a:r>
              <a:rPr lang="en-US" dirty="0" err="1"/>
              <a:t>pd.DataFrame.from_dict</a:t>
            </a:r>
            <a:r>
              <a:rPr lang="en-US" dirty="0"/>
              <a:t>(</a:t>
            </a:r>
            <a:r>
              <a:rPr lang="en-US" dirty="0" err="1"/>
              <a:t>MyDict</a:t>
            </a:r>
            <a:r>
              <a:rPr lang="en-US" dirty="0"/>
              <a:t>)</a:t>
            </a:r>
          </a:p>
          <a:p>
            <a:pPr marL="0" indent="0">
              <a:buNone/>
            </a:pPr>
            <a:r>
              <a:rPr lang="en-US" dirty="0" err="1"/>
              <a:t>DictDF.insert</a:t>
            </a:r>
            <a:r>
              <a:rPr lang="en-US" dirty="0"/>
              <a:t>(2, '</a:t>
            </a:r>
            <a:r>
              <a:rPr lang="en-US" dirty="0" err="1"/>
              <a:t>NewColumn</a:t>
            </a:r>
            <a:r>
              <a:rPr lang="en-US" dirty="0"/>
              <a:t>', [20007, 23604</a:t>
            </a:r>
            <a:r>
              <a:rPr lang="en-US" dirty="0" smtClean="0"/>
              <a:t>])</a:t>
            </a:r>
          </a:p>
          <a:p>
            <a:pPr marL="0" indent="0">
              <a:buNone/>
            </a:pPr>
            <a:r>
              <a:rPr lang="en-US" dirty="0" smtClean="0"/>
              <a:t>#REMOVE the “Degree” column</a:t>
            </a:r>
          </a:p>
          <a:p>
            <a:pPr marL="0" indent="0">
              <a:buNone/>
            </a:pPr>
            <a:endParaRPr lang="en-US" dirty="0"/>
          </a:p>
          <a:p>
            <a:pPr marL="0" indent="0">
              <a:buNone/>
            </a:pPr>
            <a:r>
              <a:rPr lang="en-US" dirty="0" err="1"/>
              <a:t>DictDF</a:t>
            </a:r>
            <a:r>
              <a:rPr lang="en-US" dirty="0"/>
              <a:t>=</a:t>
            </a:r>
            <a:r>
              <a:rPr lang="en-US" dirty="0" err="1"/>
              <a:t>DictDF.</a:t>
            </a:r>
            <a:r>
              <a:rPr lang="en-US" b="1" dirty="0" err="1"/>
              <a:t>drop</a:t>
            </a:r>
            <a:r>
              <a:rPr lang="en-US" dirty="0"/>
              <a:t>("Degree", </a:t>
            </a:r>
            <a:r>
              <a:rPr lang="en-US" b="1" dirty="0"/>
              <a:t>axis=1</a:t>
            </a:r>
            <a:r>
              <a:rPr lang="en-US" dirty="0" smtClean="0"/>
              <a:t>)</a:t>
            </a:r>
          </a:p>
          <a:p>
            <a:pPr marL="0" indent="0">
              <a:buNone/>
            </a:pPr>
            <a:r>
              <a:rPr lang="en-US" dirty="0" smtClean="0"/>
              <a:t>#axis=1 is the column, axis=0 is the row</a:t>
            </a:r>
          </a:p>
          <a:p>
            <a:pPr marL="0" indent="0">
              <a:buNone/>
            </a:pPr>
            <a:endParaRPr lang="en-US" dirty="0" smtClean="0"/>
          </a:p>
          <a:p>
            <a:pPr marL="0" indent="0">
              <a:buNone/>
            </a:pPr>
            <a:r>
              <a:rPr lang="en-US" dirty="0" smtClean="0"/>
              <a:t>#Remove the first row (row 0)</a:t>
            </a:r>
          </a:p>
          <a:p>
            <a:pPr marL="0" indent="0">
              <a:buNone/>
            </a:pPr>
            <a:r>
              <a:rPr lang="en-US" dirty="0" err="1"/>
              <a:t>DictDF</a:t>
            </a:r>
            <a:r>
              <a:rPr lang="en-US" dirty="0"/>
              <a:t>=</a:t>
            </a:r>
            <a:r>
              <a:rPr lang="en-US" dirty="0" err="1"/>
              <a:t>DictDF.</a:t>
            </a:r>
            <a:r>
              <a:rPr lang="en-US" b="1" dirty="0" err="1"/>
              <a:t>drop</a:t>
            </a:r>
            <a:r>
              <a:rPr lang="en-US" b="1" dirty="0"/>
              <a:t>(0)</a:t>
            </a:r>
            <a:endParaRPr lang="en-US" dirty="0"/>
          </a:p>
          <a:p>
            <a:pPr marL="0" indent="0">
              <a:buNone/>
            </a:pPr>
            <a:r>
              <a:rPr lang="en-US" dirty="0"/>
              <a:t>print(</a:t>
            </a:r>
            <a:r>
              <a:rPr lang="en-US" dirty="0" err="1"/>
              <a:t>DictDF</a:t>
            </a:r>
            <a:r>
              <a:rPr lang="en-US" dirty="0"/>
              <a:t>)</a:t>
            </a:r>
          </a:p>
        </p:txBody>
      </p:sp>
    </p:spTree>
    <p:extLst>
      <p:ext uri="{BB962C8B-B14F-4D97-AF65-F5344CB8AC3E}">
        <p14:creationId xmlns:p14="http://schemas.microsoft.com/office/powerpoint/2010/main" val="2795086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71343"/>
          </a:xfrm>
        </p:spPr>
        <p:txBody>
          <a:bodyPr>
            <a:normAutofit/>
          </a:bodyPr>
          <a:lstStyle/>
          <a:p>
            <a:r>
              <a:rPr lang="en-US" sz="3600" dirty="0" smtClean="0"/>
              <a:t>Read CSV to Pandas DF</a:t>
            </a:r>
            <a:endParaRPr lang="en-US" sz="3600" dirty="0"/>
          </a:p>
        </p:txBody>
      </p:sp>
      <p:sp>
        <p:nvSpPr>
          <p:cNvPr id="3" name="Content Placeholder 2"/>
          <p:cNvSpPr>
            <a:spLocks noGrp="1"/>
          </p:cNvSpPr>
          <p:nvPr>
            <p:ph idx="1"/>
          </p:nvPr>
        </p:nvSpPr>
        <p:spPr>
          <a:xfrm>
            <a:off x="535577" y="1254034"/>
            <a:ext cx="5364382" cy="4222469"/>
          </a:xfrm>
        </p:spPr>
        <p:txBody>
          <a:bodyPr>
            <a:normAutofit fontScale="70000" lnSpcReduction="20000"/>
          </a:bodyPr>
          <a:lstStyle/>
          <a:p>
            <a:pPr marL="0" indent="0">
              <a:buNone/>
            </a:pPr>
            <a:r>
              <a:rPr lang="en-US" dirty="0" err="1"/>
              <a:t>csvFile</a:t>
            </a:r>
            <a:r>
              <a:rPr lang="en-US" dirty="0"/>
              <a:t>="MyCSVFile3.csv"</a:t>
            </a:r>
          </a:p>
          <a:p>
            <a:pPr marL="0" indent="0">
              <a:buNone/>
            </a:pPr>
            <a:r>
              <a:rPr lang="en-US" dirty="0"/>
              <a:t>File2=open(</a:t>
            </a:r>
            <a:r>
              <a:rPr lang="en-US" dirty="0" err="1"/>
              <a:t>csvFile</a:t>
            </a:r>
            <a:r>
              <a:rPr lang="en-US" dirty="0"/>
              <a:t>, "w", newline='')</a:t>
            </a:r>
          </a:p>
          <a:p>
            <a:pPr marL="0" indent="0">
              <a:buNone/>
            </a:pPr>
            <a:r>
              <a:rPr lang="en-US" dirty="0"/>
              <a:t>Header=(["</a:t>
            </a:r>
            <a:r>
              <a:rPr lang="en-US" dirty="0" err="1"/>
              <a:t>FirstName</a:t>
            </a:r>
            <a:r>
              <a:rPr lang="en-US" dirty="0"/>
              <a:t>", "</a:t>
            </a:r>
            <a:r>
              <a:rPr lang="en-US" dirty="0" err="1"/>
              <a:t>Lastname</a:t>
            </a:r>
            <a:r>
              <a:rPr lang="en-US" dirty="0"/>
              <a:t>", "Grade1", "Grade2", "Grade3"])</a:t>
            </a:r>
          </a:p>
          <a:p>
            <a:pPr marL="0" indent="0">
              <a:buNone/>
            </a:pPr>
            <a:r>
              <a:rPr lang="en-US" dirty="0"/>
              <a:t>Data1=(["John", "Smith", 90.3, 87.5, 77.2])</a:t>
            </a:r>
          </a:p>
          <a:p>
            <a:pPr marL="0" indent="0">
              <a:buNone/>
            </a:pPr>
            <a:r>
              <a:rPr lang="en-US" dirty="0"/>
              <a:t>Data2=(["Bob", "Benson", 88.8, 77.7, 66.6])</a:t>
            </a:r>
          </a:p>
          <a:p>
            <a:pPr marL="0" indent="0">
              <a:buNone/>
            </a:pPr>
            <a:r>
              <a:rPr lang="en-US" dirty="0" err="1"/>
              <a:t>Fwriter</a:t>
            </a:r>
            <a:r>
              <a:rPr lang="en-US" dirty="0"/>
              <a:t>=</a:t>
            </a:r>
            <a:r>
              <a:rPr lang="en-US" dirty="0" err="1"/>
              <a:t>csv.writer</a:t>
            </a:r>
            <a:r>
              <a:rPr lang="en-US" dirty="0"/>
              <a:t>(File2)</a:t>
            </a:r>
          </a:p>
          <a:p>
            <a:pPr marL="0" indent="0">
              <a:buNone/>
            </a:pPr>
            <a:r>
              <a:rPr lang="en-US" dirty="0" err="1"/>
              <a:t>Fwriter.writerow</a:t>
            </a:r>
            <a:r>
              <a:rPr lang="en-US" dirty="0"/>
              <a:t>(Header) </a:t>
            </a:r>
          </a:p>
          <a:p>
            <a:pPr marL="0" indent="0">
              <a:buNone/>
            </a:pPr>
            <a:r>
              <a:rPr lang="en-US" dirty="0" err="1"/>
              <a:t>Fwriter.writerow</a:t>
            </a:r>
            <a:r>
              <a:rPr lang="en-US" dirty="0"/>
              <a:t>(Data1) </a:t>
            </a:r>
          </a:p>
          <a:p>
            <a:pPr marL="0" indent="0">
              <a:buNone/>
            </a:pPr>
            <a:r>
              <a:rPr lang="en-US" dirty="0" err="1"/>
              <a:t>Fwriter.writerow</a:t>
            </a:r>
            <a:r>
              <a:rPr lang="en-US" dirty="0"/>
              <a:t>(Data2) </a:t>
            </a:r>
          </a:p>
          <a:p>
            <a:pPr marL="0" indent="0">
              <a:buNone/>
            </a:pPr>
            <a:r>
              <a:rPr lang="en-US" dirty="0"/>
              <a:t>File2.close</a:t>
            </a:r>
            <a:r>
              <a:rPr lang="en-US" dirty="0" smtClean="0"/>
              <a:t>()</a:t>
            </a:r>
            <a:endParaRPr lang="en-US" dirty="0"/>
          </a:p>
          <a:p>
            <a:pPr marL="0" indent="0">
              <a:buNone/>
            </a:pPr>
            <a:r>
              <a:rPr lang="en-US" dirty="0" err="1"/>
              <a:t>csvDataFrame</a:t>
            </a:r>
            <a:r>
              <a:rPr lang="en-US" dirty="0"/>
              <a:t>=</a:t>
            </a:r>
            <a:r>
              <a:rPr lang="en-US" b="1" dirty="0" err="1"/>
              <a:t>pd.read_csv</a:t>
            </a:r>
            <a:r>
              <a:rPr lang="en-US" dirty="0"/>
              <a:t>(</a:t>
            </a:r>
            <a:r>
              <a:rPr lang="en-US" dirty="0" err="1"/>
              <a:t>csvFile</a:t>
            </a:r>
            <a:r>
              <a:rPr lang="en-US" dirty="0"/>
              <a:t>)</a:t>
            </a:r>
          </a:p>
          <a:p>
            <a:pPr marL="0" indent="0">
              <a:buNone/>
            </a:pPr>
            <a:r>
              <a:rPr lang="en-US" b="1" dirty="0"/>
              <a:t>print(</a:t>
            </a:r>
            <a:r>
              <a:rPr lang="en-US" b="1" dirty="0" err="1"/>
              <a:t>csvDataFrame</a:t>
            </a:r>
            <a:r>
              <a:rPr lang="en-US" b="1" dirty="0"/>
              <a:t>)</a:t>
            </a:r>
          </a:p>
        </p:txBody>
      </p:sp>
      <p:sp>
        <p:nvSpPr>
          <p:cNvPr id="4" name="Rectangle 3"/>
          <p:cNvSpPr/>
          <p:nvPr/>
        </p:nvSpPr>
        <p:spPr>
          <a:xfrm>
            <a:off x="2011681" y="5290031"/>
            <a:ext cx="6880564" cy="1277786"/>
          </a:xfrm>
          <a:prstGeom prst="rect">
            <a:avLst/>
          </a:prstGeom>
          <a:solidFill>
            <a:schemeClr val="accent6">
              <a:lumMod val="20000"/>
              <a:lumOff val="80000"/>
            </a:schemeClr>
          </a:solidFill>
        </p:spPr>
        <p:txBody>
          <a:bodyPr wrap="square">
            <a:spAutoFit/>
          </a:bodyPr>
          <a:lstStyle/>
          <a:p>
            <a:pPr>
              <a:lnSpc>
                <a:spcPct val="107000"/>
              </a:lnSpc>
            </a:pPr>
            <a:r>
              <a:rPr lang="en-US" b="1" dirty="0" smtClean="0">
                <a:effectLst/>
                <a:latin typeface="Calibri" panose="020F0502020204030204" pitchFamily="34" charset="0"/>
                <a:ea typeface="Calibri" panose="020F0502020204030204" pitchFamily="34" charset="0"/>
                <a:cs typeface="Calibri" panose="020F0502020204030204" pitchFamily="34" charset="0"/>
              </a:rPr>
              <a:t>The Output:</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smtClean="0">
                <a:effectLst/>
                <a:latin typeface="Calibri" panose="020F0502020204030204" pitchFamily="34" charset="0"/>
                <a:ea typeface="Calibri" panose="020F0502020204030204" pitchFamily="34" charset="0"/>
                <a:cs typeface="Calibri" panose="020F0502020204030204" pitchFamily="34" charset="0"/>
              </a:rPr>
              <a:t>  </a:t>
            </a:r>
            <a:r>
              <a:rPr lang="en-US" dirty="0" err="1" smtClean="0">
                <a:effectLst/>
                <a:latin typeface="Courier New" panose="02070309020205020404" pitchFamily="49" charset="0"/>
                <a:ea typeface="Calibri" panose="020F0502020204030204" pitchFamily="34" charset="0"/>
                <a:cs typeface="Times New Roman" panose="02020603050405020304" pitchFamily="18" charset="0"/>
              </a:rPr>
              <a:t>FirstName</a:t>
            </a: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smtClean="0">
                <a:effectLst/>
                <a:latin typeface="Courier New" panose="02070309020205020404" pitchFamily="49" charset="0"/>
                <a:ea typeface="Calibri" panose="020F0502020204030204" pitchFamily="34" charset="0"/>
                <a:cs typeface="Times New Roman" panose="02020603050405020304" pitchFamily="18" charset="0"/>
              </a:rPr>
              <a:t>Lastname</a:t>
            </a: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Grade1  Grade2  Grade3</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0      John    Smith    90.3    87.5    77.2</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1       Bob   Benson    88.8    77.7    66.6</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8707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021" y="431074"/>
            <a:ext cx="7886700" cy="1104011"/>
          </a:xfrm>
        </p:spPr>
        <p:txBody>
          <a:bodyPr>
            <a:normAutofit fontScale="90000"/>
          </a:bodyPr>
          <a:lstStyle/>
          <a:p>
            <a:r>
              <a:rPr lang="en-US" sz="4000" dirty="0" smtClean="0"/>
              <a:t>pandas DF: </a:t>
            </a:r>
            <a:br>
              <a:rPr lang="en-US" sz="4000" dirty="0" smtClean="0"/>
            </a:br>
            <a:r>
              <a:rPr lang="en-US" sz="4000" dirty="0" smtClean="0"/>
              <a:t>Adding a New Feature PART 1</a:t>
            </a:r>
            <a:endParaRPr lang="en-US" sz="4000" dirty="0"/>
          </a:p>
        </p:txBody>
      </p:sp>
      <p:sp>
        <p:nvSpPr>
          <p:cNvPr id="3" name="Content Placeholder 2"/>
          <p:cNvSpPr>
            <a:spLocks noGrp="1"/>
          </p:cNvSpPr>
          <p:nvPr>
            <p:ph idx="1"/>
          </p:nvPr>
        </p:nvSpPr>
        <p:spPr>
          <a:xfrm>
            <a:off x="822960" y="1698171"/>
            <a:ext cx="7692390" cy="4868884"/>
          </a:xfrm>
        </p:spPr>
        <p:txBody>
          <a:bodyPr>
            <a:normAutofit fontScale="70000" lnSpcReduction="20000"/>
          </a:bodyPr>
          <a:lstStyle/>
          <a:p>
            <a:pPr marL="0" indent="0">
              <a:buNone/>
            </a:pPr>
            <a:r>
              <a:rPr lang="en-US" dirty="0" smtClean="0"/>
              <a:t>import pandas as </a:t>
            </a:r>
            <a:r>
              <a:rPr lang="en-US" dirty="0" err="1" smtClean="0"/>
              <a:t>pd</a:t>
            </a:r>
            <a:endParaRPr lang="en-US" dirty="0" smtClean="0"/>
          </a:p>
          <a:p>
            <a:pPr marL="0" indent="0">
              <a:buNone/>
            </a:pPr>
            <a:r>
              <a:rPr lang="en-US" dirty="0" smtClean="0"/>
              <a:t>import </a:t>
            </a:r>
            <a:r>
              <a:rPr lang="en-US" dirty="0" err="1" smtClean="0"/>
              <a:t>csv</a:t>
            </a:r>
            <a:endParaRPr lang="en-US" dirty="0" smtClean="0"/>
          </a:p>
          <a:p>
            <a:pPr marL="0" indent="0">
              <a:buNone/>
            </a:pPr>
            <a:r>
              <a:rPr lang="en-US" dirty="0" err="1" smtClean="0"/>
              <a:t>csvFile</a:t>
            </a:r>
            <a:r>
              <a:rPr lang="en-US" dirty="0" smtClean="0"/>
              <a:t>="MyCSVFile4.csv"</a:t>
            </a:r>
          </a:p>
          <a:p>
            <a:pPr marL="0" indent="0">
              <a:buNone/>
            </a:pPr>
            <a:r>
              <a:rPr lang="en-US" dirty="0" smtClean="0"/>
              <a:t>File2=open(</a:t>
            </a:r>
            <a:r>
              <a:rPr lang="en-US" dirty="0" err="1" smtClean="0"/>
              <a:t>csvFile</a:t>
            </a:r>
            <a:r>
              <a:rPr lang="en-US" dirty="0" smtClean="0"/>
              <a:t>, "w", newline='')</a:t>
            </a:r>
          </a:p>
          <a:p>
            <a:pPr marL="0" indent="0">
              <a:buNone/>
            </a:pPr>
            <a:r>
              <a:rPr lang="en-US" dirty="0" smtClean="0"/>
              <a:t>Header=(["</a:t>
            </a:r>
            <a:r>
              <a:rPr lang="en-US" dirty="0" err="1" smtClean="0"/>
              <a:t>FirstName</a:t>
            </a:r>
            <a:r>
              <a:rPr lang="en-US" dirty="0" smtClean="0"/>
              <a:t>", "</a:t>
            </a:r>
            <a:r>
              <a:rPr lang="en-US" dirty="0" err="1" smtClean="0"/>
              <a:t>Lastname</a:t>
            </a:r>
            <a:r>
              <a:rPr lang="en-US" dirty="0" smtClean="0"/>
              <a:t>", "Grade1", "Grade2", "Grade3"])</a:t>
            </a:r>
          </a:p>
          <a:p>
            <a:pPr marL="0" indent="0">
              <a:buNone/>
            </a:pPr>
            <a:r>
              <a:rPr lang="en-US" dirty="0" smtClean="0"/>
              <a:t>Data1=(["John", "Smith", 90.3, 97.5, 97.2])</a:t>
            </a:r>
          </a:p>
          <a:p>
            <a:pPr marL="0" indent="0">
              <a:buNone/>
            </a:pPr>
            <a:r>
              <a:rPr lang="en-US" dirty="0" smtClean="0"/>
              <a:t>Data2=(["Bob", "Benson", 88.8, 77.7, 66.6])</a:t>
            </a:r>
          </a:p>
          <a:p>
            <a:pPr marL="0" indent="0">
              <a:buNone/>
            </a:pPr>
            <a:r>
              <a:rPr lang="en-US" dirty="0" smtClean="0"/>
              <a:t>Data3=(["Sally", "Sue", 78.8, 71.7, 76.6])</a:t>
            </a:r>
          </a:p>
          <a:p>
            <a:pPr marL="0" indent="0">
              <a:buNone/>
            </a:pPr>
            <a:r>
              <a:rPr lang="en-US" dirty="0" smtClean="0"/>
              <a:t>Data4=(["Annie", "Apple", 58.8, 67.7, 69.6])</a:t>
            </a:r>
          </a:p>
          <a:p>
            <a:pPr marL="0" indent="0">
              <a:buNone/>
            </a:pPr>
            <a:r>
              <a:rPr lang="en-US" dirty="0" err="1" smtClean="0"/>
              <a:t>Fwriter</a:t>
            </a:r>
            <a:r>
              <a:rPr lang="en-US" dirty="0" smtClean="0"/>
              <a:t>=</a:t>
            </a:r>
            <a:r>
              <a:rPr lang="en-US" dirty="0" err="1" smtClean="0"/>
              <a:t>csv.writer</a:t>
            </a:r>
            <a:r>
              <a:rPr lang="en-US" dirty="0" smtClean="0"/>
              <a:t>(File2)</a:t>
            </a:r>
          </a:p>
          <a:p>
            <a:pPr marL="0" indent="0">
              <a:buNone/>
            </a:pPr>
            <a:r>
              <a:rPr lang="en-US" dirty="0" err="1" smtClean="0"/>
              <a:t>Fwriter.writerow</a:t>
            </a:r>
            <a:r>
              <a:rPr lang="en-US" dirty="0" smtClean="0"/>
              <a:t>(Header) </a:t>
            </a:r>
          </a:p>
          <a:p>
            <a:pPr marL="0" indent="0">
              <a:buNone/>
            </a:pPr>
            <a:r>
              <a:rPr lang="en-US" dirty="0" smtClean="0"/>
              <a:t>for </a:t>
            </a:r>
            <a:r>
              <a:rPr lang="en-US" dirty="0" err="1" smtClean="0"/>
              <a:t>i</a:t>
            </a:r>
            <a:r>
              <a:rPr lang="en-US" dirty="0" smtClean="0"/>
              <a:t> in [Data1, Data2, Data3, Data4]:</a:t>
            </a:r>
          </a:p>
          <a:p>
            <a:pPr marL="0" indent="0">
              <a:buNone/>
            </a:pPr>
            <a:r>
              <a:rPr lang="en-US" dirty="0" smtClean="0"/>
              <a:t>    </a:t>
            </a:r>
            <a:r>
              <a:rPr lang="en-US" dirty="0" err="1" smtClean="0"/>
              <a:t>Fwriter.writerow</a:t>
            </a:r>
            <a:r>
              <a:rPr lang="en-US" dirty="0" smtClean="0"/>
              <a:t>(</a:t>
            </a:r>
            <a:r>
              <a:rPr lang="en-US" dirty="0" err="1" smtClean="0"/>
              <a:t>i</a:t>
            </a:r>
            <a:r>
              <a:rPr lang="en-US" dirty="0" smtClean="0"/>
              <a:t>) </a:t>
            </a:r>
          </a:p>
          <a:p>
            <a:pPr marL="0" indent="0">
              <a:buNone/>
            </a:pPr>
            <a:r>
              <a:rPr lang="en-US" dirty="0" smtClean="0"/>
              <a:t>File2.close() </a:t>
            </a:r>
          </a:p>
          <a:p>
            <a:pPr marL="0" indent="0">
              <a:buNone/>
            </a:pPr>
            <a:r>
              <a:rPr lang="en-US" b="1" dirty="0" err="1" smtClean="0"/>
              <a:t>csvDataFrame</a:t>
            </a:r>
            <a:r>
              <a:rPr lang="en-US" b="1" dirty="0" smtClean="0"/>
              <a:t>=</a:t>
            </a:r>
            <a:r>
              <a:rPr lang="en-US" b="1" dirty="0" err="1" smtClean="0"/>
              <a:t>pd.read_csv</a:t>
            </a:r>
            <a:r>
              <a:rPr lang="en-US" b="1" dirty="0" smtClean="0"/>
              <a:t>(</a:t>
            </a:r>
            <a:r>
              <a:rPr lang="en-US" b="1" dirty="0" err="1" smtClean="0"/>
              <a:t>csvFile</a:t>
            </a:r>
            <a:r>
              <a:rPr lang="en-US" b="1" dirty="0" smtClean="0"/>
              <a:t>)</a:t>
            </a:r>
            <a:endParaRPr lang="en-US" b="1" dirty="0"/>
          </a:p>
        </p:txBody>
      </p:sp>
    </p:spTree>
    <p:extLst>
      <p:ext uri="{BB962C8B-B14F-4D97-AF65-F5344CB8AC3E}">
        <p14:creationId xmlns:p14="http://schemas.microsoft.com/office/powerpoint/2010/main" val="3338608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2005" y="474450"/>
            <a:ext cx="7886700" cy="854075"/>
          </a:xfrm>
        </p:spPr>
        <p:txBody>
          <a:bodyPr>
            <a:normAutofit fontScale="90000"/>
          </a:bodyPr>
          <a:lstStyle/>
          <a:p>
            <a:r>
              <a:rPr lang="en-US" sz="4000" dirty="0" smtClean="0"/>
              <a:t>pandas DF: </a:t>
            </a:r>
            <a:br>
              <a:rPr lang="en-US" sz="4000" dirty="0" smtClean="0"/>
            </a:br>
            <a:r>
              <a:rPr lang="en-US" sz="4000" dirty="0" smtClean="0"/>
              <a:t>Adding a New Feature PART 2</a:t>
            </a:r>
            <a:endParaRPr lang="en-US" sz="4000" dirty="0"/>
          </a:p>
        </p:txBody>
      </p:sp>
      <p:sp>
        <p:nvSpPr>
          <p:cNvPr id="3" name="Content Placeholder 2"/>
          <p:cNvSpPr>
            <a:spLocks noGrp="1"/>
          </p:cNvSpPr>
          <p:nvPr>
            <p:ph idx="1"/>
          </p:nvPr>
        </p:nvSpPr>
        <p:spPr>
          <a:xfrm>
            <a:off x="561704" y="1367714"/>
            <a:ext cx="7667896" cy="3780814"/>
          </a:xfrm>
        </p:spPr>
        <p:txBody>
          <a:bodyPr>
            <a:normAutofit fontScale="55000" lnSpcReduction="20000"/>
          </a:bodyPr>
          <a:lstStyle/>
          <a:p>
            <a:pPr marL="0" indent="0">
              <a:buNone/>
            </a:pPr>
            <a:r>
              <a:rPr lang="en-US" b="1" dirty="0" err="1" smtClean="0"/>
              <a:t>csvDataFrame</a:t>
            </a:r>
            <a:r>
              <a:rPr lang="en-US" b="1" dirty="0" smtClean="0"/>
              <a:t>["</a:t>
            </a:r>
            <a:r>
              <a:rPr lang="en-US" b="1" dirty="0" err="1" smtClean="0"/>
              <a:t>NewFeature</a:t>
            </a:r>
            <a:r>
              <a:rPr lang="en-US" b="1" dirty="0" smtClean="0"/>
              <a:t>"]="</a:t>
            </a:r>
            <a:r>
              <a:rPr lang="en-US" b="1" dirty="0" err="1" smtClean="0"/>
              <a:t>NaN</a:t>
            </a:r>
            <a:r>
              <a:rPr lang="en-US" b="1" dirty="0" smtClean="0"/>
              <a:t>"</a:t>
            </a:r>
          </a:p>
          <a:p>
            <a:pPr marL="0" indent="0">
              <a:buNone/>
            </a:pPr>
            <a:endParaRPr lang="en-US" dirty="0" smtClean="0"/>
          </a:p>
          <a:p>
            <a:pPr marL="0" indent="0">
              <a:buNone/>
            </a:pPr>
            <a:r>
              <a:rPr lang="en-US" dirty="0" smtClean="0"/>
              <a:t>for </a:t>
            </a:r>
            <a:r>
              <a:rPr lang="en-US" dirty="0" err="1" smtClean="0"/>
              <a:t>i</a:t>
            </a:r>
            <a:r>
              <a:rPr lang="en-US" dirty="0" smtClean="0"/>
              <a:t> in range(</a:t>
            </a:r>
            <a:r>
              <a:rPr lang="en-US" dirty="0" err="1" smtClean="0"/>
              <a:t>len</a:t>
            </a:r>
            <a:r>
              <a:rPr lang="en-US" dirty="0" smtClean="0"/>
              <a:t>(csvDataFrame.Grade1)):</a:t>
            </a:r>
          </a:p>
          <a:p>
            <a:pPr marL="0" indent="0">
              <a:buNone/>
            </a:pPr>
            <a:r>
              <a:rPr lang="en-US" dirty="0" smtClean="0"/>
              <a:t>    </a:t>
            </a:r>
            <a:r>
              <a:rPr lang="en-US" dirty="0" err="1" smtClean="0"/>
              <a:t>Avg</a:t>
            </a:r>
            <a:r>
              <a:rPr lang="en-US" dirty="0" smtClean="0"/>
              <a:t>=mean([</a:t>
            </a:r>
            <a:r>
              <a:rPr lang="en-US" dirty="0" err="1" smtClean="0"/>
              <a:t>csvDataFrame.ix</a:t>
            </a:r>
            <a:r>
              <a:rPr lang="en-US" dirty="0" smtClean="0"/>
              <a:t>[i,"Grade1"], </a:t>
            </a:r>
            <a:r>
              <a:rPr lang="en-US" dirty="0" err="1" smtClean="0"/>
              <a:t>csvDataFrame.ix</a:t>
            </a:r>
            <a:r>
              <a:rPr lang="en-US" dirty="0" smtClean="0"/>
              <a:t>[i,"Grade2"]])</a:t>
            </a:r>
          </a:p>
          <a:p>
            <a:pPr marL="0" indent="0">
              <a:buNone/>
            </a:pPr>
            <a:r>
              <a:rPr lang="en-US" dirty="0" smtClean="0"/>
              <a:t>    if </a:t>
            </a:r>
            <a:r>
              <a:rPr lang="en-US" dirty="0" err="1" smtClean="0"/>
              <a:t>Avg</a:t>
            </a:r>
            <a:r>
              <a:rPr lang="en-US" dirty="0" smtClean="0"/>
              <a:t> &gt; 89.9:</a:t>
            </a:r>
          </a:p>
          <a:p>
            <a:pPr marL="0" indent="0">
              <a:buNone/>
            </a:pPr>
            <a:r>
              <a:rPr lang="en-US" dirty="0" smtClean="0"/>
              <a:t>        </a:t>
            </a:r>
            <a:r>
              <a:rPr lang="en-US" b="1" dirty="0" err="1" smtClean="0"/>
              <a:t>csvDataFrame.ix</a:t>
            </a:r>
            <a:r>
              <a:rPr lang="en-US" b="1" dirty="0" smtClean="0"/>
              <a:t>[</a:t>
            </a:r>
            <a:r>
              <a:rPr lang="en-US" b="1" dirty="0" err="1" smtClean="0"/>
              <a:t>i</a:t>
            </a:r>
            <a:r>
              <a:rPr lang="en-US" b="1" dirty="0" smtClean="0"/>
              <a:t>,"</a:t>
            </a:r>
            <a:r>
              <a:rPr lang="en-US" b="1" dirty="0" err="1" smtClean="0"/>
              <a:t>NewFeature</a:t>
            </a:r>
            <a:r>
              <a:rPr lang="en-US" b="1" dirty="0" smtClean="0"/>
              <a:t>"]="A"</a:t>
            </a:r>
          </a:p>
          <a:p>
            <a:pPr marL="0" indent="0">
              <a:buNone/>
            </a:pPr>
            <a:r>
              <a:rPr lang="en-US" dirty="0" smtClean="0"/>
              <a:t>    </a:t>
            </a:r>
            <a:r>
              <a:rPr lang="en-US" dirty="0" err="1" smtClean="0"/>
              <a:t>elif</a:t>
            </a:r>
            <a:r>
              <a:rPr lang="en-US" dirty="0" smtClean="0"/>
              <a:t> 79.9 &lt; </a:t>
            </a:r>
            <a:r>
              <a:rPr lang="en-US" dirty="0" err="1" smtClean="0"/>
              <a:t>Avg</a:t>
            </a:r>
            <a:r>
              <a:rPr lang="en-US" dirty="0" smtClean="0"/>
              <a:t> &lt; 90:</a:t>
            </a:r>
          </a:p>
          <a:p>
            <a:pPr marL="0" indent="0">
              <a:buNone/>
            </a:pPr>
            <a:r>
              <a:rPr lang="en-US" dirty="0" smtClean="0"/>
              <a:t>        </a:t>
            </a:r>
            <a:r>
              <a:rPr lang="en-US" dirty="0" err="1" smtClean="0"/>
              <a:t>csvDataFrame.ix</a:t>
            </a:r>
            <a:r>
              <a:rPr lang="en-US" dirty="0" smtClean="0"/>
              <a:t>[</a:t>
            </a:r>
            <a:r>
              <a:rPr lang="en-US" dirty="0" err="1" smtClean="0"/>
              <a:t>i</a:t>
            </a:r>
            <a:r>
              <a:rPr lang="en-US" dirty="0" smtClean="0"/>
              <a:t>,"</a:t>
            </a:r>
            <a:r>
              <a:rPr lang="en-US" dirty="0" err="1" smtClean="0"/>
              <a:t>NewFeature</a:t>
            </a:r>
            <a:r>
              <a:rPr lang="en-US" dirty="0" smtClean="0"/>
              <a:t>"]="B"</a:t>
            </a:r>
          </a:p>
          <a:p>
            <a:pPr marL="0" indent="0">
              <a:buNone/>
            </a:pPr>
            <a:r>
              <a:rPr lang="en-US" dirty="0" smtClean="0"/>
              <a:t>    </a:t>
            </a:r>
            <a:r>
              <a:rPr lang="en-US" dirty="0" err="1" smtClean="0"/>
              <a:t>elif</a:t>
            </a:r>
            <a:r>
              <a:rPr lang="en-US" dirty="0" smtClean="0"/>
              <a:t> 69.9 &lt; </a:t>
            </a:r>
            <a:r>
              <a:rPr lang="en-US" dirty="0" err="1" smtClean="0"/>
              <a:t>Avg</a:t>
            </a:r>
            <a:r>
              <a:rPr lang="en-US" dirty="0" smtClean="0"/>
              <a:t> &lt; 80:</a:t>
            </a:r>
          </a:p>
          <a:p>
            <a:pPr marL="0" indent="0">
              <a:buNone/>
            </a:pPr>
            <a:r>
              <a:rPr lang="en-US" dirty="0" smtClean="0"/>
              <a:t>        </a:t>
            </a:r>
            <a:r>
              <a:rPr lang="en-US" dirty="0" err="1" smtClean="0"/>
              <a:t>csvDataFrame.ix</a:t>
            </a:r>
            <a:r>
              <a:rPr lang="en-US" dirty="0" smtClean="0"/>
              <a:t>[</a:t>
            </a:r>
            <a:r>
              <a:rPr lang="en-US" dirty="0" err="1" smtClean="0"/>
              <a:t>i</a:t>
            </a:r>
            <a:r>
              <a:rPr lang="en-US" dirty="0" smtClean="0"/>
              <a:t>,"</a:t>
            </a:r>
            <a:r>
              <a:rPr lang="en-US" dirty="0" err="1" smtClean="0"/>
              <a:t>NewFeature</a:t>
            </a:r>
            <a:r>
              <a:rPr lang="en-US" dirty="0" smtClean="0"/>
              <a:t>"]="C"</a:t>
            </a:r>
          </a:p>
          <a:p>
            <a:pPr marL="0" indent="0">
              <a:buNone/>
            </a:pPr>
            <a:r>
              <a:rPr lang="en-US" dirty="0" smtClean="0"/>
              <a:t>    else:</a:t>
            </a:r>
          </a:p>
          <a:p>
            <a:pPr marL="0" indent="0">
              <a:buNone/>
            </a:pPr>
            <a:r>
              <a:rPr lang="en-US" dirty="0" smtClean="0"/>
              <a:t>        </a:t>
            </a:r>
            <a:r>
              <a:rPr lang="en-US" dirty="0" err="1" smtClean="0"/>
              <a:t>csvDataFrame.ix</a:t>
            </a:r>
            <a:r>
              <a:rPr lang="en-US" dirty="0" smtClean="0"/>
              <a:t>[</a:t>
            </a:r>
            <a:r>
              <a:rPr lang="en-US" dirty="0" err="1" smtClean="0"/>
              <a:t>i</a:t>
            </a:r>
            <a:r>
              <a:rPr lang="en-US" dirty="0" smtClean="0"/>
              <a:t>,"</a:t>
            </a:r>
            <a:r>
              <a:rPr lang="en-US" dirty="0" err="1" smtClean="0"/>
              <a:t>NewFeature</a:t>
            </a:r>
            <a:r>
              <a:rPr lang="en-US" dirty="0" smtClean="0"/>
              <a:t>"]="D"</a:t>
            </a:r>
          </a:p>
          <a:p>
            <a:pPr marL="0" indent="0">
              <a:buNone/>
            </a:pPr>
            <a:r>
              <a:rPr lang="en-US" dirty="0" smtClean="0"/>
              <a:t>print(</a:t>
            </a:r>
            <a:r>
              <a:rPr lang="en-US" dirty="0" err="1" smtClean="0"/>
              <a:t>csvDataFrame</a:t>
            </a:r>
            <a:r>
              <a:rPr lang="en-US" dirty="0" smtClean="0"/>
              <a:t>)</a:t>
            </a:r>
            <a:endParaRPr lang="en-US" dirty="0"/>
          </a:p>
        </p:txBody>
      </p:sp>
      <p:sp>
        <p:nvSpPr>
          <p:cNvPr id="5" name="Rectangle 4"/>
          <p:cNvSpPr/>
          <p:nvPr/>
        </p:nvSpPr>
        <p:spPr>
          <a:xfrm>
            <a:off x="849087" y="5148528"/>
            <a:ext cx="8128660" cy="1569660"/>
          </a:xfrm>
          <a:prstGeom prst="rect">
            <a:avLst/>
          </a:prstGeom>
          <a:solidFill>
            <a:schemeClr val="accent6">
              <a:lumMod val="20000"/>
              <a:lumOff val="80000"/>
            </a:schemeClr>
          </a:solidFill>
        </p:spPr>
        <p:txBody>
          <a:bodyPr wrap="square">
            <a:spAutoFit/>
          </a:bodyPr>
          <a:lstStyle/>
          <a:p>
            <a:r>
              <a:rPr lang="en-US" sz="1600" b="1" dirty="0" smtClean="0"/>
              <a:t>OUTPUT</a:t>
            </a:r>
          </a:p>
          <a:p>
            <a:r>
              <a:rPr lang="en-US" sz="1600" dirty="0" smtClean="0"/>
              <a:t> </a:t>
            </a:r>
            <a:r>
              <a:rPr lang="en-US" sz="1600" dirty="0" err="1" smtClean="0"/>
              <a:t>FirstName</a:t>
            </a:r>
            <a:r>
              <a:rPr lang="en-US" sz="1600" dirty="0" smtClean="0"/>
              <a:t>   </a:t>
            </a:r>
            <a:r>
              <a:rPr lang="en-US" sz="1600" dirty="0" err="1" smtClean="0"/>
              <a:t>Lastname</a:t>
            </a:r>
            <a:r>
              <a:rPr lang="en-US" sz="1600" dirty="0" smtClean="0"/>
              <a:t>    Grade1  Grade2  Grade3    </a:t>
            </a:r>
            <a:r>
              <a:rPr lang="en-US" sz="1600" b="1" dirty="0" err="1" smtClean="0"/>
              <a:t>NewFeature</a:t>
            </a:r>
            <a:endParaRPr lang="en-US" sz="1600" b="1" dirty="0" smtClean="0"/>
          </a:p>
          <a:p>
            <a:r>
              <a:rPr lang="en-US" sz="1600" dirty="0" smtClean="0"/>
              <a:t>0     John       Smith              90.3    97.5        97.2          A</a:t>
            </a:r>
          </a:p>
          <a:p>
            <a:r>
              <a:rPr lang="en-US" sz="1600" dirty="0" smtClean="0"/>
              <a:t>1     Bob        Benson           88.8    77.7        66.6          C</a:t>
            </a:r>
          </a:p>
          <a:p>
            <a:r>
              <a:rPr lang="en-US" sz="1600" dirty="0" smtClean="0"/>
              <a:t>2     Sally       Sue                  78.8    81.7        86.6          B</a:t>
            </a:r>
          </a:p>
          <a:p>
            <a:r>
              <a:rPr lang="en-US" sz="1600" dirty="0" smtClean="0"/>
              <a:t>3     Annie    Apple               58.8    67.7        69.6          D</a:t>
            </a:r>
            <a:endParaRPr lang="en-US" sz="1600" dirty="0"/>
          </a:p>
        </p:txBody>
      </p:sp>
    </p:spTree>
    <p:extLst>
      <p:ext uri="{BB962C8B-B14F-4D97-AF65-F5344CB8AC3E}">
        <p14:creationId xmlns:p14="http://schemas.microsoft.com/office/powerpoint/2010/main" val="256490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12940</TotalTime>
  <Words>5737</Words>
  <Application>Microsoft Office PowerPoint</Application>
  <PresentationFormat>On-screen Show (4:3)</PresentationFormat>
  <Paragraphs>1037</Paragraphs>
  <Slides>99</Slides>
  <Notes>38</Notes>
  <HiddenSlides>1</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99</vt:i4>
      </vt:variant>
    </vt:vector>
  </HeadingPairs>
  <TitlesOfParts>
    <vt:vector size="114" baseType="lpstr">
      <vt:lpstr>SimSun</vt:lpstr>
      <vt:lpstr>Arial</vt:lpstr>
      <vt:lpstr>Calibri</vt:lpstr>
      <vt:lpstr>Calibri Light</vt:lpstr>
      <vt:lpstr>Courer</vt:lpstr>
      <vt:lpstr>Courier</vt:lpstr>
      <vt:lpstr>Courier New</vt:lpstr>
      <vt:lpstr>Monotype Sorts</vt:lpstr>
      <vt:lpstr>PMingLiU</vt:lpstr>
      <vt:lpstr>Symbol</vt:lpstr>
      <vt:lpstr>Tahoma</vt:lpstr>
      <vt:lpstr>Times New Roman</vt:lpstr>
      <vt:lpstr>Verdana</vt:lpstr>
      <vt:lpstr>Wingdings</vt:lpstr>
      <vt:lpstr>Retrospect</vt:lpstr>
      <vt:lpstr>Data Cleaning</vt:lpstr>
      <vt:lpstr>Outline</vt:lpstr>
      <vt:lpstr>Reminder of Types,  Formats, and Model Goals</vt:lpstr>
      <vt:lpstr>Introduction to Cleaning</vt:lpstr>
      <vt:lpstr>Missing Values</vt:lpstr>
      <vt:lpstr>Missing Values: Examples</vt:lpstr>
      <vt:lpstr>Finding Missing Values</vt:lpstr>
      <vt:lpstr>Incorrect Values</vt:lpstr>
      <vt:lpstr>Incorrect Values: Easier</vt:lpstr>
      <vt:lpstr>Incorrect Values: Harder</vt:lpstr>
      <vt:lpstr>Duplications</vt:lpstr>
      <vt:lpstr>Which duplicate are you SURE of and why?</vt:lpstr>
      <vt:lpstr>Outliers: How do you Define “too different” or “far”.</vt:lpstr>
      <vt:lpstr>Outlier Definition: Nope!</vt:lpstr>
      <vt:lpstr>Finding Outliers?</vt:lpstr>
      <vt:lpstr>Formatting for Models</vt:lpstr>
      <vt:lpstr>Transformation</vt:lpstr>
      <vt:lpstr>Normalization</vt:lpstr>
      <vt:lpstr>Normalization Methods</vt:lpstr>
      <vt:lpstr>Sampling and Subsetting</vt:lpstr>
      <vt:lpstr>Aggregation</vt:lpstr>
      <vt:lpstr>Joining (Combining Datasets)</vt:lpstr>
      <vt:lpstr>Feature Generation and Data Harmonization</vt:lpstr>
      <vt:lpstr>Feature Generation Example</vt:lpstr>
      <vt:lpstr>Remapping </vt:lpstr>
      <vt:lpstr>Example1:  remapping</vt:lpstr>
      <vt:lpstr>Example 1: Titanic (Kaggle)</vt:lpstr>
      <vt:lpstr>Missing Values</vt:lpstr>
      <vt:lpstr>Incorrect Values</vt:lpstr>
      <vt:lpstr>Format Issues</vt:lpstr>
      <vt:lpstr>Value re-assignment - Normalization</vt:lpstr>
      <vt:lpstr>Value re-assignment – Normalization cont.</vt:lpstr>
      <vt:lpstr>Normalization  - Know What You Are Doing and Why.</vt:lpstr>
      <vt:lpstr>Outliers?</vt:lpstr>
      <vt:lpstr>The NASA Ooops of Outliers</vt:lpstr>
      <vt:lpstr>Outliers and R: Example</vt:lpstr>
      <vt:lpstr>Outliers</vt:lpstr>
      <vt:lpstr>Example 1: Visualizing Outliers Boxplots and IQR</vt:lpstr>
      <vt:lpstr>Example 2: Visualizing Outliers Scatterplots</vt:lpstr>
      <vt:lpstr>Example 3: Visualizing Outliers Histograms</vt:lpstr>
      <vt:lpstr>Outliers</vt:lpstr>
      <vt:lpstr>Outlier detection using IQR</vt:lpstr>
      <vt:lpstr>Grubbs: About</vt:lpstr>
      <vt:lpstr>Grubbs By Hand</vt:lpstr>
      <vt:lpstr>Grubbs Test</vt:lpstr>
      <vt:lpstr>Grubbs Test</vt:lpstr>
      <vt:lpstr>Other Examples of Noise</vt:lpstr>
      <vt:lpstr>Noisy Tweets: What is noise?</vt:lpstr>
      <vt:lpstr>How to Handle Noisy Data?</vt:lpstr>
      <vt:lpstr>Binning </vt:lpstr>
      <vt:lpstr>Bar Graph of binned data</vt:lpstr>
      <vt:lpstr>Regression Equation Smoothing</vt:lpstr>
      <vt:lpstr>Regression Equation Smoothing</vt:lpstr>
      <vt:lpstr>Outliers Not Removed</vt:lpstr>
      <vt:lpstr>Outlier Removed (30 removed)</vt:lpstr>
      <vt:lpstr>Other Measures</vt:lpstr>
      <vt:lpstr>More On Missing Values</vt:lpstr>
      <vt:lpstr>Maintaining Original Knowledge</vt:lpstr>
      <vt:lpstr>Unbiased Estimator</vt:lpstr>
      <vt:lpstr>To Note:</vt:lpstr>
      <vt:lpstr>Example</vt:lpstr>
      <vt:lpstr>Key Ideas</vt:lpstr>
      <vt:lpstr>Linear Estimation</vt:lpstr>
      <vt:lpstr>Other missing value advanced approaches: FYI</vt:lpstr>
      <vt:lpstr>Aggregation</vt:lpstr>
      <vt:lpstr>Aggregation</vt:lpstr>
      <vt:lpstr>Sampling</vt:lpstr>
      <vt:lpstr>Sampling cont.</vt:lpstr>
      <vt:lpstr>Types of Sampling</vt:lpstr>
      <vt:lpstr>Sampling example - random</vt:lpstr>
      <vt:lpstr>PowerPoint Presentation</vt:lpstr>
      <vt:lpstr>Adaptive Sampling Methods</vt:lpstr>
      <vt:lpstr>Stratified Sampling</vt:lpstr>
      <vt:lpstr>Sample Size Example</vt:lpstr>
      <vt:lpstr>Sample Size</vt:lpstr>
      <vt:lpstr>Curse of Dimensionality</vt:lpstr>
      <vt:lpstr>Dimensionality Reduction</vt:lpstr>
      <vt:lpstr>Dimensionality Reduction: PCA</vt:lpstr>
      <vt:lpstr>Nonlinear Dimensionality Reduction: ISOMAP</vt:lpstr>
      <vt:lpstr>Feature Subset Selection</vt:lpstr>
      <vt:lpstr>Approaches for Feature Subset Selection</vt:lpstr>
      <vt:lpstr>Feature Creation</vt:lpstr>
      <vt:lpstr>Feature Extraction Example</vt:lpstr>
      <vt:lpstr>Pandas introduction</vt:lpstr>
      <vt:lpstr>Introduction to Python 3 pandas</vt:lpstr>
      <vt:lpstr>pandas: Series</vt:lpstr>
      <vt:lpstr>pandas: Series and Dictionaries</vt:lpstr>
      <vt:lpstr>pandas: Series</vt:lpstr>
      <vt:lpstr>pandas: DataFrame</vt:lpstr>
      <vt:lpstr>Output: Data Frame</vt:lpstr>
      <vt:lpstr>pandas DF: Create Empty DF and add value</vt:lpstr>
      <vt:lpstr>PowerPoint Presentation</vt:lpstr>
      <vt:lpstr>pandas DF: Add New Column</vt:lpstr>
      <vt:lpstr>pandas DF: Add Values</vt:lpstr>
      <vt:lpstr>pandas DF: Convert Dict and Add</vt:lpstr>
      <vt:lpstr>pandas DF: Dropping Rows and Columns</vt:lpstr>
      <vt:lpstr>Read CSV to Pandas DF</vt:lpstr>
      <vt:lpstr>pandas DF:  Adding a New Feature PART 1</vt:lpstr>
      <vt:lpstr>pandas DF:  Adding a New Feature PART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Lisa Singh</dc:creator>
  <cp:lastModifiedBy>Prof Ami</cp:lastModifiedBy>
  <cp:revision>202</cp:revision>
  <cp:lastPrinted>2016-08-26T21:18:50Z</cp:lastPrinted>
  <dcterms:created xsi:type="dcterms:W3CDTF">2015-09-13T01:09:19Z</dcterms:created>
  <dcterms:modified xsi:type="dcterms:W3CDTF">2020-09-16T20:26:45Z</dcterms:modified>
</cp:coreProperties>
</file>