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92" r:id="rId9"/>
    <p:sldId id="293" r:id="rId10"/>
    <p:sldId id="285" r:id="rId11"/>
    <p:sldId id="286" r:id="rId12"/>
    <p:sldId id="287" r:id="rId13"/>
    <p:sldId id="288" r:id="rId14"/>
    <p:sldId id="289" r:id="rId15"/>
    <p:sldId id="294" r:id="rId16"/>
    <p:sldId id="290" r:id="rId17"/>
    <p:sldId id="291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Housing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Logan Quandt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043F-FF5D-46BA-BD7D-338C3C69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7806AAF-C222-46CE-948E-1A0BF2A5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73" y="2130829"/>
            <a:ext cx="5829206" cy="371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7492C-69ED-40BB-B9E0-475875C7B70D}"/>
              </a:ext>
            </a:extLst>
          </p:cNvPr>
          <p:cNvSpPr txBox="1"/>
          <p:nvPr/>
        </p:nvSpPr>
        <p:spPr>
          <a:xfrm>
            <a:off x="3176073" y="6055743"/>
            <a:ext cx="582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 of Sale Price, it indicates a poor linear fit for the data.</a:t>
            </a:r>
          </a:p>
        </p:txBody>
      </p:sp>
    </p:spTree>
    <p:extLst>
      <p:ext uri="{BB962C8B-B14F-4D97-AF65-F5344CB8AC3E}">
        <p14:creationId xmlns:p14="http://schemas.microsoft.com/office/powerpoint/2010/main" val="51558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889B-C2C1-402B-A958-D87095CC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2A269E0-C00C-4122-8C7A-EF1C5EAC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" y="1754430"/>
            <a:ext cx="4671208" cy="228965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10A1318-2216-405F-AB80-C6069570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178" y="1754430"/>
            <a:ext cx="4671208" cy="227373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7BE6FDD-7179-402C-A55A-C9A521C47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83" y="4332164"/>
            <a:ext cx="4467044" cy="22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8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3F38-91CD-44F8-8492-6C3E3AC0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Correlation, Covariance, Pearson and Spearman’s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D5BE-F539-4600-9854-18F64A62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correlation between sale price and number of bedrooms is 0.22. </a:t>
            </a:r>
          </a:p>
          <a:p>
            <a:r>
              <a:rPr lang="en-US" dirty="0"/>
              <a:t> The correlation between sale price and living space is 0.45.</a:t>
            </a:r>
          </a:p>
          <a:p>
            <a:r>
              <a:rPr lang="en-US" dirty="0"/>
              <a:t>The Spearman Correlation between sale price and living space is 0.70.</a:t>
            </a:r>
          </a:p>
          <a:p>
            <a:r>
              <a:rPr lang="en-US" dirty="0"/>
              <a:t>The Spearman Correlation between sale price and bedrooms is 0.40.</a:t>
            </a:r>
          </a:p>
          <a:p>
            <a:pPr marL="36900" indent="0">
              <a:buNone/>
            </a:pPr>
            <a:r>
              <a:rPr lang="en-US" dirty="0"/>
              <a:t>These indicate there is a positive correlation between bedrooms and living space to sale price. The correlation is not very strong. The Spearman correlations are stronger perhaps to due accounting for outliers.</a:t>
            </a:r>
          </a:p>
        </p:txBody>
      </p:sp>
    </p:spTree>
    <p:extLst>
      <p:ext uri="{BB962C8B-B14F-4D97-AF65-F5344CB8AC3E}">
        <p14:creationId xmlns:p14="http://schemas.microsoft.com/office/powerpoint/2010/main" val="314394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55E7-1AD1-4CA3-8645-22FFF05D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6E1465-BC33-4394-8638-D2086649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679820"/>
            <a:ext cx="10691283" cy="3918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8E70C-6604-431A-9179-114F07FBC742}"/>
              </a:ext>
            </a:extLst>
          </p:cNvPr>
          <p:cNvSpPr txBox="1"/>
          <p:nvPr/>
        </p:nvSpPr>
        <p:spPr>
          <a:xfrm>
            <a:off x="913795" y="5788325"/>
            <a:ext cx="1079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Conducted a hypothesis test between means of cheaper houses compared to expensive houses. </a:t>
            </a:r>
          </a:p>
        </p:txBody>
      </p:sp>
    </p:spTree>
    <p:extLst>
      <p:ext uri="{BB962C8B-B14F-4D97-AF65-F5344CB8AC3E}">
        <p14:creationId xmlns:p14="http://schemas.microsoft.com/office/powerpoint/2010/main" val="36647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DB1E-7914-4F32-B3F3-C9845A84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B4358D7-E23F-4304-A207-AEC00CE9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96" y="1866901"/>
            <a:ext cx="8595360" cy="3412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3D79C-AB7A-416D-A9B1-F445DFED8E74}"/>
              </a:ext>
            </a:extLst>
          </p:cNvPr>
          <p:cNvSpPr txBox="1"/>
          <p:nvPr/>
        </p:nvSpPr>
        <p:spPr>
          <a:xfrm>
            <a:off x="1794294" y="5529532"/>
            <a:ext cx="8790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 values being 0 for </a:t>
            </a:r>
            <a:r>
              <a:rPr lang="en-US" dirty="0" err="1"/>
              <a:t>sqftliving</a:t>
            </a:r>
            <a:r>
              <a:rPr lang="en-US" dirty="0"/>
              <a:t> and bedrooms indicate they do not intersect the </a:t>
            </a:r>
            <a:r>
              <a:rPr lang="en-US" dirty="0" err="1"/>
              <a:t>cdf</a:t>
            </a:r>
            <a:r>
              <a:rPr lang="en-US" dirty="0"/>
              <a:t>. The R squared value indicated 20.9% of the data fit the regression model. The p value of </a:t>
            </a:r>
            <a:r>
              <a:rPr lang="en-US" dirty="0" err="1"/>
              <a:t>sqftlot</a:t>
            </a:r>
            <a:r>
              <a:rPr lang="en-US" dirty="0"/>
              <a:t> indicates it is not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141601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4BFF-A468-4A6B-9686-21823DB9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13610-9D27-4886-A70E-DCA0A813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my analysis there does not appear to be a strong correlation between house size (either bedrooms, living space or lot size) with sale price. However, the living space has a much stronger Spearman Correlation which could indicate that the relationship is non-linear and affected by outliers. </a:t>
            </a:r>
          </a:p>
          <a:p>
            <a:r>
              <a:rPr lang="en-US" dirty="0"/>
              <a:t>Therefore, I failed to prove or disprove my hypothesis.</a:t>
            </a:r>
          </a:p>
        </p:txBody>
      </p:sp>
    </p:spTree>
    <p:extLst>
      <p:ext uri="{BB962C8B-B14F-4D97-AF65-F5344CB8AC3E}">
        <p14:creationId xmlns:p14="http://schemas.microsoft.com/office/powerpoint/2010/main" val="15166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A633-3D06-4590-9728-E7FF98D1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err="1"/>
              <a:t>Quesiton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D784A-37DF-48C4-AD22-92ACDAC65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1816" y="3251383"/>
            <a:ext cx="10353763" cy="1501826"/>
          </a:xfrm>
        </p:spPr>
        <p:txBody>
          <a:bodyPr>
            <a:normAutofit/>
          </a:bodyPr>
          <a:lstStyle/>
          <a:p>
            <a:r>
              <a:rPr lang="en-US" sz="2400" dirty="0"/>
              <a:t>Is house size the main predictor in housing prices?</a:t>
            </a:r>
          </a:p>
        </p:txBody>
      </p:sp>
    </p:spTree>
    <p:extLst>
      <p:ext uri="{BB962C8B-B14F-4D97-AF65-F5344CB8AC3E}">
        <p14:creationId xmlns:p14="http://schemas.microsoft.com/office/powerpoint/2010/main" val="215997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B6CC-8838-4AE5-8AE6-C83D0DB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A1AB-C869-463B-8EC1-5AB09D54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The Dataset chosen contains housing information from California and can be used to determine factors affecting house price. I chose the following variables.</a:t>
            </a:r>
          </a:p>
          <a:p>
            <a:r>
              <a:rPr lang="en-US" dirty="0" err="1"/>
              <a:t>salePrice</a:t>
            </a:r>
            <a:r>
              <a:rPr lang="en-US" dirty="0"/>
              <a:t> = How much the house sold for</a:t>
            </a:r>
          </a:p>
          <a:p>
            <a:r>
              <a:rPr lang="en-US" dirty="0" err="1"/>
              <a:t>sqftliving</a:t>
            </a:r>
            <a:r>
              <a:rPr lang="en-US" dirty="0"/>
              <a:t> = How many square feet are on the interior of the house</a:t>
            </a:r>
          </a:p>
          <a:p>
            <a:r>
              <a:rPr lang="en-US" dirty="0" err="1"/>
              <a:t>sqftlot</a:t>
            </a:r>
            <a:r>
              <a:rPr lang="en-US" dirty="0"/>
              <a:t> = How big is the lot the house sits on</a:t>
            </a:r>
          </a:p>
          <a:p>
            <a:r>
              <a:rPr lang="en-US" dirty="0" err="1"/>
              <a:t>number_bedrooms</a:t>
            </a:r>
            <a:r>
              <a:rPr lang="en-US" dirty="0"/>
              <a:t> = Number of finished bedrooms in the house</a:t>
            </a:r>
          </a:p>
          <a:p>
            <a:r>
              <a:rPr lang="en-US" dirty="0" err="1"/>
              <a:t>zipcode</a:t>
            </a:r>
            <a:r>
              <a:rPr lang="en-US" dirty="0"/>
              <a:t> = </a:t>
            </a:r>
            <a:r>
              <a:rPr lang="en-US" dirty="0" err="1"/>
              <a:t>Zipcode</a:t>
            </a:r>
            <a:r>
              <a:rPr lang="en-US" dirty="0"/>
              <a:t> in California house is located in</a:t>
            </a:r>
          </a:p>
          <a:p>
            <a:r>
              <a:rPr lang="en-US" dirty="0" err="1"/>
              <a:t>YearBuilt</a:t>
            </a:r>
            <a:r>
              <a:rPr lang="en-US" dirty="0"/>
              <a:t> = The Year the house was built</a:t>
            </a:r>
          </a:p>
        </p:txBody>
      </p:sp>
    </p:spTree>
    <p:extLst>
      <p:ext uri="{BB962C8B-B14F-4D97-AF65-F5344CB8AC3E}">
        <p14:creationId xmlns:p14="http://schemas.microsoft.com/office/powerpoint/2010/main" val="408760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E3E4-C999-49E8-9606-36488C47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89" y="301924"/>
            <a:ext cx="10593843" cy="638355"/>
          </a:xfrm>
        </p:spPr>
        <p:txBody>
          <a:bodyPr>
            <a:noAutofit/>
          </a:bodyPr>
          <a:lstStyle/>
          <a:p>
            <a:r>
              <a:rPr lang="en-US" sz="4600" dirty="0"/>
              <a:t>Histograms of Variables</a:t>
            </a:r>
          </a:p>
        </p:txBody>
      </p:sp>
      <p:pic>
        <p:nvPicPr>
          <p:cNvPr id="8" name="Picture 7" descr="Histogram&#10;&#10;Description automatically generated">
            <a:extLst>
              <a:ext uri="{FF2B5EF4-FFF2-40B4-BE49-F238E27FC236}">
                <a16:creationId xmlns:a16="http://schemas.microsoft.com/office/drawing/2014/main" id="{4ABDC106-A136-46E9-9BC5-3196041A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713" y="1160431"/>
            <a:ext cx="4953560" cy="2547799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4DD94BE-EA2D-4247-8623-ABFC8A73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13" y="3933348"/>
            <a:ext cx="4953560" cy="2622728"/>
          </a:xfrm>
          <a:prstGeom prst="rect">
            <a:avLst/>
          </a:prstGeom>
        </p:spPr>
      </p:pic>
      <p:pic>
        <p:nvPicPr>
          <p:cNvPr id="12" name="Picture 11" descr="Chart, bar chart, histogram&#10;&#10;Description automatically generated">
            <a:extLst>
              <a:ext uri="{FF2B5EF4-FFF2-40B4-BE49-F238E27FC236}">
                <a16:creationId xmlns:a16="http://schemas.microsoft.com/office/drawing/2014/main" id="{6F598B8A-3204-49C4-9059-CD5D898F4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8" y="3933348"/>
            <a:ext cx="4953560" cy="2622728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3FA477E-65BA-4C8B-93A7-F30FF4F95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27" y="1125449"/>
            <a:ext cx="4894591" cy="26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BB10-8DCA-4A6D-B284-869029ED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Continued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89B4748-D16C-4E44-B05F-38F47A23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407142"/>
            <a:ext cx="5601482" cy="283884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752AA3B-F663-46B7-9CC7-254E6DFA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3" y="2383037"/>
            <a:ext cx="4815424" cy="28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7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80BE-8C7E-4124-BF1D-B8C40469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6F44-6F8A-48C5-9911-A7B31A03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histograms and dataset show there are outliers in Sale Price with some houses selling for over $1,000,000 dollars but dropping off around the mean. There are also outliers in lot size with a few houses approaching a 10,000 sq ft lot. I believe that if we wanted an accurate description on the average house, we would exclude these likely luxury houses that would be priced differently than a normal house. </a:t>
            </a:r>
          </a:p>
        </p:txBody>
      </p:sp>
    </p:spTree>
    <p:extLst>
      <p:ext uri="{BB962C8B-B14F-4D97-AF65-F5344CB8AC3E}">
        <p14:creationId xmlns:p14="http://schemas.microsoft.com/office/powerpoint/2010/main" val="128370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7EAF-042F-43A5-A015-0FA8C998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A9BC04-0F49-4966-AE9E-82A80AD7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Mean Sale Price: 660737.7496307812</a:t>
            </a:r>
          </a:p>
          <a:p>
            <a:r>
              <a:rPr lang="en-US" dirty="0"/>
              <a:t>Median Sale Price: 593000</a:t>
            </a:r>
          </a:p>
          <a:p>
            <a:r>
              <a:rPr lang="en-US" dirty="0"/>
              <a:t>Mean Sq Ft Living: 2539.5061795569372</a:t>
            </a:r>
          </a:p>
          <a:p>
            <a:r>
              <a:rPr lang="en-US" dirty="0"/>
              <a:t>Median Sq Ft Living: 2420</a:t>
            </a:r>
          </a:p>
          <a:p>
            <a:r>
              <a:rPr lang="en-US" dirty="0"/>
              <a:t>Mean Sq Ft Lot: 22228.568208317138</a:t>
            </a:r>
          </a:p>
          <a:p>
            <a:r>
              <a:rPr lang="en-US" dirty="0"/>
              <a:t>Median Sq Ft Lot: 7965</a:t>
            </a:r>
          </a:p>
          <a:p>
            <a:r>
              <a:rPr lang="en-US" dirty="0"/>
              <a:t>Mean # of Bedrooms: 3.478663039253789</a:t>
            </a:r>
          </a:p>
          <a:p>
            <a:r>
              <a:rPr lang="en-US" dirty="0"/>
              <a:t>Median # of Bedrooms: 4</a:t>
            </a:r>
          </a:p>
        </p:txBody>
      </p:sp>
    </p:spTree>
    <p:extLst>
      <p:ext uri="{BB962C8B-B14F-4D97-AF65-F5344CB8AC3E}">
        <p14:creationId xmlns:p14="http://schemas.microsoft.com/office/powerpoint/2010/main" val="298265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2905-6845-4384-B549-BE0DCC5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Bedrooms PMF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0F5CF19-525A-4528-B5DC-B819A111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46" y="1783773"/>
            <a:ext cx="5789659" cy="4109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5A6E3-19A6-4BBD-B0B4-D3C33644EA6F}"/>
              </a:ext>
            </a:extLst>
          </p:cNvPr>
          <p:cNvSpPr txBox="1"/>
          <p:nvPr/>
        </p:nvSpPr>
        <p:spPr>
          <a:xfrm>
            <a:off x="3191774" y="5934670"/>
            <a:ext cx="5805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Bedrooms PDF shows the actual number of bedrooms in a house that has over 2 bedrooms compared to a biased PMF.</a:t>
            </a:r>
          </a:p>
        </p:txBody>
      </p:sp>
    </p:spTree>
    <p:extLst>
      <p:ext uri="{BB962C8B-B14F-4D97-AF65-F5344CB8AC3E}">
        <p14:creationId xmlns:p14="http://schemas.microsoft.com/office/powerpoint/2010/main" val="291236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57E4-4910-4A92-A500-902D7B23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 Price CDF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E7E2843-F352-4659-A9A2-4DA1C9A9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27" y="1711170"/>
            <a:ext cx="7070546" cy="3430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429B7D-78A0-48E1-B355-751A6D8BDD47}"/>
              </a:ext>
            </a:extLst>
          </p:cNvPr>
          <p:cNvSpPr txBox="1"/>
          <p:nvPr/>
        </p:nvSpPr>
        <p:spPr>
          <a:xfrm>
            <a:off x="2560728" y="5382883"/>
            <a:ext cx="70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CDF shows the cumulative probability of a house being a certain sales price. </a:t>
            </a:r>
          </a:p>
        </p:txBody>
      </p:sp>
    </p:spTree>
    <p:extLst>
      <p:ext uri="{BB962C8B-B14F-4D97-AF65-F5344CB8AC3E}">
        <p14:creationId xmlns:p14="http://schemas.microsoft.com/office/powerpoint/2010/main" val="385316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{EA39C54A-5839-44DB-B86A-4B67FD7005A0}tf11665031_win32</Template>
  <TotalTime>84</TotalTime>
  <Words>511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</vt:lpstr>
      <vt:lpstr>Arial Nova Light</vt:lpstr>
      <vt:lpstr>Wingdings 2</vt:lpstr>
      <vt:lpstr>SlateVTI</vt:lpstr>
      <vt:lpstr>Housing EDA</vt:lpstr>
      <vt:lpstr>Statistical Quesiton</vt:lpstr>
      <vt:lpstr>Variables Used</vt:lpstr>
      <vt:lpstr>Histograms of Variables</vt:lpstr>
      <vt:lpstr>Histograms Continued</vt:lpstr>
      <vt:lpstr>Histogram Analysis</vt:lpstr>
      <vt:lpstr>Summary Statistics</vt:lpstr>
      <vt:lpstr>Bedrooms PMF</vt:lpstr>
      <vt:lpstr>Sale Price CDF</vt:lpstr>
      <vt:lpstr>Distribution</vt:lpstr>
      <vt:lpstr>Scatterplots</vt:lpstr>
      <vt:lpstr>Correlation, Covariance, Pearson and Spearman’s</vt:lpstr>
      <vt:lpstr>Hypothesis Test</vt:lpstr>
      <vt:lpstr>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EDA</dc:title>
  <dc:creator>Logan Quandt</dc:creator>
  <cp:lastModifiedBy>Logan Quandt</cp:lastModifiedBy>
  <cp:revision>2</cp:revision>
  <dcterms:created xsi:type="dcterms:W3CDTF">2022-03-05T21:44:52Z</dcterms:created>
  <dcterms:modified xsi:type="dcterms:W3CDTF">2022-03-05T23:09:43Z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