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4" r:id="rId22"/>
    <p:sldId id="32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2D7"/>
    <a:srgbClr val="8BADE5"/>
    <a:srgbClr val="A6E098"/>
    <a:srgbClr val="D4F0CD"/>
    <a:srgbClr val="A4A12B"/>
    <a:srgbClr val="D2D258"/>
    <a:srgbClr val="BC3100"/>
    <a:srgbClr val="EE3E00"/>
    <a:srgbClr val="FF5319"/>
    <a:srgbClr val="60B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5" autoAdjust="0"/>
    <p:restoredTop sz="92623" autoAdjust="0"/>
  </p:normalViewPr>
  <p:slideViewPr>
    <p:cSldViewPr snapToGrid="0" snapToObjects="1">
      <p:cViewPr varScale="1">
        <p:scale>
          <a:sx n="80" d="100"/>
          <a:sy n="80" d="100"/>
        </p:scale>
        <p:origin x="802" y="48"/>
      </p:cViewPr>
      <p:guideLst>
        <p:guide pos="370"/>
        <p:guide orient="horz" pos="845"/>
        <p:guide orient="horz" pos="3906"/>
        <p:guide pos="7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EA6A-15C7-4A44-8A25-5B245D082335}" type="datetimeFigureOut">
              <a:t>2019/5/23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BDBD-5A1C-C744-986C-C63104651E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3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16030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5600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246772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96680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573723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51971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85085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19999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71320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519563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19628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854953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750911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331587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21424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31923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9312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873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64948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14576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95683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11038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55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20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957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4D4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644400" y="233363"/>
            <a:ext cx="10978544" cy="75247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725776" y="1371283"/>
            <a:ext cx="10978544" cy="4968557"/>
          </a:xfrm>
        </p:spPr>
        <p:txBody>
          <a:bodyPr/>
          <a:lstStyle>
            <a:lvl1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  <a:lvl2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2pPr>
            <a:lvl3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3pPr>
            <a:lvl4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4pPr>
            <a:lvl5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485102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4312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1334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8474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840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8222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224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2505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全称</a:t>
            </a:r>
            <a:r>
              <a:rPr kumimoji="1" lang="en-US" altLang="zh-CN" sz="2800"/>
              <a:t>B</a:t>
            </a:r>
            <a:r>
              <a:rPr kumimoji="1" lang="en-US" altLang="zh-CN" sz="2800">
                <a:solidFill>
                  <a:schemeClr val="bg1"/>
                </a:solidFill>
              </a:rPr>
              <a:t>lock </a:t>
            </a:r>
            <a:r>
              <a:rPr kumimoji="1" lang="en-US" altLang="zh-CN" sz="2800"/>
              <a:t>F</a:t>
            </a:r>
            <a:r>
              <a:rPr kumimoji="1" lang="en-US" altLang="zh-CN" sz="2800">
                <a:solidFill>
                  <a:schemeClr val="bg1"/>
                </a:solidFill>
              </a:rPr>
              <a:t>ormatting </a:t>
            </a:r>
            <a:r>
              <a:rPr kumimoji="1" lang="en-US" altLang="zh-CN" sz="2800"/>
              <a:t>C</a:t>
            </a:r>
            <a:r>
              <a:rPr kumimoji="1" lang="en-US" altLang="zh-CN" sz="2800">
                <a:solidFill>
                  <a:schemeClr val="bg1"/>
                </a:solidFill>
              </a:rPr>
              <a:t>ontext</a:t>
            </a:r>
            <a:r>
              <a:rPr kumimoji="1" lang="zh-CN" altLang="en-US" sz="2800">
                <a:solidFill>
                  <a:schemeClr val="bg1"/>
                </a:solidFill>
              </a:rPr>
              <a:t>，简称</a:t>
            </a:r>
            <a:r>
              <a:rPr kumimoji="1" lang="en-US" altLang="zh-CN" sz="2800"/>
              <a:t>BFC</a:t>
            </a:r>
            <a:endParaRPr kumimoji="1"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它是一块独立的渲染区域，它规定了在该区域中，常规流块盒的布局</a:t>
            </a:r>
            <a:endParaRPr kumimoji="1"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30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9763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1990319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190958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A</a:t>
            </a:r>
            <a:r>
              <a:rPr kumimoji="1" lang="zh-CN" altLang="en-US" sz="2000">
                <a:solidFill>
                  <a:schemeClr val="bg2"/>
                </a:solidFill>
              </a:rPr>
              <a:t>创建</a:t>
            </a:r>
            <a:r>
              <a:rPr kumimoji="1" lang="zh-CN" altLang="en-US" sz="2000" dirty="0">
                <a:solidFill>
                  <a:schemeClr val="bg2"/>
                </a:solidFill>
              </a:rPr>
              <a:t>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2467571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2386836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C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0973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1990319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190958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A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2467571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2386836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C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2940644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2859909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734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2590233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2509498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A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3636489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355575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C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4748376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4667641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465" y="1824543"/>
            <a:ext cx="4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A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C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E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F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G</a:t>
            </a:r>
            <a:endParaRPr kumimoji="1"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149465" y="2901837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B</a:t>
            </a:r>
            <a:endParaRPr kumimoji="1"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149465" y="39587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D</a:t>
            </a:r>
            <a:endParaRPr kumimoji="1"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7149465" y="50641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H</a:t>
            </a:r>
            <a:endParaRPr kumimoji="1" lang="zh-CN" alt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61992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048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BC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A4A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4D8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2590233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2509498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B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3636489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355575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D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4748376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4667641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465" y="1824543"/>
            <a:ext cx="4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A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C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E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F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G</a:t>
            </a:r>
            <a:endParaRPr kumimoji="1"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149465" y="2901837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B</a:t>
            </a:r>
            <a:endParaRPr kumimoji="1"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149465" y="39587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D</a:t>
            </a:r>
            <a:endParaRPr kumimoji="1"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7149465" y="50641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H</a:t>
            </a:r>
            <a:endParaRPr kumimoji="1" lang="zh-CN" alt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4741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创建</a:t>
            </a:r>
            <a:r>
              <a:rPr lang="en-US" altLang="zh-CN" sz="2400" dirty="0">
                <a:solidFill>
                  <a:schemeClr val="bg2"/>
                </a:solidFill>
              </a:rPr>
              <a:t>BFC</a:t>
            </a:r>
            <a:r>
              <a:rPr lang="zh-CN" altLang="en-US" sz="2400" dirty="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具体规则：</a:t>
            </a:r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创建</a:t>
            </a:r>
            <a:r>
              <a:rPr lang="en-US" altLang="zh-CN" sz="2400" dirty="0"/>
              <a:t>BFC</a:t>
            </a:r>
            <a:r>
              <a:rPr lang="zh-CN" altLang="en-US" sz="2400" dirty="0"/>
              <a:t>的元素，它的自动高度需要计算浮动元素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创建</a:t>
            </a:r>
            <a:r>
              <a:rPr lang="en-US" altLang="zh-CN" sz="2400" dirty="0"/>
              <a:t>BFC</a:t>
            </a:r>
            <a:r>
              <a:rPr lang="zh-CN" altLang="en-US" sz="2400" dirty="0"/>
              <a:t>的元素，它的边框盒不会与浮动元素重叠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创建</a:t>
            </a:r>
            <a:r>
              <a:rPr lang="en-US" altLang="zh-CN" sz="2400" dirty="0"/>
              <a:t>BFC</a:t>
            </a:r>
            <a:r>
              <a:rPr lang="zh-CN" altLang="en-US" sz="2400" dirty="0"/>
              <a:t>的元素，不会和它的子元素进行外边距合并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537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的元素，它的自动高度需要计算浮动元素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的元素，它的边框盒不会与浮动元素重叠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的元素，不会和它的子元素进行外边距合并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5663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的元素，它的自动高度需要计算浮动元素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的元素，它的边框盒不会与浮动元素重叠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的元素，不会和它的子元素进行外边距合并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335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的元素，它的自动高度需要计算浮动元素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的元素，它的边框盒不会与浮动元素重叠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的元素，不会和它的子元素进行外边距合并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9077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它是一块独立的渲染区域，</a:t>
            </a:r>
            <a:r>
              <a:rPr kumimoji="1" lang="zh-CN" altLang="en-US" sz="2800">
                <a:solidFill>
                  <a:schemeClr val="bg1"/>
                </a:solidFill>
              </a:rPr>
              <a:t>它规定了在该区域中，常规流块盒的布局</a:t>
            </a:r>
            <a:endParaRPr kumimoji="1"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2922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它是一块独立的渲染区域，它规定了在该区域中，常规流块盒的布局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的元素，它的自动高度需要计算浮动元素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的元素，它的边框盒不会与浮动元素重叠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的元素，不会和它的子元素进行外边距合并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全称</a:t>
            </a:r>
            <a:r>
              <a:rPr kumimoji="1" lang="en-US" altLang="zh-CN" sz="2800"/>
              <a:t>B</a:t>
            </a:r>
            <a:r>
              <a:rPr kumimoji="1" lang="en-US" altLang="zh-CN" sz="2800">
                <a:solidFill>
                  <a:schemeClr val="bg1"/>
                </a:solidFill>
              </a:rPr>
              <a:t>lock </a:t>
            </a:r>
            <a:r>
              <a:rPr kumimoji="1" lang="en-US" altLang="zh-CN" sz="2800"/>
              <a:t>F</a:t>
            </a:r>
            <a:r>
              <a:rPr kumimoji="1" lang="en-US" altLang="zh-CN" sz="2800">
                <a:solidFill>
                  <a:schemeClr val="bg1"/>
                </a:solidFill>
              </a:rPr>
              <a:t>ormatting </a:t>
            </a:r>
            <a:r>
              <a:rPr kumimoji="1" lang="en-US" altLang="zh-CN" sz="2800"/>
              <a:t>C</a:t>
            </a:r>
            <a:r>
              <a:rPr kumimoji="1" lang="en-US" altLang="zh-CN" sz="2800">
                <a:solidFill>
                  <a:schemeClr val="bg1"/>
                </a:solidFill>
              </a:rPr>
              <a:t>ontext</a:t>
            </a:r>
            <a:r>
              <a:rPr kumimoji="1" lang="zh-CN" altLang="en-US" sz="2800">
                <a:solidFill>
                  <a:schemeClr val="bg1"/>
                </a:solidFill>
              </a:rPr>
              <a:t>，简称</a:t>
            </a:r>
            <a:r>
              <a:rPr kumimoji="1" lang="en-US" altLang="zh-CN" sz="2800"/>
              <a:t>BFC</a:t>
            </a:r>
            <a:endParaRPr kumimoji="1"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546101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BC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A4A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4D8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2590233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2509498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B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3636489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355575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D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4748376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4667641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465" y="1824543"/>
            <a:ext cx="4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A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C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E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F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G</a:t>
            </a:r>
            <a:endParaRPr kumimoji="1"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149465" y="2901837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B</a:t>
            </a:r>
            <a:endParaRPr kumimoji="1"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149465" y="39587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D</a:t>
            </a:r>
            <a:endParaRPr kumimoji="1"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7149465" y="50641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H</a:t>
            </a:r>
            <a:endParaRPr kumimoji="1" lang="zh-CN" alt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5303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它是一块独立的渲染区域，它规定了在该区域中，常规流块盒的布局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的元素，它的自动高度需要计算浮动元素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的元素，它的边框盒不会与浮动元素重叠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的元素，不会和它的子元素进行外边距合并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全称</a:t>
            </a:r>
            <a:r>
              <a:rPr kumimoji="1" lang="en-US" altLang="zh-CN" sz="2800"/>
              <a:t>B</a:t>
            </a:r>
            <a:r>
              <a:rPr kumimoji="1" lang="en-US" altLang="zh-CN" sz="2800">
                <a:solidFill>
                  <a:schemeClr val="bg1"/>
                </a:solidFill>
              </a:rPr>
              <a:t>lock </a:t>
            </a:r>
            <a:r>
              <a:rPr kumimoji="1" lang="en-US" altLang="zh-CN" sz="2800"/>
              <a:t>F</a:t>
            </a:r>
            <a:r>
              <a:rPr kumimoji="1" lang="en-US" altLang="zh-CN" sz="2800">
                <a:solidFill>
                  <a:schemeClr val="bg1"/>
                </a:solidFill>
              </a:rPr>
              <a:t>ormatting </a:t>
            </a:r>
            <a:r>
              <a:rPr kumimoji="1" lang="en-US" altLang="zh-CN" sz="2800"/>
              <a:t>C</a:t>
            </a:r>
            <a:r>
              <a:rPr kumimoji="1" lang="en-US" altLang="zh-CN" sz="2800">
                <a:solidFill>
                  <a:schemeClr val="bg1"/>
                </a:solidFill>
              </a:rPr>
              <a:t>ontext</a:t>
            </a:r>
            <a:r>
              <a:rPr kumimoji="1" lang="zh-CN" altLang="en-US" sz="2800">
                <a:solidFill>
                  <a:schemeClr val="bg1"/>
                </a:solidFill>
              </a:rPr>
              <a:t>，简称</a:t>
            </a:r>
            <a:r>
              <a:rPr kumimoji="1" lang="en-US" altLang="zh-CN" sz="2800"/>
              <a:t>BFC</a:t>
            </a:r>
            <a:endParaRPr kumimoji="1" lang="zh-CN" alt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8256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它是一块独立的渲染区域，</a:t>
            </a:r>
            <a:r>
              <a:rPr kumimoji="1" lang="zh-CN" altLang="en-US" sz="2800">
                <a:solidFill>
                  <a:schemeClr val="bg1"/>
                </a:solidFill>
              </a:rPr>
              <a:t>它规定了在该区域中，常规流块盒的布局</a:t>
            </a:r>
            <a:endParaRPr kumimoji="1"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587375" y="2606338"/>
            <a:ext cx="6378669" cy="581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常规流块盒在水平方向上，必须撑满包含块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4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它是一块独立的渲染区域，</a:t>
            </a:r>
            <a:r>
              <a:rPr kumimoji="1" lang="zh-CN" altLang="en-US" sz="2800">
                <a:solidFill>
                  <a:schemeClr val="bg1"/>
                </a:solidFill>
              </a:rPr>
              <a:t>它规定了在该区域中，常规流块盒的布局</a:t>
            </a:r>
            <a:endParaRPr kumimoji="1"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587375" y="2606338"/>
            <a:ext cx="9491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常规流块盒在水平方向上，必须撑满包含块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常规流块盒在包含块的垂直方向上依次摆放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常规流块盒若外边距无缝相邻，则进行外边距合并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常规流块盒的自动高度和摆放位置，无视浮动元素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3972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6205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</a:t>
            </a:r>
            <a:r>
              <a:rPr kumimoji="1" lang="zh-CN" altLang="en-US" sz="2800">
                <a:solidFill>
                  <a:schemeClr val="bg1"/>
                </a:solidFill>
              </a:rPr>
              <a:t>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587375" y="2502188"/>
            <a:ext cx="9114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渲染区域：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这个区域由某个HTML元素创建，以下元素会在其内部创建BFC区域：</a:t>
            </a:r>
            <a:endParaRPr lang="en-US" altLang="zh-CN" sz="24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根元素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浮动和绝对定位元素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overflow</a:t>
            </a:r>
            <a:r>
              <a:rPr lang="zh-CN" altLang="en-US" sz="2400"/>
              <a:t>不等于</a:t>
            </a:r>
            <a:r>
              <a:rPr lang="en-US" altLang="zh-CN" sz="2400"/>
              <a:t>visible</a:t>
            </a:r>
            <a:r>
              <a:rPr lang="zh-CN" altLang="en-US" sz="2400"/>
              <a:t>的块盒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652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</a:t>
            </a:r>
            <a:r>
              <a:rPr kumimoji="1" lang="zh-CN" altLang="en-US" sz="2800">
                <a:solidFill>
                  <a:schemeClr val="bg1"/>
                </a:solidFill>
              </a:rPr>
              <a:t>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587375" y="2502188"/>
            <a:ext cx="9114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渲染区域：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这个区域由某个HTML元素创建，以下元素会在其内部创建BFC区域：</a:t>
            </a:r>
            <a:endParaRPr lang="en-US" altLang="zh-CN" sz="24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根元素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浮动和绝对定位元素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overflow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不等于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visible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的块盒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82801" y="3772207"/>
            <a:ext cx="734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tx2"/>
                </a:solidFill>
                <a:latin typeface="+mn-lt"/>
              </a:rPr>
              <a:t>意味着，</a:t>
            </a:r>
            <a:r>
              <a:rPr kumimoji="1" lang="en-US" altLang="zh-CN" sz="2000">
                <a:solidFill>
                  <a:schemeClr val="tx2"/>
                </a:solidFill>
              </a:rPr>
              <a:t>&lt;html&gt;</a:t>
            </a:r>
            <a:r>
              <a:rPr kumimoji="1" lang="zh-CN" altLang="en-US" sz="2000">
                <a:solidFill>
                  <a:schemeClr val="tx2"/>
                </a:solidFill>
              </a:rPr>
              <a:t>元素创建的</a:t>
            </a:r>
            <a:r>
              <a:rPr kumimoji="1" lang="en-US" altLang="zh-CN" sz="2000">
                <a:solidFill>
                  <a:schemeClr val="tx2"/>
                </a:solidFill>
              </a:rPr>
              <a:t>BFC</a:t>
            </a:r>
            <a:r>
              <a:rPr kumimoji="1" lang="zh-CN" altLang="en-US" sz="2000">
                <a:solidFill>
                  <a:schemeClr val="tx2"/>
                </a:solidFill>
              </a:rPr>
              <a:t>区域，覆盖了网页中所有的元素</a:t>
            </a:r>
            <a:endParaRPr kumimoji="1" lang="zh-CN" altLang="en-US" sz="2000">
              <a:solidFill>
                <a:schemeClr val="tx2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656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</a:t>
            </a:r>
            <a:r>
              <a:rPr kumimoji="1" lang="zh-CN" altLang="en-US" sz="2800">
                <a:solidFill>
                  <a:schemeClr val="bg1"/>
                </a:solidFill>
              </a:rPr>
              <a:t>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587375" y="2502188"/>
            <a:ext cx="9114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渲染区域：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这个区域由某个HTML元素创建，以下元素会在其内部创建BFC区域：</a:t>
            </a:r>
            <a:endParaRPr lang="en-US" altLang="zh-CN" sz="24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根元素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浮动和绝对定位元素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overflow</a:t>
            </a:r>
            <a:r>
              <a:rPr lang="zh-CN" altLang="en-US" sz="2400"/>
              <a:t>不等于</a:t>
            </a:r>
            <a:r>
              <a:rPr lang="en-US" altLang="zh-CN" sz="2400"/>
              <a:t>visible</a:t>
            </a:r>
            <a:r>
              <a:rPr lang="zh-CN" altLang="en-US" sz="2400"/>
              <a:t>的块盒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82801" y="3772207"/>
            <a:ext cx="734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6">
                    <a:lumMod val="65000"/>
                    <a:lumOff val="35000"/>
                  </a:schemeClr>
                </a:solidFill>
                <a:latin typeface="+mn-lt"/>
              </a:rPr>
              <a:t>意味着，</a:t>
            </a:r>
            <a:r>
              <a:rPr kumimoji="1" lang="en-US" altLang="zh-CN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&lt;html&gt;</a:t>
            </a:r>
            <a:r>
              <a:rPr kumimoji="1" lang="zh-CN" altLang="en-US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元素创建的</a:t>
            </a:r>
            <a:r>
              <a:rPr kumimoji="1" lang="en-US" altLang="zh-CN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kumimoji="1" lang="zh-CN" altLang="en-US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区域，覆盖了网页中所有的元素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163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19" name="矩形 18"/>
          <p:cNvSpPr/>
          <p:nvPr/>
        </p:nvSpPr>
        <p:spPr>
          <a:xfrm>
            <a:off x="5071546" y="2609899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2"/>
                </a:solidFill>
              </a:rPr>
              <a:t>元素</a:t>
            </a:r>
            <a:r>
              <a:rPr lang="en-US" altLang="zh-CN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2088015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16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3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0.4|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heme/theme1.xml><?xml version="1.0" encoding="utf-8"?>
<a:theme xmlns:a="http://schemas.openxmlformats.org/drawingml/2006/main" name="Office 主题">
  <a:themeElements>
    <a:clrScheme name="html">
      <a:dk1>
        <a:srgbClr val="E5E09C"/>
      </a:dk1>
      <a:lt1>
        <a:srgbClr val="F2F2F2"/>
      </a:lt1>
      <a:dk2>
        <a:srgbClr val="93D983"/>
      </a:dk2>
      <a:lt2>
        <a:srgbClr val="FFFFFF"/>
      </a:lt2>
      <a:accent1>
        <a:srgbClr val="E46870"/>
      </a:accent1>
      <a:accent2>
        <a:srgbClr val="C73387"/>
      </a:accent2>
      <a:accent3>
        <a:srgbClr val="DD7157"/>
      </a:accent3>
      <a:accent4>
        <a:srgbClr val="1793AF"/>
      </a:accent4>
      <a:accent5>
        <a:srgbClr val="56543B"/>
      </a:accent5>
      <a:accent6>
        <a:srgbClr val="000000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翩翩体-简粗体"/>
        <a:cs typeface=""/>
      </a:majorFont>
      <a:minorFont>
        <a:latin typeface="Consola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4800" b="1">
            <a:solidFill>
              <a:srgbClr val="C43886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15234</TotalTime>
  <Words>1615</Words>
  <Application>Microsoft Office PowerPoint</Application>
  <PresentationFormat>宽屏</PresentationFormat>
  <Paragraphs>244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Adobe Heiti Std R</vt:lpstr>
      <vt:lpstr>Arial</vt:lpstr>
      <vt:lpstr>Calibri</vt:lpstr>
      <vt:lpstr>Consolas</vt:lpstr>
      <vt:lpstr>Office 主题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kevin yuan</cp:lastModifiedBy>
  <cp:revision>1567</cp:revision>
  <dcterms:created xsi:type="dcterms:W3CDTF">2016-01-11T05:48:50Z</dcterms:created>
  <dcterms:modified xsi:type="dcterms:W3CDTF">2019-05-23T06:30:49Z</dcterms:modified>
</cp:coreProperties>
</file>