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0" userDrawn="1">
          <p15:clr>
            <a:srgbClr val="A4A3A4"/>
          </p15:clr>
        </p15:guide>
        <p15:guide id="2" orient="horz" pos="845" userDrawn="1">
          <p15:clr>
            <a:srgbClr val="A4A3A4"/>
          </p15:clr>
        </p15:guide>
        <p15:guide id="3" orient="horz" pos="3906" userDrawn="1">
          <p15:clr>
            <a:srgbClr val="A4A3A4"/>
          </p15:clr>
        </p15:guide>
        <p15:guide id="4" pos="73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  <a:srgbClr val="FF5319"/>
    <a:srgbClr val="00564A"/>
    <a:srgbClr val="008975"/>
    <a:srgbClr val="9C4826"/>
    <a:srgbClr val="DD6636"/>
    <a:srgbClr val="F6F600"/>
    <a:srgbClr val="D2D258"/>
    <a:srgbClr val="D27E48"/>
    <a:srgbClr val="8BA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2" autoAdjust="0"/>
    <p:restoredTop sz="84486"/>
  </p:normalViewPr>
  <p:slideViewPr>
    <p:cSldViewPr snapToGrid="0" snapToObjects="1">
      <p:cViewPr varScale="1">
        <p:scale>
          <a:sx n="86" d="100"/>
          <a:sy n="86" d="100"/>
        </p:scale>
        <p:origin x="557" y="62"/>
      </p:cViewPr>
      <p:guideLst>
        <p:guide pos="370"/>
        <p:guide orient="horz" pos="845"/>
        <p:guide orient="horz" pos="3906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6EA6A-15C7-4A44-8A25-5B245D082335}" type="datetimeFigureOut">
              <a:t>2019/5/17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5BDBD-5A1C-C744-986C-C63104651E8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37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669619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10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891068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11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758552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12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571547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13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982757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14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337223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15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76774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2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16101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3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28351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4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26122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5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23971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6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3875866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7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59144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8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899164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  <a:t>9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84736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C79D53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2552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20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8957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4D4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1"/>
          <p:cNvSpPr>
            <a:spLocks noGrp="1"/>
          </p:cNvSpPr>
          <p:nvPr>
            <p:ph type="title"/>
          </p:nvPr>
        </p:nvSpPr>
        <p:spPr>
          <a:xfrm>
            <a:off x="644400" y="233363"/>
            <a:ext cx="10978544" cy="75247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79D53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725776" y="1371283"/>
            <a:ext cx="10978544" cy="4968557"/>
          </a:xfrm>
        </p:spPr>
        <p:txBody>
          <a:bodyPr/>
          <a:lstStyle>
            <a:lvl1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  <a:lvl2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2pPr>
            <a:lvl3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3pPr>
            <a:lvl4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4pPr>
            <a:lvl5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485102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43127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1334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8474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8409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8222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12246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t>2019/5/17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2505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2FC6E-6885-E04C-AA20-8F586F72045D}" type="datetimeFigureOut">
              <a:t>2019/5/17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E01E-33B5-F143-8AE8-50F577B3F118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30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68594" y="1789471"/>
            <a:ext cx="1730477" cy="462116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HTML</a:t>
            </a:r>
            <a:r>
              <a:rPr lang="zh-CN" altLang="en-US" sz="2000"/>
              <a:t>元素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23914" y="1322457"/>
            <a:ext cx="2903492" cy="3323987"/>
            <a:chOff x="2523914" y="1322457"/>
            <a:chExt cx="2903492" cy="3323987"/>
          </a:xfrm>
        </p:grpSpPr>
        <p:sp>
          <p:nvSpPr>
            <p:cNvPr id="4" name="左大括号 3"/>
            <p:cNvSpPr/>
            <p:nvPr/>
          </p:nvSpPr>
          <p:spPr>
            <a:xfrm>
              <a:off x="2523914" y="1412841"/>
              <a:ext cx="268447" cy="3233603"/>
            </a:xfrm>
            <a:prstGeom prst="leftBrace">
              <a:avLst>
                <a:gd name="adj1" fmla="val 102651"/>
                <a:gd name="adj2" fmla="val 19727"/>
              </a:avLst>
            </a:prstGeom>
            <a:ln w="28575" cap="rnd" cmpd="sng">
              <a:solidFill>
                <a:srgbClr val="FF5319"/>
              </a:solidFill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92361" y="1322457"/>
              <a:ext cx="2635045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color</a:t>
              </a:r>
              <a:r>
                <a:rPr kumimoji="1" lang="en-US" altLang="zh-CN" sz="20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kumimoji="1" lang="en-US" altLang="zh-CN" sz="2000">
                  <a:latin typeface="+mn-lt"/>
                </a:rPr>
                <a:t>?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background-color:</a:t>
              </a:r>
              <a:r>
                <a:rPr kumimoji="1" lang="en-US" altLang="zh-CN" sz="2000"/>
                <a:t>?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text-align:</a:t>
              </a:r>
              <a:r>
                <a:rPr kumimoji="1" lang="en-US" altLang="zh-CN" sz="2000"/>
                <a:t>?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font-size:</a:t>
              </a:r>
              <a:r>
                <a:rPr kumimoji="1" lang="en-US" altLang="zh-CN" sz="2000"/>
                <a:t>?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font-weight:</a:t>
              </a:r>
              <a:r>
                <a:rPr kumimoji="1" lang="en-US" altLang="zh-CN" sz="2000"/>
                <a:t>?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display:</a:t>
              </a:r>
              <a:r>
                <a:rPr kumimoji="1" lang="en-US" altLang="zh-CN" sz="2000"/>
                <a:t>?</a:t>
              </a:r>
            </a:p>
            <a:p>
              <a:pPr>
                <a:lnSpc>
                  <a:spcPct val="150000"/>
                </a:lnSpc>
              </a:pPr>
              <a:r>
                <a:rPr kumimoji="1" lang="zh-CN" altLang="en-US" sz="2000">
                  <a:solidFill>
                    <a:schemeClr val="bg1"/>
                  </a:solidFill>
                </a:rPr>
                <a:t>其他</a:t>
              </a:r>
              <a:r>
                <a:rPr kumimoji="1" lang="en-US" altLang="zh-CN" sz="2000">
                  <a:solidFill>
                    <a:schemeClr val="bg1"/>
                  </a:solidFill>
                </a:rPr>
                <a:t>CSS</a:t>
              </a:r>
              <a:r>
                <a:rPr kumimoji="1" lang="zh-CN" altLang="en-US" sz="2000">
                  <a:solidFill>
                    <a:schemeClr val="bg1"/>
                  </a:solidFill>
                </a:rPr>
                <a:t>属性</a:t>
              </a:r>
              <a:r>
                <a:rPr kumimoji="1" lang="en-US" altLang="zh-CN" sz="2000">
                  <a:solidFill>
                    <a:schemeClr val="bg1"/>
                  </a:solidFill>
                </a:rPr>
                <a:t>:</a:t>
              </a:r>
              <a:r>
                <a:rPr kumimoji="1" lang="en-US" altLang="zh-CN" sz="2000"/>
                <a:t>?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26336" y="1322456"/>
            <a:ext cx="5061329" cy="3323987"/>
            <a:chOff x="5626336" y="1322456"/>
            <a:chExt cx="5061329" cy="3323987"/>
          </a:xfrm>
        </p:grpSpPr>
        <p:sp>
          <p:nvSpPr>
            <p:cNvPr id="7" name="右箭头 6"/>
            <p:cNvSpPr/>
            <p:nvPr/>
          </p:nvSpPr>
          <p:spPr>
            <a:xfrm>
              <a:off x="5626336" y="1669876"/>
              <a:ext cx="1415845" cy="701306"/>
            </a:xfrm>
            <a:prstGeom prst="rightArrow">
              <a:avLst/>
            </a:prstGeom>
            <a:solidFill>
              <a:srgbClr val="FF5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/>
                <a:t>计算过程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241111" y="1322456"/>
              <a:ext cx="3446554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color</a:t>
              </a:r>
              <a:r>
                <a:rPr kumimoji="1" lang="en-US" altLang="zh-CN" sz="2000">
                  <a:solidFill>
                    <a:schemeClr val="bg1"/>
                  </a:solidFill>
                  <a:latin typeface="+mn-lt"/>
                </a:rPr>
                <a:t>:</a:t>
              </a:r>
              <a:r>
                <a:rPr kumimoji="1" lang="en-US" altLang="zh-CN" sz="2000"/>
                <a:t>red</a:t>
              </a:r>
              <a:endParaRPr kumimoji="1" lang="en-US" altLang="zh-CN" sz="2000"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background-color:</a:t>
              </a:r>
              <a:r>
                <a:rPr kumimoji="1" lang="en-US" altLang="zh-CN" sz="2000"/>
                <a:t>gray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text-align:</a:t>
              </a:r>
              <a:r>
                <a:rPr kumimoji="1" lang="en-US" altLang="zh-CN" sz="2000"/>
                <a:t>center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font-size:</a:t>
              </a:r>
              <a:r>
                <a:rPr kumimoji="1" lang="en-US" altLang="zh-CN" sz="2000"/>
                <a:t>18px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font-weight:</a:t>
              </a:r>
              <a:r>
                <a:rPr kumimoji="1" lang="en-US" altLang="zh-CN" sz="2000"/>
                <a:t>bold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zh-CN" sz="2000">
                  <a:solidFill>
                    <a:schemeClr val="bg1"/>
                  </a:solidFill>
                </a:rPr>
                <a:t>display:</a:t>
              </a:r>
              <a:r>
                <a:rPr kumimoji="1" lang="en-US" altLang="zh-CN" sz="2000"/>
                <a:t>block</a:t>
              </a:r>
            </a:p>
            <a:p>
              <a:pPr>
                <a:lnSpc>
                  <a:spcPct val="150000"/>
                </a:lnSpc>
              </a:pPr>
              <a:r>
                <a:rPr kumimoji="1" lang="zh-CN" altLang="en-US" sz="2000">
                  <a:solidFill>
                    <a:schemeClr val="bg1"/>
                  </a:solidFill>
                </a:rPr>
                <a:t>其他</a:t>
              </a:r>
              <a:r>
                <a:rPr kumimoji="1" lang="en-US" altLang="zh-CN" sz="2000">
                  <a:solidFill>
                    <a:schemeClr val="bg1"/>
                  </a:solidFill>
                </a:rPr>
                <a:t>CSS</a:t>
              </a:r>
              <a:r>
                <a:rPr kumimoji="1" lang="zh-CN" altLang="en-US" sz="2000">
                  <a:solidFill>
                    <a:schemeClr val="bg1"/>
                  </a:solidFill>
                </a:rPr>
                <a:t>属性</a:t>
              </a:r>
              <a:r>
                <a:rPr kumimoji="1" lang="en-US" altLang="zh-CN" sz="2000">
                  <a:solidFill>
                    <a:schemeClr val="bg1"/>
                  </a:solidFill>
                </a:rPr>
                <a:t>:</a:t>
              </a:r>
              <a:r>
                <a:rPr kumimoji="1" lang="en-US" altLang="zh-CN" sz="2000"/>
                <a:t>...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7000" y="1412841"/>
            <a:ext cx="4918897" cy="3233603"/>
            <a:chOff x="597000" y="1412841"/>
            <a:chExt cx="4918897" cy="3233603"/>
          </a:xfrm>
        </p:grpSpPr>
        <p:sp>
          <p:nvSpPr>
            <p:cNvPr id="10" name="圆角矩形 9"/>
            <p:cNvSpPr/>
            <p:nvPr/>
          </p:nvSpPr>
          <p:spPr>
            <a:xfrm>
              <a:off x="2792361" y="1412841"/>
              <a:ext cx="2723536" cy="3233603"/>
            </a:xfrm>
            <a:prstGeom prst="roundRect">
              <a:avLst>
                <a:gd name="adj" fmla="val 619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97000" y="3384101"/>
              <a:ext cx="1926914" cy="401318"/>
            </a:xfrm>
            <a:prstGeom prst="roundRect">
              <a:avLst>
                <a:gd name="adj" fmla="val 28647"/>
              </a:avLst>
            </a:prstGeom>
            <a:solidFill>
              <a:srgbClr val="008975"/>
            </a:solidFill>
            <a:ln w="38100" cap="flat" cmpd="sng" algn="ctr">
              <a:solidFill>
                <a:srgbClr val="00564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kern="0">
                  <a:solidFill>
                    <a:srgbClr val="FFFFFF"/>
                  </a:solidFill>
                  <a:latin typeface="Consolas"/>
                  <a:ea typeface="幼圆"/>
                </a:rPr>
                <a:t>无属性值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幼圆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41110" y="1412840"/>
            <a:ext cx="4363515" cy="3233603"/>
            <a:chOff x="7241110" y="1412840"/>
            <a:chExt cx="4363515" cy="3233603"/>
          </a:xfrm>
        </p:grpSpPr>
        <p:sp>
          <p:nvSpPr>
            <p:cNvPr id="15" name="圆角矩形 14"/>
            <p:cNvSpPr/>
            <p:nvPr/>
          </p:nvSpPr>
          <p:spPr>
            <a:xfrm>
              <a:off x="7241110" y="1412840"/>
              <a:ext cx="3112257" cy="3233603"/>
            </a:xfrm>
            <a:prstGeom prst="roundRect">
              <a:avLst>
                <a:gd name="adj" fmla="val 619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9674942" y="3384101"/>
              <a:ext cx="1929683" cy="401318"/>
            </a:xfrm>
            <a:prstGeom prst="roundRect">
              <a:avLst>
                <a:gd name="adj" fmla="val 28647"/>
              </a:avLst>
            </a:prstGeom>
            <a:solidFill>
              <a:srgbClr val="DD6636"/>
            </a:solidFill>
            <a:ln w="38100" cap="flat" cmpd="sng" algn="ctr">
              <a:solidFill>
                <a:srgbClr val="9C4826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kern="0">
                  <a:solidFill>
                    <a:srgbClr val="FFFFFF"/>
                  </a:solidFill>
                  <a:latin typeface="Consolas"/>
                  <a:ea typeface="幼圆"/>
                </a:rPr>
                <a:t>每个属性都有值</a:t>
              </a:r>
              <a:endParaRPr lang="en-US" altLang="zh-CN" sz="2000" kern="0" noProof="0">
                <a:solidFill>
                  <a:srgbClr val="FFFFFF"/>
                </a:solidFill>
                <a:latin typeface="Consolas"/>
                <a:ea typeface="幼圆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6478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2976"/>
            <a:ext cx="4112445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</a:rPr>
              <a:t>"test"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color:</a:t>
            </a:r>
            <a:r>
              <a:rPr kumimoji="1" lang="en-US" altLang="zh-CN"/>
              <a:t>red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background-color: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text-align: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font-size:</a:t>
            </a:r>
            <a:r>
              <a:rPr kumimoji="1" lang="en-US" altLang="zh-CN"/>
              <a:t>30px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font-weight:</a:t>
            </a:r>
            <a:r>
              <a:rPr kumimoji="1" lang="en-US" altLang="zh-CN"/>
              <a:t>bold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display:</a:t>
            </a:r>
            <a:r>
              <a:rPr kumimoji="1" lang="en-US" altLang="zh-CN"/>
              <a:t>block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942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+mn-lt"/>
              </a:rPr>
              <a:t>3.</a:t>
            </a:r>
            <a:r>
              <a:rPr kumimoji="1" lang="zh-CN" altLang="en-US" sz="2400" b="1">
                <a:latin typeface="+mn-lt"/>
              </a:rPr>
              <a:t>使用继承：</a:t>
            </a:r>
            <a:r>
              <a:rPr kumimoji="1" lang="zh-CN" altLang="en-US" sz="2400">
                <a:solidFill>
                  <a:schemeClr val="bg1"/>
                </a:solidFill>
              </a:rPr>
              <a:t>对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仍然没有值的属性，若可以继承，则继承父元素的值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699819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h1</a:t>
            </a:r>
            <a:r>
              <a:rPr kumimoji="1" lang="zh-CN" altLang="en-US">
                <a:latin typeface="+mn-lt"/>
              </a:rPr>
              <a:t>父元素的</a:t>
            </a: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color:</a:t>
            </a:r>
            <a:r>
              <a:rPr kumimoji="1" lang="en-US" altLang="zh-CN"/>
              <a:t>green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background-color:</a:t>
            </a:r>
            <a:r>
              <a:rPr kumimoji="1" lang="en-US" altLang="zh-CN"/>
              <a:t>gray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text-align:</a:t>
            </a:r>
            <a:r>
              <a:rPr kumimoji="1" lang="en-US" altLang="zh-CN"/>
              <a:t>center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font-size:</a:t>
            </a:r>
            <a:r>
              <a:rPr kumimoji="1" lang="en-US" altLang="zh-CN"/>
              <a:t>20px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font-weight:</a:t>
            </a:r>
            <a:r>
              <a:rPr kumimoji="1" lang="en-US" altLang="zh-CN"/>
              <a:t>normal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display:</a:t>
            </a:r>
            <a:r>
              <a:rPr kumimoji="1" lang="en-US" altLang="zh-CN"/>
              <a:t>block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19" name="矩形 18"/>
          <p:cNvSpPr/>
          <p:nvPr/>
        </p:nvSpPr>
        <p:spPr>
          <a:xfrm>
            <a:off x="587375" y="3858023"/>
            <a:ext cx="3335696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5644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2976"/>
            <a:ext cx="4112445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</a:rPr>
              <a:t>"test"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color:</a:t>
            </a:r>
            <a:r>
              <a:rPr kumimoji="1" lang="en-US" altLang="zh-CN"/>
              <a:t>red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background-color: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text-align:</a:t>
            </a:r>
            <a:r>
              <a:rPr kumimoji="1" lang="en-US" altLang="zh-CN"/>
              <a:t>center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font-size:</a:t>
            </a:r>
            <a:r>
              <a:rPr kumimoji="1" lang="en-US" altLang="zh-CN"/>
              <a:t>30px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font-weight:</a:t>
            </a:r>
            <a:r>
              <a:rPr kumimoji="1" lang="en-US" altLang="zh-CN"/>
              <a:t>bold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display:</a:t>
            </a:r>
            <a:r>
              <a:rPr kumimoji="1" lang="en-US" altLang="zh-CN"/>
              <a:t>block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942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+mn-lt"/>
              </a:rPr>
              <a:t>3.</a:t>
            </a:r>
            <a:r>
              <a:rPr kumimoji="1" lang="zh-CN" altLang="en-US" sz="2400" b="1">
                <a:latin typeface="+mn-lt"/>
              </a:rPr>
              <a:t>使用继承：</a:t>
            </a:r>
            <a:r>
              <a:rPr kumimoji="1" lang="zh-CN" altLang="en-US" sz="2400">
                <a:solidFill>
                  <a:schemeClr val="bg1"/>
                </a:solidFill>
              </a:rPr>
              <a:t>对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仍然没有值的属性，若可以继承，则继承父元素的值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699819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h1</a:t>
            </a:r>
            <a:r>
              <a:rPr kumimoji="1" lang="zh-CN" altLang="en-US">
                <a:latin typeface="+mn-lt"/>
              </a:rPr>
              <a:t>父元素的</a:t>
            </a: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color:</a:t>
            </a:r>
            <a:r>
              <a:rPr kumimoji="1" lang="en-US" altLang="zh-CN"/>
              <a:t>green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background-color:</a:t>
            </a:r>
            <a:r>
              <a:rPr kumimoji="1" lang="en-US" altLang="zh-CN"/>
              <a:t>gray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text-align:</a:t>
            </a:r>
            <a:r>
              <a:rPr kumimoji="1" lang="en-US" altLang="zh-CN"/>
              <a:t>center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font-size:</a:t>
            </a:r>
            <a:r>
              <a:rPr kumimoji="1" lang="en-US" altLang="zh-CN"/>
              <a:t>20px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font-weight:</a:t>
            </a:r>
            <a:r>
              <a:rPr kumimoji="1" lang="en-US" altLang="zh-CN"/>
              <a:t>normal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display:</a:t>
            </a:r>
            <a:r>
              <a:rPr kumimoji="1" lang="en-US" altLang="zh-CN"/>
              <a:t>block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32629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2976"/>
            <a:ext cx="4112445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</a:rPr>
              <a:t>"test"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color:</a:t>
            </a:r>
            <a:r>
              <a:rPr kumimoji="1" lang="en-US" altLang="zh-CN"/>
              <a:t>red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background-color: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text-align:</a:t>
            </a:r>
            <a:r>
              <a:rPr kumimoji="1" lang="en-US" altLang="zh-CN"/>
              <a:t>center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font-size:</a:t>
            </a:r>
            <a:r>
              <a:rPr kumimoji="1" lang="en-US" altLang="zh-CN"/>
              <a:t>30px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font-weight:</a:t>
            </a:r>
            <a:r>
              <a:rPr kumimoji="1" lang="en-US" altLang="zh-CN"/>
              <a:t>bold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display:</a:t>
            </a:r>
            <a:r>
              <a:rPr kumimoji="1" lang="en-US" altLang="zh-CN"/>
              <a:t>block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693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+mn-lt"/>
              </a:rPr>
              <a:t>4.</a:t>
            </a:r>
            <a:r>
              <a:rPr kumimoji="1" lang="zh-CN" altLang="en-US" sz="2400" b="1">
                <a:latin typeface="+mn-lt"/>
              </a:rPr>
              <a:t>使用默认值：</a:t>
            </a:r>
            <a:r>
              <a:rPr kumimoji="1" lang="zh-CN" altLang="en-US" sz="2400">
                <a:solidFill>
                  <a:schemeClr val="bg1"/>
                </a:solidFill>
              </a:rPr>
              <a:t>对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仍然没有值的属性，使用默认值</a:t>
            </a:r>
          </a:p>
        </p:txBody>
      </p:sp>
      <p:sp>
        <p:nvSpPr>
          <p:cNvPr id="8" name="矩形 7"/>
          <p:cNvSpPr/>
          <p:nvPr/>
        </p:nvSpPr>
        <p:spPr>
          <a:xfrm>
            <a:off x="587375" y="3504062"/>
            <a:ext cx="3335696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1021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2976"/>
            <a:ext cx="4112445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</a:rPr>
              <a:t>"test"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5413006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color:</a:t>
            </a:r>
            <a:r>
              <a:rPr kumimoji="1" lang="en-US" altLang="zh-CN"/>
              <a:t>red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background-color:</a:t>
            </a:r>
            <a:r>
              <a:rPr kumimoji="1" lang="en-US" altLang="zh-CN"/>
              <a:t>transparent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text-align:</a:t>
            </a:r>
            <a:r>
              <a:rPr kumimoji="1" lang="en-US" altLang="zh-CN"/>
              <a:t>center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font-size:</a:t>
            </a:r>
            <a:r>
              <a:rPr kumimoji="1" lang="en-US" altLang="zh-CN"/>
              <a:t>30px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font-weight:</a:t>
            </a:r>
            <a:r>
              <a:rPr kumimoji="1" lang="en-US" altLang="zh-CN"/>
              <a:t>bold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display:</a:t>
            </a:r>
            <a:r>
              <a:rPr kumimoji="1" lang="en-US" altLang="zh-CN"/>
              <a:t>block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693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+mn-lt"/>
              </a:rPr>
              <a:t>4.</a:t>
            </a:r>
            <a:r>
              <a:rPr kumimoji="1" lang="zh-CN" altLang="en-US" sz="2400" b="1">
                <a:latin typeface="+mn-lt"/>
              </a:rPr>
              <a:t>使用默认值：</a:t>
            </a:r>
            <a:r>
              <a:rPr kumimoji="1" lang="zh-CN" altLang="en-US" sz="2400">
                <a:solidFill>
                  <a:schemeClr val="bg1"/>
                </a:solidFill>
              </a:rPr>
              <a:t>对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仍然没有值的属性，使用默认值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6025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2976"/>
            <a:ext cx="4112445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</a:rPr>
              <a:t>"test"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5413006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color:</a:t>
            </a:r>
            <a:r>
              <a:rPr kumimoji="1" lang="en-US" altLang="zh-CN"/>
              <a:t>red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background-color:</a:t>
            </a:r>
            <a:r>
              <a:rPr kumimoji="1" lang="en-US" altLang="zh-CN"/>
              <a:t>transparent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text-align:</a:t>
            </a:r>
            <a:r>
              <a:rPr kumimoji="1" lang="en-US" altLang="zh-CN"/>
              <a:t>center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font-size:</a:t>
            </a:r>
            <a:r>
              <a:rPr kumimoji="1" lang="en-US" altLang="zh-CN"/>
              <a:t>30px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font-weight:</a:t>
            </a:r>
            <a:r>
              <a:rPr kumimoji="1" lang="en-US" altLang="zh-CN"/>
              <a:t>bold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display:</a:t>
            </a:r>
            <a:r>
              <a:rPr kumimoji="1" lang="en-US" altLang="zh-CN"/>
              <a:t>block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11098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+mn-lt"/>
              </a:rPr>
              <a:t>1.</a:t>
            </a:r>
            <a:r>
              <a:rPr kumimoji="1" lang="zh-CN" altLang="en-US" sz="2400" b="1">
                <a:latin typeface="+mn-lt"/>
              </a:rPr>
              <a:t>确定声明值    </a:t>
            </a:r>
            <a:r>
              <a:rPr kumimoji="1" lang="en-US" altLang="zh-CN" sz="2400" b="1">
                <a:latin typeface="+mn-lt"/>
              </a:rPr>
              <a:t>2.</a:t>
            </a:r>
            <a:r>
              <a:rPr kumimoji="1" lang="zh-CN" altLang="en-US" sz="2400" b="1"/>
              <a:t>层叠冲突    </a:t>
            </a:r>
            <a:r>
              <a:rPr kumimoji="1" lang="en-US" altLang="zh-CN" sz="2400" b="1"/>
              <a:t>3.</a:t>
            </a:r>
            <a:r>
              <a:rPr kumimoji="1" lang="zh-CN" altLang="en-US" sz="2400" b="1"/>
              <a:t>使用继承    </a:t>
            </a:r>
            <a:r>
              <a:rPr kumimoji="1" lang="en-US" altLang="zh-CN" sz="2400" b="1">
                <a:latin typeface="+mn-lt"/>
              </a:rPr>
              <a:t>4.</a:t>
            </a:r>
            <a:r>
              <a:rPr kumimoji="1" lang="zh-CN" altLang="en-US" sz="2400" b="1">
                <a:latin typeface="+mn-lt"/>
              </a:rPr>
              <a:t>使用默认值</a:t>
            </a:r>
            <a:endParaRPr kumimoji="1" lang="zh-CN" altLang="en-US" sz="24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885439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97000" y="3384101"/>
            <a:ext cx="1926914" cy="401318"/>
          </a:xfrm>
          <a:prstGeom prst="roundRect">
            <a:avLst>
              <a:gd name="adj" fmla="val 28647"/>
            </a:avLst>
          </a:prstGeom>
          <a:solidFill>
            <a:srgbClr val="008975"/>
          </a:solidFill>
          <a:ln w="38100" cap="flat" cmpd="sng" algn="ctr">
            <a:solidFill>
              <a:srgbClr val="00564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>
                <a:solidFill>
                  <a:srgbClr val="FFFFFF"/>
                </a:solidFill>
                <a:latin typeface="Consolas"/>
                <a:ea typeface="幼圆"/>
              </a:rPr>
              <a:t>无属性值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/>
              <a:ea typeface="幼圆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674942" y="3384101"/>
            <a:ext cx="1929683" cy="401318"/>
          </a:xfrm>
          <a:prstGeom prst="roundRect">
            <a:avLst>
              <a:gd name="adj" fmla="val 28647"/>
            </a:avLst>
          </a:prstGeom>
          <a:solidFill>
            <a:srgbClr val="DD6636"/>
          </a:solidFill>
          <a:ln w="38100" cap="flat" cmpd="sng" algn="ctr">
            <a:solidFill>
              <a:srgbClr val="9C4826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>
                <a:solidFill>
                  <a:srgbClr val="FFFFFF"/>
                </a:solidFill>
                <a:latin typeface="Consolas"/>
                <a:ea typeface="幼圆"/>
              </a:rPr>
              <a:t>每个属性都有值</a:t>
            </a:r>
            <a:endParaRPr lang="en-US" altLang="zh-CN" sz="2000" kern="0" noProof="0">
              <a:solidFill>
                <a:srgbClr val="FFFFFF"/>
              </a:solidFill>
              <a:latin typeface="Consolas"/>
              <a:ea typeface="幼圆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05549" y="3580746"/>
            <a:ext cx="69809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399073" y="2466927"/>
            <a:ext cx="2163096" cy="1113819"/>
            <a:chOff x="2399073" y="2466927"/>
            <a:chExt cx="2163096" cy="1113819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480621" y="2821858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2399073" y="2466927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1.</a:t>
              </a:r>
              <a:r>
                <a:rPr lang="zh-CN" altLang="en-US" sz="2000" kern="0">
                  <a:solidFill>
                    <a:srgbClr val="FFFFFF"/>
                  </a:solidFill>
                  <a:latin typeface="Consolas"/>
                  <a:ea typeface="幼圆"/>
                </a:rPr>
                <a:t>确定声明值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幼圆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77932" y="3580747"/>
            <a:ext cx="2163096" cy="1128230"/>
            <a:chOff x="2399073" y="1708039"/>
            <a:chExt cx="2163096" cy="112823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480621" y="1708039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399073" y="2481338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2.</a:t>
              </a:r>
              <a:r>
                <a:rPr lang="zh-CN" altLang="en-US" sz="2000" kern="0">
                  <a:solidFill>
                    <a:srgbClr val="FFFFFF"/>
                  </a:solidFill>
                  <a:latin typeface="Consolas"/>
                  <a:ea typeface="幼圆"/>
                </a:rPr>
                <a:t>层叠冲突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幼圆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56790" y="2466927"/>
            <a:ext cx="2163096" cy="1113819"/>
            <a:chOff x="2399073" y="2466927"/>
            <a:chExt cx="2163096" cy="1113819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80621" y="2821858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2399073" y="2466927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3.</a:t>
              </a: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使用</a:t>
              </a:r>
              <a:r>
                <a:rPr lang="zh-CN" altLang="en-US" sz="2000" kern="0" noProof="0">
                  <a:solidFill>
                    <a:srgbClr val="FFFFFF"/>
                  </a:solidFill>
                  <a:latin typeface="Consolas"/>
                  <a:ea typeface="幼圆"/>
                </a:rPr>
                <a:t>继承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幼圆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423356" y="3580747"/>
            <a:ext cx="2163096" cy="1128230"/>
            <a:chOff x="2399073" y="1708039"/>
            <a:chExt cx="2163096" cy="112823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3480621" y="1708039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圆角矩形 26"/>
            <p:cNvSpPr/>
            <p:nvPr/>
          </p:nvSpPr>
          <p:spPr>
            <a:xfrm>
              <a:off x="2399073" y="2481338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4.</a:t>
              </a: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使用</a:t>
              </a:r>
              <a:r>
                <a:rPr lang="zh-CN" altLang="en-US" sz="2000" kern="0" noProof="0">
                  <a:solidFill>
                    <a:srgbClr val="FFFFFF"/>
                  </a:solidFill>
                  <a:latin typeface="Consolas"/>
                  <a:ea typeface="幼圆"/>
                </a:rPr>
                <a:t>默认值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幼圆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683727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97000" y="3384101"/>
            <a:ext cx="1926914" cy="401318"/>
          </a:xfrm>
          <a:prstGeom prst="roundRect">
            <a:avLst>
              <a:gd name="adj" fmla="val 28647"/>
            </a:avLst>
          </a:prstGeom>
          <a:solidFill>
            <a:srgbClr val="008975"/>
          </a:solidFill>
          <a:ln w="38100" cap="flat" cmpd="sng" algn="ctr">
            <a:solidFill>
              <a:srgbClr val="00564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>
                <a:solidFill>
                  <a:srgbClr val="FFFFFF"/>
                </a:solidFill>
                <a:latin typeface="Consolas"/>
                <a:ea typeface="幼圆"/>
              </a:rPr>
              <a:t>无属性值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/>
              <a:ea typeface="幼圆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674942" y="3384101"/>
            <a:ext cx="1929683" cy="401318"/>
          </a:xfrm>
          <a:prstGeom prst="roundRect">
            <a:avLst>
              <a:gd name="adj" fmla="val 28647"/>
            </a:avLst>
          </a:prstGeom>
          <a:solidFill>
            <a:srgbClr val="DD6636"/>
          </a:solidFill>
          <a:ln w="38100" cap="flat" cmpd="sng" algn="ctr">
            <a:solidFill>
              <a:srgbClr val="9C4826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>
                <a:solidFill>
                  <a:srgbClr val="FFFFFF"/>
                </a:solidFill>
                <a:latin typeface="Consolas"/>
                <a:ea typeface="幼圆"/>
              </a:rPr>
              <a:t>每个属性都有值</a:t>
            </a:r>
            <a:endParaRPr lang="en-US" altLang="zh-CN" sz="2000" kern="0" noProof="0">
              <a:solidFill>
                <a:srgbClr val="FFFFFF"/>
              </a:solidFill>
              <a:latin typeface="Consolas"/>
              <a:ea typeface="幼圆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05549" y="3580746"/>
            <a:ext cx="69809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63918" y="3667432"/>
            <a:ext cx="2871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>
                <a:solidFill>
                  <a:schemeClr val="bg1"/>
                </a:solidFill>
                <a:latin typeface="+mn-lt"/>
              </a:rPr>
              <a:t>CSS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属性值计算过程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952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97000" y="3384101"/>
            <a:ext cx="1926914" cy="401318"/>
          </a:xfrm>
          <a:prstGeom prst="roundRect">
            <a:avLst>
              <a:gd name="adj" fmla="val 28647"/>
            </a:avLst>
          </a:prstGeom>
          <a:solidFill>
            <a:srgbClr val="008975"/>
          </a:solidFill>
          <a:ln w="38100" cap="flat" cmpd="sng" algn="ctr">
            <a:solidFill>
              <a:srgbClr val="00564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>
                <a:solidFill>
                  <a:srgbClr val="FFFFFF"/>
                </a:solidFill>
                <a:latin typeface="Consolas"/>
                <a:ea typeface="幼圆"/>
              </a:rPr>
              <a:t>无属性值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/>
              <a:ea typeface="幼圆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674942" y="3384101"/>
            <a:ext cx="1929683" cy="401318"/>
          </a:xfrm>
          <a:prstGeom prst="roundRect">
            <a:avLst>
              <a:gd name="adj" fmla="val 28647"/>
            </a:avLst>
          </a:prstGeom>
          <a:solidFill>
            <a:srgbClr val="DD6636"/>
          </a:solidFill>
          <a:ln w="38100" cap="flat" cmpd="sng" algn="ctr">
            <a:solidFill>
              <a:srgbClr val="9C4826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>
                <a:solidFill>
                  <a:srgbClr val="FFFFFF"/>
                </a:solidFill>
                <a:latin typeface="Consolas"/>
                <a:ea typeface="幼圆"/>
              </a:rPr>
              <a:t>每个属性都有值</a:t>
            </a:r>
            <a:endParaRPr lang="en-US" altLang="zh-CN" sz="2000" kern="0" noProof="0">
              <a:solidFill>
                <a:srgbClr val="FFFFFF"/>
              </a:solidFill>
              <a:latin typeface="Consolas"/>
              <a:ea typeface="幼圆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05549" y="3580746"/>
            <a:ext cx="69809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399073" y="2466927"/>
            <a:ext cx="2163096" cy="1113819"/>
            <a:chOff x="2399073" y="2466927"/>
            <a:chExt cx="2163096" cy="1113819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480621" y="2821858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2399073" y="2466927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1.</a:t>
              </a:r>
              <a:r>
                <a:rPr lang="zh-CN" altLang="en-US" sz="2000" kern="0">
                  <a:solidFill>
                    <a:srgbClr val="FFFFFF"/>
                  </a:solidFill>
                  <a:latin typeface="Consolas"/>
                  <a:ea typeface="幼圆"/>
                </a:rPr>
                <a:t>确定声明值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幼圆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77932" y="3580747"/>
            <a:ext cx="2163096" cy="1128230"/>
            <a:chOff x="2399073" y="1708039"/>
            <a:chExt cx="2163096" cy="112823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480621" y="1708039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2399073" y="2481338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2.</a:t>
              </a:r>
              <a:r>
                <a:rPr lang="zh-CN" altLang="en-US" sz="2000" kern="0">
                  <a:solidFill>
                    <a:srgbClr val="FFFFFF"/>
                  </a:solidFill>
                  <a:latin typeface="Consolas"/>
                  <a:ea typeface="幼圆"/>
                </a:rPr>
                <a:t>层叠冲突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幼圆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56790" y="2466927"/>
            <a:ext cx="2163096" cy="1113819"/>
            <a:chOff x="2399073" y="2466927"/>
            <a:chExt cx="2163096" cy="1113819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80621" y="2821858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2399073" y="2466927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3.</a:t>
              </a: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使用</a:t>
              </a:r>
              <a:r>
                <a:rPr lang="zh-CN" altLang="en-US" sz="2000" kern="0" noProof="0">
                  <a:solidFill>
                    <a:srgbClr val="FFFFFF"/>
                  </a:solidFill>
                  <a:latin typeface="Consolas"/>
                  <a:ea typeface="幼圆"/>
                </a:rPr>
                <a:t>继承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幼圆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423356" y="3580747"/>
            <a:ext cx="2163096" cy="1128230"/>
            <a:chOff x="2399073" y="1708039"/>
            <a:chExt cx="2163096" cy="112823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3480621" y="1708039"/>
              <a:ext cx="0" cy="758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圆角矩形 26"/>
            <p:cNvSpPr/>
            <p:nvPr/>
          </p:nvSpPr>
          <p:spPr>
            <a:xfrm>
              <a:off x="2399073" y="2481338"/>
              <a:ext cx="2163096" cy="354931"/>
            </a:xfrm>
            <a:prstGeom prst="roundRect">
              <a:avLst>
                <a:gd name="adj" fmla="val 28358"/>
              </a:avLst>
            </a:prstGeom>
            <a:solidFill>
              <a:srgbClr val="267890"/>
            </a:solidFill>
            <a:ln w="38100" cap="flat" cmpd="sng" algn="ctr">
              <a:solidFill>
                <a:srgbClr val="1441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4.</a:t>
              </a: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/>
                  <a:ea typeface="幼圆"/>
                  <a:cs typeface="+mn-cs"/>
                </a:rPr>
                <a:t>使用</a:t>
              </a:r>
              <a:r>
                <a:rPr lang="zh-CN" altLang="en-US" sz="2000" kern="0" noProof="0">
                  <a:solidFill>
                    <a:srgbClr val="FFFFFF"/>
                  </a:solidFill>
                  <a:latin typeface="Consolas"/>
                  <a:ea typeface="幼圆"/>
                </a:rPr>
                <a:t>默认值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幼圆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96936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2976"/>
            <a:ext cx="4112445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</a:rPr>
              <a:t>"test"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color: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background-color: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text-align: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font-size: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font-weight: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display: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869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+mn-lt"/>
              </a:rPr>
              <a:t>1.</a:t>
            </a:r>
            <a:r>
              <a:rPr kumimoji="1" lang="zh-CN" altLang="en-US" sz="2400" b="1">
                <a:latin typeface="+mn-lt"/>
              </a:rPr>
              <a:t>确定声明值：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参考样式表中没有冲突的声明，作为</a:t>
            </a:r>
            <a:r>
              <a:rPr kumimoji="1" lang="en-US" altLang="zh-CN" sz="2400">
                <a:solidFill>
                  <a:schemeClr val="bg1"/>
                </a:solidFill>
                <a:latin typeface="+mn-lt"/>
              </a:rPr>
              <a:t>CSS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属性值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490570" y="2770627"/>
            <a:ext cx="7114055" cy="2873437"/>
            <a:chOff x="496396" y="1752203"/>
            <a:chExt cx="7114055" cy="2873437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587375" y="2251917"/>
              <a:ext cx="7023076" cy="13388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color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40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26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</a:b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div h1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zh-CN">
                  <a:solidFill>
                    <a:srgbClr val="E8BF6A"/>
                  </a:solidFill>
                  <a:latin typeface="Consolas" panose="020B0609020204030204" pitchFamily="49" charset="0"/>
                </a:rPr>
                <a:t>red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{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zh-CN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</a:t>
              </a:r>
              <a:r>
                <a:rPr lang="zh-CN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em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30</a:t>
              </a:r>
              <a:r>
                <a:rPr lang="en-US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}</a:t>
              </a:r>
              <a:endParaRPr lang="zh-CN" altLang="zh-CN" sz="4400">
                <a:latin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6396" y="1752203"/>
              <a:ext cx="1739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作者样式表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587375" y="4256308"/>
              <a:ext cx="702307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display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block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em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font-weight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bold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6396" y="3740755"/>
              <a:ext cx="2664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浏览器默认样式表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73562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2976"/>
            <a:ext cx="4112445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</a:rPr>
              <a:t>"test"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color: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background-color: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text-align: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font-size: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font-weight: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display: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869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+mn-lt"/>
              </a:rPr>
              <a:t>1.</a:t>
            </a:r>
            <a:r>
              <a:rPr kumimoji="1" lang="zh-CN" altLang="en-US" sz="2400" b="1">
                <a:latin typeface="+mn-lt"/>
              </a:rPr>
              <a:t>确定声明值：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参考样式表中没有冲突的声明，作为</a:t>
            </a:r>
            <a:r>
              <a:rPr kumimoji="1" lang="en-US" altLang="zh-CN" sz="2400">
                <a:solidFill>
                  <a:schemeClr val="bg1"/>
                </a:solidFill>
                <a:latin typeface="+mn-lt"/>
              </a:rPr>
              <a:t>CSS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属性值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490570" y="2770627"/>
            <a:ext cx="7114055" cy="2873437"/>
            <a:chOff x="496396" y="1752203"/>
            <a:chExt cx="7114055" cy="2873437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587375" y="2251917"/>
              <a:ext cx="7023076" cy="13388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color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40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26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</a:b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div h1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zh-CN">
                  <a:solidFill>
                    <a:srgbClr val="E8BF6A"/>
                  </a:solidFill>
                  <a:latin typeface="Consolas" panose="020B0609020204030204" pitchFamily="49" charset="0"/>
                </a:rPr>
                <a:t>red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{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zh-CN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</a:t>
              </a:r>
              <a:r>
                <a:rPr lang="zh-CN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em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30</a:t>
              </a:r>
              <a:r>
                <a:rPr lang="en-US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}</a:t>
              </a:r>
              <a:endParaRPr lang="zh-CN" altLang="zh-CN" sz="4400">
                <a:latin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6396" y="1752203"/>
              <a:ext cx="1739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作者样式表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587375" y="4256308"/>
              <a:ext cx="702307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display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block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em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font-weight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bold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6396" y="3740755"/>
              <a:ext cx="2664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浏览器默认样式表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5293187" y="3419373"/>
            <a:ext cx="1235432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037548" y="5316999"/>
            <a:ext cx="1884361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049110" y="5316999"/>
            <a:ext cx="2257987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87375" y="3131985"/>
            <a:ext cx="3335696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87375" y="4931288"/>
            <a:ext cx="3335696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87375" y="4577327"/>
            <a:ext cx="3335696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075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2976"/>
            <a:ext cx="4112445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</a:rPr>
              <a:t>"test"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color:</a:t>
            </a:r>
            <a:r>
              <a:rPr kumimoji="1" lang="en-US" altLang="zh-CN"/>
              <a:t>red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background-color: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text-align: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font-size: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font-weight:</a:t>
            </a:r>
            <a:r>
              <a:rPr kumimoji="1" lang="en-US" altLang="zh-CN"/>
              <a:t>bold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display:</a:t>
            </a:r>
            <a:r>
              <a:rPr kumimoji="1" lang="en-US" altLang="zh-CN"/>
              <a:t>block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869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+mn-lt"/>
              </a:rPr>
              <a:t>1.</a:t>
            </a:r>
            <a:r>
              <a:rPr kumimoji="1" lang="zh-CN" altLang="en-US" sz="2400" b="1">
                <a:latin typeface="+mn-lt"/>
              </a:rPr>
              <a:t>确定声明值：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参考样式表中没有冲突的声明，作为</a:t>
            </a:r>
            <a:r>
              <a:rPr kumimoji="1" lang="en-US" altLang="zh-CN" sz="2400">
                <a:solidFill>
                  <a:schemeClr val="bg1"/>
                </a:solidFill>
                <a:latin typeface="+mn-lt"/>
              </a:rPr>
              <a:t>CSS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属性值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490570" y="2770627"/>
            <a:ext cx="7114055" cy="2873437"/>
            <a:chOff x="496396" y="1752203"/>
            <a:chExt cx="7114055" cy="2873437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587375" y="2251917"/>
              <a:ext cx="7023076" cy="13388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color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40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26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</a:b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div h1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zh-CN">
                  <a:solidFill>
                    <a:srgbClr val="E8BF6A"/>
                  </a:solidFill>
                  <a:latin typeface="Consolas" panose="020B0609020204030204" pitchFamily="49" charset="0"/>
                </a:rPr>
                <a:t>red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{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zh-CN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</a:t>
              </a:r>
              <a:r>
                <a:rPr lang="zh-CN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em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30</a:t>
              </a:r>
              <a:r>
                <a:rPr lang="en-US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}</a:t>
              </a:r>
              <a:endParaRPr lang="zh-CN" altLang="zh-CN" sz="4400">
                <a:latin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6396" y="1752203"/>
              <a:ext cx="1739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作者样式表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587375" y="4256308"/>
              <a:ext cx="702307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display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block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em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font-weight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bold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6396" y="3740755"/>
              <a:ext cx="2664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浏览器默认样式表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5293187" y="3419373"/>
            <a:ext cx="1235432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037548" y="5316999"/>
            <a:ext cx="1884361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049110" y="5316999"/>
            <a:ext cx="2257987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5013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2976"/>
            <a:ext cx="4112445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</a:rPr>
              <a:t>"test"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color:</a:t>
            </a:r>
            <a:r>
              <a:rPr kumimoji="1" lang="en-US" altLang="zh-CN"/>
              <a:t>red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background-color: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text-align: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font-size: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font-weight:</a:t>
            </a:r>
            <a:r>
              <a:rPr kumimoji="1" lang="en-US" altLang="zh-CN"/>
              <a:t>bold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display:</a:t>
            </a:r>
            <a:r>
              <a:rPr kumimoji="1" lang="en-US" altLang="zh-CN"/>
              <a:t>block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935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+mn-lt"/>
              </a:rPr>
              <a:t>2.</a:t>
            </a:r>
            <a:r>
              <a:rPr kumimoji="1" lang="zh-CN" altLang="en-US" sz="2400" b="1">
                <a:latin typeface="+mn-lt"/>
              </a:rPr>
              <a:t>层叠冲突：</a:t>
            </a:r>
            <a:r>
              <a:rPr kumimoji="1" lang="zh-CN" altLang="en-US" sz="2400">
                <a:solidFill>
                  <a:schemeClr val="bg1"/>
                </a:solidFill>
              </a:rPr>
              <a:t>对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样式表有冲突的声明使用层叠规则，确定</a:t>
            </a:r>
            <a:r>
              <a:rPr kumimoji="1" lang="en-US" altLang="zh-CN" sz="2400">
                <a:solidFill>
                  <a:schemeClr val="bg1"/>
                </a:solidFill>
                <a:latin typeface="+mn-lt"/>
              </a:rPr>
              <a:t>CSS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属性值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490570" y="2770627"/>
            <a:ext cx="7114055" cy="2873437"/>
            <a:chOff x="496396" y="1752203"/>
            <a:chExt cx="7114055" cy="2873437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587375" y="2251917"/>
              <a:ext cx="7023076" cy="13388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color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40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26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</a:b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div h1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zh-CN">
                  <a:solidFill>
                    <a:srgbClr val="E8BF6A"/>
                  </a:solidFill>
                  <a:latin typeface="Consolas" panose="020B0609020204030204" pitchFamily="49" charset="0"/>
                </a:rPr>
                <a:t>red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{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zh-CN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</a:t>
              </a:r>
              <a:r>
                <a:rPr lang="zh-CN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em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30</a:t>
              </a:r>
              <a:r>
                <a:rPr lang="en-US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}</a:t>
              </a:r>
              <a:endParaRPr lang="zh-CN" altLang="zh-CN" sz="4400">
                <a:latin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6396" y="1752203"/>
              <a:ext cx="1739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作者样式表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587375" y="4256308"/>
              <a:ext cx="702307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display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block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em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font-weight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bold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6396" y="3740755"/>
              <a:ext cx="2664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浏览器默认样式表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6532051" y="3419373"/>
            <a:ext cx="1904026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47380" y="3822495"/>
            <a:ext cx="1874530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40439" y="4235449"/>
            <a:ext cx="1805703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928233" y="4235449"/>
            <a:ext cx="1874528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033497" y="5316997"/>
            <a:ext cx="1913857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84645" y="1761470"/>
            <a:ext cx="2244822" cy="142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/>
              <a:t>比较重要性</a:t>
            </a:r>
            <a:endParaRPr kumimoji="1" lang="en-US" altLang="zh-CN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/>
              <a:t>比较特殊性</a:t>
            </a:r>
            <a:endParaRPr kumimoji="1" lang="en-US" altLang="zh-CN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/>
              <a:t>比较源次序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7043329" y="5481647"/>
            <a:ext cx="1889635" cy="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039827" y="3988752"/>
            <a:ext cx="1862418" cy="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552855" y="3569886"/>
            <a:ext cx="1862418" cy="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40439" y="4397251"/>
            <a:ext cx="1776206" cy="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6930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2976"/>
            <a:ext cx="4112445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</a:rPr>
              <a:t>"test"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color:</a:t>
            </a:r>
            <a:r>
              <a:rPr kumimoji="1" lang="en-US" altLang="zh-CN"/>
              <a:t>red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background-color: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text-align: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font-size: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font-weight:</a:t>
            </a:r>
            <a:r>
              <a:rPr kumimoji="1" lang="en-US" altLang="zh-CN"/>
              <a:t>bold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display:</a:t>
            </a:r>
            <a:r>
              <a:rPr kumimoji="1" lang="en-US" altLang="zh-CN"/>
              <a:t>block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935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+mn-lt"/>
              </a:rPr>
              <a:t>2.</a:t>
            </a:r>
            <a:r>
              <a:rPr kumimoji="1" lang="zh-CN" altLang="en-US" sz="2400" b="1">
                <a:latin typeface="+mn-lt"/>
              </a:rPr>
              <a:t>层叠冲突：</a:t>
            </a:r>
            <a:r>
              <a:rPr kumimoji="1" lang="zh-CN" altLang="en-US" sz="2400">
                <a:solidFill>
                  <a:schemeClr val="bg1"/>
                </a:solidFill>
              </a:rPr>
              <a:t>对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样式表有冲突的声明使用层叠规则，确定</a:t>
            </a:r>
            <a:r>
              <a:rPr kumimoji="1" lang="en-US" altLang="zh-CN" sz="2400">
                <a:solidFill>
                  <a:schemeClr val="bg1"/>
                </a:solidFill>
                <a:latin typeface="+mn-lt"/>
              </a:rPr>
              <a:t>CSS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属性值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490570" y="2770627"/>
            <a:ext cx="7114055" cy="2873437"/>
            <a:chOff x="496396" y="1752203"/>
            <a:chExt cx="7114055" cy="2873437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587375" y="2251917"/>
              <a:ext cx="7023076" cy="13388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color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40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26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</a:b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div h1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zh-CN">
                  <a:solidFill>
                    <a:srgbClr val="E8BF6A"/>
                  </a:solidFill>
                  <a:latin typeface="Consolas" panose="020B0609020204030204" pitchFamily="49" charset="0"/>
                </a:rPr>
                <a:t>red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{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zh-CN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</a:t>
              </a:r>
              <a:r>
                <a:rPr lang="zh-CN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em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30</a:t>
              </a:r>
              <a:r>
                <a:rPr lang="en-US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}</a:t>
              </a:r>
              <a:endParaRPr lang="zh-CN" altLang="zh-CN" sz="4400">
                <a:latin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6396" y="1752203"/>
              <a:ext cx="1739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作者样式表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587375" y="4256308"/>
              <a:ext cx="702307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display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block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em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font-weight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bold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6396" y="3740755"/>
              <a:ext cx="2664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浏览器默认样式表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7928233" y="4235449"/>
            <a:ext cx="1874528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84645" y="1761470"/>
            <a:ext cx="2244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/>
              <a:t>比较重要性</a:t>
            </a:r>
            <a:endParaRPr kumimoji="1" lang="en-US" altLang="zh-CN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/>
              <a:t>比较特殊性</a:t>
            </a:r>
            <a:endParaRPr kumimoji="1" lang="en-US" altLang="zh-CN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/>
              <a:t>比较源次序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7043329" y="5481647"/>
            <a:ext cx="1889635" cy="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039827" y="3988752"/>
            <a:ext cx="1862418" cy="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552855" y="3569886"/>
            <a:ext cx="1862418" cy="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40439" y="4397251"/>
            <a:ext cx="1776206" cy="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87375" y="4211984"/>
            <a:ext cx="3335696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3560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属性值计算过程简介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7374" y="2292976"/>
            <a:ext cx="4112445" cy="4001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zh-CN" sz="2000">
                <a:solidFill>
                  <a:srgbClr val="BABABA"/>
                </a:solidFill>
                <a:latin typeface="Consolas" panose="020B0609020204030204" pitchFamily="49" charset="0"/>
              </a:rPr>
              <a:t>class=</a:t>
            </a:r>
            <a:r>
              <a:rPr lang="zh-CN" altLang="zh-CN" sz="2000">
                <a:solidFill>
                  <a:srgbClr val="A5C261"/>
                </a:solidFill>
                <a:latin typeface="Consolas" panose="020B0609020204030204" pitchFamily="49" charset="0"/>
              </a:rPr>
              <a:t>"test"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&lt;/h1&gt;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13" y="2693086"/>
            <a:ext cx="3033599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>
                <a:latin typeface="+mn-lt"/>
              </a:rPr>
              <a:t>CSS</a:t>
            </a:r>
            <a:r>
              <a:rPr kumimoji="1" lang="zh-CN" altLang="en-US">
                <a:latin typeface="+mn-lt"/>
              </a:rPr>
              <a:t>属性值：</a:t>
            </a:r>
            <a:endParaRPr kumimoji="1" lang="en-US" altLang="zh-CN">
              <a:latin typeface="+mn-lt"/>
            </a:endParaRP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color:</a:t>
            </a:r>
            <a:r>
              <a:rPr kumimoji="1" lang="en-US" altLang="zh-CN"/>
              <a:t>red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background-color: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text-align: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font-size:</a:t>
            </a:r>
            <a:r>
              <a:rPr kumimoji="1" lang="en-US" altLang="zh-CN"/>
              <a:t>30px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font-weight:</a:t>
            </a:r>
            <a:r>
              <a:rPr kumimoji="1" lang="en-US" altLang="zh-CN"/>
              <a:t>bold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solidFill>
                  <a:schemeClr val="bg1"/>
                </a:solidFill>
              </a:rPr>
              <a:t>display:</a:t>
            </a:r>
            <a:r>
              <a:rPr kumimoji="1" lang="en-US" altLang="zh-CN"/>
              <a:t>block</a:t>
            </a:r>
          </a:p>
          <a:p>
            <a:pPr>
              <a:lnSpc>
                <a:spcPct val="150000"/>
              </a:lnSpc>
            </a:pP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其他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CSS</a:t>
            </a:r>
            <a:r>
              <a:rPr kumimoji="1" lang="zh-CN" altLang="en-US">
                <a:solidFill>
                  <a:schemeClr val="accent6">
                    <a:lumMod val="85000"/>
                    <a:lumOff val="15000"/>
                  </a:schemeClr>
                </a:solidFill>
              </a:rPr>
              <a:t>属性：</a:t>
            </a:r>
            <a:r>
              <a:rPr kumimoji="1" lang="en-US" altLang="zh-CN">
                <a:solidFill>
                  <a:schemeClr val="accent6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6013" y="1349867"/>
            <a:ext cx="935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>
                <a:latin typeface="+mn-lt"/>
              </a:rPr>
              <a:t>2.</a:t>
            </a:r>
            <a:r>
              <a:rPr kumimoji="1" lang="zh-CN" altLang="en-US" sz="2400" b="1">
                <a:latin typeface="+mn-lt"/>
              </a:rPr>
              <a:t>层叠冲突：</a:t>
            </a:r>
            <a:r>
              <a:rPr kumimoji="1" lang="zh-CN" altLang="en-US" sz="2400">
                <a:solidFill>
                  <a:schemeClr val="bg1"/>
                </a:solidFill>
              </a:rPr>
              <a:t>对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样式表有冲突的声明使用层叠规则，确定</a:t>
            </a:r>
            <a:r>
              <a:rPr kumimoji="1" lang="en-US" altLang="zh-CN" sz="2400">
                <a:solidFill>
                  <a:schemeClr val="bg1"/>
                </a:solidFill>
                <a:latin typeface="+mn-lt"/>
              </a:rPr>
              <a:t>CSS</a:t>
            </a:r>
            <a:r>
              <a:rPr kumimoji="1" lang="zh-CN" altLang="en-US" sz="2400">
                <a:solidFill>
                  <a:schemeClr val="bg1"/>
                </a:solidFill>
                <a:latin typeface="+mn-lt"/>
              </a:rPr>
              <a:t>属性值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4490570" y="2770627"/>
            <a:ext cx="7114055" cy="2873437"/>
            <a:chOff x="496396" y="1752203"/>
            <a:chExt cx="7114055" cy="2873437"/>
          </a:xfrm>
        </p:grpSpPr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587375" y="2251917"/>
              <a:ext cx="7023076" cy="13388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E8BF6A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color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red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40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26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px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</a:b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div h1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.</a:t>
              </a:r>
              <a:r>
                <a:rPr lang="zh-CN" altLang="zh-CN">
                  <a:solidFill>
                    <a:srgbClr val="E8BF6A"/>
                  </a:solidFill>
                  <a:latin typeface="Consolas" panose="020B0609020204030204" pitchFamily="49" charset="0"/>
                </a:rPr>
                <a:t>red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{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zh-CN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</a:t>
              </a:r>
              <a:r>
                <a:rPr lang="zh-CN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em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zh-CN">
                  <a:solidFill>
                    <a:srgbClr val="BABABA"/>
                  </a:solidFill>
                  <a:latin typeface="Consolas" panose="020B0609020204030204" pitchFamily="49" charset="0"/>
                </a:rPr>
                <a:t>font-size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:</a:t>
              </a:r>
              <a:r>
                <a:rPr lang="en-US" altLang="zh-CN">
                  <a:solidFill>
                    <a:srgbClr val="6897BB"/>
                  </a:solidFill>
                  <a:latin typeface="Consolas" panose="020B0609020204030204" pitchFamily="49" charset="0"/>
                </a:rPr>
                <a:t>30</a:t>
              </a:r>
              <a:r>
                <a:rPr lang="en-US" altLang="zh-CN">
                  <a:solidFill>
                    <a:srgbClr val="A5C261"/>
                  </a:solidFill>
                  <a:latin typeface="Consolas" panose="020B0609020204030204" pitchFamily="49" charset="0"/>
                </a:rPr>
                <a:t>px</a:t>
              </a:r>
              <a:r>
                <a:rPr lang="zh-CN" altLang="zh-CN">
                  <a:solidFill>
                    <a:srgbClr val="CC7832"/>
                  </a:solidFill>
                  <a:latin typeface="Consolas" panose="020B0609020204030204" pitchFamily="49" charset="0"/>
                </a:rPr>
                <a:t>;</a:t>
              </a:r>
              <a:r>
                <a:rPr lang="zh-CN" altLang="zh-CN">
                  <a:solidFill>
                    <a:srgbClr val="A9B7C6"/>
                  </a:solidFill>
                  <a:latin typeface="Consolas" panose="020B0609020204030204" pitchFamily="49" charset="0"/>
                </a:rPr>
                <a:t>}</a:t>
              </a:r>
              <a:endParaRPr lang="zh-CN" altLang="zh-CN" sz="4400">
                <a:latin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6396" y="1752203"/>
              <a:ext cx="1739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作者样式表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587375" y="4256308"/>
              <a:ext cx="7023076" cy="36933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h1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display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block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font-size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em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BABABA"/>
                  </a:solidFill>
                  <a:effectLst/>
                  <a:latin typeface="Consolas" panose="020B0609020204030204" pitchFamily="49" charset="0"/>
                </a:rPr>
                <a:t>font-weight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5C261"/>
                  </a:solidFill>
                  <a:effectLst/>
                  <a:latin typeface="Consolas" panose="020B0609020204030204" pitchFamily="49" charset="0"/>
                </a:rPr>
                <a:t>bold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kumimoji="0" lang="zh-CN" altLang="zh-CN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zh-CN" altLang="zh-CN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6396" y="3740755"/>
              <a:ext cx="2664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>
                  <a:solidFill>
                    <a:schemeClr val="bg1"/>
                  </a:solidFill>
                </a:rPr>
                <a:t>浏览器默认样式表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7928233" y="4235449"/>
            <a:ext cx="1874528" cy="287388"/>
          </a:xfrm>
          <a:prstGeom prst="rect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84645" y="1761470"/>
            <a:ext cx="2244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/>
              <a:t>比较重要性</a:t>
            </a:r>
            <a:endParaRPr kumimoji="1" lang="en-US" altLang="zh-CN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/>
              <a:t>比较特殊性</a:t>
            </a:r>
            <a:endParaRPr kumimoji="1" lang="en-US" altLang="zh-CN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/>
              <a:t>比较源次序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7043329" y="5481647"/>
            <a:ext cx="1889635" cy="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039827" y="3988752"/>
            <a:ext cx="1862418" cy="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552855" y="3569886"/>
            <a:ext cx="1862418" cy="3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40439" y="4397251"/>
            <a:ext cx="1776206" cy="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7157124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7|2.8|15.1|8.5|2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1|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4.6|13.2|2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10.2|4.2|8.9|4.6|3.1|4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heme/theme1.xml><?xml version="1.0" encoding="utf-8"?>
<a:theme xmlns:a="http://schemas.openxmlformats.org/drawingml/2006/main" name="Office 主题">
  <a:themeElements>
    <a:clrScheme name="html">
      <a:dk1>
        <a:srgbClr val="E5E09C"/>
      </a:dk1>
      <a:lt1>
        <a:srgbClr val="F2F2F2"/>
      </a:lt1>
      <a:dk2>
        <a:srgbClr val="93D983"/>
      </a:dk2>
      <a:lt2>
        <a:srgbClr val="FFFFFF"/>
      </a:lt2>
      <a:accent1>
        <a:srgbClr val="E46870"/>
      </a:accent1>
      <a:accent2>
        <a:srgbClr val="C73387"/>
      </a:accent2>
      <a:accent3>
        <a:srgbClr val="DD7157"/>
      </a:accent3>
      <a:accent4>
        <a:srgbClr val="1793AF"/>
      </a:accent4>
      <a:accent5>
        <a:srgbClr val="56543B"/>
      </a:accent5>
      <a:accent6>
        <a:srgbClr val="000000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翩翩体-简粗体"/>
        <a:cs typeface=""/>
      </a:majorFont>
      <a:minorFont>
        <a:latin typeface="Consolas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4800" b="1">
            <a:solidFill>
              <a:srgbClr val="C43886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11893</TotalTime>
  <Words>1159</Words>
  <Application>Microsoft Office PowerPoint</Application>
  <PresentationFormat>宽屏</PresentationFormat>
  <Paragraphs>222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Adobe Heiti Std R</vt:lpstr>
      <vt:lpstr>Arial</vt:lpstr>
      <vt:lpstr>Calibri</vt:lpstr>
      <vt:lpstr>Consolas</vt:lpstr>
      <vt:lpstr>Office 主题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  <vt:lpstr>属性值计算过程简介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kevin yuan</cp:lastModifiedBy>
  <cp:revision>1063</cp:revision>
  <dcterms:created xsi:type="dcterms:W3CDTF">2016-01-11T05:48:50Z</dcterms:created>
  <dcterms:modified xsi:type="dcterms:W3CDTF">2019-05-17T04:25:17Z</dcterms:modified>
</cp:coreProperties>
</file>