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7" r:id="rId1"/>
    <p:sldMasterId id="2147483662" r:id="rId2"/>
  </p:sldMasterIdLst>
  <p:notesMasterIdLst>
    <p:notesMasterId r:id="rId13"/>
  </p:notesMasterIdLst>
  <p:handoutMasterIdLst>
    <p:handoutMasterId r:id="rId14"/>
  </p:handoutMasterIdLst>
  <p:sldIdLst>
    <p:sldId id="603" r:id="rId3"/>
    <p:sldId id="519" r:id="rId4"/>
    <p:sldId id="520" r:id="rId5"/>
    <p:sldId id="521" r:id="rId6"/>
    <p:sldId id="522" r:id="rId7"/>
    <p:sldId id="596" r:id="rId8"/>
    <p:sldId id="599" r:id="rId9"/>
    <p:sldId id="600" r:id="rId10"/>
    <p:sldId id="601" r:id="rId11"/>
    <p:sldId id="526" r:id="rId12"/>
  </p:sldIdLst>
  <p:sldSz cx="7561263" cy="10693400"/>
  <p:notesSz cx="6888163" cy="10020300"/>
  <p:defaultTextStyle>
    <a:defPPr>
      <a:defRPr lang="ko-KR"/>
    </a:defPPr>
    <a:lvl1pPr marL="0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783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564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347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129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911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693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476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258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07" userDrawn="1">
          <p15:clr>
            <a:srgbClr val="A4A3A4"/>
          </p15:clr>
        </p15:guide>
        <p15:guide id="2" orient="horz" pos="6271" userDrawn="1">
          <p15:clr>
            <a:srgbClr val="A4A3A4"/>
          </p15:clr>
        </p15:guide>
        <p15:guide id="3" pos="227" userDrawn="1">
          <p15:clr>
            <a:srgbClr val="A4A3A4"/>
          </p15:clr>
        </p15:guide>
        <p15:guide id="4" pos="4536" userDrawn="1">
          <p15:clr>
            <a:srgbClr val="A4A3A4"/>
          </p15:clr>
        </p15:guide>
        <p15:guide id="5" orient="horz" pos="2121" userDrawn="1">
          <p15:clr>
            <a:srgbClr val="A4A3A4"/>
          </p15:clr>
        </p15:guide>
        <p15:guide id="6" orient="horz" pos="941" userDrawn="1">
          <p15:clr>
            <a:srgbClr val="A4A3A4"/>
          </p15:clr>
        </p15:guide>
        <p15:guide id="7" orient="horz" pos="1735" userDrawn="1">
          <p15:clr>
            <a:srgbClr val="A4A3A4"/>
          </p15:clr>
        </p15:guide>
        <p15:guide id="8" pos="23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4E9"/>
    <a:srgbClr val="346B9C"/>
    <a:srgbClr val="1068B8"/>
    <a:srgbClr val="B9CDE5"/>
    <a:srgbClr val="FAFAFA"/>
    <a:srgbClr val="5CC6F6"/>
    <a:srgbClr val="B6D9F8"/>
    <a:srgbClr val="76B7F2"/>
    <a:srgbClr val="258DEB"/>
    <a:srgbClr val="108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1" autoAdjust="0"/>
    <p:restoredTop sz="99096" autoAdjust="0"/>
  </p:normalViewPr>
  <p:slideViewPr>
    <p:cSldViewPr showGuides="1">
      <p:cViewPr varScale="1">
        <p:scale>
          <a:sx n="107" d="100"/>
          <a:sy n="107" d="100"/>
        </p:scale>
        <p:origin x="-4354" y="-96"/>
      </p:cViewPr>
      <p:guideLst>
        <p:guide orient="horz" pos="2007"/>
        <p:guide orient="horz" pos="6271"/>
        <p:guide orient="horz" pos="2121"/>
        <p:guide orient="horz" pos="941"/>
        <p:guide orient="horz" pos="1735"/>
        <p:guide pos="227"/>
        <p:guide pos="4536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62" y="-108"/>
      </p:cViewPr>
      <p:guideLst>
        <p:guide orient="horz" pos="3157"/>
        <p:guide pos="217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F2BD1481-5AC3-40A3-9A3B-DBF7974BF803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517546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699" y="9517546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F7B98D3-6217-48D4-81D8-63D4B0ED1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6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38406B4-3B96-4F3F-AE88-0C071FE4ED02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14550" y="750888"/>
            <a:ext cx="2659063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7546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9" y="9517546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EFD92B9-FF84-45A1-8B09-9EEE76C20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97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783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564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347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129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911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693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476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258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1069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3464680" y="1023419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Ⅰ 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-2809" y="0"/>
            <a:ext cx="4500711" cy="99021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2809" y="0"/>
            <a:ext cx="4500711" cy="99021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48283" y="439211"/>
            <a:ext cx="4382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고등학교 입학전형시스템 기능 개선 및 현행화 용역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8" y="202722"/>
            <a:ext cx="544563" cy="54456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1" y="240834"/>
            <a:ext cx="1044327" cy="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4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_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b="7239"/>
          <a:stretch/>
        </p:blipFill>
        <p:spPr bwMode="auto">
          <a:xfrm>
            <a:off x="0" y="0"/>
            <a:ext cx="7562850" cy="991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3464680" y="1023419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Ⅰ 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5525530" y="309957"/>
            <a:ext cx="1358528" cy="408307"/>
            <a:chOff x="5815199" y="309957"/>
            <a:chExt cx="1358528" cy="408307"/>
          </a:xfrm>
        </p:grpSpPr>
        <p:sp>
          <p:nvSpPr>
            <p:cNvPr id="21" name="TextBox 20"/>
            <p:cNvSpPr txBox="1"/>
            <p:nvPr userDrawn="1"/>
          </p:nvSpPr>
          <p:spPr>
            <a:xfrm>
              <a:off x="6190405" y="340866"/>
              <a:ext cx="983322" cy="362140"/>
            </a:xfrm>
            <a:prstGeom prst="rect">
              <a:avLst/>
            </a:prstGeom>
            <a:noFill/>
          </p:spPr>
          <p:txBody>
            <a:bodyPr wrap="non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+mn-cs"/>
                </a:rPr>
                <a:t>제안개요</a:t>
              </a:r>
              <a:endPara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endParaRPr>
            </a:p>
          </p:txBody>
        </p:sp>
        <p:pic>
          <p:nvPicPr>
            <p:cNvPr id="22" name="그림 21" descr="Ellipse 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5815199" y="325055"/>
              <a:ext cx="374905" cy="37947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 userDrawn="1"/>
          </p:nvSpPr>
          <p:spPr>
            <a:xfrm>
              <a:off x="5859915" y="309957"/>
              <a:ext cx="300443" cy="408307"/>
            </a:xfrm>
            <a:prstGeom prst="rect">
              <a:avLst/>
            </a:prstGeom>
            <a:noFill/>
          </p:spPr>
          <p:txBody>
            <a:bodyPr wrap="non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" panose="02040604050505020304" pitchFamily="18" charset="0"/>
                  <a:ea typeface="맑은 고딕" panose="020B0503020000020004" pitchFamily="50" charset="-127"/>
                  <a:cs typeface="+mn-cs"/>
                </a:rPr>
                <a:t>Ⅰ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" pitchFamily="18" charset="0"/>
                <a:ea typeface="-윤고딕340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031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우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1069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 userDrawn="1"/>
        </p:nvSpPr>
        <p:spPr>
          <a:xfrm>
            <a:off x="3464680" y="1023419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Ⅰ 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-2809" y="0"/>
            <a:ext cx="4500711" cy="99021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-2809" y="0"/>
            <a:ext cx="4500711" cy="99021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48283" y="439211"/>
            <a:ext cx="4382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고등학교 입학전형시스템 기능 개선 및 현행화 용역</a:t>
            </a: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8" y="202722"/>
            <a:ext cx="544563" cy="54456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1" y="240834"/>
            <a:ext cx="1044327" cy="169143"/>
          </a:xfrm>
          <a:prstGeom prst="rect">
            <a:avLst/>
          </a:prstGeom>
        </p:spPr>
      </p:pic>
      <p:grpSp>
        <p:nvGrpSpPr>
          <p:cNvPr id="16" name="그룹 15"/>
          <p:cNvGrpSpPr/>
          <p:nvPr userDrawn="1"/>
        </p:nvGrpSpPr>
        <p:grpSpPr>
          <a:xfrm>
            <a:off x="5525530" y="325055"/>
            <a:ext cx="1358528" cy="379477"/>
            <a:chOff x="5815199" y="325055"/>
            <a:chExt cx="1358528" cy="379477"/>
          </a:xfrm>
        </p:grpSpPr>
        <p:sp>
          <p:nvSpPr>
            <p:cNvPr id="17" name="TextBox 16"/>
            <p:cNvSpPr txBox="1"/>
            <p:nvPr userDrawn="1"/>
          </p:nvSpPr>
          <p:spPr>
            <a:xfrm>
              <a:off x="6190405" y="340866"/>
              <a:ext cx="983322" cy="362140"/>
            </a:xfrm>
            <a:prstGeom prst="rect">
              <a:avLst/>
            </a:prstGeom>
            <a:noFill/>
          </p:spPr>
          <p:txBody>
            <a:bodyPr wrap="non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+mn-cs"/>
                </a:rPr>
                <a:t>제안개요</a:t>
              </a:r>
              <a:endPara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endParaRPr>
            </a:p>
          </p:txBody>
        </p:sp>
        <p:pic>
          <p:nvPicPr>
            <p:cNvPr id="24" name="그림 23" descr="Ellipse 1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5815199" y="325055"/>
              <a:ext cx="374905" cy="37947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 userDrawn="1"/>
          </p:nvSpPr>
          <p:spPr>
            <a:xfrm>
              <a:off x="5859915" y="340865"/>
              <a:ext cx="109251" cy="362140"/>
            </a:xfrm>
            <a:prstGeom prst="rect">
              <a:avLst/>
            </a:prstGeom>
            <a:noFill/>
          </p:spPr>
          <p:txBody>
            <a:bodyPr wrap="squar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+mn-cs"/>
                </a:rPr>
                <a:t>Ⅰ</a:t>
              </a:r>
              <a:endPara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882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310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05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464679" y="1023419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Ⅰ 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74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95564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37" indent="-373337" algn="l" defTabSz="995564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896" indent="-311114" algn="l" defTabSz="995564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456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238" indent="-248891" algn="l" defTabSz="995564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020" indent="-248891" algn="l" defTabSz="995564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802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584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367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147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83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64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47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129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911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693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476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258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" y="44"/>
            <a:ext cx="7559695" cy="106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7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3898" y="2492831"/>
            <a:ext cx="808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Rix명조 EB" panose="02020603020101020101" pitchFamily="18" charset="-127"/>
                <a:ea typeface="Rix명조 EB" panose="02020603020101020101" pitchFamily="18" charset="-127"/>
              </a:rPr>
              <a:t>Ⅰ</a:t>
            </a:r>
            <a:endParaRPr lang="en-US" sz="5400" dirty="0">
              <a:solidFill>
                <a:schemeClr val="bg1"/>
              </a:solidFill>
              <a:latin typeface="Rix명조 EB" panose="02020603020101020101" pitchFamily="18" charset="-127"/>
              <a:ea typeface="Rix명조 EB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47053" y="2826420"/>
            <a:ext cx="2217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제안개요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72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60251" y="3195526"/>
            <a:ext cx="6833450" cy="3281755"/>
            <a:chOff x="534999" y="7630900"/>
            <a:chExt cx="6658701" cy="3294173"/>
          </a:xfrm>
        </p:grpSpPr>
        <p:sp>
          <p:nvSpPr>
            <p:cNvPr id="68" name="AutoShape 90"/>
            <p:cNvSpPr>
              <a:spLocks noChangeArrowheads="1"/>
            </p:cNvSpPr>
            <p:nvPr/>
          </p:nvSpPr>
          <p:spPr bwMode="auto">
            <a:xfrm rot="16200000">
              <a:off x="2247885" y="5979258"/>
              <a:ext cx="3294173" cy="6597457"/>
            </a:xfrm>
            <a:prstGeom prst="roundRect">
              <a:avLst>
                <a:gd name="adj" fmla="val 205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dist="25400" dir="5400000" algn="t" rotWithShape="0">
                <a:schemeClr val="bg1">
                  <a:lumMod val="50000"/>
                  <a:alpha val="40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6350"/>
              </a:sp3d>
            </a:bodyPr>
            <a:lstStyle/>
            <a:p>
              <a:pPr algn="ctr"/>
              <a:endParaRPr lang="ko-KR" altLang="en-US" sz="17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 rot="16200000">
              <a:off x="-579662" y="9037685"/>
              <a:ext cx="2493937" cy="264616"/>
              <a:chOff x="3145613" y="8803024"/>
              <a:chExt cx="1495383" cy="264616"/>
            </a:xfrm>
          </p:grpSpPr>
          <p:sp>
            <p:nvSpPr>
              <p:cNvPr id="113" name="사다리꼴 112"/>
              <p:cNvSpPr/>
              <p:nvPr/>
            </p:nvSpPr>
            <p:spPr>
              <a:xfrm>
                <a:off x="3145613" y="8803025"/>
                <a:ext cx="1495383" cy="62350"/>
              </a:xfrm>
              <a:prstGeom prst="trapezoid">
                <a:avLst>
                  <a:gd name="adj" fmla="val 8102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14" name="AutoShape 34"/>
              <p:cNvSpPr>
                <a:spLocks noChangeArrowheads="1"/>
              </p:cNvSpPr>
              <p:nvPr/>
            </p:nvSpPr>
            <p:spPr bwMode="auto">
              <a:xfrm rot="10800000">
                <a:off x="3178532" y="8803024"/>
                <a:ext cx="1429543" cy="264616"/>
              </a:xfrm>
              <a:prstGeom prst="round2SameRect">
                <a:avLst/>
              </a:prstGeom>
              <a:solidFill>
                <a:srgbClr val="66A2C5"/>
              </a:solidFill>
              <a:ln w="3175">
                <a:solidFill>
                  <a:srgbClr val="66A2C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15" name="Text Box 36"/>
              <p:cNvSpPr txBox="1">
                <a:spLocks noChangeArrowheads="1"/>
              </p:cNvSpPr>
              <p:nvPr/>
            </p:nvSpPr>
            <p:spPr bwMode="auto">
              <a:xfrm rot="5400000">
                <a:off x="3813786" y="8324043"/>
                <a:ext cx="159030" cy="1222606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FFFFFF">
                    <a:gamma/>
                    <a:shade val="60000"/>
                    <a:invGamma/>
                  </a:srgb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 smtClean="0">
                    <a:solidFill>
                      <a:prstClr val="white"/>
                    </a:solidFill>
                    <a:latin typeface="Rix모던고딕 B" pitchFamily="18" charset="-127"/>
                    <a:ea typeface="Rix모던고딕 B" pitchFamily="18" charset="-127"/>
                  </a:rPr>
                  <a:t>CBD</a:t>
                </a:r>
              </a:p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</a:rPr>
                  <a:t>개발방법론적용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itchFamily="18" charset="-127"/>
                  <a:ea typeface="Rix모던고딕 B" pitchFamily="18" charset="-127"/>
                </a:endParaRPr>
              </a:p>
            </p:txBody>
          </p:sp>
        </p:grpSp>
      </p:grpSp>
      <p:sp>
        <p:nvSpPr>
          <p:cNvPr id="30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2.2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세부 추진전략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(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계속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ix모던명조 L" panose="02020603020101020101" pitchFamily="18" charset="-127"/>
              <a:ea typeface="Rix모던명조 L" panose="02020603020101020101" pitchFamily="18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2021" y="6604680"/>
            <a:ext cx="6831680" cy="3380693"/>
            <a:chOff x="362021" y="7290914"/>
            <a:chExt cx="6831680" cy="2694459"/>
          </a:xfrm>
        </p:grpSpPr>
        <p:sp>
          <p:nvSpPr>
            <p:cNvPr id="121" name="AutoShape 90"/>
            <p:cNvSpPr>
              <a:spLocks noChangeArrowheads="1"/>
            </p:cNvSpPr>
            <p:nvPr/>
          </p:nvSpPr>
          <p:spPr bwMode="auto">
            <a:xfrm rot="16200000">
              <a:off x="2461253" y="5252926"/>
              <a:ext cx="2694459" cy="6770436"/>
            </a:xfrm>
            <a:prstGeom prst="roundRect">
              <a:avLst>
                <a:gd name="adj" fmla="val 1000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dist="25400" dir="5400000" algn="t" rotWithShape="0">
                <a:schemeClr val="bg1">
                  <a:lumMod val="50000"/>
                  <a:alpha val="40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6350"/>
              </a:sp3d>
            </a:bodyPr>
            <a:lstStyle/>
            <a:p>
              <a:pPr algn="ctr"/>
              <a:endParaRPr lang="ko-KR" altLang="en-US" sz="17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 rot="16200000">
              <a:off x="-544495" y="8521469"/>
              <a:ext cx="2077648" cy="264616"/>
              <a:chOff x="3145613" y="8803024"/>
              <a:chExt cx="1495383" cy="264616"/>
            </a:xfrm>
          </p:grpSpPr>
          <p:sp>
            <p:nvSpPr>
              <p:cNvPr id="195" name="사다리꼴 194"/>
              <p:cNvSpPr/>
              <p:nvPr/>
            </p:nvSpPr>
            <p:spPr>
              <a:xfrm>
                <a:off x="3145613" y="8803025"/>
                <a:ext cx="1495383" cy="62350"/>
              </a:xfrm>
              <a:prstGeom prst="trapezoid">
                <a:avLst>
                  <a:gd name="adj" fmla="val 8102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96" name="AutoShape 34"/>
              <p:cNvSpPr>
                <a:spLocks noChangeArrowheads="1"/>
              </p:cNvSpPr>
              <p:nvPr/>
            </p:nvSpPr>
            <p:spPr bwMode="auto">
              <a:xfrm rot="10800000">
                <a:off x="3178532" y="8803024"/>
                <a:ext cx="1429543" cy="264616"/>
              </a:xfrm>
              <a:prstGeom prst="round2SameRect">
                <a:avLst/>
              </a:prstGeom>
              <a:solidFill>
                <a:srgbClr val="66A2C5"/>
              </a:solidFill>
              <a:ln w="3175">
                <a:solidFill>
                  <a:srgbClr val="66A2C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97" name="Text Box 36"/>
              <p:cNvSpPr txBox="1">
                <a:spLocks noChangeArrowheads="1"/>
              </p:cNvSpPr>
              <p:nvPr/>
            </p:nvSpPr>
            <p:spPr bwMode="auto">
              <a:xfrm rot="5400000">
                <a:off x="3813786" y="8469243"/>
                <a:ext cx="159030" cy="932214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FFFFFF">
                    <a:gamma/>
                    <a:shade val="60000"/>
                    <a:invGamma/>
                  </a:srgb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</a:rPr>
                  <a:t>선능이슈사전진단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itchFamily="18" charset="-127"/>
                  <a:ea typeface="Rix모던고딕 B" pitchFamily="18" charset="-127"/>
                </a:endParaRPr>
              </a:p>
            </p:txBody>
          </p:sp>
        </p:grpSp>
      </p:grpSp>
      <p:sp>
        <p:nvSpPr>
          <p:cNvPr id="208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추진전략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2.2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세부 추진전략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769447" y="1674292"/>
            <a:ext cx="943533" cy="773948"/>
            <a:chOff x="728744" y="1890554"/>
            <a:chExt cx="943533" cy="773948"/>
          </a:xfrm>
        </p:grpSpPr>
        <p:sp>
          <p:nvSpPr>
            <p:cNvPr id="69" name="TextBox 68"/>
            <p:cNvSpPr txBox="1"/>
            <p:nvPr/>
          </p:nvSpPr>
          <p:spPr>
            <a:xfrm flipH="1">
              <a:off x="834497" y="1890554"/>
              <a:ext cx="706458" cy="626701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0" marR="0" lvl="0" indent="0" algn="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04</a:t>
              </a:r>
              <a:endParaRPr kumimoji="0" lang="en-US" altLang="ko-KR" sz="36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728744" y="2430216"/>
              <a:ext cx="943533" cy="23428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72000" tIns="36000" rIns="72000" bIns="36000" rtlCol="0" anchor="ctr" anchorCtr="0">
              <a:no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ko-KR"/>
              </a:defPPr>
              <a:lvl1pPr algn="r" latinLnBrk="0">
                <a:defRPr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산돌고딕B" pitchFamily="18" charset="-127"/>
                  <a:ea typeface="산돌고딕B" pitchFamily="18" charset="-127"/>
                </a:defRPr>
              </a:lvl1pPr>
            </a:lstStyle>
            <a:p>
              <a:pPr marL="0" marR="0" lvl="0" indent="0" algn="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Strategy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1728402" y="2002436"/>
            <a:ext cx="5472497" cy="247920"/>
          </a:xfrm>
          <a:prstGeom prst="rect">
            <a:avLst/>
          </a:prstGeom>
          <a:solidFill>
            <a:srgbClr val="D16309"/>
          </a:solidFill>
          <a:ln w="9525">
            <a:solidFill>
              <a:srgbClr val="D1630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214557" defTabSz="914400"/>
            <a:r>
              <a:rPr lang="ko-KR" altLang="en-US" sz="13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▶ 시스템의 </a:t>
            </a:r>
            <a:r>
              <a:rPr lang="ko-KR" altLang="en-US" sz="130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속도향상</a:t>
            </a:r>
            <a:r>
              <a:rPr lang="ko-KR" altLang="en-US" sz="13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및 최적화를 위한 전문 </a:t>
            </a:r>
            <a:r>
              <a:rPr lang="ko-KR" altLang="en-US" sz="13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솔루션 도입</a:t>
            </a:r>
            <a:endParaRPr lang="ko-KR" altLang="en-US" sz="13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76275" y="2468469"/>
            <a:ext cx="6624625" cy="612075"/>
            <a:chOff x="994214" y="2574330"/>
            <a:chExt cx="6182470" cy="612075"/>
          </a:xfrm>
        </p:grpSpPr>
        <p:grpSp>
          <p:nvGrpSpPr>
            <p:cNvPr id="74" name="그룹 73"/>
            <p:cNvGrpSpPr/>
            <p:nvPr/>
          </p:nvGrpSpPr>
          <p:grpSpPr>
            <a:xfrm>
              <a:off x="994214" y="2590980"/>
              <a:ext cx="872685" cy="362632"/>
              <a:chOff x="806635" y="6946132"/>
              <a:chExt cx="872685" cy="362632"/>
            </a:xfrm>
          </p:grpSpPr>
          <p:sp>
            <p:nvSpPr>
              <p:cNvPr id="80" name="Freeform 13"/>
              <p:cNvSpPr>
                <a:spLocks/>
              </p:cNvSpPr>
              <p:nvPr/>
            </p:nvSpPr>
            <p:spPr bwMode="auto">
              <a:xfrm>
                <a:off x="806635" y="6946132"/>
                <a:ext cx="872685" cy="353578"/>
              </a:xfrm>
              <a:custGeom>
                <a:avLst/>
                <a:gdLst>
                  <a:gd name="T0" fmla="*/ 325 w 325"/>
                  <a:gd name="T1" fmla="*/ 65 h 113"/>
                  <a:gd name="T2" fmla="*/ 325 w 325"/>
                  <a:gd name="T3" fmla="*/ 0 h 113"/>
                  <a:gd name="T4" fmla="*/ 51 w 325"/>
                  <a:gd name="T5" fmla="*/ 0 h 113"/>
                  <a:gd name="T6" fmla="*/ 6 w 325"/>
                  <a:gd name="T7" fmla="*/ 47 h 113"/>
                  <a:gd name="T8" fmla="*/ 6 w 325"/>
                  <a:gd name="T9" fmla="*/ 67 h 113"/>
                  <a:gd name="T10" fmla="*/ 45 w 325"/>
                  <a:gd name="T11" fmla="*/ 110 h 113"/>
                  <a:gd name="T12" fmla="*/ 281 w 325"/>
                  <a:gd name="T13" fmla="*/ 110 h 113"/>
                  <a:gd name="T14" fmla="*/ 325 w 325"/>
                  <a:gd name="T15" fmla="*/ 6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5" h="113">
                    <a:moveTo>
                      <a:pt x="325" y="65"/>
                    </a:moveTo>
                    <a:cubicBezTo>
                      <a:pt x="325" y="0"/>
                      <a:pt x="325" y="0"/>
                      <a:pt x="325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6" y="47"/>
                      <a:pt x="6" y="47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6" y="67"/>
                      <a:pt x="3" y="110"/>
                      <a:pt x="45" y="110"/>
                    </a:cubicBezTo>
                    <a:cubicBezTo>
                      <a:pt x="281" y="110"/>
                      <a:pt x="281" y="110"/>
                      <a:pt x="281" y="110"/>
                    </a:cubicBezTo>
                    <a:cubicBezTo>
                      <a:pt x="281" y="110"/>
                      <a:pt x="323" y="113"/>
                      <a:pt x="325" y="65"/>
                    </a:cubicBezTo>
                    <a:close/>
                  </a:path>
                </a:pathLst>
              </a:custGeom>
              <a:solidFill>
                <a:srgbClr val="FD8F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anchor="ctr" anchorCtr="0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KT&amp;G 상상제목 B" pitchFamily="2" charset="-127"/>
                  <a:ea typeface="KT&amp;G 상상제목 B" pitchFamily="2" charset="-127"/>
                  <a:cs typeface="+mn-cs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117605" y="7000715"/>
                <a:ext cx="4622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Issue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grpSp>
            <p:nvGrpSpPr>
              <p:cNvPr id="82" name="그룹 81"/>
              <p:cNvGrpSpPr/>
              <p:nvPr/>
            </p:nvGrpSpPr>
            <p:grpSpPr>
              <a:xfrm>
                <a:off x="891939" y="7089920"/>
                <a:ext cx="212131" cy="218844"/>
                <a:chOff x="12533090" y="1598613"/>
                <a:chExt cx="250825" cy="258763"/>
              </a:xfrm>
              <a:solidFill>
                <a:schemeClr val="bg1"/>
              </a:solidFill>
            </p:grpSpPr>
            <p:sp>
              <p:nvSpPr>
                <p:cNvPr id="83" name="Freeform 103"/>
                <p:cNvSpPr>
                  <a:spLocks/>
                </p:cNvSpPr>
                <p:nvPr/>
              </p:nvSpPr>
              <p:spPr bwMode="auto">
                <a:xfrm>
                  <a:off x="12574365" y="1660526"/>
                  <a:ext cx="109538" cy="11113"/>
                </a:xfrm>
                <a:custGeom>
                  <a:avLst/>
                  <a:gdLst>
                    <a:gd name="T0" fmla="*/ 2 w 32"/>
                    <a:gd name="T1" fmla="*/ 3 h 3"/>
                    <a:gd name="T2" fmla="*/ 0 w 32"/>
                    <a:gd name="T3" fmla="*/ 2 h 3"/>
                    <a:gd name="T4" fmla="*/ 2 w 32"/>
                    <a:gd name="T5" fmla="*/ 0 h 3"/>
                    <a:gd name="T6" fmla="*/ 30 w 32"/>
                    <a:gd name="T7" fmla="*/ 0 h 3"/>
                    <a:gd name="T8" fmla="*/ 32 w 32"/>
                    <a:gd name="T9" fmla="*/ 2 h 3"/>
                    <a:gd name="T10" fmla="*/ 30 w 32"/>
                    <a:gd name="T11" fmla="*/ 3 h 3"/>
                    <a:gd name="T12" fmla="*/ 2 w 32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">
                      <a:moveTo>
                        <a:pt x="2" y="3"/>
                      </a:moveTo>
                      <a:cubicBezTo>
                        <a:pt x="1" y="3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1" y="0"/>
                        <a:pt x="32" y="1"/>
                        <a:pt x="32" y="2"/>
                      </a:cubicBezTo>
                      <a:cubicBezTo>
                        <a:pt x="32" y="2"/>
                        <a:pt x="31" y="3"/>
                        <a:pt x="30" y="3"/>
                      </a:cubicBezTo>
                      <a:cubicBezTo>
                        <a:pt x="2" y="3"/>
                        <a:pt x="2" y="3"/>
                        <a:pt x="2" y="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4" name="Freeform 104"/>
                <p:cNvSpPr>
                  <a:spLocks/>
                </p:cNvSpPr>
                <p:nvPr/>
              </p:nvSpPr>
              <p:spPr bwMode="auto">
                <a:xfrm>
                  <a:off x="12574365" y="1760538"/>
                  <a:ext cx="52388" cy="11113"/>
                </a:xfrm>
                <a:custGeom>
                  <a:avLst/>
                  <a:gdLst>
                    <a:gd name="T0" fmla="*/ 2 w 15"/>
                    <a:gd name="T1" fmla="*/ 3 h 3"/>
                    <a:gd name="T2" fmla="*/ 0 w 15"/>
                    <a:gd name="T3" fmla="*/ 2 h 3"/>
                    <a:gd name="T4" fmla="*/ 2 w 15"/>
                    <a:gd name="T5" fmla="*/ 0 h 3"/>
                    <a:gd name="T6" fmla="*/ 13 w 15"/>
                    <a:gd name="T7" fmla="*/ 0 h 3"/>
                    <a:gd name="T8" fmla="*/ 15 w 15"/>
                    <a:gd name="T9" fmla="*/ 2 h 3"/>
                    <a:gd name="T10" fmla="*/ 13 w 15"/>
                    <a:gd name="T11" fmla="*/ 3 h 3"/>
                    <a:gd name="T12" fmla="*/ 2 w 15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3">
                      <a:moveTo>
                        <a:pt x="2" y="3"/>
                      </a:moveTo>
                      <a:cubicBezTo>
                        <a:pt x="1" y="3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5" y="1"/>
                        <a:pt x="15" y="2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2" y="3"/>
                        <a:pt x="2" y="3"/>
                        <a:pt x="2" y="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5" name="Freeform 105"/>
                <p:cNvSpPr>
                  <a:spLocks/>
                </p:cNvSpPr>
                <p:nvPr/>
              </p:nvSpPr>
              <p:spPr bwMode="auto">
                <a:xfrm>
                  <a:off x="12574365" y="1709738"/>
                  <a:ext cx="76200" cy="12700"/>
                </a:xfrm>
                <a:custGeom>
                  <a:avLst/>
                  <a:gdLst>
                    <a:gd name="T0" fmla="*/ 2 w 22"/>
                    <a:gd name="T1" fmla="*/ 0 h 4"/>
                    <a:gd name="T2" fmla="*/ 0 w 22"/>
                    <a:gd name="T3" fmla="*/ 2 h 4"/>
                    <a:gd name="T4" fmla="*/ 2 w 22"/>
                    <a:gd name="T5" fmla="*/ 4 h 4"/>
                    <a:gd name="T6" fmla="*/ 20 w 22"/>
                    <a:gd name="T7" fmla="*/ 4 h 4"/>
                    <a:gd name="T8" fmla="*/ 22 w 22"/>
                    <a:gd name="T9" fmla="*/ 0 h 4"/>
                    <a:gd name="T10" fmla="*/ 2 w 22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4">
                      <a:moveTo>
                        <a:pt x="2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3"/>
                        <a:pt x="21" y="1"/>
                        <a:pt x="2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6" name="Freeform 106"/>
                <p:cNvSpPr>
                  <a:spLocks noEditPoints="1"/>
                </p:cNvSpPr>
                <p:nvPr/>
              </p:nvSpPr>
              <p:spPr bwMode="auto">
                <a:xfrm>
                  <a:off x="12633102" y="1689101"/>
                  <a:ext cx="150813" cy="168275"/>
                </a:xfrm>
                <a:custGeom>
                  <a:avLst/>
                  <a:gdLst>
                    <a:gd name="T0" fmla="*/ 9 w 44"/>
                    <a:gd name="T1" fmla="*/ 25 h 49"/>
                    <a:gd name="T2" fmla="*/ 6 w 44"/>
                    <a:gd name="T3" fmla="*/ 18 h 49"/>
                    <a:gd name="T4" fmla="*/ 11 w 44"/>
                    <a:gd name="T5" fmla="*/ 9 h 49"/>
                    <a:gd name="T6" fmla="*/ 18 w 44"/>
                    <a:gd name="T7" fmla="*/ 6 h 49"/>
                    <a:gd name="T8" fmla="*/ 27 w 44"/>
                    <a:gd name="T9" fmla="*/ 10 h 49"/>
                    <a:gd name="T10" fmla="*/ 30 w 44"/>
                    <a:gd name="T11" fmla="*/ 18 h 49"/>
                    <a:gd name="T12" fmla="*/ 26 w 44"/>
                    <a:gd name="T13" fmla="*/ 27 h 49"/>
                    <a:gd name="T14" fmla="*/ 18 w 44"/>
                    <a:gd name="T15" fmla="*/ 30 h 49"/>
                    <a:gd name="T16" fmla="*/ 9 w 44"/>
                    <a:gd name="T17" fmla="*/ 25 h 49"/>
                    <a:gd name="T18" fmla="*/ 43 w 44"/>
                    <a:gd name="T19" fmla="*/ 44 h 49"/>
                    <a:gd name="T20" fmla="*/ 31 w 44"/>
                    <a:gd name="T21" fmla="*/ 30 h 49"/>
                    <a:gd name="T22" fmla="*/ 36 w 44"/>
                    <a:gd name="T23" fmla="*/ 18 h 49"/>
                    <a:gd name="T24" fmla="*/ 32 w 44"/>
                    <a:gd name="T25" fmla="*/ 7 h 49"/>
                    <a:gd name="T26" fmla="*/ 18 w 44"/>
                    <a:gd name="T27" fmla="*/ 0 h 49"/>
                    <a:gd name="T28" fmla="*/ 7 w 44"/>
                    <a:gd name="T29" fmla="*/ 4 h 49"/>
                    <a:gd name="T30" fmla="*/ 0 w 44"/>
                    <a:gd name="T31" fmla="*/ 18 h 49"/>
                    <a:gd name="T32" fmla="*/ 4 w 44"/>
                    <a:gd name="T33" fmla="*/ 29 h 49"/>
                    <a:gd name="T34" fmla="*/ 18 w 44"/>
                    <a:gd name="T35" fmla="*/ 36 h 49"/>
                    <a:gd name="T36" fmla="*/ 27 w 44"/>
                    <a:gd name="T37" fmla="*/ 33 h 49"/>
                    <a:gd name="T38" fmla="*/ 38 w 44"/>
                    <a:gd name="T39" fmla="*/ 48 h 49"/>
                    <a:gd name="T40" fmla="*/ 41 w 44"/>
                    <a:gd name="T41" fmla="*/ 49 h 49"/>
                    <a:gd name="T42" fmla="*/ 42 w 44"/>
                    <a:gd name="T43" fmla="*/ 48 h 49"/>
                    <a:gd name="T44" fmla="*/ 43 w 44"/>
                    <a:gd name="T45" fmla="*/ 44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" h="49">
                      <a:moveTo>
                        <a:pt x="9" y="25"/>
                      </a:moveTo>
                      <a:cubicBezTo>
                        <a:pt x="7" y="23"/>
                        <a:pt x="6" y="21"/>
                        <a:pt x="6" y="18"/>
                      </a:cubicBezTo>
                      <a:cubicBezTo>
                        <a:pt x="6" y="14"/>
                        <a:pt x="8" y="11"/>
                        <a:pt x="11" y="9"/>
                      </a:cubicBezTo>
                      <a:cubicBezTo>
                        <a:pt x="13" y="7"/>
                        <a:pt x="15" y="6"/>
                        <a:pt x="18" y="6"/>
                      </a:cubicBezTo>
                      <a:cubicBezTo>
                        <a:pt x="22" y="6"/>
                        <a:pt x="25" y="7"/>
                        <a:pt x="27" y="10"/>
                      </a:cubicBezTo>
                      <a:cubicBezTo>
                        <a:pt x="29" y="13"/>
                        <a:pt x="30" y="15"/>
                        <a:pt x="30" y="18"/>
                      </a:cubicBezTo>
                      <a:cubicBezTo>
                        <a:pt x="30" y="21"/>
                        <a:pt x="29" y="25"/>
                        <a:pt x="26" y="27"/>
                      </a:cubicBezTo>
                      <a:cubicBezTo>
                        <a:pt x="23" y="29"/>
                        <a:pt x="21" y="30"/>
                        <a:pt x="18" y="30"/>
                      </a:cubicBezTo>
                      <a:cubicBezTo>
                        <a:pt x="15" y="30"/>
                        <a:pt x="11" y="28"/>
                        <a:pt x="9" y="25"/>
                      </a:cubicBezTo>
                      <a:moveTo>
                        <a:pt x="43" y="44"/>
                      </a:moveTo>
                      <a:cubicBezTo>
                        <a:pt x="31" y="30"/>
                        <a:pt x="31" y="30"/>
                        <a:pt x="31" y="30"/>
                      </a:cubicBezTo>
                      <a:cubicBezTo>
                        <a:pt x="34" y="26"/>
                        <a:pt x="36" y="22"/>
                        <a:pt x="36" y="18"/>
                      </a:cubicBezTo>
                      <a:cubicBezTo>
                        <a:pt x="36" y="14"/>
                        <a:pt x="34" y="10"/>
                        <a:pt x="32" y="7"/>
                      </a:cubicBezTo>
                      <a:cubicBezTo>
                        <a:pt x="28" y="3"/>
                        <a:pt x="23" y="0"/>
                        <a:pt x="18" y="0"/>
                      </a:cubicBezTo>
                      <a:cubicBezTo>
                        <a:pt x="14" y="0"/>
                        <a:pt x="10" y="2"/>
                        <a:pt x="7" y="4"/>
                      </a:cubicBezTo>
                      <a:cubicBezTo>
                        <a:pt x="3" y="8"/>
                        <a:pt x="0" y="13"/>
                        <a:pt x="0" y="18"/>
                      </a:cubicBezTo>
                      <a:cubicBezTo>
                        <a:pt x="0" y="22"/>
                        <a:pt x="2" y="26"/>
                        <a:pt x="4" y="29"/>
                      </a:cubicBezTo>
                      <a:cubicBezTo>
                        <a:pt x="8" y="33"/>
                        <a:pt x="13" y="36"/>
                        <a:pt x="18" y="36"/>
                      </a:cubicBezTo>
                      <a:cubicBezTo>
                        <a:pt x="21" y="36"/>
                        <a:pt x="24" y="35"/>
                        <a:pt x="27" y="33"/>
                      </a:cubicBezTo>
                      <a:cubicBezTo>
                        <a:pt x="38" y="48"/>
                        <a:pt x="38" y="48"/>
                        <a:pt x="38" y="48"/>
                      </a:cubicBezTo>
                      <a:cubicBezTo>
                        <a:pt x="39" y="48"/>
                        <a:pt x="40" y="49"/>
                        <a:pt x="41" y="49"/>
                      </a:cubicBezTo>
                      <a:cubicBezTo>
                        <a:pt x="41" y="49"/>
                        <a:pt x="42" y="48"/>
                        <a:pt x="42" y="48"/>
                      </a:cubicBezTo>
                      <a:cubicBezTo>
                        <a:pt x="44" y="47"/>
                        <a:pt x="44" y="45"/>
                        <a:pt x="43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7" name="Freeform 107"/>
                <p:cNvSpPr>
                  <a:spLocks/>
                </p:cNvSpPr>
                <p:nvPr/>
              </p:nvSpPr>
              <p:spPr bwMode="auto">
                <a:xfrm>
                  <a:off x="12533090" y="1598613"/>
                  <a:ext cx="192088" cy="252413"/>
                </a:xfrm>
                <a:custGeom>
                  <a:avLst/>
                  <a:gdLst>
                    <a:gd name="T0" fmla="*/ 56 w 56"/>
                    <a:gd name="T1" fmla="*/ 59 h 73"/>
                    <a:gd name="T2" fmla="*/ 50 w 56"/>
                    <a:gd name="T3" fmla="*/ 61 h 73"/>
                    <a:gd name="T4" fmla="*/ 50 w 56"/>
                    <a:gd name="T5" fmla="*/ 67 h 73"/>
                    <a:gd name="T6" fmla="*/ 6 w 56"/>
                    <a:gd name="T7" fmla="*/ 67 h 73"/>
                    <a:gd name="T8" fmla="*/ 6 w 56"/>
                    <a:gd name="T9" fmla="*/ 6 h 73"/>
                    <a:gd name="T10" fmla="*/ 50 w 56"/>
                    <a:gd name="T11" fmla="*/ 6 h 73"/>
                    <a:gd name="T12" fmla="*/ 50 w 56"/>
                    <a:gd name="T13" fmla="*/ 32 h 73"/>
                    <a:gd name="T14" fmla="*/ 56 w 56"/>
                    <a:gd name="T15" fmla="*/ 32 h 73"/>
                    <a:gd name="T16" fmla="*/ 56 w 56"/>
                    <a:gd name="T17" fmla="*/ 3 h 73"/>
                    <a:gd name="T18" fmla="*/ 53 w 56"/>
                    <a:gd name="T19" fmla="*/ 0 h 73"/>
                    <a:gd name="T20" fmla="*/ 3 w 56"/>
                    <a:gd name="T21" fmla="*/ 0 h 73"/>
                    <a:gd name="T22" fmla="*/ 0 w 56"/>
                    <a:gd name="T23" fmla="*/ 3 h 73"/>
                    <a:gd name="T24" fmla="*/ 0 w 56"/>
                    <a:gd name="T25" fmla="*/ 3 h 73"/>
                    <a:gd name="T26" fmla="*/ 0 w 56"/>
                    <a:gd name="T27" fmla="*/ 70 h 73"/>
                    <a:gd name="T28" fmla="*/ 1 w 56"/>
                    <a:gd name="T29" fmla="*/ 72 h 73"/>
                    <a:gd name="T30" fmla="*/ 3 w 56"/>
                    <a:gd name="T31" fmla="*/ 73 h 73"/>
                    <a:gd name="T32" fmla="*/ 53 w 56"/>
                    <a:gd name="T33" fmla="*/ 73 h 73"/>
                    <a:gd name="T34" fmla="*/ 53 w 56"/>
                    <a:gd name="T35" fmla="*/ 73 h 73"/>
                    <a:gd name="T36" fmla="*/ 56 w 56"/>
                    <a:gd name="T37" fmla="*/ 70 h 73"/>
                    <a:gd name="T38" fmla="*/ 56 w 56"/>
                    <a:gd name="T39" fmla="*/ 59 h 73"/>
                    <a:gd name="T40" fmla="*/ 56 w 56"/>
                    <a:gd name="T41" fmla="*/ 5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6" h="73">
                      <a:moveTo>
                        <a:pt x="56" y="59"/>
                      </a:moveTo>
                      <a:cubicBezTo>
                        <a:pt x="54" y="60"/>
                        <a:pt x="52" y="61"/>
                        <a:pt x="50" y="61"/>
                      </a:cubicBezTo>
                      <a:cubicBezTo>
                        <a:pt x="50" y="67"/>
                        <a:pt x="50" y="67"/>
                        <a:pt x="50" y="67"/>
                      </a:cubicBezTo>
                      <a:cubicBezTo>
                        <a:pt x="6" y="67"/>
                        <a:pt x="6" y="67"/>
                        <a:pt x="6" y="6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32"/>
                        <a:pt x="50" y="32"/>
                        <a:pt x="50" y="32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6" y="1"/>
                        <a:pt x="55" y="0"/>
                        <a:pt x="5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1"/>
                        <a:pt x="0" y="71"/>
                        <a:pt x="1" y="72"/>
                      </a:cubicBezTo>
                      <a:cubicBezTo>
                        <a:pt x="1" y="72"/>
                        <a:pt x="2" y="73"/>
                        <a:pt x="3" y="73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5" y="73"/>
                        <a:pt x="56" y="71"/>
                        <a:pt x="56" y="70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6" y="59"/>
                        <a:pt x="56" y="59"/>
                        <a:pt x="56" y="5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75" name="그룹 74"/>
            <p:cNvGrpSpPr/>
            <p:nvPr/>
          </p:nvGrpSpPr>
          <p:grpSpPr>
            <a:xfrm>
              <a:off x="1914525" y="2590984"/>
              <a:ext cx="5262159" cy="595421"/>
              <a:chOff x="1726946" y="6946130"/>
              <a:chExt cx="5262159" cy="360383"/>
            </a:xfrm>
          </p:grpSpPr>
          <p:cxnSp>
            <p:nvCxnSpPr>
              <p:cNvPr id="78" name="직선 연결선 77"/>
              <p:cNvCxnSpPr/>
              <p:nvPr/>
            </p:nvCxnSpPr>
            <p:spPr bwMode="auto">
              <a:xfrm>
                <a:off x="1726946" y="6946130"/>
                <a:ext cx="0" cy="360383"/>
              </a:xfrm>
              <a:prstGeom prst="line">
                <a:avLst/>
              </a:prstGeom>
              <a:solidFill>
                <a:srgbClr val="EAEAEA"/>
              </a:solidFill>
              <a:ln w="6350" algn="ctr">
                <a:solidFill>
                  <a:schemeClr val="bg1">
                    <a:lumMod val="75000"/>
                  </a:schemeClr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</p:cxnSp>
          <p:sp>
            <p:nvSpPr>
              <p:cNvPr id="79" name="AutoShape 154"/>
              <p:cNvSpPr>
                <a:spLocks noChangeArrowheads="1"/>
              </p:cNvSpPr>
              <p:nvPr/>
            </p:nvSpPr>
            <p:spPr bwMode="gray">
              <a:xfrm>
                <a:off x="1774571" y="6946130"/>
                <a:ext cx="5214534" cy="360383"/>
              </a:xfrm>
              <a:prstGeom prst="flowChartProcess">
                <a:avLst/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97040" algn="ctr" defTabSz="1041261" eaLnBrk="0" latinLnBrk="0" hangingPunct="0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sp>
          <p:nvSpPr>
            <p:cNvPr id="76" name="Rectangle 58"/>
            <p:cNvSpPr>
              <a:spLocks noChangeArrowheads="1"/>
            </p:cNvSpPr>
            <p:nvPr/>
          </p:nvSpPr>
          <p:spPr bwMode="auto">
            <a:xfrm>
              <a:off x="2080308" y="2714684"/>
              <a:ext cx="4910422" cy="377026"/>
            </a:xfrm>
            <a:prstGeom prst="rect">
              <a:avLst/>
            </a:prstGeom>
            <a:extLst/>
          </p:spPr>
          <p:txBody>
            <a:bodyPr wrap="square" lIns="0" tIns="0" rIns="0" bIns="0">
              <a:spAutoFit/>
            </a:bodyPr>
            <a:lstStyle/>
            <a:p>
              <a:pPr marL="142875" lvl="2" indent="-142875"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100000"/>
                <a:buFont typeface="Wingdings" pitchFamily="2" charset="2"/>
                <a:buChar char="§"/>
                <a:tabLst>
                  <a:tab pos="104204" algn="l"/>
                </a:tabLst>
                <a:defRPr/>
              </a:pPr>
              <a:r>
                <a:rPr lang="ko-KR" altLang="en-US" sz="11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본 사업의 특성을 반영한 개발방법론 선정</a:t>
              </a:r>
              <a:endPara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itchFamily="18" charset="-127"/>
                <a:ea typeface="Rix모던고딕 M" pitchFamily="18" charset="-127"/>
                <a:cs typeface="Rix정고딕 L" pitchFamily="18" charset="-127"/>
              </a:endParaRPr>
            </a:p>
            <a:p>
              <a:pPr marL="142875" lvl="2" indent="-142875"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100000"/>
                <a:buFont typeface="Wingdings" pitchFamily="2" charset="2"/>
                <a:buChar char="§"/>
                <a:tabLst>
                  <a:tab pos="104204" algn="l"/>
                </a:tabLst>
                <a:defRPr/>
              </a:pPr>
              <a:r>
                <a:rPr lang="ko-KR" altLang="en-US" sz="11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시스템 중단 시 파급 효과 및 시스템 사용 편차를 고려한 성능 관리 필요</a:t>
              </a: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itchFamily="18" charset="-127"/>
                <a:ea typeface="Rix모던고딕 M" pitchFamily="18" charset="-127"/>
                <a:cs typeface="Rix정고딕 L" pitchFamily="18" charset="-127"/>
              </a:endParaRPr>
            </a:p>
          </p:txBody>
        </p:sp>
        <p:sp>
          <p:nvSpPr>
            <p:cNvPr id="77" name="Freeform 34"/>
            <p:cNvSpPr>
              <a:spLocks noEditPoints="1"/>
            </p:cNvSpPr>
            <p:nvPr/>
          </p:nvSpPr>
          <p:spPr bwMode="auto">
            <a:xfrm flipH="1">
              <a:off x="1709291" y="2574330"/>
              <a:ext cx="126310" cy="114300"/>
            </a:xfrm>
            <a:custGeom>
              <a:avLst/>
              <a:gdLst>
                <a:gd name="T0" fmla="*/ 43 w 141"/>
                <a:gd name="T1" fmla="*/ 0 h 124"/>
                <a:gd name="T2" fmla="*/ 11 w 141"/>
                <a:gd name="T3" fmla="*/ 26 h 124"/>
                <a:gd name="T4" fmla="*/ 0 w 141"/>
                <a:gd name="T5" fmla="*/ 81 h 124"/>
                <a:gd name="T6" fmla="*/ 0 w 141"/>
                <a:gd name="T7" fmla="*/ 124 h 124"/>
                <a:gd name="T8" fmla="*/ 59 w 141"/>
                <a:gd name="T9" fmla="*/ 124 h 124"/>
                <a:gd name="T10" fmla="*/ 59 w 141"/>
                <a:gd name="T11" fmla="*/ 66 h 124"/>
                <a:gd name="T12" fmla="*/ 28 w 141"/>
                <a:gd name="T13" fmla="*/ 66 h 124"/>
                <a:gd name="T14" fmla="*/ 36 w 141"/>
                <a:gd name="T15" fmla="*/ 35 h 124"/>
                <a:gd name="T16" fmla="*/ 59 w 141"/>
                <a:gd name="T17" fmla="*/ 20 h 124"/>
                <a:gd name="T18" fmla="*/ 43 w 141"/>
                <a:gd name="T19" fmla="*/ 0 h 124"/>
                <a:gd name="T20" fmla="*/ 125 w 141"/>
                <a:gd name="T21" fmla="*/ 0 h 124"/>
                <a:gd name="T22" fmla="*/ 94 w 141"/>
                <a:gd name="T23" fmla="*/ 26 h 124"/>
                <a:gd name="T24" fmla="*/ 83 w 141"/>
                <a:gd name="T25" fmla="*/ 81 h 124"/>
                <a:gd name="T26" fmla="*/ 83 w 141"/>
                <a:gd name="T27" fmla="*/ 124 h 124"/>
                <a:gd name="T28" fmla="*/ 141 w 141"/>
                <a:gd name="T29" fmla="*/ 124 h 124"/>
                <a:gd name="T30" fmla="*/ 141 w 141"/>
                <a:gd name="T31" fmla="*/ 66 h 124"/>
                <a:gd name="T32" fmla="*/ 111 w 141"/>
                <a:gd name="T33" fmla="*/ 66 h 124"/>
                <a:gd name="T34" fmla="*/ 119 w 141"/>
                <a:gd name="T35" fmla="*/ 36 h 124"/>
                <a:gd name="T36" fmla="*/ 141 w 141"/>
                <a:gd name="T37" fmla="*/ 20 h 124"/>
                <a:gd name="T38" fmla="*/ 125 w 141"/>
                <a:gd name="T3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124">
                  <a:moveTo>
                    <a:pt x="43" y="0"/>
                  </a:moveTo>
                  <a:cubicBezTo>
                    <a:pt x="33" y="3"/>
                    <a:pt x="20" y="12"/>
                    <a:pt x="11" y="26"/>
                  </a:cubicBezTo>
                  <a:cubicBezTo>
                    <a:pt x="2" y="40"/>
                    <a:pt x="0" y="58"/>
                    <a:pt x="0" y="81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58"/>
                    <a:pt x="28" y="44"/>
                    <a:pt x="36" y="35"/>
                  </a:cubicBezTo>
                  <a:cubicBezTo>
                    <a:pt x="43" y="28"/>
                    <a:pt x="52" y="22"/>
                    <a:pt x="59" y="20"/>
                  </a:cubicBezTo>
                  <a:cubicBezTo>
                    <a:pt x="43" y="0"/>
                    <a:pt x="43" y="0"/>
                    <a:pt x="43" y="0"/>
                  </a:cubicBezTo>
                  <a:moveTo>
                    <a:pt x="125" y="0"/>
                  </a:moveTo>
                  <a:cubicBezTo>
                    <a:pt x="116" y="3"/>
                    <a:pt x="103" y="12"/>
                    <a:pt x="94" y="26"/>
                  </a:cubicBezTo>
                  <a:cubicBezTo>
                    <a:pt x="84" y="40"/>
                    <a:pt x="83" y="58"/>
                    <a:pt x="83" y="81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141" y="124"/>
                    <a:pt x="141" y="124"/>
                    <a:pt x="141" y="124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1" y="58"/>
                    <a:pt x="111" y="45"/>
                    <a:pt x="119" y="36"/>
                  </a:cubicBezTo>
                  <a:cubicBezTo>
                    <a:pt x="126" y="28"/>
                    <a:pt x="134" y="22"/>
                    <a:pt x="141" y="20"/>
                  </a:cubicBezTo>
                  <a:cubicBezTo>
                    <a:pt x="125" y="0"/>
                    <a:pt x="125" y="0"/>
                    <a:pt x="125" y="0"/>
                  </a:cubicBezTo>
                </a:path>
              </a:pathLst>
            </a:custGeom>
            <a:solidFill>
              <a:schemeClr val="bg1">
                <a:alpha val="69804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51742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103485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55228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206970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587137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3104564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621993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4139420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l" defTabSz="99556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766992" y="3377904"/>
            <a:ext cx="3083925" cy="184666"/>
            <a:chOff x="495302" y="2985843"/>
            <a:chExt cx="3130007" cy="184666"/>
          </a:xfrm>
        </p:grpSpPr>
        <p:sp>
          <p:nvSpPr>
            <p:cNvPr id="67" name="Text Box 821"/>
            <p:cNvSpPr txBox="1">
              <a:spLocks noChangeArrowheads="1"/>
            </p:cNvSpPr>
            <p:nvPr/>
          </p:nvSpPr>
          <p:spPr bwMode="auto">
            <a:xfrm>
              <a:off x="700042" y="2985843"/>
              <a:ext cx="292526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kern="0" dirty="0" smtClean="0">
                  <a:solidFill>
                    <a:sysClr val="windowText" lastClr="00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본 사업의 특성을 고려한 </a:t>
              </a:r>
              <a:r>
                <a:rPr kumimoji="0" lang="en-US" altLang="ko-KR" sz="1200" kern="0" dirty="0" smtClean="0">
                  <a:solidFill>
                    <a:sysClr val="windowText" lastClr="00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CBD </a:t>
              </a:r>
              <a:r>
                <a:rPr kumimoji="0" lang="ko-KR" altLang="en-US" sz="1200" kern="0" smtClean="0">
                  <a:solidFill>
                    <a:sysClr val="windowText" lastClr="00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개발방법론 적용</a:t>
              </a:r>
              <a:endParaRPr kumimoji="0" lang="ko-KR" altLang="en-US" sz="1200" kern="0" dirty="0">
                <a:solidFill>
                  <a:sysClr val="windowText" lastClr="00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 flipH="1">
              <a:off x="495302" y="3005866"/>
              <a:ext cx="127786" cy="126161"/>
              <a:chOff x="4544978" y="4151526"/>
              <a:chExt cx="187136" cy="184755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4544978" y="4151526"/>
                <a:ext cx="99030" cy="99030"/>
              </a:xfrm>
              <a:prstGeom prst="rect">
                <a:avLst/>
              </a:prstGeom>
              <a:solidFill>
                <a:srgbClr val="DE4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660106" y="4178548"/>
                <a:ext cx="72008" cy="7200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4572000" y="4264273"/>
                <a:ext cx="72008" cy="7200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4660106" y="4264273"/>
                <a:ext cx="72008" cy="7200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</p:grpSp>
      <p:grpSp>
        <p:nvGrpSpPr>
          <p:cNvPr id="125" name="그룹 124"/>
          <p:cNvGrpSpPr/>
          <p:nvPr/>
        </p:nvGrpSpPr>
        <p:grpSpPr>
          <a:xfrm>
            <a:off x="808970" y="6767436"/>
            <a:ext cx="3279492" cy="184666"/>
            <a:chOff x="495302" y="2985843"/>
            <a:chExt cx="3328498" cy="184666"/>
          </a:xfrm>
        </p:grpSpPr>
        <p:sp>
          <p:nvSpPr>
            <p:cNvPr id="126" name="Text Box 821"/>
            <p:cNvSpPr txBox="1">
              <a:spLocks noChangeArrowheads="1"/>
            </p:cNvSpPr>
            <p:nvPr/>
          </p:nvSpPr>
          <p:spPr bwMode="auto">
            <a:xfrm>
              <a:off x="700042" y="2985843"/>
              <a:ext cx="312375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kern="0" dirty="0" smtClean="0">
                  <a:solidFill>
                    <a:sysClr val="windowText" lastClr="00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성능 이슈 사전 분석 및 개선으로 최고의 성능 보장</a:t>
              </a:r>
              <a:endParaRPr kumimoji="0" lang="ko-KR" altLang="en-US" sz="1200" kern="0" dirty="0">
                <a:solidFill>
                  <a:sysClr val="windowText" lastClr="00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 flipH="1">
              <a:off x="495302" y="3005866"/>
              <a:ext cx="127786" cy="126161"/>
              <a:chOff x="4544978" y="4151526"/>
              <a:chExt cx="187136" cy="184755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4544978" y="4151526"/>
                <a:ext cx="99030" cy="99030"/>
              </a:xfrm>
              <a:prstGeom prst="rect">
                <a:avLst/>
              </a:prstGeom>
              <a:solidFill>
                <a:srgbClr val="DE4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4660106" y="4178548"/>
                <a:ext cx="72008" cy="7200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4572000" y="4264273"/>
                <a:ext cx="72008" cy="7200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4660106" y="4264273"/>
                <a:ext cx="72008" cy="7200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40174"/>
              </p:ext>
            </p:extLst>
          </p:nvPr>
        </p:nvGraphicFramePr>
        <p:xfrm>
          <a:off x="753534" y="3655763"/>
          <a:ext cx="6266173" cy="1283413"/>
        </p:xfrm>
        <a:graphic>
          <a:graphicData uri="http://schemas.openxmlformats.org/drawingml/2006/table">
            <a:tbl>
              <a:tblPr/>
              <a:tblGrid>
                <a:gridCol w="9735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82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75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개발방법론</a:t>
                      </a:r>
                    </a:p>
                  </a:txBody>
                  <a:tcPr marL="99060" marR="99060" marT="45737" marB="457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정의</a:t>
                      </a:r>
                    </a:p>
                  </a:txBody>
                  <a:tcPr marL="99060" marR="99060" marT="45737" marB="45737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특징</a:t>
                      </a:r>
                    </a:p>
                  </a:txBody>
                  <a:tcPr marL="99060" marR="99060" marT="45737" marB="45737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73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컴포넌트 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기반 방법론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(CBD)</a:t>
                      </a:r>
                    </a:p>
                  </a:txBody>
                  <a:tcPr marL="99060" marR="99060" marT="45737" marB="457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소프트웨어를 재사용이 가능한 컴포넌트 단위로 식별하여 응용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SW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개발 시 컴포넌트를 조립하는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SW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개발방법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99060" marR="99060" marT="45737" marB="4573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컴포넌트 기반개발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5725" marR="0" lvl="0" indent="-85725" algn="l" defTabSz="995363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반복적인 개발 프로세스 제공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5725" marR="0" lvl="0" indent="-85725" algn="l" defTabSz="995363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표준화된 산출물 작성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5725" marR="0" lvl="0" indent="-85725" algn="l" defTabSz="995363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컴포넌트 제작기법을 통한 재사용 향상</a:t>
                      </a:r>
                    </a:p>
                  </a:txBody>
                  <a:tcPr marL="99060" marR="99060" marT="45737" marB="45737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7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52411"/>
              </p:ext>
            </p:extLst>
          </p:nvPr>
        </p:nvGraphicFramePr>
        <p:xfrm>
          <a:off x="752559" y="5071368"/>
          <a:ext cx="4786597" cy="1219226"/>
        </p:xfrm>
        <a:graphic>
          <a:graphicData uri="http://schemas.openxmlformats.org/drawingml/2006/table">
            <a:tbl>
              <a:tblPr/>
              <a:tblGrid>
                <a:gridCol w="15309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5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45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본 사업의 특성</a:t>
                      </a:r>
                      <a:endParaRPr kumimoji="1" lang="ko-KR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선정사유</a:t>
                      </a:r>
                    </a:p>
                  </a:txBody>
                  <a:tcPr marL="99060" marR="99060" marT="45737" marB="45737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요구사항의 잦은 변경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쉽게 대응할 수 있는 점진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반복적 체계로 개발효율성 증대</a:t>
                      </a:r>
                      <a:endParaRPr kumimoji="1" lang="ko-KR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1089507"/>
                  </a:ext>
                </a:extLst>
              </a:tr>
              <a:tr h="19811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단기 사업계획</a:t>
                      </a:r>
                    </a:p>
                  </a:txBody>
                  <a:tcPr marT="45719" marB="4571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단기 사업기간에 적합한 핵심 워크플로우 지원</a:t>
                      </a:r>
                      <a:endParaRPr kumimoji="1" lang="ko-KR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5932581"/>
                  </a:ext>
                </a:extLst>
              </a:tr>
              <a:tr h="19811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신기술 수용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신기술 정보화 발전을 수용할 수 있는 체제확립</a:t>
                      </a:r>
                      <a:endParaRPr kumimoji="1" lang="ko-KR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453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기술의 복잡성</a:t>
                      </a:r>
                      <a:endParaRPr kumimoji="1" lang="ko-KR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컴포넌트 기반 개발 및 표준화된 산출물 제시</a:t>
                      </a:r>
                      <a:endParaRPr kumimoji="1" lang="ko-KR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80" name="그룹 179"/>
          <p:cNvGrpSpPr/>
          <p:nvPr/>
        </p:nvGrpSpPr>
        <p:grpSpPr>
          <a:xfrm>
            <a:off x="5775287" y="5309676"/>
            <a:ext cx="1226360" cy="970987"/>
            <a:chOff x="5880100" y="4770574"/>
            <a:chExt cx="1071563" cy="1046355"/>
          </a:xfrm>
        </p:grpSpPr>
        <p:sp>
          <p:nvSpPr>
            <p:cNvPr id="181" name="Rectangle 61"/>
            <p:cNvSpPr>
              <a:spLocks noChangeArrowheads="1"/>
            </p:cNvSpPr>
            <p:nvPr/>
          </p:nvSpPr>
          <p:spPr bwMode="gray">
            <a:xfrm>
              <a:off x="5880100" y="4770574"/>
              <a:ext cx="1071563" cy="215900"/>
            </a:xfrm>
            <a:prstGeom prst="round2Diag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 w="6350" algn="ctr">
              <a:noFill/>
              <a:round/>
              <a:headEnd/>
              <a:tailEnd/>
            </a:ln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생산성 향상</a:t>
              </a:r>
            </a:p>
          </p:txBody>
        </p:sp>
        <p:sp>
          <p:nvSpPr>
            <p:cNvPr id="182" name="Rectangle 61"/>
            <p:cNvSpPr>
              <a:spLocks noChangeArrowheads="1"/>
            </p:cNvSpPr>
            <p:nvPr/>
          </p:nvSpPr>
          <p:spPr bwMode="gray">
            <a:xfrm>
              <a:off x="5880100" y="5324210"/>
              <a:ext cx="1071563" cy="215900"/>
            </a:xfrm>
            <a:prstGeom prst="round2Diag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 w="6350" algn="ctr">
              <a:noFill/>
              <a:round/>
              <a:headEnd/>
              <a:tailEnd/>
            </a:ln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유지보수 용이</a:t>
              </a:r>
            </a:p>
          </p:txBody>
        </p:sp>
        <p:sp>
          <p:nvSpPr>
            <p:cNvPr id="183" name="Rectangle 61"/>
            <p:cNvSpPr>
              <a:spLocks noChangeArrowheads="1"/>
            </p:cNvSpPr>
            <p:nvPr/>
          </p:nvSpPr>
          <p:spPr bwMode="gray">
            <a:xfrm>
              <a:off x="5880100" y="5601029"/>
              <a:ext cx="1071563" cy="215900"/>
            </a:xfrm>
            <a:prstGeom prst="round2Diag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 w="6350" algn="ctr">
              <a:noFill/>
              <a:round/>
              <a:headEnd/>
              <a:tailEnd/>
            </a:ln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상호 운용성 향상</a:t>
              </a:r>
            </a:p>
          </p:txBody>
        </p:sp>
        <p:sp>
          <p:nvSpPr>
            <p:cNvPr id="184" name="Rectangle 61"/>
            <p:cNvSpPr>
              <a:spLocks noChangeArrowheads="1"/>
            </p:cNvSpPr>
            <p:nvPr/>
          </p:nvSpPr>
          <p:spPr bwMode="gray">
            <a:xfrm>
              <a:off x="5880100" y="5047392"/>
              <a:ext cx="1071563" cy="215900"/>
            </a:xfrm>
            <a:prstGeom prst="round2Diag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 w="6350" algn="ctr">
              <a:noFill/>
              <a:round/>
              <a:headEnd/>
              <a:tailEnd/>
            </a:ln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품질향상</a:t>
              </a:r>
            </a:p>
          </p:txBody>
        </p:sp>
      </p:grpSp>
      <p:pic>
        <p:nvPicPr>
          <p:cNvPr id="185" name="Picture 131" descr="46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60699" y="5537111"/>
            <a:ext cx="958423" cy="22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Rectangle 8"/>
          <p:cNvSpPr>
            <a:spLocks noChangeArrowheads="1"/>
          </p:cNvSpPr>
          <p:nvPr/>
        </p:nvSpPr>
        <p:spPr bwMode="auto">
          <a:xfrm>
            <a:off x="6002690" y="5044265"/>
            <a:ext cx="8787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9536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ix정고딕 B" pitchFamily="18" charset="-127"/>
                <a:ea typeface="Rix정고딕 B" pitchFamily="18" charset="-127"/>
                <a:cs typeface="+mn-cs"/>
              </a:rPr>
              <a:t>기대효과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850916" y="7135552"/>
            <a:ext cx="3168791" cy="2670827"/>
            <a:chOff x="5042590" y="6488048"/>
            <a:chExt cx="1977117" cy="3318331"/>
          </a:xfrm>
        </p:grpSpPr>
        <p:grpSp>
          <p:nvGrpSpPr>
            <p:cNvPr id="189" name="그룹 12"/>
            <p:cNvGrpSpPr/>
            <p:nvPr/>
          </p:nvGrpSpPr>
          <p:grpSpPr>
            <a:xfrm>
              <a:off x="5042590" y="6488048"/>
              <a:ext cx="1977115" cy="1035669"/>
              <a:chOff x="333375" y="3281302"/>
              <a:chExt cx="2987756" cy="978699"/>
            </a:xfrm>
          </p:grpSpPr>
          <p:grpSp>
            <p:nvGrpSpPr>
              <p:cNvPr id="203" name="그룹 79"/>
              <p:cNvGrpSpPr/>
              <p:nvPr/>
            </p:nvGrpSpPr>
            <p:grpSpPr>
              <a:xfrm>
                <a:off x="333375" y="3281302"/>
                <a:ext cx="2987756" cy="978699"/>
                <a:chOff x="1134071" y="2113740"/>
                <a:chExt cx="3351212" cy="920179"/>
              </a:xfrm>
            </p:grpSpPr>
            <p:sp>
              <p:nvSpPr>
                <p:cNvPr id="205" name="화이트투명사각판"/>
                <p:cNvSpPr/>
                <p:nvPr/>
              </p:nvSpPr>
              <p:spPr bwMode="auto">
                <a:xfrm flipV="1">
                  <a:off x="1134071" y="2314571"/>
                  <a:ext cx="3351212" cy="719348"/>
                </a:xfrm>
                <a:prstGeom prst="roundRect">
                  <a:avLst>
                    <a:gd name="adj" fmla="val 2877"/>
                  </a:avLst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algn="ctr">
                    <a:defRPr/>
                  </a:pPr>
                  <a:endParaRPr lang="ko-KR" altLang="en-US" sz="11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  <p:sp>
              <p:nvSpPr>
                <p:cNvPr id="206" name="양쪽 모서리가 둥근 사각형 16"/>
                <p:cNvSpPr/>
                <p:nvPr/>
              </p:nvSpPr>
              <p:spPr bwMode="auto">
                <a:xfrm>
                  <a:off x="1134071" y="2113740"/>
                  <a:ext cx="3351212" cy="243119"/>
                </a:xfrm>
                <a:prstGeom prst="round2SameRect">
                  <a:avLst/>
                </a:prstGeom>
                <a:gradFill>
                  <a:gsLst>
                    <a:gs pos="0">
                      <a:srgbClr val="8C919B"/>
                    </a:gs>
                    <a:gs pos="100000">
                      <a:srgbClr val="9FA3AB"/>
                    </a:gs>
                  </a:gsLst>
                  <a:lin ang="18900000" scaled="1"/>
                </a:gradFill>
                <a:ln w="6350">
                  <a:solidFill>
                    <a:srgbClr val="7C828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97040" algn="ctr" defTabSz="995564">
                    <a:buClr>
                      <a:schemeClr val="bg1">
                        <a:lumMod val="65000"/>
                      </a:schemeClr>
                    </a:buClr>
                    <a:buSzPct val="80000"/>
                    <a:defRPr/>
                  </a:pPr>
                  <a:r>
                    <a:rPr lang="ko-KR" altLang="en-US" sz="1100" spc="-100" dirty="0"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시스템 전반의 성능 최적화</a:t>
                  </a:r>
                </a:p>
              </p:txBody>
            </p:sp>
          </p:grpSp>
          <p:sp>
            <p:nvSpPr>
              <p:cNvPr id="204" name="TextBox 14"/>
              <p:cNvSpPr txBox="1"/>
              <p:nvPr/>
            </p:nvSpPr>
            <p:spPr>
              <a:xfrm>
                <a:off x="459137" y="3671692"/>
                <a:ext cx="2840078" cy="4798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indent="-96791" eaLnBrk="0" fontAlgn="base" latinLnBrk="0" hangingPunct="0"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응용 및 인프라 전 분야에 대해 성능 최적화 진행</a:t>
                </a:r>
              </a:p>
              <a:p>
                <a:pPr marL="96791" indent="-96791" eaLnBrk="0" fontAlgn="base" latinLnBrk="0" hangingPunct="0"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위험 요소 조기 발견 및 안정화</a:t>
                </a:r>
              </a:p>
            </p:txBody>
          </p:sp>
        </p:grpSp>
        <p:grpSp>
          <p:nvGrpSpPr>
            <p:cNvPr id="190" name="그룹 12"/>
            <p:cNvGrpSpPr/>
            <p:nvPr/>
          </p:nvGrpSpPr>
          <p:grpSpPr>
            <a:xfrm>
              <a:off x="5042591" y="7622024"/>
              <a:ext cx="1977115" cy="1035669"/>
              <a:chOff x="333375" y="3281302"/>
              <a:chExt cx="2987756" cy="978699"/>
            </a:xfrm>
          </p:grpSpPr>
          <p:grpSp>
            <p:nvGrpSpPr>
              <p:cNvPr id="199" name="그룹 79"/>
              <p:cNvGrpSpPr/>
              <p:nvPr/>
            </p:nvGrpSpPr>
            <p:grpSpPr>
              <a:xfrm>
                <a:off x="333375" y="3281302"/>
                <a:ext cx="2987756" cy="978699"/>
                <a:chOff x="1134071" y="2113740"/>
                <a:chExt cx="3351212" cy="920179"/>
              </a:xfrm>
            </p:grpSpPr>
            <p:sp>
              <p:nvSpPr>
                <p:cNvPr id="201" name="화이트투명사각판"/>
                <p:cNvSpPr/>
                <p:nvPr/>
              </p:nvSpPr>
              <p:spPr bwMode="auto">
                <a:xfrm flipV="1">
                  <a:off x="1134071" y="2314571"/>
                  <a:ext cx="3351212" cy="719348"/>
                </a:xfrm>
                <a:prstGeom prst="roundRect">
                  <a:avLst>
                    <a:gd name="adj" fmla="val 2877"/>
                  </a:avLst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algn="ctr">
                    <a:defRPr/>
                  </a:pPr>
                  <a:endParaRPr lang="ko-KR" altLang="en-US" sz="11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  <p:sp>
              <p:nvSpPr>
                <p:cNvPr id="202" name="양쪽 모서리가 둥근 사각형 16"/>
                <p:cNvSpPr/>
                <p:nvPr/>
              </p:nvSpPr>
              <p:spPr bwMode="auto">
                <a:xfrm>
                  <a:off x="1134071" y="2113740"/>
                  <a:ext cx="3351212" cy="243119"/>
                </a:xfrm>
                <a:prstGeom prst="round2SameRect">
                  <a:avLst/>
                </a:prstGeom>
                <a:gradFill>
                  <a:gsLst>
                    <a:gs pos="0">
                      <a:srgbClr val="8C919B"/>
                    </a:gs>
                    <a:gs pos="100000">
                      <a:srgbClr val="9FA3AB"/>
                    </a:gs>
                  </a:gsLst>
                  <a:lin ang="18900000" scaled="1"/>
                </a:gradFill>
                <a:ln w="6350">
                  <a:solidFill>
                    <a:srgbClr val="7C828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97040" algn="ctr" defTabSz="995564">
                    <a:buClr>
                      <a:schemeClr val="bg1">
                        <a:lumMod val="65000"/>
                      </a:schemeClr>
                    </a:buClr>
                    <a:buSzPct val="80000"/>
                    <a:defRPr/>
                  </a:pPr>
                  <a:r>
                    <a:rPr lang="ko-KR" altLang="en-US" sz="1100" spc="-100" dirty="0"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성능 최적화 방법론 적용</a:t>
                  </a:r>
                </a:p>
              </p:txBody>
            </p:sp>
          </p:grpSp>
          <p:sp>
            <p:nvSpPr>
              <p:cNvPr id="200" name="TextBox 14"/>
              <p:cNvSpPr txBox="1"/>
              <p:nvPr/>
            </p:nvSpPr>
            <p:spPr>
              <a:xfrm>
                <a:off x="459133" y="3671692"/>
                <a:ext cx="2845865" cy="4798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indent="-96791" eaLnBrk="0" fontAlgn="base" latinLnBrk="0" hangingPunct="0"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spc="-1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검증된 최적화 기법 및 성능 최적화 절차 적용</a:t>
                </a:r>
              </a:p>
              <a:p>
                <a:pPr marL="96791" indent="-96791" eaLnBrk="0" fontAlgn="base" latinLnBrk="0" hangingPunct="0"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spc="-1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오류 및 성능장애 요소 사전 제거</a:t>
                </a:r>
              </a:p>
            </p:txBody>
          </p:sp>
        </p:grpSp>
        <p:grpSp>
          <p:nvGrpSpPr>
            <p:cNvPr id="191" name="그룹 12"/>
            <p:cNvGrpSpPr/>
            <p:nvPr/>
          </p:nvGrpSpPr>
          <p:grpSpPr>
            <a:xfrm>
              <a:off x="5042592" y="8770711"/>
              <a:ext cx="1977115" cy="1035668"/>
              <a:chOff x="333375" y="3281303"/>
              <a:chExt cx="2987756" cy="978698"/>
            </a:xfrm>
          </p:grpSpPr>
          <p:grpSp>
            <p:nvGrpSpPr>
              <p:cNvPr id="192" name="그룹 79"/>
              <p:cNvGrpSpPr/>
              <p:nvPr/>
            </p:nvGrpSpPr>
            <p:grpSpPr>
              <a:xfrm>
                <a:off x="333375" y="3281303"/>
                <a:ext cx="2987756" cy="978698"/>
                <a:chOff x="1134071" y="2113741"/>
                <a:chExt cx="3351212" cy="920178"/>
              </a:xfrm>
            </p:grpSpPr>
            <p:sp>
              <p:nvSpPr>
                <p:cNvPr id="194" name="화이트투명사각판"/>
                <p:cNvSpPr/>
                <p:nvPr/>
              </p:nvSpPr>
              <p:spPr bwMode="auto">
                <a:xfrm flipV="1">
                  <a:off x="1134071" y="2314571"/>
                  <a:ext cx="3351212" cy="719348"/>
                </a:xfrm>
                <a:prstGeom prst="roundRect">
                  <a:avLst>
                    <a:gd name="adj" fmla="val 2877"/>
                  </a:avLst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algn="ctr">
                    <a:defRPr/>
                  </a:pPr>
                  <a:endParaRPr lang="ko-KR" altLang="en-US" sz="11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  <p:sp>
              <p:nvSpPr>
                <p:cNvPr id="198" name="양쪽 모서리가 둥근 사각형 16"/>
                <p:cNvSpPr/>
                <p:nvPr/>
              </p:nvSpPr>
              <p:spPr bwMode="auto">
                <a:xfrm>
                  <a:off x="1134071" y="2113741"/>
                  <a:ext cx="3351212" cy="243119"/>
                </a:xfrm>
                <a:prstGeom prst="round2SameRect">
                  <a:avLst/>
                </a:prstGeom>
                <a:gradFill>
                  <a:gsLst>
                    <a:gs pos="0">
                      <a:srgbClr val="8C919B"/>
                    </a:gs>
                    <a:gs pos="100000">
                      <a:srgbClr val="9FA3AB"/>
                    </a:gs>
                  </a:gsLst>
                  <a:lin ang="18900000" scaled="1"/>
                </a:gradFill>
                <a:ln w="6350">
                  <a:solidFill>
                    <a:srgbClr val="7C828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97040" algn="ctr" defTabSz="995564">
                    <a:buClr>
                      <a:schemeClr val="bg1">
                        <a:lumMod val="65000"/>
                      </a:schemeClr>
                    </a:buClr>
                    <a:buSzPct val="80000"/>
                    <a:defRPr/>
                  </a:pPr>
                  <a:r>
                    <a:rPr lang="ko-KR" altLang="en-US" sz="1100" spc="-100" dirty="0"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예상 성능 이슈 집중관리</a:t>
                  </a:r>
                </a:p>
              </p:txBody>
            </p:sp>
          </p:grpSp>
          <p:sp>
            <p:nvSpPr>
              <p:cNvPr id="193" name="TextBox 14"/>
              <p:cNvSpPr txBox="1"/>
              <p:nvPr/>
            </p:nvSpPr>
            <p:spPr>
              <a:xfrm>
                <a:off x="459137" y="3671693"/>
                <a:ext cx="2823654" cy="4798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indent="-96791" eaLnBrk="0" fontAlgn="base" latinLnBrk="0" hangingPunct="0"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예상 성능이슈 사전 식별</a:t>
                </a:r>
              </a:p>
              <a:p>
                <a:pPr marL="96791" indent="-96791" eaLnBrk="0" fontAlgn="base" latinLnBrk="0" hangingPunct="0"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성능 인자들의 분석</a:t>
                </a:r>
                <a:r>
                  <a:rPr lang="en-US" altLang="ko-KR" sz="11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</a:t>
                </a:r>
                <a:r>
                  <a:rPr lang="ko-KR" altLang="en-US" sz="11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설계 단계 반영 및 집중 관리</a:t>
                </a: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774136" y="7114866"/>
            <a:ext cx="2682459" cy="2691512"/>
            <a:chOff x="774136" y="7114866"/>
            <a:chExt cx="2874513" cy="2691512"/>
          </a:xfrm>
        </p:grpSpPr>
        <p:sp>
          <p:nvSpPr>
            <p:cNvPr id="211" name="모서리가 둥근 직사각형 210"/>
            <p:cNvSpPr/>
            <p:nvPr/>
          </p:nvSpPr>
          <p:spPr bwMode="auto">
            <a:xfrm flipH="1">
              <a:off x="774136" y="7262017"/>
              <a:ext cx="2874513" cy="2544361"/>
            </a:xfrm>
            <a:prstGeom prst="roundRect">
              <a:avLst>
                <a:gd name="adj" fmla="val 0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212" name="Rectangle 309"/>
            <p:cNvSpPr>
              <a:spLocks noChangeArrowheads="1"/>
            </p:cNvSpPr>
            <p:nvPr/>
          </p:nvSpPr>
          <p:spPr bwMode="auto">
            <a:xfrm flipH="1">
              <a:off x="774139" y="7114866"/>
              <a:ext cx="2870321" cy="238511"/>
            </a:xfrm>
            <a:prstGeom prst="round2DiagRect">
              <a:avLst>
                <a:gd name="adj1" fmla="val 39345"/>
                <a:gd name="adj2" fmla="val 0"/>
              </a:avLst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200" spc="-1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유사사업 경험 인력 투입 </a:t>
              </a:r>
            </a:p>
          </p:txBody>
        </p:sp>
      </p:grpSp>
      <p:sp>
        <p:nvSpPr>
          <p:cNvPr id="215" name="Rectangle 61"/>
          <p:cNvSpPr>
            <a:spLocks noChangeArrowheads="1"/>
          </p:cNvSpPr>
          <p:nvPr/>
        </p:nvSpPr>
        <p:spPr bwMode="gray">
          <a:xfrm>
            <a:off x="909485" y="7570957"/>
            <a:ext cx="2415257" cy="318565"/>
          </a:xfrm>
          <a:prstGeom prst="round2Diag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6350" algn="ctr">
            <a:noFill/>
            <a:round/>
            <a:headEnd/>
            <a:tailEnd/>
          </a:ln>
          <a:extLst/>
        </p:spPr>
        <p:txBody>
          <a:bodyPr wrap="square" lIns="40116" tIns="40116" rIns="40116" bIns="40116" anchor="ctr"/>
          <a:lstStyle/>
          <a:p>
            <a:pPr lvl="0" algn="ctr">
              <a:defRPr/>
            </a:pPr>
            <a:r>
              <a:rPr lang="ko-KR" altLang="en-US" sz="1000" dirty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시스템 </a:t>
            </a:r>
            <a:r>
              <a:rPr lang="ko-KR" altLang="en-US" sz="10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중단 시 </a:t>
            </a:r>
            <a:r>
              <a:rPr lang="ko-KR" altLang="en-US" sz="1000" dirty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파급효과가 큼</a:t>
            </a:r>
          </a:p>
        </p:txBody>
      </p:sp>
      <p:sp>
        <p:nvSpPr>
          <p:cNvPr id="216" name="Rectangle 61"/>
          <p:cNvSpPr>
            <a:spLocks noChangeArrowheads="1"/>
          </p:cNvSpPr>
          <p:nvPr/>
        </p:nvSpPr>
        <p:spPr bwMode="gray">
          <a:xfrm>
            <a:off x="909485" y="8860215"/>
            <a:ext cx="2415257" cy="318565"/>
          </a:xfrm>
          <a:prstGeom prst="round2Diag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6350" algn="ctr">
            <a:noFill/>
            <a:round/>
            <a:headEnd/>
            <a:tailEnd/>
          </a:ln>
          <a:extLst/>
        </p:spPr>
        <p:txBody>
          <a:bodyPr wrap="square" lIns="40116" tIns="40116" rIns="40116" bIns="40116" anchor="ctr"/>
          <a:lstStyle/>
          <a:p>
            <a:pPr lvl="0" algn="ctr">
              <a:defRPr/>
            </a:pPr>
            <a:r>
              <a:rPr lang="ko-KR" altLang="en-US" sz="10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시스템 사용 편차가 심함</a:t>
            </a:r>
            <a:endParaRPr lang="ko-KR" altLang="en-US" sz="1000" dirty="0">
              <a:solidFill>
                <a:prstClr val="white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" pitchFamily="34" charset="0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909485" y="7999989"/>
            <a:ext cx="2415257" cy="3196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97040" algn="ctr">
              <a:buClr>
                <a:schemeClr val="bg1">
                  <a:lumMod val="65000"/>
                </a:schemeClr>
              </a:buClr>
              <a:buSzPct val="80000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배정 업무 마비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909485" y="8430102"/>
            <a:ext cx="2415257" cy="3196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97040" algn="ctr">
              <a:buClr>
                <a:schemeClr val="bg1">
                  <a:lumMod val="65000"/>
                </a:schemeClr>
              </a:buClr>
              <a:buSzPct val="80000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신뢰도 및 투명성 하락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909485" y="9289246"/>
            <a:ext cx="2415257" cy="3196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97040" algn="ctr">
              <a:buClr>
                <a:schemeClr val="bg1">
                  <a:lumMod val="65000"/>
                </a:schemeClr>
              </a:buClr>
              <a:buSzPct val="80000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입학원서 접수 기간에 사용량 집중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30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roup 602"/>
          <p:cNvGrpSpPr>
            <a:grpSpLocks/>
          </p:cNvGrpSpPr>
          <p:nvPr/>
        </p:nvGrpSpPr>
        <p:grpSpPr bwMode="auto">
          <a:xfrm>
            <a:off x="2435829" y="7540443"/>
            <a:ext cx="3145326" cy="749348"/>
            <a:chOff x="1911" y="2902"/>
            <a:chExt cx="1020" cy="324"/>
          </a:xfrm>
        </p:grpSpPr>
        <p:sp>
          <p:nvSpPr>
            <p:cNvPr id="342" name="Freeform 505"/>
            <p:cNvSpPr>
              <a:spLocks/>
            </p:cNvSpPr>
            <p:nvPr/>
          </p:nvSpPr>
          <p:spPr bwMode="auto">
            <a:xfrm rot="21600000">
              <a:off x="1911" y="2902"/>
              <a:ext cx="1020" cy="299"/>
            </a:xfrm>
            <a:custGeom>
              <a:avLst/>
              <a:gdLst>
                <a:gd name="T0" fmla="*/ 2281 w 2766"/>
                <a:gd name="T1" fmla="*/ 1456 h 2744"/>
                <a:gd name="T2" fmla="*/ 2737 w 2766"/>
                <a:gd name="T3" fmla="*/ 1445 h 2744"/>
                <a:gd name="T4" fmla="*/ 2680 w 2766"/>
                <a:gd name="T5" fmla="*/ 1419 h 2744"/>
                <a:gd name="T6" fmla="*/ 2622 w 2766"/>
                <a:gd name="T7" fmla="*/ 1390 h 2744"/>
                <a:gd name="T8" fmla="*/ 2567 w 2766"/>
                <a:gd name="T9" fmla="*/ 1359 h 2744"/>
                <a:gd name="T10" fmla="*/ 2483 w 2766"/>
                <a:gd name="T11" fmla="*/ 1308 h 2744"/>
                <a:gd name="T12" fmla="*/ 2375 w 2766"/>
                <a:gd name="T13" fmla="*/ 1233 h 2744"/>
                <a:gd name="T14" fmla="*/ 2271 w 2766"/>
                <a:gd name="T15" fmla="*/ 1151 h 2744"/>
                <a:gd name="T16" fmla="*/ 2171 w 2766"/>
                <a:gd name="T17" fmla="*/ 1063 h 2744"/>
                <a:gd name="T18" fmla="*/ 2075 w 2766"/>
                <a:gd name="T19" fmla="*/ 968 h 2744"/>
                <a:gd name="T20" fmla="*/ 1981 w 2766"/>
                <a:gd name="T21" fmla="*/ 870 h 2744"/>
                <a:gd name="T22" fmla="*/ 1893 w 2766"/>
                <a:gd name="T23" fmla="*/ 768 h 2744"/>
                <a:gd name="T24" fmla="*/ 1808 w 2766"/>
                <a:gd name="T25" fmla="*/ 664 h 2744"/>
                <a:gd name="T26" fmla="*/ 1729 w 2766"/>
                <a:gd name="T27" fmla="*/ 558 h 2744"/>
                <a:gd name="T28" fmla="*/ 1654 w 2766"/>
                <a:gd name="T29" fmla="*/ 453 h 2744"/>
                <a:gd name="T30" fmla="*/ 1584 w 2766"/>
                <a:gd name="T31" fmla="*/ 347 h 2744"/>
                <a:gd name="T32" fmla="*/ 1519 w 2766"/>
                <a:gd name="T33" fmla="*/ 244 h 2744"/>
                <a:gd name="T34" fmla="*/ 1461 w 2766"/>
                <a:gd name="T35" fmla="*/ 144 h 2744"/>
                <a:gd name="T36" fmla="*/ 1408 w 2766"/>
                <a:gd name="T37" fmla="*/ 47 h 2744"/>
                <a:gd name="T38" fmla="*/ 1358 w 2766"/>
                <a:gd name="T39" fmla="*/ 47 h 2744"/>
                <a:gd name="T40" fmla="*/ 1305 w 2766"/>
                <a:gd name="T41" fmla="*/ 144 h 2744"/>
                <a:gd name="T42" fmla="*/ 1245 w 2766"/>
                <a:gd name="T43" fmla="*/ 244 h 2744"/>
                <a:gd name="T44" fmla="*/ 1182 w 2766"/>
                <a:gd name="T45" fmla="*/ 347 h 2744"/>
                <a:gd name="T46" fmla="*/ 1112 w 2766"/>
                <a:gd name="T47" fmla="*/ 453 h 2744"/>
                <a:gd name="T48" fmla="*/ 1037 w 2766"/>
                <a:gd name="T49" fmla="*/ 558 h 2744"/>
                <a:gd name="T50" fmla="*/ 958 w 2766"/>
                <a:gd name="T51" fmla="*/ 664 h 2744"/>
                <a:gd name="T52" fmla="*/ 873 w 2766"/>
                <a:gd name="T53" fmla="*/ 768 h 2744"/>
                <a:gd name="T54" fmla="*/ 785 w 2766"/>
                <a:gd name="T55" fmla="*/ 870 h 2744"/>
                <a:gd name="T56" fmla="*/ 693 w 2766"/>
                <a:gd name="T57" fmla="*/ 968 h 2744"/>
                <a:gd name="T58" fmla="*/ 595 w 2766"/>
                <a:gd name="T59" fmla="*/ 1063 h 2744"/>
                <a:gd name="T60" fmla="*/ 495 w 2766"/>
                <a:gd name="T61" fmla="*/ 1151 h 2744"/>
                <a:gd name="T62" fmla="*/ 391 w 2766"/>
                <a:gd name="T63" fmla="*/ 1233 h 2744"/>
                <a:gd name="T64" fmla="*/ 283 w 2766"/>
                <a:gd name="T65" fmla="*/ 1308 h 2744"/>
                <a:gd name="T66" fmla="*/ 199 w 2766"/>
                <a:gd name="T67" fmla="*/ 1359 h 2744"/>
                <a:gd name="T68" fmla="*/ 144 w 2766"/>
                <a:gd name="T69" fmla="*/ 1390 h 2744"/>
                <a:gd name="T70" fmla="*/ 86 w 2766"/>
                <a:gd name="T71" fmla="*/ 1419 h 2744"/>
                <a:gd name="T72" fmla="*/ 29 w 2766"/>
                <a:gd name="T73" fmla="*/ 1445 h 2744"/>
                <a:gd name="T74" fmla="*/ 485 w 2766"/>
                <a:gd name="T75" fmla="*/ 1456 h 2744"/>
                <a:gd name="T76" fmla="*/ 2696 w 2766"/>
                <a:gd name="T77" fmla="*/ 274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66" h="2744">
                  <a:moveTo>
                    <a:pt x="2696" y="2744"/>
                  </a:moveTo>
                  <a:lnTo>
                    <a:pt x="2281" y="1456"/>
                  </a:lnTo>
                  <a:lnTo>
                    <a:pt x="2766" y="1456"/>
                  </a:lnTo>
                  <a:lnTo>
                    <a:pt x="2737" y="1445"/>
                  </a:lnTo>
                  <a:lnTo>
                    <a:pt x="2707" y="1432"/>
                  </a:lnTo>
                  <a:lnTo>
                    <a:pt x="2680" y="1419"/>
                  </a:lnTo>
                  <a:lnTo>
                    <a:pt x="2650" y="1404"/>
                  </a:lnTo>
                  <a:lnTo>
                    <a:pt x="2622" y="1390"/>
                  </a:lnTo>
                  <a:lnTo>
                    <a:pt x="2595" y="1375"/>
                  </a:lnTo>
                  <a:lnTo>
                    <a:pt x="2567" y="1359"/>
                  </a:lnTo>
                  <a:lnTo>
                    <a:pt x="2539" y="1343"/>
                  </a:lnTo>
                  <a:lnTo>
                    <a:pt x="2483" y="1308"/>
                  </a:lnTo>
                  <a:lnTo>
                    <a:pt x="2429" y="1271"/>
                  </a:lnTo>
                  <a:lnTo>
                    <a:pt x="2375" y="1233"/>
                  </a:lnTo>
                  <a:lnTo>
                    <a:pt x="2324" y="1193"/>
                  </a:lnTo>
                  <a:lnTo>
                    <a:pt x="2271" y="1151"/>
                  </a:lnTo>
                  <a:lnTo>
                    <a:pt x="2221" y="1108"/>
                  </a:lnTo>
                  <a:lnTo>
                    <a:pt x="2171" y="1063"/>
                  </a:lnTo>
                  <a:lnTo>
                    <a:pt x="2121" y="1015"/>
                  </a:lnTo>
                  <a:lnTo>
                    <a:pt x="2075" y="968"/>
                  </a:lnTo>
                  <a:lnTo>
                    <a:pt x="2028" y="920"/>
                  </a:lnTo>
                  <a:lnTo>
                    <a:pt x="1981" y="870"/>
                  </a:lnTo>
                  <a:lnTo>
                    <a:pt x="1937" y="820"/>
                  </a:lnTo>
                  <a:lnTo>
                    <a:pt x="1893" y="768"/>
                  </a:lnTo>
                  <a:lnTo>
                    <a:pt x="1850" y="717"/>
                  </a:lnTo>
                  <a:lnTo>
                    <a:pt x="1808" y="664"/>
                  </a:lnTo>
                  <a:lnTo>
                    <a:pt x="1768" y="611"/>
                  </a:lnTo>
                  <a:lnTo>
                    <a:pt x="1729" y="558"/>
                  </a:lnTo>
                  <a:lnTo>
                    <a:pt x="1691" y="506"/>
                  </a:lnTo>
                  <a:lnTo>
                    <a:pt x="1654" y="453"/>
                  </a:lnTo>
                  <a:lnTo>
                    <a:pt x="1619" y="400"/>
                  </a:lnTo>
                  <a:lnTo>
                    <a:pt x="1584" y="347"/>
                  </a:lnTo>
                  <a:lnTo>
                    <a:pt x="1551" y="296"/>
                  </a:lnTo>
                  <a:lnTo>
                    <a:pt x="1519" y="244"/>
                  </a:lnTo>
                  <a:lnTo>
                    <a:pt x="1490" y="194"/>
                  </a:lnTo>
                  <a:lnTo>
                    <a:pt x="1461" y="144"/>
                  </a:lnTo>
                  <a:lnTo>
                    <a:pt x="1433" y="95"/>
                  </a:lnTo>
                  <a:lnTo>
                    <a:pt x="1408" y="47"/>
                  </a:lnTo>
                  <a:lnTo>
                    <a:pt x="1383" y="0"/>
                  </a:lnTo>
                  <a:lnTo>
                    <a:pt x="1358" y="47"/>
                  </a:lnTo>
                  <a:lnTo>
                    <a:pt x="1332" y="95"/>
                  </a:lnTo>
                  <a:lnTo>
                    <a:pt x="1305" y="144"/>
                  </a:lnTo>
                  <a:lnTo>
                    <a:pt x="1276" y="194"/>
                  </a:lnTo>
                  <a:lnTo>
                    <a:pt x="1245" y="244"/>
                  </a:lnTo>
                  <a:lnTo>
                    <a:pt x="1215" y="296"/>
                  </a:lnTo>
                  <a:lnTo>
                    <a:pt x="1182" y="347"/>
                  </a:lnTo>
                  <a:lnTo>
                    <a:pt x="1147" y="400"/>
                  </a:lnTo>
                  <a:lnTo>
                    <a:pt x="1112" y="453"/>
                  </a:lnTo>
                  <a:lnTo>
                    <a:pt x="1075" y="506"/>
                  </a:lnTo>
                  <a:lnTo>
                    <a:pt x="1037" y="558"/>
                  </a:lnTo>
                  <a:lnTo>
                    <a:pt x="998" y="611"/>
                  </a:lnTo>
                  <a:lnTo>
                    <a:pt x="958" y="664"/>
                  </a:lnTo>
                  <a:lnTo>
                    <a:pt x="916" y="717"/>
                  </a:lnTo>
                  <a:lnTo>
                    <a:pt x="873" y="768"/>
                  </a:lnTo>
                  <a:lnTo>
                    <a:pt x="829" y="820"/>
                  </a:lnTo>
                  <a:lnTo>
                    <a:pt x="785" y="870"/>
                  </a:lnTo>
                  <a:lnTo>
                    <a:pt x="740" y="920"/>
                  </a:lnTo>
                  <a:lnTo>
                    <a:pt x="693" y="968"/>
                  </a:lnTo>
                  <a:lnTo>
                    <a:pt x="645" y="1015"/>
                  </a:lnTo>
                  <a:lnTo>
                    <a:pt x="595" y="1063"/>
                  </a:lnTo>
                  <a:lnTo>
                    <a:pt x="545" y="1108"/>
                  </a:lnTo>
                  <a:lnTo>
                    <a:pt x="495" y="1151"/>
                  </a:lnTo>
                  <a:lnTo>
                    <a:pt x="442" y="1193"/>
                  </a:lnTo>
                  <a:lnTo>
                    <a:pt x="391" y="1233"/>
                  </a:lnTo>
                  <a:lnTo>
                    <a:pt x="337" y="1271"/>
                  </a:lnTo>
                  <a:lnTo>
                    <a:pt x="283" y="1308"/>
                  </a:lnTo>
                  <a:lnTo>
                    <a:pt x="227" y="1343"/>
                  </a:lnTo>
                  <a:lnTo>
                    <a:pt x="199" y="1359"/>
                  </a:lnTo>
                  <a:lnTo>
                    <a:pt x="171" y="1375"/>
                  </a:lnTo>
                  <a:lnTo>
                    <a:pt x="144" y="1390"/>
                  </a:lnTo>
                  <a:lnTo>
                    <a:pt x="116" y="1404"/>
                  </a:lnTo>
                  <a:lnTo>
                    <a:pt x="86" y="1419"/>
                  </a:lnTo>
                  <a:lnTo>
                    <a:pt x="59" y="1432"/>
                  </a:lnTo>
                  <a:lnTo>
                    <a:pt x="29" y="1445"/>
                  </a:lnTo>
                  <a:lnTo>
                    <a:pt x="0" y="1456"/>
                  </a:lnTo>
                  <a:lnTo>
                    <a:pt x="485" y="1456"/>
                  </a:lnTo>
                  <a:lnTo>
                    <a:pt x="70" y="2744"/>
                  </a:lnTo>
                  <a:lnTo>
                    <a:pt x="2696" y="274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endParaRPr>
            </a:p>
          </p:txBody>
        </p:sp>
        <p:sp>
          <p:nvSpPr>
            <p:cNvPr id="343" name="Freeform 506"/>
            <p:cNvSpPr>
              <a:spLocks/>
            </p:cNvSpPr>
            <p:nvPr/>
          </p:nvSpPr>
          <p:spPr bwMode="auto">
            <a:xfrm rot="21600000">
              <a:off x="1911" y="2927"/>
              <a:ext cx="1020" cy="299"/>
            </a:xfrm>
            <a:custGeom>
              <a:avLst/>
              <a:gdLst>
                <a:gd name="T0" fmla="*/ 2281 w 2766"/>
                <a:gd name="T1" fmla="*/ 1456 h 2744"/>
                <a:gd name="T2" fmla="*/ 2737 w 2766"/>
                <a:gd name="T3" fmla="*/ 1445 h 2744"/>
                <a:gd name="T4" fmla="*/ 2680 w 2766"/>
                <a:gd name="T5" fmla="*/ 1419 h 2744"/>
                <a:gd name="T6" fmla="*/ 2622 w 2766"/>
                <a:gd name="T7" fmla="*/ 1390 h 2744"/>
                <a:gd name="T8" fmla="*/ 2567 w 2766"/>
                <a:gd name="T9" fmla="*/ 1359 h 2744"/>
                <a:gd name="T10" fmla="*/ 2483 w 2766"/>
                <a:gd name="T11" fmla="*/ 1308 h 2744"/>
                <a:gd name="T12" fmla="*/ 2375 w 2766"/>
                <a:gd name="T13" fmla="*/ 1233 h 2744"/>
                <a:gd name="T14" fmla="*/ 2271 w 2766"/>
                <a:gd name="T15" fmla="*/ 1151 h 2744"/>
                <a:gd name="T16" fmla="*/ 2171 w 2766"/>
                <a:gd name="T17" fmla="*/ 1063 h 2744"/>
                <a:gd name="T18" fmla="*/ 2075 w 2766"/>
                <a:gd name="T19" fmla="*/ 968 h 2744"/>
                <a:gd name="T20" fmla="*/ 1981 w 2766"/>
                <a:gd name="T21" fmla="*/ 870 h 2744"/>
                <a:gd name="T22" fmla="*/ 1893 w 2766"/>
                <a:gd name="T23" fmla="*/ 768 h 2744"/>
                <a:gd name="T24" fmla="*/ 1808 w 2766"/>
                <a:gd name="T25" fmla="*/ 664 h 2744"/>
                <a:gd name="T26" fmla="*/ 1729 w 2766"/>
                <a:gd name="T27" fmla="*/ 558 h 2744"/>
                <a:gd name="T28" fmla="*/ 1654 w 2766"/>
                <a:gd name="T29" fmla="*/ 453 h 2744"/>
                <a:gd name="T30" fmla="*/ 1584 w 2766"/>
                <a:gd name="T31" fmla="*/ 347 h 2744"/>
                <a:gd name="T32" fmla="*/ 1519 w 2766"/>
                <a:gd name="T33" fmla="*/ 244 h 2744"/>
                <a:gd name="T34" fmla="*/ 1461 w 2766"/>
                <a:gd name="T35" fmla="*/ 144 h 2744"/>
                <a:gd name="T36" fmla="*/ 1408 w 2766"/>
                <a:gd name="T37" fmla="*/ 47 h 2744"/>
                <a:gd name="T38" fmla="*/ 1358 w 2766"/>
                <a:gd name="T39" fmla="*/ 47 h 2744"/>
                <a:gd name="T40" fmla="*/ 1305 w 2766"/>
                <a:gd name="T41" fmla="*/ 144 h 2744"/>
                <a:gd name="T42" fmla="*/ 1245 w 2766"/>
                <a:gd name="T43" fmla="*/ 244 h 2744"/>
                <a:gd name="T44" fmla="*/ 1182 w 2766"/>
                <a:gd name="T45" fmla="*/ 347 h 2744"/>
                <a:gd name="T46" fmla="*/ 1112 w 2766"/>
                <a:gd name="T47" fmla="*/ 453 h 2744"/>
                <a:gd name="T48" fmla="*/ 1037 w 2766"/>
                <a:gd name="T49" fmla="*/ 558 h 2744"/>
                <a:gd name="T50" fmla="*/ 958 w 2766"/>
                <a:gd name="T51" fmla="*/ 664 h 2744"/>
                <a:gd name="T52" fmla="*/ 873 w 2766"/>
                <a:gd name="T53" fmla="*/ 768 h 2744"/>
                <a:gd name="T54" fmla="*/ 785 w 2766"/>
                <a:gd name="T55" fmla="*/ 870 h 2744"/>
                <a:gd name="T56" fmla="*/ 693 w 2766"/>
                <a:gd name="T57" fmla="*/ 968 h 2744"/>
                <a:gd name="T58" fmla="*/ 595 w 2766"/>
                <a:gd name="T59" fmla="*/ 1063 h 2744"/>
                <a:gd name="T60" fmla="*/ 495 w 2766"/>
                <a:gd name="T61" fmla="*/ 1151 h 2744"/>
                <a:gd name="T62" fmla="*/ 391 w 2766"/>
                <a:gd name="T63" fmla="*/ 1233 h 2744"/>
                <a:gd name="T64" fmla="*/ 283 w 2766"/>
                <a:gd name="T65" fmla="*/ 1308 h 2744"/>
                <a:gd name="T66" fmla="*/ 199 w 2766"/>
                <a:gd name="T67" fmla="*/ 1359 h 2744"/>
                <a:gd name="T68" fmla="*/ 144 w 2766"/>
                <a:gd name="T69" fmla="*/ 1390 h 2744"/>
                <a:gd name="T70" fmla="*/ 86 w 2766"/>
                <a:gd name="T71" fmla="*/ 1419 h 2744"/>
                <a:gd name="T72" fmla="*/ 29 w 2766"/>
                <a:gd name="T73" fmla="*/ 1445 h 2744"/>
                <a:gd name="T74" fmla="*/ 485 w 2766"/>
                <a:gd name="T75" fmla="*/ 1456 h 2744"/>
                <a:gd name="T76" fmla="*/ 2696 w 2766"/>
                <a:gd name="T77" fmla="*/ 274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66" h="2744">
                  <a:moveTo>
                    <a:pt x="2696" y="2744"/>
                  </a:moveTo>
                  <a:lnTo>
                    <a:pt x="2281" y="1456"/>
                  </a:lnTo>
                  <a:lnTo>
                    <a:pt x="2766" y="1456"/>
                  </a:lnTo>
                  <a:lnTo>
                    <a:pt x="2737" y="1445"/>
                  </a:lnTo>
                  <a:lnTo>
                    <a:pt x="2707" y="1432"/>
                  </a:lnTo>
                  <a:lnTo>
                    <a:pt x="2680" y="1419"/>
                  </a:lnTo>
                  <a:lnTo>
                    <a:pt x="2650" y="1404"/>
                  </a:lnTo>
                  <a:lnTo>
                    <a:pt x="2622" y="1390"/>
                  </a:lnTo>
                  <a:lnTo>
                    <a:pt x="2595" y="1375"/>
                  </a:lnTo>
                  <a:lnTo>
                    <a:pt x="2567" y="1359"/>
                  </a:lnTo>
                  <a:lnTo>
                    <a:pt x="2539" y="1343"/>
                  </a:lnTo>
                  <a:lnTo>
                    <a:pt x="2483" y="1308"/>
                  </a:lnTo>
                  <a:lnTo>
                    <a:pt x="2429" y="1271"/>
                  </a:lnTo>
                  <a:lnTo>
                    <a:pt x="2375" y="1233"/>
                  </a:lnTo>
                  <a:lnTo>
                    <a:pt x="2324" y="1193"/>
                  </a:lnTo>
                  <a:lnTo>
                    <a:pt x="2271" y="1151"/>
                  </a:lnTo>
                  <a:lnTo>
                    <a:pt x="2221" y="1108"/>
                  </a:lnTo>
                  <a:lnTo>
                    <a:pt x="2171" y="1063"/>
                  </a:lnTo>
                  <a:lnTo>
                    <a:pt x="2121" y="1015"/>
                  </a:lnTo>
                  <a:lnTo>
                    <a:pt x="2075" y="968"/>
                  </a:lnTo>
                  <a:lnTo>
                    <a:pt x="2028" y="920"/>
                  </a:lnTo>
                  <a:lnTo>
                    <a:pt x="1981" y="870"/>
                  </a:lnTo>
                  <a:lnTo>
                    <a:pt x="1937" y="820"/>
                  </a:lnTo>
                  <a:lnTo>
                    <a:pt x="1893" y="768"/>
                  </a:lnTo>
                  <a:lnTo>
                    <a:pt x="1850" y="717"/>
                  </a:lnTo>
                  <a:lnTo>
                    <a:pt x="1808" y="664"/>
                  </a:lnTo>
                  <a:lnTo>
                    <a:pt x="1768" y="611"/>
                  </a:lnTo>
                  <a:lnTo>
                    <a:pt x="1729" y="558"/>
                  </a:lnTo>
                  <a:lnTo>
                    <a:pt x="1691" y="506"/>
                  </a:lnTo>
                  <a:lnTo>
                    <a:pt x="1654" y="453"/>
                  </a:lnTo>
                  <a:lnTo>
                    <a:pt x="1619" y="400"/>
                  </a:lnTo>
                  <a:lnTo>
                    <a:pt x="1584" y="347"/>
                  </a:lnTo>
                  <a:lnTo>
                    <a:pt x="1551" y="296"/>
                  </a:lnTo>
                  <a:lnTo>
                    <a:pt x="1519" y="244"/>
                  </a:lnTo>
                  <a:lnTo>
                    <a:pt x="1490" y="194"/>
                  </a:lnTo>
                  <a:lnTo>
                    <a:pt x="1461" y="144"/>
                  </a:lnTo>
                  <a:lnTo>
                    <a:pt x="1433" y="95"/>
                  </a:lnTo>
                  <a:lnTo>
                    <a:pt x="1408" y="47"/>
                  </a:lnTo>
                  <a:lnTo>
                    <a:pt x="1383" y="0"/>
                  </a:lnTo>
                  <a:lnTo>
                    <a:pt x="1358" y="47"/>
                  </a:lnTo>
                  <a:lnTo>
                    <a:pt x="1332" y="95"/>
                  </a:lnTo>
                  <a:lnTo>
                    <a:pt x="1305" y="144"/>
                  </a:lnTo>
                  <a:lnTo>
                    <a:pt x="1276" y="194"/>
                  </a:lnTo>
                  <a:lnTo>
                    <a:pt x="1245" y="244"/>
                  </a:lnTo>
                  <a:lnTo>
                    <a:pt x="1215" y="296"/>
                  </a:lnTo>
                  <a:lnTo>
                    <a:pt x="1182" y="347"/>
                  </a:lnTo>
                  <a:lnTo>
                    <a:pt x="1147" y="400"/>
                  </a:lnTo>
                  <a:lnTo>
                    <a:pt x="1112" y="453"/>
                  </a:lnTo>
                  <a:lnTo>
                    <a:pt x="1075" y="506"/>
                  </a:lnTo>
                  <a:lnTo>
                    <a:pt x="1037" y="558"/>
                  </a:lnTo>
                  <a:lnTo>
                    <a:pt x="998" y="611"/>
                  </a:lnTo>
                  <a:lnTo>
                    <a:pt x="958" y="664"/>
                  </a:lnTo>
                  <a:lnTo>
                    <a:pt x="916" y="717"/>
                  </a:lnTo>
                  <a:lnTo>
                    <a:pt x="873" y="768"/>
                  </a:lnTo>
                  <a:lnTo>
                    <a:pt x="829" y="820"/>
                  </a:lnTo>
                  <a:lnTo>
                    <a:pt x="785" y="870"/>
                  </a:lnTo>
                  <a:lnTo>
                    <a:pt x="740" y="920"/>
                  </a:lnTo>
                  <a:lnTo>
                    <a:pt x="693" y="968"/>
                  </a:lnTo>
                  <a:lnTo>
                    <a:pt x="645" y="1015"/>
                  </a:lnTo>
                  <a:lnTo>
                    <a:pt x="595" y="1063"/>
                  </a:lnTo>
                  <a:lnTo>
                    <a:pt x="545" y="1108"/>
                  </a:lnTo>
                  <a:lnTo>
                    <a:pt x="495" y="1151"/>
                  </a:lnTo>
                  <a:lnTo>
                    <a:pt x="442" y="1193"/>
                  </a:lnTo>
                  <a:lnTo>
                    <a:pt x="391" y="1233"/>
                  </a:lnTo>
                  <a:lnTo>
                    <a:pt x="337" y="1271"/>
                  </a:lnTo>
                  <a:lnTo>
                    <a:pt x="283" y="1308"/>
                  </a:lnTo>
                  <a:lnTo>
                    <a:pt x="227" y="1343"/>
                  </a:lnTo>
                  <a:lnTo>
                    <a:pt x="199" y="1359"/>
                  </a:lnTo>
                  <a:lnTo>
                    <a:pt x="171" y="1375"/>
                  </a:lnTo>
                  <a:lnTo>
                    <a:pt x="144" y="1390"/>
                  </a:lnTo>
                  <a:lnTo>
                    <a:pt x="116" y="1404"/>
                  </a:lnTo>
                  <a:lnTo>
                    <a:pt x="86" y="1419"/>
                  </a:lnTo>
                  <a:lnTo>
                    <a:pt x="59" y="1432"/>
                  </a:lnTo>
                  <a:lnTo>
                    <a:pt x="29" y="1445"/>
                  </a:lnTo>
                  <a:lnTo>
                    <a:pt x="0" y="1456"/>
                  </a:lnTo>
                  <a:lnTo>
                    <a:pt x="485" y="1456"/>
                  </a:lnTo>
                  <a:lnTo>
                    <a:pt x="70" y="2744"/>
                  </a:lnTo>
                  <a:lnTo>
                    <a:pt x="2696" y="2744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C0C0C0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endParaRPr>
            </a:p>
          </p:txBody>
        </p:sp>
      </p:grpSp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사업이해도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1.1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배경 및 목적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본 사업은 변경된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도로명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주소를 현행화하고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기능 개선을 통하여 대전광역시 고등학교 입학전형을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원할하고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정확하게 수행할 수 있도록 시스템을 개선하는 과업입니다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준비된 인력과 경험을 바탕으로 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2020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년도 대전광역시 고등학교 입학전형을 차질없이 수행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할 수 있도록 하겠습니다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7928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395675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사업의 목표 및 범위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 </a:t>
            </a:r>
            <a:r>
              <a:rPr kumimoji="0" lang="ko-KR" alt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사업이해도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1.1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배경 및 목적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276" name="Rectangle 252"/>
          <p:cNvSpPr>
            <a:spLocks noChangeArrowheads="1"/>
          </p:cNvSpPr>
          <p:nvPr/>
        </p:nvSpPr>
        <p:spPr bwMode="gray">
          <a:xfrm>
            <a:off x="4277234" y="4696844"/>
            <a:ext cx="2493963" cy="334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200" b="0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277" name="Text Box 13"/>
          <p:cNvSpPr txBox="1">
            <a:spLocks noChangeArrowheads="1"/>
          </p:cNvSpPr>
          <p:nvPr/>
        </p:nvSpPr>
        <p:spPr bwMode="gray">
          <a:xfrm>
            <a:off x="600972" y="3432793"/>
            <a:ext cx="6968574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고입전형시스템 안정적 운영 및 </a:t>
            </a:r>
            <a:r>
              <a:rPr kumimoji="1" lang="ko-KR" altLang="en-US" sz="1200" dirty="0" smtClean="0">
                <a:solidFill>
                  <a:srgbClr val="4D4D4D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배정업무 신뢰도 제고를 위한</a:t>
            </a:r>
            <a:endParaRPr kumimoji="1" lang="en-US" altLang="ko-KR" sz="1200" dirty="0" smtClean="0">
              <a:solidFill>
                <a:srgbClr val="4D4D4D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AEDEF">
                    <a:lumMod val="50000"/>
                  </a:srgb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                      </a:t>
            </a:r>
            <a:r>
              <a:rPr kumimoji="1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E0E3">
                    <a:lumMod val="50000"/>
                  </a:srgb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“</a:t>
            </a:r>
            <a:r>
              <a:rPr kumimoji="1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E0E3">
                    <a:lumMod val="50000"/>
                  </a:srgb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고등학교 입학전형시스템 기능개선</a:t>
            </a:r>
            <a:r>
              <a:rPr kumimoji="1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E0E3">
                    <a:lumMod val="50000"/>
                  </a:srgb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”</a:t>
            </a:r>
            <a:endParaRPr kumimoji="1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BBE0E3">
                  <a:lumMod val="50000"/>
                </a:srgbClr>
              </a:solidFill>
              <a:effectLst/>
              <a:uLnTx/>
              <a:uFillTx/>
              <a:latin typeface="Rix모던고딕 EB" panose="02020603020101020101" pitchFamily="18" charset="-127"/>
              <a:ea typeface="Rix모던고딕 EB" panose="02020603020101020101" pitchFamily="18" charset="-127"/>
              <a:cs typeface="+mn-cs"/>
            </a:endParaRPr>
          </a:p>
        </p:txBody>
      </p:sp>
      <p:sp>
        <p:nvSpPr>
          <p:cNvPr id="278" name="Rectangle 251"/>
          <p:cNvSpPr>
            <a:spLocks noChangeArrowheads="1"/>
          </p:cNvSpPr>
          <p:nvPr/>
        </p:nvSpPr>
        <p:spPr bwMode="gray">
          <a:xfrm>
            <a:off x="2880672" y="4698179"/>
            <a:ext cx="1625600" cy="335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200" b="0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279" name="Rectangle 605"/>
          <p:cNvSpPr>
            <a:spLocks noChangeArrowheads="1"/>
          </p:cNvSpPr>
          <p:nvPr/>
        </p:nvSpPr>
        <p:spPr bwMode="auto">
          <a:xfrm>
            <a:off x="996768" y="4966711"/>
            <a:ext cx="2193267" cy="328613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280" name="Rectangle 606"/>
          <p:cNvSpPr>
            <a:spLocks noChangeArrowheads="1"/>
          </p:cNvSpPr>
          <p:nvPr/>
        </p:nvSpPr>
        <p:spPr bwMode="auto">
          <a:xfrm>
            <a:off x="4823285" y="4966711"/>
            <a:ext cx="2283662" cy="328613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282" name="Rectangle 252"/>
          <p:cNvSpPr>
            <a:spLocks noChangeArrowheads="1"/>
          </p:cNvSpPr>
          <p:nvPr/>
        </p:nvSpPr>
        <p:spPr bwMode="gray">
          <a:xfrm>
            <a:off x="791523" y="4690631"/>
            <a:ext cx="2493963" cy="334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200" b="0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308" name="Freeform 505"/>
          <p:cNvSpPr>
            <a:spLocks/>
          </p:cNvSpPr>
          <p:nvPr/>
        </p:nvSpPr>
        <p:spPr bwMode="auto">
          <a:xfrm>
            <a:off x="2351786" y="5046501"/>
            <a:ext cx="3145326" cy="691528"/>
          </a:xfrm>
          <a:custGeom>
            <a:avLst/>
            <a:gdLst>
              <a:gd name="T0" fmla="*/ 2281 w 2766"/>
              <a:gd name="T1" fmla="*/ 1456 h 2744"/>
              <a:gd name="T2" fmla="*/ 2737 w 2766"/>
              <a:gd name="T3" fmla="*/ 1445 h 2744"/>
              <a:gd name="T4" fmla="*/ 2680 w 2766"/>
              <a:gd name="T5" fmla="*/ 1419 h 2744"/>
              <a:gd name="T6" fmla="*/ 2622 w 2766"/>
              <a:gd name="T7" fmla="*/ 1390 h 2744"/>
              <a:gd name="T8" fmla="*/ 2567 w 2766"/>
              <a:gd name="T9" fmla="*/ 1359 h 2744"/>
              <a:gd name="T10" fmla="*/ 2483 w 2766"/>
              <a:gd name="T11" fmla="*/ 1308 h 2744"/>
              <a:gd name="T12" fmla="*/ 2375 w 2766"/>
              <a:gd name="T13" fmla="*/ 1233 h 2744"/>
              <a:gd name="T14" fmla="*/ 2271 w 2766"/>
              <a:gd name="T15" fmla="*/ 1151 h 2744"/>
              <a:gd name="T16" fmla="*/ 2171 w 2766"/>
              <a:gd name="T17" fmla="*/ 1063 h 2744"/>
              <a:gd name="T18" fmla="*/ 2075 w 2766"/>
              <a:gd name="T19" fmla="*/ 968 h 2744"/>
              <a:gd name="T20" fmla="*/ 1981 w 2766"/>
              <a:gd name="T21" fmla="*/ 870 h 2744"/>
              <a:gd name="T22" fmla="*/ 1893 w 2766"/>
              <a:gd name="T23" fmla="*/ 768 h 2744"/>
              <a:gd name="T24" fmla="*/ 1808 w 2766"/>
              <a:gd name="T25" fmla="*/ 664 h 2744"/>
              <a:gd name="T26" fmla="*/ 1729 w 2766"/>
              <a:gd name="T27" fmla="*/ 558 h 2744"/>
              <a:gd name="T28" fmla="*/ 1654 w 2766"/>
              <a:gd name="T29" fmla="*/ 453 h 2744"/>
              <a:gd name="T30" fmla="*/ 1584 w 2766"/>
              <a:gd name="T31" fmla="*/ 347 h 2744"/>
              <a:gd name="T32" fmla="*/ 1519 w 2766"/>
              <a:gd name="T33" fmla="*/ 244 h 2744"/>
              <a:gd name="T34" fmla="*/ 1461 w 2766"/>
              <a:gd name="T35" fmla="*/ 144 h 2744"/>
              <a:gd name="T36" fmla="*/ 1408 w 2766"/>
              <a:gd name="T37" fmla="*/ 47 h 2744"/>
              <a:gd name="T38" fmla="*/ 1358 w 2766"/>
              <a:gd name="T39" fmla="*/ 47 h 2744"/>
              <a:gd name="T40" fmla="*/ 1305 w 2766"/>
              <a:gd name="T41" fmla="*/ 144 h 2744"/>
              <a:gd name="T42" fmla="*/ 1245 w 2766"/>
              <a:gd name="T43" fmla="*/ 244 h 2744"/>
              <a:gd name="T44" fmla="*/ 1182 w 2766"/>
              <a:gd name="T45" fmla="*/ 347 h 2744"/>
              <a:gd name="T46" fmla="*/ 1112 w 2766"/>
              <a:gd name="T47" fmla="*/ 453 h 2744"/>
              <a:gd name="T48" fmla="*/ 1037 w 2766"/>
              <a:gd name="T49" fmla="*/ 558 h 2744"/>
              <a:gd name="T50" fmla="*/ 958 w 2766"/>
              <a:gd name="T51" fmla="*/ 664 h 2744"/>
              <a:gd name="T52" fmla="*/ 873 w 2766"/>
              <a:gd name="T53" fmla="*/ 768 h 2744"/>
              <a:gd name="T54" fmla="*/ 785 w 2766"/>
              <a:gd name="T55" fmla="*/ 870 h 2744"/>
              <a:gd name="T56" fmla="*/ 693 w 2766"/>
              <a:gd name="T57" fmla="*/ 968 h 2744"/>
              <a:gd name="T58" fmla="*/ 595 w 2766"/>
              <a:gd name="T59" fmla="*/ 1063 h 2744"/>
              <a:gd name="T60" fmla="*/ 495 w 2766"/>
              <a:gd name="T61" fmla="*/ 1151 h 2744"/>
              <a:gd name="T62" fmla="*/ 391 w 2766"/>
              <a:gd name="T63" fmla="*/ 1233 h 2744"/>
              <a:gd name="T64" fmla="*/ 283 w 2766"/>
              <a:gd name="T65" fmla="*/ 1308 h 2744"/>
              <a:gd name="T66" fmla="*/ 199 w 2766"/>
              <a:gd name="T67" fmla="*/ 1359 h 2744"/>
              <a:gd name="T68" fmla="*/ 144 w 2766"/>
              <a:gd name="T69" fmla="*/ 1390 h 2744"/>
              <a:gd name="T70" fmla="*/ 86 w 2766"/>
              <a:gd name="T71" fmla="*/ 1419 h 2744"/>
              <a:gd name="T72" fmla="*/ 29 w 2766"/>
              <a:gd name="T73" fmla="*/ 1445 h 2744"/>
              <a:gd name="T74" fmla="*/ 485 w 2766"/>
              <a:gd name="T75" fmla="*/ 1456 h 2744"/>
              <a:gd name="T76" fmla="*/ 2696 w 2766"/>
              <a:gd name="T77" fmla="*/ 2744 h 2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6" h="2744">
                <a:moveTo>
                  <a:pt x="2696" y="2744"/>
                </a:moveTo>
                <a:lnTo>
                  <a:pt x="2281" y="1456"/>
                </a:lnTo>
                <a:lnTo>
                  <a:pt x="2766" y="1456"/>
                </a:lnTo>
                <a:lnTo>
                  <a:pt x="2737" y="1445"/>
                </a:lnTo>
                <a:lnTo>
                  <a:pt x="2707" y="1432"/>
                </a:lnTo>
                <a:lnTo>
                  <a:pt x="2680" y="1419"/>
                </a:lnTo>
                <a:lnTo>
                  <a:pt x="2650" y="1404"/>
                </a:lnTo>
                <a:lnTo>
                  <a:pt x="2622" y="1390"/>
                </a:lnTo>
                <a:lnTo>
                  <a:pt x="2595" y="1375"/>
                </a:lnTo>
                <a:lnTo>
                  <a:pt x="2567" y="1359"/>
                </a:lnTo>
                <a:lnTo>
                  <a:pt x="2539" y="1343"/>
                </a:lnTo>
                <a:lnTo>
                  <a:pt x="2483" y="1308"/>
                </a:lnTo>
                <a:lnTo>
                  <a:pt x="2429" y="1271"/>
                </a:lnTo>
                <a:lnTo>
                  <a:pt x="2375" y="1233"/>
                </a:lnTo>
                <a:lnTo>
                  <a:pt x="2324" y="1193"/>
                </a:lnTo>
                <a:lnTo>
                  <a:pt x="2271" y="1151"/>
                </a:lnTo>
                <a:lnTo>
                  <a:pt x="2221" y="1108"/>
                </a:lnTo>
                <a:lnTo>
                  <a:pt x="2171" y="1063"/>
                </a:lnTo>
                <a:lnTo>
                  <a:pt x="2121" y="1015"/>
                </a:lnTo>
                <a:lnTo>
                  <a:pt x="2075" y="968"/>
                </a:lnTo>
                <a:lnTo>
                  <a:pt x="2028" y="920"/>
                </a:lnTo>
                <a:lnTo>
                  <a:pt x="1981" y="870"/>
                </a:lnTo>
                <a:lnTo>
                  <a:pt x="1937" y="820"/>
                </a:lnTo>
                <a:lnTo>
                  <a:pt x="1893" y="768"/>
                </a:lnTo>
                <a:lnTo>
                  <a:pt x="1850" y="717"/>
                </a:lnTo>
                <a:lnTo>
                  <a:pt x="1808" y="664"/>
                </a:lnTo>
                <a:lnTo>
                  <a:pt x="1768" y="611"/>
                </a:lnTo>
                <a:lnTo>
                  <a:pt x="1729" y="558"/>
                </a:lnTo>
                <a:lnTo>
                  <a:pt x="1691" y="506"/>
                </a:lnTo>
                <a:lnTo>
                  <a:pt x="1654" y="453"/>
                </a:lnTo>
                <a:lnTo>
                  <a:pt x="1619" y="400"/>
                </a:lnTo>
                <a:lnTo>
                  <a:pt x="1584" y="347"/>
                </a:lnTo>
                <a:lnTo>
                  <a:pt x="1551" y="296"/>
                </a:lnTo>
                <a:lnTo>
                  <a:pt x="1519" y="244"/>
                </a:lnTo>
                <a:lnTo>
                  <a:pt x="1490" y="194"/>
                </a:lnTo>
                <a:lnTo>
                  <a:pt x="1461" y="144"/>
                </a:lnTo>
                <a:lnTo>
                  <a:pt x="1433" y="95"/>
                </a:lnTo>
                <a:lnTo>
                  <a:pt x="1408" y="47"/>
                </a:lnTo>
                <a:lnTo>
                  <a:pt x="1383" y="0"/>
                </a:lnTo>
                <a:lnTo>
                  <a:pt x="1358" y="47"/>
                </a:lnTo>
                <a:lnTo>
                  <a:pt x="1332" y="95"/>
                </a:lnTo>
                <a:lnTo>
                  <a:pt x="1305" y="144"/>
                </a:lnTo>
                <a:lnTo>
                  <a:pt x="1276" y="194"/>
                </a:lnTo>
                <a:lnTo>
                  <a:pt x="1245" y="244"/>
                </a:lnTo>
                <a:lnTo>
                  <a:pt x="1215" y="296"/>
                </a:lnTo>
                <a:lnTo>
                  <a:pt x="1182" y="347"/>
                </a:lnTo>
                <a:lnTo>
                  <a:pt x="1147" y="400"/>
                </a:lnTo>
                <a:lnTo>
                  <a:pt x="1112" y="453"/>
                </a:lnTo>
                <a:lnTo>
                  <a:pt x="1075" y="506"/>
                </a:lnTo>
                <a:lnTo>
                  <a:pt x="1037" y="558"/>
                </a:lnTo>
                <a:lnTo>
                  <a:pt x="998" y="611"/>
                </a:lnTo>
                <a:lnTo>
                  <a:pt x="958" y="664"/>
                </a:lnTo>
                <a:lnTo>
                  <a:pt x="916" y="717"/>
                </a:lnTo>
                <a:lnTo>
                  <a:pt x="873" y="768"/>
                </a:lnTo>
                <a:lnTo>
                  <a:pt x="829" y="820"/>
                </a:lnTo>
                <a:lnTo>
                  <a:pt x="785" y="870"/>
                </a:lnTo>
                <a:lnTo>
                  <a:pt x="740" y="920"/>
                </a:lnTo>
                <a:lnTo>
                  <a:pt x="693" y="968"/>
                </a:lnTo>
                <a:lnTo>
                  <a:pt x="645" y="1015"/>
                </a:lnTo>
                <a:lnTo>
                  <a:pt x="595" y="1063"/>
                </a:lnTo>
                <a:lnTo>
                  <a:pt x="545" y="1108"/>
                </a:lnTo>
                <a:lnTo>
                  <a:pt x="495" y="1151"/>
                </a:lnTo>
                <a:lnTo>
                  <a:pt x="442" y="1193"/>
                </a:lnTo>
                <a:lnTo>
                  <a:pt x="391" y="1233"/>
                </a:lnTo>
                <a:lnTo>
                  <a:pt x="337" y="1271"/>
                </a:lnTo>
                <a:lnTo>
                  <a:pt x="283" y="1308"/>
                </a:lnTo>
                <a:lnTo>
                  <a:pt x="227" y="1343"/>
                </a:lnTo>
                <a:lnTo>
                  <a:pt x="199" y="1359"/>
                </a:lnTo>
                <a:lnTo>
                  <a:pt x="171" y="1375"/>
                </a:lnTo>
                <a:lnTo>
                  <a:pt x="144" y="1390"/>
                </a:lnTo>
                <a:lnTo>
                  <a:pt x="116" y="1404"/>
                </a:lnTo>
                <a:lnTo>
                  <a:pt x="86" y="1419"/>
                </a:lnTo>
                <a:lnTo>
                  <a:pt x="59" y="1432"/>
                </a:lnTo>
                <a:lnTo>
                  <a:pt x="29" y="1445"/>
                </a:lnTo>
                <a:lnTo>
                  <a:pt x="0" y="1456"/>
                </a:lnTo>
                <a:lnTo>
                  <a:pt x="485" y="1456"/>
                </a:lnTo>
                <a:lnTo>
                  <a:pt x="70" y="2744"/>
                </a:lnTo>
                <a:lnTo>
                  <a:pt x="2696" y="2744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310" name="그룹 309"/>
          <p:cNvGrpSpPr/>
          <p:nvPr/>
        </p:nvGrpSpPr>
        <p:grpSpPr>
          <a:xfrm>
            <a:off x="448761" y="5585094"/>
            <a:ext cx="341401" cy="2007982"/>
            <a:chOff x="562766" y="8165114"/>
            <a:chExt cx="341401" cy="2007982"/>
          </a:xfrm>
        </p:grpSpPr>
        <p:sp>
          <p:nvSpPr>
            <p:cNvPr id="312" name="Rectangle 630"/>
            <p:cNvSpPr>
              <a:spLocks noChangeArrowheads="1"/>
            </p:cNvSpPr>
            <p:nvPr/>
          </p:nvSpPr>
          <p:spPr bwMode="auto">
            <a:xfrm>
              <a:off x="562766" y="8165114"/>
              <a:ext cx="341401" cy="2007982"/>
            </a:xfrm>
            <a:prstGeom prst="rect">
              <a:avLst/>
            </a:prstGeom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  <a:ln w="9525">
              <a:gradFill>
                <a:gsLst>
                  <a:gs pos="48000">
                    <a:srgbClr val="337AB9"/>
                  </a:gs>
                  <a:gs pos="100000">
                    <a:srgbClr val="346693"/>
                  </a:gs>
                </a:gsLst>
                <a:lin ang="5400000" scaled="0"/>
              </a:gra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lang="ko-KR" altLang="en-US" sz="1200" dirty="0" smtClean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사</a:t>
              </a:r>
              <a:endParaRPr lang="en-US" altLang="ko-KR" sz="12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lang="ko-KR" altLang="en-US" sz="1200" dirty="0" smtClean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업</a:t>
              </a:r>
              <a:endParaRPr lang="en-US" altLang="ko-KR" sz="12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lang="ko-KR" altLang="en-US" sz="1200" dirty="0" smtClean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내</a:t>
              </a:r>
              <a:endParaRPr lang="en-US" altLang="ko-KR" sz="12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lang="ko-KR" altLang="en-US" sz="120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용</a:t>
              </a:r>
              <a:endParaRPr lang="en-US" altLang="ko-KR" sz="12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pic>
          <p:nvPicPr>
            <p:cNvPr id="314" name="그림 4" descr="마우스.png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776" y="8187834"/>
              <a:ext cx="191644" cy="199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5" name="그룹 314"/>
          <p:cNvGrpSpPr/>
          <p:nvPr/>
        </p:nvGrpSpPr>
        <p:grpSpPr>
          <a:xfrm>
            <a:off x="1145930" y="4165642"/>
            <a:ext cx="5813726" cy="1250950"/>
            <a:chOff x="991179" y="4167696"/>
            <a:chExt cx="5813726" cy="1250950"/>
          </a:xfrm>
        </p:grpSpPr>
        <p:sp>
          <p:nvSpPr>
            <p:cNvPr id="316" name="Line 254"/>
            <p:cNvSpPr>
              <a:spLocks noChangeShapeType="1"/>
            </p:cNvSpPr>
            <p:nvPr/>
          </p:nvSpPr>
          <p:spPr bwMode="gray">
            <a:xfrm>
              <a:off x="4306180" y="4778194"/>
              <a:ext cx="2498725" cy="0"/>
            </a:xfrm>
            <a:prstGeom prst="line">
              <a:avLst/>
            </a:prstGeom>
            <a:noFill/>
            <a:ln w="22225">
              <a:solidFill>
                <a:srgbClr val="498D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endParaRPr>
            </a:p>
          </p:txBody>
        </p:sp>
        <p:sp>
          <p:nvSpPr>
            <p:cNvPr id="317" name="AutoShape 266"/>
            <p:cNvSpPr>
              <a:spLocks noChangeArrowheads="1"/>
            </p:cNvSpPr>
            <p:nvPr/>
          </p:nvSpPr>
          <p:spPr bwMode="gray">
            <a:xfrm rot="5400000">
              <a:off x="4401430" y="4587765"/>
              <a:ext cx="106363" cy="92075"/>
            </a:xfrm>
            <a:prstGeom prst="triangle">
              <a:avLst>
                <a:gd name="adj" fmla="val 50000"/>
              </a:avLst>
            </a:prstGeom>
            <a:solidFill>
              <a:srgbClr val="498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endParaRPr>
            </a:p>
          </p:txBody>
        </p:sp>
        <p:sp>
          <p:nvSpPr>
            <p:cNvPr id="318" name="Line 253"/>
            <p:cNvSpPr>
              <a:spLocks noChangeShapeType="1"/>
            </p:cNvSpPr>
            <p:nvPr/>
          </p:nvSpPr>
          <p:spPr bwMode="gray">
            <a:xfrm>
              <a:off x="991179" y="4765565"/>
              <a:ext cx="2411713" cy="0"/>
            </a:xfrm>
            <a:prstGeom prst="line">
              <a:avLst/>
            </a:prstGeom>
            <a:noFill/>
            <a:ln w="22225">
              <a:solidFill>
                <a:srgbClr val="498D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endParaRPr>
            </a:p>
          </p:txBody>
        </p:sp>
        <p:sp>
          <p:nvSpPr>
            <p:cNvPr id="319" name="AutoShape 267"/>
            <p:cNvSpPr>
              <a:spLocks noChangeArrowheads="1"/>
            </p:cNvSpPr>
            <p:nvPr/>
          </p:nvSpPr>
          <p:spPr bwMode="gray">
            <a:xfrm rot="16200000" flipH="1">
              <a:off x="3218742" y="4586178"/>
              <a:ext cx="106363" cy="93663"/>
            </a:xfrm>
            <a:prstGeom prst="triangle">
              <a:avLst>
                <a:gd name="adj" fmla="val 50000"/>
              </a:avLst>
            </a:prstGeom>
            <a:solidFill>
              <a:srgbClr val="498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endParaRPr>
            </a:p>
          </p:txBody>
        </p:sp>
        <p:sp>
          <p:nvSpPr>
            <p:cNvPr id="320" name="AutoShape 250"/>
            <p:cNvSpPr>
              <a:spLocks noChangeArrowheads="1"/>
            </p:cNvSpPr>
            <p:nvPr/>
          </p:nvSpPr>
          <p:spPr bwMode="gray">
            <a:xfrm>
              <a:off x="3390191" y="4167696"/>
              <a:ext cx="927100" cy="125095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2225" algn="ctr">
              <a:solidFill>
                <a:srgbClr val="498DC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endParaRPr>
            </a:p>
          </p:txBody>
        </p:sp>
        <p:sp>
          <p:nvSpPr>
            <p:cNvPr id="321" name="AutoShape 169"/>
            <p:cNvSpPr>
              <a:spLocks noChangeArrowheads="1"/>
            </p:cNvSpPr>
            <p:nvPr/>
          </p:nvSpPr>
          <p:spPr bwMode="gray">
            <a:xfrm>
              <a:off x="3465983" y="4311712"/>
              <a:ext cx="782638" cy="36671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>
              <a:prstShdw prst="shdw17" dist="17961" dir="2700000">
                <a:srgbClr val="65717D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3485" tIns="46744" rIns="93485" bIns="46744" anchor="ctr"/>
            <a:lstStyle/>
            <a:p>
              <a:pPr marL="0" marR="0" lvl="0" indent="0" algn="ctr" defTabSz="935038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72AB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사업의</a:t>
              </a:r>
              <a:endPara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F72AB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endParaRPr>
            </a:p>
            <a:p>
              <a:pPr marL="0" marR="0" lvl="0" indent="0" algn="ctr" defTabSz="935038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72AB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핵심목표</a:t>
              </a:r>
            </a:p>
          </p:txBody>
        </p:sp>
        <p:grpSp>
          <p:nvGrpSpPr>
            <p:cNvPr id="322" name="그룹 321"/>
            <p:cNvGrpSpPr/>
            <p:nvPr/>
          </p:nvGrpSpPr>
          <p:grpSpPr>
            <a:xfrm>
              <a:off x="3541988" y="4771648"/>
              <a:ext cx="569431" cy="559586"/>
              <a:chOff x="3969060" y="2144688"/>
              <a:chExt cx="2031565" cy="1978025"/>
            </a:xfrm>
          </p:grpSpPr>
          <p:pic>
            <p:nvPicPr>
              <p:cNvPr id="323" name="그림 4" descr="빌딩아이콘2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924269" y="2889708"/>
                <a:ext cx="690562" cy="1179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4" name="그림 6" descr="빌딩아이콘3.pn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311799" y="3103125"/>
                <a:ext cx="688826" cy="880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5" name="그림 52" descr="비주얼11.png"/>
              <p:cNvPicPr>
                <a:picLocks noChangeAspect="1"/>
              </p:cNvPicPr>
              <p:nvPr/>
            </p:nvPicPr>
            <p:blipFill>
              <a:blip r:embed="rId6" cstate="print"/>
              <a:srcRect b="262"/>
              <a:stretch>
                <a:fillRect/>
              </a:stretch>
            </p:blipFill>
            <p:spPr bwMode="auto">
              <a:xfrm>
                <a:off x="3969060" y="2144688"/>
                <a:ext cx="1201737" cy="1978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329" name="Group 611"/>
          <p:cNvGrpSpPr>
            <a:grpSpLocks/>
          </p:cNvGrpSpPr>
          <p:nvPr/>
        </p:nvGrpSpPr>
        <p:grpSpPr bwMode="auto">
          <a:xfrm>
            <a:off x="4823285" y="4547611"/>
            <a:ext cx="2283662" cy="442913"/>
            <a:chOff x="2522" y="3592"/>
            <a:chExt cx="1601" cy="394"/>
          </a:xfrm>
        </p:grpSpPr>
        <p:sp>
          <p:nvSpPr>
            <p:cNvPr id="330" name="AutoShape 313"/>
            <p:cNvSpPr>
              <a:spLocks noChangeArrowheads="1"/>
            </p:cNvSpPr>
            <p:nvPr/>
          </p:nvSpPr>
          <p:spPr bwMode="auto">
            <a:xfrm>
              <a:off x="2522" y="3592"/>
              <a:ext cx="1601" cy="394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331" name="AutoShape 314"/>
            <p:cNvSpPr>
              <a:spLocks noChangeArrowheads="1"/>
            </p:cNvSpPr>
            <p:nvPr/>
          </p:nvSpPr>
          <p:spPr bwMode="auto">
            <a:xfrm>
              <a:off x="2627" y="3785"/>
              <a:ext cx="1481" cy="197"/>
            </a:xfrm>
            <a:prstGeom prst="roundRect">
              <a:avLst>
                <a:gd name="adj" fmla="val 817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332" name="AutoShape 40"/>
            <p:cNvSpPr>
              <a:spLocks noChangeArrowheads="1"/>
            </p:cNvSpPr>
            <p:nvPr/>
          </p:nvSpPr>
          <p:spPr bwMode="auto">
            <a:xfrm>
              <a:off x="2774" y="3665"/>
              <a:ext cx="1086" cy="225"/>
            </a:xfrm>
            <a:prstGeom prst="roundRect">
              <a:avLst>
                <a:gd name="adj" fmla="val 2604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kern="0" dirty="0" smtClean="0">
                  <a:solidFill>
                    <a:srgbClr val="00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GIS</a:t>
              </a:r>
              <a:r>
                <a:rPr kumimoji="1" lang="ko-KR" altLang="en-US" sz="1200" kern="0" smtClean="0">
                  <a:solidFill>
                    <a:srgbClr val="00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정보 현행화</a:t>
              </a:r>
              <a:endParaRPr kumimoji="1" lang="en-US" altLang="ko-KR" sz="1200" kern="0" dirty="0" smtClean="0">
                <a:solidFill>
                  <a:srgbClr val="00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전문성 확보</a:t>
              </a:r>
            </a:p>
          </p:txBody>
        </p:sp>
      </p:grpSp>
      <p:grpSp>
        <p:nvGrpSpPr>
          <p:cNvPr id="333" name="Group 607"/>
          <p:cNvGrpSpPr>
            <a:grpSpLocks/>
          </p:cNvGrpSpPr>
          <p:nvPr/>
        </p:nvGrpSpPr>
        <p:grpSpPr bwMode="auto">
          <a:xfrm>
            <a:off x="974872" y="4547611"/>
            <a:ext cx="2218828" cy="442913"/>
            <a:chOff x="171" y="3592"/>
            <a:chExt cx="1520" cy="394"/>
          </a:xfrm>
        </p:grpSpPr>
        <p:sp>
          <p:nvSpPr>
            <p:cNvPr id="334" name="AutoShape 292"/>
            <p:cNvSpPr>
              <a:spLocks noChangeArrowheads="1"/>
            </p:cNvSpPr>
            <p:nvPr/>
          </p:nvSpPr>
          <p:spPr bwMode="auto">
            <a:xfrm>
              <a:off x="171" y="3592"/>
              <a:ext cx="1520" cy="394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335" name="AutoShape 294"/>
            <p:cNvSpPr>
              <a:spLocks noChangeArrowheads="1"/>
            </p:cNvSpPr>
            <p:nvPr/>
          </p:nvSpPr>
          <p:spPr bwMode="auto">
            <a:xfrm>
              <a:off x="186" y="3785"/>
              <a:ext cx="1490" cy="197"/>
            </a:xfrm>
            <a:prstGeom prst="roundRect">
              <a:avLst>
                <a:gd name="adj" fmla="val 817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336" name="AutoShape 40"/>
            <p:cNvSpPr>
              <a:spLocks noChangeArrowheads="1"/>
            </p:cNvSpPr>
            <p:nvPr/>
          </p:nvSpPr>
          <p:spPr bwMode="auto">
            <a:xfrm>
              <a:off x="260" y="3665"/>
              <a:ext cx="1342" cy="225"/>
            </a:xfrm>
            <a:prstGeom prst="roundRect">
              <a:avLst>
                <a:gd name="adj" fmla="val 2604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95363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black"/>
                </a:buClr>
                <a:buSzTx/>
                <a:buFontTx/>
                <a:buNone/>
                <a:tabLst/>
                <a:defRPr/>
              </a:pPr>
              <a:r>
                <a:rPr kumimoji="1" lang="ko-KR" altLang="en-US" sz="1200" kern="0" noProof="0" dirty="0" smtClean="0">
                  <a:solidFill>
                    <a:srgbClr val="00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고입포털 시스템 기능 개선</a:t>
              </a:r>
              <a:endParaRPr kumimoji="1" lang="en-US" altLang="ko-KR" sz="1200" kern="0" noProof="0" dirty="0" smtClean="0">
                <a:solidFill>
                  <a:srgbClr val="00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0" algn="ctr" defTabSz="995363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black"/>
                </a:buClr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입학전형 업무 현행화</a:t>
              </a:r>
              <a:endPara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grpSp>
        <p:nvGrpSpPr>
          <p:cNvPr id="344" name="그룹 343"/>
          <p:cNvGrpSpPr/>
          <p:nvPr/>
        </p:nvGrpSpPr>
        <p:grpSpPr>
          <a:xfrm>
            <a:off x="443081" y="8068756"/>
            <a:ext cx="347081" cy="1881884"/>
            <a:chOff x="562766" y="8165114"/>
            <a:chExt cx="340144" cy="1881884"/>
          </a:xfrm>
        </p:grpSpPr>
        <p:sp>
          <p:nvSpPr>
            <p:cNvPr id="346" name="Rectangle 630"/>
            <p:cNvSpPr>
              <a:spLocks noChangeArrowheads="1"/>
            </p:cNvSpPr>
            <p:nvPr/>
          </p:nvSpPr>
          <p:spPr bwMode="auto">
            <a:xfrm>
              <a:off x="562766" y="8165114"/>
              <a:ext cx="340144" cy="1881884"/>
            </a:xfrm>
            <a:prstGeom prst="rect">
              <a:avLst/>
            </a:prstGeom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  <a:ln w="9525">
              <a:gradFill>
                <a:gsLst>
                  <a:gs pos="48000">
                    <a:srgbClr val="337AB9"/>
                  </a:gs>
                  <a:gs pos="100000">
                    <a:srgbClr val="346693"/>
                  </a:gs>
                </a:gsLst>
                <a:lin ang="5400000" scaled="0"/>
              </a:gra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lang="ko-KR" altLang="en-US" sz="1200" dirty="0" smtClean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사</a:t>
              </a:r>
              <a:endParaRPr lang="en-US" altLang="ko-KR" sz="12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업</a:t>
              </a:r>
              <a:endPara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lang="ko-KR" altLang="en-US" sz="1200" dirty="0" smtClean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추</a:t>
              </a:r>
              <a:endParaRPr lang="en-US" altLang="ko-KR" sz="12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진</a:t>
              </a:r>
              <a:endPara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lang="ko-KR" altLang="en-US" sz="1200" dirty="0" smtClean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배</a:t>
              </a:r>
              <a:endParaRPr lang="en-US" altLang="ko-KR" sz="12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경</a:t>
              </a:r>
              <a:endPara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pic>
          <p:nvPicPr>
            <p:cNvPr id="348" name="그림 4" descr="마우스.png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776" y="8187834"/>
              <a:ext cx="191644" cy="199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Rectangle 183"/>
          <p:cNvSpPr>
            <a:spLocks noChangeArrowheads="1"/>
          </p:cNvSpPr>
          <p:nvPr/>
        </p:nvSpPr>
        <p:spPr bwMode="auto">
          <a:xfrm rot="10800000">
            <a:off x="974869" y="8091474"/>
            <a:ext cx="2983579" cy="1871978"/>
          </a:xfrm>
          <a:prstGeom prst="roundRect">
            <a:avLst>
              <a:gd name="adj" fmla="val 1318"/>
            </a:avLst>
          </a:prstGeom>
          <a:solidFill>
            <a:schemeClr val="bg1"/>
          </a:solidFill>
          <a:ln w="28575" algn="ctr">
            <a:gradFill flip="none" rotWithShape="1">
              <a:gsLst>
                <a:gs pos="48000">
                  <a:srgbClr val="CACFDE"/>
                </a:gs>
                <a:gs pos="50000">
                  <a:srgbClr val="5E719A"/>
                </a:gs>
              </a:gsLst>
              <a:lin ang="5400000" scaled="1"/>
              <a:tileRect/>
            </a:gra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marR="0" lvl="0" indent="-101600" algn="ctr" defTabSz="1043056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40000"/>
              <a:buFont typeface="Arial" charset="0"/>
              <a:buChar char="•"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정고딕 M" panose="02020603020101020101" pitchFamily="18" charset="-127"/>
              <a:ea typeface="Rix정고딕 M" panose="02020603020101020101" pitchFamily="18" charset="-127"/>
              <a:cs typeface="+mn-cs"/>
            </a:endParaRPr>
          </a:p>
        </p:txBody>
      </p:sp>
      <p:sp>
        <p:nvSpPr>
          <p:cNvPr id="47" name="Rectangle 183"/>
          <p:cNvSpPr>
            <a:spLocks noChangeArrowheads="1"/>
          </p:cNvSpPr>
          <p:nvPr/>
        </p:nvSpPr>
        <p:spPr bwMode="auto">
          <a:xfrm rot="10800000">
            <a:off x="4143477" y="8091474"/>
            <a:ext cx="2947775" cy="1871978"/>
          </a:xfrm>
          <a:prstGeom prst="roundRect">
            <a:avLst>
              <a:gd name="adj" fmla="val 1318"/>
            </a:avLst>
          </a:prstGeom>
          <a:solidFill>
            <a:schemeClr val="bg1"/>
          </a:solidFill>
          <a:ln w="28575" algn="ctr">
            <a:gradFill flip="none" rotWithShape="1">
              <a:gsLst>
                <a:gs pos="48000">
                  <a:srgbClr val="CACFDE"/>
                </a:gs>
                <a:gs pos="50000">
                  <a:srgbClr val="5E719A"/>
                </a:gs>
              </a:gsLst>
              <a:lin ang="5400000" scaled="1"/>
              <a:tileRect/>
            </a:gra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marR="0" lvl="0" indent="-101600" algn="ctr" defTabSz="1043056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40000"/>
              <a:buFont typeface="Arial" charset="0"/>
              <a:buChar char="•"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정고딕 M" panose="02020603020101020101" pitchFamily="18" charset="-127"/>
              <a:ea typeface="Rix정고딕 M" panose="02020603020101020101" pitchFamily="18" charset="-127"/>
              <a:cs typeface="+mn-cs"/>
            </a:endParaRPr>
          </a:p>
        </p:txBody>
      </p:sp>
      <p:sp>
        <p:nvSpPr>
          <p:cNvPr id="48" name="Rectangle 183"/>
          <p:cNvSpPr>
            <a:spLocks noChangeArrowheads="1"/>
          </p:cNvSpPr>
          <p:nvPr/>
        </p:nvSpPr>
        <p:spPr bwMode="auto">
          <a:xfrm rot="10800000">
            <a:off x="974868" y="5582837"/>
            <a:ext cx="2983579" cy="2010238"/>
          </a:xfrm>
          <a:prstGeom prst="roundRect">
            <a:avLst>
              <a:gd name="adj" fmla="val 1318"/>
            </a:avLst>
          </a:prstGeom>
          <a:solidFill>
            <a:schemeClr val="bg1"/>
          </a:solidFill>
          <a:ln w="28575" algn="ctr">
            <a:gradFill flip="none" rotWithShape="1">
              <a:gsLst>
                <a:gs pos="48000">
                  <a:srgbClr val="CACFDE"/>
                </a:gs>
                <a:gs pos="50000">
                  <a:srgbClr val="5E719A"/>
                </a:gs>
              </a:gsLst>
              <a:lin ang="5400000" scaled="1"/>
              <a:tileRect/>
            </a:gra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marR="0" lvl="0" indent="-101600" algn="ctr" defTabSz="1043056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40000"/>
              <a:buFont typeface="Arial" charset="0"/>
              <a:buChar char="•"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정고딕 M" panose="02020603020101020101" pitchFamily="18" charset="-127"/>
              <a:ea typeface="Rix정고딕 M" panose="02020603020101020101" pitchFamily="18" charset="-127"/>
              <a:cs typeface="+mn-cs"/>
            </a:endParaRPr>
          </a:p>
        </p:txBody>
      </p:sp>
      <p:sp>
        <p:nvSpPr>
          <p:cNvPr id="49" name="Rectangle 183"/>
          <p:cNvSpPr>
            <a:spLocks noChangeArrowheads="1"/>
          </p:cNvSpPr>
          <p:nvPr/>
        </p:nvSpPr>
        <p:spPr bwMode="auto">
          <a:xfrm rot="10800000">
            <a:off x="4143476" y="5582837"/>
            <a:ext cx="2947775" cy="2010238"/>
          </a:xfrm>
          <a:prstGeom prst="roundRect">
            <a:avLst>
              <a:gd name="adj" fmla="val 1318"/>
            </a:avLst>
          </a:prstGeom>
          <a:solidFill>
            <a:schemeClr val="bg1"/>
          </a:solidFill>
          <a:ln w="28575" algn="ctr">
            <a:gradFill flip="none" rotWithShape="1">
              <a:gsLst>
                <a:gs pos="48000">
                  <a:srgbClr val="CACFDE"/>
                </a:gs>
                <a:gs pos="50000">
                  <a:srgbClr val="5E719A"/>
                </a:gs>
              </a:gsLst>
              <a:lin ang="5400000" scaled="1"/>
              <a:tileRect/>
            </a:gra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marR="0" lvl="0" indent="-101600" algn="ctr" defTabSz="1043056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40000"/>
              <a:buFont typeface="Arial" charset="0"/>
              <a:buChar char="•"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정고딕 M" panose="02020603020101020101" pitchFamily="18" charset="-127"/>
              <a:ea typeface="Rix정고딕 M" panose="02020603020101020101" pitchFamily="18" charset="-127"/>
              <a:cs typeface="+mn-cs"/>
            </a:endParaRPr>
          </a:p>
        </p:txBody>
      </p:sp>
      <p:sp>
        <p:nvSpPr>
          <p:cNvPr id="50" name="Rectangle 339" descr="그림4"/>
          <p:cNvSpPr>
            <a:spLocks noChangeArrowheads="1"/>
          </p:cNvSpPr>
          <p:nvPr/>
        </p:nvSpPr>
        <p:spPr bwMode="auto">
          <a:xfrm>
            <a:off x="1098436" y="8150320"/>
            <a:ext cx="2768170" cy="410959"/>
          </a:xfrm>
          <a:prstGeom prst="roundRect">
            <a:avLst>
              <a:gd name="adj" fmla="val 341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indent="-197040" algn="ctr" defTabSz="1041261" eaLnBrk="0" latinLnBrk="0" hangingPunct="0">
              <a:defRPr/>
            </a:pPr>
            <a:r>
              <a:rPr kumimoji="1" lang="ko-KR" altLang="en-US" sz="1200" kern="0" dirty="0" smtClea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전형 절차 및 기준 변경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1" name="Rectangle 339" descr="그림4"/>
          <p:cNvSpPr>
            <a:spLocks noChangeArrowheads="1"/>
          </p:cNvSpPr>
          <p:nvPr/>
        </p:nvSpPr>
        <p:spPr bwMode="auto">
          <a:xfrm>
            <a:off x="4213187" y="8150320"/>
            <a:ext cx="2768170" cy="410959"/>
          </a:xfrm>
          <a:prstGeom prst="roundRect">
            <a:avLst>
              <a:gd name="adj" fmla="val 341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GIS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정보 현행화 필요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1025261" y="8603319"/>
            <a:ext cx="2841346" cy="999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7375" tIns="53686" rIns="107375" bIns="5368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입학전형 지침 변경에 따른 </a:t>
            </a:r>
            <a:r>
              <a:rPr kumimoji="1" lang="ko-KR" altLang="en-US" sz="1100" kern="0" dirty="0" err="1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고입포털시스템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 현행화 필요</a:t>
            </a:r>
            <a:endParaRPr kumimoji="1" lang="en-US" altLang="ko-KR" sz="1100" kern="0" dirty="0" smtClean="0">
              <a:solidFill>
                <a:prstClr val="black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입학 전형 자료 양식의 변경</a:t>
            </a:r>
            <a:endParaRPr kumimoji="1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입학전형 업무 절차상 수정사항 발생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4179645" y="8603319"/>
            <a:ext cx="2841346" cy="999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7375" tIns="53686" rIns="107375" bIns="5368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err="1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도로명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 주소 변경 발생</a:t>
            </a:r>
            <a:endParaRPr kumimoji="1" lang="en-US" altLang="ko-KR" sz="1100" kern="0" dirty="0" smtClean="0">
              <a:solidFill>
                <a:prstClr val="black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원활한 지리배정을 위한 사전 작업 필요</a:t>
            </a:r>
            <a:endParaRPr kumimoji="1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지리배정 업무의 효율성 및 신뢰도 제고 필요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1025261" y="6038000"/>
            <a:ext cx="2841346" cy="999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7375" tIns="53686" rIns="107375" bIns="5368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입학전형에 따른 고입포털 시스템 현행화</a:t>
            </a:r>
            <a:endParaRPr kumimoji="1" lang="en-US" altLang="ko-KR" sz="1100" kern="0" dirty="0" smtClean="0">
              <a:solidFill>
                <a:prstClr val="black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err="1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타시도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 입학 예정자 중 </a:t>
            </a:r>
            <a:r>
              <a:rPr kumimoji="1" lang="ko-KR" altLang="en-US" sz="1100" kern="0" dirty="0" err="1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전입생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 원서 관리 및 배정 기능 구현</a:t>
            </a:r>
            <a:endParaRPr kumimoji="1" lang="en-US" altLang="ko-KR" sz="1100" kern="0" dirty="0" smtClean="0">
              <a:solidFill>
                <a:prstClr val="black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en-US" altLang="ko-KR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GIS 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기반 지리 배정 시스템과 </a:t>
            </a:r>
            <a:r>
              <a:rPr kumimoji="1" lang="ko-KR" altLang="en-US" sz="1100" kern="0" dirty="0" err="1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연계기능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 개선</a:t>
            </a:r>
            <a:endParaRPr kumimoji="1" lang="en-US" altLang="ko-KR" sz="1100" kern="0" dirty="0" smtClean="0">
              <a:solidFill>
                <a:prstClr val="black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시스템 관리 및 배정 기능 개선</a:t>
            </a:r>
            <a:endParaRPr kumimoji="1" lang="ko-KR" altLang="en-US" sz="1100" kern="0" dirty="0">
              <a:solidFill>
                <a:prstClr val="black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4179645" y="6038000"/>
            <a:ext cx="2841346" cy="999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7375" tIns="53686" rIns="107375" bIns="5368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en-US" altLang="ko-KR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2019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년 변경된 </a:t>
            </a:r>
            <a:r>
              <a:rPr kumimoji="1" lang="en-US" altLang="ko-KR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GIS 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정보 현행화</a:t>
            </a:r>
            <a:endParaRPr kumimoji="1" lang="en-US" altLang="ko-KR" sz="1100" kern="0" dirty="0" smtClean="0">
              <a:solidFill>
                <a:prstClr val="black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통학시간 산출</a:t>
            </a:r>
            <a:r>
              <a:rPr kumimoji="1" lang="en-US" altLang="ko-KR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, 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가상구역 지정 등 지리배정을 위한 사전 작업 수행</a:t>
            </a:r>
            <a:endParaRPr kumimoji="1" lang="en-US" altLang="ko-KR" sz="1100" kern="0" dirty="0" smtClean="0">
              <a:solidFill>
                <a:prstClr val="black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빠른 응답시간과 검색속도 향상</a:t>
            </a:r>
            <a:endParaRPr kumimoji="1" lang="ko-KR" altLang="en-US" sz="1100" kern="0" dirty="0">
              <a:solidFill>
                <a:prstClr val="black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48761" y="4089090"/>
            <a:ext cx="341401" cy="1327502"/>
            <a:chOff x="562766" y="8165114"/>
            <a:chExt cx="341401" cy="1327502"/>
          </a:xfrm>
        </p:grpSpPr>
        <p:sp>
          <p:nvSpPr>
            <p:cNvPr id="57" name="Rectangle 630"/>
            <p:cNvSpPr>
              <a:spLocks noChangeArrowheads="1"/>
            </p:cNvSpPr>
            <p:nvPr/>
          </p:nvSpPr>
          <p:spPr bwMode="auto">
            <a:xfrm>
              <a:off x="562766" y="8165114"/>
              <a:ext cx="341401" cy="1327502"/>
            </a:xfrm>
            <a:prstGeom prst="rect">
              <a:avLst/>
            </a:prstGeom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  <a:ln w="9525">
              <a:gradFill>
                <a:gsLst>
                  <a:gs pos="48000">
                    <a:srgbClr val="337AB9"/>
                  </a:gs>
                  <a:gs pos="100000">
                    <a:srgbClr val="346693"/>
                  </a:gs>
                </a:gsLst>
                <a:lin ang="5400000" scaled="0"/>
              </a:gra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lang="ko-KR" altLang="en-US" sz="1200" dirty="0" smtClean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사</a:t>
              </a:r>
              <a:endParaRPr lang="en-US" altLang="ko-KR" sz="12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lang="ko-KR" altLang="en-US" sz="120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업</a:t>
              </a:r>
              <a:endParaRPr lang="en-US" altLang="ko-KR" sz="12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lang="ko-KR" altLang="en-US" sz="1200" dirty="0" smtClean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목</a:t>
              </a:r>
              <a:endParaRPr lang="en-US" altLang="ko-KR" sz="12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lang="ko-KR" altLang="en-US" sz="1200" dirty="0" smtClean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적</a:t>
              </a:r>
              <a:endParaRPr lang="en-US" altLang="ko-KR" sz="12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pic>
          <p:nvPicPr>
            <p:cNvPr id="58" name="그림 4" descr="마우스.png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776" y="8187834"/>
              <a:ext cx="191644" cy="199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" name="Rectangle 339" descr="그림4"/>
          <p:cNvSpPr>
            <a:spLocks noChangeArrowheads="1"/>
          </p:cNvSpPr>
          <p:nvPr/>
        </p:nvSpPr>
        <p:spPr bwMode="auto">
          <a:xfrm>
            <a:off x="1098436" y="5627359"/>
            <a:ext cx="2768170" cy="410959"/>
          </a:xfrm>
          <a:prstGeom prst="roundRect">
            <a:avLst>
              <a:gd name="adj" fmla="val 341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indent="-197040" algn="ctr" defTabSz="1041261" eaLnBrk="0" latinLnBrk="0" hangingPunct="0"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고입포털 시스템 개선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60" name="Rectangle 339" descr="그림4"/>
          <p:cNvSpPr>
            <a:spLocks noChangeArrowheads="1"/>
          </p:cNvSpPr>
          <p:nvPr/>
        </p:nvSpPr>
        <p:spPr bwMode="auto">
          <a:xfrm>
            <a:off x="4213187" y="5627359"/>
            <a:ext cx="2768170" cy="410959"/>
          </a:xfrm>
          <a:prstGeom prst="roundRect">
            <a:avLst>
              <a:gd name="adj" fmla="val 341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지리배정시스템 현행화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3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183"/>
          <p:cNvSpPr>
            <a:spLocks noChangeArrowheads="1"/>
          </p:cNvSpPr>
          <p:nvPr/>
        </p:nvSpPr>
        <p:spPr bwMode="auto">
          <a:xfrm rot="10800000">
            <a:off x="354020" y="8855261"/>
            <a:ext cx="6816036" cy="315065"/>
          </a:xfrm>
          <a:prstGeom prst="roundRect">
            <a:avLst>
              <a:gd name="adj" fmla="val 1318"/>
            </a:avLst>
          </a:prstGeom>
          <a:solidFill>
            <a:schemeClr val="bg1"/>
          </a:solidFill>
          <a:ln w="28575" algn="ctr">
            <a:gradFill flip="none" rotWithShape="1">
              <a:gsLst>
                <a:gs pos="48000">
                  <a:srgbClr val="CACFDE"/>
                </a:gs>
                <a:gs pos="50000">
                  <a:srgbClr val="5E719A"/>
                </a:gs>
              </a:gsLst>
              <a:lin ang="5400000" scaled="1"/>
              <a:tileRect/>
            </a:gra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marR="0" lvl="0" indent="-101600" algn="ctr" defTabSz="1043056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40000"/>
              <a:buFont typeface="Arial" charset="0"/>
              <a:buChar char="•"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정고딕 M" panose="02020603020101020101" pitchFamily="18" charset="-127"/>
              <a:ea typeface="Rix정고딕 M" panose="02020603020101020101" pitchFamily="18" charset="-127"/>
              <a:cs typeface="+mn-cs"/>
            </a:endParaRPr>
          </a:p>
        </p:txBody>
      </p:sp>
      <p:sp>
        <p:nvSpPr>
          <p:cNvPr id="102" name="Rectangle 183"/>
          <p:cNvSpPr>
            <a:spLocks noChangeArrowheads="1"/>
          </p:cNvSpPr>
          <p:nvPr/>
        </p:nvSpPr>
        <p:spPr bwMode="auto">
          <a:xfrm rot="10800000">
            <a:off x="354020" y="9262109"/>
            <a:ext cx="6816036" cy="315065"/>
          </a:xfrm>
          <a:prstGeom prst="roundRect">
            <a:avLst>
              <a:gd name="adj" fmla="val 1318"/>
            </a:avLst>
          </a:prstGeom>
          <a:solidFill>
            <a:schemeClr val="bg1"/>
          </a:solidFill>
          <a:ln w="28575" algn="ctr">
            <a:gradFill flip="none" rotWithShape="1">
              <a:gsLst>
                <a:gs pos="48000">
                  <a:srgbClr val="CACFDE"/>
                </a:gs>
                <a:gs pos="50000">
                  <a:srgbClr val="5E719A"/>
                </a:gs>
              </a:gsLst>
              <a:lin ang="5400000" scaled="1"/>
              <a:tileRect/>
            </a:gra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marR="0" lvl="0" indent="-101600" algn="ctr" defTabSz="1043056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40000"/>
              <a:buFont typeface="Arial" charset="0"/>
              <a:buChar char="•"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정고딕 M" panose="02020603020101020101" pitchFamily="18" charset="-127"/>
              <a:ea typeface="Rix정고딕 M" panose="02020603020101020101" pitchFamily="18" charset="-127"/>
              <a:cs typeface="+mn-cs"/>
            </a:endParaRPr>
          </a:p>
        </p:txBody>
      </p:sp>
      <p:sp>
        <p:nvSpPr>
          <p:cNvPr id="103" name="Rectangle 183"/>
          <p:cNvSpPr>
            <a:spLocks noChangeArrowheads="1"/>
          </p:cNvSpPr>
          <p:nvPr/>
        </p:nvSpPr>
        <p:spPr bwMode="auto">
          <a:xfrm rot="10800000">
            <a:off x="354020" y="9647945"/>
            <a:ext cx="6816036" cy="315065"/>
          </a:xfrm>
          <a:prstGeom prst="roundRect">
            <a:avLst>
              <a:gd name="adj" fmla="val 1318"/>
            </a:avLst>
          </a:prstGeom>
          <a:solidFill>
            <a:schemeClr val="bg1"/>
          </a:solidFill>
          <a:ln w="28575" algn="ctr">
            <a:gradFill flip="none" rotWithShape="1">
              <a:gsLst>
                <a:gs pos="48000">
                  <a:srgbClr val="CACFDE"/>
                </a:gs>
                <a:gs pos="50000">
                  <a:srgbClr val="5E719A"/>
                </a:gs>
              </a:gsLst>
              <a:lin ang="5400000" scaled="1"/>
              <a:tileRect/>
            </a:gra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marR="0" lvl="0" indent="-101600" algn="ctr" defTabSz="1043056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40000"/>
              <a:buFont typeface="Arial" charset="0"/>
              <a:buChar char="•"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정고딕 M" panose="02020603020101020101" pitchFamily="18" charset="-127"/>
              <a:ea typeface="Rix정고딕 M" panose="02020603020101020101" pitchFamily="18" charset="-127"/>
              <a:cs typeface="+mn-cs"/>
            </a:endParaRPr>
          </a:p>
        </p:txBody>
      </p:sp>
      <p:sp>
        <p:nvSpPr>
          <p:cNvPr id="97" name="Rectangle 183"/>
          <p:cNvSpPr>
            <a:spLocks noChangeArrowheads="1"/>
          </p:cNvSpPr>
          <p:nvPr/>
        </p:nvSpPr>
        <p:spPr bwMode="auto">
          <a:xfrm rot="10800000">
            <a:off x="354019" y="5951844"/>
            <a:ext cx="3264869" cy="2811633"/>
          </a:xfrm>
          <a:prstGeom prst="roundRect">
            <a:avLst>
              <a:gd name="adj" fmla="val 1318"/>
            </a:avLst>
          </a:prstGeom>
          <a:solidFill>
            <a:schemeClr val="bg1"/>
          </a:solidFill>
          <a:ln w="28575" algn="ctr">
            <a:gradFill flip="none" rotWithShape="1">
              <a:gsLst>
                <a:gs pos="48000">
                  <a:srgbClr val="CACFDE"/>
                </a:gs>
                <a:gs pos="50000">
                  <a:srgbClr val="5E719A"/>
                </a:gs>
              </a:gsLst>
              <a:lin ang="5400000" scaled="1"/>
              <a:tileRect/>
            </a:gra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marR="0" lvl="0" indent="-101600" algn="ctr" defTabSz="1043056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40000"/>
              <a:buFont typeface="Arial" charset="0"/>
              <a:buChar char="•"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정고딕 M" panose="02020603020101020101" pitchFamily="18" charset="-127"/>
              <a:ea typeface="Rix정고딕 M" panose="02020603020101020101" pitchFamily="18" charset="-127"/>
              <a:cs typeface="+mn-cs"/>
            </a:endParaRPr>
          </a:p>
        </p:txBody>
      </p:sp>
      <p:sp>
        <p:nvSpPr>
          <p:cNvPr id="48" name="Rectangle 183"/>
          <p:cNvSpPr>
            <a:spLocks noChangeArrowheads="1"/>
          </p:cNvSpPr>
          <p:nvPr/>
        </p:nvSpPr>
        <p:spPr bwMode="auto">
          <a:xfrm rot="10800000">
            <a:off x="354022" y="2997287"/>
            <a:ext cx="3264869" cy="2849283"/>
          </a:xfrm>
          <a:prstGeom prst="roundRect">
            <a:avLst>
              <a:gd name="adj" fmla="val 1318"/>
            </a:avLst>
          </a:prstGeom>
          <a:solidFill>
            <a:schemeClr val="bg1"/>
          </a:solidFill>
          <a:ln w="28575" algn="ctr">
            <a:gradFill flip="none" rotWithShape="1">
              <a:gsLst>
                <a:gs pos="48000">
                  <a:srgbClr val="CACFDE"/>
                </a:gs>
                <a:gs pos="50000">
                  <a:srgbClr val="5E719A"/>
                </a:gs>
              </a:gsLst>
              <a:lin ang="5400000" scaled="1"/>
              <a:tileRect/>
            </a:gra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marR="0" lvl="0" indent="-101600" algn="ctr" defTabSz="1043056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40000"/>
              <a:buFont typeface="Arial" charset="0"/>
              <a:buChar char="•"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정고딕 M" panose="02020603020101020101" pitchFamily="18" charset="-127"/>
              <a:ea typeface="Rix정고딕 M" panose="02020603020101020101" pitchFamily="18" charset="-127"/>
              <a:cs typeface="+mn-cs"/>
            </a:endParaRPr>
          </a:p>
        </p:txBody>
      </p:sp>
      <p:sp>
        <p:nvSpPr>
          <p:cNvPr id="50" name="Rectangle 183"/>
          <p:cNvSpPr>
            <a:spLocks noChangeArrowheads="1"/>
          </p:cNvSpPr>
          <p:nvPr/>
        </p:nvSpPr>
        <p:spPr bwMode="auto">
          <a:xfrm rot="10800000">
            <a:off x="3893920" y="2997287"/>
            <a:ext cx="3264869" cy="2849283"/>
          </a:xfrm>
          <a:prstGeom prst="roundRect">
            <a:avLst>
              <a:gd name="adj" fmla="val 1318"/>
            </a:avLst>
          </a:prstGeom>
          <a:solidFill>
            <a:schemeClr val="bg1"/>
          </a:solidFill>
          <a:ln w="28575" algn="ctr">
            <a:gradFill flip="none" rotWithShape="1">
              <a:gsLst>
                <a:gs pos="48000">
                  <a:srgbClr val="CACFDE"/>
                </a:gs>
                <a:gs pos="50000">
                  <a:srgbClr val="5E719A"/>
                </a:gs>
              </a:gsLst>
              <a:lin ang="5400000" scaled="1"/>
              <a:tileRect/>
            </a:gra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marR="0" lvl="0" indent="-101600" algn="ctr" defTabSz="1043056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40000"/>
              <a:buFont typeface="Arial" charset="0"/>
              <a:buChar char="•"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정고딕 M" panose="02020603020101020101" pitchFamily="18" charset="-127"/>
              <a:ea typeface="Rix정고딕 M" panose="02020603020101020101" pitchFamily="18" charset="-127"/>
              <a:cs typeface="+mn-cs"/>
            </a:endParaRPr>
          </a:p>
        </p:txBody>
      </p:sp>
      <p:sp>
        <p:nvSpPr>
          <p:cNvPr id="51" name="Rectangle 339" descr="그림4"/>
          <p:cNvSpPr>
            <a:spLocks noChangeArrowheads="1"/>
          </p:cNvSpPr>
          <p:nvPr/>
        </p:nvSpPr>
        <p:spPr bwMode="auto">
          <a:xfrm>
            <a:off x="420939" y="3073457"/>
            <a:ext cx="3117630" cy="410959"/>
          </a:xfrm>
          <a:prstGeom prst="roundRect">
            <a:avLst>
              <a:gd name="adj" fmla="val 341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indent="-197040" algn="ctr" defTabSz="1041261" eaLnBrk="0" latinLnBrk="0" hangingPunct="0">
              <a:defRPr/>
            </a:pPr>
            <a:r>
              <a:rPr kumimoji="1" lang="ko-KR" altLang="en-US" sz="1200" kern="0" dirty="0" smtClea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고등학교 입학전형 </a:t>
            </a:r>
            <a:r>
              <a:rPr kumimoji="1" lang="ko-KR" altLang="en-US" sz="1200" kern="0" dirty="0" err="1" smtClea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포털시스템</a:t>
            </a:r>
            <a:r>
              <a:rPr kumimoji="1" lang="en-US" altLang="ko-KR" sz="1200" kern="0" dirty="0" smtClea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kumimoji="1" lang="ko-KR" altLang="en-US" sz="1200" ker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개선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3" name="Rectangle 339" descr="그림4"/>
          <p:cNvSpPr>
            <a:spLocks noChangeArrowheads="1"/>
          </p:cNvSpPr>
          <p:nvPr/>
        </p:nvSpPr>
        <p:spPr bwMode="auto">
          <a:xfrm>
            <a:off x="3968201" y="3073457"/>
            <a:ext cx="3117630" cy="410959"/>
          </a:xfrm>
          <a:prstGeom prst="roundRect">
            <a:avLst>
              <a:gd name="adj" fmla="val 341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지리배정 시스템 현행화 및 기능 개선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466206" y="3485778"/>
            <a:ext cx="3098401" cy="19981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7375" tIns="53686" rIns="107375" bIns="5368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en-US" altLang="ko-KR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2020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학년도에 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변경된 고입전형에 부합되게 원서 관리 및 배정 방법 현행화</a:t>
            </a: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err="1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고입포털시스템의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 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원서 및 배정 정보의 열람</a:t>
            </a:r>
            <a:r>
              <a:rPr kumimoji="1" lang="en-US" altLang="ko-KR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․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출력</a:t>
            </a:r>
            <a:r>
              <a:rPr kumimoji="1" lang="en-US" altLang="ko-KR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․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조회 이력을 기록 및 관리하도록 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개발</a:t>
            </a:r>
            <a:endParaRPr kumimoji="1" lang="en-US" altLang="ko-KR" sz="1100" kern="0" dirty="0" smtClean="0">
              <a:solidFill>
                <a:prstClr val="black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이용자식별인증 및 서비스이용정보 로그기록</a:t>
            </a:r>
            <a:endParaRPr kumimoji="1" lang="en-US" altLang="ko-KR" sz="1100" kern="0" dirty="0" smtClean="0">
              <a:solidFill>
                <a:prstClr val="black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일정시간 </a:t>
            </a:r>
            <a:r>
              <a:rPr kumimoji="1" lang="ko-KR" altLang="en-US" sz="1100" kern="0" dirty="0" err="1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미이용시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 자동로그아웃</a:t>
            </a:r>
            <a:endParaRPr kumimoji="1" lang="en-US" altLang="ko-KR" sz="1100" kern="0" dirty="0" smtClean="0">
              <a:solidFill>
                <a:prstClr val="black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진학현황통계자료 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양식 현행화 및 기능 개선</a:t>
            </a: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err="1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나이스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 </a:t>
            </a:r>
            <a:r>
              <a:rPr kumimoji="1" lang="en-US" altLang="ko-KR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H/W 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사용 및 각종 시스템 </a:t>
            </a:r>
            <a:r>
              <a:rPr kumimoji="1" lang="en-US" altLang="ko-KR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S/W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와 </a:t>
            </a:r>
            <a:r>
              <a:rPr kumimoji="1" lang="en-US" altLang="ko-KR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Framework 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등의 개발가이드를 준수한 고입포털시스템 개선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59" name="Rectangle 39"/>
          <p:cNvSpPr>
            <a:spLocks noChangeArrowheads="1"/>
          </p:cNvSpPr>
          <p:nvPr/>
        </p:nvSpPr>
        <p:spPr bwMode="auto">
          <a:xfrm>
            <a:off x="4064494" y="3455578"/>
            <a:ext cx="3105561" cy="7448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7375" tIns="53686" rIns="107375" bIns="5368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en-US" altLang="ko-KR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2019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년 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변경된 </a:t>
            </a:r>
            <a:r>
              <a:rPr kumimoji="1" lang="ko-KR" altLang="en-US" sz="1100" kern="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도로명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 주소 정보를 활용할 수 있도록 검증 및 현행화</a:t>
            </a: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지리배정 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대상 전체 학생에 대하여 주소 오류 검증 및 통학 시간 산출 </a:t>
            </a: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지리배정시스템에서 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남자와 여자로 각각 분리하여 개별적으로 설정하고 작업을 할 수 있도록 개선</a:t>
            </a: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지도상에서 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배정데이터를 신속히 구할 수 있도록 정보 제공 기능 추가</a:t>
            </a: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응용프로그램의 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빠른 응답시간과 시스템 오류 최소화를 위한 쿼리 최적화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1007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1.2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사업수행범위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53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본 사업은 고등학교 입학전형 포털 시스템과 지리배정시스템으로 구성된 고등학교 입학전형시스템을 대상으로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2019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년도에 변경된 </a:t>
            </a:r>
            <a:r>
              <a:rPr lang="ko-KR" altLang="en-US" sz="1200" dirty="0" err="1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도로명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주소를 현행화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2020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년도에 변경된 고입전형에 부합되게 원서관리 및 배정 방법을 현행화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하는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현행화 사업과 사용자 편의성 및 배정의 정확성 제고를 위한 기능 개선 사업으로 구성되어 있습니다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078743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사업 수행 범위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사업이해도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1.2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사업수행범위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52" name="AutoShape 226"/>
          <p:cNvSpPr>
            <a:spLocks noChangeArrowheads="1"/>
          </p:cNvSpPr>
          <p:nvPr/>
        </p:nvSpPr>
        <p:spPr bwMode="auto">
          <a:xfrm>
            <a:off x="508235" y="3151431"/>
            <a:ext cx="251789" cy="257995"/>
          </a:xfrm>
          <a:prstGeom prst="roundRect">
            <a:avLst>
              <a:gd name="adj" fmla="val 16667"/>
            </a:avLst>
          </a:prstGeom>
          <a:gradFill>
            <a:gsLst>
              <a:gs pos="48000">
                <a:srgbClr val="337AB9"/>
              </a:gs>
              <a:gs pos="100000">
                <a:srgbClr val="346693"/>
              </a:gs>
            </a:gsLst>
            <a:lin ang="5400000" scaled="0"/>
          </a:gradFill>
          <a:ln w="9525"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9704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1</a:t>
            </a:r>
          </a:p>
        </p:txBody>
      </p:sp>
      <p:sp>
        <p:nvSpPr>
          <p:cNvPr id="54" name="AutoShape 226"/>
          <p:cNvSpPr>
            <a:spLocks noChangeArrowheads="1"/>
          </p:cNvSpPr>
          <p:nvPr/>
        </p:nvSpPr>
        <p:spPr bwMode="auto">
          <a:xfrm>
            <a:off x="4032898" y="3140606"/>
            <a:ext cx="251789" cy="257995"/>
          </a:xfrm>
          <a:prstGeom prst="roundRect">
            <a:avLst>
              <a:gd name="adj" fmla="val 16667"/>
            </a:avLst>
          </a:prstGeom>
          <a:gradFill>
            <a:gsLst>
              <a:gs pos="48000">
                <a:srgbClr val="337AB9"/>
              </a:gs>
              <a:gs pos="100000">
                <a:srgbClr val="346693"/>
              </a:gs>
            </a:gsLst>
            <a:lin ang="5400000" scaled="0"/>
          </a:gradFill>
          <a:ln w="9525"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9704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2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EB" panose="02020603020101020101" pitchFamily="18" charset="-127"/>
              <a:ea typeface="Rix모던고딕 EB" panose="02020603020101020101" pitchFamily="18" charset="-127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558921"/>
              </p:ext>
            </p:extLst>
          </p:nvPr>
        </p:nvGraphicFramePr>
        <p:xfrm>
          <a:off x="499649" y="6349822"/>
          <a:ext cx="3028954" cy="2403770"/>
        </p:xfrm>
        <a:graphic>
          <a:graphicData uri="http://schemas.openxmlformats.org/drawingml/2006/table">
            <a:tbl>
              <a:tblPr/>
              <a:tblGrid>
                <a:gridCol w="3028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17927">
                <a:tc>
                  <a:txBody>
                    <a:bodyPr/>
                    <a:lstStyle/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입학원서</a:t>
                      </a:r>
                      <a:r>
                        <a:rPr kumimoji="1" lang="en-US" altLang="ko-KR" sz="1100" kern="0" dirty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1100" kern="0" dirty="0" err="1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내신자료</a:t>
                      </a:r>
                      <a:r>
                        <a:rPr kumimoji="1" lang="ko-KR" altLang="en-US" sz="1100" kern="0" dirty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관리</a:t>
                      </a:r>
                    </a:p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입학원서</a:t>
                      </a:r>
                      <a:r>
                        <a:rPr kumimoji="1" lang="en-US" altLang="ko-KR" sz="1100" kern="0" dirty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1100" kern="0" dirty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원서자료관리</a:t>
                      </a:r>
                    </a:p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입학원서</a:t>
                      </a:r>
                      <a:r>
                        <a:rPr kumimoji="1" lang="en-US" altLang="ko-KR" sz="1100" kern="0" dirty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1100" kern="0" dirty="0" err="1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특성화고원서자료</a:t>
                      </a: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kern="0" dirty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관리</a:t>
                      </a:r>
                    </a:p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입학원서</a:t>
                      </a:r>
                      <a:r>
                        <a:rPr kumimoji="1" lang="en-US" altLang="ko-KR" sz="1100" kern="0" dirty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교육청원서접수관리</a:t>
                      </a:r>
                      <a:endParaRPr kumimoji="1" lang="ko-KR" altLang="en-US" sz="1100" kern="0" dirty="0">
                        <a:solidFill>
                          <a:prstClr val="black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입학원서</a:t>
                      </a:r>
                      <a:r>
                        <a:rPr kumimoji="1" lang="en-US" altLang="ko-KR" sz="1100" kern="0" dirty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1100" kern="0" dirty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지원현황 및 통계</a:t>
                      </a:r>
                    </a:p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시스템관리</a:t>
                      </a:r>
                      <a:endParaRPr kumimoji="1" lang="ko-KR" altLang="en-US" sz="1100" kern="0" dirty="0">
                        <a:solidFill>
                          <a:prstClr val="black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전형관리</a:t>
                      </a:r>
                      <a:endParaRPr kumimoji="1" lang="ko-KR" altLang="en-US" sz="1100" kern="0" dirty="0">
                        <a:solidFill>
                          <a:prstClr val="black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입학배정</a:t>
                      </a:r>
                      <a:endParaRPr kumimoji="1" lang="en-US" altLang="ko-KR" sz="1100" kern="0" dirty="0" smtClean="0">
                        <a:solidFill>
                          <a:prstClr val="black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이용자 식별 인증정보</a:t>
                      </a:r>
                      <a:r>
                        <a:rPr kumimoji="1" lang="en-US" altLang="ko-KR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서비스 이용정보 및 </a:t>
                      </a:r>
                      <a:r>
                        <a:rPr kumimoji="1" lang="en-US" altLang="ko-KR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RD</a:t>
                      </a: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출력물 </a:t>
                      </a:r>
                      <a:r>
                        <a:rPr kumimoji="1" lang="ko-KR" altLang="en-US" sz="1100" kern="0" dirty="0" err="1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출력정보</a:t>
                      </a: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kern="0" dirty="0" err="1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자동기록</a:t>
                      </a:r>
                      <a:endParaRPr kumimoji="1" lang="en-US" altLang="ko-KR" sz="1100" kern="0" dirty="0" smtClean="0">
                        <a:solidFill>
                          <a:prstClr val="black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시스템 접속차단</a:t>
                      </a:r>
                      <a:endParaRPr kumimoji="1" lang="ko-KR" altLang="en-US" sz="1100" kern="0" dirty="0">
                        <a:solidFill>
                          <a:prstClr val="black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14435" marR="14435" marT="14435" marB="144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33041"/>
              </p:ext>
            </p:extLst>
          </p:nvPr>
        </p:nvGraphicFramePr>
        <p:xfrm>
          <a:off x="380012" y="8876275"/>
          <a:ext cx="6778777" cy="310438"/>
        </p:xfrm>
        <a:graphic>
          <a:graphicData uri="http://schemas.openxmlformats.org/drawingml/2006/table">
            <a:tbl>
              <a:tblPr/>
              <a:tblGrid>
                <a:gridCol w="67787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0438">
                <a:tc>
                  <a:txBody>
                    <a:bodyPr/>
                    <a:lstStyle/>
                    <a:p>
                      <a:pPr marL="7112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kern="0" dirty="0" err="1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나이스기반의</a:t>
                      </a:r>
                      <a:r>
                        <a:rPr kumimoji="1" lang="ko-KR" altLang="en-US" sz="1100" kern="0" dirty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연계 시스템</a:t>
                      </a:r>
                    </a:p>
                  </a:txBody>
                  <a:tcPr marL="14435" marR="14435" marT="14435" marB="14435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68567"/>
              </p:ext>
            </p:extLst>
          </p:nvPr>
        </p:nvGraphicFramePr>
        <p:xfrm>
          <a:off x="380012" y="9262109"/>
          <a:ext cx="6778777" cy="310438"/>
        </p:xfrm>
        <a:graphic>
          <a:graphicData uri="http://schemas.openxmlformats.org/drawingml/2006/table">
            <a:tbl>
              <a:tblPr/>
              <a:tblGrid>
                <a:gridCol w="67787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0438">
                <a:tc>
                  <a:txBody>
                    <a:bodyPr/>
                    <a:lstStyle/>
                    <a:p>
                      <a:pPr marL="71120" marR="0" indent="0" algn="ctr" defTabSz="995564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입학전형 데이터 관리</a:t>
                      </a:r>
                      <a:endParaRPr kumimoji="1" lang="ko-KR" altLang="en-US" sz="1100" kern="0" dirty="0">
                        <a:solidFill>
                          <a:prstClr val="black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14435" marR="14435" marT="14435" marB="14435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95186"/>
              </p:ext>
            </p:extLst>
          </p:nvPr>
        </p:nvGraphicFramePr>
        <p:xfrm>
          <a:off x="380012" y="9647192"/>
          <a:ext cx="6778777" cy="310438"/>
        </p:xfrm>
        <a:graphic>
          <a:graphicData uri="http://schemas.openxmlformats.org/drawingml/2006/table">
            <a:tbl>
              <a:tblPr/>
              <a:tblGrid>
                <a:gridCol w="67787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0438">
                <a:tc>
                  <a:txBody>
                    <a:bodyPr/>
                    <a:lstStyle/>
                    <a:p>
                      <a:pPr marL="71120" marR="0" indent="0" algn="ctr" defTabSz="995564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입학전형 기간 내 동시 사용자 증가에 따른 성능 보장</a:t>
                      </a:r>
                    </a:p>
                  </a:txBody>
                  <a:tcPr marL="14435" marR="14435" marT="14435" marB="14435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8" name="Rectangle 183"/>
          <p:cNvSpPr>
            <a:spLocks noChangeArrowheads="1"/>
          </p:cNvSpPr>
          <p:nvPr/>
        </p:nvSpPr>
        <p:spPr bwMode="auto">
          <a:xfrm rot="10800000">
            <a:off x="3893918" y="5951844"/>
            <a:ext cx="3264869" cy="2811633"/>
          </a:xfrm>
          <a:prstGeom prst="roundRect">
            <a:avLst>
              <a:gd name="adj" fmla="val 1318"/>
            </a:avLst>
          </a:prstGeom>
          <a:solidFill>
            <a:schemeClr val="bg1"/>
          </a:solidFill>
          <a:ln w="28575" algn="ctr">
            <a:gradFill flip="none" rotWithShape="1">
              <a:gsLst>
                <a:gs pos="48000">
                  <a:srgbClr val="CACFDE"/>
                </a:gs>
                <a:gs pos="50000">
                  <a:srgbClr val="5E719A"/>
                </a:gs>
              </a:gsLst>
              <a:lin ang="5400000" scaled="1"/>
              <a:tileRect/>
            </a:gra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marR="0" lvl="0" indent="-101600" algn="ctr" defTabSz="1043056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40000"/>
              <a:buFont typeface="Arial" charset="0"/>
              <a:buChar char="•"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정고딕 M" panose="02020603020101020101" pitchFamily="18" charset="-127"/>
              <a:ea typeface="Rix정고딕 M" panose="02020603020101020101" pitchFamily="18" charset="-127"/>
              <a:cs typeface="+mn-cs"/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64541"/>
              </p:ext>
            </p:extLst>
          </p:nvPr>
        </p:nvGraphicFramePr>
        <p:xfrm>
          <a:off x="4129348" y="6336408"/>
          <a:ext cx="2927647" cy="1253368"/>
        </p:xfrm>
        <a:graphic>
          <a:graphicData uri="http://schemas.openxmlformats.org/drawingml/2006/table">
            <a:tbl>
              <a:tblPr/>
              <a:tblGrid>
                <a:gridCol w="29276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3368">
                <a:tc>
                  <a:txBody>
                    <a:bodyPr/>
                    <a:lstStyle/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지리배정시스템</a:t>
                      </a:r>
                      <a:r>
                        <a:rPr kumimoji="1" lang="en-US" altLang="ko-KR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기본도 </a:t>
                      </a:r>
                      <a:r>
                        <a:rPr kumimoji="1" lang="ko-KR" altLang="en-US" sz="1100" kern="0" dirty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현행화</a:t>
                      </a:r>
                    </a:p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지리배정시스템</a:t>
                      </a:r>
                      <a:r>
                        <a:rPr kumimoji="1" lang="en-US" altLang="ko-KR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대조정정</a:t>
                      </a:r>
                      <a:endParaRPr kumimoji="1" lang="ko-KR" altLang="en-US" sz="1100" kern="0" dirty="0">
                        <a:solidFill>
                          <a:prstClr val="black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지리배정시스템</a:t>
                      </a:r>
                      <a:r>
                        <a:rPr kumimoji="1" lang="en-US" altLang="ko-KR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통학시간 </a:t>
                      </a:r>
                      <a:r>
                        <a:rPr kumimoji="1" lang="ko-KR" altLang="en-US" sz="1100" kern="0" dirty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산출</a:t>
                      </a:r>
                    </a:p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지리배정시스템</a:t>
                      </a:r>
                      <a:r>
                        <a:rPr kumimoji="1" lang="en-US" altLang="ko-KR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지리배정</a:t>
                      </a:r>
                      <a:endParaRPr kumimoji="1" lang="ko-KR" altLang="en-US" sz="1100" kern="0" dirty="0">
                        <a:solidFill>
                          <a:prstClr val="black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14435" marR="14435" marT="14435" marB="144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Rectangle 339" descr="그림4"/>
          <p:cNvSpPr>
            <a:spLocks noChangeArrowheads="1"/>
          </p:cNvSpPr>
          <p:nvPr/>
        </p:nvSpPr>
        <p:spPr bwMode="auto">
          <a:xfrm>
            <a:off x="420939" y="6051959"/>
            <a:ext cx="3117630" cy="256941"/>
          </a:xfrm>
          <a:prstGeom prst="roundRect">
            <a:avLst>
              <a:gd name="adj" fmla="val 341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indent="-197040" algn="ctr" defTabSz="1041261" eaLnBrk="0" latinLnBrk="0" hangingPunct="0">
              <a:defRPr/>
            </a:pPr>
            <a:r>
              <a:rPr kumimoji="1" lang="ko-KR" altLang="en-US" sz="1200" kern="0" dirty="0" smtClea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고입전형 </a:t>
            </a:r>
            <a:r>
              <a:rPr kumimoji="1" lang="ko-KR" altLang="en-US" sz="1200" kern="0" dirty="0" err="1" smtClea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포털시스템</a:t>
            </a:r>
            <a:r>
              <a:rPr kumimoji="1" lang="ko-KR" altLang="en-US" sz="1200" kern="0" dirty="0" smtClea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기능요구사항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6" name="Rectangle 339" descr="그림4"/>
          <p:cNvSpPr>
            <a:spLocks noChangeArrowheads="1"/>
          </p:cNvSpPr>
          <p:nvPr/>
        </p:nvSpPr>
        <p:spPr bwMode="auto">
          <a:xfrm>
            <a:off x="3968201" y="6051959"/>
            <a:ext cx="3117630" cy="256941"/>
          </a:xfrm>
          <a:prstGeom prst="roundRect">
            <a:avLst>
              <a:gd name="adj" fmla="val 341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지리배정시스템 기능요구사항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7" name="Rectangle 339" descr="그림4"/>
          <p:cNvSpPr>
            <a:spLocks noChangeArrowheads="1"/>
          </p:cNvSpPr>
          <p:nvPr/>
        </p:nvSpPr>
        <p:spPr bwMode="auto">
          <a:xfrm>
            <a:off x="420939" y="8884322"/>
            <a:ext cx="1235456" cy="256941"/>
          </a:xfrm>
          <a:prstGeom prst="roundRect">
            <a:avLst>
              <a:gd name="adj" fmla="val 341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indent="-197040" algn="ctr" defTabSz="1041261" eaLnBrk="0" latinLnBrk="0" hangingPunct="0">
              <a:defRPr/>
            </a:pPr>
            <a:r>
              <a:rPr kumimoji="1" lang="ko-KR" altLang="en-US" sz="1200" kern="0" smtClea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시스템 연계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8" name="Rectangle 339" descr="그림4"/>
          <p:cNvSpPr>
            <a:spLocks noChangeArrowheads="1"/>
          </p:cNvSpPr>
          <p:nvPr/>
        </p:nvSpPr>
        <p:spPr bwMode="auto">
          <a:xfrm>
            <a:off x="420939" y="9297072"/>
            <a:ext cx="1235456" cy="256941"/>
          </a:xfrm>
          <a:prstGeom prst="roundRect">
            <a:avLst>
              <a:gd name="adj" fmla="val 341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indent="-197040" algn="ctr" defTabSz="1041261" eaLnBrk="0" latinLnBrk="0" hangingPunct="0">
              <a:defRPr/>
            </a:pPr>
            <a:r>
              <a:rPr kumimoji="1" lang="en-US" altLang="ko-KR" sz="1200" kern="0" smtClea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DB </a:t>
            </a:r>
            <a:r>
              <a:rPr kumimoji="1" lang="ko-KR" altLang="en-US" sz="1200" kern="0" smtClea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관리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Rectangle 339" descr="그림4"/>
          <p:cNvSpPr>
            <a:spLocks noChangeArrowheads="1"/>
          </p:cNvSpPr>
          <p:nvPr/>
        </p:nvSpPr>
        <p:spPr bwMode="auto">
          <a:xfrm>
            <a:off x="420939" y="9673940"/>
            <a:ext cx="1235456" cy="256941"/>
          </a:xfrm>
          <a:prstGeom prst="roundRect">
            <a:avLst>
              <a:gd name="adj" fmla="val 341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indent="-197040" algn="ctr" defTabSz="1041261" eaLnBrk="0" latinLnBrk="0" hangingPunct="0">
              <a:defRPr/>
            </a:pPr>
            <a:r>
              <a:rPr kumimoji="1" lang="ko-KR" altLang="en-US" sz="1200" kern="0" dirty="0" smtClea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성능 및 품질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9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1.3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제안의 전제조건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53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신의와 성실을 원칙으로 사업 성공을 위해 최선의 노력을 다할 것을 약속하며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대전광역시교육청과  긴밀하고 원활한 업무협조체계를 구축하여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다양한 쟁점 사항들에 효과적으로 대응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상호간의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유기적인 역할분담과 협조체계를 유지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하는 것이 반드시 필요합니다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69" name="그룹 120"/>
          <p:cNvGrpSpPr/>
          <p:nvPr/>
        </p:nvGrpSpPr>
        <p:grpSpPr>
          <a:xfrm>
            <a:off x="354096" y="2792814"/>
            <a:ext cx="6854424" cy="304722"/>
            <a:chOff x="351375" y="3691749"/>
            <a:chExt cx="6274068" cy="284880"/>
          </a:xfrm>
        </p:grpSpPr>
        <p:pic>
          <p:nvPicPr>
            <p:cNvPr id="7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TextBox 70"/>
            <p:cNvSpPr txBox="1"/>
            <p:nvPr/>
          </p:nvSpPr>
          <p:spPr>
            <a:xfrm>
              <a:off x="571417" y="3691749"/>
              <a:ext cx="2085297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성공적인 사업을 위한 전제조건</a:t>
              </a:r>
            </a:p>
          </p:txBody>
        </p:sp>
      </p:grpSp>
      <p:sp>
        <p:nvSpPr>
          <p:cNvPr id="91" name="직사각형 90"/>
          <p:cNvSpPr/>
          <p:nvPr/>
        </p:nvSpPr>
        <p:spPr bwMode="auto">
          <a:xfrm>
            <a:off x="546500" y="6010627"/>
            <a:ext cx="6512008" cy="670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고딕 M" panose="02020603020101020101" pitchFamily="18" charset="-127"/>
              <a:ea typeface="Rix고딕 M" panose="02020603020101020101" pitchFamily="18" charset="-127"/>
              <a:cs typeface="+mn-cs"/>
            </a:endParaRPr>
          </a:p>
        </p:txBody>
      </p:sp>
      <p:sp>
        <p:nvSpPr>
          <p:cNvPr id="92" name="TextBox 9"/>
          <p:cNvSpPr txBox="1">
            <a:spLocks noChangeArrowheads="1"/>
          </p:cNvSpPr>
          <p:nvPr/>
        </p:nvSpPr>
        <p:spPr bwMode="auto">
          <a:xfrm>
            <a:off x="2270533" y="6061830"/>
            <a:ext cx="4594763" cy="549539"/>
          </a:xfrm>
          <a:prstGeom prst="rect">
            <a:avLst/>
          </a:prstGeom>
          <a:extLst/>
        </p:spPr>
        <p:txBody>
          <a:bodyPr wrap="square" tIns="46800" anchor="t"/>
          <a:lstStyle>
            <a:defPPr>
              <a:defRPr lang="ko-KR"/>
            </a:defPPr>
            <a:lvl1pPr marL="88900" indent="-88900" defTabSz="1035050" latinLnBrk="0">
              <a:lnSpc>
                <a:spcPct val="130000"/>
              </a:lnSpc>
              <a:buClr>
                <a:srgbClr val="969696"/>
              </a:buClr>
              <a:buSzPct val="90000"/>
              <a:buFont typeface="Wingdings" pitchFamily="2" charset="2"/>
              <a:buChar char="§"/>
              <a:defRPr sz="1000"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88900" marR="0" lvl="0" indent="-88900" algn="l" defTabSz="103505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목표시스템의 발주기관인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대전광역시교육청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실무담당자와 제안사간의 원활한 협업을 위한 협의창구의 조속한 마련</a:t>
            </a:r>
          </a:p>
        </p:txBody>
      </p:sp>
      <p:sp>
        <p:nvSpPr>
          <p:cNvPr id="93" name="Text Box 67"/>
          <p:cNvSpPr txBox="1">
            <a:spLocks noChangeArrowheads="1"/>
          </p:cNvSpPr>
          <p:nvPr/>
        </p:nvSpPr>
        <p:spPr bwMode="auto">
          <a:xfrm>
            <a:off x="543465" y="6006934"/>
            <a:ext cx="1560403" cy="663056"/>
          </a:xfrm>
          <a:prstGeom prst="rect">
            <a:avLst/>
          </a:prstGeom>
          <a:gradFill>
            <a:gsLst>
              <a:gs pos="48000">
                <a:srgbClr val="337AB9"/>
              </a:gs>
              <a:gs pos="100000">
                <a:srgbClr val="346693"/>
              </a:gs>
            </a:gsLst>
            <a:lin ang="5400000" scaled="0"/>
          </a:gradFill>
          <a:ln w="9525"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indent="-197040" algn="ctr">
              <a:defRPr sz="130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-19704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발주기관과 제안사간</a:t>
            </a:r>
            <a:b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</a:b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협업 창구 조기 마련</a:t>
            </a:r>
          </a:p>
        </p:txBody>
      </p:sp>
      <p:sp>
        <p:nvSpPr>
          <p:cNvPr id="96" name="직사각형 95"/>
          <p:cNvSpPr/>
          <p:nvPr/>
        </p:nvSpPr>
        <p:spPr bwMode="auto">
          <a:xfrm>
            <a:off x="546500" y="6808229"/>
            <a:ext cx="6512008" cy="670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고딕 M" panose="02020603020101020101" pitchFamily="18" charset="-127"/>
              <a:ea typeface="Rix고딕 M" panose="02020603020101020101" pitchFamily="18" charset="-127"/>
              <a:cs typeface="+mn-cs"/>
            </a:endParaRPr>
          </a:p>
        </p:txBody>
      </p: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70533" y="6840275"/>
            <a:ext cx="4753244" cy="5495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/>
        </p:spPr>
        <p:txBody>
          <a:bodyPr wrap="square" tIns="46800" anchor="t"/>
          <a:lstStyle>
            <a:defPPr>
              <a:defRPr lang="ko-KR"/>
            </a:defPPr>
            <a:lvl1pPr marL="88900" indent="-88900" defTabSz="1035050" latinLnBrk="0">
              <a:lnSpc>
                <a:spcPct val="130000"/>
              </a:lnSpc>
              <a:buClr>
                <a:srgbClr val="969696"/>
              </a:buClr>
              <a:buSzPct val="90000"/>
              <a:buFont typeface="Wingdings" pitchFamily="2" charset="2"/>
              <a:buChar char="§"/>
              <a:defRPr sz="1000"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88900" marR="0" lvl="0" indent="-88900" algn="l" defTabSz="103505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사업관리기관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제안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(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수행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사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시스템 사용 기관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, </a:t>
            </a: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고등학교입학전형시스템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유지보수 업체 등을 포함한 상시 협의체 구성 </a:t>
            </a:r>
          </a:p>
        </p:txBody>
      </p:sp>
      <p:sp>
        <p:nvSpPr>
          <p:cNvPr id="98" name="Text Box 67"/>
          <p:cNvSpPr txBox="1">
            <a:spLocks noChangeArrowheads="1"/>
          </p:cNvSpPr>
          <p:nvPr/>
        </p:nvSpPr>
        <p:spPr bwMode="auto">
          <a:xfrm>
            <a:off x="543465" y="6801178"/>
            <a:ext cx="1560894" cy="663037"/>
          </a:xfrm>
          <a:prstGeom prst="rect">
            <a:avLst/>
          </a:prstGeom>
          <a:gradFill>
            <a:gsLst>
              <a:gs pos="48000">
                <a:srgbClr val="337AB9"/>
              </a:gs>
              <a:gs pos="100000">
                <a:srgbClr val="346693"/>
              </a:gs>
            </a:gsLst>
            <a:lin ang="5400000" scaled="0"/>
          </a:gradFill>
          <a:ln w="9525"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indent="-197040" algn="ctr">
              <a:defRPr sz="130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-19704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원활한 사업추진을 위한 실무 협의체 구성 </a:t>
            </a:r>
          </a:p>
        </p:txBody>
      </p:sp>
      <p:sp>
        <p:nvSpPr>
          <p:cNvPr id="101" name="직사각형 100"/>
          <p:cNvSpPr/>
          <p:nvPr/>
        </p:nvSpPr>
        <p:spPr bwMode="auto">
          <a:xfrm>
            <a:off x="546500" y="7605838"/>
            <a:ext cx="6512008" cy="670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고딕 M" panose="02020603020101020101" pitchFamily="18" charset="-127"/>
              <a:ea typeface="Rix고딕 M" panose="02020603020101020101" pitchFamily="18" charset="-127"/>
              <a:cs typeface="+mn-cs"/>
            </a:endParaRP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70533" y="7670446"/>
            <a:ext cx="4594764" cy="5495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/>
        </p:spPr>
        <p:txBody>
          <a:bodyPr wrap="square" tIns="46800" anchor="t"/>
          <a:lstStyle>
            <a:defPPr>
              <a:defRPr lang="ko-KR"/>
            </a:defPPr>
            <a:lvl1pPr marL="88900" indent="-88900" defTabSz="1035050" latinLnBrk="0">
              <a:lnSpc>
                <a:spcPct val="130000"/>
              </a:lnSpc>
              <a:buClr>
                <a:srgbClr val="969696"/>
              </a:buClr>
              <a:buSzPct val="90000"/>
              <a:buFont typeface="Wingdings" pitchFamily="2" charset="2"/>
              <a:buChar char="§"/>
              <a:defRPr sz="1000"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88900" marR="0" lvl="0" indent="-88900" algn="l" defTabSz="103505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정보제공 및 연계구축 시 발생하는 이슈에 대하여 주관기관 의사결정자의 적극적인 참여와 이슈 해소를 위한 신속한 의사결정 필요</a:t>
            </a:r>
          </a:p>
        </p:txBody>
      </p:sp>
      <p:sp>
        <p:nvSpPr>
          <p:cNvPr id="103" name="Text Box 67"/>
          <p:cNvSpPr txBox="1">
            <a:spLocks noChangeArrowheads="1"/>
          </p:cNvSpPr>
          <p:nvPr/>
        </p:nvSpPr>
        <p:spPr bwMode="auto">
          <a:xfrm>
            <a:off x="543465" y="7602574"/>
            <a:ext cx="1560894" cy="663036"/>
          </a:xfrm>
          <a:prstGeom prst="rect">
            <a:avLst/>
          </a:prstGeom>
          <a:gradFill>
            <a:gsLst>
              <a:gs pos="48000">
                <a:srgbClr val="337AB9"/>
              </a:gs>
              <a:gs pos="100000">
                <a:srgbClr val="346693"/>
              </a:gs>
            </a:gsLst>
            <a:lin ang="5400000" scaled="0"/>
          </a:gradFill>
          <a:ln w="9525"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indent="-197040" algn="ctr">
              <a:defRPr sz="130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-19704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의사결정자의</a:t>
            </a:r>
          </a:p>
          <a:p>
            <a:pPr marL="0" marR="0" lvl="0" indent="-19704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적극적인 사업 참여 </a:t>
            </a:r>
          </a:p>
        </p:txBody>
      </p:sp>
      <p:sp>
        <p:nvSpPr>
          <p:cNvPr id="106" name="직사각형 105"/>
          <p:cNvSpPr/>
          <p:nvPr/>
        </p:nvSpPr>
        <p:spPr bwMode="auto">
          <a:xfrm>
            <a:off x="546500" y="8414552"/>
            <a:ext cx="6512008" cy="670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고딕 M" panose="02020603020101020101" pitchFamily="18" charset="-127"/>
              <a:ea typeface="Rix고딕 M" panose="02020603020101020101" pitchFamily="18" charset="-127"/>
              <a:cs typeface="+mn-cs"/>
            </a:endParaRPr>
          </a:p>
        </p:txBody>
      </p:sp>
      <p:sp>
        <p:nvSpPr>
          <p:cNvPr id="107" name="TextBox 9"/>
          <p:cNvSpPr txBox="1">
            <a:spLocks noChangeArrowheads="1"/>
          </p:cNvSpPr>
          <p:nvPr/>
        </p:nvSpPr>
        <p:spPr bwMode="auto">
          <a:xfrm>
            <a:off x="2256181" y="8467416"/>
            <a:ext cx="4767596" cy="54953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/>
        </p:spPr>
        <p:txBody>
          <a:bodyPr wrap="square" tIns="46800" anchor="t"/>
          <a:lstStyle>
            <a:defPPr>
              <a:defRPr lang="ko-KR"/>
            </a:defPPr>
            <a:lvl1pPr marL="88900" indent="-88900" defTabSz="1035050" latinLnBrk="0">
              <a:lnSpc>
                <a:spcPct val="130000"/>
              </a:lnSpc>
              <a:buClr>
                <a:srgbClr val="969696"/>
              </a:buClr>
              <a:buSzPct val="90000"/>
              <a:buFont typeface="Wingdings" pitchFamily="2" charset="2"/>
              <a:buChar char="§"/>
              <a:defRPr sz="1000"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88900" marR="0" lvl="0" indent="-88900" algn="l" defTabSz="103505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사전에 충분한 검토를 통해 합의된 사안에 대한 변경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·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추가 최소화 </a:t>
            </a:r>
          </a:p>
          <a:p>
            <a:pPr marL="88900" marR="0" lvl="0" indent="-88900" algn="l" defTabSz="103505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프로젝트 수행 중 변경사항 발생시 사전 통보로 충분한 사전협의와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/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</a:b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합의를 통해 승인된 건에 대한 변경절차 준수</a:t>
            </a:r>
          </a:p>
        </p:txBody>
      </p:sp>
      <p:sp>
        <p:nvSpPr>
          <p:cNvPr id="108" name="Text Box 67"/>
          <p:cNvSpPr txBox="1">
            <a:spLocks noChangeArrowheads="1"/>
          </p:cNvSpPr>
          <p:nvPr/>
        </p:nvSpPr>
        <p:spPr bwMode="auto">
          <a:xfrm>
            <a:off x="543465" y="8403902"/>
            <a:ext cx="1560894" cy="663036"/>
          </a:xfrm>
          <a:prstGeom prst="rect">
            <a:avLst/>
          </a:prstGeom>
          <a:gradFill>
            <a:gsLst>
              <a:gs pos="48000">
                <a:srgbClr val="337AB9"/>
              </a:gs>
              <a:gs pos="100000">
                <a:srgbClr val="346693"/>
              </a:gs>
            </a:gsLst>
            <a:lin ang="5400000" scaled="0"/>
          </a:gradFill>
          <a:ln w="9525"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indent="-197040" algn="ctr">
              <a:defRPr sz="130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-19704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상호 합의된 </a:t>
            </a:r>
          </a:p>
          <a:p>
            <a:pPr marL="0" marR="0" lvl="0" indent="-19704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범위 및 변경관리 </a:t>
            </a:r>
          </a:p>
        </p:txBody>
      </p:sp>
      <p:sp>
        <p:nvSpPr>
          <p:cNvPr id="111" name="직사각형 110"/>
          <p:cNvSpPr/>
          <p:nvPr/>
        </p:nvSpPr>
        <p:spPr bwMode="auto">
          <a:xfrm>
            <a:off x="546500" y="9212156"/>
            <a:ext cx="6512008" cy="670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고딕 M" panose="02020603020101020101" pitchFamily="18" charset="-127"/>
              <a:ea typeface="Rix고딕 M" panose="02020603020101020101" pitchFamily="18" charset="-127"/>
              <a:cs typeface="+mn-cs"/>
            </a:endParaRPr>
          </a:p>
        </p:txBody>
      </p:sp>
      <p:sp>
        <p:nvSpPr>
          <p:cNvPr id="112" name="TextBox 9"/>
          <p:cNvSpPr txBox="1">
            <a:spLocks noChangeArrowheads="1"/>
          </p:cNvSpPr>
          <p:nvPr/>
        </p:nvSpPr>
        <p:spPr bwMode="auto">
          <a:xfrm>
            <a:off x="2270533" y="9305818"/>
            <a:ext cx="4753244" cy="5495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/>
        </p:spPr>
        <p:txBody>
          <a:bodyPr wrap="square" tIns="46800" anchor="t"/>
          <a:lstStyle>
            <a:defPPr>
              <a:defRPr lang="ko-KR"/>
            </a:defPPr>
            <a:lvl1pPr marL="88900" indent="-88900" defTabSz="1035050" latinLnBrk="0">
              <a:lnSpc>
                <a:spcPct val="130000"/>
              </a:lnSpc>
              <a:buClr>
                <a:srgbClr val="969696"/>
              </a:buClr>
              <a:buSzPct val="90000"/>
              <a:buFont typeface="Wingdings" pitchFamily="2" charset="2"/>
              <a:buChar char="§"/>
              <a:defRPr sz="1000"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88900" marR="0" lvl="0" indent="-88900" algn="l" defTabSz="10350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성공적인 사업 수행 및 납기 준수를 위한 사업자의 전사적인 관리 </a:t>
            </a:r>
            <a:b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</a:b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지원 체계 마련하고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관련 부서 및 담당자의 적극적인 협조 체계 마련</a:t>
            </a:r>
          </a:p>
        </p:txBody>
      </p:sp>
      <p:sp>
        <p:nvSpPr>
          <p:cNvPr id="113" name="Text Box 67"/>
          <p:cNvSpPr txBox="1">
            <a:spLocks noChangeArrowheads="1"/>
          </p:cNvSpPr>
          <p:nvPr/>
        </p:nvSpPr>
        <p:spPr bwMode="auto">
          <a:xfrm>
            <a:off x="543465" y="9205105"/>
            <a:ext cx="1560894" cy="663037"/>
          </a:xfrm>
          <a:prstGeom prst="rect">
            <a:avLst/>
          </a:prstGeom>
          <a:gradFill>
            <a:gsLst>
              <a:gs pos="48000">
                <a:srgbClr val="337AB9"/>
              </a:gs>
              <a:gs pos="100000">
                <a:srgbClr val="346693"/>
              </a:gs>
            </a:gsLst>
            <a:lin ang="5400000" scaled="0"/>
          </a:gradFill>
          <a:ln w="9525"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indent="-197040" algn="ctr">
              <a:defRPr sz="130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-19704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사업자의 </a:t>
            </a:r>
            <a:b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</a:b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확고한 사업추진 의지</a:t>
            </a:r>
          </a:p>
        </p:txBody>
      </p:sp>
      <p:pic>
        <p:nvPicPr>
          <p:cNvPr id="125" name="그림 7" descr="단계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10" y="3910517"/>
            <a:ext cx="1654018" cy="11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그림 7" descr="단계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435" y="3916020"/>
            <a:ext cx="1654018" cy="11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직사각형 126"/>
          <p:cNvSpPr/>
          <p:nvPr/>
        </p:nvSpPr>
        <p:spPr>
          <a:xfrm>
            <a:off x="549680" y="4959302"/>
            <a:ext cx="2178027" cy="420544"/>
          </a:xfrm>
          <a:prstGeom prst="rect">
            <a:avLst/>
          </a:prstGeom>
          <a:solidFill>
            <a:schemeClr val="bg1"/>
          </a:solidFill>
          <a:ln w="28575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 anchorCtr="0"/>
          <a:lstStyle/>
          <a:p>
            <a:pPr marL="0" marR="0" lvl="0" indent="0" algn="l" defTabSz="995564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0000"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977708" y="5005212"/>
            <a:ext cx="1287532" cy="314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대전광역시교육청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845748" y="4959302"/>
            <a:ext cx="2178027" cy="420544"/>
          </a:xfrm>
          <a:prstGeom prst="rect">
            <a:avLst/>
          </a:prstGeom>
          <a:solidFill>
            <a:schemeClr val="bg1"/>
          </a:solidFill>
          <a:ln w="28575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 anchorCtr="0"/>
          <a:lstStyle/>
          <a:p>
            <a:pPr marL="0" marR="0" lvl="0" indent="0" algn="l" defTabSz="995564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0000"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955897" y="5012689"/>
            <a:ext cx="1945620" cy="3143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㈜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지벡소프트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131" name="그룹 2"/>
          <p:cNvGrpSpPr/>
          <p:nvPr/>
        </p:nvGrpSpPr>
        <p:grpSpPr>
          <a:xfrm>
            <a:off x="3002905" y="3861563"/>
            <a:ext cx="1486284" cy="1293965"/>
            <a:chOff x="2564904" y="3728864"/>
            <a:chExt cx="1704196" cy="1609878"/>
          </a:xfrm>
        </p:grpSpPr>
        <p:grpSp>
          <p:nvGrpSpPr>
            <p:cNvPr id="132" name="그룹 69"/>
            <p:cNvGrpSpPr/>
            <p:nvPr/>
          </p:nvGrpSpPr>
          <p:grpSpPr>
            <a:xfrm>
              <a:off x="2564904" y="3728864"/>
              <a:ext cx="1673226" cy="1565276"/>
              <a:chOff x="7905197" y="2983192"/>
              <a:chExt cx="1673225" cy="1565275"/>
            </a:xfrm>
          </p:grpSpPr>
          <p:pic>
            <p:nvPicPr>
              <p:cNvPr id="135" name="Picture 124" descr="그림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5197" y="2983192"/>
                <a:ext cx="1673225" cy="1565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6" name="Picture 125" descr="3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6000"/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17532" y="3260812"/>
                <a:ext cx="1062498" cy="109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33" name="Picture 47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83"/>
            <a:stretch>
              <a:fillRect/>
            </a:stretch>
          </p:blipFill>
          <p:spPr bwMode="auto">
            <a:xfrm rot="165813">
              <a:off x="2564904" y="3800872"/>
              <a:ext cx="801308" cy="1393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49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28"/>
            <a:stretch>
              <a:fillRect/>
            </a:stretch>
          </p:blipFill>
          <p:spPr bwMode="auto">
            <a:xfrm rot="340140">
              <a:off x="3356992" y="3944888"/>
              <a:ext cx="912108" cy="1393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8" name="TextBox 9"/>
          <p:cNvSpPr txBox="1">
            <a:spLocks noChangeArrowheads="1"/>
          </p:cNvSpPr>
          <p:nvPr/>
        </p:nvSpPr>
        <p:spPr bwMode="auto">
          <a:xfrm>
            <a:off x="5172465" y="3375543"/>
            <a:ext cx="2010446" cy="49137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/>
        </p:spPr>
        <p:txBody>
          <a:bodyPr wrap="square" tIns="46800" anchor="t"/>
          <a:lstStyle>
            <a:defPPr>
              <a:defRPr lang="ko-KR"/>
            </a:defPPr>
            <a:lvl1pPr marL="88900" indent="-88900" defTabSz="1035050" latinLnBrk="0">
              <a:lnSpc>
                <a:spcPct val="130000"/>
              </a:lnSpc>
              <a:buClr>
                <a:srgbClr val="969696"/>
              </a:buClr>
              <a:buSzPct val="90000"/>
              <a:buFont typeface="Wingdings" pitchFamily="2" charset="2"/>
              <a:buChar char="§"/>
              <a:defRPr sz="1000"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88900" marR="0" lvl="0" indent="-88900" algn="l" defTabSz="10350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일정조정 및 사업범위 관리 등 투명한 사업관리 실현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714375" marR="0" lvl="2" indent="-88900" algn="l" defTabSz="10350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수행조직 및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구성원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간의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명확한 업무 분장을 통한 원활한 사업수행 실현</a:t>
            </a:r>
          </a:p>
          <a:p>
            <a:pPr marL="88900" marR="0" lvl="0" indent="-88900" algn="l" defTabSz="10350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561186" y="4159129"/>
            <a:ext cx="238634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사업 성공을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위한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/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</a:b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협력체계 구축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0" name="TextBox 9"/>
          <p:cNvSpPr txBox="1">
            <a:spLocks noChangeArrowheads="1"/>
          </p:cNvSpPr>
          <p:nvPr/>
        </p:nvSpPr>
        <p:spPr bwMode="auto">
          <a:xfrm>
            <a:off x="439602" y="3376561"/>
            <a:ext cx="2010446" cy="49137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/>
        </p:spPr>
        <p:txBody>
          <a:bodyPr wrap="square" tIns="46800" anchor="t"/>
          <a:lstStyle>
            <a:defPPr>
              <a:defRPr lang="ko-KR"/>
            </a:defPPr>
            <a:lvl1pPr marL="88900" indent="-88900" defTabSz="1035050" latinLnBrk="0">
              <a:lnSpc>
                <a:spcPct val="120000"/>
              </a:lnSpc>
              <a:spcAft>
                <a:spcPts val="20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defRPr sz="900">
                <a:latin typeface="나눔고딕" pitchFamily="50" charset="-127"/>
                <a:ea typeface="나눔고딕" pitchFamily="50" charset="-127"/>
              </a:defRPr>
            </a:lvl1pPr>
            <a:lvl3pPr marL="714375" lvl="2" indent="-88900" defTabSz="1035050" latinLnBrk="0">
              <a:lnSpc>
                <a:spcPct val="120000"/>
              </a:lnSpc>
              <a:spcAft>
                <a:spcPts val="20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defRPr sz="900">
                <a:latin typeface="나눔고딕" pitchFamily="50" charset="-127"/>
                <a:ea typeface="나눔고딕" pitchFamily="50" charset="-127"/>
              </a:defRPr>
            </a:lvl3pPr>
          </a:lstStyle>
          <a:p>
            <a:pPr marL="88900" marR="0" lvl="0" indent="-88900" algn="l" defTabSz="10350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사업수행과정에서 발생하는 이슈에 대한 신속한 의사결정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8900" marR="0" lvl="0" indent="-88900" algn="l" defTabSz="10350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사업관련 조직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,</a:t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</a:b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부서 등 관련자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/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</a:b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간의 이해관계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/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</a:b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조정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grpSp>
        <p:nvGrpSpPr>
          <p:cNvPr id="144" name="그룹 120"/>
          <p:cNvGrpSpPr/>
          <p:nvPr/>
        </p:nvGrpSpPr>
        <p:grpSpPr>
          <a:xfrm>
            <a:off x="354096" y="5601235"/>
            <a:ext cx="6854424" cy="304721"/>
            <a:chOff x="351375" y="3691750"/>
            <a:chExt cx="6274068" cy="284879"/>
          </a:xfrm>
        </p:grpSpPr>
        <p:pic>
          <p:nvPicPr>
            <p:cNvPr id="145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TextBox 145"/>
            <p:cNvSpPr txBox="1"/>
            <p:nvPr/>
          </p:nvSpPr>
          <p:spPr>
            <a:xfrm>
              <a:off x="571417" y="3691750"/>
              <a:ext cx="1809448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 </a:t>
              </a:r>
              <a:r>
                <a:rPr kumimoji="0" lang="ko-KR" altLang="en-US" sz="13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사업성공을</a:t>
              </a: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 위한 요청사항</a:t>
              </a:r>
            </a:p>
          </p:txBody>
        </p:sp>
      </p:grpSp>
      <p:sp>
        <p:nvSpPr>
          <p:cNvPr id="41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사업이해도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1.3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제안의 전제조건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48" y="4548161"/>
            <a:ext cx="819651" cy="1327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030" y="3998646"/>
            <a:ext cx="440777" cy="440777"/>
          </a:xfrm>
          <a:prstGeom prst="rect">
            <a:avLst/>
          </a:prstGeom>
        </p:spPr>
      </p:pic>
      <p:pic>
        <p:nvPicPr>
          <p:cNvPr id="1026" name="Picture 2" descr="C:\Users\임종수\SynologyDrive\Drive\xebec\지벡로고\시트지_지벡로고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089" y="4084705"/>
            <a:ext cx="800754" cy="24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임종수\SynologyDrive\Drive\xebec\지벡로고\시트지_지벡로고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9" t="71216" r="30265" b="-2152"/>
          <a:stretch/>
        </p:blipFill>
        <p:spPr bwMode="auto">
          <a:xfrm>
            <a:off x="4845748" y="4510359"/>
            <a:ext cx="915103" cy="17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14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Freeform 164"/>
          <p:cNvSpPr>
            <a:spLocks/>
          </p:cNvSpPr>
          <p:nvPr/>
        </p:nvSpPr>
        <p:spPr bwMode="gray">
          <a:xfrm>
            <a:off x="1297520" y="5029678"/>
            <a:ext cx="5884330" cy="1492751"/>
          </a:xfrm>
          <a:custGeom>
            <a:avLst/>
            <a:gdLst>
              <a:gd name="T0" fmla="*/ 0 w 3525"/>
              <a:gd name="T1" fmla="*/ 0 h 1226"/>
              <a:gd name="T2" fmla="*/ 2147483646 w 3525"/>
              <a:gd name="T3" fmla="*/ 2147483646 h 1226"/>
              <a:gd name="T4" fmla="*/ 2147483646 w 3525"/>
              <a:gd name="T5" fmla="*/ 2147483646 h 1226"/>
              <a:gd name="T6" fmla="*/ 2147483646 w 3525"/>
              <a:gd name="T7" fmla="*/ 2147483646 h 1226"/>
              <a:gd name="T8" fmla="*/ 0 60000 65536"/>
              <a:gd name="T9" fmla="*/ 0 60000 65536"/>
              <a:gd name="T10" fmla="*/ 0 60000 65536"/>
              <a:gd name="T11" fmla="*/ 0 60000 65536"/>
              <a:gd name="T12" fmla="*/ 0 w 3525"/>
              <a:gd name="T13" fmla="*/ 0 h 1226"/>
              <a:gd name="T14" fmla="*/ 3525 w 3525"/>
              <a:gd name="T15" fmla="*/ 1226 h 12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5" h="1226">
                <a:moveTo>
                  <a:pt x="0" y="0"/>
                </a:moveTo>
                <a:lnTo>
                  <a:pt x="3525" y="1"/>
                </a:lnTo>
                <a:lnTo>
                  <a:pt x="3525" y="1226"/>
                </a:lnTo>
                <a:lnTo>
                  <a:pt x="2941" y="1226"/>
                </a:lnTo>
              </a:path>
            </a:pathLst>
          </a:custGeom>
          <a:noFill/>
          <a:ln w="6350" cap="flat" cmpd="sng">
            <a:solidFill>
              <a:srgbClr val="7CB8D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237" name="Freeform 164"/>
          <p:cNvSpPr>
            <a:spLocks/>
          </p:cNvSpPr>
          <p:nvPr/>
        </p:nvSpPr>
        <p:spPr bwMode="gray">
          <a:xfrm>
            <a:off x="1297520" y="3154070"/>
            <a:ext cx="5884330" cy="1685567"/>
          </a:xfrm>
          <a:custGeom>
            <a:avLst/>
            <a:gdLst>
              <a:gd name="T0" fmla="*/ 0 w 3525"/>
              <a:gd name="T1" fmla="*/ 0 h 1226"/>
              <a:gd name="T2" fmla="*/ 2147483646 w 3525"/>
              <a:gd name="T3" fmla="*/ 2147483646 h 1226"/>
              <a:gd name="T4" fmla="*/ 2147483646 w 3525"/>
              <a:gd name="T5" fmla="*/ 2147483646 h 1226"/>
              <a:gd name="T6" fmla="*/ 2147483646 w 3525"/>
              <a:gd name="T7" fmla="*/ 2147483646 h 1226"/>
              <a:gd name="T8" fmla="*/ 0 60000 65536"/>
              <a:gd name="T9" fmla="*/ 0 60000 65536"/>
              <a:gd name="T10" fmla="*/ 0 60000 65536"/>
              <a:gd name="T11" fmla="*/ 0 60000 65536"/>
              <a:gd name="T12" fmla="*/ 0 w 3525"/>
              <a:gd name="T13" fmla="*/ 0 h 1226"/>
              <a:gd name="T14" fmla="*/ 3525 w 3525"/>
              <a:gd name="T15" fmla="*/ 1226 h 12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5" h="1226">
                <a:moveTo>
                  <a:pt x="0" y="0"/>
                </a:moveTo>
                <a:lnTo>
                  <a:pt x="3525" y="1"/>
                </a:lnTo>
                <a:lnTo>
                  <a:pt x="3525" y="1226"/>
                </a:lnTo>
                <a:lnTo>
                  <a:pt x="2941" y="1226"/>
                </a:lnTo>
              </a:path>
            </a:pathLst>
          </a:custGeom>
          <a:noFill/>
          <a:ln w="6350" cap="flat" cmpd="sng">
            <a:solidFill>
              <a:srgbClr val="7CB8D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63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1.4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제안의 특징 및 장점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eaLnBrk="0" latinLnBrk="0" hangingPunct="0">
              <a:spcAft>
                <a:spcPts val="653"/>
              </a:spcAft>
              <a:defRPr/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본 사업과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유사한 성격의 데이터베이스 구축 및 시스템 개발사업에 대한 풍부한 경험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 있으며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특히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GIS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및 입학전형시스템 구축 관련 </a:t>
            </a:r>
            <a:r>
              <a:rPr lang="ko-KR" altLang="en-US" sz="1200" dirty="0" err="1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유경험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전문 인력을 중심으로 구성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하여 사업의 성공적인 수행을 확신합니다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395675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제안의 특징 및 장점</a:t>
              </a:r>
              <a:endPara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endParaRP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사업이해도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1.4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제안의 특징 및 장점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98" name="Freeform 164"/>
          <p:cNvSpPr>
            <a:spLocks/>
          </p:cNvSpPr>
          <p:nvPr/>
        </p:nvSpPr>
        <p:spPr bwMode="gray">
          <a:xfrm>
            <a:off x="1297519" y="6756954"/>
            <a:ext cx="5896181" cy="1334867"/>
          </a:xfrm>
          <a:custGeom>
            <a:avLst/>
            <a:gdLst>
              <a:gd name="T0" fmla="*/ 0 w 3525"/>
              <a:gd name="T1" fmla="*/ 0 h 1226"/>
              <a:gd name="T2" fmla="*/ 2147483646 w 3525"/>
              <a:gd name="T3" fmla="*/ 2147483646 h 1226"/>
              <a:gd name="T4" fmla="*/ 2147483646 w 3525"/>
              <a:gd name="T5" fmla="*/ 2147483646 h 1226"/>
              <a:gd name="T6" fmla="*/ 2147483646 w 3525"/>
              <a:gd name="T7" fmla="*/ 2147483646 h 1226"/>
              <a:gd name="T8" fmla="*/ 0 60000 65536"/>
              <a:gd name="T9" fmla="*/ 0 60000 65536"/>
              <a:gd name="T10" fmla="*/ 0 60000 65536"/>
              <a:gd name="T11" fmla="*/ 0 60000 65536"/>
              <a:gd name="T12" fmla="*/ 0 w 3525"/>
              <a:gd name="T13" fmla="*/ 0 h 1226"/>
              <a:gd name="T14" fmla="*/ 3525 w 3525"/>
              <a:gd name="T15" fmla="*/ 1226 h 12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5" h="1226">
                <a:moveTo>
                  <a:pt x="0" y="0"/>
                </a:moveTo>
                <a:lnTo>
                  <a:pt x="3525" y="1"/>
                </a:lnTo>
                <a:lnTo>
                  <a:pt x="3525" y="1226"/>
                </a:lnTo>
                <a:lnTo>
                  <a:pt x="2941" y="1226"/>
                </a:lnTo>
              </a:path>
            </a:pathLst>
          </a:custGeom>
          <a:noFill/>
          <a:ln w="6350" cap="flat" cmpd="sng">
            <a:solidFill>
              <a:srgbClr val="7CB8D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102" name="Freeform 169"/>
          <p:cNvSpPr>
            <a:spLocks/>
          </p:cNvSpPr>
          <p:nvPr/>
        </p:nvSpPr>
        <p:spPr bwMode="gray">
          <a:xfrm>
            <a:off x="1297520" y="8350689"/>
            <a:ext cx="5896180" cy="1584325"/>
          </a:xfrm>
          <a:custGeom>
            <a:avLst/>
            <a:gdLst>
              <a:gd name="T0" fmla="*/ 0 w 3525"/>
              <a:gd name="T1" fmla="*/ 0 h 1226"/>
              <a:gd name="T2" fmla="*/ 2147483646 w 3525"/>
              <a:gd name="T3" fmla="*/ 2147483646 h 1226"/>
              <a:gd name="T4" fmla="*/ 2147483646 w 3525"/>
              <a:gd name="T5" fmla="*/ 2147483646 h 1226"/>
              <a:gd name="T6" fmla="*/ 2147483646 w 3525"/>
              <a:gd name="T7" fmla="*/ 2147483646 h 1226"/>
              <a:gd name="T8" fmla="*/ 0 60000 65536"/>
              <a:gd name="T9" fmla="*/ 0 60000 65536"/>
              <a:gd name="T10" fmla="*/ 0 60000 65536"/>
              <a:gd name="T11" fmla="*/ 0 60000 65536"/>
              <a:gd name="T12" fmla="*/ 0 w 3525"/>
              <a:gd name="T13" fmla="*/ 0 h 1226"/>
              <a:gd name="T14" fmla="*/ 3525 w 3525"/>
              <a:gd name="T15" fmla="*/ 1226 h 12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5" h="1226">
                <a:moveTo>
                  <a:pt x="0" y="0"/>
                </a:moveTo>
                <a:lnTo>
                  <a:pt x="3525" y="1"/>
                </a:lnTo>
                <a:lnTo>
                  <a:pt x="3525" y="1226"/>
                </a:lnTo>
                <a:lnTo>
                  <a:pt x="2941" y="1226"/>
                </a:lnTo>
              </a:path>
            </a:pathLst>
          </a:custGeom>
          <a:noFill/>
          <a:ln w="6350" cap="flat" cmpd="sng">
            <a:solidFill>
              <a:srgbClr val="7CB8D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133" name="Rectangle 22" descr="현대중공업_템플릿-19"/>
          <p:cNvSpPr>
            <a:spLocks noChangeArrowheads="1"/>
          </p:cNvSpPr>
          <p:nvPr/>
        </p:nvSpPr>
        <p:spPr bwMode="auto">
          <a:xfrm>
            <a:off x="1373765" y="3035152"/>
            <a:ext cx="2410879" cy="252412"/>
          </a:xfrm>
          <a:prstGeom prst="roundRect">
            <a:avLst>
              <a:gd name="adj" fmla="val 5000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6350" algn="ctr">
            <a:solidFill>
              <a:srgbClr val="7CB8D1"/>
            </a:solidFill>
            <a:round/>
            <a:headEnd/>
            <a:tailEnd/>
          </a:ln>
          <a:effectLst>
            <a:outerShdw dist="17961" dir="2700000" algn="ctr" rotWithShape="0">
              <a:srgbClr val="EAEAEA"/>
            </a:outerShdw>
          </a:effectLst>
        </p:spPr>
        <p:txBody>
          <a:bodyPr lIns="108000" tIns="0" rIns="0" bIns="0" anchor="ctr"/>
          <a:lstStyle>
            <a:lvl1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55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27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99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671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4297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" panose="020B0604020202020204" pitchFamily="34" charset="0"/>
              </a:rPr>
              <a:t>한발 앞선 준비활동 및 사업자 역량</a:t>
            </a:r>
          </a:p>
        </p:txBody>
      </p:sp>
      <p:sp>
        <p:nvSpPr>
          <p:cNvPr id="135" name="Rectangle 22" descr="현대중공업_템플릿-19"/>
          <p:cNvSpPr>
            <a:spLocks noChangeArrowheads="1"/>
          </p:cNvSpPr>
          <p:nvPr/>
        </p:nvSpPr>
        <p:spPr bwMode="auto">
          <a:xfrm>
            <a:off x="1384833" y="4913164"/>
            <a:ext cx="2339975" cy="252413"/>
          </a:xfrm>
          <a:prstGeom prst="roundRect">
            <a:avLst>
              <a:gd name="adj" fmla="val 5000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6350" algn="ctr">
            <a:solidFill>
              <a:srgbClr val="7CB8D1"/>
            </a:solidFill>
            <a:round/>
            <a:headEnd/>
            <a:tailEnd/>
          </a:ln>
          <a:effectLst>
            <a:outerShdw dist="17961" dir="2700000" algn="ctr" rotWithShape="0">
              <a:srgbClr val="EAEAEA"/>
            </a:outerShdw>
          </a:effectLst>
        </p:spPr>
        <p:txBody>
          <a:bodyPr lIns="108000" tIns="0" rIns="0" bIns="0" anchor="ctr"/>
          <a:lstStyle>
            <a:lvl1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55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27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99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671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4297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" panose="020B0604020202020204" pitchFamily="34" charset="0"/>
              </a:rPr>
              <a:t>올바른 사업방향 설정</a:t>
            </a:r>
          </a:p>
        </p:txBody>
      </p:sp>
      <p:sp>
        <p:nvSpPr>
          <p:cNvPr id="136" name="Rectangle 22" descr="현대중공업_템플릿-19"/>
          <p:cNvSpPr>
            <a:spLocks noChangeArrowheads="1"/>
          </p:cNvSpPr>
          <p:nvPr/>
        </p:nvSpPr>
        <p:spPr bwMode="auto">
          <a:xfrm>
            <a:off x="1384833" y="6626779"/>
            <a:ext cx="2339975" cy="252413"/>
          </a:xfrm>
          <a:prstGeom prst="roundRect">
            <a:avLst>
              <a:gd name="adj" fmla="val 5000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6350" algn="ctr">
            <a:solidFill>
              <a:srgbClr val="7CB8D1"/>
            </a:solidFill>
            <a:round/>
            <a:headEnd/>
            <a:tailEnd/>
          </a:ln>
          <a:effectLst>
            <a:outerShdw dist="17961" dir="2700000" algn="ctr" rotWithShape="0">
              <a:srgbClr val="EAEAEA"/>
            </a:outerShdw>
          </a:effectLst>
        </p:spPr>
        <p:txBody>
          <a:bodyPr lIns="108000" tIns="0" rIns="0" bIns="0" anchor="ctr"/>
          <a:lstStyle>
            <a:lvl1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55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27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99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671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4297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" panose="020B0604020202020204" pitchFamily="34" charset="0"/>
              </a:rPr>
              <a:t>사업분야에 대한 핵심역량 100% 보유</a:t>
            </a:r>
          </a:p>
        </p:txBody>
      </p:sp>
      <p:sp>
        <p:nvSpPr>
          <p:cNvPr id="137" name="Rectangle 22" descr="현대중공업_템플릿-19"/>
          <p:cNvSpPr>
            <a:spLocks noChangeArrowheads="1"/>
          </p:cNvSpPr>
          <p:nvPr/>
        </p:nvSpPr>
        <p:spPr bwMode="auto">
          <a:xfrm>
            <a:off x="1384833" y="8226864"/>
            <a:ext cx="2339975" cy="252412"/>
          </a:xfrm>
          <a:prstGeom prst="roundRect">
            <a:avLst>
              <a:gd name="adj" fmla="val 5000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6350" algn="ctr">
            <a:solidFill>
              <a:srgbClr val="7CB8D1"/>
            </a:solidFill>
            <a:round/>
            <a:headEnd/>
            <a:tailEnd/>
          </a:ln>
          <a:effectLst>
            <a:outerShdw dist="17961" dir="2700000" algn="ctr" rotWithShape="0">
              <a:srgbClr val="EAEAEA"/>
            </a:outerShdw>
          </a:effectLst>
        </p:spPr>
        <p:txBody>
          <a:bodyPr lIns="108000" tIns="0" rIns="0" bIns="0" anchor="ctr"/>
          <a:lstStyle>
            <a:lvl1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55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27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99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671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4297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" panose="020B0604020202020204" pitchFamily="34" charset="0"/>
              </a:rPr>
              <a:t>성공을 위한 책임과 의지</a:t>
            </a:r>
          </a:p>
        </p:txBody>
      </p:sp>
      <p:sp>
        <p:nvSpPr>
          <p:cNvPr id="185" name="직사각형 124"/>
          <p:cNvSpPr>
            <a:spLocks noChangeArrowheads="1"/>
          </p:cNvSpPr>
          <p:nvPr/>
        </p:nvSpPr>
        <p:spPr bwMode="auto">
          <a:xfrm>
            <a:off x="4051691" y="2987527"/>
            <a:ext cx="1539969" cy="1608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1pPr>
            <a:lvl2pPr marL="742950" indent="-28575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2pPr>
            <a:lvl3pPr marL="11430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3pPr>
            <a:lvl4pPr marL="16002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4pPr>
            <a:lvl5pPr marL="20574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9pPr>
          </a:lstStyle>
          <a:p>
            <a:pPr marL="0" marR="0" lvl="0" indent="0" algn="ctr" defTabSz="995564" rtl="0" eaLnBrk="1" fontAlgn="auto" latinLnBrk="1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C908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ko-KR" alt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3873BA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굴림" panose="020B0600000101010101" pitchFamily="50" charset="-127"/>
                <a:sym typeface="Monotype Sorts"/>
              </a:rPr>
              <a:t>사업완수를 위한 선행 준비</a:t>
            </a:r>
          </a:p>
        </p:txBody>
      </p:sp>
      <p:sp>
        <p:nvSpPr>
          <p:cNvPr id="186" name="직사각형 124"/>
          <p:cNvSpPr>
            <a:spLocks noChangeArrowheads="1"/>
          </p:cNvSpPr>
          <p:nvPr/>
        </p:nvSpPr>
        <p:spPr bwMode="auto">
          <a:xfrm>
            <a:off x="4053457" y="4910616"/>
            <a:ext cx="1503100" cy="1608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1pPr>
            <a:lvl2pPr marL="742950" indent="-28575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2pPr>
            <a:lvl3pPr marL="11430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3pPr>
            <a:lvl4pPr marL="16002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4pPr>
            <a:lvl5pPr marL="20574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9pPr>
          </a:lstStyle>
          <a:p>
            <a:pPr marL="0" marR="0" lvl="0" indent="0" algn="ctr" defTabSz="995564" rtl="0" eaLnBrk="1" fontAlgn="auto" latinLnBrk="1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C908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ko-KR" alt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3873BA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굴림" panose="020B0600000101010101" pitchFamily="50" charset="-127"/>
                <a:sym typeface="Monotype Sorts"/>
              </a:rPr>
              <a:t>정확한 사업추진 방향설정</a:t>
            </a:r>
          </a:p>
        </p:txBody>
      </p:sp>
      <p:sp>
        <p:nvSpPr>
          <p:cNvPr id="187" name="직사각형 124"/>
          <p:cNvSpPr>
            <a:spLocks noChangeArrowheads="1"/>
          </p:cNvSpPr>
          <p:nvPr/>
        </p:nvSpPr>
        <p:spPr bwMode="auto">
          <a:xfrm>
            <a:off x="4086356" y="6590267"/>
            <a:ext cx="1830112" cy="1608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1pPr>
            <a:lvl2pPr marL="742950" indent="-28575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2pPr>
            <a:lvl3pPr marL="11430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3pPr>
            <a:lvl4pPr marL="16002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4pPr>
            <a:lvl5pPr marL="20574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9pPr>
          </a:lstStyle>
          <a:p>
            <a:pPr marL="0" marR="0" lvl="0" indent="0" algn="ctr" defTabSz="995564" rtl="0" eaLnBrk="1" fontAlgn="auto" latinLnBrk="1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C908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ko-KR" alt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3873BA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굴림" panose="020B0600000101010101" pitchFamily="50" charset="-127"/>
                <a:sym typeface="Monotype Sorts"/>
              </a:rPr>
              <a:t>유사사업을 통한 노하우 및 역량</a:t>
            </a:r>
          </a:p>
        </p:txBody>
      </p:sp>
      <p:sp>
        <p:nvSpPr>
          <p:cNvPr id="188" name="직사각형 124"/>
          <p:cNvSpPr>
            <a:spLocks noChangeArrowheads="1"/>
          </p:cNvSpPr>
          <p:nvPr/>
        </p:nvSpPr>
        <p:spPr bwMode="auto">
          <a:xfrm>
            <a:off x="4074018" y="8184001"/>
            <a:ext cx="2083387" cy="1608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1pPr>
            <a:lvl2pPr marL="742950" indent="-28575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2pPr>
            <a:lvl3pPr marL="11430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3pPr>
            <a:lvl4pPr marL="16002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4pPr>
            <a:lvl5pPr marL="20574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9pPr>
          </a:lstStyle>
          <a:p>
            <a:pPr marL="0" marR="0" lvl="0" indent="0" algn="ctr" defTabSz="995564" rtl="0" eaLnBrk="1" fontAlgn="auto" latinLnBrk="1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C908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ko-KR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3873BA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굴림" panose="020B0600000101010101" pitchFamily="50" charset="-127"/>
                <a:sym typeface="Monotype Sorts"/>
              </a:rPr>
              <a:t>성공적 사업완수를 위한 강력한 의지</a:t>
            </a:r>
          </a:p>
        </p:txBody>
      </p:sp>
      <p:sp>
        <p:nvSpPr>
          <p:cNvPr id="189" name="AutoShape 291"/>
          <p:cNvSpPr>
            <a:spLocks noChangeArrowheads="1"/>
          </p:cNvSpPr>
          <p:nvPr/>
        </p:nvSpPr>
        <p:spPr bwMode="gray">
          <a:xfrm rot="16200000" flipV="1">
            <a:off x="3905783" y="3008164"/>
            <a:ext cx="101600" cy="92075"/>
          </a:xfrm>
          <a:prstGeom prst="triangle">
            <a:avLst>
              <a:gd name="adj" fmla="val 50000"/>
            </a:avLst>
          </a:prstGeom>
          <a:solidFill>
            <a:srgbClr val="58A5C4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1pPr>
            <a:lvl2pPr marL="742950" indent="-28575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2pPr>
            <a:lvl3pPr marL="11430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3pPr>
            <a:lvl4pPr marL="16002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4pPr>
            <a:lvl5pPr marL="20574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9pPr>
          </a:lstStyle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190" name="AutoShape 294"/>
          <p:cNvSpPr>
            <a:spLocks noChangeArrowheads="1"/>
          </p:cNvSpPr>
          <p:nvPr/>
        </p:nvSpPr>
        <p:spPr bwMode="gray">
          <a:xfrm rot="16200000" flipV="1">
            <a:off x="3905783" y="4897289"/>
            <a:ext cx="101600" cy="92075"/>
          </a:xfrm>
          <a:prstGeom prst="triangle">
            <a:avLst>
              <a:gd name="adj" fmla="val 50000"/>
            </a:avLst>
          </a:prstGeom>
          <a:solidFill>
            <a:srgbClr val="58A5C4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1pPr>
            <a:lvl2pPr marL="742950" indent="-28575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2pPr>
            <a:lvl3pPr marL="11430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3pPr>
            <a:lvl4pPr marL="16002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4pPr>
            <a:lvl5pPr marL="20574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9pPr>
          </a:lstStyle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191" name="AutoShape 297"/>
          <p:cNvSpPr>
            <a:spLocks noChangeArrowheads="1"/>
          </p:cNvSpPr>
          <p:nvPr/>
        </p:nvSpPr>
        <p:spPr bwMode="gray">
          <a:xfrm rot="16200000" flipV="1">
            <a:off x="3905783" y="6615666"/>
            <a:ext cx="101600" cy="92075"/>
          </a:xfrm>
          <a:prstGeom prst="triangle">
            <a:avLst>
              <a:gd name="adj" fmla="val 50000"/>
            </a:avLst>
          </a:prstGeom>
          <a:solidFill>
            <a:srgbClr val="58A5C4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1pPr>
            <a:lvl2pPr marL="742950" indent="-28575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2pPr>
            <a:lvl3pPr marL="11430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3pPr>
            <a:lvl4pPr marL="16002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4pPr>
            <a:lvl5pPr marL="20574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9pPr>
          </a:lstStyle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192" name="AutoShape 298"/>
          <p:cNvSpPr>
            <a:spLocks noChangeArrowheads="1"/>
          </p:cNvSpPr>
          <p:nvPr/>
        </p:nvSpPr>
        <p:spPr bwMode="gray">
          <a:xfrm rot="16200000" flipV="1">
            <a:off x="3905783" y="8209401"/>
            <a:ext cx="101600" cy="92075"/>
          </a:xfrm>
          <a:prstGeom prst="triangle">
            <a:avLst>
              <a:gd name="adj" fmla="val 50000"/>
            </a:avLst>
          </a:prstGeom>
          <a:solidFill>
            <a:srgbClr val="58A5C4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1pPr>
            <a:lvl2pPr marL="742950" indent="-28575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2pPr>
            <a:lvl3pPr marL="11430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3pPr>
            <a:lvl4pPr marL="16002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4pPr>
            <a:lvl5pPr marL="20574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9pPr>
          </a:lstStyle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193" name="AutoShape 299"/>
          <p:cNvSpPr>
            <a:spLocks noChangeArrowheads="1"/>
          </p:cNvSpPr>
          <p:nvPr/>
        </p:nvSpPr>
        <p:spPr bwMode="auto">
          <a:xfrm rot="16200000" flipV="1">
            <a:off x="3854983" y="3008164"/>
            <a:ext cx="101600" cy="92075"/>
          </a:xfrm>
          <a:prstGeom prst="triangle">
            <a:avLst>
              <a:gd name="adj" fmla="val 50000"/>
            </a:avLst>
          </a:prstGeom>
          <a:solidFill>
            <a:srgbClr val="C5E0EB"/>
          </a:solidFill>
          <a:ln w="3175" algn="ctr">
            <a:solidFill>
              <a:srgbClr val="C5E0EB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1pPr>
            <a:lvl2pPr marL="742950" indent="-28575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2pPr>
            <a:lvl3pPr marL="11430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3pPr>
            <a:lvl4pPr marL="16002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4pPr>
            <a:lvl5pPr marL="20574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9pPr>
          </a:lstStyle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194" name="AutoShape 300"/>
          <p:cNvSpPr>
            <a:spLocks noChangeArrowheads="1"/>
          </p:cNvSpPr>
          <p:nvPr/>
        </p:nvSpPr>
        <p:spPr bwMode="auto">
          <a:xfrm rot="16200000" flipV="1">
            <a:off x="3854983" y="4936016"/>
            <a:ext cx="101600" cy="92075"/>
          </a:xfrm>
          <a:prstGeom prst="triangle">
            <a:avLst>
              <a:gd name="adj" fmla="val 50000"/>
            </a:avLst>
          </a:prstGeom>
          <a:solidFill>
            <a:srgbClr val="C5E0EB"/>
          </a:solidFill>
          <a:ln w="3175" algn="ctr">
            <a:solidFill>
              <a:srgbClr val="C5E0EB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1pPr>
            <a:lvl2pPr marL="742950" indent="-28575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2pPr>
            <a:lvl3pPr marL="11430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3pPr>
            <a:lvl4pPr marL="16002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4pPr>
            <a:lvl5pPr marL="20574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9pPr>
          </a:lstStyle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195" name="AutoShape 301"/>
          <p:cNvSpPr>
            <a:spLocks noChangeArrowheads="1"/>
          </p:cNvSpPr>
          <p:nvPr/>
        </p:nvSpPr>
        <p:spPr bwMode="auto">
          <a:xfrm rot="16200000" flipV="1">
            <a:off x="3854983" y="6615666"/>
            <a:ext cx="101600" cy="92075"/>
          </a:xfrm>
          <a:prstGeom prst="triangle">
            <a:avLst>
              <a:gd name="adj" fmla="val 50000"/>
            </a:avLst>
          </a:prstGeom>
          <a:solidFill>
            <a:srgbClr val="C5E0EB"/>
          </a:solidFill>
          <a:ln w="3175" algn="ctr">
            <a:solidFill>
              <a:srgbClr val="C5E0EB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1pPr>
            <a:lvl2pPr marL="742950" indent="-28575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2pPr>
            <a:lvl3pPr marL="11430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3pPr>
            <a:lvl4pPr marL="16002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4pPr>
            <a:lvl5pPr marL="20574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9pPr>
          </a:lstStyle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196" name="AutoShape 302"/>
          <p:cNvSpPr>
            <a:spLocks noChangeArrowheads="1"/>
          </p:cNvSpPr>
          <p:nvPr/>
        </p:nvSpPr>
        <p:spPr bwMode="auto">
          <a:xfrm rot="16200000" flipV="1">
            <a:off x="3854983" y="8209401"/>
            <a:ext cx="101600" cy="92075"/>
          </a:xfrm>
          <a:prstGeom prst="triangle">
            <a:avLst>
              <a:gd name="adj" fmla="val 50000"/>
            </a:avLst>
          </a:prstGeom>
          <a:solidFill>
            <a:srgbClr val="C5E0EB"/>
          </a:solidFill>
          <a:ln w="3175" algn="ctr">
            <a:solidFill>
              <a:srgbClr val="C5E0EB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1pPr>
            <a:lvl2pPr marL="742950" indent="-28575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2pPr>
            <a:lvl3pPr marL="11430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3pPr>
            <a:lvl4pPr marL="16002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4pPr>
            <a:lvl5pPr marL="20574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9pPr>
          </a:lstStyle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01373" y="3377521"/>
            <a:ext cx="5899356" cy="1419521"/>
            <a:chOff x="1500720" y="5004301"/>
            <a:chExt cx="5413590" cy="1419521"/>
          </a:xfrm>
        </p:grpSpPr>
        <p:grpSp>
          <p:nvGrpSpPr>
            <p:cNvPr id="219" name="그룹 21"/>
            <p:cNvGrpSpPr/>
            <p:nvPr/>
          </p:nvGrpSpPr>
          <p:grpSpPr>
            <a:xfrm>
              <a:off x="1500720" y="5004301"/>
              <a:ext cx="1693863" cy="1328515"/>
              <a:chOff x="434340" y="1192351"/>
              <a:chExt cx="2883123" cy="1395150"/>
            </a:xfrm>
          </p:grpSpPr>
          <p:grpSp>
            <p:nvGrpSpPr>
              <p:cNvPr id="220" name="그룹 5"/>
              <p:cNvGrpSpPr/>
              <p:nvPr/>
            </p:nvGrpSpPr>
            <p:grpSpPr>
              <a:xfrm>
                <a:off x="434340" y="1192351"/>
                <a:ext cx="2883123" cy="1395150"/>
                <a:chOff x="728700" y="3113427"/>
                <a:chExt cx="2188671" cy="1525228"/>
              </a:xfrm>
            </p:grpSpPr>
            <p:sp>
              <p:nvSpPr>
                <p:cNvPr id="222" name="대각선 방향의 모서리가 둥근 사각형 221"/>
                <p:cNvSpPr/>
                <p:nvPr/>
              </p:nvSpPr>
              <p:spPr>
                <a:xfrm>
                  <a:off x="728700" y="3113427"/>
                  <a:ext cx="2188671" cy="1310167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bIns="36000" rtlCol="0" anchor="t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  <a:cs typeface="+mn-cs"/>
                    </a:rPr>
                    <a:t>사전 </a:t>
                  </a:r>
                  <a:r>
                    <a:rPr kumimoji="0" lang="ko-KR" altLang="en-US" sz="11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  <a:cs typeface="+mn-cs"/>
                    </a:rPr>
                    <a:t>사업분석</a:t>
                  </a:r>
                  <a:endPara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223" name="대각선 방향의 모서리가 둥근 사각형 222"/>
                <p:cNvSpPr/>
                <p:nvPr/>
              </p:nvSpPr>
              <p:spPr>
                <a:xfrm>
                  <a:off x="728700" y="3421952"/>
                  <a:ext cx="2188671" cy="1216703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+mn-cs"/>
                  </a:endParaRPr>
                </a:p>
              </p:txBody>
            </p:sp>
          </p:grpSp>
          <p:sp>
            <p:nvSpPr>
              <p:cNvPr id="221" name="TextBox 220"/>
              <p:cNvSpPr txBox="1"/>
              <p:nvPr/>
            </p:nvSpPr>
            <p:spPr>
              <a:xfrm>
                <a:off x="543531" y="1551823"/>
                <a:ext cx="2679358" cy="6868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marR="0" lvl="0" indent="-96791" algn="l" defTabSz="995564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327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고입전형시스템의 </a:t>
                </a: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이해 </a:t>
                </a:r>
              </a:p>
              <a:p>
                <a:pPr marL="96791" marR="0" lvl="0" indent="-96791" algn="l" defTabSz="995564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327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기존 </a:t>
                </a:r>
                <a:r>
                  <a:rPr kumimoji="0" lang="ko-KR" alt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수행사업</a:t>
                </a: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 참여의 사전 분석을 통한 본 사업의 차별성 파악</a:t>
                </a:r>
              </a:p>
            </p:txBody>
          </p:sp>
        </p:grpSp>
        <p:grpSp>
          <p:nvGrpSpPr>
            <p:cNvPr id="224" name="그룹 21"/>
            <p:cNvGrpSpPr/>
            <p:nvPr/>
          </p:nvGrpSpPr>
          <p:grpSpPr>
            <a:xfrm>
              <a:off x="3359683" y="5004301"/>
              <a:ext cx="1795324" cy="1419521"/>
              <a:chOff x="434340" y="1192351"/>
              <a:chExt cx="3055819" cy="1490720"/>
            </a:xfrm>
          </p:grpSpPr>
          <p:grpSp>
            <p:nvGrpSpPr>
              <p:cNvPr id="225" name="그룹 5"/>
              <p:cNvGrpSpPr/>
              <p:nvPr/>
            </p:nvGrpSpPr>
            <p:grpSpPr>
              <a:xfrm>
                <a:off x="434340" y="1192351"/>
                <a:ext cx="2883123" cy="1395150"/>
                <a:chOff x="728700" y="3113427"/>
                <a:chExt cx="2188671" cy="1525228"/>
              </a:xfrm>
            </p:grpSpPr>
            <p:sp>
              <p:nvSpPr>
                <p:cNvPr id="227" name="대각선 방향의 모서리가 둥근 사각형 226"/>
                <p:cNvSpPr/>
                <p:nvPr/>
              </p:nvSpPr>
              <p:spPr>
                <a:xfrm>
                  <a:off x="728700" y="3113427"/>
                  <a:ext cx="2188671" cy="1310167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bIns="36000" rtlCol="0" anchor="t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  <a:cs typeface="+mn-cs"/>
                    </a:rPr>
                    <a:t>예상 위험 </a:t>
                  </a:r>
                  <a:r>
                    <a:rPr kumimoji="0" lang="ko-KR" altLang="en-US" sz="11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  <a:cs typeface="+mn-cs"/>
                    </a:rPr>
                    <a:t>사전식별</a:t>
                  </a:r>
                  <a:endPara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228" name="대각선 방향의 모서리가 둥근 사각형 227"/>
                <p:cNvSpPr/>
                <p:nvPr/>
              </p:nvSpPr>
              <p:spPr>
                <a:xfrm>
                  <a:off x="728700" y="3421952"/>
                  <a:ext cx="2188671" cy="1216703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+mn-cs"/>
                  </a:endParaRPr>
                </a:p>
              </p:txBody>
            </p:sp>
          </p:grpSp>
          <p:sp>
            <p:nvSpPr>
              <p:cNvPr id="226" name="TextBox 225"/>
              <p:cNvSpPr txBox="1"/>
              <p:nvPr/>
            </p:nvSpPr>
            <p:spPr>
              <a:xfrm>
                <a:off x="542865" y="1551823"/>
                <a:ext cx="2947294" cy="1131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marR="0" lvl="0" indent="-96791" algn="l" defTabSz="995564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327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핵심 위험요소 </a:t>
                </a: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분석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/>
                </a:r>
                <a:b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</a:b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- </a:t>
                </a:r>
                <a:r>
                  <a:rPr kumimoji="0" lang="ko-KR" altLang="en-US" sz="10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웹브라우저</a:t>
                </a: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 </a:t>
                </a:r>
                <a:r>
                  <a:rPr kumimoji="0" lang="ko-KR" altLang="en-US" sz="10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비표준화</a:t>
                </a: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 중단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/>
                </a:r>
                <a:b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</a:b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   </a:t>
                </a: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관련 대체기술 확보를 고려한 시스템 설계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/>
                </a:r>
                <a:b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</a:b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- </a:t>
                </a: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내부시스템간 연계 등 사업 특성을 </a:t>
                </a: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고려한 </a:t>
                </a: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사업관리 계획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endParaRPr>
              </a:p>
            </p:txBody>
          </p:sp>
        </p:grpSp>
        <p:grpSp>
          <p:nvGrpSpPr>
            <p:cNvPr id="229" name="그룹 21"/>
            <p:cNvGrpSpPr/>
            <p:nvPr/>
          </p:nvGrpSpPr>
          <p:grpSpPr>
            <a:xfrm>
              <a:off x="5220447" y="5004301"/>
              <a:ext cx="1693863" cy="1328516"/>
              <a:chOff x="434340" y="1192351"/>
              <a:chExt cx="2883123" cy="1395150"/>
            </a:xfrm>
          </p:grpSpPr>
          <p:grpSp>
            <p:nvGrpSpPr>
              <p:cNvPr id="230" name="그룹 5"/>
              <p:cNvGrpSpPr/>
              <p:nvPr/>
            </p:nvGrpSpPr>
            <p:grpSpPr>
              <a:xfrm>
                <a:off x="434340" y="1192351"/>
                <a:ext cx="2883123" cy="1395150"/>
                <a:chOff x="728700" y="3113427"/>
                <a:chExt cx="2188671" cy="1525228"/>
              </a:xfrm>
            </p:grpSpPr>
            <p:sp>
              <p:nvSpPr>
                <p:cNvPr id="232" name="대각선 방향의 모서리가 둥근 사각형 231"/>
                <p:cNvSpPr/>
                <p:nvPr/>
              </p:nvSpPr>
              <p:spPr>
                <a:xfrm>
                  <a:off x="728700" y="3113427"/>
                  <a:ext cx="2188671" cy="1310167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bIns="36000" rtlCol="0" anchor="t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  <a:cs typeface="+mn-cs"/>
                    </a:rPr>
                    <a:t>긴밀한 협력체계</a:t>
                  </a:r>
                </a:p>
              </p:txBody>
            </p:sp>
            <p:sp>
              <p:nvSpPr>
                <p:cNvPr id="233" name="대각선 방향의 모서리가 둥근 사각형 232"/>
                <p:cNvSpPr/>
                <p:nvPr/>
              </p:nvSpPr>
              <p:spPr>
                <a:xfrm>
                  <a:off x="728700" y="3421952"/>
                  <a:ext cx="2188671" cy="1216703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+mn-cs"/>
                  </a:endParaRPr>
                </a:p>
              </p:txBody>
            </p:sp>
          </p:grpSp>
          <p:sp>
            <p:nvSpPr>
              <p:cNvPr id="231" name="TextBox 230"/>
              <p:cNvSpPr txBox="1"/>
              <p:nvPr/>
            </p:nvSpPr>
            <p:spPr>
              <a:xfrm>
                <a:off x="543531" y="1551823"/>
                <a:ext cx="2679358" cy="323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marR="0" lvl="0" indent="-96791" algn="l" defTabSz="995564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327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다양한 이해관계자의  의사소통 채널 및 협조체계 구축</a:t>
                </a: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1201373" y="5235787"/>
            <a:ext cx="5899356" cy="1168179"/>
            <a:chOff x="1169544" y="5140033"/>
            <a:chExt cx="1845855" cy="1168179"/>
          </a:xfrm>
        </p:grpSpPr>
        <p:sp>
          <p:nvSpPr>
            <p:cNvPr id="234" name="대각선 방향의 모서리가 둥근 사각형 233"/>
            <p:cNvSpPr/>
            <p:nvPr/>
          </p:nvSpPr>
          <p:spPr>
            <a:xfrm>
              <a:off x="1169544" y="5140033"/>
              <a:ext cx="1845855" cy="1141191"/>
            </a:xfrm>
            <a:prstGeom prst="round2DiagRect">
              <a:avLst>
                <a:gd name="adj1" fmla="val 736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t" anchorCtr="0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사업이 성공할 올바른 방향과 적절한 방법을 준비</a:t>
              </a:r>
            </a:p>
          </p:txBody>
        </p:sp>
        <p:sp>
          <p:nvSpPr>
            <p:cNvPr id="235" name="대각선 방향의 모서리가 둥근 사각형 234"/>
            <p:cNvSpPr/>
            <p:nvPr/>
          </p:nvSpPr>
          <p:spPr>
            <a:xfrm>
              <a:off x="1169544" y="5408767"/>
              <a:ext cx="1845855" cy="899445"/>
            </a:xfrm>
            <a:prstGeom prst="round2DiagRect">
              <a:avLst>
                <a:gd name="adj1" fmla="val 7364"/>
                <a:gd name="adj2" fmla="val 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254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6350"/>
              </a:sp3d>
            </a:bodyPr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239451" y="5482336"/>
              <a:ext cx="1715399" cy="730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96791" marR="0" lvl="0" indent="-96791" algn="l" defTabSz="995564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327"/>
                </a:spcAft>
                <a:buClr>
                  <a:prstClr val="black">
                    <a:lumMod val="65000"/>
                    <a:lumOff val="35000"/>
                  </a:prstClr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[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사    람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] 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참여 인력에 대한 개발방법론 교육 및 사업에 대한 방향 공유   </a:t>
              </a:r>
            </a:p>
            <a:p>
              <a:pPr marL="96791" marR="0" lvl="0" indent="-96791" algn="l" defTabSz="995564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327"/>
                </a:spcAft>
                <a:buClr>
                  <a:prstClr val="black">
                    <a:lumMod val="65000"/>
                    <a:lumOff val="35000"/>
                  </a:prstClr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[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업    무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] 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본 사업의 특성과 차별성을 고려한 </a:t>
              </a:r>
              <a:r>
                <a:rPr kumimoji="0" lang="ko-KR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업무파악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 </a:t>
              </a:r>
            </a:p>
            <a:p>
              <a:pPr marL="96791" marR="0" lvl="0" indent="-96791" algn="l" defTabSz="995564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327"/>
                </a:spcAft>
                <a:buClr>
                  <a:prstClr val="black">
                    <a:lumMod val="65000"/>
                    <a:lumOff val="35000"/>
                  </a:prstClr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[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데이터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]  </a:t>
              </a:r>
              <a:r>
                <a:rPr kumimoji="0" lang="ko-KR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장애대비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 및 </a:t>
              </a:r>
              <a:r>
                <a:rPr kumimoji="0" lang="ko-KR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운영특성을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 고려한 데이터베이스 구축</a:t>
              </a:r>
            </a:p>
            <a:p>
              <a:pPr marL="96791" marR="0" lvl="0" indent="-96791" algn="l" defTabSz="995564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327"/>
                </a:spcAft>
                <a:buClr>
                  <a:prstClr val="black">
                    <a:lumMod val="65000"/>
                    <a:lumOff val="35000"/>
                  </a:prstClr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[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시스템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]  </a:t>
              </a:r>
              <a:r>
                <a:rPr kumimoji="0" lang="ko-KR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유사환경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 구축 및 </a:t>
              </a:r>
              <a:r>
                <a:rPr kumimoji="0" lang="ko-KR" altLang="en-US" sz="1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운영경험과</a:t>
              </a:r>
              <a:r>
                <a:rPr kumimoji="0" lang="ko-KR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 </a:t>
              </a:r>
              <a:r>
                <a:rPr kumimoji="0" lang="en-US" altLang="ko-KR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AnyFramework</a:t>
              </a:r>
              <a:r>
                <a:rPr kumimoji="0" lang="ko-KR" alt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를 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활용한 개발</a:t>
              </a:r>
            </a:p>
          </p:txBody>
        </p:sp>
      </p:grpSp>
      <p:grpSp>
        <p:nvGrpSpPr>
          <p:cNvPr id="207" name="그룹 164"/>
          <p:cNvGrpSpPr/>
          <p:nvPr/>
        </p:nvGrpSpPr>
        <p:grpSpPr>
          <a:xfrm>
            <a:off x="427569" y="2862424"/>
            <a:ext cx="866776" cy="848646"/>
            <a:chOff x="2932948" y="1558547"/>
            <a:chExt cx="992103" cy="992101"/>
          </a:xfrm>
        </p:grpSpPr>
        <p:pic>
          <p:nvPicPr>
            <p:cNvPr id="208" name="Picture 6" descr="C:\Users\강세환\Desktop\새 폴더 (3)\circle_3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32948" y="1558547"/>
              <a:ext cx="992103" cy="992101"/>
            </a:xfrm>
            <a:prstGeom prst="rect">
              <a:avLst/>
            </a:prstGeom>
            <a:noFill/>
          </p:spPr>
        </p:pic>
        <p:sp>
          <p:nvSpPr>
            <p:cNvPr id="209" name="직사각형 208"/>
            <p:cNvSpPr/>
            <p:nvPr/>
          </p:nvSpPr>
          <p:spPr>
            <a:xfrm>
              <a:off x="2962636" y="1863781"/>
              <a:ext cx="932726" cy="359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95564" rtl="0" eaLnBrk="0" fontAlgn="auto" latinLnBrk="0" hangingPunct="0">
                <a:lnSpc>
                  <a:spcPct val="100000"/>
                </a:lnSpc>
                <a:spcBef>
                  <a:spcPts val="370"/>
                </a:spcBef>
                <a:spcAft>
                  <a:spcPts val="0"/>
                </a:spcAft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Arial" pitchFamily="34" charset="0"/>
                  <a:sym typeface="Monotype Sorts" pitchFamily="2" charset="2"/>
                </a:rPr>
                <a:t>준비</a:t>
              </a:r>
              <a:endPara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Arial" pitchFamily="34" charset="0"/>
                <a:sym typeface="Monotype Sorts" pitchFamily="2" charset="2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97542" y="6948686"/>
            <a:ext cx="2614544" cy="1027350"/>
            <a:chOff x="3995640" y="7117625"/>
            <a:chExt cx="2614544" cy="1027350"/>
          </a:xfrm>
        </p:grpSpPr>
        <p:grpSp>
          <p:nvGrpSpPr>
            <p:cNvPr id="262" name="그룹 99"/>
            <p:cNvGrpSpPr/>
            <p:nvPr/>
          </p:nvGrpSpPr>
          <p:grpSpPr>
            <a:xfrm>
              <a:off x="3995640" y="7117625"/>
              <a:ext cx="2614544" cy="1027350"/>
              <a:chOff x="4500711" y="7434932"/>
              <a:chExt cx="2614544" cy="1332148"/>
            </a:xfrm>
          </p:grpSpPr>
          <p:sp>
            <p:nvSpPr>
              <p:cNvPr id="263" name="화이트투명사각판"/>
              <p:cNvSpPr/>
              <p:nvPr/>
            </p:nvSpPr>
            <p:spPr bwMode="auto">
              <a:xfrm flipV="1">
                <a:off x="4500711" y="7606456"/>
                <a:ext cx="2614544" cy="1160624"/>
              </a:xfrm>
              <a:prstGeom prst="roundRect">
                <a:avLst>
                  <a:gd name="adj" fmla="val 2877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dist="25400" dir="5400000" algn="t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6350"/>
                </a:sp3d>
              </a:bodyPr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endParaRPr>
              </a:p>
            </p:txBody>
          </p:sp>
          <p:sp>
            <p:nvSpPr>
              <p:cNvPr id="264" name="양쪽 모서리가 둥근 사각형 263"/>
              <p:cNvSpPr/>
              <p:nvPr/>
            </p:nvSpPr>
            <p:spPr bwMode="auto">
              <a:xfrm>
                <a:off x="4500711" y="7434932"/>
                <a:ext cx="2614544" cy="318041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-19704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+mn-cs"/>
                  </a:rPr>
                  <a:t>유사 사업 </a:t>
                </a:r>
                <a:r>
                  <a:rPr kumimoji="0" lang="ko-KR" alt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+mn-cs"/>
                  </a:rPr>
                  <a:t>수행경험</a:t>
                </a: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056921" y="7433016"/>
              <a:ext cx="2477229" cy="644183"/>
              <a:chOff x="4056921" y="7433017"/>
              <a:chExt cx="2086649" cy="583100"/>
            </a:xfrm>
          </p:grpSpPr>
          <p:sp>
            <p:nvSpPr>
              <p:cNvPr id="266" name="AutoShape 81" descr="도형-38"/>
              <p:cNvSpPr>
                <a:spLocks noChangeArrowheads="1"/>
              </p:cNvSpPr>
              <p:nvPr/>
            </p:nvSpPr>
            <p:spPr bwMode="auto">
              <a:xfrm>
                <a:off x="4056921" y="7433017"/>
                <a:ext cx="2086649" cy="2629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marR="0" lvl="0" indent="-197040" algn="ctr" defTabSz="1041261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000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AnyFramework</a:t>
                </a:r>
                <a:r>
                  <a:rPr lang="en-US" altLang="ko-KR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 </a:t>
                </a:r>
                <a:r>
                  <a:rPr lang="ko-KR" altLang="en-US" sz="10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및 나이스 연계 경험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endParaRPr>
              </a:p>
            </p:txBody>
          </p:sp>
          <p:sp>
            <p:nvSpPr>
              <p:cNvPr id="267" name="AutoShape 81" descr="도형-38"/>
              <p:cNvSpPr>
                <a:spLocks noChangeArrowheads="1"/>
              </p:cNvSpPr>
              <p:nvPr/>
            </p:nvSpPr>
            <p:spPr bwMode="auto">
              <a:xfrm>
                <a:off x="4056921" y="7753153"/>
                <a:ext cx="2086649" cy="2629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marR="0" lvl="0" indent="-197040" algn="ctr" defTabSz="1041261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각종 </a:t>
                </a:r>
                <a:r>
                  <a:rPr lang="en-US" altLang="ko-KR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GIS </a:t>
                </a:r>
                <a:r>
                  <a:rPr lang="ko-KR" altLang="en-US" sz="10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관련 시스템 구축 경험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endParaRPr>
              </a:p>
            </p:txBody>
          </p:sp>
        </p:grpSp>
      </p:grpSp>
      <p:grpSp>
        <p:nvGrpSpPr>
          <p:cNvPr id="269" name="그룹 99"/>
          <p:cNvGrpSpPr/>
          <p:nvPr/>
        </p:nvGrpSpPr>
        <p:grpSpPr>
          <a:xfrm>
            <a:off x="3988859" y="6948686"/>
            <a:ext cx="3111869" cy="1027350"/>
            <a:chOff x="4500711" y="7434932"/>
            <a:chExt cx="2614544" cy="1332148"/>
          </a:xfrm>
        </p:grpSpPr>
        <p:sp>
          <p:nvSpPr>
            <p:cNvPr id="273" name="화이트투명사각판"/>
            <p:cNvSpPr/>
            <p:nvPr/>
          </p:nvSpPr>
          <p:spPr bwMode="auto">
            <a:xfrm flipV="1">
              <a:off x="4500711" y="7606456"/>
              <a:ext cx="2614544" cy="1160624"/>
            </a:xfrm>
            <a:prstGeom prst="roundRect">
              <a:avLst>
                <a:gd name="adj" fmla="val 2877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dist="254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6350"/>
              </a:sp3d>
            </a:bodyPr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endParaRPr>
            </a:p>
          </p:txBody>
        </p:sp>
        <p:sp>
          <p:nvSpPr>
            <p:cNvPr id="274" name="양쪽 모서리가 둥근 사각형 273"/>
            <p:cNvSpPr/>
            <p:nvPr/>
          </p:nvSpPr>
          <p:spPr bwMode="auto">
            <a:xfrm>
              <a:off x="4500711" y="7434932"/>
              <a:ext cx="2614544" cy="318041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-19704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역량있는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 전문인력 투입</a:t>
              </a:r>
            </a:p>
          </p:txBody>
        </p:sp>
      </p:grpSp>
      <p:sp>
        <p:nvSpPr>
          <p:cNvPr id="275" name="AutoShape 81" descr="도형-38"/>
          <p:cNvSpPr>
            <a:spLocks noChangeArrowheads="1"/>
          </p:cNvSpPr>
          <p:nvPr/>
        </p:nvSpPr>
        <p:spPr bwMode="auto">
          <a:xfrm>
            <a:off x="4056720" y="7264077"/>
            <a:ext cx="428751" cy="6441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프레임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워크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경험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276" name="AutoShape 81" descr="도형-38"/>
          <p:cNvSpPr>
            <a:spLocks noChangeArrowheads="1"/>
          </p:cNvSpPr>
          <p:nvPr/>
        </p:nvSpPr>
        <p:spPr bwMode="auto">
          <a:xfrm>
            <a:off x="5575495" y="7264077"/>
            <a:ext cx="428751" cy="6441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GIS</a:t>
            </a:r>
          </a:p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개발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경험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974" y="7116336"/>
            <a:ext cx="1344144" cy="89555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612" y="7107393"/>
            <a:ext cx="1351403" cy="902024"/>
          </a:xfrm>
          <a:prstGeom prst="rect">
            <a:avLst/>
          </a:prstGeom>
        </p:spPr>
      </p:pic>
      <p:grpSp>
        <p:nvGrpSpPr>
          <p:cNvPr id="210" name="그룹 164"/>
          <p:cNvGrpSpPr/>
          <p:nvPr/>
        </p:nvGrpSpPr>
        <p:grpSpPr>
          <a:xfrm>
            <a:off x="427569" y="4750487"/>
            <a:ext cx="866776" cy="848646"/>
            <a:chOff x="2932948" y="1558547"/>
            <a:chExt cx="992103" cy="992101"/>
          </a:xfrm>
        </p:grpSpPr>
        <p:pic>
          <p:nvPicPr>
            <p:cNvPr id="211" name="Picture 6" descr="C:\Users\강세환\Desktop\새 폴더 (3)\circle_3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32948" y="1558547"/>
              <a:ext cx="992103" cy="992101"/>
            </a:xfrm>
            <a:prstGeom prst="rect">
              <a:avLst/>
            </a:prstGeom>
            <a:noFill/>
          </p:spPr>
        </p:pic>
        <p:sp>
          <p:nvSpPr>
            <p:cNvPr id="212" name="직사각형 211"/>
            <p:cNvSpPr/>
            <p:nvPr/>
          </p:nvSpPr>
          <p:spPr>
            <a:xfrm>
              <a:off x="2962636" y="1863781"/>
              <a:ext cx="932726" cy="359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95564" rtl="0" eaLnBrk="0" fontAlgn="auto" latinLnBrk="0" hangingPunct="0">
                <a:lnSpc>
                  <a:spcPct val="100000"/>
                </a:lnSpc>
                <a:spcBef>
                  <a:spcPts val="370"/>
                </a:spcBef>
                <a:spcAft>
                  <a:spcPts val="0"/>
                </a:spcAft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Arial" pitchFamily="34" charset="0"/>
                  <a:sym typeface="Monotype Sorts" pitchFamily="2" charset="2"/>
                </a:rPr>
                <a:t>방향</a:t>
              </a:r>
            </a:p>
          </p:txBody>
        </p:sp>
      </p:grpSp>
      <p:grpSp>
        <p:nvGrpSpPr>
          <p:cNvPr id="213" name="그룹 164"/>
          <p:cNvGrpSpPr/>
          <p:nvPr/>
        </p:nvGrpSpPr>
        <p:grpSpPr>
          <a:xfrm>
            <a:off x="427569" y="6510431"/>
            <a:ext cx="866776" cy="848646"/>
            <a:chOff x="2932948" y="1558547"/>
            <a:chExt cx="992103" cy="992101"/>
          </a:xfrm>
        </p:grpSpPr>
        <p:pic>
          <p:nvPicPr>
            <p:cNvPr id="214" name="Picture 6" descr="C:\Users\강세환\Desktop\새 폴더 (3)\circle_3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32948" y="1558547"/>
              <a:ext cx="992103" cy="992101"/>
            </a:xfrm>
            <a:prstGeom prst="rect">
              <a:avLst/>
            </a:prstGeom>
            <a:noFill/>
          </p:spPr>
        </p:pic>
        <p:sp>
          <p:nvSpPr>
            <p:cNvPr id="215" name="직사각형 214"/>
            <p:cNvSpPr/>
            <p:nvPr/>
          </p:nvSpPr>
          <p:spPr>
            <a:xfrm>
              <a:off x="2962636" y="1863781"/>
              <a:ext cx="932726" cy="359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95564" rtl="0" eaLnBrk="0" fontAlgn="auto" latinLnBrk="0" hangingPunct="0">
                <a:lnSpc>
                  <a:spcPct val="100000"/>
                </a:lnSpc>
                <a:spcBef>
                  <a:spcPts val="370"/>
                </a:spcBef>
                <a:spcAft>
                  <a:spcPts val="0"/>
                </a:spcAft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Arial" pitchFamily="34" charset="0"/>
                  <a:sym typeface="Monotype Sorts" pitchFamily="2" charset="2"/>
                </a:rPr>
                <a:t>역량</a:t>
              </a:r>
              <a:endPara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Arial" pitchFamily="34" charset="0"/>
                <a:sym typeface="Monotype Sorts" pitchFamily="2" charset="2"/>
              </a:endParaRPr>
            </a:p>
          </p:txBody>
        </p:sp>
      </p:grpSp>
      <p:grpSp>
        <p:nvGrpSpPr>
          <p:cNvPr id="282" name="그룹 281"/>
          <p:cNvGrpSpPr/>
          <p:nvPr/>
        </p:nvGrpSpPr>
        <p:grpSpPr>
          <a:xfrm>
            <a:off x="1201372" y="8558506"/>
            <a:ext cx="5899355" cy="1328516"/>
            <a:chOff x="1500720" y="5004301"/>
            <a:chExt cx="3552826" cy="1328516"/>
          </a:xfrm>
        </p:grpSpPr>
        <p:grpSp>
          <p:nvGrpSpPr>
            <p:cNvPr id="283" name="그룹 21"/>
            <p:cNvGrpSpPr/>
            <p:nvPr/>
          </p:nvGrpSpPr>
          <p:grpSpPr>
            <a:xfrm>
              <a:off x="1500720" y="5004301"/>
              <a:ext cx="1693863" cy="1328515"/>
              <a:chOff x="434340" y="1192351"/>
              <a:chExt cx="2883123" cy="1395150"/>
            </a:xfrm>
          </p:grpSpPr>
          <p:grpSp>
            <p:nvGrpSpPr>
              <p:cNvPr id="294" name="그룹 5"/>
              <p:cNvGrpSpPr/>
              <p:nvPr/>
            </p:nvGrpSpPr>
            <p:grpSpPr>
              <a:xfrm>
                <a:off x="434340" y="1192351"/>
                <a:ext cx="2883123" cy="1395150"/>
                <a:chOff x="728700" y="3113427"/>
                <a:chExt cx="2188671" cy="1525228"/>
              </a:xfrm>
            </p:grpSpPr>
            <p:sp>
              <p:nvSpPr>
                <p:cNvPr id="296" name="대각선 방향의 모서리가 둥근 사각형 295"/>
                <p:cNvSpPr/>
                <p:nvPr/>
              </p:nvSpPr>
              <p:spPr>
                <a:xfrm>
                  <a:off x="728700" y="3113427"/>
                  <a:ext cx="2188671" cy="1310167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bIns="36000" rtlCol="0" anchor="t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  <a:cs typeface="+mn-cs"/>
                    </a:rPr>
                    <a:t>상시 지원체계 유지</a:t>
                  </a:r>
                </a:p>
              </p:txBody>
            </p:sp>
            <p:sp>
              <p:nvSpPr>
                <p:cNvPr id="297" name="대각선 방향의 모서리가 둥근 사각형 296"/>
                <p:cNvSpPr/>
                <p:nvPr/>
              </p:nvSpPr>
              <p:spPr>
                <a:xfrm>
                  <a:off x="728700" y="3421952"/>
                  <a:ext cx="2188671" cy="1216703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+mn-cs"/>
                  </a:endParaRPr>
                </a:p>
              </p:txBody>
            </p:sp>
          </p:grpSp>
          <p:sp>
            <p:nvSpPr>
              <p:cNvPr id="295" name="TextBox 294"/>
              <p:cNvSpPr txBox="1"/>
              <p:nvPr/>
            </p:nvSpPr>
            <p:spPr>
              <a:xfrm>
                <a:off x="543531" y="1551823"/>
                <a:ext cx="2679358" cy="1616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marR="0" lvl="0" indent="-96791" algn="l" defTabSz="995564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327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참여ㆍ공유의</a:t>
                </a: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 열린 사업관리</a:t>
                </a:r>
              </a:p>
            </p:txBody>
          </p:sp>
        </p:grpSp>
        <p:grpSp>
          <p:nvGrpSpPr>
            <p:cNvPr id="284" name="그룹 21"/>
            <p:cNvGrpSpPr/>
            <p:nvPr/>
          </p:nvGrpSpPr>
          <p:grpSpPr>
            <a:xfrm>
              <a:off x="3359683" y="5004301"/>
              <a:ext cx="1693863" cy="1328516"/>
              <a:chOff x="434340" y="1192351"/>
              <a:chExt cx="2883123" cy="1395150"/>
            </a:xfrm>
          </p:grpSpPr>
          <p:grpSp>
            <p:nvGrpSpPr>
              <p:cNvPr id="290" name="그룹 5"/>
              <p:cNvGrpSpPr/>
              <p:nvPr/>
            </p:nvGrpSpPr>
            <p:grpSpPr>
              <a:xfrm>
                <a:off x="434340" y="1192351"/>
                <a:ext cx="2883123" cy="1395150"/>
                <a:chOff x="728700" y="3113427"/>
                <a:chExt cx="2188671" cy="1525228"/>
              </a:xfrm>
            </p:grpSpPr>
            <p:sp>
              <p:nvSpPr>
                <p:cNvPr id="292" name="대각선 방향의 모서리가 둥근 사각형 291"/>
                <p:cNvSpPr/>
                <p:nvPr/>
              </p:nvSpPr>
              <p:spPr>
                <a:xfrm>
                  <a:off x="728700" y="3113427"/>
                  <a:ext cx="2188671" cy="1310167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bIns="36000" rtlCol="0" anchor="t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  <a:cs typeface="+mn-cs"/>
                    </a:rPr>
                    <a:t>유관기관과 긴밀한 실무협의체 운영</a:t>
                  </a:r>
                </a:p>
              </p:txBody>
            </p:sp>
            <p:sp>
              <p:nvSpPr>
                <p:cNvPr id="293" name="대각선 방향의 모서리가 둥근 사각형 292"/>
                <p:cNvSpPr/>
                <p:nvPr/>
              </p:nvSpPr>
              <p:spPr>
                <a:xfrm>
                  <a:off x="728700" y="3421952"/>
                  <a:ext cx="2188671" cy="1216703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+mn-cs"/>
                  </a:endParaRPr>
                </a:p>
              </p:txBody>
            </p:sp>
          </p:grpSp>
          <p:sp>
            <p:nvSpPr>
              <p:cNvPr id="291" name="TextBox 290"/>
              <p:cNvSpPr txBox="1"/>
              <p:nvPr/>
            </p:nvSpPr>
            <p:spPr>
              <a:xfrm>
                <a:off x="543531" y="1551823"/>
                <a:ext cx="2679358" cy="1616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marR="0" lvl="0" indent="-96791" algn="l" defTabSz="995564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327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추진력 </a:t>
                </a: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확보한 실무협의체 구성</a:t>
                </a:r>
              </a:p>
            </p:txBody>
          </p:sp>
        </p:grpSp>
      </p:grpSp>
      <p:sp>
        <p:nvSpPr>
          <p:cNvPr id="298" name="AutoShape 81" descr="도형-38"/>
          <p:cNvSpPr>
            <a:spLocks noChangeArrowheads="1"/>
          </p:cNvSpPr>
          <p:nvPr/>
        </p:nvSpPr>
        <p:spPr bwMode="auto">
          <a:xfrm>
            <a:off x="1285354" y="9096382"/>
            <a:ext cx="2639936" cy="2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품질목표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 명확화 및 상호 합의</a:t>
            </a:r>
          </a:p>
        </p:txBody>
      </p:sp>
      <p:sp>
        <p:nvSpPr>
          <p:cNvPr id="299" name="AutoShape 81" descr="도형-38"/>
          <p:cNvSpPr>
            <a:spLocks noChangeArrowheads="1"/>
          </p:cNvSpPr>
          <p:nvPr/>
        </p:nvSpPr>
        <p:spPr bwMode="auto">
          <a:xfrm>
            <a:off x="1285354" y="9362295"/>
            <a:ext cx="2639936" cy="2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협의된 진척 기준의 투명한 관리</a:t>
            </a:r>
          </a:p>
        </p:txBody>
      </p:sp>
      <p:sp>
        <p:nvSpPr>
          <p:cNvPr id="300" name="AutoShape 81" descr="도형-38"/>
          <p:cNvSpPr>
            <a:spLocks noChangeArrowheads="1"/>
          </p:cNvSpPr>
          <p:nvPr/>
        </p:nvSpPr>
        <p:spPr bwMode="auto">
          <a:xfrm>
            <a:off x="1285354" y="9627961"/>
            <a:ext cx="2639936" cy="2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고객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사업자 통합 이슈 관리</a:t>
            </a:r>
          </a:p>
        </p:txBody>
      </p:sp>
      <p:sp>
        <p:nvSpPr>
          <p:cNvPr id="301" name="Rectangle 42"/>
          <p:cNvSpPr>
            <a:spLocks noChangeArrowheads="1"/>
          </p:cNvSpPr>
          <p:nvPr/>
        </p:nvSpPr>
        <p:spPr bwMode="auto">
          <a:xfrm>
            <a:off x="4360974" y="9122958"/>
            <a:ext cx="840148" cy="678339"/>
          </a:xfrm>
          <a:prstGeom prst="rect">
            <a:avLst/>
          </a:prstGeom>
          <a:gradFill>
            <a:gsLst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추진위원회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216" name="그룹 164"/>
          <p:cNvGrpSpPr/>
          <p:nvPr/>
        </p:nvGrpSpPr>
        <p:grpSpPr>
          <a:xfrm>
            <a:off x="427569" y="8101164"/>
            <a:ext cx="866776" cy="848646"/>
            <a:chOff x="2932948" y="1558547"/>
            <a:chExt cx="992103" cy="992101"/>
          </a:xfrm>
        </p:grpSpPr>
        <p:pic>
          <p:nvPicPr>
            <p:cNvPr id="217" name="Picture 6" descr="C:\Users\강세환\Desktop\새 폴더 (3)\circle_3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32948" y="1558547"/>
              <a:ext cx="992103" cy="992101"/>
            </a:xfrm>
            <a:prstGeom prst="rect">
              <a:avLst/>
            </a:prstGeom>
            <a:noFill/>
          </p:spPr>
        </p:pic>
        <p:sp>
          <p:nvSpPr>
            <p:cNvPr id="218" name="직사각형 217"/>
            <p:cNvSpPr/>
            <p:nvPr/>
          </p:nvSpPr>
          <p:spPr>
            <a:xfrm>
              <a:off x="2962636" y="1863781"/>
              <a:ext cx="932726" cy="359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95564" rtl="0" eaLnBrk="0" fontAlgn="auto" latinLnBrk="0" hangingPunct="0">
                <a:lnSpc>
                  <a:spcPct val="100000"/>
                </a:lnSpc>
                <a:spcBef>
                  <a:spcPts val="370"/>
                </a:spcBef>
                <a:spcAft>
                  <a:spcPts val="0"/>
                </a:spcAft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Arial" pitchFamily="34" charset="0"/>
                  <a:sym typeface="Monotype Sorts" pitchFamily="2" charset="2"/>
                </a:rPr>
                <a:t>의지</a:t>
              </a:r>
              <a:endPara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Arial" pitchFamily="34" charset="0"/>
                <a:sym typeface="Monotype Sorts" pitchFamily="2" charset="2"/>
              </a:endParaRPr>
            </a:p>
          </p:txBody>
        </p:sp>
      </p:grpSp>
      <p:sp>
        <p:nvSpPr>
          <p:cNvPr id="91" name="Rectangle 42"/>
          <p:cNvSpPr>
            <a:spLocks noChangeArrowheads="1"/>
          </p:cNvSpPr>
          <p:nvPr/>
        </p:nvSpPr>
        <p:spPr bwMode="auto">
          <a:xfrm>
            <a:off x="5297270" y="9122958"/>
            <a:ext cx="840148" cy="678339"/>
          </a:xfrm>
          <a:prstGeom prst="rect">
            <a:avLst/>
          </a:prstGeom>
          <a:gradFill>
            <a:gsLst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대전광역시 교육청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6192479" y="9122958"/>
            <a:ext cx="840148" cy="678339"/>
          </a:xfrm>
          <a:prstGeom prst="rect">
            <a:avLst/>
          </a:prstGeom>
          <a:gradFill>
            <a:gsLst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협조기관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9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10403" y="2899560"/>
            <a:ext cx="3586252" cy="7055653"/>
            <a:chOff x="410403" y="2899560"/>
            <a:chExt cx="3371021" cy="7055653"/>
          </a:xfrm>
        </p:grpSpPr>
        <p:sp>
          <p:nvSpPr>
            <p:cNvPr id="9" name="AutoShape 110"/>
            <p:cNvSpPr>
              <a:spLocks noChangeArrowheads="1"/>
            </p:cNvSpPr>
            <p:nvPr/>
          </p:nvSpPr>
          <p:spPr bwMode="auto">
            <a:xfrm flipV="1">
              <a:off x="437033" y="3353034"/>
              <a:ext cx="3327826" cy="2212633"/>
            </a:xfrm>
            <a:prstGeom prst="roundRect">
              <a:avLst>
                <a:gd name="adj" fmla="val 2054"/>
              </a:avLst>
            </a:prstGeom>
            <a:solidFill>
              <a:schemeClr val="bg1"/>
            </a:solidFill>
            <a:ln w="19050" cap="flat" cmpd="sng" algn="ctr">
              <a:noFill/>
              <a:prstDash val="solid"/>
            </a:ln>
            <a:effectLst>
              <a:glow rad="63500">
                <a:schemeClr val="tx1">
                  <a:lumMod val="65000"/>
                  <a:lumOff val="35000"/>
                  <a:alpha val="40000"/>
                </a:schemeClr>
              </a:glo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38100"/>
              </a:sp3d>
            </a:bodyPr>
            <a:lstStyle/>
            <a:p>
              <a:pPr marL="142875" lvl="1" indent="-142875" defTabSz="1330325" eaLnBrk="0" latinLnBrk="0" hangingPunct="0">
                <a:lnSpc>
                  <a:spcPts val="1200"/>
                </a:lnSpc>
                <a:spcAft>
                  <a:spcPts val="500"/>
                </a:spcAft>
                <a:buClr>
                  <a:srgbClr val="000000"/>
                </a:buClr>
                <a:buFontTx/>
                <a:buBlip>
                  <a:blip r:embed="rId2"/>
                </a:buBlip>
                <a:defRPr/>
              </a:pPr>
              <a:endParaRPr lang="ko-KR" altLang="en-US" sz="1200" kern="0" spc="-100" dirty="0">
                <a:solidFill>
                  <a:sysClr val="windowText" lastClr="0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1" name="AutoShape 110"/>
            <p:cNvSpPr>
              <a:spLocks noChangeArrowheads="1"/>
            </p:cNvSpPr>
            <p:nvPr/>
          </p:nvSpPr>
          <p:spPr bwMode="auto">
            <a:xfrm flipV="1">
              <a:off x="426970" y="5771941"/>
              <a:ext cx="3327826" cy="4183272"/>
            </a:xfrm>
            <a:prstGeom prst="roundRect">
              <a:avLst>
                <a:gd name="adj" fmla="val 2054"/>
              </a:avLst>
            </a:prstGeom>
            <a:solidFill>
              <a:schemeClr val="bg1"/>
            </a:solidFill>
            <a:ln w="19050" cap="flat" cmpd="sng" algn="ctr">
              <a:noFill/>
              <a:prstDash val="solid"/>
            </a:ln>
            <a:effectLst>
              <a:glow rad="63500">
                <a:schemeClr val="tx1">
                  <a:lumMod val="65000"/>
                  <a:lumOff val="35000"/>
                  <a:alpha val="40000"/>
                </a:schemeClr>
              </a:glo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38100"/>
              </a:sp3d>
            </a:bodyPr>
            <a:lstStyle/>
            <a:p>
              <a:pPr marL="142875" lvl="1" indent="-142875" defTabSz="1330325" eaLnBrk="0" latinLnBrk="0" hangingPunct="0">
                <a:lnSpc>
                  <a:spcPts val="1200"/>
                </a:lnSpc>
                <a:spcAft>
                  <a:spcPts val="500"/>
                </a:spcAft>
                <a:buClr>
                  <a:srgbClr val="000000"/>
                </a:buClr>
                <a:buFontTx/>
                <a:buBlip>
                  <a:blip r:embed="rId2"/>
                </a:buBlip>
                <a:defRPr/>
              </a:pPr>
              <a:endParaRPr lang="ko-KR" altLang="en-US" sz="1200" kern="0" spc="-100" dirty="0">
                <a:solidFill>
                  <a:srgbClr val="FF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20467" y="3429078"/>
              <a:ext cx="3360957" cy="322695"/>
            </a:xfrm>
            <a:prstGeom prst="rect">
              <a:avLst/>
            </a:prstGeom>
            <a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lum contrast="30000"/>
              </a:blip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14586" y="3440938"/>
              <a:ext cx="1772719" cy="2877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r>
                <a:rPr lang="ko-KR" altLang="en-US" sz="1200" dirty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사업의 특성 및 고려사항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10403" y="5864621"/>
              <a:ext cx="3360957" cy="322695"/>
            </a:xfrm>
            <a:prstGeom prst="rect">
              <a:avLst/>
            </a:prstGeom>
            <a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lum contrast="30000"/>
              </a:blip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64471" y="5876482"/>
              <a:ext cx="1252820" cy="2877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r>
                <a:rPr lang="ko-KR" altLang="en-US" sz="1200" dirty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핵심이슈 시사점</a:t>
              </a: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698449" y="5318468"/>
              <a:ext cx="2804995" cy="689282"/>
              <a:chOff x="1238405" y="2478088"/>
              <a:chExt cx="2241241" cy="663575"/>
            </a:xfrm>
          </p:grpSpPr>
          <p:pic>
            <p:nvPicPr>
              <p:cNvPr id="21" name="그림 15" descr="ja036-2.png"/>
              <p:cNvPicPr>
                <a:picLocks noChangeAspect="1"/>
              </p:cNvPicPr>
              <p:nvPr/>
            </p:nvPicPr>
            <p:blipFill>
              <a:blip r:embed="rId4" cstate="print">
                <a:grayscl/>
              </a:blip>
              <a:srcRect r="93456"/>
              <a:stretch>
                <a:fillRect/>
              </a:stretch>
            </p:blipFill>
            <p:spPr bwMode="auto">
              <a:xfrm>
                <a:off x="1238405" y="2478088"/>
                <a:ext cx="135042" cy="66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그림 21" descr="ja036-2.png"/>
              <p:cNvPicPr>
                <a:picLocks noChangeAspect="1"/>
              </p:cNvPicPr>
              <p:nvPr/>
            </p:nvPicPr>
            <p:blipFill>
              <a:blip r:embed="rId4" cstate="print">
                <a:grayscl/>
              </a:blip>
              <a:srcRect r="93456"/>
              <a:stretch>
                <a:fillRect/>
              </a:stretch>
            </p:blipFill>
            <p:spPr bwMode="auto">
              <a:xfrm>
                <a:off x="3344604" y="2478088"/>
                <a:ext cx="135042" cy="66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8" name="그룹 17"/>
            <p:cNvGrpSpPr/>
            <p:nvPr/>
          </p:nvGrpSpPr>
          <p:grpSpPr>
            <a:xfrm>
              <a:off x="698449" y="2899560"/>
              <a:ext cx="2804995" cy="689282"/>
              <a:chOff x="1257020" y="2597034"/>
              <a:chExt cx="2241241" cy="663575"/>
            </a:xfrm>
          </p:grpSpPr>
          <p:pic>
            <p:nvPicPr>
              <p:cNvPr id="19" name="그림 15" descr="ja036-2.png"/>
              <p:cNvPicPr>
                <a:picLocks noChangeAspect="1"/>
              </p:cNvPicPr>
              <p:nvPr/>
            </p:nvPicPr>
            <p:blipFill>
              <a:blip r:embed="rId4" cstate="print">
                <a:grayscl/>
              </a:blip>
              <a:srcRect r="93456"/>
              <a:stretch>
                <a:fillRect/>
              </a:stretch>
            </p:blipFill>
            <p:spPr bwMode="auto">
              <a:xfrm>
                <a:off x="1257020" y="2597034"/>
                <a:ext cx="135042" cy="66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그림 19" descr="ja036-2.png"/>
              <p:cNvPicPr>
                <a:picLocks noChangeAspect="1"/>
              </p:cNvPicPr>
              <p:nvPr/>
            </p:nvPicPr>
            <p:blipFill>
              <a:blip r:embed="rId4" cstate="print">
                <a:grayscl/>
              </a:blip>
              <a:srcRect r="93456"/>
              <a:stretch>
                <a:fillRect/>
              </a:stretch>
            </p:blipFill>
            <p:spPr bwMode="auto">
              <a:xfrm>
                <a:off x="3363219" y="2597034"/>
                <a:ext cx="135042" cy="66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fontAlgn="base" latinLnBrk="0" hangingPunct="0">
              <a:spcAft>
                <a:spcPts val="327"/>
              </a:spcAft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추진전략</a:t>
            </a:r>
            <a:endParaRPr lang="en-US" altLang="ko-KR" sz="1600" dirty="0">
              <a:solidFill>
                <a:srgbClr val="C00000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eaLnBrk="0" latinLnBrk="0" hangingPunct="0">
              <a:spcAft>
                <a:spcPts val="327"/>
              </a:spcAft>
            </a:pP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2.1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사업의 핵심 성공요소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eaLnBrk="0" latinLnBrk="0" hangingPunct="0">
              <a:spcAft>
                <a:spcPts val="653"/>
              </a:spcAft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본 사업의 성공적인 수행을 위해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고입전형시스템 기능개선 용역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”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의 사업의 특징 및 고령사항을 바탕으로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사업추진을 위한 성공요소 및 </a:t>
            </a:r>
            <a:r>
              <a:rPr lang="ko-KR" altLang="en-US" sz="1200" dirty="0" err="1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이슈별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대응방안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을 다음과 같이 제시합니다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3" name="그룹 120"/>
          <p:cNvGrpSpPr/>
          <p:nvPr/>
        </p:nvGrpSpPr>
        <p:grpSpPr>
          <a:xfrm>
            <a:off x="354096" y="2792809"/>
            <a:ext cx="6854424" cy="304732"/>
            <a:chOff x="351375" y="3691740"/>
            <a:chExt cx="6274068" cy="284889"/>
          </a:xfrm>
        </p:grpSpPr>
        <p:pic>
          <p:nvPicPr>
            <p:cNvPr id="4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571417" y="3691740"/>
              <a:ext cx="2264304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핵심 성공요소 및 </a:t>
              </a:r>
              <a:r>
                <a:rPr lang="ko-KR" altLang="en-US" sz="1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이슈별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대응방안</a:t>
              </a:r>
            </a:p>
          </p:txBody>
        </p:sp>
      </p:grpSp>
      <p:sp>
        <p:nvSpPr>
          <p:cNvPr id="6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 </a:t>
            </a:r>
            <a:r>
              <a:rPr lang="ko-KR" altLang="en-US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추진전략 ▶ </a:t>
            </a:r>
            <a:r>
              <a:rPr lang="en-US" altLang="ko-KR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2.1 </a:t>
            </a:r>
            <a:r>
              <a:rPr lang="ko-KR" altLang="en-US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사업의 핵심 </a:t>
            </a:r>
            <a:r>
              <a:rPr lang="ko-KR" altLang="en-US" sz="1100" dirty="0" err="1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성공요소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11282" y="3808431"/>
            <a:ext cx="3379695" cy="156987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 lIns="40748" tIns="40748" rIns="40748" bIns="40748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88900" indent="-88900" defTabSz="1084296" latinLnBrk="0">
              <a:spcBef>
                <a:spcPts val="400"/>
              </a:spcBef>
              <a:buClr>
                <a:srgbClr val="FFFFFF">
                  <a:lumMod val="50000"/>
                </a:srgbClr>
              </a:buClr>
              <a:buSzPct val="100000"/>
              <a:buFont typeface="Wingdings" pitchFamily="2" charset="2"/>
              <a:buChar char="§"/>
            </a:pP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차세대 </a:t>
            </a:r>
            <a:r>
              <a:rPr lang="ko-KR" altLang="en-US" sz="1000" dirty="0" err="1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나이스</a:t>
            </a: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 시스템의 중학교 </a:t>
            </a:r>
            <a:r>
              <a:rPr lang="en-US" altLang="ko-KR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DB</a:t>
            </a: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와 입학관리를 위한 </a:t>
            </a:r>
            <a:r>
              <a:rPr lang="en-US" altLang="ko-KR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DB </a:t>
            </a: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연계가 필요</a:t>
            </a:r>
            <a:endParaRPr lang="en-US" altLang="ko-KR" sz="1000" dirty="0" smtClean="0"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  <a:p>
            <a:pPr marL="88900" indent="-88900" defTabSz="1084296" latinLnBrk="0">
              <a:spcBef>
                <a:spcPts val="400"/>
              </a:spcBef>
              <a:buClr>
                <a:srgbClr val="FFFFFF">
                  <a:lumMod val="50000"/>
                </a:srgbClr>
              </a:buClr>
              <a:buSzPct val="100000"/>
              <a:buFont typeface="Wingdings" pitchFamily="2" charset="2"/>
              <a:buChar char="§"/>
            </a:pP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시스템 사용편차가 심함</a:t>
            </a:r>
            <a:r>
              <a:rPr lang="en-US" altLang="ko-KR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: </a:t>
            </a: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입학원서 작성 시기에 사용률이 집중되며</a:t>
            </a:r>
            <a:r>
              <a:rPr lang="en-US" altLang="ko-KR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, </a:t>
            </a: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이외의 기간에는 사용률이 미비함</a:t>
            </a:r>
            <a:endParaRPr lang="en-US" altLang="ko-KR" sz="1000" dirty="0" smtClean="0"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  <a:p>
            <a:pPr marL="88900" indent="-88900" defTabSz="1084296" latinLnBrk="0">
              <a:spcBef>
                <a:spcPts val="400"/>
              </a:spcBef>
              <a:buClr>
                <a:srgbClr val="FFFFFF">
                  <a:lumMod val="50000"/>
                </a:srgbClr>
              </a:buClr>
              <a:buSzPct val="100000"/>
              <a:buFont typeface="Wingdings" pitchFamily="2" charset="2"/>
              <a:buChar char="§"/>
            </a:pP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입학전형에 대한 전문적인 지식 필요</a:t>
            </a:r>
            <a:endParaRPr lang="en-US" altLang="ko-KR" sz="1000" dirty="0" smtClean="0"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  <a:p>
            <a:pPr marL="88900" indent="-88900" defTabSz="1084296" latinLnBrk="0">
              <a:spcBef>
                <a:spcPts val="400"/>
              </a:spcBef>
              <a:buClr>
                <a:srgbClr val="FFFFFF">
                  <a:lumMod val="50000"/>
                </a:srgbClr>
              </a:buClr>
              <a:buSzPct val="100000"/>
              <a:buFont typeface="Wingdings" pitchFamily="2" charset="2"/>
              <a:buChar char="§"/>
            </a:pP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짧은 과업기간 대비 </a:t>
            </a:r>
            <a:r>
              <a:rPr lang="ko-KR" altLang="en-US" sz="1000" dirty="0" err="1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개발량</a:t>
            </a: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 과다</a:t>
            </a:r>
            <a:endParaRPr lang="en-US" altLang="ko-KR" sz="1000" dirty="0"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  <a:p>
            <a:pPr marL="88900" indent="-88900" defTabSz="1084296" latinLnBrk="0">
              <a:spcBef>
                <a:spcPts val="400"/>
              </a:spcBef>
              <a:buClr>
                <a:srgbClr val="FFFFFF">
                  <a:lumMod val="50000"/>
                </a:srgbClr>
              </a:buClr>
              <a:buSzPct val="100000"/>
              <a:buFont typeface="Wingdings" pitchFamily="2" charset="2"/>
              <a:buChar char="§"/>
            </a:pP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입학관리 시스템 </a:t>
            </a:r>
            <a:r>
              <a:rPr lang="ko-KR" altLang="en-US" sz="1000" dirty="0" err="1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중단시</a:t>
            </a: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 파급효과가 큼</a:t>
            </a:r>
            <a:endParaRPr lang="en-US" altLang="ko-KR" sz="1000" dirty="0" smtClean="0"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  <a:p>
            <a:pPr marL="88900" indent="-88900" defTabSz="1084296" latinLnBrk="0">
              <a:spcBef>
                <a:spcPts val="400"/>
              </a:spcBef>
              <a:buClr>
                <a:srgbClr val="FFFFFF">
                  <a:lumMod val="50000"/>
                </a:srgbClr>
              </a:buClr>
              <a:buSzPct val="100000"/>
              <a:buFont typeface="Wingdings" pitchFamily="2" charset="2"/>
              <a:buChar char="§"/>
            </a:pP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입학전형 업무의 연속성 단절 발생 가능</a:t>
            </a:r>
            <a:endParaRPr lang="en-US" altLang="ko-KR" sz="1000" dirty="0"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67354" y="6182526"/>
            <a:ext cx="3347776" cy="3583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 lIns="40748" tIns="40748" rIns="40748" bIns="40748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88900" indent="-88900" defTabSz="1084296" latinLnBrk="0">
              <a:spcBef>
                <a:spcPts val="700"/>
              </a:spcBef>
              <a:buClr>
                <a:srgbClr val="FFFFFF">
                  <a:lumMod val="50000"/>
                </a:srgbClr>
              </a:buClr>
              <a:buSzPct val="100000"/>
              <a:buFont typeface="Wingdings" pitchFamily="2" charset="2"/>
              <a:buChar char="§"/>
            </a:pP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차세대 </a:t>
            </a:r>
            <a:r>
              <a:rPr lang="ko-KR" altLang="en-US" sz="1000" dirty="0" err="1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나이스</a:t>
            </a: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 시스템과의 연계</a:t>
            </a:r>
            <a:endParaRPr lang="en-US" altLang="ko-KR" sz="1000" dirty="0" smtClean="0"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  <a:p>
            <a:pPr marL="182563" lvl="1" indent="-90488" defTabSz="1084296" latinLnBrk="0">
              <a:spcBef>
                <a:spcPts val="200"/>
              </a:spcBef>
              <a:buClr>
                <a:srgbClr val="FFFFFF">
                  <a:lumMod val="50000"/>
                </a:srgbClr>
              </a:buClr>
              <a:buSzPct val="100000"/>
              <a:buFont typeface="Rix모던고딕 M" pitchFamily="18" charset="-127"/>
              <a:buChar char="-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시스템간 기능 연계 정확성 강화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  <a:p>
            <a:pPr marL="88900" indent="-88900" defTabSz="1084296" latinLnBrk="0">
              <a:spcBef>
                <a:spcPts val="700"/>
              </a:spcBef>
              <a:buClr>
                <a:srgbClr val="FFFFFF">
                  <a:lumMod val="50000"/>
                </a:srgbClr>
              </a:buClr>
              <a:buSzPct val="100000"/>
              <a:buFont typeface="Wingdings" pitchFamily="2" charset="2"/>
              <a:buChar char="§"/>
            </a:pP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시스템 사용편차가 심함</a:t>
            </a:r>
          </a:p>
          <a:p>
            <a:pPr marL="182563" lvl="1" indent="-90488" defTabSz="1084296" latinLnBrk="0">
              <a:spcBef>
                <a:spcPts val="200"/>
              </a:spcBef>
              <a:buClr>
                <a:srgbClr val="FFFFFF">
                  <a:lumMod val="50000"/>
                </a:srgbClr>
              </a:buClr>
              <a:buSzPct val="100000"/>
              <a:buFont typeface="Rix모던고딕 M" pitchFamily="18" charset="-127"/>
              <a:buChar char="-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지속적인 입학전형 변화를 고려한 성능개선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  <a:p>
            <a:pPr marL="182563" lvl="1" indent="-90488" defTabSz="1084296" latinLnBrk="0">
              <a:spcBef>
                <a:spcPts val="200"/>
              </a:spcBef>
              <a:buClr>
                <a:srgbClr val="FFFFFF">
                  <a:lumMod val="50000"/>
                </a:srgbClr>
              </a:buClr>
              <a:buSzPct val="100000"/>
              <a:buFont typeface="Rix모던고딕 M" pitchFamily="18" charset="-127"/>
              <a:buChar char="-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시스템 사전진단을 통한 조기 기능 개선</a:t>
            </a:r>
            <a:endParaRPr lang="ko-KR" altLang="en-US" sz="1000" dirty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  <a:p>
            <a:pPr marL="88900" indent="-88900" defTabSz="1084296" latinLnBrk="0">
              <a:spcBef>
                <a:spcPts val="700"/>
              </a:spcBef>
              <a:buClr>
                <a:srgbClr val="FFFFFF">
                  <a:lumMod val="50000"/>
                </a:srgbClr>
              </a:buClr>
              <a:buSzPct val="100000"/>
              <a:buFont typeface="Wingdings" pitchFamily="2" charset="2"/>
              <a:buChar char="§"/>
            </a:pP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완벽한 고입전형시스템 구축을 위한 전문지식 및 경험</a:t>
            </a:r>
            <a:endParaRPr lang="ko-KR" altLang="en-US" sz="1000" dirty="0"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  <a:p>
            <a:pPr marL="182563" lvl="1" indent="-90488" defTabSz="1084296" latinLnBrk="0">
              <a:spcBef>
                <a:spcPts val="200"/>
              </a:spcBef>
              <a:buClr>
                <a:srgbClr val="FFFFFF">
                  <a:lumMod val="50000"/>
                </a:srgbClr>
              </a:buClr>
              <a:buSzPct val="100000"/>
              <a:buFont typeface="Rix모던고딕 M" pitchFamily="18" charset="-127"/>
              <a:buChar char="-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입학관리 업무 프로세스 및 특성에 대한 이해도 필요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  <a:p>
            <a:pPr marL="182563" lvl="1" indent="-90488" defTabSz="1084296" latinLnBrk="0">
              <a:spcBef>
                <a:spcPts val="200"/>
              </a:spcBef>
              <a:buClr>
                <a:srgbClr val="FFFFFF">
                  <a:lumMod val="50000"/>
                </a:srgbClr>
              </a:buClr>
              <a:buSzPct val="100000"/>
              <a:buFont typeface="Rix모던고딕 M" pitchFamily="18" charset="-127"/>
              <a:buChar char="-"/>
            </a:pPr>
            <a:r>
              <a:rPr lang="ko-KR" altLang="en-US" sz="10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나이스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 시스템 및 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ANYFRAMEWORK , GIS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 관련 기술 </a:t>
            </a:r>
            <a:r>
              <a:rPr lang="ko-KR" altLang="en-US" sz="10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유경헙자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 및 전문 업체 필요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  <a:sym typeface="Wingdings 2" pitchFamily="18" charset="2"/>
            </a:endParaRPr>
          </a:p>
          <a:p>
            <a:pPr marL="88900" indent="-88900" defTabSz="1084296" latinLnBrk="0">
              <a:spcBef>
                <a:spcPts val="700"/>
              </a:spcBef>
              <a:buClr>
                <a:srgbClr val="FFFFFF">
                  <a:lumMod val="50000"/>
                </a:srgbClr>
              </a:buClr>
              <a:buSzPct val="100000"/>
              <a:buFont typeface="Wingdings" pitchFamily="2" charset="2"/>
              <a:buChar char="§"/>
            </a:pP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짧은 과업기간 대비 </a:t>
            </a:r>
            <a:r>
              <a:rPr lang="ko-KR" altLang="en-US" sz="1000" dirty="0" err="1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개발량</a:t>
            </a: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 과다</a:t>
            </a:r>
            <a:endParaRPr lang="ko-KR" altLang="en-US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  <a:p>
            <a:pPr marL="182563" lvl="1" indent="-90488" defTabSz="1084296" latinLnBrk="0">
              <a:spcBef>
                <a:spcPts val="200"/>
              </a:spcBef>
              <a:buClr>
                <a:srgbClr val="FFFFFF">
                  <a:lumMod val="50000"/>
                </a:srgbClr>
              </a:buClr>
              <a:buSzPct val="100000"/>
              <a:buFont typeface="Rix모던고딕 M" pitchFamily="18" charset="-127"/>
              <a:buChar char="-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개발일정 </a:t>
            </a:r>
            <a:r>
              <a:rPr lang="ko-KR" altLang="en-US" sz="10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오버시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 신속한 지원체계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  <a:sym typeface="Wingdings 2" pitchFamily="18" charset="2"/>
            </a:endParaRPr>
          </a:p>
          <a:p>
            <a:pPr marL="182563" lvl="1" indent="-90488" defTabSz="1084296" latinLnBrk="0">
              <a:spcBef>
                <a:spcPts val="200"/>
              </a:spcBef>
              <a:buClr>
                <a:srgbClr val="FFFFFF">
                  <a:lumMod val="50000"/>
                </a:srgbClr>
              </a:buClr>
              <a:buSzPct val="100000"/>
              <a:buFont typeface="Rix모던고딕 M" pitchFamily="18" charset="-127"/>
              <a:buChar char="-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철저한 사전준비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 </a:t>
            </a:r>
          </a:p>
          <a:p>
            <a:pPr marL="88900" indent="-88900" defTabSz="1084296" latinLnBrk="0">
              <a:spcBef>
                <a:spcPts val="700"/>
              </a:spcBef>
              <a:buClr>
                <a:srgbClr val="FFFFFF">
                  <a:lumMod val="50000"/>
                </a:srgbClr>
              </a:buClr>
              <a:buSzPct val="100000"/>
              <a:buFont typeface="Wingdings" pitchFamily="2" charset="2"/>
              <a:buChar char="§"/>
            </a:pP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입학관리 시스템 </a:t>
            </a:r>
            <a:r>
              <a:rPr lang="ko-KR" altLang="en-US" sz="1000" dirty="0" err="1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중단시</a:t>
            </a: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 파급효과가 큼</a:t>
            </a:r>
            <a:endParaRPr lang="en-US" altLang="ko-KR" sz="1000" dirty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  <a:sym typeface="Wingdings 2" pitchFamily="18" charset="2"/>
            </a:endParaRPr>
          </a:p>
          <a:p>
            <a:pPr marL="182563" lvl="1" indent="-90488" defTabSz="1084296" latinLnBrk="0">
              <a:spcBef>
                <a:spcPts val="200"/>
              </a:spcBef>
              <a:buClr>
                <a:srgbClr val="FFFFFF">
                  <a:lumMod val="50000"/>
                </a:srgbClr>
              </a:buClr>
              <a:buSzPct val="100000"/>
              <a:buFont typeface="Rix모던고딕 M" pitchFamily="18" charset="-127"/>
              <a:buChar char="-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신속한 장애 대응 </a:t>
            </a:r>
            <a:endParaRPr lang="en-US" altLang="ko-KR" sz="1000" dirty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  <a:sym typeface="Wingdings 2" pitchFamily="18" charset="2"/>
            </a:endParaRPr>
          </a:p>
          <a:p>
            <a:pPr marL="182563" lvl="1" indent="-90488" defTabSz="1084296" latinLnBrk="0">
              <a:spcBef>
                <a:spcPts val="200"/>
              </a:spcBef>
              <a:buClr>
                <a:srgbClr val="FFFFFF">
                  <a:lumMod val="50000"/>
                </a:srgbClr>
              </a:buClr>
              <a:buSzPct val="100000"/>
              <a:buFont typeface="Rix모던고딕 M" pitchFamily="18" charset="-127"/>
              <a:buChar char="-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시스템 사전 진단을 통한 조기 기능 개선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  <a:sym typeface="Wingdings 2" pitchFamily="18" charset="2"/>
            </a:endParaRPr>
          </a:p>
          <a:p>
            <a:pPr marL="88900" indent="-88900" defTabSz="1084296" latinLnBrk="0">
              <a:spcBef>
                <a:spcPts val="700"/>
              </a:spcBef>
              <a:buClr>
                <a:srgbClr val="FFFFFF">
                  <a:lumMod val="50000"/>
                </a:srgbClr>
              </a:buClr>
              <a:buSzPct val="100000"/>
              <a:buFont typeface="Wingdings" pitchFamily="2" charset="2"/>
              <a:buChar char="§"/>
            </a:pP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입학전형 업무의 연속성 단절 발생 가능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 </a:t>
            </a:r>
            <a:endParaRPr lang="en-US" altLang="ko-KR" sz="1000" dirty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  <a:sym typeface="Wingdings 2" pitchFamily="18" charset="2"/>
            </a:endParaRPr>
          </a:p>
          <a:p>
            <a:pPr marL="182563" lvl="1" indent="-90488" defTabSz="1084296" latinLnBrk="0">
              <a:spcBef>
                <a:spcPts val="200"/>
              </a:spcBef>
              <a:buClr>
                <a:srgbClr val="FFFFFF">
                  <a:lumMod val="50000"/>
                </a:srgbClr>
              </a:buClr>
              <a:buSzPct val="100000"/>
              <a:buFont typeface="Rix모던고딕 M" pitchFamily="18" charset="-127"/>
              <a:buChar char="-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고품질 교육 훈련 및 기술이전 필요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  <a:sym typeface="Wingdings 2" pitchFamily="18" charset="2"/>
            </a:endParaRPr>
          </a:p>
          <a:p>
            <a:pPr marL="182563" lvl="1" indent="-90488" defTabSz="1084296" latinLnBrk="0">
              <a:spcBef>
                <a:spcPts val="200"/>
              </a:spcBef>
              <a:buClr>
                <a:srgbClr val="FFFFFF">
                  <a:lumMod val="50000"/>
                </a:srgbClr>
              </a:buClr>
              <a:buSzPct val="100000"/>
              <a:buFont typeface="Rix모던고딕 M" pitchFamily="18" charset="-127"/>
              <a:buChar char="-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매뉴얼 및 기타 사용자 지침 철저 준비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  <a:sym typeface="Wingdings 2" pitchFamily="18" charset="2"/>
            </a:endParaRPr>
          </a:p>
        </p:txBody>
      </p:sp>
      <p:sp>
        <p:nvSpPr>
          <p:cNvPr id="23" name="AutoShape 110"/>
          <p:cNvSpPr>
            <a:spLocks noChangeArrowheads="1"/>
          </p:cNvSpPr>
          <p:nvPr/>
        </p:nvSpPr>
        <p:spPr bwMode="auto">
          <a:xfrm flipV="1">
            <a:off x="4358986" y="3492024"/>
            <a:ext cx="2806021" cy="6607208"/>
          </a:xfrm>
          <a:prstGeom prst="roundRect">
            <a:avLst>
              <a:gd name="adj" fmla="val 2054"/>
            </a:avLst>
          </a:prstGeom>
          <a:solidFill>
            <a:schemeClr val="bg1"/>
          </a:solidFill>
          <a:ln w="19050" cap="flat" cmpd="sng" algn="ctr">
            <a:noFill/>
            <a:prstDash val="solid"/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  <p:txBody>
          <a:bodyPr anchor="ctr">
            <a:scene3d>
              <a:camera prst="orthographicFront"/>
              <a:lightRig rig="threePt" dir="t"/>
            </a:scene3d>
            <a:sp3d>
              <a:bevelT w="1270" h="38100"/>
            </a:sp3d>
          </a:bodyPr>
          <a:lstStyle/>
          <a:p>
            <a:pPr marL="142875" lvl="1" indent="-142875" defTabSz="1330325" eaLnBrk="0" latinLnBrk="0" hangingPunct="0">
              <a:lnSpc>
                <a:spcPts val="1200"/>
              </a:lnSpc>
              <a:spcAft>
                <a:spcPts val="500"/>
              </a:spcAft>
              <a:buClr>
                <a:srgbClr val="000000"/>
              </a:buClr>
              <a:buFontTx/>
              <a:buBlip>
                <a:blip r:embed="rId2"/>
              </a:buBlip>
              <a:defRPr/>
            </a:pPr>
            <a:endParaRPr lang="ko-KR" altLang="en-US" sz="1200" kern="0" spc="-100" dirty="0">
              <a:solidFill>
                <a:sysClr val="windowText" lastClr="000000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4" name="사다리꼴 23"/>
          <p:cNvSpPr/>
          <p:nvPr/>
        </p:nvSpPr>
        <p:spPr>
          <a:xfrm rot="16200000">
            <a:off x="629352" y="6359951"/>
            <a:ext cx="6673707" cy="804854"/>
          </a:xfrm>
          <a:prstGeom prst="trapezoid">
            <a:avLst>
              <a:gd name="adj" fmla="val 143807"/>
            </a:avLst>
          </a:prstGeom>
          <a:gradFill flip="none" rotWithShape="1">
            <a:gsLst>
              <a:gs pos="917">
                <a:srgbClr val="ECECEC">
                  <a:lumMod val="99000"/>
                  <a:lumOff val="1000"/>
                  <a:alpha val="0"/>
                </a:srgbClr>
              </a:gs>
              <a:gs pos="44000">
                <a:srgbClr val="ECECEC">
                  <a:alpha val="67000"/>
                </a:srgbClr>
              </a:gs>
              <a:gs pos="83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 w="6350">
            <a:gradFill flip="none" rotWithShape="1">
              <a:gsLst>
                <a:gs pos="3670">
                  <a:srgbClr val="C0C0C0">
                    <a:alpha val="0"/>
                  </a:srgbClr>
                </a:gs>
                <a:gs pos="38000">
                  <a:srgbClr val="C0C0C0"/>
                </a:gs>
                <a:gs pos="86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997013" y="4411675"/>
            <a:ext cx="2090055" cy="7963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684000" tIns="40748" rIns="81497" bIns="40748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latinLnBrk="0"/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희망의 새시대 </a:t>
            </a:r>
            <a:r>
              <a:rPr lang="ko-KR" altLang="en-US" sz="11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정부 </a:t>
            </a:r>
            <a:r>
              <a:rPr lang="en-US" altLang="ko-KR" sz="11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3.0</a:t>
            </a:r>
            <a:r>
              <a:rPr lang="ko-KR" altLang="en-US" sz="11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을 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투영하는 </a:t>
            </a:r>
            <a:r>
              <a:rPr lang="ko-KR" altLang="en-US" sz="11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수요자 중심의 서비스 체계 구현</a:t>
            </a:r>
            <a:endParaRPr lang="en-US" altLang="ko-KR" sz="16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450861" y="4397558"/>
            <a:ext cx="824616" cy="824614"/>
            <a:chOff x="1036799" y="3233135"/>
            <a:chExt cx="797209" cy="797209"/>
          </a:xfrm>
        </p:grpSpPr>
        <p:grpSp>
          <p:nvGrpSpPr>
            <p:cNvPr id="27" name="그룹 26"/>
            <p:cNvGrpSpPr/>
            <p:nvPr/>
          </p:nvGrpSpPr>
          <p:grpSpPr>
            <a:xfrm>
              <a:off x="1036799" y="3233135"/>
              <a:ext cx="797209" cy="797209"/>
              <a:chOff x="1203041" y="6232875"/>
              <a:chExt cx="1225834" cy="1225834"/>
            </a:xfrm>
          </p:grpSpPr>
          <p:sp>
            <p:nvSpPr>
              <p:cNvPr id="29" name="타원 28"/>
              <p:cNvSpPr/>
              <p:nvPr/>
            </p:nvSpPr>
            <p:spPr bwMode="auto">
              <a:xfrm>
                <a:off x="1203041" y="6232875"/>
                <a:ext cx="1225834" cy="1225834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  <a:effectLst>
                <a:innerShdw blurRad="88900">
                  <a:schemeClr val="bg1">
                    <a:lumMod val="50000"/>
                  </a:schemeClr>
                </a:innerShdw>
                <a:reflection blurRad="6350" stA="52000" endA="300" endPos="15000" dir="5400000" sy="-100000" algn="bl" rotWithShape="0"/>
              </a:effectLst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30" name="원호 29"/>
              <p:cNvSpPr/>
              <p:nvPr/>
            </p:nvSpPr>
            <p:spPr bwMode="auto">
              <a:xfrm rot="18900000">
                <a:off x="1203041" y="6232875"/>
                <a:ext cx="1225834" cy="1225834"/>
              </a:xfrm>
              <a:prstGeom prst="arc">
                <a:avLst/>
              </a:prstGeom>
              <a:solidFill>
                <a:schemeClr val="bg1"/>
              </a:solidFill>
              <a:ln w="57150">
                <a:solidFill>
                  <a:srgbClr val="FD7403"/>
                </a:solidFill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1158725" y="3370129"/>
              <a:ext cx="553357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kern="0" dirty="0">
                  <a:solidFill>
                    <a:schemeClr val="accent6">
                      <a:lumMod val="75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혁신</a:t>
              </a:r>
            </a:p>
            <a:p>
              <a:pPr lvl="0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kern="0" dirty="0">
                  <a:solidFill>
                    <a:srgbClr val="00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革新</a:t>
              </a:r>
            </a:p>
          </p:txBody>
        </p:sp>
      </p:grpSp>
      <p:pic>
        <p:nvPicPr>
          <p:cNvPr id="31" name="Picture 12" descr="도형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5" t="11368" r="56543" b="81020"/>
          <a:stretch>
            <a:fillRect/>
          </a:stretch>
        </p:blipFill>
        <p:spPr bwMode="auto">
          <a:xfrm rot="10800000">
            <a:off x="5255081" y="4693309"/>
            <a:ext cx="291190" cy="1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997614" y="5507834"/>
            <a:ext cx="2090055" cy="7963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684000" tIns="40748" rIns="81497" bIns="40748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latinLnBrk="0"/>
            <a:r>
              <a:rPr lang="ko-KR" altLang="en-US" sz="11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입학전형 업무 및 기존 시스템에 대한 높은 이해도로 업무 효율성 극대화</a:t>
            </a:r>
            <a:endParaRPr lang="en-US" altLang="ko-KR" sz="11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450814" y="5493717"/>
            <a:ext cx="824616" cy="824614"/>
            <a:chOff x="1036799" y="3233135"/>
            <a:chExt cx="797209" cy="797209"/>
          </a:xfrm>
        </p:grpSpPr>
        <p:grpSp>
          <p:nvGrpSpPr>
            <p:cNvPr id="34" name="그룹 33"/>
            <p:cNvGrpSpPr/>
            <p:nvPr/>
          </p:nvGrpSpPr>
          <p:grpSpPr>
            <a:xfrm>
              <a:off x="1036799" y="3233135"/>
              <a:ext cx="797209" cy="797209"/>
              <a:chOff x="1203041" y="6232875"/>
              <a:chExt cx="1225834" cy="1225834"/>
            </a:xfrm>
          </p:grpSpPr>
          <p:sp>
            <p:nvSpPr>
              <p:cNvPr id="36" name="타원 35"/>
              <p:cNvSpPr/>
              <p:nvPr/>
            </p:nvSpPr>
            <p:spPr bwMode="auto">
              <a:xfrm>
                <a:off x="1203041" y="6232875"/>
                <a:ext cx="1225834" cy="1225834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  <a:effectLst>
                <a:innerShdw blurRad="88900">
                  <a:schemeClr val="bg1">
                    <a:lumMod val="50000"/>
                  </a:schemeClr>
                </a:innerShdw>
                <a:reflection blurRad="6350" stA="52000" endA="300" endPos="15000" dir="5400000" sy="-100000" algn="bl" rotWithShape="0"/>
              </a:effectLst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37" name="원호 36"/>
              <p:cNvSpPr/>
              <p:nvPr/>
            </p:nvSpPr>
            <p:spPr bwMode="auto">
              <a:xfrm rot="18900000">
                <a:off x="1203041" y="6232875"/>
                <a:ext cx="1225834" cy="1225834"/>
              </a:xfrm>
              <a:prstGeom prst="arc">
                <a:avLst/>
              </a:prstGeom>
              <a:solidFill>
                <a:schemeClr val="bg1"/>
              </a:solidFill>
              <a:ln w="57150">
                <a:solidFill>
                  <a:srgbClr val="FD7403"/>
                </a:solidFill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1158725" y="3370129"/>
              <a:ext cx="553357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lvl="0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kern="0" dirty="0">
                  <a:solidFill>
                    <a:schemeClr val="accent6">
                      <a:lumMod val="75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개선</a:t>
              </a:r>
            </a:p>
            <a:p>
              <a:pPr lvl="0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kern="0" dirty="0">
                  <a:solidFill>
                    <a:srgbClr val="00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改善</a:t>
              </a:r>
            </a:p>
          </p:txBody>
        </p:sp>
      </p:grpSp>
      <p:pic>
        <p:nvPicPr>
          <p:cNvPr id="38" name="Picture 12" descr="도형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5" t="11368" r="56543" b="81020"/>
          <a:stretch>
            <a:fillRect/>
          </a:stretch>
        </p:blipFill>
        <p:spPr bwMode="auto">
          <a:xfrm rot="10800000">
            <a:off x="5255034" y="5812229"/>
            <a:ext cx="291190" cy="1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4997614" y="6627436"/>
            <a:ext cx="2090055" cy="7963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684000" tIns="40748" rIns="81497" bIns="40748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latinLnBrk="0"/>
            <a:r>
              <a:rPr lang="ko-KR" altLang="en-US" sz="11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시스템 사전 진단을 통한 성능 확보</a:t>
            </a:r>
            <a:endParaRPr lang="en-US" altLang="ko-KR" sz="11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450814" y="6613319"/>
            <a:ext cx="824616" cy="824614"/>
            <a:chOff x="1036799" y="3233135"/>
            <a:chExt cx="797209" cy="797209"/>
          </a:xfrm>
        </p:grpSpPr>
        <p:grpSp>
          <p:nvGrpSpPr>
            <p:cNvPr id="41" name="그룹 40"/>
            <p:cNvGrpSpPr/>
            <p:nvPr/>
          </p:nvGrpSpPr>
          <p:grpSpPr>
            <a:xfrm>
              <a:off x="1036799" y="3233135"/>
              <a:ext cx="797209" cy="797209"/>
              <a:chOff x="1203041" y="6232875"/>
              <a:chExt cx="1225834" cy="1225834"/>
            </a:xfrm>
          </p:grpSpPr>
          <p:sp>
            <p:nvSpPr>
              <p:cNvPr id="43" name="타원 42"/>
              <p:cNvSpPr/>
              <p:nvPr/>
            </p:nvSpPr>
            <p:spPr bwMode="auto">
              <a:xfrm>
                <a:off x="1203041" y="6232875"/>
                <a:ext cx="1225834" cy="1225834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  <a:effectLst>
                <a:innerShdw blurRad="88900">
                  <a:schemeClr val="bg1">
                    <a:lumMod val="50000"/>
                  </a:schemeClr>
                </a:innerShdw>
                <a:reflection blurRad="6350" stA="52000" endA="300" endPos="15000" dir="5400000" sy="-100000" algn="bl" rotWithShape="0"/>
              </a:effectLst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 bwMode="auto">
              <a:xfrm rot="18900000">
                <a:off x="1203041" y="6232875"/>
                <a:ext cx="1225834" cy="1225834"/>
              </a:xfrm>
              <a:prstGeom prst="arc">
                <a:avLst/>
              </a:prstGeom>
              <a:solidFill>
                <a:schemeClr val="bg1"/>
              </a:solidFill>
              <a:ln w="57150">
                <a:solidFill>
                  <a:srgbClr val="FD7403"/>
                </a:solidFill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1158725" y="3370129"/>
              <a:ext cx="553357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lvl="0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kern="0" dirty="0">
                  <a:solidFill>
                    <a:schemeClr val="accent6">
                      <a:lumMod val="75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안정</a:t>
              </a:r>
            </a:p>
            <a:p>
              <a:pPr lvl="0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kern="0" dirty="0">
                  <a:solidFill>
                    <a:srgbClr val="00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安定</a:t>
              </a:r>
            </a:p>
          </p:txBody>
        </p:sp>
      </p:grpSp>
      <p:pic>
        <p:nvPicPr>
          <p:cNvPr id="45" name="Picture 12" descr="도형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5" t="11368" r="56543" b="81020"/>
          <a:stretch>
            <a:fillRect/>
          </a:stretch>
        </p:blipFill>
        <p:spPr bwMode="auto">
          <a:xfrm rot="10800000">
            <a:off x="5255034" y="6931831"/>
            <a:ext cx="291190" cy="1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4997614" y="7707556"/>
            <a:ext cx="2090055" cy="7963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684000" tIns="40748" rIns="81497" bIns="40748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latinLnBrk="0"/>
            <a:r>
              <a:rPr lang="ko-KR" altLang="en-US" sz="11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 적용 기술 </a:t>
            </a:r>
            <a:r>
              <a:rPr lang="ko-KR" altLang="en-US" sz="1100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유경험</a:t>
            </a:r>
            <a:r>
              <a:rPr lang="ko-KR" altLang="en-US" sz="11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인력 및 전사 차원의 기술력 지원 </a:t>
            </a:r>
            <a:endParaRPr lang="en-US" altLang="ko-KR" sz="11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450814" y="7693439"/>
            <a:ext cx="824616" cy="824614"/>
            <a:chOff x="1036799" y="3233135"/>
            <a:chExt cx="797209" cy="797209"/>
          </a:xfrm>
        </p:grpSpPr>
        <p:grpSp>
          <p:nvGrpSpPr>
            <p:cNvPr id="48" name="그룹 47"/>
            <p:cNvGrpSpPr/>
            <p:nvPr/>
          </p:nvGrpSpPr>
          <p:grpSpPr>
            <a:xfrm>
              <a:off x="1036799" y="3233135"/>
              <a:ext cx="797209" cy="797209"/>
              <a:chOff x="1203041" y="6232875"/>
              <a:chExt cx="1225834" cy="1225834"/>
            </a:xfrm>
          </p:grpSpPr>
          <p:sp>
            <p:nvSpPr>
              <p:cNvPr id="50" name="타원 49"/>
              <p:cNvSpPr/>
              <p:nvPr/>
            </p:nvSpPr>
            <p:spPr bwMode="auto">
              <a:xfrm>
                <a:off x="1203041" y="6232875"/>
                <a:ext cx="1225834" cy="1225834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  <a:effectLst>
                <a:innerShdw blurRad="88900">
                  <a:schemeClr val="bg1">
                    <a:lumMod val="50000"/>
                  </a:schemeClr>
                </a:innerShdw>
                <a:reflection blurRad="6350" stA="52000" endA="300" endPos="15000" dir="5400000" sy="-100000" algn="bl" rotWithShape="0"/>
              </a:effectLst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 bwMode="auto">
              <a:xfrm rot="18900000">
                <a:off x="1203041" y="6232875"/>
                <a:ext cx="1225834" cy="1225834"/>
              </a:xfrm>
              <a:prstGeom prst="arc">
                <a:avLst/>
              </a:prstGeom>
              <a:solidFill>
                <a:schemeClr val="bg1"/>
              </a:solidFill>
              <a:ln w="57150">
                <a:solidFill>
                  <a:srgbClr val="FD7403"/>
                </a:solidFill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1158725" y="3370129"/>
              <a:ext cx="553357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kern="0" dirty="0">
                  <a:solidFill>
                    <a:schemeClr val="accent6">
                      <a:lumMod val="75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역량</a:t>
              </a:r>
            </a:p>
            <a:p>
              <a:pPr lvl="0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kern="0" dirty="0">
                  <a:solidFill>
                    <a:srgbClr val="00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力量</a:t>
              </a:r>
            </a:p>
          </p:txBody>
        </p:sp>
      </p:grpSp>
      <p:pic>
        <p:nvPicPr>
          <p:cNvPr id="52" name="Picture 12" descr="도형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5" t="11368" r="56543" b="81020"/>
          <a:stretch>
            <a:fillRect/>
          </a:stretch>
        </p:blipFill>
        <p:spPr bwMode="auto">
          <a:xfrm rot="10800000">
            <a:off x="5255034" y="8011951"/>
            <a:ext cx="291190" cy="1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4997614" y="8895688"/>
            <a:ext cx="2090055" cy="7963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684000" tIns="40748" rIns="81497" bIns="40748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latinLnBrk="0"/>
            <a:r>
              <a:rPr lang="ko-KR" altLang="en-US" sz="11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이해관계자간의 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원활한 </a:t>
            </a:r>
            <a:r>
              <a:rPr lang="ko-KR" altLang="en-US" sz="11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소통을 위한 </a:t>
            </a:r>
            <a:endParaRPr lang="en-US" altLang="ko-KR" sz="11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latinLnBrk="0"/>
            <a:r>
              <a:rPr lang="ko-KR" altLang="en-US" sz="11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의사소통 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구현</a:t>
            </a:r>
            <a:endParaRPr lang="en-US" altLang="ko-KR" sz="11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450814" y="8881571"/>
            <a:ext cx="824616" cy="824614"/>
            <a:chOff x="1036799" y="3233135"/>
            <a:chExt cx="797209" cy="797209"/>
          </a:xfrm>
        </p:grpSpPr>
        <p:grpSp>
          <p:nvGrpSpPr>
            <p:cNvPr id="55" name="그룹 54"/>
            <p:cNvGrpSpPr/>
            <p:nvPr/>
          </p:nvGrpSpPr>
          <p:grpSpPr>
            <a:xfrm>
              <a:off x="1036799" y="3233135"/>
              <a:ext cx="797209" cy="797209"/>
              <a:chOff x="1203041" y="6232875"/>
              <a:chExt cx="1225834" cy="1225834"/>
            </a:xfrm>
          </p:grpSpPr>
          <p:sp>
            <p:nvSpPr>
              <p:cNvPr id="57" name="타원 56"/>
              <p:cNvSpPr/>
              <p:nvPr/>
            </p:nvSpPr>
            <p:spPr bwMode="auto">
              <a:xfrm>
                <a:off x="1203041" y="6232875"/>
                <a:ext cx="1225834" cy="1225834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  <a:effectLst>
                <a:innerShdw blurRad="88900">
                  <a:schemeClr val="bg1">
                    <a:lumMod val="50000"/>
                  </a:schemeClr>
                </a:innerShdw>
                <a:reflection blurRad="6350" stA="52000" endA="300" endPos="15000" dir="5400000" sy="-100000" algn="bl" rotWithShape="0"/>
              </a:effectLst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58" name="원호 57"/>
              <p:cNvSpPr/>
              <p:nvPr/>
            </p:nvSpPr>
            <p:spPr bwMode="auto">
              <a:xfrm rot="18900000">
                <a:off x="1203041" y="6232875"/>
                <a:ext cx="1225834" cy="1225834"/>
              </a:xfrm>
              <a:prstGeom prst="arc">
                <a:avLst/>
              </a:prstGeom>
              <a:solidFill>
                <a:schemeClr val="bg1"/>
              </a:solidFill>
              <a:ln w="57150">
                <a:solidFill>
                  <a:srgbClr val="FD7403"/>
                </a:solidFill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1158725" y="3370129"/>
              <a:ext cx="553357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lvl="0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kern="0" dirty="0">
                  <a:solidFill>
                    <a:schemeClr val="accent6">
                      <a:lumMod val="75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소통</a:t>
              </a:r>
            </a:p>
            <a:p>
              <a:pPr lvl="0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kern="0" dirty="0">
                  <a:solidFill>
                    <a:srgbClr val="00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疏通</a:t>
              </a:r>
            </a:p>
          </p:txBody>
        </p:sp>
      </p:grpSp>
      <p:pic>
        <p:nvPicPr>
          <p:cNvPr id="59" name="Picture 12" descr="도형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5" t="11368" r="56543" b="81020"/>
          <a:stretch>
            <a:fillRect/>
          </a:stretch>
        </p:blipFill>
        <p:spPr bwMode="auto">
          <a:xfrm rot="10800000">
            <a:off x="5255034" y="9200084"/>
            <a:ext cx="291190" cy="1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angle 309"/>
          <p:cNvSpPr>
            <a:spLocks noChangeArrowheads="1"/>
          </p:cNvSpPr>
          <p:nvPr/>
        </p:nvSpPr>
        <p:spPr bwMode="auto">
          <a:xfrm>
            <a:off x="4358985" y="3740309"/>
            <a:ext cx="2806021" cy="348480"/>
          </a:xfrm>
          <a:prstGeom prst="round1Rect">
            <a:avLst>
              <a:gd name="adj" fmla="val 0"/>
            </a:avLst>
          </a:prstGeom>
          <a:gradFill flip="none" rotWithShape="1">
            <a:gsLst>
              <a:gs pos="25000">
                <a:srgbClr val="EB6013"/>
              </a:gs>
              <a:gs pos="70000">
                <a:srgbClr val="EE8026"/>
              </a:gs>
            </a:gsLst>
            <a:lin ang="13500000" scaled="1"/>
            <a:tileRect/>
          </a:gradFill>
          <a:ln w="9525">
            <a:gradFill flip="none" rotWithShape="1">
              <a:gsLst>
                <a:gs pos="25000">
                  <a:srgbClr val="EB6013"/>
                </a:gs>
                <a:gs pos="70000">
                  <a:srgbClr val="EE8026"/>
                </a:gs>
              </a:gsLst>
              <a:lin ang="13500000" scaled="1"/>
              <a:tileRect/>
            </a:gradFill>
            <a:miter lim="800000"/>
            <a:headEnd/>
            <a:tailEnd/>
          </a:ln>
          <a:effectLst/>
          <a:extLst/>
        </p:spPr>
        <p:txBody>
          <a:bodyPr vert="horz" wrap="none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ctr" latinLnBrk="0">
              <a:lnSpc>
                <a:spcPct val="110000"/>
              </a:lnSpc>
            </a:pPr>
            <a:r>
              <a:rPr lang="ko-KR" altLang="en-US" sz="1400" dirty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핵심성공요소</a:t>
            </a:r>
          </a:p>
        </p:txBody>
      </p:sp>
      <p:pic>
        <p:nvPicPr>
          <p:cNvPr id="61" name="그림 60" descr="bizman.png"/>
          <p:cNvPicPr>
            <a:picLocks noChangeAspect="1"/>
          </p:cNvPicPr>
          <p:nvPr/>
        </p:nvPicPr>
        <p:blipFill rotWithShape="1">
          <a:blip r:embed="rId7"/>
          <a:srcRect b="24818"/>
          <a:stretch/>
        </p:blipFill>
        <p:spPr>
          <a:xfrm flipH="1">
            <a:off x="6345745" y="3294472"/>
            <a:ext cx="687547" cy="1083908"/>
          </a:xfrm>
          <a:prstGeom prst="rect">
            <a:avLst/>
          </a:prstGeom>
          <a:effectLst>
            <a:outerShdw dist="38100" dir="8100000" algn="tr" rotWithShape="0">
              <a:prstClr val="black">
                <a:alpha val="2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87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81424" y="6056573"/>
            <a:ext cx="3381801" cy="3898639"/>
            <a:chOff x="2657964" y="5300712"/>
            <a:chExt cx="4505262" cy="3898639"/>
          </a:xfrm>
        </p:grpSpPr>
        <p:sp>
          <p:nvSpPr>
            <p:cNvPr id="100" name="AutoShape 90"/>
            <p:cNvSpPr>
              <a:spLocks noChangeArrowheads="1"/>
            </p:cNvSpPr>
            <p:nvPr/>
          </p:nvSpPr>
          <p:spPr bwMode="auto">
            <a:xfrm rot="16200000">
              <a:off x="2991640" y="5029389"/>
              <a:ext cx="3836287" cy="4503637"/>
            </a:xfrm>
            <a:prstGeom prst="roundRect">
              <a:avLst>
                <a:gd name="adj" fmla="val 0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2657964" y="5300712"/>
              <a:ext cx="4505262" cy="264616"/>
              <a:chOff x="3106959" y="8803024"/>
              <a:chExt cx="1550225" cy="264616"/>
            </a:xfrm>
          </p:grpSpPr>
          <p:sp>
            <p:nvSpPr>
              <p:cNvPr id="102" name="사다리꼴 101"/>
              <p:cNvSpPr/>
              <p:nvPr/>
            </p:nvSpPr>
            <p:spPr>
              <a:xfrm>
                <a:off x="3106959" y="8803025"/>
                <a:ext cx="1550225" cy="62350"/>
              </a:xfrm>
              <a:prstGeom prst="trapezoid">
                <a:avLst>
                  <a:gd name="adj" fmla="val 8102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03" name="AutoShape 34"/>
              <p:cNvSpPr>
                <a:spLocks noChangeArrowheads="1"/>
              </p:cNvSpPr>
              <p:nvPr/>
            </p:nvSpPr>
            <p:spPr bwMode="auto">
              <a:xfrm rot="10800000">
                <a:off x="3136660" y="8803024"/>
                <a:ext cx="1489169" cy="264616"/>
              </a:xfrm>
              <a:prstGeom prst="round2SameRect">
                <a:avLst/>
              </a:prstGeom>
              <a:solidFill>
                <a:srgbClr val="66A2C5"/>
              </a:solidFill>
              <a:ln w="3175">
                <a:solidFill>
                  <a:srgbClr val="66A2C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04" name="Text Box 36"/>
              <p:cNvSpPr txBox="1">
                <a:spLocks noChangeArrowheads="1"/>
              </p:cNvSpPr>
              <p:nvPr/>
            </p:nvSpPr>
            <p:spPr bwMode="auto">
              <a:xfrm rot="5400000">
                <a:off x="3813806" y="8897958"/>
                <a:ext cx="159030" cy="74868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FFFFFF">
                    <a:gamma/>
                    <a:shade val="60000"/>
                    <a:invGamma/>
                  </a:srgb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  <p:sp>
          <p:nvSpPr>
            <p:cNvPr id="139" name="Text Box 36"/>
            <p:cNvSpPr txBox="1">
              <a:spLocks noChangeArrowheads="1"/>
            </p:cNvSpPr>
            <p:nvPr/>
          </p:nvSpPr>
          <p:spPr bwMode="auto">
            <a:xfrm>
              <a:off x="3520792" y="5340515"/>
              <a:ext cx="2779607" cy="19434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 algn="ctr" latinLnBrk="0">
                <a:lnSpc>
                  <a:spcPct val="110000"/>
                </a:lnSpc>
                <a:defRPr/>
              </a:pPr>
              <a:r>
                <a:rPr lang="ko-KR" altLang="en-US" sz="1200" dirty="0" err="1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수행경험</a:t>
              </a:r>
              <a:r>
                <a:rPr lang="ko-KR" altLang="en-US" sz="120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및 전문기술 보유인력으로 사업참여</a:t>
              </a:r>
            </a:p>
          </p:txBody>
        </p:sp>
      </p:grpSp>
      <p:sp>
        <p:nvSpPr>
          <p:cNvPr id="30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2.2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세부 추진전략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(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계속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ix모던명조 L" panose="02020603020101020101" pitchFamily="18" charset="-127"/>
              <a:ea typeface="Rix모던명조 L" panose="02020603020101020101" pitchFamily="18" charset="-127"/>
              <a:cs typeface="+mn-cs"/>
            </a:endParaRPr>
          </a:p>
        </p:txBody>
      </p:sp>
      <p:sp>
        <p:nvSpPr>
          <p:cNvPr id="69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추진전략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2.2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세부 추진전략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991400" y="6781084"/>
            <a:ext cx="3171216" cy="2959361"/>
            <a:chOff x="2629244" y="3481859"/>
            <a:chExt cx="2735998" cy="2553218"/>
          </a:xfrm>
        </p:grpSpPr>
        <p:sp>
          <p:nvSpPr>
            <p:cNvPr id="71" name="타원 70"/>
            <p:cNvSpPr/>
            <p:nvPr/>
          </p:nvSpPr>
          <p:spPr bwMode="auto">
            <a:xfrm>
              <a:off x="3049753" y="3525109"/>
              <a:ext cx="1665122" cy="166512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0730" y="3694591"/>
              <a:ext cx="1303170" cy="1326158"/>
            </a:xfrm>
            <a:prstGeom prst="rect">
              <a:avLst/>
            </a:prstGeom>
          </p:spPr>
        </p:pic>
        <p:grpSp>
          <p:nvGrpSpPr>
            <p:cNvPr id="73" name="그룹 72"/>
            <p:cNvGrpSpPr/>
            <p:nvPr/>
          </p:nvGrpSpPr>
          <p:grpSpPr>
            <a:xfrm>
              <a:off x="3154805" y="3952825"/>
              <a:ext cx="1480458" cy="798026"/>
              <a:chOff x="3154805" y="3925984"/>
              <a:chExt cx="1480458" cy="1175657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3154805" y="3925984"/>
                <a:ext cx="1480458" cy="232229"/>
                <a:chOff x="1669143" y="4034971"/>
                <a:chExt cx="1480458" cy="232229"/>
              </a:xfrm>
            </p:grpSpPr>
            <p:cxnSp>
              <p:nvCxnSpPr>
                <p:cNvPr id="98" name="직선 연결선 97"/>
                <p:cNvCxnSpPr/>
                <p:nvPr/>
              </p:nvCxnSpPr>
              <p:spPr>
                <a:xfrm>
                  <a:off x="1669143" y="4034971"/>
                  <a:ext cx="261257" cy="232229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9" name="직선 연결선 98"/>
                <p:cNvCxnSpPr/>
                <p:nvPr/>
              </p:nvCxnSpPr>
              <p:spPr>
                <a:xfrm flipH="1">
                  <a:off x="2888344" y="4034971"/>
                  <a:ext cx="261257" cy="232229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95" name="그룹 94"/>
              <p:cNvGrpSpPr/>
              <p:nvPr/>
            </p:nvGrpSpPr>
            <p:grpSpPr>
              <a:xfrm flipV="1">
                <a:off x="3154805" y="4869412"/>
                <a:ext cx="1480458" cy="232229"/>
                <a:chOff x="1669143" y="4034971"/>
                <a:chExt cx="1480458" cy="232229"/>
              </a:xfrm>
            </p:grpSpPr>
            <p:cxnSp>
              <p:nvCxnSpPr>
                <p:cNvPr id="96" name="직선 연결선 95"/>
                <p:cNvCxnSpPr/>
                <p:nvPr/>
              </p:nvCxnSpPr>
              <p:spPr>
                <a:xfrm>
                  <a:off x="1669143" y="4034971"/>
                  <a:ext cx="261257" cy="232229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7" name="직선 연결선 96"/>
                <p:cNvCxnSpPr/>
                <p:nvPr/>
              </p:nvCxnSpPr>
              <p:spPr>
                <a:xfrm flipH="1">
                  <a:off x="2888344" y="4034971"/>
                  <a:ext cx="261257" cy="232229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74" name="그룹 73"/>
            <p:cNvGrpSpPr/>
            <p:nvPr/>
          </p:nvGrpSpPr>
          <p:grpSpPr>
            <a:xfrm>
              <a:off x="2667134" y="3481859"/>
              <a:ext cx="662374" cy="662370"/>
              <a:chOff x="2667134" y="3500959"/>
              <a:chExt cx="662374" cy="662370"/>
            </a:xfrm>
          </p:grpSpPr>
          <p:sp>
            <p:nvSpPr>
              <p:cNvPr id="92" name="Oval 9"/>
              <p:cNvSpPr>
                <a:spLocks noChangeArrowheads="1"/>
              </p:cNvSpPr>
              <p:nvPr/>
            </p:nvSpPr>
            <p:spPr bwMode="auto">
              <a:xfrm>
                <a:off x="2667134" y="3500959"/>
                <a:ext cx="662374" cy="662370"/>
              </a:xfrm>
              <a:prstGeom prst="ellipse">
                <a:avLst/>
              </a:prstGeom>
              <a:solidFill>
                <a:srgbClr val="66A2C5"/>
              </a:solidFill>
              <a:ln w="3175">
                <a:solidFill>
                  <a:srgbClr val="66A2C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2737698" y="3656319"/>
                <a:ext cx="521247" cy="351651"/>
              </a:xfrm>
              <a:prstGeom prst="roundRect">
                <a:avLst>
                  <a:gd name="adj" fmla="val 7382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과제별</a:t>
                </a:r>
                <a:b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</a:b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일정준수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2667134" y="4547755"/>
              <a:ext cx="662374" cy="662370"/>
              <a:chOff x="2667134" y="4852605"/>
              <a:chExt cx="662374" cy="662370"/>
            </a:xfrm>
          </p:grpSpPr>
          <p:sp>
            <p:nvSpPr>
              <p:cNvPr id="90" name="Oval 9"/>
              <p:cNvSpPr>
                <a:spLocks noChangeArrowheads="1"/>
              </p:cNvSpPr>
              <p:nvPr/>
            </p:nvSpPr>
            <p:spPr bwMode="auto">
              <a:xfrm>
                <a:off x="2667134" y="4852605"/>
                <a:ext cx="662374" cy="662370"/>
              </a:xfrm>
              <a:prstGeom prst="ellipse">
                <a:avLst/>
              </a:prstGeom>
              <a:solidFill>
                <a:srgbClr val="66A2C5"/>
              </a:solidFill>
              <a:ln w="3175">
                <a:solidFill>
                  <a:srgbClr val="66A2C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2801017" y="4922508"/>
                <a:ext cx="394608" cy="522565"/>
              </a:xfrm>
              <a:prstGeom prst="roundRect">
                <a:avLst>
                  <a:gd name="adj" fmla="val 7382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업무의</a:t>
                </a:r>
                <a:b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</a:br>
                <a:r>
                  <a:rPr kumimoji="0" lang="ko-KR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연속성</a:t>
                </a:r>
                <a:r>
                  <a:rPr kumimoji="0" lang="en-US" altLang="ko-KR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/>
                </a:r>
                <a:br>
                  <a:rPr kumimoji="0" lang="en-US" altLang="ko-KR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</a:br>
                <a:r>
                  <a:rPr kumimoji="0" lang="ko-KR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보장</a:t>
                </a: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4460560" y="3481859"/>
              <a:ext cx="662374" cy="662370"/>
              <a:chOff x="4460560" y="3500959"/>
              <a:chExt cx="662374" cy="662370"/>
            </a:xfrm>
          </p:grpSpPr>
          <p:sp>
            <p:nvSpPr>
              <p:cNvPr id="88" name="Oval 9"/>
              <p:cNvSpPr>
                <a:spLocks noChangeArrowheads="1"/>
              </p:cNvSpPr>
              <p:nvPr/>
            </p:nvSpPr>
            <p:spPr bwMode="auto">
              <a:xfrm>
                <a:off x="4460560" y="3500959"/>
                <a:ext cx="662374" cy="662370"/>
              </a:xfrm>
              <a:prstGeom prst="ellipse">
                <a:avLst/>
              </a:prstGeom>
              <a:solidFill>
                <a:srgbClr val="66A2C5"/>
              </a:solidFill>
              <a:ln w="3175">
                <a:solidFill>
                  <a:srgbClr val="66A2C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89" name="모서리가 둥근 직사각형 44"/>
              <p:cNvSpPr/>
              <p:nvPr/>
            </p:nvSpPr>
            <p:spPr>
              <a:xfrm flipH="1">
                <a:off x="4531124" y="3656319"/>
                <a:ext cx="521246" cy="351651"/>
              </a:xfrm>
              <a:prstGeom prst="roundRect">
                <a:avLst>
                  <a:gd name="adj" fmla="val 7382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시스템</a:t>
                </a:r>
                <a:b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</a:b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품질보장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460560" y="4547755"/>
              <a:ext cx="662374" cy="662370"/>
              <a:chOff x="4460560" y="4852605"/>
              <a:chExt cx="662374" cy="662370"/>
            </a:xfrm>
          </p:grpSpPr>
          <p:sp>
            <p:nvSpPr>
              <p:cNvPr id="86" name="Oval 9"/>
              <p:cNvSpPr>
                <a:spLocks noChangeArrowheads="1"/>
              </p:cNvSpPr>
              <p:nvPr/>
            </p:nvSpPr>
            <p:spPr bwMode="auto">
              <a:xfrm>
                <a:off x="4460560" y="4852605"/>
                <a:ext cx="662374" cy="662370"/>
              </a:xfrm>
              <a:prstGeom prst="ellipse">
                <a:avLst/>
              </a:prstGeom>
              <a:solidFill>
                <a:srgbClr val="66A2C5"/>
              </a:solidFill>
              <a:ln w="3175">
                <a:solidFill>
                  <a:srgbClr val="66A2C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 flipH="1">
                <a:off x="4594444" y="5007965"/>
                <a:ext cx="394608" cy="351651"/>
              </a:xfrm>
              <a:prstGeom prst="roundRect">
                <a:avLst>
                  <a:gd name="adj" fmla="val 7382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완성도</a:t>
                </a:r>
                <a:b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</a:b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제고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3458247" y="3921460"/>
              <a:ext cx="847054" cy="857587"/>
              <a:chOff x="3240302" y="3067049"/>
              <a:chExt cx="1293602" cy="1285882"/>
            </a:xfrm>
          </p:grpSpPr>
          <p:sp>
            <p:nvSpPr>
              <p:cNvPr id="83" name="원호 82"/>
              <p:cNvSpPr/>
              <p:nvPr/>
            </p:nvSpPr>
            <p:spPr>
              <a:xfrm>
                <a:off x="3240302" y="3067049"/>
                <a:ext cx="1293598" cy="1285876"/>
              </a:xfrm>
              <a:prstGeom prst="arc">
                <a:avLst>
                  <a:gd name="adj1" fmla="val 14775117"/>
                  <a:gd name="adj2" fmla="val 21437976"/>
                </a:avLst>
              </a:prstGeom>
              <a:noFill/>
              <a:ln w="44450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72000">
                      <a:schemeClr val="bg1">
                        <a:lumMod val="50000"/>
                      </a:schemeClr>
                    </a:gs>
                  </a:gsLst>
                  <a:lin ang="21594000" scaled="0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 rot="10800000">
                <a:off x="3240307" y="3067049"/>
                <a:ext cx="1293597" cy="1285878"/>
              </a:xfrm>
              <a:prstGeom prst="arc">
                <a:avLst>
                  <a:gd name="adj1" fmla="val 10803235"/>
                  <a:gd name="adj2" fmla="val 18731250"/>
                </a:avLst>
              </a:prstGeom>
              <a:noFill/>
              <a:ln w="44450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72000">
                      <a:schemeClr val="bg1">
                        <a:lumMod val="50000"/>
                      </a:schemeClr>
                    </a:gs>
                  </a:gsLst>
                  <a:lin ang="21594000" scaled="0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85" name="원호 84"/>
              <p:cNvSpPr/>
              <p:nvPr/>
            </p:nvSpPr>
            <p:spPr>
              <a:xfrm rot="10800000">
                <a:off x="3240307" y="3067049"/>
                <a:ext cx="1293597" cy="1285882"/>
              </a:xfrm>
              <a:prstGeom prst="arc">
                <a:avLst>
                  <a:gd name="adj1" fmla="val 18901032"/>
                  <a:gd name="adj2" fmla="val 4162097"/>
                </a:avLst>
              </a:prstGeom>
              <a:noFill/>
              <a:ln w="44450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72000">
                      <a:schemeClr val="bg1">
                        <a:lumMod val="50000"/>
                      </a:schemeClr>
                    </a:gs>
                  </a:gsLst>
                  <a:lin ang="6000000" scaled="0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546" y="4030466"/>
              <a:ext cx="480975" cy="671304"/>
            </a:xfrm>
            <a:prstGeom prst="rect">
              <a:avLst/>
            </a:prstGeom>
          </p:spPr>
        </p:pic>
        <p:sp>
          <p:nvSpPr>
            <p:cNvPr id="80" name="Rectangle 9"/>
            <p:cNvSpPr>
              <a:spLocks noChangeArrowheads="1"/>
            </p:cNvSpPr>
            <p:nvPr/>
          </p:nvSpPr>
          <p:spPr bwMode="gray">
            <a:xfrm>
              <a:off x="2629244" y="5488774"/>
              <a:ext cx="1132762" cy="546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97498" marR="0" lvl="1" indent="-97498" algn="l" defTabSz="914795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787878"/>
                </a:buClr>
                <a:buSzPct val="80000"/>
                <a:buFont typeface="Wingdings" pitchFamily="2" charset="2"/>
                <a:buChar char="§"/>
                <a:tabLst>
                  <a:tab pos="259994" algn="l"/>
                  <a:tab pos="519989" algn="l"/>
                  <a:tab pos="779983" algn="l"/>
                  <a:tab pos="1039978" algn="l"/>
                  <a:tab pos="1299972" algn="l"/>
                </a:tabLst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시행착오 최소화</a:t>
              </a:r>
            </a:p>
            <a:p>
              <a:pPr marL="97498" marR="0" lvl="1" indent="-97498" algn="l" defTabSz="914795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787878"/>
                </a:buClr>
                <a:buSzPct val="80000"/>
                <a:buFont typeface="Wingdings" pitchFamily="2" charset="2"/>
                <a:buChar char="§"/>
                <a:tabLst>
                  <a:tab pos="259994" algn="l"/>
                  <a:tab pos="519989" algn="l"/>
                  <a:tab pos="779983" algn="l"/>
                  <a:tab pos="1039978" algn="l"/>
                  <a:tab pos="1299972" algn="l"/>
                </a:tabLst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개발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/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시험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/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안정화 기간 고려</a:t>
              </a:r>
            </a:p>
          </p:txBody>
        </p:sp>
        <p:sp>
          <p:nvSpPr>
            <p:cNvPr id="81" name="Rectangle 9"/>
            <p:cNvSpPr>
              <a:spLocks noChangeArrowheads="1"/>
            </p:cNvSpPr>
            <p:nvPr/>
          </p:nvSpPr>
          <p:spPr bwMode="gray">
            <a:xfrm>
              <a:off x="4135522" y="5482483"/>
              <a:ext cx="1229720" cy="3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97498" marR="0" lvl="1" indent="-97498" algn="l" defTabSz="914795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787878"/>
                </a:buClr>
                <a:buSzPct val="80000"/>
                <a:buFont typeface="Wingdings" pitchFamily="2" charset="2"/>
                <a:buChar char="§"/>
                <a:tabLst>
                  <a:tab pos="259994" algn="l"/>
                  <a:tab pos="519989" algn="l"/>
                  <a:tab pos="779983" algn="l"/>
                  <a:tab pos="1039978" algn="l"/>
                  <a:tab pos="1299972" algn="l"/>
                </a:tabLst>
                <a:defRPr/>
              </a:pPr>
              <a:r>
                <a:rPr kumimoji="0" lang="en-US" altLang="ko-K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DB </a:t>
              </a:r>
              <a:r>
                <a:rPr kumimoji="0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변환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 </a:t>
              </a:r>
              <a:r>
                <a:rPr kumimoji="0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및 구축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marL="97498" marR="0" lvl="1" indent="-97498" algn="l" defTabSz="914795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787878"/>
                </a:buClr>
                <a:buSzPct val="80000"/>
                <a:buFont typeface="Wingdings" pitchFamily="2" charset="2"/>
                <a:buChar char="§"/>
                <a:tabLst>
                  <a:tab pos="259994" algn="l"/>
                  <a:tab pos="519989" algn="l"/>
                  <a:tab pos="779983" algn="l"/>
                  <a:tab pos="1039978" algn="l"/>
                  <a:tab pos="1299972" algn="l"/>
                </a:tabLst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업무흐름 파악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/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</a:p>
          </p:txBody>
        </p:sp>
        <p:sp>
          <p:nvSpPr>
            <p:cNvPr id="82" name="Rectangle 9"/>
            <p:cNvSpPr>
              <a:spLocks noChangeArrowheads="1"/>
            </p:cNvSpPr>
            <p:nvPr/>
          </p:nvSpPr>
          <p:spPr bwMode="gray">
            <a:xfrm>
              <a:off x="2914787" y="5204385"/>
              <a:ext cx="196049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1" algn="ctr" defTabSz="914795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787878"/>
                </a:buClr>
                <a:buSzPct val="80000"/>
                <a:tabLst>
                  <a:tab pos="259994" algn="l"/>
                  <a:tab pos="519989" algn="l"/>
                  <a:tab pos="779983" algn="l"/>
                  <a:tab pos="1039978" algn="l"/>
                  <a:tab pos="1299972" algn="l"/>
                </a:tabLst>
                <a:defRPr/>
              </a:pP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신규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</a:rPr>
                <a:t>개발환경 숙지</a:t>
              </a: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769447" y="1674292"/>
            <a:ext cx="943533" cy="773948"/>
            <a:chOff x="728744" y="1890554"/>
            <a:chExt cx="943533" cy="773948"/>
          </a:xfrm>
        </p:grpSpPr>
        <p:sp>
          <p:nvSpPr>
            <p:cNvPr id="114" name="TextBox 113"/>
            <p:cNvSpPr txBox="1"/>
            <p:nvPr/>
          </p:nvSpPr>
          <p:spPr>
            <a:xfrm flipH="1">
              <a:off x="834497" y="1890554"/>
              <a:ext cx="706458" cy="626701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0" marR="0" lvl="0" indent="0" algn="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01</a:t>
              </a:r>
              <a:endParaRPr kumimoji="0" lang="en-US" altLang="ko-KR" sz="36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 flipH="1">
              <a:off x="728744" y="2430216"/>
              <a:ext cx="943533" cy="23428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72000" tIns="36000" rIns="72000" bIns="36000" rtlCol="0" anchor="ctr" anchorCtr="0">
              <a:no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ko-KR"/>
              </a:defPPr>
              <a:lvl1pPr algn="r" latinLnBrk="0">
                <a:defRPr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산돌고딕B" pitchFamily="18" charset="-127"/>
                  <a:ea typeface="산돌고딕B" pitchFamily="18" charset="-127"/>
                </a:defRPr>
              </a:lvl1pPr>
            </a:lstStyle>
            <a:p>
              <a:pPr marL="0" marR="0" lvl="0" indent="0" algn="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Strategy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16" name="직사각형 115"/>
          <p:cNvSpPr/>
          <p:nvPr/>
        </p:nvSpPr>
        <p:spPr>
          <a:xfrm>
            <a:off x="1728402" y="2002436"/>
            <a:ext cx="5465299" cy="247920"/>
          </a:xfrm>
          <a:prstGeom prst="rect">
            <a:avLst/>
          </a:prstGeom>
          <a:solidFill>
            <a:srgbClr val="D16309"/>
          </a:solidFill>
          <a:ln w="9525">
            <a:solidFill>
              <a:srgbClr val="D1630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214557" defTabSz="914400"/>
            <a:r>
              <a:rPr lang="ko-KR" altLang="en-US" sz="13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▶ ▶ 사업준비기간 </a:t>
            </a:r>
            <a:r>
              <a:rPr lang="ko-KR" altLang="en-US" sz="130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업무분석</a:t>
            </a:r>
            <a:r>
              <a:rPr lang="ko-KR" altLang="en-US" sz="13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및 사전 분석으로 안정화 기간 확보</a:t>
            </a:r>
          </a:p>
        </p:txBody>
      </p:sp>
      <p:grpSp>
        <p:nvGrpSpPr>
          <p:cNvPr id="117" name="그룹 116"/>
          <p:cNvGrpSpPr/>
          <p:nvPr/>
        </p:nvGrpSpPr>
        <p:grpSpPr>
          <a:xfrm>
            <a:off x="576275" y="2468469"/>
            <a:ext cx="6617426" cy="795285"/>
            <a:chOff x="994214" y="2574330"/>
            <a:chExt cx="5919285" cy="795285"/>
          </a:xfrm>
        </p:grpSpPr>
        <p:grpSp>
          <p:nvGrpSpPr>
            <p:cNvPr id="118" name="그룹 117"/>
            <p:cNvGrpSpPr/>
            <p:nvPr/>
          </p:nvGrpSpPr>
          <p:grpSpPr>
            <a:xfrm>
              <a:off x="994214" y="2590980"/>
              <a:ext cx="872685" cy="362632"/>
              <a:chOff x="806635" y="6946132"/>
              <a:chExt cx="872685" cy="362632"/>
            </a:xfrm>
          </p:grpSpPr>
          <p:sp>
            <p:nvSpPr>
              <p:cNvPr id="124" name="Freeform 13"/>
              <p:cNvSpPr>
                <a:spLocks/>
              </p:cNvSpPr>
              <p:nvPr/>
            </p:nvSpPr>
            <p:spPr bwMode="auto">
              <a:xfrm>
                <a:off x="806635" y="6946132"/>
                <a:ext cx="872685" cy="353578"/>
              </a:xfrm>
              <a:custGeom>
                <a:avLst/>
                <a:gdLst>
                  <a:gd name="T0" fmla="*/ 325 w 325"/>
                  <a:gd name="T1" fmla="*/ 65 h 113"/>
                  <a:gd name="T2" fmla="*/ 325 w 325"/>
                  <a:gd name="T3" fmla="*/ 0 h 113"/>
                  <a:gd name="T4" fmla="*/ 51 w 325"/>
                  <a:gd name="T5" fmla="*/ 0 h 113"/>
                  <a:gd name="T6" fmla="*/ 6 w 325"/>
                  <a:gd name="T7" fmla="*/ 47 h 113"/>
                  <a:gd name="T8" fmla="*/ 6 w 325"/>
                  <a:gd name="T9" fmla="*/ 67 h 113"/>
                  <a:gd name="T10" fmla="*/ 45 w 325"/>
                  <a:gd name="T11" fmla="*/ 110 h 113"/>
                  <a:gd name="T12" fmla="*/ 281 w 325"/>
                  <a:gd name="T13" fmla="*/ 110 h 113"/>
                  <a:gd name="T14" fmla="*/ 325 w 325"/>
                  <a:gd name="T15" fmla="*/ 6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5" h="113">
                    <a:moveTo>
                      <a:pt x="325" y="65"/>
                    </a:moveTo>
                    <a:cubicBezTo>
                      <a:pt x="325" y="0"/>
                      <a:pt x="325" y="0"/>
                      <a:pt x="325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6" y="47"/>
                      <a:pt x="6" y="47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6" y="67"/>
                      <a:pt x="3" y="110"/>
                      <a:pt x="45" y="110"/>
                    </a:cubicBezTo>
                    <a:cubicBezTo>
                      <a:pt x="281" y="110"/>
                      <a:pt x="281" y="110"/>
                      <a:pt x="281" y="110"/>
                    </a:cubicBezTo>
                    <a:cubicBezTo>
                      <a:pt x="281" y="110"/>
                      <a:pt x="323" y="113"/>
                      <a:pt x="325" y="65"/>
                    </a:cubicBezTo>
                    <a:close/>
                  </a:path>
                </a:pathLst>
              </a:custGeom>
              <a:solidFill>
                <a:srgbClr val="FD8F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anchor="ctr" anchorCtr="0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KT&amp;G 상상제목 B" pitchFamily="2" charset="-127"/>
                  <a:ea typeface="KT&amp;G 상상제목 B" pitchFamily="2" charset="-127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117605" y="7000715"/>
                <a:ext cx="4622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Issue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grpSp>
            <p:nvGrpSpPr>
              <p:cNvPr id="126" name="그룹 125"/>
              <p:cNvGrpSpPr/>
              <p:nvPr/>
            </p:nvGrpSpPr>
            <p:grpSpPr>
              <a:xfrm>
                <a:off x="891939" y="7089920"/>
                <a:ext cx="212131" cy="218844"/>
                <a:chOff x="12533090" y="1598613"/>
                <a:chExt cx="250825" cy="258763"/>
              </a:xfrm>
              <a:solidFill>
                <a:schemeClr val="bg1"/>
              </a:solidFill>
            </p:grpSpPr>
            <p:sp>
              <p:nvSpPr>
                <p:cNvPr id="127" name="Freeform 103"/>
                <p:cNvSpPr>
                  <a:spLocks/>
                </p:cNvSpPr>
                <p:nvPr/>
              </p:nvSpPr>
              <p:spPr bwMode="auto">
                <a:xfrm>
                  <a:off x="12574365" y="1660526"/>
                  <a:ext cx="109538" cy="11113"/>
                </a:xfrm>
                <a:custGeom>
                  <a:avLst/>
                  <a:gdLst>
                    <a:gd name="T0" fmla="*/ 2 w 32"/>
                    <a:gd name="T1" fmla="*/ 3 h 3"/>
                    <a:gd name="T2" fmla="*/ 0 w 32"/>
                    <a:gd name="T3" fmla="*/ 2 h 3"/>
                    <a:gd name="T4" fmla="*/ 2 w 32"/>
                    <a:gd name="T5" fmla="*/ 0 h 3"/>
                    <a:gd name="T6" fmla="*/ 30 w 32"/>
                    <a:gd name="T7" fmla="*/ 0 h 3"/>
                    <a:gd name="T8" fmla="*/ 32 w 32"/>
                    <a:gd name="T9" fmla="*/ 2 h 3"/>
                    <a:gd name="T10" fmla="*/ 30 w 32"/>
                    <a:gd name="T11" fmla="*/ 3 h 3"/>
                    <a:gd name="T12" fmla="*/ 2 w 32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">
                      <a:moveTo>
                        <a:pt x="2" y="3"/>
                      </a:moveTo>
                      <a:cubicBezTo>
                        <a:pt x="1" y="3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1" y="0"/>
                        <a:pt x="32" y="1"/>
                        <a:pt x="32" y="2"/>
                      </a:cubicBezTo>
                      <a:cubicBezTo>
                        <a:pt x="32" y="2"/>
                        <a:pt x="31" y="3"/>
                        <a:pt x="30" y="3"/>
                      </a:cubicBezTo>
                      <a:cubicBezTo>
                        <a:pt x="2" y="3"/>
                        <a:pt x="2" y="3"/>
                        <a:pt x="2" y="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8" name="Freeform 104"/>
                <p:cNvSpPr>
                  <a:spLocks/>
                </p:cNvSpPr>
                <p:nvPr/>
              </p:nvSpPr>
              <p:spPr bwMode="auto">
                <a:xfrm>
                  <a:off x="12574365" y="1760538"/>
                  <a:ext cx="52388" cy="11113"/>
                </a:xfrm>
                <a:custGeom>
                  <a:avLst/>
                  <a:gdLst>
                    <a:gd name="T0" fmla="*/ 2 w 15"/>
                    <a:gd name="T1" fmla="*/ 3 h 3"/>
                    <a:gd name="T2" fmla="*/ 0 w 15"/>
                    <a:gd name="T3" fmla="*/ 2 h 3"/>
                    <a:gd name="T4" fmla="*/ 2 w 15"/>
                    <a:gd name="T5" fmla="*/ 0 h 3"/>
                    <a:gd name="T6" fmla="*/ 13 w 15"/>
                    <a:gd name="T7" fmla="*/ 0 h 3"/>
                    <a:gd name="T8" fmla="*/ 15 w 15"/>
                    <a:gd name="T9" fmla="*/ 2 h 3"/>
                    <a:gd name="T10" fmla="*/ 13 w 15"/>
                    <a:gd name="T11" fmla="*/ 3 h 3"/>
                    <a:gd name="T12" fmla="*/ 2 w 15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3">
                      <a:moveTo>
                        <a:pt x="2" y="3"/>
                      </a:moveTo>
                      <a:cubicBezTo>
                        <a:pt x="1" y="3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5" y="1"/>
                        <a:pt x="15" y="2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2" y="3"/>
                        <a:pt x="2" y="3"/>
                        <a:pt x="2" y="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9" name="Freeform 105"/>
                <p:cNvSpPr>
                  <a:spLocks/>
                </p:cNvSpPr>
                <p:nvPr/>
              </p:nvSpPr>
              <p:spPr bwMode="auto">
                <a:xfrm>
                  <a:off x="12574365" y="1709738"/>
                  <a:ext cx="76200" cy="12700"/>
                </a:xfrm>
                <a:custGeom>
                  <a:avLst/>
                  <a:gdLst>
                    <a:gd name="T0" fmla="*/ 2 w 22"/>
                    <a:gd name="T1" fmla="*/ 0 h 4"/>
                    <a:gd name="T2" fmla="*/ 0 w 22"/>
                    <a:gd name="T3" fmla="*/ 2 h 4"/>
                    <a:gd name="T4" fmla="*/ 2 w 22"/>
                    <a:gd name="T5" fmla="*/ 4 h 4"/>
                    <a:gd name="T6" fmla="*/ 20 w 22"/>
                    <a:gd name="T7" fmla="*/ 4 h 4"/>
                    <a:gd name="T8" fmla="*/ 22 w 22"/>
                    <a:gd name="T9" fmla="*/ 0 h 4"/>
                    <a:gd name="T10" fmla="*/ 2 w 22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4">
                      <a:moveTo>
                        <a:pt x="2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3"/>
                        <a:pt x="21" y="1"/>
                        <a:pt x="2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30" name="Freeform 106"/>
                <p:cNvSpPr>
                  <a:spLocks noEditPoints="1"/>
                </p:cNvSpPr>
                <p:nvPr/>
              </p:nvSpPr>
              <p:spPr bwMode="auto">
                <a:xfrm>
                  <a:off x="12633102" y="1689101"/>
                  <a:ext cx="150813" cy="168275"/>
                </a:xfrm>
                <a:custGeom>
                  <a:avLst/>
                  <a:gdLst>
                    <a:gd name="T0" fmla="*/ 9 w 44"/>
                    <a:gd name="T1" fmla="*/ 25 h 49"/>
                    <a:gd name="T2" fmla="*/ 6 w 44"/>
                    <a:gd name="T3" fmla="*/ 18 h 49"/>
                    <a:gd name="T4" fmla="*/ 11 w 44"/>
                    <a:gd name="T5" fmla="*/ 9 h 49"/>
                    <a:gd name="T6" fmla="*/ 18 w 44"/>
                    <a:gd name="T7" fmla="*/ 6 h 49"/>
                    <a:gd name="T8" fmla="*/ 27 w 44"/>
                    <a:gd name="T9" fmla="*/ 10 h 49"/>
                    <a:gd name="T10" fmla="*/ 30 w 44"/>
                    <a:gd name="T11" fmla="*/ 18 h 49"/>
                    <a:gd name="T12" fmla="*/ 26 w 44"/>
                    <a:gd name="T13" fmla="*/ 27 h 49"/>
                    <a:gd name="T14" fmla="*/ 18 w 44"/>
                    <a:gd name="T15" fmla="*/ 30 h 49"/>
                    <a:gd name="T16" fmla="*/ 9 w 44"/>
                    <a:gd name="T17" fmla="*/ 25 h 49"/>
                    <a:gd name="T18" fmla="*/ 43 w 44"/>
                    <a:gd name="T19" fmla="*/ 44 h 49"/>
                    <a:gd name="T20" fmla="*/ 31 w 44"/>
                    <a:gd name="T21" fmla="*/ 30 h 49"/>
                    <a:gd name="T22" fmla="*/ 36 w 44"/>
                    <a:gd name="T23" fmla="*/ 18 h 49"/>
                    <a:gd name="T24" fmla="*/ 32 w 44"/>
                    <a:gd name="T25" fmla="*/ 7 h 49"/>
                    <a:gd name="T26" fmla="*/ 18 w 44"/>
                    <a:gd name="T27" fmla="*/ 0 h 49"/>
                    <a:gd name="T28" fmla="*/ 7 w 44"/>
                    <a:gd name="T29" fmla="*/ 4 h 49"/>
                    <a:gd name="T30" fmla="*/ 0 w 44"/>
                    <a:gd name="T31" fmla="*/ 18 h 49"/>
                    <a:gd name="T32" fmla="*/ 4 w 44"/>
                    <a:gd name="T33" fmla="*/ 29 h 49"/>
                    <a:gd name="T34" fmla="*/ 18 w 44"/>
                    <a:gd name="T35" fmla="*/ 36 h 49"/>
                    <a:gd name="T36" fmla="*/ 27 w 44"/>
                    <a:gd name="T37" fmla="*/ 33 h 49"/>
                    <a:gd name="T38" fmla="*/ 38 w 44"/>
                    <a:gd name="T39" fmla="*/ 48 h 49"/>
                    <a:gd name="T40" fmla="*/ 41 w 44"/>
                    <a:gd name="T41" fmla="*/ 49 h 49"/>
                    <a:gd name="T42" fmla="*/ 42 w 44"/>
                    <a:gd name="T43" fmla="*/ 48 h 49"/>
                    <a:gd name="T44" fmla="*/ 43 w 44"/>
                    <a:gd name="T45" fmla="*/ 44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" h="49">
                      <a:moveTo>
                        <a:pt x="9" y="25"/>
                      </a:moveTo>
                      <a:cubicBezTo>
                        <a:pt x="7" y="23"/>
                        <a:pt x="6" y="21"/>
                        <a:pt x="6" y="18"/>
                      </a:cubicBezTo>
                      <a:cubicBezTo>
                        <a:pt x="6" y="14"/>
                        <a:pt x="8" y="11"/>
                        <a:pt x="11" y="9"/>
                      </a:cubicBezTo>
                      <a:cubicBezTo>
                        <a:pt x="13" y="7"/>
                        <a:pt x="15" y="6"/>
                        <a:pt x="18" y="6"/>
                      </a:cubicBezTo>
                      <a:cubicBezTo>
                        <a:pt x="22" y="6"/>
                        <a:pt x="25" y="7"/>
                        <a:pt x="27" y="10"/>
                      </a:cubicBezTo>
                      <a:cubicBezTo>
                        <a:pt x="29" y="13"/>
                        <a:pt x="30" y="15"/>
                        <a:pt x="30" y="18"/>
                      </a:cubicBezTo>
                      <a:cubicBezTo>
                        <a:pt x="30" y="21"/>
                        <a:pt x="29" y="25"/>
                        <a:pt x="26" y="27"/>
                      </a:cubicBezTo>
                      <a:cubicBezTo>
                        <a:pt x="23" y="29"/>
                        <a:pt x="21" y="30"/>
                        <a:pt x="18" y="30"/>
                      </a:cubicBezTo>
                      <a:cubicBezTo>
                        <a:pt x="15" y="30"/>
                        <a:pt x="11" y="28"/>
                        <a:pt x="9" y="25"/>
                      </a:cubicBezTo>
                      <a:moveTo>
                        <a:pt x="43" y="44"/>
                      </a:moveTo>
                      <a:cubicBezTo>
                        <a:pt x="31" y="30"/>
                        <a:pt x="31" y="30"/>
                        <a:pt x="31" y="30"/>
                      </a:cubicBezTo>
                      <a:cubicBezTo>
                        <a:pt x="34" y="26"/>
                        <a:pt x="36" y="22"/>
                        <a:pt x="36" y="18"/>
                      </a:cubicBezTo>
                      <a:cubicBezTo>
                        <a:pt x="36" y="14"/>
                        <a:pt x="34" y="10"/>
                        <a:pt x="32" y="7"/>
                      </a:cubicBezTo>
                      <a:cubicBezTo>
                        <a:pt x="28" y="3"/>
                        <a:pt x="23" y="0"/>
                        <a:pt x="18" y="0"/>
                      </a:cubicBezTo>
                      <a:cubicBezTo>
                        <a:pt x="14" y="0"/>
                        <a:pt x="10" y="2"/>
                        <a:pt x="7" y="4"/>
                      </a:cubicBezTo>
                      <a:cubicBezTo>
                        <a:pt x="3" y="8"/>
                        <a:pt x="0" y="13"/>
                        <a:pt x="0" y="18"/>
                      </a:cubicBezTo>
                      <a:cubicBezTo>
                        <a:pt x="0" y="22"/>
                        <a:pt x="2" y="26"/>
                        <a:pt x="4" y="29"/>
                      </a:cubicBezTo>
                      <a:cubicBezTo>
                        <a:pt x="8" y="33"/>
                        <a:pt x="13" y="36"/>
                        <a:pt x="18" y="36"/>
                      </a:cubicBezTo>
                      <a:cubicBezTo>
                        <a:pt x="21" y="36"/>
                        <a:pt x="24" y="35"/>
                        <a:pt x="27" y="33"/>
                      </a:cubicBezTo>
                      <a:cubicBezTo>
                        <a:pt x="38" y="48"/>
                        <a:pt x="38" y="48"/>
                        <a:pt x="38" y="48"/>
                      </a:cubicBezTo>
                      <a:cubicBezTo>
                        <a:pt x="39" y="48"/>
                        <a:pt x="40" y="49"/>
                        <a:pt x="41" y="49"/>
                      </a:cubicBezTo>
                      <a:cubicBezTo>
                        <a:pt x="41" y="49"/>
                        <a:pt x="42" y="48"/>
                        <a:pt x="42" y="48"/>
                      </a:cubicBezTo>
                      <a:cubicBezTo>
                        <a:pt x="44" y="47"/>
                        <a:pt x="44" y="45"/>
                        <a:pt x="43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31" name="Freeform 107"/>
                <p:cNvSpPr>
                  <a:spLocks/>
                </p:cNvSpPr>
                <p:nvPr/>
              </p:nvSpPr>
              <p:spPr bwMode="auto">
                <a:xfrm>
                  <a:off x="12533090" y="1598613"/>
                  <a:ext cx="192088" cy="252413"/>
                </a:xfrm>
                <a:custGeom>
                  <a:avLst/>
                  <a:gdLst>
                    <a:gd name="T0" fmla="*/ 56 w 56"/>
                    <a:gd name="T1" fmla="*/ 59 h 73"/>
                    <a:gd name="T2" fmla="*/ 50 w 56"/>
                    <a:gd name="T3" fmla="*/ 61 h 73"/>
                    <a:gd name="T4" fmla="*/ 50 w 56"/>
                    <a:gd name="T5" fmla="*/ 67 h 73"/>
                    <a:gd name="T6" fmla="*/ 6 w 56"/>
                    <a:gd name="T7" fmla="*/ 67 h 73"/>
                    <a:gd name="T8" fmla="*/ 6 w 56"/>
                    <a:gd name="T9" fmla="*/ 6 h 73"/>
                    <a:gd name="T10" fmla="*/ 50 w 56"/>
                    <a:gd name="T11" fmla="*/ 6 h 73"/>
                    <a:gd name="T12" fmla="*/ 50 w 56"/>
                    <a:gd name="T13" fmla="*/ 32 h 73"/>
                    <a:gd name="T14" fmla="*/ 56 w 56"/>
                    <a:gd name="T15" fmla="*/ 32 h 73"/>
                    <a:gd name="T16" fmla="*/ 56 w 56"/>
                    <a:gd name="T17" fmla="*/ 3 h 73"/>
                    <a:gd name="T18" fmla="*/ 53 w 56"/>
                    <a:gd name="T19" fmla="*/ 0 h 73"/>
                    <a:gd name="T20" fmla="*/ 3 w 56"/>
                    <a:gd name="T21" fmla="*/ 0 h 73"/>
                    <a:gd name="T22" fmla="*/ 0 w 56"/>
                    <a:gd name="T23" fmla="*/ 3 h 73"/>
                    <a:gd name="T24" fmla="*/ 0 w 56"/>
                    <a:gd name="T25" fmla="*/ 3 h 73"/>
                    <a:gd name="T26" fmla="*/ 0 w 56"/>
                    <a:gd name="T27" fmla="*/ 70 h 73"/>
                    <a:gd name="T28" fmla="*/ 1 w 56"/>
                    <a:gd name="T29" fmla="*/ 72 h 73"/>
                    <a:gd name="T30" fmla="*/ 3 w 56"/>
                    <a:gd name="T31" fmla="*/ 73 h 73"/>
                    <a:gd name="T32" fmla="*/ 53 w 56"/>
                    <a:gd name="T33" fmla="*/ 73 h 73"/>
                    <a:gd name="T34" fmla="*/ 53 w 56"/>
                    <a:gd name="T35" fmla="*/ 73 h 73"/>
                    <a:gd name="T36" fmla="*/ 56 w 56"/>
                    <a:gd name="T37" fmla="*/ 70 h 73"/>
                    <a:gd name="T38" fmla="*/ 56 w 56"/>
                    <a:gd name="T39" fmla="*/ 59 h 73"/>
                    <a:gd name="T40" fmla="*/ 56 w 56"/>
                    <a:gd name="T41" fmla="*/ 5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6" h="73">
                      <a:moveTo>
                        <a:pt x="56" y="59"/>
                      </a:moveTo>
                      <a:cubicBezTo>
                        <a:pt x="54" y="60"/>
                        <a:pt x="52" y="61"/>
                        <a:pt x="50" y="61"/>
                      </a:cubicBezTo>
                      <a:cubicBezTo>
                        <a:pt x="50" y="67"/>
                        <a:pt x="50" y="67"/>
                        <a:pt x="50" y="67"/>
                      </a:cubicBezTo>
                      <a:cubicBezTo>
                        <a:pt x="6" y="67"/>
                        <a:pt x="6" y="67"/>
                        <a:pt x="6" y="6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32"/>
                        <a:pt x="50" y="32"/>
                        <a:pt x="50" y="32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6" y="1"/>
                        <a:pt x="55" y="0"/>
                        <a:pt x="5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1"/>
                        <a:pt x="0" y="71"/>
                        <a:pt x="1" y="72"/>
                      </a:cubicBezTo>
                      <a:cubicBezTo>
                        <a:pt x="1" y="72"/>
                        <a:pt x="2" y="73"/>
                        <a:pt x="3" y="73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5" y="73"/>
                        <a:pt x="56" y="71"/>
                        <a:pt x="56" y="70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6" y="59"/>
                        <a:pt x="56" y="59"/>
                        <a:pt x="56" y="5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119" name="그룹 118"/>
            <p:cNvGrpSpPr/>
            <p:nvPr/>
          </p:nvGrpSpPr>
          <p:grpSpPr>
            <a:xfrm>
              <a:off x="1914525" y="2590989"/>
              <a:ext cx="4998974" cy="778626"/>
              <a:chOff x="1726946" y="6946130"/>
              <a:chExt cx="4998974" cy="471269"/>
            </a:xfrm>
          </p:grpSpPr>
          <p:cxnSp>
            <p:nvCxnSpPr>
              <p:cNvPr id="122" name="직선 연결선 121"/>
              <p:cNvCxnSpPr/>
              <p:nvPr/>
            </p:nvCxnSpPr>
            <p:spPr bwMode="auto">
              <a:xfrm>
                <a:off x="1726946" y="6946130"/>
                <a:ext cx="0" cy="360383"/>
              </a:xfrm>
              <a:prstGeom prst="line">
                <a:avLst/>
              </a:prstGeom>
              <a:solidFill>
                <a:srgbClr val="EAEAEA"/>
              </a:solidFill>
              <a:ln w="6350" algn="ctr">
                <a:solidFill>
                  <a:schemeClr val="bg1">
                    <a:lumMod val="75000"/>
                  </a:schemeClr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</p:cxnSp>
          <p:sp>
            <p:nvSpPr>
              <p:cNvPr id="123" name="AutoShape 154"/>
              <p:cNvSpPr>
                <a:spLocks noChangeArrowheads="1"/>
              </p:cNvSpPr>
              <p:nvPr/>
            </p:nvSpPr>
            <p:spPr bwMode="gray">
              <a:xfrm>
                <a:off x="1774571" y="6946130"/>
                <a:ext cx="4951349" cy="471269"/>
              </a:xfrm>
              <a:prstGeom prst="flowChartProcess">
                <a:avLst/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97040" algn="ctr" defTabSz="1041261" eaLnBrk="0" latinLnBrk="0" hangingPunct="0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sp>
          <p:nvSpPr>
            <p:cNvPr id="120" name="Rectangle 58"/>
            <p:cNvSpPr>
              <a:spLocks noChangeArrowheads="1"/>
            </p:cNvSpPr>
            <p:nvPr/>
          </p:nvSpPr>
          <p:spPr bwMode="auto">
            <a:xfrm>
              <a:off x="2080307" y="2714684"/>
              <a:ext cx="4804478" cy="584775"/>
            </a:xfrm>
            <a:prstGeom prst="rect">
              <a:avLst/>
            </a:prstGeom>
            <a:extLst/>
          </p:spPr>
          <p:txBody>
            <a:bodyPr wrap="square" lIns="0" tIns="0" rIns="0" bIns="0">
              <a:spAutoFit/>
            </a:bodyPr>
            <a:lstStyle/>
            <a:p>
              <a:pPr marL="142875" lvl="2" indent="-142875"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100000"/>
                <a:buFont typeface="Wingdings" pitchFamily="2" charset="2"/>
                <a:buChar char="§"/>
                <a:tabLst>
                  <a:tab pos="104204" algn="l"/>
                </a:tabLst>
                <a:defRPr/>
              </a:pPr>
              <a:r>
                <a:rPr lang="ko-KR" altLang="en-US" sz="11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입학전형시스템 사업 </a:t>
              </a:r>
              <a:r>
                <a:rPr lang="ko-KR" altLang="en-US" sz="11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경형</a:t>
              </a:r>
              <a:r>
                <a:rPr lang="ko-KR" altLang="en-US" sz="11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 을 바탕으로 </a:t>
              </a: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문제점 및 요구사항 반영</a:t>
              </a:r>
            </a:p>
            <a:p>
              <a:pPr marL="142875" lvl="2" indent="-142875"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100000"/>
                <a:buFont typeface="Wingdings" pitchFamily="2" charset="2"/>
                <a:buChar char="§"/>
                <a:tabLst>
                  <a:tab pos="104204" algn="l"/>
                </a:tabLst>
                <a:defRPr/>
              </a:pPr>
              <a:r>
                <a:rPr lang="ko-KR" altLang="en-US" sz="11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사업특성에</a:t>
              </a: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 맞는 </a:t>
              </a:r>
              <a:r>
                <a:rPr lang="ko-KR" altLang="en-US" sz="11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수행경험</a:t>
              </a:r>
              <a:r>
                <a:rPr lang="en-US" altLang="ko-KR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, </a:t>
              </a: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관련기술</a:t>
              </a:r>
              <a:r>
                <a:rPr lang="en-US" altLang="ko-KR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, </a:t>
              </a: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사업관리 </a:t>
              </a:r>
              <a:r>
                <a:rPr lang="ko-KR" altLang="en-US" sz="110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능력을 </a:t>
              </a:r>
              <a:r>
                <a:rPr lang="ko-KR" altLang="en-US" sz="11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보유한 제안사 구성</a:t>
              </a:r>
            </a:p>
            <a:p>
              <a:pPr marL="142875" lvl="2" indent="-142875"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100000"/>
                <a:buFont typeface="Wingdings" pitchFamily="2" charset="2"/>
                <a:buChar char="§"/>
                <a:tabLst>
                  <a:tab pos="104204" algn="l"/>
                </a:tabLst>
                <a:defRPr/>
              </a:pPr>
              <a:r>
                <a:rPr lang="ko-KR" altLang="en-US" sz="11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품질관리 전문인력 투입이 필요</a:t>
              </a: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itchFamily="18" charset="-127"/>
                <a:ea typeface="Rix모던고딕 M" pitchFamily="18" charset="-127"/>
                <a:cs typeface="Rix정고딕 L" pitchFamily="18" charset="-127"/>
              </a:endParaRPr>
            </a:p>
          </p:txBody>
        </p:sp>
        <p:sp>
          <p:nvSpPr>
            <p:cNvPr id="121" name="Freeform 34"/>
            <p:cNvSpPr>
              <a:spLocks noEditPoints="1"/>
            </p:cNvSpPr>
            <p:nvPr/>
          </p:nvSpPr>
          <p:spPr bwMode="auto">
            <a:xfrm flipH="1">
              <a:off x="1709291" y="2574330"/>
              <a:ext cx="126310" cy="114300"/>
            </a:xfrm>
            <a:custGeom>
              <a:avLst/>
              <a:gdLst>
                <a:gd name="T0" fmla="*/ 43 w 141"/>
                <a:gd name="T1" fmla="*/ 0 h 124"/>
                <a:gd name="T2" fmla="*/ 11 w 141"/>
                <a:gd name="T3" fmla="*/ 26 h 124"/>
                <a:gd name="T4" fmla="*/ 0 w 141"/>
                <a:gd name="T5" fmla="*/ 81 h 124"/>
                <a:gd name="T6" fmla="*/ 0 w 141"/>
                <a:gd name="T7" fmla="*/ 124 h 124"/>
                <a:gd name="T8" fmla="*/ 59 w 141"/>
                <a:gd name="T9" fmla="*/ 124 h 124"/>
                <a:gd name="T10" fmla="*/ 59 w 141"/>
                <a:gd name="T11" fmla="*/ 66 h 124"/>
                <a:gd name="T12" fmla="*/ 28 w 141"/>
                <a:gd name="T13" fmla="*/ 66 h 124"/>
                <a:gd name="T14" fmla="*/ 36 w 141"/>
                <a:gd name="T15" fmla="*/ 35 h 124"/>
                <a:gd name="T16" fmla="*/ 59 w 141"/>
                <a:gd name="T17" fmla="*/ 20 h 124"/>
                <a:gd name="T18" fmla="*/ 43 w 141"/>
                <a:gd name="T19" fmla="*/ 0 h 124"/>
                <a:gd name="T20" fmla="*/ 125 w 141"/>
                <a:gd name="T21" fmla="*/ 0 h 124"/>
                <a:gd name="T22" fmla="*/ 94 w 141"/>
                <a:gd name="T23" fmla="*/ 26 h 124"/>
                <a:gd name="T24" fmla="*/ 83 w 141"/>
                <a:gd name="T25" fmla="*/ 81 h 124"/>
                <a:gd name="T26" fmla="*/ 83 w 141"/>
                <a:gd name="T27" fmla="*/ 124 h 124"/>
                <a:gd name="T28" fmla="*/ 141 w 141"/>
                <a:gd name="T29" fmla="*/ 124 h 124"/>
                <a:gd name="T30" fmla="*/ 141 w 141"/>
                <a:gd name="T31" fmla="*/ 66 h 124"/>
                <a:gd name="T32" fmla="*/ 111 w 141"/>
                <a:gd name="T33" fmla="*/ 66 h 124"/>
                <a:gd name="T34" fmla="*/ 119 w 141"/>
                <a:gd name="T35" fmla="*/ 36 h 124"/>
                <a:gd name="T36" fmla="*/ 141 w 141"/>
                <a:gd name="T37" fmla="*/ 20 h 124"/>
                <a:gd name="T38" fmla="*/ 125 w 141"/>
                <a:gd name="T3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124">
                  <a:moveTo>
                    <a:pt x="43" y="0"/>
                  </a:moveTo>
                  <a:cubicBezTo>
                    <a:pt x="33" y="3"/>
                    <a:pt x="20" y="12"/>
                    <a:pt x="11" y="26"/>
                  </a:cubicBezTo>
                  <a:cubicBezTo>
                    <a:pt x="2" y="40"/>
                    <a:pt x="0" y="58"/>
                    <a:pt x="0" y="81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58"/>
                    <a:pt x="28" y="44"/>
                    <a:pt x="36" y="35"/>
                  </a:cubicBezTo>
                  <a:cubicBezTo>
                    <a:pt x="43" y="28"/>
                    <a:pt x="52" y="22"/>
                    <a:pt x="59" y="20"/>
                  </a:cubicBezTo>
                  <a:cubicBezTo>
                    <a:pt x="43" y="0"/>
                    <a:pt x="43" y="0"/>
                    <a:pt x="43" y="0"/>
                  </a:cubicBezTo>
                  <a:moveTo>
                    <a:pt x="125" y="0"/>
                  </a:moveTo>
                  <a:cubicBezTo>
                    <a:pt x="116" y="3"/>
                    <a:pt x="103" y="12"/>
                    <a:pt x="94" y="26"/>
                  </a:cubicBezTo>
                  <a:cubicBezTo>
                    <a:pt x="84" y="40"/>
                    <a:pt x="83" y="58"/>
                    <a:pt x="83" y="81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141" y="124"/>
                    <a:pt x="141" y="124"/>
                    <a:pt x="141" y="124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1" y="58"/>
                    <a:pt x="111" y="45"/>
                    <a:pt x="119" y="36"/>
                  </a:cubicBezTo>
                  <a:cubicBezTo>
                    <a:pt x="126" y="28"/>
                    <a:pt x="134" y="22"/>
                    <a:pt x="141" y="20"/>
                  </a:cubicBezTo>
                  <a:cubicBezTo>
                    <a:pt x="125" y="0"/>
                    <a:pt x="125" y="0"/>
                    <a:pt x="125" y="0"/>
                  </a:cubicBezTo>
                </a:path>
              </a:pathLst>
            </a:custGeom>
            <a:solidFill>
              <a:schemeClr val="bg1">
                <a:alpha val="69804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51742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103485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55228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206970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587137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3104564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621993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4139420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l" defTabSz="99556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1217" y="6044839"/>
            <a:ext cx="3254948" cy="3918522"/>
            <a:chOff x="371217" y="5288978"/>
            <a:chExt cx="2064136" cy="3918522"/>
          </a:xfrm>
        </p:grpSpPr>
        <p:sp>
          <p:nvSpPr>
            <p:cNvPr id="111" name="Rectangle 220"/>
            <p:cNvSpPr>
              <a:spLocks noChangeArrowheads="1"/>
            </p:cNvSpPr>
            <p:nvPr/>
          </p:nvSpPr>
          <p:spPr bwMode="gray">
            <a:xfrm>
              <a:off x="371217" y="5338595"/>
              <a:ext cx="2050869" cy="3868905"/>
            </a:xfrm>
            <a:prstGeom prst="rect">
              <a:avLst/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endParaRPr lang="ko-KR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96255" y="5288978"/>
              <a:ext cx="2039098" cy="299202"/>
              <a:chOff x="396255" y="5288978"/>
              <a:chExt cx="2039098" cy="299202"/>
            </a:xfrm>
          </p:grpSpPr>
          <p:sp>
            <p:nvSpPr>
              <p:cNvPr id="105" name="사다리꼴 104"/>
              <p:cNvSpPr/>
              <p:nvPr/>
            </p:nvSpPr>
            <p:spPr>
              <a:xfrm>
                <a:off x="396255" y="5294470"/>
                <a:ext cx="2039098" cy="62350"/>
              </a:xfrm>
              <a:prstGeom prst="trapezoid">
                <a:avLst>
                  <a:gd name="adj" fmla="val 8102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06" name="AutoShape 34"/>
              <p:cNvSpPr>
                <a:spLocks noChangeArrowheads="1"/>
              </p:cNvSpPr>
              <p:nvPr/>
            </p:nvSpPr>
            <p:spPr bwMode="auto">
              <a:xfrm rot="10800000">
                <a:off x="462444" y="5288978"/>
                <a:ext cx="1894403" cy="264616"/>
              </a:xfrm>
              <a:prstGeom prst="round2SameRect">
                <a:avLst/>
              </a:prstGeom>
              <a:solidFill>
                <a:srgbClr val="4EAAB8"/>
              </a:solidFill>
              <a:ln w="3175">
                <a:solidFill>
                  <a:srgbClr val="4EAA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07" name="Text Box 36"/>
              <p:cNvSpPr txBox="1">
                <a:spLocks noChangeArrowheads="1"/>
              </p:cNvSpPr>
              <p:nvPr/>
            </p:nvSpPr>
            <p:spPr bwMode="auto">
              <a:xfrm>
                <a:off x="887067" y="5338594"/>
                <a:ext cx="1045158" cy="203133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FFFFFF">
                    <a:gamma/>
                    <a:shade val="60000"/>
                    <a:invGamma/>
                  </a:srgb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요소 별 세부내용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itchFamily="18" charset="-127"/>
                  <a:ea typeface="Rix모던고딕 B" pitchFamily="18" charset="-127"/>
                </a:endParaRPr>
              </a:p>
            </p:txBody>
          </p:sp>
          <p:sp>
            <p:nvSpPr>
              <p:cNvPr id="108" name="Oval 293"/>
              <p:cNvSpPr>
                <a:spLocks noChangeArrowheads="1"/>
              </p:cNvSpPr>
              <p:nvPr/>
            </p:nvSpPr>
            <p:spPr bwMode="auto">
              <a:xfrm flipH="1">
                <a:off x="640070" y="5332761"/>
                <a:ext cx="65129" cy="717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09" name="Freeform 295"/>
              <p:cNvSpPr>
                <a:spLocks/>
              </p:cNvSpPr>
              <p:nvPr/>
            </p:nvSpPr>
            <p:spPr bwMode="auto">
              <a:xfrm flipH="1">
                <a:off x="593828" y="5413835"/>
                <a:ext cx="211671" cy="174345"/>
              </a:xfrm>
              <a:custGeom>
                <a:avLst/>
                <a:gdLst>
                  <a:gd name="T0" fmla="*/ 64 w 150"/>
                  <a:gd name="T1" fmla="*/ 111 h 112"/>
                  <a:gd name="T2" fmla="*/ 64 w 150"/>
                  <a:gd name="T3" fmla="*/ 37 h 112"/>
                  <a:gd name="T4" fmla="*/ 60 w 150"/>
                  <a:gd name="T5" fmla="*/ 37 h 112"/>
                  <a:gd name="T6" fmla="*/ 54 w 150"/>
                  <a:gd name="T7" fmla="*/ 55 h 112"/>
                  <a:gd name="T8" fmla="*/ 38 w 150"/>
                  <a:gd name="T9" fmla="*/ 67 h 112"/>
                  <a:gd name="T10" fmla="*/ 10 w 150"/>
                  <a:gd name="T11" fmla="*/ 67 h 112"/>
                  <a:gd name="T12" fmla="*/ 0 w 150"/>
                  <a:gd name="T13" fmla="*/ 56 h 112"/>
                  <a:gd name="T14" fmla="*/ 10 w 150"/>
                  <a:gd name="T15" fmla="*/ 46 h 112"/>
                  <a:gd name="T16" fmla="*/ 35 w 150"/>
                  <a:gd name="T17" fmla="*/ 46 h 112"/>
                  <a:gd name="T18" fmla="*/ 44 w 150"/>
                  <a:gd name="T19" fmla="*/ 22 h 112"/>
                  <a:gd name="T20" fmla="*/ 72 w 150"/>
                  <a:gd name="T21" fmla="*/ 0 h 112"/>
                  <a:gd name="T22" fmla="*/ 122 w 150"/>
                  <a:gd name="T23" fmla="*/ 0 h 112"/>
                  <a:gd name="T24" fmla="*/ 150 w 150"/>
                  <a:gd name="T25" fmla="*/ 30 h 112"/>
                  <a:gd name="T26" fmla="*/ 150 w 150"/>
                  <a:gd name="T27" fmla="*/ 102 h 112"/>
                  <a:gd name="T28" fmla="*/ 140 w 150"/>
                  <a:gd name="T29" fmla="*/ 112 h 112"/>
                  <a:gd name="T30" fmla="*/ 129 w 150"/>
                  <a:gd name="T31" fmla="*/ 102 h 112"/>
                  <a:gd name="T32" fmla="*/ 129 w 150"/>
                  <a:gd name="T33" fmla="*/ 37 h 112"/>
                  <a:gd name="T34" fmla="*/ 124 w 150"/>
                  <a:gd name="T35" fmla="*/ 37 h 112"/>
                  <a:gd name="T36" fmla="*/ 124 w 150"/>
                  <a:gd name="T37" fmla="*/ 111 h 112"/>
                  <a:gd name="T38" fmla="*/ 64 w 150"/>
                  <a:gd name="T39" fmla="*/ 1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0" h="112">
                    <a:moveTo>
                      <a:pt x="64" y="111"/>
                    </a:move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1" y="62"/>
                      <a:pt x="46" y="67"/>
                      <a:pt x="38" y="67"/>
                    </a:cubicBezTo>
                    <a:cubicBezTo>
                      <a:pt x="38" y="67"/>
                      <a:pt x="17" y="67"/>
                      <a:pt x="10" y="67"/>
                    </a:cubicBezTo>
                    <a:cubicBezTo>
                      <a:pt x="4" y="67"/>
                      <a:pt x="0" y="62"/>
                      <a:pt x="0" y="56"/>
                    </a:cubicBezTo>
                    <a:cubicBezTo>
                      <a:pt x="0" y="51"/>
                      <a:pt x="4" y="46"/>
                      <a:pt x="10" y="46"/>
                    </a:cubicBezTo>
                    <a:cubicBezTo>
                      <a:pt x="14" y="46"/>
                      <a:pt x="25" y="46"/>
                      <a:pt x="35" y="46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7" y="10"/>
                      <a:pt x="58" y="0"/>
                      <a:pt x="72" y="0"/>
                    </a:cubicBezTo>
                    <a:cubicBezTo>
                      <a:pt x="80" y="0"/>
                      <a:pt x="114" y="0"/>
                      <a:pt x="122" y="0"/>
                    </a:cubicBezTo>
                    <a:cubicBezTo>
                      <a:pt x="138" y="0"/>
                      <a:pt x="150" y="14"/>
                      <a:pt x="150" y="30"/>
                    </a:cubicBezTo>
                    <a:cubicBezTo>
                      <a:pt x="150" y="38"/>
                      <a:pt x="150" y="96"/>
                      <a:pt x="150" y="102"/>
                    </a:cubicBezTo>
                    <a:cubicBezTo>
                      <a:pt x="150" y="108"/>
                      <a:pt x="145" y="112"/>
                      <a:pt x="140" y="112"/>
                    </a:cubicBezTo>
                    <a:cubicBezTo>
                      <a:pt x="134" y="112"/>
                      <a:pt x="129" y="108"/>
                      <a:pt x="129" y="102"/>
                    </a:cubicBezTo>
                    <a:cubicBezTo>
                      <a:pt x="129" y="96"/>
                      <a:pt x="129" y="37"/>
                      <a:pt x="129" y="37"/>
                    </a:cubicBezTo>
                    <a:cubicBezTo>
                      <a:pt x="124" y="37"/>
                      <a:pt x="124" y="37"/>
                      <a:pt x="124" y="37"/>
                    </a:cubicBezTo>
                    <a:cubicBezTo>
                      <a:pt x="124" y="111"/>
                      <a:pt x="124" y="111"/>
                      <a:pt x="124" y="111"/>
                    </a:cubicBezTo>
                    <a:lnTo>
                      <a:pt x="64" y="1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75890" y="5701979"/>
              <a:ext cx="1843493" cy="1277562"/>
              <a:chOff x="5521803" y="8237502"/>
              <a:chExt cx="1576712" cy="1718463"/>
            </a:xfrm>
          </p:grpSpPr>
          <p:sp>
            <p:nvSpPr>
              <p:cNvPr id="132" name="화이트투명사각판"/>
              <p:cNvSpPr/>
              <p:nvPr/>
            </p:nvSpPr>
            <p:spPr bwMode="auto">
              <a:xfrm flipV="1">
                <a:off x="5521803" y="8409028"/>
                <a:ext cx="1576712" cy="1546937"/>
              </a:xfrm>
              <a:prstGeom prst="roundRect">
                <a:avLst>
                  <a:gd name="adj" fmla="val 2877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outerShdw dist="25400" dir="5400000" algn="t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6350"/>
                </a:sp3d>
              </a:bodyPr>
              <a:lstStyle/>
              <a:p>
                <a:pPr algn="ctr">
                  <a:defRPr/>
                </a:pPr>
                <a:endParaRPr lang="ko-KR" altLang="en-US" sz="1100" dirty="0"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133" name="양쪽 모서리가 둥근 사각형 16"/>
              <p:cNvSpPr/>
              <p:nvPr/>
            </p:nvSpPr>
            <p:spPr bwMode="auto">
              <a:xfrm>
                <a:off x="5521803" y="8237502"/>
                <a:ext cx="1576712" cy="318041"/>
              </a:xfrm>
              <a:prstGeom prst="round2SameRect">
                <a:avLst/>
              </a:prstGeom>
              <a:gradFill>
                <a:gsLst>
                  <a:gs pos="0">
                    <a:srgbClr val="8C919B"/>
                  </a:gs>
                  <a:gs pos="100000">
                    <a:srgbClr val="9FA3AB"/>
                  </a:gs>
                </a:gsLst>
                <a:lin ang="18900000" scaled="1"/>
              </a:gradFill>
              <a:ln w="6350">
                <a:solidFill>
                  <a:srgbClr val="7C82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97040" algn="ctr" defTabSz="995564">
                  <a:buClr>
                    <a:schemeClr val="bg1">
                      <a:lumMod val="65000"/>
                    </a:schemeClr>
                  </a:buClr>
                  <a:buSzPct val="80000"/>
                  <a:defRPr/>
                </a:pPr>
                <a:r>
                  <a:rPr lang="ko-KR" altLang="en-US" sz="1100" dirty="0"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경험</a:t>
                </a:r>
              </a:p>
            </p:txBody>
          </p:sp>
          <p:sp>
            <p:nvSpPr>
              <p:cNvPr id="134" name="TextBox 14"/>
              <p:cNvSpPr txBox="1"/>
              <p:nvPr/>
            </p:nvSpPr>
            <p:spPr>
              <a:xfrm>
                <a:off x="5645517" y="8672301"/>
                <a:ext cx="1415072" cy="1066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고등학교 입학전형시스템 고도화 사업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OPENGIS</a:t>
                </a:r>
                <a:r>
                  <a:rPr lang="ko-KR" altLang="en-US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를 이용한 </a:t>
                </a:r>
                <a:r>
                  <a:rPr lang="ko-KR" altLang="en-US" sz="11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지열주제도 </a:t>
                </a:r>
                <a:r>
                  <a:rPr lang="ko-KR" altLang="en-US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작성고도화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en-US" altLang="ko-K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SSO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기반 </a:t>
                </a:r>
                <a:r>
                  <a:rPr lang="ko-KR" altLang="en-US" sz="11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사용자관리</a:t>
                </a:r>
                <a:r>
                  <a:rPr lang="ko-KR" alt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 시스템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구축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온라인기반 교육과정편성프로그램 </a:t>
                </a:r>
                <a:r>
                  <a:rPr lang="ko-KR" alt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개발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470230" y="7095570"/>
              <a:ext cx="1843493" cy="789450"/>
              <a:chOff x="5521803" y="7396049"/>
              <a:chExt cx="1576712" cy="1061899"/>
            </a:xfrm>
          </p:grpSpPr>
          <p:sp>
            <p:nvSpPr>
              <p:cNvPr id="136" name="화이트투명사각판"/>
              <p:cNvSpPr/>
              <p:nvPr/>
            </p:nvSpPr>
            <p:spPr bwMode="auto">
              <a:xfrm flipV="1">
                <a:off x="5521803" y="7567572"/>
                <a:ext cx="1576712" cy="890376"/>
              </a:xfrm>
              <a:prstGeom prst="roundRect">
                <a:avLst>
                  <a:gd name="adj" fmla="val 2877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outerShdw dist="25400" dir="5400000" algn="t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6350"/>
                </a:sp3d>
              </a:bodyPr>
              <a:lstStyle/>
              <a:p>
                <a:pPr algn="ctr">
                  <a:defRPr/>
                </a:pPr>
                <a:endParaRPr lang="ko-KR" altLang="en-US" sz="1100" dirty="0"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137" name="양쪽 모서리가 둥근 사각형 16"/>
              <p:cNvSpPr/>
              <p:nvPr/>
            </p:nvSpPr>
            <p:spPr bwMode="auto">
              <a:xfrm>
                <a:off x="5521803" y="7396049"/>
                <a:ext cx="1576712" cy="318041"/>
              </a:xfrm>
              <a:prstGeom prst="round2SameRect">
                <a:avLst/>
              </a:prstGeom>
              <a:gradFill>
                <a:gsLst>
                  <a:gs pos="0">
                    <a:srgbClr val="8C919B"/>
                  </a:gs>
                  <a:gs pos="100000">
                    <a:srgbClr val="9FA3AB"/>
                  </a:gs>
                </a:gsLst>
                <a:lin ang="18900000" scaled="1"/>
              </a:gradFill>
              <a:ln w="6350">
                <a:solidFill>
                  <a:srgbClr val="7C82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97040" algn="ctr" defTabSz="995564">
                  <a:buClr>
                    <a:schemeClr val="bg1">
                      <a:lumMod val="65000"/>
                    </a:schemeClr>
                  </a:buClr>
                  <a:buSzPct val="80000"/>
                  <a:defRPr/>
                </a:pPr>
                <a:r>
                  <a:rPr lang="ko-KR" altLang="en-US" sz="1100" dirty="0"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기술</a:t>
                </a:r>
              </a:p>
            </p:txBody>
          </p:sp>
          <p:sp>
            <p:nvSpPr>
              <p:cNvPr id="138" name="TextBox 14"/>
              <p:cNvSpPr txBox="1"/>
              <p:nvPr/>
            </p:nvSpPr>
            <p:spPr>
              <a:xfrm>
                <a:off x="5645517" y="7830849"/>
                <a:ext cx="1335987" cy="507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GIS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패키지 전문업체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업무 포털 구축 전문 업체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endParaRP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469523" y="8026993"/>
              <a:ext cx="1843493" cy="1077297"/>
              <a:chOff x="5521803" y="7352988"/>
              <a:chExt cx="1576712" cy="1449084"/>
            </a:xfrm>
          </p:grpSpPr>
          <p:sp>
            <p:nvSpPr>
              <p:cNvPr id="144" name="화이트투명사각판"/>
              <p:cNvSpPr/>
              <p:nvPr/>
            </p:nvSpPr>
            <p:spPr bwMode="auto">
              <a:xfrm flipV="1">
                <a:off x="5521803" y="7524513"/>
                <a:ext cx="1576712" cy="1154487"/>
              </a:xfrm>
              <a:prstGeom prst="roundRect">
                <a:avLst>
                  <a:gd name="adj" fmla="val 2877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outerShdw dist="25400" dir="5400000" algn="t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6350"/>
                </a:sp3d>
              </a:bodyPr>
              <a:lstStyle/>
              <a:p>
                <a:pPr algn="ctr">
                  <a:defRPr/>
                </a:pPr>
                <a:endParaRPr lang="ko-KR" altLang="en-US" sz="1100" dirty="0"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145" name="양쪽 모서리가 둥근 사각형 16"/>
              <p:cNvSpPr/>
              <p:nvPr/>
            </p:nvSpPr>
            <p:spPr bwMode="auto">
              <a:xfrm>
                <a:off x="5521803" y="7352988"/>
                <a:ext cx="1576712" cy="318041"/>
              </a:xfrm>
              <a:prstGeom prst="round2SameRect">
                <a:avLst/>
              </a:prstGeom>
              <a:gradFill>
                <a:gsLst>
                  <a:gs pos="0">
                    <a:srgbClr val="8C919B"/>
                  </a:gs>
                  <a:gs pos="100000">
                    <a:srgbClr val="9FA3AB"/>
                  </a:gs>
                </a:gsLst>
                <a:lin ang="18900000" scaled="1"/>
              </a:gradFill>
              <a:ln w="6350">
                <a:solidFill>
                  <a:srgbClr val="7C82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97040" algn="ctr" defTabSz="995564">
                  <a:buClr>
                    <a:schemeClr val="bg1">
                      <a:lumMod val="65000"/>
                    </a:schemeClr>
                  </a:buClr>
                  <a:buSzPct val="80000"/>
                  <a:defRPr/>
                </a:pPr>
                <a:r>
                  <a:rPr lang="ko-KR" altLang="en-US" sz="1100" dirty="0"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관리</a:t>
                </a:r>
              </a:p>
            </p:txBody>
          </p:sp>
          <p:sp>
            <p:nvSpPr>
              <p:cNvPr id="149" name="TextBox 14"/>
              <p:cNvSpPr txBox="1"/>
              <p:nvPr/>
            </p:nvSpPr>
            <p:spPr>
              <a:xfrm>
                <a:off x="5645517" y="7787787"/>
                <a:ext cx="1335987" cy="1014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개발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/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관리방법론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 적용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다양한 공공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SI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수행 노하우 접목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PM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의 공공사업 경험</a:t>
                </a:r>
              </a:p>
            </p:txBody>
          </p:sp>
        </p:grpSp>
      </p:grpSp>
      <p:pic>
        <p:nvPicPr>
          <p:cNvPr id="113" name="Picture 9" descr="팔벌린사람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7" t="1" r="-1" b="-10068"/>
          <a:stretch/>
        </p:blipFill>
        <p:spPr bwMode="auto">
          <a:xfrm flipH="1">
            <a:off x="1395275" y="3877524"/>
            <a:ext cx="635409" cy="208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" name="Group 423"/>
          <p:cNvGrpSpPr>
            <a:grpSpLocks/>
          </p:cNvGrpSpPr>
          <p:nvPr/>
        </p:nvGrpSpPr>
        <p:grpSpPr bwMode="auto">
          <a:xfrm>
            <a:off x="752013" y="4039821"/>
            <a:ext cx="4075809" cy="877639"/>
            <a:chOff x="345" y="2392"/>
            <a:chExt cx="2303" cy="502"/>
          </a:xfrm>
        </p:grpSpPr>
        <p:sp>
          <p:nvSpPr>
            <p:cNvPr id="194" name="Rectangle 420"/>
            <p:cNvSpPr>
              <a:spLocks noChangeArrowheads="1"/>
            </p:cNvSpPr>
            <p:nvPr/>
          </p:nvSpPr>
          <p:spPr bwMode="gray">
            <a:xfrm>
              <a:off x="345" y="2392"/>
              <a:ext cx="2059" cy="502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49A0C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ko-KR" altLang="en-US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95" name="AutoShape 421"/>
            <p:cNvSpPr>
              <a:spLocks noChangeArrowheads="1"/>
            </p:cNvSpPr>
            <p:nvPr/>
          </p:nvSpPr>
          <p:spPr bwMode="gray">
            <a:xfrm>
              <a:off x="2159" y="2392"/>
              <a:ext cx="489" cy="501"/>
            </a:xfrm>
            <a:prstGeom prst="parallelogram">
              <a:avLst>
                <a:gd name="adj" fmla="val 42944"/>
              </a:avLst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49A0C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ko-KR" altLang="en-US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</p:grpSp>
      <p:sp>
        <p:nvSpPr>
          <p:cNvPr id="143" name="Line 432"/>
          <p:cNvSpPr>
            <a:spLocks noChangeShapeType="1"/>
          </p:cNvSpPr>
          <p:nvPr/>
        </p:nvSpPr>
        <p:spPr bwMode="gray">
          <a:xfrm flipH="1">
            <a:off x="3547832" y="4011848"/>
            <a:ext cx="426663" cy="98428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ko-KR" altLang="en-US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46" name="Line 433"/>
          <p:cNvSpPr>
            <a:spLocks noChangeShapeType="1"/>
          </p:cNvSpPr>
          <p:nvPr/>
        </p:nvSpPr>
        <p:spPr bwMode="gray">
          <a:xfrm flipH="1">
            <a:off x="1691753" y="4011848"/>
            <a:ext cx="1000950" cy="98428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ko-KR" altLang="en-US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47" name="Line 434"/>
          <p:cNvSpPr>
            <a:spLocks noChangeShapeType="1"/>
          </p:cNvSpPr>
          <p:nvPr/>
        </p:nvSpPr>
        <p:spPr bwMode="gray">
          <a:xfrm flipH="1">
            <a:off x="2537880" y="4011848"/>
            <a:ext cx="909137" cy="90386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ko-KR" altLang="en-US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48" name="Rectangle 407"/>
          <p:cNvSpPr>
            <a:spLocks noChangeArrowheads="1"/>
          </p:cNvSpPr>
          <p:nvPr/>
        </p:nvSpPr>
        <p:spPr bwMode="auto">
          <a:xfrm>
            <a:off x="1772766" y="4896480"/>
            <a:ext cx="819122" cy="280267"/>
          </a:xfrm>
          <a:prstGeom prst="rect">
            <a:avLst/>
          </a:prstGeom>
          <a:solidFill>
            <a:srgbClr val="66A2C5"/>
          </a:solidFill>
          <a:ln w="3175">
            <a:solidFill>
              <a:srgbClr val="66A2C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lnSpc>
                <a:spcPct val="110000"/>
              </a:lnSpc>
            </a:pPr>
            <a:r>
              <a:rPr kumimoji="0" lang="ko-KR" altLang="en-US" sz="110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</a:t>
            </a:r>
          </a:p>
        </p:txBody>
      </p:sp>
      <p:sp>
        <p:nvSpPr>
          <p:cNvPr id="160" name="Rectangle 400"/>
          <p:cNvSpPr>
            <a:spLocks noChangeArrowheads="1"/>
          </p:cNvSpPr>
          <p:nvPr/>
        </p:nvSpPr>
        <p:spPr bwMode="auto">
          <a:xfrm>
            <a:off x="752014" y="3697156"/>
            <a:ext cx="1947891" cy="251753"/>
          </a:xfrm>
          <a:prstGeom prst="rect">
            <a:avLst/>
          </a:prstGeom>
          <a:solidFill>
            <a:srgbClr val="A1BECF"/>
          </a:solidFill>
          <a:ln w="3175">
            <a:solidFill>
              <a:srgbClr val="A1BEC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lnSpc>
                <a:spcPct val="110000"/>
              </a:lnSpc>
            </a:pPr>
            <a:r>
              <a:rPr kumimoji="0" lang="en-US" altLang="ko-KR" sz="100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kumimoji="0" lang="ko-KR" altLang="en-US" sz="100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분석</a:t>
            </a:r>
            <a:r>
              <a:rPr kumimoji="0" lang="en-US" altLang="ko-KR" sz="100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/</a:t>
            </a:r>
            <a:r>
              <a:rPr kumimoji="0" lang="ko-KR" altLang="en-US" sz="100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설계</a:t>
            </a:r>
          </a:p>
        </p:txBody>
      </p:sp>
      <p:sp>
        <p:nvSpPr>
          <p:cNvPr id="161" name="Rectangle 401"/>
          <p:cNvSpPr>
            <a:spLocks noChangeArrowheads="1"/>
          </p:cNvSpPr>
          <p:nvPr/>
        </p:nvSpPr>
        <p:spPr bwMode="auto">
          <a:xfrm>
            <a:off x="2725108" y="3697156"/>
            <a:ext cx="727309" cy="251753"/>
          </a:xfrm>
          <a:prstGeom prst="rect">
            <a:avLst/>
          </a:prstGeom>
          <a:solidFill>
            <a:srgbClr val="A1BECF"/>
          </a:solidFill>
          <a:ln w="3175">
            <a:solidFill>
              <a:srgbClr val="A1BEC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lnSpc>
                <a:spcPct val="110000"/>
              </a:lnSpc>
            </a:pPr>
            <a:r>
              <a:rPr kumimoji="0" lang="ko-KR" altLang="en-US" sz="10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</a:t>
            </a:r>
          </a:p>
        </p:txBody>
      </p:sp>
      <p:sp>
        <p:nvSpPr>
          <p:cNvPr id="162" name="Rectangle 402"/>
          <p:cNvSpPr>
            <a:spLocks noChangeArrowheads="1"/>
          </p:cNvSpPr>
          <p:nvPr/>
        </p:nvSpPr>
        <p:spPr bwMode="auto">
          <a:xfrm>
            <a:off x="3477621" y="3697156"/>
            <a:ext cx="514877" cy="251753"/>
          </a:xfrm>
          <a:prstGeom prst="rect">
            <a:avLst/>
          </a:prstGeom>
          <a:solidFill>
            <a:srgbClr val="A1BECF"/>
          </a:solidFill>
          <a:ln w="3175">
            <a:solidFill>
              <a:srgbClr val="A1BEC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lnSpc>
                <a:spcPct val="110000"/>
              </a:lnSpc>
            </a:pPr>
            <a:r>
              <a:rPr kumimoji="0" lang="ko-KR" altLang="en-US" sz="10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테스트</a:t>
            </a:r>
          </a:p>
        </p:txBody>
      </p:sp>
      <p:sp>
        <p:nvSpPr>
          <p:cNvPr id="163" name="Rectangle 407"/>
          <p:cNvSpPr>
            <a:spLocks noChangeArrowheads="1"/>
          </p:cNvSpPr>
          <p:nvPr/>
        </p:nvSpPr>
        <p:spPr bwMode="auto">
          <a:xfrm>
            <a:off x="752014" y="4896480"/>
            <a:ext cx="990148" cy="280267"/>
          </a:xfrm>
          <a:prstGeom prst="rect">
            <a:avLst/>
          </a:prstGeom>
          <a:solidFill>
            <a:srgbClr val="66A2C5"/>
          </a:solidFill>
          <a:ln w="3175">
            <a:solidFill>
              <a:srgbClr val="66A2C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lnSpc>
                <a:spcPct val="110000"/>
              </a:lnSpc>
            </a:pPr>
            <a:r>
              <a:rPr kumimoji="0" lang="ko-KR" altLang="en-US" sz="110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분석</a:t>
            </a:r>
            <a:r>
              <a:rPr kumimoji="0" lang="en-US" altLang="ko-KR" sz="110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/</a:t>
            </a:r>
            <a:r>
              <a:rPr kumimoji="0" lang="ko-KR" altLang="en-US" sz="110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설계</a:t>
            </a:r>
          </a:p>
        </p:txBody>
      </p:sp>
      <p:sp>
        <p:nvSpPr>
          <p:cNvPr id="164" name="Rectangle 411"/>
          <p:cNvSpPr>
            <a:spLocks noChangeArrowheads="1"/>
          </p:cNvSpPr>
          <p:nvPr/>
        </p:nvSpPr>
        <p:spPr bwMode="auto">
          <a:xfrm>
            <a:off x="2624293" y="4896480"/>
            <a:ext cx="921738" cy="280267"/>
          </a:xfrm>
          <a:prstGeom prst="rect">
            <a:avLst/>
          </a:prstGeom>
          <a:solidFill>
            <a:srgbClr val="66A2C5"/>
          </a:solidFill>
          <a:ln w="3175">
            <a:solidFill>
              <a:srgbClr val="66A2C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lnSpc>
                <a:spcPct val="110000"/>
              </a:lnSpc>
            </a:pPr>
            <a:r>
              <a:rPr kumimoji="0" lang="ko-KR" altLang="en-US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테스트</a:t>
            </a:r>
          </a:p>
        </p:txBody>
      </p:sp>
      <p:sp>
        <p:nvSpPr>
          <p:cNvPr id="165" name="Rectangle 412"/>
          <p:cNvSpPr>
            <a:spLocks noChangeArrowheads="1"/>
          </p:cNvSpPr>
          <p:nvPr/>
        </p:nvSpPr>
        <p:spPr bwMode="auto">
          <a:xfrm>
            <a:off x="3578436" y="4896480"/>
            <a:ext cx="860529" cy="280267"/>
          </a:xfrm>
          <a:prstGeom prst="rect">
            <a:avLst/>
          </a:prstGeom>
          <a:solidFill>
            <a:srgbClr val="66A2C5"/>
          </a:solidFill>
          <a:ln w="3175">
            <a:solidFill>
              <a:srgbClr val="66A2C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lnSpc>
                <a:spcPct val="110000"/>
              </a:lnSpc>
            </a:pPr>
            <a:r>
              <a:rPr kumimoji="0" lang="ko-KR" altLang="en-US" sz="110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안정화</a:t>
            </a:r>
          </a:p>
        </p:txBody>
      </p:sp>
      <p:sp>
        <p:nvSpPr>
          <p:cNvPr id="166" name="Rectangle 399"/>
          <p:cNvSpPr>
            <a:spLocks noChangeArrowheads="1"/>
          </p:cNvSpPr>
          <p:nvPr/>
        </p:nvSpPr>
        <p:spPr bwMode="auto">
          <a:xfrm>
            <a:off x="741212" y="4854522"/>
            <a:ext cx="3672549" cy="66435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A5A5A"/>
                  </a:outerShdw>
                </a:effectLst>
              </a14:hiddenEffects>
            </a:ext>
          </a:extLst>
        </p:spPr>
        <p:txBody>
          <a:bodyPr wrap="none" lIns="101919" tIns="50960" rIns="101919" bIns="50960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lang="ko-KR" altLang="ko-KR" sz="200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67" name="Group 412"/>
          <p:cNvGrpSpPr>
            <a:grpSpLocks/>
          </p:cNvGrpSpPr>
          <p:nvPr/>
        </p:nvGrpSpPr>
        <p:grpSpPr bwMode="auto">
          <a:xfrm>
            <a:off x="4017702" y="3697156"/>
            <a:ext cx="795719" cy="251753"/>
            <a:chOff x="2182" y="2216"/>
            <a:chExt cx="442" cy="144"/>
          </a:xfrm>
        </p:grpSpPr>
        <p:sp>
          <p:nvSpPr>
            <p:cNvPr id="191" name="Rectangle 403"/>
            <p:cNvSpPr>
              <a:spLocks noChangeArrowheads="1"/>
            </p:cNvSpPr>
            <p:nvPr/>
          </p:nvSpPr>
          <p:spPr bwMode="auto">
            <a:xfrm>
              <a:off x="2182" y="2216"/>
              <a:ext cx="220" cy="144"/>
            </a:xfrm>
            <a:prstGeom prst="rect">
              <a:avLst/>
            </a:prstGeom>
            <a:solidFill>
              <a:srgbClr val="A1BECF"/>
            </a:solidFill>
            <a:ln w="3175">
              <a:solidFill>
                <a:srgbClr val="A1BEC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>
                <a:lnSpc>
                  <a:spcPct val="110000"/>
                </a:lnSpc>
              </a:pPr>
              <a:endParaRPr kumimoji="0" lang="ko-KR" altLang="ko-KR" sz="100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92" name="Rectangle 403" descr="밝은 하향 대각선"/>
            <p:cNvSpPr>
              <a:spLocks noChangeArrowheads="1"/>
            </p:cNvSpPr>
            <p:nvPr/>
          </p:nvSpPr>
          <p:spPr bwMode="auto">
            <a:xfrm>
              <a:off x="2404" y="2216"/>
              <a:ext cx="220" cy="144"/>
            </a:xfrm>
            <a:prstGeom prst="rect">
              <a:avLst/>
            </a:prstGeom>
            <a:solidFill>
              <a:srgbClr val="C00000"/>
            </a:solidFill>
            <a:ln w="3175">
              <a:solidFill>
                <a:srgbClr val="66A2C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>
                <a:lnSpc>
                  <a:spcPct val="110000"/>
                </a:lnSpc>
              </a:pPr>
              <a:endParaRPr kumimoji="0" lang="ko-KR" altLang="ko-KR" sz="110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93" name="Rectangle 409"/>
            <p:cNvSpPr>
              <a:spLocks noChangeArrowheads="1"/>
            </p:cNvSpPr>
            <p:nvPr/>
          </p:nvSpPr>
          <p:spPr bwMode="gray">
            <a:xfrm>
              <a:off x="2310" y="2245"/>
              <a:ext cx="192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D8F0FF"/>
                      </a:gs>
                      <a:gs pos="100000">
                        <a:srgbClr val="A7DDFF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49A0C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1135972">
                <a:spcBef>
                  <a:spcPct val="0"/>
                </a:spcBef>
                <a:buClrTx/>
                <a:buSzTx/>
                <a:buNone/>
              </a:pPr>
              <a:r>
                <a:rPr kumimoji="0" lang="ko-KR" altLang="en-US" sz="1000" dirty="0"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안정화</a:t>
              </a:r>
            </a:p>
          </p:txBody>
        </p:sp>
      </p:grpSp>
      <p:sp>
        <p:nvSpPr>
          <p:cNvPr id="168" name="Rectangle 327"/>
          <p:cNvSpPr>
            <a:spLocks noChangeArrowheads="1"/>
          </p:cNvSpPr>
          <p:nvPr/>
        </p:nvSpPr>
        <p:spPr bwMode="auto">
          <a:xfrm>
            <a:off x="741212" y="3945413"/>
            <a:ext cx="4086611" cy="106646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A5A5A"/>
                  </a:outerShdw>
                </a:effectLst>
              </a14:hiddenEffects>
            </a:ext>
          </a:extLst>
        </p:spPr>
        <p:txBody>
          <a:bodyPr wrap="none" lIns="101919" tIns="50960" rIns="101919" bIns="50960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lang="ko-KR" altLang="ko-KR" sz="200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69" name="Line 436"/>
          <p:cNvSpPr>
            <a:spLocks noChangeShapeType="1"/>
          </p:cNvSpPr>
          <p:nvPr/>
        </p:nvSpPr>
        <p:spPr bwMode="gray">
          <a:xfrm>
            <a:off x="4411961" y="4057303"/>
            <a:ext cx="0" cy="898619"/>
          </a:xfrm>
          <a:prstGeom prst="line">
            <a:avLst/>
          </a:prstGeom>
          <a:noFill/>
          <a:ln w="19050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ko-KR" altLang="en-US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70" name="Rectangle 437"/>
          <p:cNvSpPr>
            <a:spLocks noChangeArrowheads="1"/>
          </p:cNvSpPr>
          <p:nvPr/>
        </p:nvSpPr>
        <p:spPr bwMode="gray">
          <a:xfrm>
            <a:off x="4124744" y="4282429"/>
            <a:ext cx="2308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8F0FF"/>
                    </a:gs>
                    <a:gs pos="100000">
                      <a:srgbClr val="A7DD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49A0C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135972">
              <a:spcBef>
                <a:spcPct val="0"/>
              </a:spcBef>
              <a:buClrTx/>
              <a:buSzTx/>
              <a:buNone/>
            </a:pPr>
            <a:r>
              <a:rPr lang="ko-KR" altLang="en-US" sz="1000" dirty="0">
                <a:solidFill>
                  <a:srgbClr val="4D4D4D"/>
                </a:solidFill>
                <a:latin typeface="Rix모던고딕 M" pitchFamily="18" charset="-127"/>
                <a:ea typeface="Rix모던고딕 M" pitchFamily="18" charset="-127"/>
              </a:rPr>
              <a:t>사업</a:t>
            </a:r>
          </a:p>
          <a:p>
            <a:pPr algn="ctr" defTabSz="1135972">
              <a:spcBef>
                <a:spcPct val="0"/>
              </a:spcBef>
              <a:buClrTx/>
              <a:buSzTx/>
              <a:buNone/>
            </a:pPr>
            <a:r>
              <a:rPr lang="ko-KR" altLang="en-US" sz="1000" dirty="0">
                <a:solidFill>
                  <a:srgbClr val="4D4D4D"/>
                </a:solidFill>
                <a:latin typeface="Rix모던고딕 M" pitchFamily="18" charset="-127"/>
                <a:ea typeface="Rix모던고딕 M" pitchFamily="18" charset="-127"/>
              </a:rPr>
              <a:t>기간</a:t>
            </a:r>
          </a:p>
        </p:txBody>
      </p:sp>
      <p:sp>
        <p:nvSpPr>
          <p:cNvPr id="171" name="Rectangle 443"/>
          <p:cNvSpPr>
            <a:spLocks noChangeArrowheads="1"/>
          </p:cNvSpPr>
          <p:nvPr/>
        </p:nvSpPr>
        <p:spPr bwMode="gray">
          <a:xfrm>
            <a:off x="897926" y="4352400"/>
            <a:ext cx="105477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8F0FF"/>
                    </a:gs>
                    <a:gs pos="100000">
                      <a:srgbClr val="A7DD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49A0C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135972">
              <a:spcBef>
                <a:spcPct val="0"/>
              </a:spcBef>
              <a:buClrTx/>
              <a:buSzTx/>
              <a:buNone/>
            </a:pPr>
            <a:r>
              <a:rPr lang="ko-KR" altLang="en-US" sz="1000" dirty="0">
                <a:latin typeface="Rix모던고딕 M" pitchFamily="18" charset="-127"/>
                <a:ea typeface="Rix모던고딕 M" pitchFamily="18" charset="-127"/>
              </a:rPr>
              <a:t>분석</a:t>
            </a:r>
            <a:r>
              <a:rPr lang="en-US" altLang="ko-KR" sz="1000" dirty="0">
                <a:latin typeface="Rix모던고딕 M" pitchFamily="18" charset="-127"/>
                <a:ea typeface="Rix모던고딕 M" pitchFamily="18" charset="-127"/>
              </a:rPr>
              <a:t>/</a:t>
            </a:r>
            <a:r>
              <a:rPr lang="ko-KR" altLang="en-US" sz="1000" dirty="0">
                <a:latin typeface="Rix모던고딕 M" pitchFamily="18" charset="-127"/>
                <a:ea typeface="Rix모던고딕 M" pitchFamily="18" charset="-127"/>
              </a:rPr>
              <a:t>설계 기간 단축</a:t>
            </a:r>
          </a:p>
        </p:txBody>
      </p:sp>
      <p:pic>
        <p:nvPicPr>
          <p:cNvPr id="172" name="Picture 286" descr="C:\Users\JJO\Desktop\꾀꼬리\coquette-part-6-icons-set\png\128x128px\recor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7" y="3922018"/>
            <a:ext cx="157600" cy="157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2" descr="C:\Documents and Settings\WIN\바탕 화면\웅동1단계\화살3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68277" y="4766347"/>
            <a:ext cx="181800" cy="181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2" descr="C:\Documents and Settings\WIN\바탕 화면\웅동1단계\화살3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666497" y="4766347"/>
            <a:ext cx="181800" cy="181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2" descr="C:\Documents and Settings\WIN\바탕 화면\웅동1단계\화살3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519937" y="4766347"/>
            <a:ext cx="181800" cy="181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2" descr="C:\Documents and Settings\WIN\바탕 화면\웅동1단계\화살3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472437" y="4766347"/>
            <a:ext cx="181800" cy="181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2" descr="C:\Documents and Settings\WIN\바탕 화면\웅동1단계\화살3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348737" y="4766347"/>
            <a:ext cx="181800" cy="181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86" descr="C:\Users\JJO\Desktop\꾀꼬리\coquette-part-6-icons-set\png\128x128px\recor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127" y="3922018"/>
            <a:ext cx="157600" cy="157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86" descr="C:\Users\JJO\Desktop\꾀꼬리\coquette-part-6-icons-set\png\128x128px\recor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07" y="3922018"/>
            <a:ext cx="157600" cy="157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86" descr="C:\Users\JJO\Desktop\꾀꼬리\coquette-part-6-icons-set\png\128x128px\recor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147" y="3922018"/>
            <a:ext cx="157600" cy="157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86" descr="C:\Users\JJO\Desktop\꾀꼬리\coquette-part-6-icons-set\png\128x128px\recor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47" y="3922018"/>
            <a:ext cx="157600" cy="157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Rectangle 137"/>
          <p:cNvSpPr>
            <a:spLocks noChangeArrowheads="1"/>
          </p:cNvSpPr>
          <p:nvPr/>
        </p:nvSpPr>
        <p:spPr bwMode="gray">
          <a:xfrm>
            <a:off x="793708" y="5213767"/>
            <a:ext cx="3646155" cy="2856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  <a:extLst/>
        </p:spPr>
        <p:txBody>
          <a:bodyPr wrap="square" lIns="72000" tIns="0" rIns="0" bIns="0" anchor="ctr" anchorCtr="0">
            <a:spAutoFit/>
          </a:bodyPr>
          <a:lstStyle/>
          <a:p>
            <a:pPr defTabSz="1135972" latinLnBrk="0">
              <a:lnSpc>
                <a:spcPct val="110000"/>
              </a:lnSpc>
              <a:buSzPct val="80000"/>
              <a:defRPr/>
            </a:pP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업무수행 경험이 있는 경우 일정</a:t>
            </a:r>
          </a:p>
        </p:txBody>
      </p:sp>
      <p:sp>
        <p:nvSpPr>
          <p:cNvPr id="183" name="Rectangle 137"/>
          <p:cNvSpPr>
            <a:spLocks noChangeArrowheads="1"/>
          </p:cNvSpPr>
          <p:nvPr/>
        </p:nvSpPr>
        <p:spPr bwMode="gray">
          <a:xfrm>
            <a:off x="793709" y="3368449"/>
            <a:ext cx="3665338" cy="2856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  <a:extLst/>
        </p:spPr>
        <p:txBody>
          <a:bodyPr wrap="square" lIns="72000" tIns="0" rIns="0" bIns="0" anchor="ctr" anchorCtr="0">
            <a:spAutoFit/>
          </a:bodyPr>
          <a:lstStyle/>
          <a:p>
            <a:pPr defTabSz="1135972" latinLnBrk="0">
              <a:lnSpc>
                <a:spcPct val="110000"/>
              </a:lnSpc>
              <a:buSzPct val="80000"/>
              <a:defRPr/>
            </a:pP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업무수행 경험이 없는 경우 일정</a:t>
            </a:r>
          </a:p>
        </p:txBody>
      </p:sp>
      <p:grpSp>
        <p:nvGrpSpPr>
          <p:cNvPr id="184" name="그룹 183"/>
          <p:cNvGrpSpPr/>
          <p:nvPr/>
        </p:nvGrpSpPr>
        <p:grpSpPr>
          <a:xfrm>
            <a:off x="4948424" y="3720123"/>
            <a:ext cx="1672274" cy="1487313"/>
            <a:chOff x="5089179" y="3755456"/>
            <a:chExt cx="1672274" cy="1487313"/>
          </a:xfrm>
        </p:grpSpPr>
        <p:grpSp>
          <p:nvGrpSpPr>
            <p:cNvPr id="187" name="그룹 186"/>
            <p:cNvGrpSpPr/>
            <p:nvPr/>
          </p:nvGrpSpPr>
          <p:grpSpPr>
            <a:xfrm>
              <a:off x="5089179" y="3755456"/>
              <a:ext cx="1672274" cy="1487313"/>
              <a:chOff x="5320102" y="3755456"/>
              <a:chExt cx="1672274" cy="1487313"/>
            </a:xfrm>
          </p:grpSpPr>
          <p:sp>
            <p:nvSpPr>
              <p:cNvPr id="189" name="모서리가 둥근 직사각형 188"/>
              <p:cNvSpPr/>
              <p:nvPr/>
            </p:nvSpPr>
            <p:spPr>
              <a:xfrm>
                <a:off x="5660174" y="3755456"/>
                <a:ext cx="1332202" cy="1487313"/>
              </a:xfrm>
              <a:prstGeom prst="roundRect">
                <a:avLst>
                  <a:gd name="adj" fmla="val 6048"/>
                </a:avLst>
              </a:prstGeom>
              <a:solidFill>
                <a:schemeClr val="bg1"/>
              </a:solidFill>
              <a:ln w="25400">
                <a:solidFill>
                  <a:srgbClr val="C4C4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190" name="자유형 189"/>
              <p:cNvSpPr/>
              <p:nvPr/>
            </p:nvSpPr>
            <p:spPr>
              <a:xfrm rot="4157012">
                <a:off x="5407696" y="4534495"/>
                <a:ext cx="197031" cy="372220"/>
              </a:xfrm>
              <a:custGeom>
                <a:avLst/>
                <a:gdLst>
                  <a:gd name="connsiteX0" fmla="*/ 182880 w 327660"/>
                  <a:gd name="connsiteY0" fmla="*/ 0 h 655320"/>
                  <a:gd name="connsiteX1" fmla="*/ 0 w 327660"/>
                  <a:gd name="connsiteY1" fmla="*/ 655320 h 655320"/>
                  <a:gd name="connsiteX2" fmla="*/ 327660 w 327660"/>
                  <a:gd name="connsiteY2" fmla="*/ 15240 h 655320"/>
                  <a:gd name="connsiteX0" fmla="*/ 182880 w 291796"/>
                  <a:gd name="connsiteY0" fmla="*/ 0 h 655320"/>
                  <a:gd name="connsiteX1" fmla="*/ 0 w 291796"/>
                  <a:gd name="connsiteY1" fmla="*/ 655320 h 655320"/>
                  <a:gd name="connsiteX2" fmla="*/ 291796 w 291796"/>
                  <a:gd name="connsiteY2" fmla="*/ 103578 h 655320"/>
                  <a:gd name="connsiteX0" fmla="*/ 182880 w 299560"/>
                  <a:gd name="connsiteY0" fmla="*/ 0 h 655320"/>
                  <a:gd name="connsiteX1" fmla="*/ 0 w 299560"/>
                  <a:gd name="connsiteY1" fmla="*/ 655320 h 655320"/>
                  <a:gd name="connsiteX2" fmla="*/ 299560 w 299560"/>
                  <a:gd name="connsiteY2" fmla="*/ 87126 h 655320"/>
                  <a:gd name="connsiteX0" fmla="*/ 89170 w 205850"/>
                  <a:gd name="connsiteY0" fmla="*/ 0 h 813750"/>
                  <a:gd name="connsiteX1" fmla="*/ 0 w 205850"/>
                  <a:gd name="connsiteY1" fmla="*/ 813751 h 813750"/>
                  <a:gd name="connsiteX2" fmla="*/ 205850 w 205850"/>
                  <a:gd name="connsiteY2" fmla="*/ 87126 h 81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850" h="813750">
                    <a:moveTo>
                      <a:pt x="89170" y="0"/>
                    </a:moveTo>
                    <a:lnTo>
                      <a:pt x="0" y="813751"/>
                    </a:lnTo>
                    <a:lnTo>
                      <a:pt x="205850" y="87126"/>
                    </a:lnTo>
                  </a:path>
                </a:pathLst>
              </a:custGeom>
              <a:solidFill>
                <a:schemeClr val="bg1"/>
              </a:solidFill>
              <a:ln w="25400">
                <a:solidFill>
                  <a:srgbClr val="C4C4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sp>
          <p:nvSpPr>
            <p:cNvPr id="188" name="직사각형 187"/>
            <p:cNvSpPr>
              <a:spLocks noChangeArrowheads="1"/>
            </p:cNvSpPr>
            <p:nvPr/>
          </p:nvSpPr>
          <p:spPr bwMode="auto">
            <a:xfrm>
              <a:off x="5463744" y="3977877"/>
              <a:ext cx="1268577" cy="867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lvl="0" algn="ctr" latinLnBrk="0">
                <a:lnSpc>
                  <a:spcPct val="110000"/>
                </a:lnSpc>
                <a:spcBef>
                  <a:spcPct val="30000"/>
                </a:spcBef>
              </a:pPr>
              <a:r>
                <a:rPr kumimoji="0" lang="ko-KR" altLang="en-US" sz="1050" dirty="0">
                  <a:solidFill>
                    <a:srgbClr val="4D4D4D"/>
                  </a:solidFill>
                  <a:latin typeface="Rix모던고딕 M" pitchFamily="18" charset="-127"/>
                  <a:ea typeface="Rix모던고딕 M" pitchFamily="18" charset="-127"/>
                </a:rPr>
                <a:t>분석</a:t>
              </a:r>
              <a:r>
                <a:rPr kumimoji="0" lang="en-US" altLang="ko-KR" sz="1050" dirty="0">
                  <a:solidFill>
                    <a:srgbClr val="4D4D4D"/>
                  </a:solidFill>
                  <a:latin typeface="Rix모던고딕 M" pitchFamily="18" charset="-127"/>
                  <a:ea typeface="Rix모던고딕 M" pitchFamily="18" charset="-127"/>
                </a:rPr>
                <a:t>, </a:t>
              </a:r>
              <a:r>
                <a:rPr kumimoji="0" lang="ko-KR" altLang="en-US" sz="1050" dirty="0" smtClean="0">
                  <a:solidFill>
                    <a:srgbClr val="4D4D4D"/>
                  </a:solidFill>
                  <a:latin typeface="Rix모던고딕 M" pitchFamily="18" charset="-127"/>
                  <a:ea typeface="Rix모던고딕 M" pitchFamily="18" charset="-127"/>
                </a:rPr>
                <a:t>설계기간</a:t>
              </a:r>
              <a:r>
                <a:rPr kumimoji="0" lang="en-US" altLang="ko-KR" sz="1050" dirty="0" smtClean="0">
                  <a:solidFill>
                    <a:srgbClr val="4D4D4D"/>
                  </a:solidFill>
                  <a:latin typeface="Rix모던고딕 M" pitchFamily="18" charset="-127"/>
                  <a:ea typeface="Rix모던고딕 M" pitchFamily="18" charset="-127"/>
                </a:rPr>
                <a:t/>
              </a:r>
              <a:br>
                <a:rPr kumimoji="0" lang="en-US" altLang="ko-KR" sz="1050" dirty="0" smtClean="0">
                  <a:solidFill>
                    <a:srgbClr val="4D4D4D"/>
                  </a:solidFill>
                  <a:latin typeface="Rix모던고딕 M" pitchFamily="18" charset="-127"/>
                  <a:ea typeface="Rix모던고딕 M" pitchFamily="18" charset="-127"/>
                </a:rPr>
              </a:br>
              <a:r>
                <a:rPr kumimoji="0" lang="ko-KR" altLang="en-US" sz="1050" dirty="0" smtClean="0">
                  <a:solidFill>
                    <a:srgbClr val="4D4D4D"/>
                  </a:solidFill>
                  <a:latin typeface="Rix모던고딕 M" pitchFamily="18" charset="-127"/>
                  <a:ea typeface="Rix모던고딕 M" pitchFamily="18" charset="-127"/>
                </a:rPr>
                <a:t>단축에 </a:t>
              </a:r>
              <a:r>
                <a:rPr kumimoji="0" lang="ko-KR" altLang="en-US" sz="1050" dirty="0">
                  <a:solidFill>
                    <a:srgbClr val="4D4D4D"/>
                  </a:solidFill>
                  <a:latin typeface="Rix모던고딕 M" pitchFamily="18" charset="-127"/>
                  <a:ea typeface="Rix모던고딕 M" pitchFamily="18" charset="-127"/>
                </a:rPr>
                <a:t>따른 </a:t>
              </a:r>
            </a:p>
            <a:p>
              <a:pPr lvl="0" algn="ctr" latinLnBrk="0">
                <a:lnSpc>
                  <a:spcPct val="110000"/>
                </a:lnSpc>
                <a:spcBef>
                  <a:spcPct val="30000"/>
                </a:spcBef>
              </a:pPr>
              <a:r>
                <a:rPr kumimoji="0" lang="ko-KR" altLang="en-US" sz="1200" dirty="0">
                  <a:solidFill>
                    <a:srgbClr val="CC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충분한 테스트 </a:t>
              </a:r>
              <a:r>
                <a:rPr kumimoji="0" lang="ko-KR" altLang="en-US" sz="1200" dirty="0" smtClean="0">
                  <a:solidFill>
                    <a:srgbClr val="CC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기간</a:t>
              </a:r>
              <a:r>
                <a:rPr kumimoji="0" lang="en-US" altLang="ko-KR" sz="1200" dirty="0" smtClean="0">
                  <a:solidFill>
                    <a:srgbClr val="CC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/>
              </a:r>
              <a:br>
                <a:rPr kumimoji="0" lang="en-US" altLang="ko-KR" sz="1200" dirty="0" smtClean="0">
                  <a:solidFill>
                    <a:srgbClr val="CC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</a:br>
              <a:r>
                <a:rPr kumimoji="0" lang="ko-KR" altLang="en-US" sz="1200" dirty="0" smtClean="0">
                  <a:solidFill>
                    <a:srgbClr val="CC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및 안정화 </a:t>
              </a:r>
              <a:r>
                <a:rPr kumimoji="0" lang="ko-KR" altLang="en-US" sz="1200" dirty="0">
                  <a:solidFill>
                    <a:srgbClr val="CC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기간 확보</a:t>
              </a:r>
            </a:p>
          </p:txBody>
        </p:sp>
      </p:grpSp>
      <p:pic>
        <p:nvPicPr>
          <p:cNvPr id="185" name="그림 184"/>
          <p:cNvPicPr>
            <a:picLocks noChangeAspect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77" y="4648403"/>
            <a:ext cx="532346" cy="755459"/>
          </a:xfrm>
          <a:prstGeom prst="rect">
            <a:avLst/>
          </a:prstGeom>
        </p:spPr>
      </p:pic>
      <p:sp>
        <p:nvSpPr>
          <p:cNvPr id="186" name="AutoShape 120"/>
          <p:cNvSpPr>
            <a:spLocks noChangeArrowheads="1"/>
          </p:cNvSpPr>
          <p:nvPr/>
        </p:nvSpPr>
        <p:spPr bwMode="gray">
          <a:xfrm>
            <a:off x="4412901" y="3932864"/>
            <a:ext cx="879692" cy="523433"/>
          </a:xfrm>
          <a:prstGeom prst="irregularSeal2">
            <a:avLst/>
          </a:prstGeom>
          <a:solidFill>
            <a:srgbClr val="F3650D">
              <a:alpha val="80000"/>
            </a:srgbClr>
          </a:solidFill>
          <a:ln w="635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49A0CB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46800" rIns="72000" bIns="46800" anchor="ctr"/>
          <a:lstStyle/>
          <a:p>
            <a:pPr algn="ctr" latinLnBrk="0">
              <a:lnSpc>
                <a:spcPts val="1115"/>
              </a:lnSpc>
              <a:spcBef>
                <a:spcPts val="0"/>
              </a:spcBef>
            </a:pPr>
            <a:r>
              <a:rPr kumimoji="0" lang="ko-KR" altLang="en-US" sz="1000" kern="0" spc="-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M" panose="02020603020101020101" pitchFamily="18" charset="-127"/>
                <a:ea typeface="Rix모던고딕 M" panose="02020603020101020101" pitchFamily="18" charset="-127"/>
              </a:rPr>
              <a:t>일정지연</a:t>
            </a:r>
            <a:endParaRPr kumimoji="0" lang="ko-KR" altLang="en-US" sz="1000" kern="0" spc="-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96" name="Group 727"/>
          <p:cNvGrpSpPr>
            <a:grpSpLocks/>
          </p:cNvGrpSpPr>
          <p:nvPr/>
        </p:nvGrpSpPr>
        <p:grpSpPr bwMode="auto">
          <a:xfrm>
            <a:off x="999436" y="5316187"/>
            <a:ext cx="5587060" cy="620642"/>
            <a:chOff x="532" y="3179"/>
            <a:chExt cx="3292" cy="355"/>
          </a:xfrm>
        </p:grpSpPr>
        <p:grpSp>
          <p:nvGrpSpPr>
            <p:cNvPr id="197" name="Group 306"/>
            <p:cNvGrpSpPr>
              <a:grpSpLocks/>
            </p:cNvGrpSpPr>
            <p:nvPr/>
          </p:nvGrpSpPr>
          <p:grpSpPr bwMode="auto">
            <a:xfrm>
              <a:off x="532" y="3179"/>
              <a:ext cx="3292" cy="355"/>
              <a:chOff x="403" y="3335"/>
              <a:chExt cx="3512" cy="355"/>
            </a:xfrm>
          </p:grpSpPr>
          <p:sp>
            <p:nvSpPr>
              <p:cNvPr id="199" name="AutoShape 307"/>
              <p:cNvSpPr>
                <a:spLocks/>
              </p:cNvSpPr>
              <p:nvPr/>
            </p:nvSpPr>
            <p:spPr bwMode="auto">
              <a:xfrm rot="-5400000">
                <a:off x="1993" y="1745"/>
                <a:ext cx="332" cy="3512"/>
              </a:xfrm>
              <a:prstGeom prst="rightBrace">
                <a:avLst>
                  <a:gd name="adj1" fmla="val 88153"/>
                  <a:gd name="adj2" fmla="val 50000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77777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33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474747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200" name="AutoShape 308"/>
              <p:cNvSpPr>
                <a:spLocks/>
              </p:cNvSpPr>
              <p:nvPr/>
            </p:nvSpPr>
            <p:spPr bwMode="auto">
              <a:xfrm rot="16200000">
                <a:off x="1993" y="1768"/>
                <a:ext cx="332" cy="3512"/>
              </a:xfrm>
              <a:prstGeom prst="rightBrace">
                <a:avLst>
                  <a:gd name="adj1" fmla="val 88153"/>
                  <a:gd name="adj2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5882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33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  <p:sp>
          <p:nvSpPr>
            <p:cNvPr id="198" name="TextBox 59"/>
            <p:cNvSpPr txBox="1">
              <a:spLocks noChangeArrowheads="1"/>
            </p:cNvSpPr>
            <p:nvPr/>
          </p:nvSpPr>
          <p:spPr bwMode="auto">
            <a:xfrm>
              <a:off x="787" y="3375"/>
              <a:ext cx="2781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5pPr>
              <a:lvl6pPr marL="2514600" indent="-228600" eaLnBrk="0" fontAlgn="t" hangingPunct="0">
                <a:spcBef>
                  <a:spcPct val="30000"/>
                </a:spcBef>
                <a:spcAft>
                  <a:spcPct val="0"/>
                </a:spcAft>
                <a:buClr>
                  <a:schemeClr val="bg2"/>
                </a:buClr>
                <a:buSzPct val="80000"/>
                <a:buFont typeface="Wingdings" pitchFamily="2" charset="2"/>
                <a:buChar char="n"/>
                <a:defRPr kumimoji="1"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6pPr>
              <a:lvl7pPr marL="2971800" indent="-228600" eaLnBrk="0" fontAlgn="t" hangingPunct="0">
                <a:spcBef>
                  <a:spcPct val="30000"/>
                </a:spcBef>
                <a:spcAft>
                  <a:spcPct val="0"/>
                </a:spcAft>
                <a:buClr>
                  <a:schemeClr val="bg2"/>
                </a:buClr>
                <a:buSzPct val="80000"/>
                <a:buFont typeface="Wingdings" pitchFamily="2" charset="2"/>
                <a:buChar char="n"/>
                <a:defRPr kumimoji="1"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7pPr>
              <a:lvl8pPr marL="3429000" indent="-228600" eaLnBrk="0" fontAlgn="t" hangingPunct="0">
                <a:spcBef>
                  <a:spcPct val="30000"/>
                </a:spcBef>
                <a:spcAft>
                  <a:spcPct val="0"/>
                </a:spcAft>
                <a:buClr>
                  <a:schemeClr val="bg2"/>
                </a:buClr>
                <a:buSzPct val="80000"/>
                <a:buFont typeface="Wingdings" pitchFamily="2" charset="2"/>
                <a:buChar char="n"/>
                <a:defRPr kumimoji="1"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8pPr>
              <a:lvl9pPr marL="3886200" indent="-228600" eaLnBrk="0" fontAlgn="t" hangingPunct="0">
                <a:spcBef>
                  <a:spcPct val="30000"/>
                </a:spcBef>
                <a:spcAft>
                  <a:spcPct val="0"/>
                </a:spcAft>
                <a:buClr>
                  <a:schemeClr val="bg2"/>
                </a:buClr>
                <a:buSzPct val="80000"/>
                <a:buFont typeface="Wingdings" pitchFamily="2" charset="2"/>
                <a:buChar char="n"/>
                <a:defRPr kumimoji="1"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ko-KR" altLang="en-US" i="1" dirty="0">
                  <a:solidFill>
                    <a:srgbClr val="4D4D4D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사전업무 분석 및 경험자 투입으로 시스템의 분석</a:t>
              </a:r>
              <a:r>
                <a:rPr kumimoji="0" lang="en-US" altLang="ko-KR" i="1" dirty="0">
                  <a:solidFill>
                    <a:srgbClr val="4D4D4D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/</a:t>
              </a:r>
              <a:r>
                <a:rPr kumimoji="0" lang="ko-KR" altLang="en-US" i="1" dirty="0">
                  <a:solidFill>
                    <a:srgbClr val="4D4D4D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설계 기간 단축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roup 87"/>
          <p:cNvGraphicFramePr>
            <a:graphicFrameLocks noGrp="1"/>
          </p:cNvGraphicFramePr>
          <p:nvPr>
            <p:extLst/>
          </p:nvPr>
        </p:nvGraphicFramePr>
        <p:xfrm>
          <a:off x="367561" y="6827205"/>
          <a:ext cx="6839604" cy="2543418"/>
        </p:xfrm>
        <a:graphic>
          <a:graphicData uri="http://schemas.openxmlformats.org/drawingml/2006/table">
            <a:tbl>
              <a:tblPr/>
              <a:tblGrid>
                <a:gridCol w="19009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387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152"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발주기관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프로젝트명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322">
                <a:tc>
                  <a:txBody>
                    <a:bodyPr/>
                    <a:lstStyle/>
                    <a:p>
                      <a:pPr marL="0" marR="0" lvl="0" indent="0" algn="ctr" defTabSz="99536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대전광역시 교육청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7937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고등학교 입학전형 지리배정 시스템 개발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2764">
                <a:tc rowSpan="2">
                  <a:txBody>
                    <a:bodyPr/>
                    <a:lstStyle/>
                    <a:p>
                      <a:pPr marL="0" marR="0" lvl="0" indent="0" algn="ctr" defTabSz="99536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대전광역시청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171450" marR="0" lvl="0" indent="-7937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공간 빅데이터 웨어 하우스 구축사업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(2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단계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3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단계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고도화 사업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7937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공간데이터웨어하우스 고도화 사업시 학교배정구역서비스 개발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대전교육청 요청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7937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상수도시설물관리시스템 고도화 사업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171450" marR="0" lvl="0" indent="-7937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사이버씨티 구축 사업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171450" marR="0" lvl="0" indent="-7937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대전광역시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SDW, UUIS,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하수관리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지적공간 유지보수 사업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309">
                <a:tc vMerge="1">
                  <a:txBody>
                    <a:bodyPr/>
                    <a:lstStyle/>
                    <a:p>
                      <a:pPr marL="0" marR="0" lvl="0" indent="0" algn="ctr" defTabSz="99536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171450" marR="0" lvl="0" indent="-7937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대전광역시 공간데이터웨어하우스 고도화사업 학교배정구역 서비스 개발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대전교육청 요청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7937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상수도시설물관리시스템 통합유지보수사업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6238838"/>
                  </a:ext>
                </a:extLst>
              </a:tr>
              <a:tr h="278322">
                <a:tc rowSpan="2">
                  <a:txBody>
                    <a:bodyPr/>
                    <a:lstStyle/>
                    <a:p>
                      <a:pPr marL="0" marR="0" lvl="0" indent="0" algn="ctr" defTabSz="99536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통계청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7937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조사지원용 항공영상시스템 구축사업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네이버 항공영상 및 오픈맵 활용개발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8322">
                <a:tc vMerge="1">
                  <a:txBody>
                    <a:bodyPr/>
                    <a:lstStyle/>
                    <a:p>
                      <a:pPr marL="0" marR="0" lvl="0" indent="0" algn="ctr" defTabSz="99536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171450" marR="0" lvl="0" indent="-7937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SGIS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컨텐츠 구축 사업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8131285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643545" y="4474677"/>
            <a:ext cx="6305439" cy="2190438"/>
            <a:chOff x="910762" y="4474677"/>
            <a:chExt cx="5771004" cy="2190438"/>
          </a:xfrm>
        </p:grpSpPr>
        <p:sp>
          <p:nvSpPr>
            <p:cNvPr id="306" name="모서리가 둥근 직사각형 305"/>
            <p:cNvSpPr/>
            <p:nvPr/>
          </p:nvSpPr>
          <p:spPr bwMode="auto">
            <a:xfrm flipH="1">
              <a:off x="910762" y="4621829"/>
              <a:ext cx="2755491" cy="2043286"/>
            </a:xfrm>
            <a:prstGeom prst="roundRect">
              <a:avLst>
                <a:gd name="adj" fmla="val 0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307" name="Rectangle 309"/>
            <p:cNvSpPr>
              <a:spLocks noChangeArrowheads="1"/>
            </p:cNvSpPr>
            <p:nvPr/>
          </p:nvSpPr>
          <p:spPr bwMode="auto">
            <a:xfrm flipH="1">
              <a:off x="910763" y="4474677"/>
              <a:ext cx="2751473" cy="238511"/>
            </a:xfrm>
            <a:prstGeom prst="round2DiagRect">
              <a:avLst>
                <a:gd name="adj1" fmla="val 39345"/>
                <a:gd name="adj2" fmla="val 0"/>
              </a:avLst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200" spc="-1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유사사업 경험 인력 투입 </a:t>
              </a:r>
            </a:p>
          </p:txBody>
        </p:sp>
        <p:sp>
          <p:nvSpPr>
            <p:cNvPr id="310" name="모서리가 둥근 직사각형 309"/>
            <p:cNvSpPr/>
            <p:nvPr/>
          </p:nvSpPr>
          <p:spPr bwMode="auto">
            <a:xfrm>
              <a:off x="3926275" y="4613337"/>
              <a:ext cx="2755491" cy="2051778"/>
            </a:xfrm>
            <a:prstGeom prst="roundRect">
              <a:avLst>
                <a:gd name="adj" fmla="val 0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311" name="Rectangle 309"/>
            <p:cNvSpPr>
              <a:spLocks noChangeArrowheads="1"/>
            </p:cNvSpPr>
            <p:nvPr/>
          </p:nvSpPr>
          <p:spPr bwMode="auto">
            <a:xfrm>
              <a:off x="3926275" y="4474677"/>
              <a:ext cx="2755491" cy="238511"/>
            </a:xfrm>
            <a:prstGeom prst="round2DiagRect">
              <a:avLst>
                <a:gd name="adj1" fmla="val 39345"/>
                <a:gd name="adj2" fmla="val 0"/>
              </a:avLst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200" spc="-1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고급 </a:t>
              </a:r>
              <a:r>
                <a:rPr lang="en-US" altLang="ko-KR" sz="1200" spc="-1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IT</a:t>
              </a:r>
              <a:r>
                <a:rPr lang="ko-KR" altLang="en-US" sz="1200" spc="-1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전문인력 투입</a:t>
              </a:r>
            </a:p>
          </p:txBody>
        </p:sp>
      </p:grpSp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2.2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세부 추진전략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ix모던명조 L" panose="02020603020101020101" pitchFamily="18" charset="-127"/>
              <a:ea typeface="Rix모던명조 L" panose="02020603020101020101" pitchFamily="18" charset="-127"/>
              <a:cs typeface="+mn-cs"/>
            </a:endParaRPr>
          </a:p>
        </p:txBody>
      </p: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추진전략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2.2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세부 추진전략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69447" y="1674292"/>
            <a:ext cx="943533" cy="773948"/>
            <a:chOff x="728744" y="1890554"/>
            <a:chExt cx="943533" cy="773948"/>
          </a:xfrm>
        </p:grpSpPr>
        <p:sp>
          <p:nvSpPr>
            <p:cNvPr id="129" name="TextBox 128"/>
            <p:cNvSpPr txBox="1"/>
            <p:nvPr/>
          </p:nvSpPr>
          <p:spPr>
            <a:xfrm flipH="1">
              <a:off x="834497" y="1890554"/>
              <a:ext cx="706458" cy="626701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0" marR="0" lvl="0" indent="0" algn="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02</a:t>
              </a:r>
              <a:endParaRPr kumimoji="0" lang="en-US" altLang="ko-KR" sz="36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flipH="1">
              <a:off x="728744" y="2430216"/>
              <a:ext cx="943533" cy="23428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72000" tIns="36000" rIns="72000" bIns="36000" rtlCol="0" anchor="ctr" anchorCtr="0">
              <a:no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ko-KR"/>
              </a:defPPr>
              <a:lvl1pPr algn="r" latinLnBrk="0">
                <a:defRPr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산돌고딕B" pitchFamily="18" charset="-127"/>
                  <a:ea typeface="산돌고딕B" pitchFamily="18" charset="-127"/>
                </a:defRPr>
              </a:lvl1pPr>
            </a:lstStyle>
            <a:p>
              <a:pPr marL="0" marR="0" lvl="0" indent="0" algn="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Strategy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35" name="직사각형 134"/>
          <p:cNvSpPr/>
          <p:nvPr/>
        </p:nvSpPr>
        <p:spPr>
          <a:xfrm>
            <a:off x="1728403" y="2002436"/>
            <a:ext cx="5465298" cy="247920"/>
          </a:xfrm>
          <a:prstGeom prst="rect">
            <a:avLst/>
          </a:prstGeom>
          <a:solidFill>
            <a:srgbClr val="D16309"/>
          </a:solidFill>
          <a:ln w="9525">
            <a:solidFill>
              <a:srgbClr val="D1630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214557" defTabSz="914400"/>
            <a:r>
              <a:rPr lang="ko-KR" altLang="en-US" sz="13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▶ 고등학교 입학전형업무에 </a:t>
            </a:r>
            <a:r>
              <a:rPr lang="ko-KR" altLang="en-US" sz="13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대한 전문 기술력 확보</a:t>
            </a:r>
            <a:endParaRPr lang="en-US" altLang="ko-KR" sz="13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576275" y="2468469"/>
            <a:ext cx="6617426" cy="612075"/>
            <a:chOff x="994214" y="2574330"/>
            <a:chExt cx="6175752" cy="612075"/>
          </a:xfrm>
        </p:grpSpPr>
        <p:grpSp>
          <p:nvGrpSpPr>
            <p:cNvPr id="137" name="그룹 136"/>
            <p:cNvGrpSpPr/>
            <p:nvPr/>
          </p:nvGrpSpPr>
          <p:grpSpPr>
            <a:xfrm>
              <a:off x="994214" y="2590980"/>
              <a:ext cx="872685" cy="362632"/>
              <a:chOff x="806635" y="6946132"/>
              <a:chExt cx="872685" cy="362632"/>
            </a:xfrm>
          </p:grpSpPr>
          <p:sp>
            <p:nvSpPr>
              <p:cNvPr id="143" name="Freeform 13"/>
              <p:cNvSpPr>
                <a:spLocks/>
              </p:cNvSpPr>
              <p:nvPr/>
            </p:nvSpPr>
            <p:spPr bwMode="auto">
              <a:xfrm>
                <a:off x="806635" y="6946132"/>
                <a:ext cx="872685" cy="353578"/>
              </a:xfrm>
              <a:custGeom>
                <a:avLst/>
                <a:gdLst>
                  <a:gd name="T0" fmla="*/ 325 w 325"/>
                  <a:gd name="T1" fmla="*/ 65 h 113"/>
                  <a:gd name="T2" fmla="*/ 325 w 325"/>
                  <a:gd name="T3" fmla="*/ 0 h 113"/>
                  <a:gd name="T4" fmla="*/ 51 w 325"/>
                  <a:gd name="T5" fmla="*/ 0 h 113"/>
                  <a:gd name="T6" fmla="*/ 6 w 325"/>
                  <a:gd name="T7" fmla="*/ 47 h 113"/>
                  <a:gd name="T8" fmla="*/ 6 w 325"/>
                  <a:gd name="T9" fmla="*/ 67 h 113"/>
                  <a:gd name="T10" fmla="*/ 45 w 325"/>
                  <a:gd name="T11" fmla="*/ 110 h 113"/>
                  <a:gd name="T12" fmla="*/ 281 w 325"/>
                  <a:gd name="T13" fmla="*/ 110 h 113"/>
                  <a:gd name="T14" fmla="*/ 325 w 325"/>
                  <a:gd name="T15" fmla="*/ 6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5" h="113">
                    <a:moveTo>
                      <a:pt x="325" y="65"/>
                    </a:moveTo>
                    <a:cubicBezTo>
                      <a:pt x="325" y="0"/>
                      <a:pt x="325" y="0"/>
                      <a:pt x="325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6" y="47"/>
                      <a:pt x="6" y="47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6" y="67"/>
                      <a:pt x="3" y="110"/>
                      <a:pt x="45" y="110"/>
                    </a:cubicBezTo>
                    <a:cubicBezTo>
                      <a:pt x="281" y="110"/>
                      <a:pt x="281" y="110"/>
                      <a:pt x="281" y="110"/>
                    </a:cubicBezTo>
                    <a:cubicBezTo>
                      <a:pt x="281" y="110"/>
                      <a:pt x="323" y="113"/>
                      <a:pt x="325" y="65"/>
                    </a:cubicBezTo>
                    <a:close/>
                  </a:path>
                </a:pathLst>
              </a:custGeom>
              <a:solidFill>
                <a:srgbClr val="FD8F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anchor="ctr" anchorCtr="0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KT&amp;G 상상제목 B" pitchFamily="2" charset="-127"/>
                  <a:ea typeface="KT&amp;G 상상제목 B" pitchFamily="2" charset="-127"/>
                  <a:cs typeface="+mn-cs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117605" y="7000715"/>
                <a:ext cx="4622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Issue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grpSp>
            <p:nvGrpSpPr>
              <p:cNvPr id="145" name="그룹 144"/>
              <p:cNvGrpSpPr/>
              <p:nvPr/>
            </p:nvGrpSpPr>
            <p:grpSpPr>
              <a:xfrm>
                <a:off x="891939" y="7089920"/>
                <a:ext cx="212131" cy="218844"/>
                <a:chOff x="12533090" y="1598613"/>
                <a:chExt cx="250825" cy="258763"/>
              </a:xfrm>
              <a:solidFill>
                <a:schemeClr val="bg1"/>
              </a:solidFill>
            </p:grpSpPr>
            <p:sp>
              <p:nvSpPr>
                <p:cNvPr id="146" name="Freeform 103"/>
                <p:cNvSpPr>
                  <a:spLocks/>
                </p:cNvSpPr>
                <p:nvPr/>
              </p:nvSpPr>
              <p:spPr bwMode="auto">
                <a:xfrm>
                  <a:off x="12574365" y="1660526"/>
                  <a:ext cx="109538" cy="11113"/>
                </a:xfrm>
                <a:custGeom>
                  <a:avLst/>
                  <a:gdLst>
                    <a:gd name="T0" fmla="*/ 2 w 32"/>
                    <a:gd name="T1" fmla="*/ 3 h 3"/>
                    <a:gd name="T2" fmla="*/ 0 w 32"/>
                    <a:gd name="T3" fmla="*/ 2 h 3"/>
                    <a:gd name="T4" fmla="*/ 2 w 32"/>
                    <a:gd name="T5" fmla="*/ 0 h 3"/>
                    <a:gd name="T6" fmla="*/ 30 w 32"/>
                    <a:gd name="T7" fmla="*/ 0 h 3"/>
                    <a:gd name="T8" fmla="*/ 32 w 32"/>
                    <a:gd name="T9" fmla="*/ 2 h 3"/>
                    <a:gd name="T10" fmla="*/ 30 w 32"/>
                    <a:gd name="T11" fmla="*/ 3 h 3"/>
                    <a:gd name="T12" fmla="*/ 2 w 32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">
                      <a:moveTo>
                        <a:pt x="2" y="3"/>
                      </a:moveTo>
                      <a:cubicBezTo>
                        <a:pt x="1" y="3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1" y="0"/>
                        <a:pt x="32" y="1"/>
                        <a:pt x="32" y="2"/>
                      </a:cubicBezTo>
                      <a:cubicBezTo>
                        <a:pt x="32" y="2"/>
                        <a:pt x="31" y="3"/>
                        <a:pt x="30" y="3"/>
                      </a:cubicBezTo>
                      <a:cubicBezTo>
                        <a:pt x="2" y="3"/>
                        <a:pt x="2" y="3"/>
                        <a:pt x="2" y="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47" name="Freeform 104"/>
                <p:cNvSpPr>
                  <a:spLocks/>
                </p:cNvSpPr>
                <p:nvPr/>
              </p:nvSpPr>
              <p:spPr bwMode="auto">
                <a:xfrm>
                  <a:off x="12574365" y="1760538"/>
                  <a:ext cx="52388" cy="11113"/>
                </a:xfrm>
                <a:custGeom>
                  <a:avLst/>
                  <a:gdLst>
                    <a:gd name="T0" fmla="*/ 2 w 15"/>
                    <a:gd name="T1" fmla="*/ 3 h 3"/>
                    <a:gd name="T2" fmla="*/ 0 w 15"/>
                    <a:gd name="T3" fmla="*/ 2 h 3"/>
                    <a:gd name="T4" fmla="*/ 2 w 15"/>
                    <a:gd name="T5" fmla="*/ 0 h 3"/>
                    <a:gd name="T6" fmla="*/ 13 w 15"/>
                    <a:gd name="T7" fmla="*/ 0 h 3"/>
                    <a:gd name="T8" fmla="*/ 15 w 15"/>
                    <a:gd name="T9" fmla="*/ 2 h 3"/>
                    <a:gd name="T10" fmla="*/ 13 w 15"/>
                    <a:gd name="T11" fmla="*/ 3 h 3"/>
                    <a:gd name="T12" fmla="*/ 2 w 15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3">
                      <a:moveTo>
                        <a:pt x="2" y="3"/>
                      </a:moveTo>
                      <a:cubicBezTo>
                        <a:pt x="1" y="3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5" y="1"/>
                        <a:pt x="15" y="2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2" y="3"/>
                        <a:pt x="2" y="3"/>
                        <a:pt x="2" y="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48" name="Freeform 105"/>
                <p:cNvSpPr>
                  <a:spLocks/>
                </p:cNvSpPr>
                <p:nvPr/>
              </p:nvSpPr>
              <p:spPr bwMode="auto">
                <a:xfrm>
                  <a:off x="12574365" y="1709738"/>
                  <a:ext cx="76200" cy="12700"/>
                </a:xfrm>
                <a:custGeom>
                  <a:avLst/>
                  <a:gdLst>
                    <a:gd name="T0" fmla="*/ 2 w 22"/>
                    <a:gd name="T1" fmla="*/ 0 h 4"/>
                    <a:gd name="T2" fmla="*/ 0 w 22"/>
                    <a:gd name="T3" fmla="*/ 2 h 4"/>
                    <a:gd name="T4" fmla="*/ 2 w 22"/>
                    <a:gd name="T5" fmla="*/ 4 h 4"/>
                    <a:gd name="T6" fmla="*/ 20 w 22"/>
                    <a:gd name="T7" fmla="*/ 4 h 4"/>
                    <a:gd name="T8" fmla="*/ 22 w 22"/>
                    <a:gd name="T9" fmla="*/ 0 h 4"/>
                    <a:gd name="T10" fmla="*/ 2 w 22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4">
                      <a:moveTo>
                        <a:pt x="2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3"/>
                        <a:pt x="21" y="1"/>
                        <a:pt x="2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49" name="Freeform 106"/>
                <p:cNvSpPr>
                  <a:spLocks noEditPoints="1"/>
                </p:cNvSpPr>
                <p:nvPr/>
              </p:nvSpPr>
              <p:spPr bwMode="auto">
                <a:xfrm>
                  <a:off x="12633102" y="1689101"/>
                  <a:ext cx="150813" cy="168275"/>
                </a:xfrm>
                <a:custGeom>
                  <a:avLst/>
                  <a:gdLst>
                    <a:gd name="T0" fmla="*/ 9 w 44"/>
                    <a:gd name="T1" fmla="*/ 25 h 49"/>
                    <a:gd name="T2" fmla="*/ 6 w 44"/>
                    <a:gd name="T3" fmla="*/ 18 h 49"/>
                    <a:gd name="T4" fmla="*/ 11 w 44"/>
                    <a:gd name="T5" fmla="*/ 9 h 49"/>
                    <a:gd name="T6" fmla="*/ 18 w 44"/>
                    <a:gd name="T7" fmla="*/ 6 h 49"/>
                    <a:gd name="T8" fmla="*/ 27 w 44"/>
                    <a:gd name="T9" fmla="*/ 10 h 49"/>
                    <a:gd name="T10" fmla="*/ 30 w 44"/>
                    <a:gd name="T11" fmla="*/ 18 h 49"/>
                    <a:gd name="T12" fmla="*/ 26 w 44"/>
                    <a:gd name="T13" fmla="*/ 27 h 49"/>
                    <a:gd name="T14" fmla="*/ 18 w 44"/>
                    <a:gd name="T15" fmla="*/ 30 h 49"/>
                    <a:gd name="T16" fmla="*/ 9 w 44"/>
                    <a:gd name="T17" fmla="*/ 25 h 49"/>
                    <a:gd name="T18" fmla="*/ 43 w 44"/>
                    <a:gd name="T19" fmla="*/ 44 h 49"/>
                    <a:gd name="T20" fmla="*/ 31 w 44"/>
                    <a:gd name="T21" fmla="*/ 30 h 49"/>
                    <a:gd name="T22" fmla="*/ 36 w 44"/>
                    <a:gd name="T23" fmla="*/ 18 h 49"/>
                    <a:gd name="T24" fmla="*/ 32 w 44"/>
                    <a:gd name="T25" fmla="*/ 7 h 49"/>
                    <a:gd name="T26" fmla="*/ 18 w 44"/>
                    <a:gd name="T27" fmla="*/ 0 h 49"/>
                    <a:gd name="T28" fmla="*/ 7 w 44"/>
                    <a:gd name="T29" fmla="*/ 4 h 49"/>
                    <a:gd name="T30" fmla="*/ 0 w 44"/>
                    <a:gd name="T31" fmla="*/ 18 h 49"/>
                    <a:gd name="T32" fmla="*/ 4 w 44"/>
                    <a:gd name="T33" fmla="*/ 29 h 49"/>
                    <a:gd name="T34" fmla="*/ 18 w 44"/>
                    <a:gd name="T35" fmla="*/ 36 h 49"/>
                    <a:gd name="T36" fmla="*/ 27 w 44"/>
                    <a:gd name="T37" fmla="*/ 33 h 49"/>
                    <a:gd name="T38" fmla="*/ 38 w 44"/>
                    <a:gd name="T39" fmla="*/ 48 h 49"/>
                    <a:gd name="T40" fmla="*/ 41 w 44"/>
                    <a:gd name="T41" fmla="*/ 49 h 49"/>
                    <a:gd name="T42" fmla="*/ 42 w 44"/>
                    <a:gd name="T43" fmla="*/ 48 h 49"/>
                    <a:gd name="T44" fmla="*/ 43 w 44"/>
                    <a:gd name="T45" fmla="*/ 44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" h="49">
                      <a:moveTo>
                        <a:pt x="9" y="25"/>
                      </a:moveTo>
                      <a:cubicBezTo>
                        <a:pt x="7" y="23"/>
                        <a:pt x="6" y="21"/>
                        <a:pt x="6" y="18"/>
                      </a:cubicBezTo>
                      <a:cubicBezTo>
                        <a:pt x="6" y="14"/>
                        <a:pt x="8" y="11"/>
                        <a:pt x="11" y="9"/>
                      </a:cubicBezTo>
                      <a:cubicBezTo>
                        <a:pt x="13" y="7"/>
                        <a:pt x="15" y="6"/>
                        <a:pt x="18" y="6"/>
                      </a:cubicBezTo>
                      <a:cubicBezTo>
                        <a:pt x="22" y="6"/>
                        <a:pt x="25" y="7"/>
                        <a:pt x="27" y="10"/>
                      </a:cubicBezTo>
                      <a:cubicBezTo>
                        <a:pt x="29" y="13"/>
                        <a:pt x="30" y="15"/>
                        <a:pt x="30" y="18"/>
                      </a:cubicBezTo>
                      <a:cubicBezTo>
                        <a:pt x="30" y="21"/>
                        <a:pt x="29" y="25"/>
                        <a:pt x="26" y="27"/>
                      </a:cubicBezTo>
                      <a:cubicBezTo>
                        <a:pt x="23" y="29"/>
                        <a:pt x="21" y="30"/>
                        <a:pt x="18" y="30"/>
                      </a:cubicBezTo>
                      <a:cubicBezTo>
                        <a:pt x="15" y="30"/>
                        <a:pt x="11" y="28"/>
                        <a:pt x="9" y="25"/>
                      </a:cubicBezTo>
                      <a:moveTo>
                        <a:pt x="43" y="44"/>
                      </a:moveTo>
                      <a:cubicBezTo>
                        <a:pt x="31" y="30"/>
                        <a:pt x="31" y="30"/>
                        <a:pt x="31" y="30"/>
                      </a:cubicBezTo>
                      <a:cubicBezTo>
                        <a:pt x="34" y="26"/>
                        <a:pt x="36" y="22"/>
                        <a:pt x="36" y="18"/>
                      </a:cubicBezTo>
                      <a:cubicBezTo>
                        <a:pt x="36" y="14"/>
                        <a:pt x="34" y="10"/>
                        <a:pt x="32" y="7"/>
                      </a:cubicBezTo>
                      <a:cubicBezTo>
                        <a:pt x="28" y="3"/>
                        <a:pt x="23" y="0"/>
                        <a:pt x="18" y="0"/>
                      </a:cubicBezTo>
                      <a:cubicBezTo>
                        <a:pt x="14" y="0"/>
                        <a:pt x="10" y="2"/>
                        <a:pt x="7" y="4"/>
                      </a:cubicBezTo>
                      <a:cubicBezTo>
                        <a:pt x="3" y="8"/>
                        <a:pt x="0" y="13"/>
                        <a:pt x="0" y="18"/>
                      </a:cubicBezTo>
                      <a:cubicBezTo>
                        <a:pt x="0" y="22"/>
                        <a:pt x="2" y="26"/>
                        <a:pt x="4" y="29"/>
                      </a:cubicBezTo>
                      <a:cubicBezTo>
                        <a:pt x="8" y="33"/>
                        <a:pt x="13" y="36"/>
                        <a:pt x="18" y="36"/>
                      </a:cubicBezTo>
                      <a:cubicBezTo>
                        <a:pt x="21" y="36"/>
                        <a:pt x="24" y="35"/>
                        <a:pt x="27" y="33"/>
                      </a:cubicBezTo>
                      <a:cubicBezTo>
                        <a:pt x="38" y="48"/>
                        <a:pt x="38" y="48"/>
                        <a:pt x="38" y="48"/>
                      </a:cubicBezTo>
                      <a:cubicBezTo>
                        <a:pt x="39" y="48"/>
                        <a:pt x="40" y="49"/>
                        <a:pt x="41" y="49"/>
                      </a:cubicBezTo>
                      <a:cubicBezTo>
                        <a:pt x="41" y="49"/>
                        <a:pt x="42" y="48"/>
                        <a:pt x="42" y="48"/>
                      </a:cubicBezTo>
                      <a:cubicBezTo>
                        <a:pt x="44" y="47"/>
                        <a:pt x="44" y="45"/>
                        <a:pt x="43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0" name="Freeform 107"/>
                <p:cNvSpPr>
                  <a:spLocks/>
                </p:cNvSpPr>
                <p:nvPr/>
              </p:nvSpPr>
              <p:spPr bwMode="auto">
                <a:xfrm>
                  <a:off x="12533090" y="1598613"/>
                  <a:ext cx="192088" cy="252413"/>
                </a:xfrm>
                <a:custGeom>
                  <a:avLst/>
                  <a:gdLst>
                    <a:gd name="T0" fmla="*/ 56 w 56"/>
                    <a:gd name="T1" fmla="*/ 59 h 73"/>
                    <a:gd name="T2" fmla="*/ 50 w 56"/>
                    <a:gd name="T3" fmla="*/ 61 h 73"/>
                    <a:gd name="T4" fmla="*/ 50 w 56"/>
                    <a:gd name="T5" fmla="*/ 67 h 73"/>
                    <a:gd name="T6" fmla="*/ 6 w 56"/>
                    <a:gd name="T7" fmla="*/ 67 h 73"/>
                    <a:gd name="T8" fmla="*/ 6 w 56"/>
                    <a:gd name="T9" fmla="*/ 6 h 73"/>
                    <a:gd name="T10" fmla="*/ 50 w 56"/>
                    <a:gd name="T11" fmla="*/ 6 h 73"/>
                    <a:gd name="T12" fmla="*/ 50 w 56"/>
                    <a:gd name="T13" fmla="*/ 32 h 73"/>
                    <a:gd name="T14" fmla="*/ 56 w 56"/>
                    <a:gd name="T15" fmla="*/ 32 h 73"/>
                    <a:gd name="T16" fmla="*/ 56 w 56"/>
                    <a:gd name="T17" fmla="*/ 3 h 73"/>
                    <a:gd name="T18" fmla="*/ 53 w 56"/>
                    <a:gd name="T19" fmla="*/ 0 h 73"/>
                    <a:gd name="T20" fmla="*/ 3 w 56"/>
                    <a:gd name="T21" fmla="*/ 0 h 73"/>
                    <a:gd name="T22" fmla="*/ 0 w 56"/>
                    <a:gd name="T23" fmla="*/ 3 h 73"/>
                    <a:gd name="T24" fmla="*/ 0 w 56"/>
                    <a:gd name="T25" fmla="*/ 3 h 73"/>
                    <a:gd name="T26" fmla="*/ 0 w 56"/>
                    <a:gd name="T27" fmla="*/ 70 h 73"/>
                    <a:gd name="T28" fmla="*/ 1 w 56"/>
                    <a:gd name="T29" fmla="*/ 72 h 73"/>
                    <a:gd name="T30" fmla="*/ 3 w 56"/>
                    <a:gd name="T31" fmla="*/ 73 h 73"/>
                    <a:gd name="T32" fmla="*/ 53 w 56"/>
                    <a:gd name="T33" fmla="*/ 73 h 73"/>
                    <a:gd name="T34" fmla="*/ 53 w 56"/>
                    <a:gd name="T35" fmla="*/ 73 h 73"/>
                    <a:gd name="T36" fmla="*/ 56 w 56"/>
                    <a:gd name="T37" fmla="*/ 70 h 73"/>
                    <a:gd name="T38" fmla="*/ 56 w 56"/>
                    <a:gd name="T39" fmla="*/ 59 h 73"/>
                    <a:gd name="T40" fmla="*/ 56 w 56"/>
                    <a:gd name="T41" fmla="*/ 5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6" h="73">
                      <a:moveTo>
                        <a:pt x="56" y="59"/>
                      </a:moveTo>
                      <a:cubicBezTo>
                        <a:pt x="54" y="60"/>
                        <a:pt x="52" y="61"/>
                        <a:pt x="50" y="61"/>
                      </a:cubicBezTo>
                      <a:cubicBezTo>
                        <a:pt x="50" y="67"/>
                        <a:pt x="50" y="67"/>
                        <a:pt x="50" y="67"/>
                      </a:cubicBezTo>
                      <a:cubicBezTo>
                        <a:pt x="6" y="67"/>
                        <a:pt x="6" y="67"/>
                        <a:pt x="6" y="6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32"/>
                        <a:pt x="50" y="32"/>
                        <a:pt x="50" y="32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6" y="1"/>
                        <a:pt x="55" y="0"/>
                        <a:pt x="5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1"/>
                        <a:pt x="0" y="71"/>
                        <a:pt x="1" y="72"/>
                      </a:cubicBezTo>
                      <a:cubicBezTo>
                        <a:pt x="1" y="72"/>
                        <a:pt x="2" y="73"/>
                        <a:pt x="3" y="73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5" y="73"/>
                        <a:pt x="56" y="71"/>
                        <a:pt x="56" y="70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6" y="59"/>
                        <a:pt x="56" y="59"/>
                        <a:pt x="56" y="5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138" name="그룹 137"/>
            <p:cNvGrpSpPr/>
            <p:nvPr/>
          </p:nvGrpSpPr>
          <p:grpSpPr>
            <a:xfrm>
              <a:off x="1914525" y="2590984"/>
              <a:ext cx="5255441" cy="595421"/>
              <a:chOff x="1726946" y="6946130"/>
              <a:chExt cx="5255441" cy="360383"/>
            </a:xfrm>
          </p:grpSpPr>
          <p:cxnSp>
            <p:nvCxnSpPr>
              <p:cNvPr id="141" name="직선 연결선 140"/>
              <p:cNvCxnSpPr/>
              <p:nvPr/>
            </p:nvCxnSpPr>
            <p:spPr bwMode="auto">
              <a:xfrm>
                <a:off x="1726946" y="6946130"/>
                <a:ext cx="0" cy="360383"/>
              </a:xfrm>
              <a:prstGeom prst="line">
                <a:avLst/>
              </a:prstGeom>
              <a:solidFill>
                <a:srgbClr val="EAEAEA"/>
              </a:solidFill>
              <a:ln w="6350" algn="ctr">
                <a:solidFill>
                  <a:schemeClr val="bg1">
                    <a:lumMod val="75000"/>
                  </a:schemeClr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</p:cxnSp>
          <p:sp>
            <p:nvSpPr>
              <p:cNvPr id="142" name="AutoShape 154"/>
              <p:cNvSpPr>
                <a:spLocks noChangeArrowheads="1"/>
              </p:cNvSpPr>
              <p:nvPr/>
            </p:nvSpPr>
            <p:spPr bwMode="gray">
              <a:xfrm>
                <a:off x="1774571" y="6946130"/>
                <a:ext cx="5207816" cy="360383"/>
              </a:xfrm>
              <a:prstGeom prst="flowChartProcess">
                <a:avLst/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97040" algn="ctr" defTabSz="1041261" eaLnBrk="0" latinLnBrk="0" hangingPunct="0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sp>
          <p:nvSpPr>
            <p:cNvPr id="139" name="Rectangle 58"/>
            <p:cNvSpPr>
              <a:spLocks noChangeArrowheads="1"/>
            </p:cNvSpPr>
            <p:nvPr/>
          </p:nvSpPr>
          <p:spPr bwMode="auto">
            <a:xfrm>
              <a:off x="2080308" y="2714684"/>
              <a:ext cx="4955354" cy="377026"/>
            </a:xfrm>
            <a:prstGeom prst="rect">
              <a:avLst/>
            </a:prstGeom>
            <a:extLst/>
          </p:spPr>
          <p:txBody>
            <a:bodyPr wrap="square" lIns="0" tIns="0" rIns="0" bIns="0">
              <a:spAutoFit/>
            </a:bodyPr>
            <a:lstStyle/>
            <a:p>
              <a:pPr marL="142875" marR="0" lvl="2" indent="-142875" algn="l" defTabSz="995564" rtl="0" eaLnBrk="1" fontAlgn="auto" latinLnBrk="1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100000"/>
                <a:buFont typeface="Wingdings" pitchFamily="2" charset="2"/>
                <a:buChar char="§"/>
                <a:tabLst>
                  <a:tab pos="104204" algn="l"/>
                </a:tabLst>
                <a:defRPr/>
              </a:pPr>
              <a:r>
                <a:rPr lang="ko-KR" altLang="en-US" sz="11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입학전형 </a:t>
              </a:r>
              <a:r>
                <a:rPr kumimoji="0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업무에 대한 이해와 수행경험이 필요한 사업</a:t>
              </a:r>
              <a:endPara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  <a:cs typeface="Rix정고딕 L" pitchFamily="18" charset="-127"/>
              </a:endParaRPr>
            </a:p>
            <a:p>
              <a:pPr marL="142875" marR="0" lvl="2" indent="-142875" algn="l" defTabSz="995564" rtl="0" eaLnBrk="1" fontAlgn="auto" latinLnBrk="1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100000"/>
                <a:buFont typeface="Wingdings" pitchFamily="2" charset="2"/>
                <a:buChar char="§"/>
                <a:tabLst>
                  <a:tab pos="104204" algn="l"/>
                </a:tabLst>
                <a:defRPr/>
              </a:pPr>
              <a:r>
                <a:rPr kumimoji="0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구축된 시스템의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신</a:t>
              </a:r>
              <a:r>
                <a:rPr kumimoji="0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뢰와 풀질보장이 필요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  <a:cs typeface="Rix정고딕 L" pitchFamily="18" charset="-127"/>
              </a:endParaRPr>
            </a:p>
          </p:txBody>
        </p:sp>
        <p:sp>
          <p:nvSpPr>
            <p:cNvPr id="140" name="Freeform 34"/>
            <p:cNvSpPr>
              <a:spLocks noEditPoints="1"/>
            </p:cNvSpPr>
            <p:nvPr/>
          </p:nvSpPr>
          <p:spPr bwMode="auto">
            <a:xfrm flipH="1">
              <a:off x="1709291" y="2574330"/>
              <a:ext cx="126310" cy="114300"/>
            </a:xfrm>
            <a:custGeom>
              <a:avLst/>
              <a:gdLst>
                <a:gd name="T0" fmla="*/ 43 w 141"/>
                <a:gd name="T1" fmla="*/ 0 h 124"/>
                <a:gd name="T2" fmla="*/ 11 w 141"/>
                <a:gd name="T3" fmla="*/ 26 h 124"/>
                <a:gd name="T4" fmla="*/ 0 w 141"/>
                <a:gd name="T5" fmla="*/ 81 h 124"/>
                <a:gd name="T6" fmla="*/ 0 w 141"/>
                <a:gd name="T7" fmla="*/ 124 h 124"/>
                <a:gd name="T8" fmla="*/ 59 w 141"/>
                <a:gd name="T9" fmla="*/ 124 h 124"/>
                <a:gd name="T10" fmla="*/ 59 w 141"/>
                <a:gd name="T11" fmla="*/ 66 h 124"/>
                <a:gd name="T12" fmla="*/ 28 w 141"/>
                <a:gd name="T13" fmla="*/ 66 h 124"/>
                <a:gd name="T14" fmla="*/ 36 w 141"/>
                <a:gd name="T15" fmla="*/ 35 h 124"/>
                <a:gd name="T16" fmla="*/ 59 w 141"/>
                <a:gd name="T17" fmla="*/ 20 h 124"/>
                <a:gd name="T18" fmla="*/ 43 w 141"/>
                <a:gd name="T19" fmla="*/ 0 h 124"/>
                <a:gd name="T20" fmla="*/ 125 w 141"/>
                <a:gd name="T21" fmla="*/ 0 h 124"/>
                <a:gd name="T22" fmla="*/ 94 w 141"/>
                <a:gd name="T23" fmla="*/ 26 h 124"/>
                <a:gd name="T24" fmla="*/ 83 w 141"/>
                <a:gd name="T25" fmla="*/ 81 h 124"/>
                <a:gd name="T26" fmla="*/ 83 w 141"/>
                <a:gd name="T27" fmla="*/ 124 h 124"/>
                <a:gd name="T28" fmla="*/ 141 w 141"/>
                <a:gd name="T29" fmla="*/ 124 h 124"/>
                <a:gd name="T30" fmla="*/ 141 w 141"/>
                <a:gd name="T31" fmla="*/ 66 h 124"/>
                <a:gd name="T32" fmla="*/ 111 w 141"/>
                <a:gd name="T33" fmla="*/ 66 h 124"/>
                <a:gd name="T34" fmla="*/ 119 w 141"/>
                <a:gd name="T35" fmla="*/ 36 h 124"/>
                <a:gd name="T36" fmla="*/ 141 w 141"/>
                <a:gd name="T37" fmla="*/ 20 h 124"/>
                <a:gd name="T38" fmla="*/ 125 w 141"/>
                <a:gd name="T3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124">
                  <a:moveTo>
                    <a:pt x="43" y="0"/>
                  </a:moveTo>
                  <a:cubicBezTo>
                    <a:pt x="33" y="3"/>
                    <a:pt x="20" y="12"/>
                    <a:pt x="11" y="26"/>
                  </a:cubicBezTo>
                  <a:cubicBezTo>
                    <a:pt x="2" y="40"/>
                    <a:pt x="0" y="58"/>
                    <a:pt x="0" y="81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58"/>
                    <a:pt x="28" y="44"/>
                    <a:pt x="36" y="35"/>
                  </a:cubicBezTo>
                  <a:cubicBezTo>
                    <a:pt x="43" y="28"/>
                    <a:pt x="52" y="22"/>
                    <a:pt x="59" y="20"/>
                  </a:cubicBezTo>
                  <a:cubicBezTo>
                    <a:pt x="43" y="0"/>
                    <a:pt x="43" y="0"/>
                    <a:pt x="43" y="0"/>
                  </a:cubicBezTo>
                  <a:moveTo>
                    <a:pt x="125" y="0"/>
                  </a:moveTo>
                  <a:cubicBezTo>
                    <a:pt x="116" y="3"/>
                    <a:pt x="103" y="12"/>
                    <a:pt x="94" y="26"/>
                  </a:cubicBezTo>
                  <a:cubicBezTo>
                    <a:pt x="84" y="40"/>
                    <a:pt x="83" y="58"/>
                    <a:pt x="83" y="81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141" y="124"/>
                    <a:pt x="141" y="124"/>
                    <a:pt x="141" y="124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1" y="58"/>
                    <a:pt x="111" y="45"/>
                    <a:pt x="119" y="36"/>
                  </a:cubicBezTo>
                  <a:cubicBezTo>
                    <a:pt x="126" y="28"/>
                    <a:pt x="134" y="22"/>
                    <a:pt x="141" y="20"/>
                  </a:cubicBezTo>
                  <a:cubicBezTo>
                    <a:pt x="125" y="0"/>
                    <a:pt x="125" y="0"/>
                    <a:pt x="125" y="0"/>
                  </a:cubicBezTo>
                </a:path>
              </a:pathLst>
            </a:custGeom>
            <a:solidFill>
              <a:schemeClr val="bg1">
                <a:alpha val="69804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51742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103485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55228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206970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587137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3104564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621993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4139420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l" defTabSz="99556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 flipH="1">
            <a:off x="1176069" y="3424790"/>
            <a:ext cx="5412874" cy="688256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995564" rtl="0" eaLnBrk="1" fontAlgn="auto" latinLnBrk="0" hangingPunct="1">
              <a:lnSpc>
                <a:spcPts val="24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6E05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"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6E05"/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최고의 역량을 갖춘 전문인력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및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6E05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6E05"/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유사사업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B6E05"/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</a:rPr>
              <a:t>레퍼런스의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6E05"/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</a:rPr>
              <a:t> 활용으로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6E05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" </a:t>
            </a: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</a:t>
            </a:r>
            <a:r>
              <a:rPr kumimoji="0" lang="en-US" altLang="ko-KR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/>
            </a:r>
            <a:br>
              <a:rPr kumimoji="0" lang="en-US" altLang="ko-KR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</a:br>
            <a:r>
              <a:rPr kumimoji="0" lang="ko-KR" alt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리스크를</a:t>
            </a: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최소화하고 결과물의 요구품질의 확보</a:t>
            </a:r>
          </a:p>
        </p:txBody>
      </p:sp>
      <p:grpSp>
        <p:nvGrpSpPr>
          <p:cNvPr id="294" name="그룹 293"/>
          <p:cNvGrpSpPr/>
          <p:nvPr/>
        </p:nvGrpSpPr>
        <p:grpSpPr>
          <a:xfrm>
            <a:off x="648283" y="9523164"/>
            <a:ext cx="6293391" cy="562570"/>
            <a:chOff x="994214" y="9254530"/>
            <a:chExt cx="5774687" cy="562570"/>
          </a:xfrm>
        </p:grpSpPr>
        <p:grpSp>
          <p:nvGrpSpPr>
            <p:cNvPr id="295" name="그룹 294"/>
            <p:cNvGrpSpPr/>
            <p:nvPr/>
          </p:nvGrpSpPr>
          <p:grpSpPr>
            <a:xfrm>
              <a:off x="994214" y="9271180"/>
              <a:ext cx="872685" cy="353578"/>
              <a:chOff x="806635" y="6946132"/>
              <a:chExt cx="872685" cy="353578"/>
            </a:xfrm>
          </p:grpSpPr>
          <p:sp>
            <p:nvSpPr>
              <p:cNvPr id="302" name="Freeform 13"/>
              <p:cNvSpPr>
                <a:spLocks/>
              </p:cNvSpPr>
              <p:nvPr/>
            </p:nvSpPr>
            <p:spPr bwMode="auto">
              <a:xfrm>
                <a:off x="806635" y="6946132"/>
                <a:ext cx="872685" cy="353578"/>
              </a:xfrm>
              <a:custGeom>
                <a:avLst/>
                <a:gdLst>
                  <a:gd name="T0" fmla="*/ 325 w 325"/>
                  <a:gd name="T1" fmla="*/ 65 h 113"/>
                  <a:gd name="T2" fmla="*/ 325 w 325"/>
                  <a:gd name="T3" fmla="*/ 0 h 113"/>
                  <a:gd name="T4" fmla="*/ 51 w 325"/>
                  <a:gd name="T5" fmla="*/ 0 h 113"/>
                  <a:gd name="T6" fmla="*/ 6 w 325"/>
                  <a:gd name="T7" fmla="*/ 47 h 113"/>
                  <a:gd name="T8" fmla="*/ 6 w 325"/>
                  <a:gd name="T9" fmla="*/ 67 h 113"/>
                  <a:gd name="T10" fmla="*/ 45 w 325"/>
                  <a:gd name="T11" fmla="*/ 110 h 113"/>
                  <a:gd name="T12" fmla="*/ 281 w 325"/>
                  <a:gd name="T13" fmla="*/ 110 h 113"/>
                  <a:gd name="T14" fmla="*/ 325 w 325"/>
                  <a:gd name="T15" fmla="*/ 6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5" h="113">
                    <a:moveTo>
                      <a:pt x="325" y="65"/>
                    </a:moveTo>
                    <a:cubicBezTo>
                      <a:pt x="325" y="0"/>
                      <a:pt x="325" y="0"/>
                      <a:pt x="325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6" y="47"/>
                      <a:pt x="6" y="47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6" y="67"/>
                      <a:pt x="3" y="110"/>
                      <a:pt x="45" y="110"/>
                    </a:cubicBezTo>
                    <a:cubicBezTo>
                      <a:pt x="281" y="110"/>
                      <a:pt x="281" y="110"/>
                      <a:pt x="281" y="110"/>
                    </a:cubicBezTo>
                    <a:cubicBezTo>
                      <a:pt x="281" y="110"/>
                      <a:pt x="323" y="113"/>
                      <a:pt x="325" y="65"/>
                    </a:cubicBezTo>
                    <a:close/>
                  </a:path>
                </a:pathLst>
              </a:custGeom>
              <a:solidFill>
                <a:srgbClr val="FD8F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anchor="ctr" anchorCtr="0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KT&amp;G 상상제목 B" pitchFamily="2" charset="-127"/>
                  <a:ea typeface="KT&amp;G 상상제목 B" pitchFamily="2" charset="-127"/>
                  <a:cs typeface="+mn-cs"/>
                </a:endParaRPr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1083443" y="7000715"/>
                <a:ext cx="530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600" kern="0" dirty="0">
                    <a:solidFill>
                      <a:prstClr val="white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Value</a:t>
                </a:r>
                <a:endParaRPr lang="ko-KR" altLang="en-US" sz="1600" kern="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1914525" y="9271177"/>
              <a:ext cx="4854376" cy="545923"/>
              <a:chOff x="1726946" y="6946130"/>
              <a:chExt cx="4854376" cy="507220"/>
            </a:xfrm>
          </p:grpSpPr>
          <p:cxnSp>
            <p:nvCxnSpPr>
              <p:cNvPr id="300" name="직선 연결선 299"/>
              <p:cNvCxnSpPr/>
              <p:nvPr/>
            </p:nvCxnSpPr>
            <p:spPr bwMode="auto">
              <a:xfrm>
                <a:off x="1726946" y="6946130"/>
                <a:ext cx="0" cy="507220"/>
              </a:xfrm>
              <a:prstGeom prst="line">
                <a:avLst/>
              </a:prstGeom>
              <a:solidFill>
                <a:srgbClr val="EAEAEA"/>
              </a:solidFill>
              <a:ln w="6350" algn="ctr">
                <a:solidFill>
                  <a:schemeClr val="bg1">
                    <a:lumMod val="75000"/>
                  </a:schemeClr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</p:cxnSp>
          <p:sp>
            <p:nvSpPr>
              <p:cNvPr id="301" name="AutoShape 154"/>
              <p:cNvSpPr>
                <a:spLocks noChangeArrowheads="1"/>
              </p:cNvSpPr>
              <p:nvPr/>
            </p:nvSpPr>
            <p:spPr bwMode="gray">
              <a:xfrm>
                <a:off x="1774571" y="6946130"/>
                <a:ext cx="4806751" cy="507220"/>
              </a:xfrm>
              <a:prstGeom prst="flowChartProcess">
                <a:avLst/>
              </a:prstGeom>
              <a:pattFill prst="dkUpDiag">
                <a:fgClr>
                  <a:srgbClr val="D4E3F0"/>
                </a:fgClr>
                <a:bgClr>
                  <a:srgbClr val="E9F0F7"/>
                </a:bgClr>
              </a:pattFill>
              <a:ln w="9525">
                <a:noFill/>
              </a:ln>
              <a:effectLst>
                <a:outerShdw dist="38100" dir="10800000" algn="r" rotWithShape="0">
                  <a:srgbClr val="519ACB"/>
                </a:outerShdw>
              </a:effectLst>
            </p:spPr>
            <p:txBody>
              <a:bodyPr wrap="square" lIns="90000" tIns="40116" rIns="0" bIns="40116" anchor="ctr"/>
              <a:lstStyle/>
              <a:p>
                <a:pPr marL="99063" indent="-99063" defTabSz="1109149" fontAlgn="ctr" latinLnBrk="0">
                  <a:spcBef>
                    <a:spcPts val="300"/>
                  </a:spcBef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</a:pPr>
                <a:endParaRPr kumimoji="1"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endParaRPr>
              </a:p>
            </p:txBody>
          </p:sp>
        </p:grpSp>
        <p:sp>
          <p:nvSpPr>
            <p:cNvPr id="297" name="Rectangle 58"/>
            <p:cNvSpPr>
              <a:spLocks noChangeArrowheads="1"/>
            </p:cNvSpPr>
            <p:nvPr/>
          </p:nvSpPr>
          <p:spPr bwMode="auto">
            <a:xfrm>
              <a:off x="2080308" y="9371014"/>
              <a:ext cx="4688593" cy="37702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/>
            <a:p>
              <a:pPr marL="142875" marR="0" lvl="2" indent="-142875" algn="l" defTabSz="995564" rtl="0" eaLnBrk="1" fontAlgn="auto" latinLnBrk="1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100000"/>
                <a:buFont typeface="Wingdings" pitchFamily="2" charset="2"/>
                <a:buChar char="§"/>
                <a:tabLst>
                  <a:tab pos="104204" algn="l"/>
                </a:tabLst>
                <a:defRPr/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요구사항에 대한 명확한 이해를 바탕으로 사업목적에 부합하는 결과물 도출</a:t>
              </a:r>
            </a:p>
            <a:p>
              <a:pPr marL="142875" marR="0" lvl="2" indent="-142875" algn="l" defTabSz="995564" rtl="0" eaLnBrk="1" fontAlgn="auto" latinLnBrk="1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100000"/>
                <a:buFont typeface="Wingdings" pitchFamily="2" charset="2"/>
                <a:buChar char="§"/>
                <a:tabLst>
                  <a:tab pos="104204" algn="l"/>
                </a:tabLst>
                <a:defRPr/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업무 이해 단계에서 절감된 시간을 결과에 대한 요구품질 확보에 최대한 활용</a:t>
              </a:r>
            </a:p>
          </p:txBody>
        </p:sp>
        <p:sp>
          <p:nvSpPr>
            <p:cNvPr id="298" name="Freeform 34"/>
            <p:cNvSpPr>
              <a:spLocks noEditPoints="1"/>
            </p:cNvSpPr>
            <p:nvPr/>
          </p:nvSpPr>
          <p:spPr bwMode="auto">
            <a:xfrm flipH="1">
              <a:off x="1709291" y="9254530"/>
              <a:ext cx="126310" cy="114300"/>
            </a:xfrm>
            <a:custGeom>
              <a:avLst/>
              <a:gdLst>
                <a:gd name="T0" fmla="*/ 43 w 141"/>
                <a:gd name="T1" fmla="*/ 0 h 124"/>
                <a:gd name="T2" fmla="*/ 11 w 141"/>
                <a:gd name="T3" fmla="*/ 26 h 124"/>
                <a:gd name="T4" fmla="*/ 0 w 141"/>
                <a:gd name="T5" fmla="*/ 81 h 124"/>
                <a:gd name="T6" fmla="*/ 0 w 141"/>
                <a:gd name="T7" fmla="*/ 124 h 124"/>
                <a:gd name="T8" fmla="*/ 59 w 141"/>
                <a:gd name="T9" fmla="*/ 124 h 124"/>
                <a:gd name="T10" fmla="*/ 59 w 141"/>
                <a:gd name="T11" fmla="*/ 66 h 124"/>
                <a:gd name="T12" fmla="*/ 28 w 141"/>
                <a:gd name="T13" fmla="*/ 66 h 124"/>
                <a:gd name="T14" fmla="*/ 36 w 141"/>
                <a:gd name="T15" fmla="*/ 35 h 124"/>
                <a:gd name="T16" fmla="*/ 59 w 141"/>
                <a:gd name="T17" fmla="*/ 20 h 124"/>
                <a:gd name="T18" fmla="*/ 43 w 141"/>
                <a:gd name="T19" fmla="*/ 0 h 124"/>
                <a:gd name="T20" fmla="*/ 125 w 141"/>
                <a:gd name="T21" fmla="*/ 0 h 124"/>
                <a:gd name="T22" fmla="*/ 94 w 141"/>
                <a:gd name="T23" fmla="*/ 26 h 124"/>
                <a:gd name="T24" fmla="*/ 83 w 141"/>
                <a:gd name="T25" fmla="*/ 81 h 124"/>
                <a:gd name="T26" fmla="*/ 83 w 141"/>
                <a:gd name="T27" fmla="*/ 124 h 124"/>
                <a:gd name="T28" fmla="*/ 141 w 141"/>
                <a:gd name="T29" fmla="*/ 124 h 124"/>
                <a:gd name="T30" fmla="*/ 141 w 141"/>
                <a:gd name="T31" fmla="*/ 66 h 124"/>
                <a:gd name="T32" fmla="*/ 111 w 141"/>
                <a:gd name="T33" fmla="*/ 66 h 124"/>
                <a:gd name="T34" fmla="*/ 119 w 141"/>
                <a:gd name="T35" fmla="*/ 36 h 124"/>
                <a:gd name="T36" fmla="*/ 141 w 141"/>
                <a:gd name="T37" fmla="*/ 20 h 124"/>
                <a:gd name="T38" fmla="*/ 125 w 141"/>
                <a:gd name="T3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124">
                  <a:moveTo>
                    <a:pt x="43" y="0"/>
                  </a:moveTo>
                  <a:cubicBezTo>
                    <a:pt x="33" y="3"/>
                    <a:pt x="20" y="12"/>
                    <a:pt x="11" y="26"/>
                  </a:cubicBezTo>
                  <a:cubicBezTo>
                    <a:pt x="2" y="40"/>
                    <a:pt x="0" y="58"/>
                    <a:pt x="0" y="81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58"/>
                    <a:pt x="28" y="44"/>
                    <a:pt x="36" y="35"/>
                  </a:cubicBezTo>
                  <a:cubicBezTo>
                    <a:pt x="43" y="28"/>
                    <a:pt x="52" y="22"/>
                    <a:pt x="59" y="20"/>
                  </a:cubicBezTo>
                  <a:cubicBezTo>
                    <a:pt x="43" y="0"/>
                    <a:pt x="43" y="0"/>
                    <a:pt x="43" y="0"/>
                  </a:cubicBezTo>
                  <a:moveTo>
                    <a:pt x="125" y="0"/>
                  </a:moveTo>
                  <a:cubicBezTo>
                    <a:pt x="116" y="3"/>
                    <a:pt x="103" y="12"/>
                    <a:pt x="94" y="26"/>
                  </a:cubicBezTo>
                  <a:cubicBezTo>
                    <a:pt x="84" y="40"/>
                    <a:pt x="83" y="58"/>
                    <a:pt x="83" y="81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141" y="124"/>
                    <a:pt x="141" y="124"/>
                    <a:pt x="141" y="124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1" y="58"/>
                    <a:pt x="111" y="45"/>
                    <a:pt x="119" y="36"/>
                  </a:cubicBezTo>
                  <a:cubicBezTo>
                    <a:pt x="126" y="28"/>
                    <a:pt x="134" y="22"/>
                    <a:pt x="141" y="20"/>
                  </a:cubicBezTo>
                  <a:cubicBezTo>
                    <a:pt x="125" y="0"/>
                    <a:pt x="125" y="0"/>
                    <a:pt x="125" y="0"/>
                  </a:cubicBezTo>
                </a:path>
              </a:pathLst>
            </a:custGeom>
            <a:solidFill>
              <a:schemeClr val="bg1">
                <a:alpha val="69804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51742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103485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55228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206970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587137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3104564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621993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4139420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l" defTabSz="99556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endParaRPr>
            </a:p>
          </p:txBody>
        </p:sp>
        <p:sp>
          <p:nvSpPr>
            <p:cNvPr id="299" name="Freeform 81"/>
            <p:cNvSpPr>
              <a:spLocks/>
            </p:cNvSpPr>
            <p:nvPr/>
          </p:nvSpPr>
          <p:spPr bwMode="auto">
            <a:xfrm rot="480453" flipH="1">
              <a:off x="1048794" y="9382125"/>
              <a:ext cx="276833" cy="220217"/>
            </a:xfrm>
            <a:custGeom>
              <a:avLst/>
              <a:gdLst>
                <a:gd name="T0" fmla="*/ 2 w 68"/>
                <a:gd name="T1" fmla="*/ 54 h 56"/>
                <a:gd name="T2" fmla="*/ 11 w 68"/>
                <a:gd name="T3" fmla="*/ 53 h 56"/>
                <a:gd name="T4" fmla="*/ 19 w 68"/>
                <a:gd name="T5" fmla="*/ 50 h 56"/>
                <a:gd name="T6" fmla="*/ 26 w 68"/>
                <a:gd name="T7" fmla="*/ 45 h 56"/>
                <a:gd name="T8" fmla="*/ 19 w 68"/>
                <a:gd name="T9" fmla="*/ 37 h 56"/>
                <a:gd name="T10" fmla="*/ 17 w 68"/>
                <a:gd name="T11" fmla="*/ 26 h 56"/>
                <a:gd name="T12" fmla="*/ 19 w 68"/>
                <a:gd name="T13" fmla="*/ 16 h 56"/>
                <a:gd name="T14" fmla="*/ 24 w 68"/>
                <a:gd name="T15" fmla="*/ 8 h 56"/>
                <a:gd name="T16" fmla="*/ 32 w 68"/>
                <a:gd name="T17" fmla="*/ 2 h 56"/>
                <a:gd name="T18" fmla="*/ 42 w 68"/>
                <a:gd name="T19" fmla="*/ 0 h 56"/>
                <a:gd name="T20" fmla="*/ 52 w 68"/>
                <a:gd name="T21" fmla="*/ 2 h 56"/>
                <a:gd name="T22" fmla="*/ 60 w 68"/>
                <a:gd name="T23" fmla="*/ 8 h 56"/>
                <a:gd name="T24" fmla="*/ 66 w 68"/>
                <a:gd name="T25" fmla="*/ 16 h 56"/>
                <a:gd name="T26" fmla="*/ 68 w 68"/>
                <a:gd name="T27" fmla="*/ 26 h 56"/>
                <a:gd name="T28" fmla="*/ 67 w 68"/>
                <a:gd name="T29" fmla="*/ 33 h 56"/>
                <a:gd name="T30" fmla="*/ 64 w 68"/>
                <a:gd name="T31" fmla="*/ 40 h 56"/>
                <a:gd name="T32" fmla="*/ 59 w 68"/>
                <a:gd name="T33" fmla="*/ 45 h 56"/>
                <a:gd name="T34" fmla="*/ 53 w 68"/>
                <a:gd name="T35" fmla="*/ 49 h 56"/>
                <a:gd name="T36" fmla="*/ 46 w 68"/>
                <a:gd name="T37" fmla="*/ 31 h 56"/>
                <a:gd name="T38" fmla="*/ 54 w 68"/>
                <a:gd name="T39" fmla="*/ 31 h 56"/>
                <a:gd name="T40" fmla="*/ 37 w 68"/>
                <a:gd name="T41" fmla="*/ 13 h 56"/>
                <a:gd name="T42" fmla="*/ 37 w 68"/>
                <a:gd name="T43" fmla="*/ 13 h 56"/>
                <a:gd name="T44" fmla="*/ 37 w 68"/>
                <a:gd name="T45" fmla="*/ 37 h 56"/>
                <a:gd name="T46" fmla="*/ 43 w 68"/>
                <a:gd name="T47" fmla="*/ 32 h 56"/>
                <a:gd name="T48" fmla="*/ 50 w 68"/>
                <a:gd name="T49" fmla="*/ 50 h 56"/>
                <a:gd name="T50" fmla="*/ 42 w 68"/>
                <a:gd name="T51" fmla="*/ 52 h 56"/>
                <a:gd name="T52" fmla="*/ 31 w 68"/>
                <a:gd name="T53" fmla="*/ 49 h 56"/>
                <a:gd name="T54" fmla="*/ 19 w 68"/>
                <a:gd name="T55" fmla="*/ 54 h 56"/>
                <a:gd name="T56" fmla="*/ 7 w 68"/>
                <a:gd name="T57" fmla="*/ 56 h 56"/>
                <a:gd name="T58" fmla="*/ 0 w 68"/>
                <a:gd name="T5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" h="56">
                  <a:moveTo>
                    <a:pt x="2" y="54"/>
                  </a:moveTo>
                  <a:cubicBezTo>
                    <a:pt x="5" y="54"/>
                    <a:pt x="8" y="53"/>
                    <a:pt x="11" y="53"/>
                  </a:cubicBezTo>
                  <a:cubicBezTo>
                    <a:pt x="14" y="52"/>
                    <a:pt x="17" y="51"/>
                    <a:pt x="19" y="50"/>
                  </a:cubicBezTo>
                  <a:cubicBezTo>
                    <a:pt x="22" y="49"/>
                    <a:pt x="24" y="47"/>
                    <a:pt x="26" y="45"/>
                  </a:cubicBezTo>
                  <a:cubicBezTo>
                    <a:pt x="23" y="43"/>
                    <a:pt x="21" y="40"/>
                    <a:pt x="19" y="37"/>
                  </a:cubicBezTo>
                  <a:cubicBezTo>
                    <a:pt x="18" y="33"/>
                    <a:pt x="17" y="30"/>
                    <a:pt x="17" y="26"/>
                  </a:cubicBezTo>
                  <a:cubicBezTo>
                    <a:pt x="17" y="22"/>
                    <a:pt x="18" y="19"/>
                    <a:pt x="19" y="16"/>
                  </a:cubicBezTo>
                  <a:cubicBezTo>
                    <a:pt x="20" y="13"/>
                    <a:pt x="22" y="10"/>
                    <a:pt x="24" y="8"/>
                  </a:cubicBezTo>
                  <a:cubicBezTo>
                    <a:pt x="27" y="6"/>
                    <a:pt x="29" y="4"/>
                    <a:pt x="32" y="2"/>
                  </a:cubicBezTo>
                  <a:cubicBezTo>
                    <a:pt x="36" y="1"/>
                    <a:pt x="39" y="0"/>
                    <a:pt x="42" y="0"/>
                  </a:cubicBezTo>
                  <a:cubicBezTo>
                    <a:pt x="46" y="0"/>
                    <a:pt x="49" y="1"/>
                    <a:pt x="52" y="2"/>
                  </a:cubicBezTo>
                  <a:cubicBezTo>
                    <a:pt x="55" y="4"/>
                    <a:pt x="58" y="6"/>
                    <a:pt x="60" y="8"/>
                  </a:cubicBezTo>
                  <a:cubicBezTo>
                    <a:pt x="63" y="10"/>
                    <a:pt x="65" y="13"/>
                    <a:pt x="66" y="16"/>
                  </a:cubicBezTo>
                  <a:cubicBezTo>
                    <a:pt x="67" y="19"/>
                    <a:pt x="68" y="22"/>
                    <a:pt x="68" y="26"/>
                  </a:cubicBezTo>
                  <a:cubicBezTo>
                    <a:pt x="68" y="28"/>
                    <a:pt x="68" y="31"/>
                    <a:pt x="67" y="33"/>
                  </a:cubicBezTo>
                  <a:cubicBezTo>
                    <a:pt x="66" y="35"/>
                    <a:pt x="65" y="38"/>
                    <a:pt x="64" y="40"/>
                  </a:cubicBezTo>
                  <a:cubicBezTo>
                    <a:pt x="63" y="42"/>
                    <a:pt x="61" y="43"/>
                    <a:pt x="59" y="45"/>
                  </a:cubicBezTo>
                  <a:cubicBezTo>
                    <a:pt x="58" y="47"/>
                    <a:pt x="56" y="48"/>
                    <a:pt x="53" y="4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8" y="51"/>
                    <a:pt x="45" y="52"/>
                    <a:pt x="42" y="52"/>
                  </a:cubicBezTo>
                  <a:cubicBezTo>
                    <a:pt x="38" y="52"/>
                    <a:pt x="34" y="51"/>
                    <a:pt x="31" y="49"/>
                  </a:cubicBezTo>
                  <a:cubicBezTo>
                    <a:pt x="27" y="51"/>
                    <a:pt x="23" y="53"/>
                    <a:pt x="19" y="54"/>
                  </a:cubicBezTo>
                  <a:cubicBezTo>
                    <a:pt x="15" y="56"/>
                    <a:pt x="11" y="56"/>
                    <a:pt x="7" y="56"/>
                  </a:cubicBezTo>
                  <a:cubicBezTo>
                    <a:pt x="5" y="56"/>
                    <a:pt x="3" y="56"/>
                    <a:pt x="0" y="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03492" tIns="51747" rIns="103492" bIns="5174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04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2171549" y="4050556"/>
            <a:ext cx="3266896" cy="52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8" name="그룹 215"/>
          <p:cNvGrpSpPr/>
          <p:nvPr/>
        </p:nvGrpSpPr>
        <p:grpSpPr>
          <a:xfrm rot="5400000">
            <a:off x="2942711" y="5482024"/>
            <a:ext cx="1510280" cy="71227"/>
            <a:chOff x="-3133704" y="5035771"/>
            <a:chExt cx="2900467" cy="71227"/>
          </a:xfrm>
        </p:grpSpPr>
        <p:grpSp>
          <p:nvGrpSpPr>
            <p:cNvPr id="420" name="그룹 216"/>
            <p:cNvGrpSpPr/>
            <p:nvPr/>
          </p:nvGrpSpPr>
          <p:grpSpPr>
            <a:xfrm>
              <a:off x="-3133704" y="5035771"/>
              <a:ext cx="2900467" cy="71227"/>
              <a:chOff x="3655237" y="4330838"/>
              <a:chExt cx="2743764" cy="72000"/>
            </a:xfrm>
          </p:grpSpPr>
          <p:sp>
            <p:nvSpPr>
              <p:cNvPr id="422" name="Rectangle 310"/>
              <p:cNvSpPr>
                <a:spLocks noChangeArrowheads="1"/>
              </p:cNvSpPr>
              <p:nvPr/>
            </p:nvSpPr>
            <p:spPr bwMode="auto">
              <a:xfrm flipV="1">
                <a:off x="3655237" y="4330838"/>
                <a:ext cx="274376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9pPr>
              </a:lstStyle>
              <a:p>
                <a:pPr marL="0" marR="0" lvl="0" indent="0" algn="ctr" defTabSz="995564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endParaRPr>
              </a:p>
            </p:txBody>
          </p:sp>
          <p:cxnSp>
            <p:nvCxnSpPr>
              <p:cNvPr id="423" name="직선 연결선 422"/>
              <p:cNvCxnSpPr/>
              <p:nvPr/>
            </p:nvCxnSpPr>
            <p:spPr bwMode="auto">
              <a:xfrm>
                <a:off x="3655238" y="4399956"/>
                <a:ext cx="27437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21" name="직선 연결선 420"/>
            <p:cNvCxnSpPr/>
            <p:nvPr/>
          </p:nvCxnSpPr>
          <p:spPr bwMode="auto">
            <a:xfrm>
              <a:off x="-2475528" y="5104148"/>
              <a:ext cx="158411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66A2C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9" name="그룹 206"/>
          <p:cNvGrpSpPr/>
          <p:nvPr/>
        </p:nvGrpSpPr>
        <p:grpSpPr>
          <a:xfrm flipH="1">
            <a:off x="3598737" y="5455024"/>
            <a:ext cx="130001" cy="131272"/>
            <a:chOff x="1965118" y="7348773"/>
            <a:chExt cx="356225" cy="356225"/>
          </a:xfrm>
        </p:grpSpPr>
        <p:sp>
          <p:nvSpPr>
            <p:cNvPr id="418" name="타원 417"/>
            <p:cNvSpPr/>
            <p:nvPr/>
          </p:nvSpPr>
          <p:spPr bwMode="auto">
            <a:xfrm>
              <a:off x="1965118" y="7348773"/>
              <a:ext cx="356225" cy="356225"/>
            </a:xfrm>
            <a:prstGeom prst="ellipse">
              <a:avLst/>
            </a:prstGeom>
            <a:solidFill>
              <a:srgbClr val="047DC5"/>
            </a:solidFill>
            <a:ln w="3175">
              <a:solidFill>
                <a:srgbClr val="9EC01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95564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419" name="이등변 삼각형 418"/>
            <p:cNvSpPr/>
            <p:nvPr/>
          </p:nvSpPr>
          <p:spPr bwMode="auto">
            <a:xfrm rot="5400000">
              <a:off x="2079851" y="7450152"/>
              <a:ext cx="183909" cy="15346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9pPr>
            </a:lstStyle>
            <a:p>
              <a:pPr marL="0" marR="0" lvl="0" indent="0" algn="l" defTabSz="91434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pSp>
        <p:nvGrpSpPr>
          <p:cNvPr id="312" name="그룹 215"/>
          <p:cNvGrpSpPr/>
          <p:nvPr/>
        </p:nvGrpSpPr>
        <p:grpSpPr>
          <a:xfrm rot="16200000" flipH="1">
            <a:off x="3154779" y="5482024"/>
            <a:ext cx="1510280" cy="71227"/>
            <a:chOff x="-3133704" y="5035771"/>
            <a:chExt cx="2900467" cy="71227"/>
          </a:xfrm>
        </p:grpSpPr>
        <p:grpSp>
          <p:nvGrpSpPr>
            <p:cNvPr id="414" name="그룹 216"/>
            <p:cNvGrpSpPr/>
            <p:nvPr/>
          </p:nvGrpSpPr>
          <p:grpSpPr>
            <a:xfrm>
              <a:off x="-3133704" y="5035771"/>
              <a:ext cx="2900467" cy="71227"/>
              <a:chOff x="3655237" y="4330838"/>
              <a:chExt cx="2743764" cy="72000"/>
            </a:xfrm>
          </p:grpSpPr>
          <p:sp>
            <p:nvSpPr>
              <p:cNvPr id="416" name="Rectangle 310"/>
              <p:cNvSpPr>
                <a:spLocks noChangeArrowheads="1"/>
              </p:cNvSpPr>
              <p:nvPr/>
            </p:nvSpPr>
            <p:spPr bwMode="auto">
              <a:xfrm flipV="1">
                <a:off x="3655237" y="4330838"/>
                <a:ext cx="274376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9pPr>
              </a:lstStyle>
              <a:p>
                <a:pPr marL="0" marR="0" lvl="0" indent="0" algn="ctr" defTabSz="995564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endParaRPr>
              </a:p>
            </p:txBody>
          </p:sp>
          <p:cxnSp>
            <p:nvCxnSpPr>
              <p:cNvPr id="417" name="직선 연결선 416"/>
              <p:cNvCxnSpPr/>
              <p:nvPr/>
            </p:nvCxnSpPr>
            <p:spPr bwMode="auto">
              <a:xfrm>
                <a:off x="3655238" y="4399956"/>
                <a:ext cx="27437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15" name="직선 연결선 414"/>
            <p:cNvCxnSpPr/>
            <p:nvPr/>
          </p:nvCxnSpPr>
          <p:spPr bwMode="auto">
            <a:xfrm>
              <a:off x="-2475528" y="5104148"/>
              <a:ext cx="158411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66A2C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3" name="그룹 206"/>
          <p:cNvGrpSpPr/>
          <p:nvPr/>
        </p:nvGrpSpPr>
        <p:grpSpPr>
          <a:xfrm>
            <a:off x="3863792" y="5455024"/>
            <a:ext cx="130001" cy="131272"/>
            <a:chOff x="1965118" y="7348773"/>
            <a:chExt cx="356225" cy="356225"/>
          </a:xfrm>
        </p:grpSpPr>
        <p:sp>
          <p:nvSpPr>
            <p:cNvPr id="412" name="타원 411"/>
            <p:cNvSpPr/>
            <p:nvPr/>
          </p:nvSpPr>
          <p:spPr bwMode="auto">
            <a:xfrm>
              <a:off x="1965118" y="7348773"/>
              <a:ext cx="356225" cy="356225"/>
            </a:xfrm>
            <a:prstGeom prst="ellipse">
              <a:avLst/>
            </a:prstGeom>
            <a:solidFill>
              <a:srgbClr val="047DC5"/>
            </a:solidFill>
            <a:ln w="3175">
              <a:solidFill>
                <a:srgbClr val="9EC01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95564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413" name="이등변 삼각형 412"/>
            <p:cNvSpPr/>
            <p:nvPr/>
          </p:nvSpPr>
          <p:spPr bwMode="auto">
            <a:xfrm rot="5400000">
              <a:off x="2079851" y="7450152"/>
              <a:ext cx="183909" cy="15346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9pPr>
            </a:lstStyle>
            <a:p>
              <a:pPr marL="0" marR="0" lvl="0" indent="0" algn="l" defTabSz="91434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pSp>
        <p:nvGrpSpPr>
          <p:cNvPr id="323" name="그룹 322"/>
          <p:cNvGrpSpPr/>
          <p:nvPr/>
        </p:nvGrpSpPr>
        <p:grpSpPr>
          <a:xfrm>
            <a:off x="4040124" y="5183770"/>
            <a:ext cx="1147069" cy="1191688"/>
            <a:chOff x="2512406" y="2254315"/>
            <a:chExt cx="1792801" cy="1862973"/>
          </a:xfrm>
        </p:grpSpPr>
        <p:sp>
          <p:nvSpPr>
            <p:cNvPr id="391" name="타원 390"/>
            <p:cNvSpPr/>
            <p:nvPr/>
          </p:nvSpPr>
          <p:spPr bwMode="auto">
            <a:xfrm>
              <a:off x="2581078" y="3902910"/>
              <a:ext cx="1655455" cy="21437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392" name="그룹 391"/>
            <p:cNvGrpSpPr/>
            <p:nvPr/>
          </p:nvGrpSpPr>
          <p:grpSpPr>
            <a:xfrm rot="16200000">
              <a:off x="2513247" y="2253474"/>
              <a:ext cx="1791119" cy="1792801"/>
              <a:chOff x="2513246" y="2253472"/>
              <a:chExt cx="1791119" cy="1792801"/>
            </a:xfrm>
          </p:grpSpPr>
          <p:sp>
            <p:nvSpPr>
              <p:cNvPr id="394" name="원형 393"/>
              <p:cNvSpPr/>
              <p:nvPr/>
            </p:nvSpPr>
            <p:spPr bwMode="auto">
              <a:xfrm>
                <a:off x="2513248" y="2253472"/>
                <a:ext cx="1791117" cy="1792799"/>
              </a:xfrm>
              <a:prstGeom prst="pie">
                <a:avLst>
                  <a:gd name="adj1" fmla="val 21309733"/>
                  <a:gd name="adj2" fmla="val 859638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endParaRPr>
              </a:p>
            </p:txBody>
          </p:sp>
          <p:sp>
            <p:nvSpPr>
              <p:cNvPr id="395" name="원형 394"/>
              <p:cNvSpPr/>
              <p:nvPr/>
            </p:nvSpPr>
            <p:spPr bwMode="auto">
              <a:xfrm>
                <a:off x="2513246" y="2253474"/>
                <a:ext cx="1791117" cy="1792799"/>
              </a:xfrm>
              <a:prstGeom prst="pie">
                <a:avLst>
                  <a:gd name="adj1" fmla="val 17455970"/>
                  <a:gd name="adj2" fmla="val 21444279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txBody>
              <a:bodyPr vert="horz" wrap="none" anchor="ctr" anchorCtr="0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endParaRPr>
              </a:p>
            </p:txBody>
          </p:sp>
        </p:grpSp>
      </p:grpSp>
      <p:grpSp>
        <p:nvGrpSpPr>
          <p:cNvPr id="325" name="그룹 324"/>
          <p:cNvGrpSpPr/>
          <p:nvPr/>
        </p:nvGrpSpPr>
        <p:grpSpPr>
          <a:xfrm>
            <a:off x="2001094" y="4818565"/>
            <a:ext cx="1598998" cy="1749100"/>
            <a:chOff x="1065411" y="6402005"/>
            <a:chExt cx="1462258" cy="1749100"/>
          </a:xfrm>
        </p:grpSpPr>
        <p:sp>
          <p:nvSpPr>
            <p:cNvPr id="381" name="Rectangle 316"/>
            <p:cNvSpPr>
              <a:spLocks noChangeArrowheads="1"/>
            </p:cNvSpPr>
            <p:nvPr/>
          </p:nvSpPr>
          <p:spPr bwMode="auto">
            <a:xfrm>
              <a:off x="1065411" y="6558962"/>
              <a:ext cx="1462258" cy="1592143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bg1">
                  <a:lumMod val="85000"/>
                </a:schemeClr>
              </a:solidFill>
            </a:ln>
            <a:effectLst>
              <a:outerShdw dist="254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6350"/>
              </a:sp3d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나이스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시스템 연계 경험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XPlatform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전문인력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GIS (</a:t>
              </a:r>
              <a:r>
                <a:rPr lang="ko-KR" alt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조이맵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) 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전문인력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전차년도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입학전형 시스템 개발 인력 투입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382" name="Rectangle 315"/>
            <p:cNvSpPr>
              <a:spLocks noChangeArrowheads="1"/>
            </p:cNvSpPr>
            <p:nvPr/>
          </p:nvSpPr>
          <p:spPr bwMode="auto">
            <a:xfrm>
              <a:off x="1072649" y="6402005"/>
              <a:ext cx="1447779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914400"/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경험인력 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투입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</p:grpSp>
      <p:sp>
        <p:nvSpPr>
          <p:cNvPr id="330" name="TextBox 137"/>
          <p:cNvSpPr txBox="1">
            <a:spLocks noChangeArrowheads="1"/>
          </p:cNvSpPr>
          <p:nvPr/>
        </p:nvSpPr>
        <p:spPr bwMode="auto">
          <a:xfrm>
            <a:off x="4892252" y="5500851"/>
            <a:ext cx="2709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ctr" defTabSz="1019175" eaLnBrk="1" hangingPunct="1">
              <a:buClrTx/>
              <a:buSzTx/>
              <a:buFont typeface="Wingdings" pitchFamily="2" charset="2"/>
              <a:buNone/>
              <a:defRPr sz="900">
                <a:latin typeface="Rix모던고딕 M" pitchFamily="18" charset="-127"/>
                <a:ea typeface="Rix모던고딕 M" pitchFamily="18" charset="-127"/>
              </a:defRPr>
            </a:lvl1pPr>
            <a:lvl2pPr marL="742950" indent="-28575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2pPr>
            <a:lvl3pPr marL="11430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3pPr>
            <a:lvl4pPr marL="16002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4pPr>
            <a:lvl5pPr marL="20574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5pPr>
            <a:lvl6pPr marL="25146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6pPr>
            <a:lvl7pPr marL="29718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7pPr>
            <a:lvl8pPr marL="34290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8pPr>
            <a:lvl9pPr marL="38862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9pPr>
          </a:lstStyle>
          <a:p>
            <a:pPr marL="0" marR="0" lvl="0" indent="0" algn="ctr" defTabSz="101917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중급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0" marR="0" lvl="0" indent="0" algn="ctr" defTabSz="101917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40%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331" name="Rectangle 316"/>
          <p:cNvSpPr>
            <a:spLocks noChangeArrowheads="1"/>
          </p:cNvSpPr>
          <p:nvPr/>
        </p:nvSpPr>
        <p:spPr bwMode="auto">
          <a:xfrm>
            <a:off x="5825947" y="5227957"/>
            <a:ext cx="1109765" cy="879364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bg1">
                <a:lumMod val="85000"/>
              </a:schemeClr>
            </a:solidFill>
          </a:ln>
          <a:effectLst>
            <a:outerShdw dist="254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8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년 이상 고급 인력 비율을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60%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이상으로 구성</a:t>
            </a:r>
          </a:p>
        </p:txBody>
      </p:sp>
      <p:sp>
        <p:nvSpPr>
          <p:cNvPr id="332" name="Rectangle 315"/>
          <p:cNvSpPr>
            <a:spLocks noChangeArrowheads="1"/>
          </p:cNvSpPr>
          <p:nvPr/>
        </p:nvSpPr>
        <p:spPr bwMode="auto">
          <a:xfrm>
            <a:off x="4050238" y="4882342"/>
            <a:ext cx="1760663" cy="180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9556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IT</a:t>
            </a:r>
            <a:r>
              <a:rPr kumimoji="0" lang="ko-KR" altLang="en-US" sz="1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개발 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인력 등급별 투입 비율</a:t>
            </a:r>
          </a:p>
        </p:txBody>
      </p:sp>
      <p:pic>
        <p:nvPicPr>
          <p:cNvPr id="333" name="Picture 12" descr="도형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5" t="11368" r="56543" b="81020"/>
          <a:stretch>
            <a:fillRect/>
          </a:stretch>
        </p:blipFill>
        <p:spPr bwMode="auto">
          <a:xfrm flipH="1">
            <a:off x="5327164" y="5576458"/>
            <a:ext cx="362170" cy="23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5" name="원형 424"/>
          <p:cNvSpPr/>
          <p:nvPr/>
        </p:nvSpPr>
        <p:spPr bwMode="auto">
          <a:xfrm rot="5400000">
            <a:off x="4048778" y="5179549"/>
            <a:ext cx="1145724" cy="1147068"/>
          </a:xfrm>
          <a:prstGeom prst="pie">
            <a:avLst>
              <a:gd name="adj1" fmla="val 19504188"/>
              <a:gd name="adj2" fmla="val 6646001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426" name="타원 425"/>
          <p:cNvSpPr/>
          <p:nvPr/>
        </p:nvSpPr>
        <p:spPr bwMode="auto">
          <a:xfrm rot="16200000">
            <a:off x="4354792" y="5491241"/>
            <a:ext cx="504036" cy="504626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27000">
              <a:srgbClr val="99B5DF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428" name="TextBox 137"/>
          <p:cNvSpPr txBox="1">
            <a:spLocks noChangeArrowheads="1"/>
          </p:cNvSpPr>
          <p:nvPr/>
        </p:nvSpPr>
        <p:spPr bwMode="auto">
          <a:xfrm>
            <a:off x="4259464" y="5829699"/>
            <a:ext cx="2709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ctr" defTabSz="1019175" eaLnBrk="1" hangingPunct="1">
              <a:buClrTx/>
              <a:buSzTx/>
              <a:buFont typeface="Wingdings" pitchFamily="2" charset="2"/>
              <a:buNone/>
              <a:defRPr sz="900">
                <a:latin typeface="Rix모던고딕 M" pitchFamily="18" charset="-127"/>
                <a:ea typeface="Rix모던고딕 M" pitchFamily="18" charset="-127"/>
              </a:defRPr>
            </a:lvl1pPr>
            <a:lvl2pPr marL="742950" indent="-28575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2pPr>
            <a:lvl3pPr marL="11430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3pPr>
            <a:lvl4pPr marL="16002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4pPr>
            <a:lvl5pPr marL="20574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5pPr>
            <a:lvl6pPr marL="25146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6pPr>
            <a:lvl7pPr marL="29718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7pPr>
            <a:lvl8pPr marL="34290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8pPr>
            <a:lvl9pPr marL="38862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9pPr>
          </a:lstStyle>
          <a:p>
            <a:pPr marL="0" marR="0" lvl="0" indent="0" algn="ctr" defTabSz="101917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고급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0" marR="0" lvl="0" indent="0" algn="ctr" defTabSz="101917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40%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86802" y="4830797"/>
            <a:ext cx="1221625" cy="1736867"/>
            <a:chOff x="-2738604" y="8508106"/>
            <a:chExt cx="1368152" cy="2185294"/>
          </a:xfrm>
        </p:grpSpPr>
        <p:sp>
          <p:nvSpPr>
            <p:cNvPr id="4" name="직사각형 3"/>
            <p:cNvSpPr/>
            <p:nvPr/>
          </p:nvSpPr>
          <p:spPr>
            <a:xfrm>
              <a:off x="-2738604" y="8508106"/>
              <a:ext cx="1368152" cy="272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914400"/>
              <a:r>
                <a:rPr lang="ko-KR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포털  구축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-2738604" y="9444032"/>
              <a:ext cx="1368152" cy="272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914400"/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GIS </a:t>
              </a:r>
              <a:r>
                <a:rPr lang="ko-KR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시스템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-2738604" y="8820860"/>
              <a:ext cx="1368152" cy="2721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en-US" altLang="ko-KR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XPlatform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-2738604" y="9133614"/>
              <a:ext cx="1368152" cy="2721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나이스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시스템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-2738604" y="9765472"/>
              <a:ext cx="1368152" cy="2721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Joymap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-2738604" y="10108520"/>
              <a:ext cx="1368152" cy="272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914400"/>
              <a:r>
                <a:rPr lang="ko-KR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업무분석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-2738604" y="10421274"/>
              <a:ext cx="1368152" cy="2721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전차년도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개발인력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</p:grpSp>
      <p:grpSp>
        <p:nvGrpSpPr>
          <p:cNvPr id="322" name="그룹 321"/>
          <p:cNvGrpSpPr/>
          <p:nvPr/>
        </p:nvGrpSpPr>
        <p:grpSpPr>
          <a:xfrm>
            <a:off x="3279053" y="6173858"/>
            <a:ext cx="1042834" cy="1042456"/>
            <a:chOff x="3331047" y="7559787"/>
            <a:chExt cx="1065692" cy="1065306"/>
          </a:xfrm>
        </p:grpSpPr>
        <p:sp>
          <p:nvSpPr>
            <p:cNvPr id="397" name="타원 396"/>
            <p:cNvSpPr/>
            <p:nvPr/>
          </p:nvSpPr>
          <p:spPr>
            <a:xfrm flipH="1">
              <a:off x="3331047" y="7559787"/>
              <a:ext cx="1065692" cy="1065306"/>
            </a:xfrm>
            <a:prstGeom prst="ellipse">
              <a:avLst/>
            </a:prstGeom>
            <a:noFill/>
            <a:ln w="12700">
              <a:solidFill>
                <a:srgbClr val="C0C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398" name="타원 397"/>
            <p:cNvSpPr/>
            <p:nvPr/>
          </p:nvSpPr>
          <p:spPr>
            <a:xfrm flipH="1">
              <a:off x="3407872" y="7636584"/>
              <a:ext cx="912043" cy="9117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399" name="직사각형 398"/>
            <p:cNvSpPr>
              <a:spLocks noChangeArrowheads="1"/>
            </p:cNvSpPr>
            <p:nvPr/>
          </p:nvSpPr>
          <p:spPr bwMode="auto">
            <a:xfrm flipH="1">
              <a:off x="3476086" y="7781062"/>
              <a:ext cx="775615" cy="622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ctr" defTabSz="995564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전문인력</a:t>
              </a:r>
            </a:p>
            <a:p>
              <a:pPr marL="0" marR="0" lvl="0" indent="0" algn="ctr" defTabSz="995564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&amp;</a:t>
              </a:r>
            </a:p>
            <a:p>
              <a:pPr marL="0" marR="0" lvl="0" indent="0" algn="ctr" defTabSz="995564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전문기업</a:t>
              </a:r>
            </a:p>
          </p:txBody>
        </p:sp>
      </p:grpSp>
      <p:sp>
        <p:nvSpPr>
          <p:cNvPr id="329" name="TextBox 137"/>
          <p:cNvSpPr txBox="1">
            <a:spLocks noChangeArrowheads="1"/>
          </p:cNvSpPr>
          <p:nvPr/>
        </p:nvSpPr>
        <p:spPr bwMode="auto">
          <a:xfrm>
            <a:off x="4235733" y="5251272"/>
            <a:ext cx="2709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ctr" defTabSz="1019175" eaLnBrk="1" hangingPunct="1">
              <a:buClrTx/>
              <a:buSzTx/>
              <a:buFont typeface="Wingdings" pitchFamily="2" charset="2"/>
              <a:buNone/>
              <a:defRPr sz="900">
                <a:latin typeface="Rix모던고딕 M" pitchFamily="18" charset="-127"/>
                <a:ea typeface="Rix모던고딕 M" pitchFamily="18" charset="-127"/>
              </a:defRPr>
            </a:lvl1pPr>
            <a:lvl2pPr marL="742950" indent="-28575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2pPr>
            <a:lvl3pPr marL="11430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3pPr>
            <a:lvl4pPr marL="16002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4pPr>
            <a:lvl5pPr marL="20574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5pPr>
            <a:lvl6pPr marL="25146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6pPr>
            <a:lvl7pPr marL="29718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7pPr>
            <a:lvl8pPr marL="34290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8pPr>
            <a:lvl9pPr marL="38862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9pPr>
          </a:lstStyle>
          <a:p>
            <a:pPr marL="0" marR="0" lvl="0" indent="0" algn="ctr" defTabSz="101917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특급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0" marR="0" lvl="0" indent="0" algn="ctr" defTabSz="101917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20%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pic>
        <p:nvPicPr>
          <p:cNvPr id="326" name="Picture 12" descr="도형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5" t="11368" r="56543" b="81020"/>
          <a:stretch>
            <a:fillRect/>
          </a:stretch>
        </p:blipFill>
        <p:spPr bwMode="auto">
          <a:xfrm flipH="1">
            <a:off x="1773392" y="5576458"/>
            <a:ext cx="362170" cy="23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7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60251" y="3195526"/>
            <a:ext cx="6833450" cy="3294173"/>
            <a:chOff x="534999" y="7630900"/>
            <a:chExt cx="6658701" cy="3294173"/>
          </a:xfrm>
        </p:grpSpPr>
        <p:sp>
          <p:nvSpPr>
            <p:cNvPr id="68" name="AutoShape 90"/>
            <p:cNvSpPr>
              <a:spLocks noChangeArrowheads="1"/>
            </p:cNvSpPr>
            <p:nvPr/>
          </p:nvSpPr>
          <p:spPr bwMode="auto">
            <a:xfrm rot="16200000">
              <a:off x="2247885" y="5979258"/>
              <a:ext cx="3294173" cy="6597457"/>
            </a:xfrm>
            <a:prstGeom prst="roundRect">
              <a:avLst>
                <a:gd name="adj" fmla="val 205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dist="25400" dir="5400000" algn="t" rotWithShape="0">
                <a:schemeClr val="bg1">
                  <a:lumMod val="50000"/>
                  <a:alpha val="40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6350"/>
              </a:sp3d>
            </a:bodyPr>
            <a:lstStyle/>
            <a:p>
              <a:pPr algn="ctr"/>
              <a:endParaRPr lang="ko-KR" altLang="en-US" sz="17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 rot="16200000">
              <a:off x="-579662" y="9037685"/>
              <a:ext cx="2493937" cy="264616"/>
              <a:chOff x="3145613" y="8803024"/>
              <a:chExt cx="1495383" cy="264616"/>
            </a:xfrm>
          </p:grpSpPr>
          <p:sp>
            <p:nvSpPr>
              <p:cNvPr id="113" name="사다리꼴 112"/>
              <p:cNvSpPr/>
              <p:nvPr/>
            </p:nvSpPr>
            <p:spPr>
              <a:xfrm>
                <a:off x="3145613" y="8803025"/>
                <a:ext cx="1495383" cy="62350"/>
              </a:xfrm>
              <a:prstGeom prst="trapezoid">
                <a:avLst>
                  <a:gd name="adj" fmla="val 8102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14" name="AutoShape 34"/>
              <p:cNvSpPr>
                <a:spLocks noChangeArrowheads="1"/>
              </p:cNvSpPr>
              <p:nvPr/>
            </p:nvSpPr>
            <p:spPr bwMode="auto">
              <a:xfrm rot="10800000">
                <a:off x="3178532" y="8803024"/>
                <a:ext cx="1429543" cy="264616"/>
              </a:xfrm>
              <a:prstGeom prst="round2SameRect">
                <a:avLst/>
              </a:prstGeom>
              <a:solidFill>
                <a:srgbClr val="66A2C5"/>
              </a:solidFill>
              <a:ln w="3175">
                <a:solidFill>
                  <a:srgbClr val="66A2C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15" name="Text Box 36"/>
              <p:cNvSpPr txBox="1">
                <a:spLocks noChangeArrowheads="1"/>
              </p:cNvSpPr>
              <p:nvPr/>
            </p:nvSpPr>
            <p:spPr bwMode="auto">
              <a:xfrm rot="5400000">
                <a:off x="3813786" y="8326348"/>
                <a:ext cx="159030" cy="121799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FFFFFF">
                    <a:gamma/>
                    <a:shade val="60000"/>
                    <a:invGamma/>
                  </a:srgb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</a:rPr>
                  <a:t>G</a:t>
                </a:r>
              </a:p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</a:rPr>
                  <a:t>I</a:t>
                </a:r>
              </a:p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</a:rPr>
                  <a:t>S</a:t>
                </a:r>
                <a:r>
                  <a:rPr kumimoji="0" lang="ko-KR" alt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</a:rPr>
                  <a:t>엔진 </a:t>
                </a:r>
                <a:endParaRPr lang="en-US" altLang="ko-KR" sz="1200" dirty="0">
                  <a:solidFill>
                    <a:prstClr val="white"/>
                  </a:solidFill>
                  <a:latin typeface="Rix모던고딕 B" pitchFamily="18" charset="-127"/>
                  <a:ea typeface="Rix모던고딕 B" pitchFamily="18" charset="-127"/>
                </a:endParaRPr>
              </a:p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itchFamily="18" charset="-127"/>
                  <a:ea typeface="Rix모던고딕 B" pitchFamily="18" charset="-127"/>
                </a:endParaRPr>
              </a:p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</a:rPr>
                  <a:t>구</a:t>
                </a:r>
                <a:endPara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itchFamily="18" charset="-127"/>
                  <a:ea typeface="Rix모던고딕 B" pitchFamily="18" charset="-127"/>
                </a:endParaRPr>
              </a:p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dirty="0" smtClean="0">
                    <a:solidFill>
                      <a:prstClr val="white"/>
                    </a:solidFill>
                    <a:latin typeface="Rix모던고딕 B" pitchFamily="18" charset="-127"/>
                    <a:ea typeface="Rix모던고딕 B" pitchFamily="18" charset="-127"/>
                  </a:rPr>
                  <a:t>축</a:t>
                </a:r>
                <a:endParaRPr lang="en-US" altLang="ko-KR" sz="1200" dirty="0" smtClean="0">
                  <a:solidFill>
                    <a:prstClr val="white"/>
                  </a:solidFill>
                  <a:latin typeface="Rix모던고딕 B" pitchFamily="18" charset="-127"/>
                  <a:ea typeface="Rix모던고딕 B" pitchFamily="18" charset="-127"/>
                </a:endParaRPr>
              </a:p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</a:rPr>
                  <a:t>경</a:t>
                </a:r>
                <a:endPara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itchFamily="18" charset="-127"/>
                  <a:ea typeface="Rix모던고딕 B" pitchFamily="18" charset="-127"/>
                </a:endParaRPr>
              </a:p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latin typeface="Rix모던고딕 B" pitchFamily="18" charset="-127"/>
                    <a:ea typeface="Rix모던고딕 B" pitchFamily="18" charset="-127"/>
                  </a:rPr>
                  <a:t>험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itchFamily="18" charset="-127"/>
                  <a:ea typeface="Rix모던고딕 B" pitchFamily="18" charset="-127"/>
                </a:endParaRPr>
              </a:p>
            </p:txBody>
          </p:sp>
        </p:grpSp>
      </p:grpSp>
      <p:sp>
        <p:nvSpPr>
          <p:cNvPr id="30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2.2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세부 추진전략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(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계속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ix모던명조 L" panose="02020603020101020101" pitchFamily="18" charset="-127"/>
              <a:ea typeface="Rix모던명조 L" panose="02020603020101020101" pitchFamily="18" charset="-127"/>
              <a:cs typeface="+mn-cs"/>
            </a:endParaRPr>
          </a:p>
        </p:txBody>
      </p:sp>
      <p:sp>
        <p:nvSpPr>
          <p:cNvPr id="121" name="AutoShape 90"/>
          <p:cNvSpPr>
            <a:spLocks noChangeArrowheads="1"/>
          </p:cNvSpPr>
          <p:nvPr/>
        </p:nvSpPr>
        <p:spPr bwMode="auto">
          <a:xfrm rot="16200000">
            <a:off x="2461253" y="5252926"/>
            <a:ext cx="2694459" cy="6770436"/>
          </a:xfrm>
          <a:prstGeom prst="roundRect">
            <a:avLst>
              <a:gd name="adj" fmla="val 100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dist="25400" dir="5400000" algn="t" rotWithShape="0">
              <a:schemeClr val="bg1">
                <a:lumMod val="50000"/>
                <a:alpha val="40000"/>
              </a:scheme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algn="ctr"/>
            <a:endParaRPr lang="ko-KR" altLang="en-US" sz="17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23" name="그룹 122"/>
          <p:cNvGrpSpPr/>
          <p:nvPr/>
        </p:nvGrpSpPr>
        <p:grpSpPr>
          <a:xfrm rot="16200000">
            <a:off x="-544495" y="8521469"/>
            <a:ext cx="2077648" cy="264616"/>
            <a:chOff x="3145613" y="8803024"/>
            <a:chExt cx="1495383" cy="264616"/>
          </a:xfrm>
        </p:grpSpPr>
        <p:sp>
          <p:nvSpPr>
            <p:cNvPr id="195" name="사다리꼴 194"/>
            <p:cNvSpPr/>
            <p:nvPr/>
          </p:nvSpPr>
          <p:spPr>
            <a:xfrm>
              <a:off x="3145613" y="8803025"/>
              <a:ext cx="1495383" cy="62350"/>
            </a:xfrm>
            <a:prstGeom prst="trapezoid">
              <a:avLst>
                <a:gd name="adj" fmla="val 8102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96" name="AutoShape 34"/>
            <p:cNvSpPr>
              <a:spLocks noChangeArrowheads="1"/>
            </p:cNvSpPr>
            <p:nvPr/>
          </p:nvSpPr>
          <p:spPr bwMode="auto">
            <a:xfrm rot="10800000">
              <a:off x="3178532" y="8803024"/>
              <a:ext cx="1429543" cy="264616"/>
            </a:xfrm>
            <a:prstGeom prst="round2SameRect">
              <a:avLst/>
            </a:prstGeom>
            <a:solidFill>
              <a:srgbClr val="66A2C5"/>
            </a:solidFill>
            <a:ln w="3175">
              <a:solidFill>
                <a:srgbClr val="66A2C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95564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97" name="Text Box 36"/>
            <p:cNvSpPr txBox="1">
              <a:spLocks noChangeArrowheads="1"/>
            </p:cNvSpPr>
            <p:nvPr/>
          </p:nvSpPr>
          <p:spPr bwMode="auto">
            <a:xfrm rot="5400000">
              <a:off x="3813787" y="8426790"/>
              <a:ext cx="159030" cy="101710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ctr" defTabSz="995564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itchFamily="18" charset="-127"/>
                  <a:ea typeface="Rix모던고딕 B" pitchFamily="18" charset="-127"/>
                </a:rPr>
                <a:t>프레임워크</a:t>
              </a:r>
              <a:endPara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B" pitchFamily="18" charset="-127"/>
                <a:ea typeface="Rix모던고딕 B" pitchFamily="18" charset="-127"/>
              </a:endParaRPr>
            </a:p>
            <a:p>
              <a:pPr marL="0" marR="0" lvl="0" indent="0" algn="ctr" defTabSz="995564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itchFamily="18" charset="-127"/>
                  <a:ea typeface="Rix모던고딕 B" pitchFamily="18" charset="-127"/>
                </a:rPr>
                <a:t>적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itchFamily="18" charset="-127"/>
                  <a:ea typeface="Rix모던고딕 B" pitchFamily="18" charset="-127"/>
                </a:rPr>
                <a:t>용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08687" y="6587441"/>
            <a:ext cx="5897618" cy="629022"/>
            <a:chOff x="1240306" y="6553882"/>
            <a:chExt cx="5375720" cy="529456"/>
          </a:xfrm>
        </p:grpSpPr>
        <p:sp>
          <p:nvSpPr>
            <p:cNvPr id="203" name="모서리가 둥근 직사각형 202"/>
            <p:cNvSpPr/>
            <p:nvPr/>
          </p:nvSpPr>
          <p:spPr>
            <a:xfrm>
              <a:off x="1240306" y="6591199"/>
              <a:ext cx="5375720" cy="459027"/>
            </a:xfrm>
            <a:prstGeom prst="roundRect">
              <a:avLst/>
            </a:prstGeom>
            <a:noFill/>
            <a:ln w="57150">
              <a:solidFill>
                <a:srgbClr val="4CAD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  <a:cs typeface="+mn-cs"/>
              </a:endParaRPr>
            </a:p>
          </p:txBody>
        </p:sp>
        <p:cxnSp>
          <p:nvCxnSpPr>
            <p:cNvPr id="204" name="직선 연결선 203"/>
            <p:cNvCxnSpPr/>
            <p:nvPr/>
          </p:nvCxnSpPr>
          <p:spPr>
            <a:xfrm>
              <a:off x="1757402" y="6590499"/>
              <a:ext cx="4341523" cy="0"/>
            </a:xfrm>
            <a:prstGeom prst="line">
              <a:avLst/>
            </a:prstGeom>
            <a:ln w="1270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/>
            <p:cNvSpPr/>
            <p:nvPr/>
          </p:nvSpPr>
          <p:spPr>
            <a:xfrm>
              <a:off x="1560512" y="6553882"/>
              <a:ext cx="4815327" cy="72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1567433" y="7011330"/>
              <a:ext cx="4815327" cy="72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 flipH="1">
            <a:off x="1180894" y="6570836"/>
            <a:ext cx="5234872" cy="688256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995564" rtl="0" eaLnBrk="1" fontAlgn="auto" latinLnBrk="0" hangingPunct="1">
              <a:lnSpc>
                <a:spcPts val="24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다양한 공공사업에서 검증된 </a:t>
            </a:r>
            <a:r>
              <a:rPr kumimoji="0" lang="en-US" altLang="ko-KR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“</a:t>
            </a:r>
            <a:r>
              <a:rPr kumimoji="0" lang="en-US" altLang="ko-K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JoyMap</a:t>
            </a:r>
            <a:r>
              <a:rPr kumimoji="0" lang="en-US" altLang="ko-KR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kumimoji="0" lang="ko-KR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표준 </a:t>
            </a: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프레임워크</a:t>
            </a:r>
            <a:r>
              <a:rPr kumimoji="0" lang="en-US" altLang="ko-KR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”</a:t>
            </a:r>
            <a:br>
              <a:rPr kumimoji="0" lang="en-US" altLang="ko-KR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</a:b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적용 경험 </a:t>
            </a: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및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기술을 바탕으로 신뢰성이 보장</a:t>
            </a: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된 시스템 구축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84" y="7396766"/>
            <a:ext cx="2268252" cy="249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추진전략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2.2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세부 추진전략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769447" y="1674292"/>
            <a:ext cx="943533" cy="773948"/>
            <a:chOff x="728744" y="1890554"/>
            <a:chExt cx="943533" cy="773948"/>
          </a:xfrm>
        </p:grpSpPr>
        <p:sp>
          <p:nvSpPr>
            <p:cNvPr id="69" name="TextBox 68"/>
            <p:cNvSpPr txBox="1"/>
            <p:nvPr/>
          </p:nvSpPr>
          <p:spPr>
            <a:xfrm flipH="1">
              <a:off x="834497" y="1890554"/>
              <a:ext cx="706458" cy="626701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0" marR="0" lvl="0" indent="0" algn="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03</a:t>
              </a:r>
              <a:endParaRPr kumimoji="0" lang="en-US" altLang="ko-KR" sz="36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728744" y="2430216"/>
              <a:ext cx="943533" cy="23428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72000" tIns="36000" rIns="72000" bIns="36000" rtlCol="0" anchor="ctr" anchorCtr="0">
              <a:no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ko-KR"/>
              </a:defPPr>
              <a:lvl1pPr algn="r" latinLnBrk="0">
                <a:defRPr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산돌고딕B" pitchFamily="18" charset="-127"/>
                  <a:ea typeface="산돌고딕B" pitchFamily="18" charset="-127"/>
                </a:defRPr>
              </a:lvl1pPr>
            </a:lstStyle>
            <a:p>
              <a:pPr marL="0" marR="0" lvl="0" indent="0" algn="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Strategy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1728402" y="2002436"/>
            <a:ext cx="5472497" cy="247920"/>
          </a:xfrm>
          <a:prstGeom prst="rect">
            <a:avLst/>
          </a:prstGeom>
          <a:solidFill>
            <a:srgbClr val="D16309"/>
          </a:solidFill>
          <a:ln w="9525">
            <a:solidFill>
              <a:srgbClr val="D1630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214557" defTabSz="914400"/>
            <a:r>
              <a:rPr lang="ko-KR" altLang="en-US" sz="13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▶ 지리배정시스템 </a:t>
            </a:r>
            <a:r>
              <a:rPr lang="en-US" altLang="ko-KR" sz="13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GIS </a:t>
            </a:r>
            <a:r>
              <a:rPr lang="ko-KR" altLang="en-US" sz="130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엔진</a:t>
            </a:r>
            <a:r>
              <a:rPr lang="en-US" altLang="ko-KR" sz="13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</a:t>
            </a:r>
            <a:r>
              <a:rPr lang="en-US" altLang="ko-KR" sz="1300" dirty="0" err="1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JoyMap</a:t>
            </a:r>
            <a:r>
              <a:rPr lang="en-US" altLang="ko-KR" sz="13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)</a:t>
            </a:r>
            <a:r>
              <a:rPr lang="ko-KR" altLang="en-US" sz="130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및 표준 </a:t>
            </a:r>
            <a:r>
              <a:rPr lang="ko-KR" altLang="en-US" sz="13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프레임워크 적용 기술력 확보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576275" y="2468469"/>
            <a:ext cx="6624625" cy="612075"/>
            <a:chOff x="994214" y="2574330"/>
            <a:chExt cx="6182470" cy="612075"/>
          </a:xfrm>
        </p:grpSpPr>
        <p:grpSp>
          <p:nvGrpSpPr>
            <p:cNvPr id="74" name="그룹 73"/>
            <p:cNvGrpSpPr/>
            <p:nvPr/>
          </p:nvGrpSpPr>
          <p:grpSpPr>
            <a:xfrm>
              <a:off x="994214" y="2590980"/>
              <a:ext cx="872685" cy="362632"/>
              <a:chOff x="806635" y="6946132"/>
              <a:chExt cx="872685" cy="362632"/>
            </a:xfrm>
          </p:grpSpPr>
          <p:sp>
            <p:nvSpPr>
              <p:cNvPr id="80" name="Freeform 13"/>
              <p:cNvSpPr>
                <a:spLocks/>
              </p:cNvSpPr>
              <p:nvPr/>
            </p:nvSpPr>
            <p:spPr bwMode="auto">
              <a:xfrm>
                <a:off x="806635" y="6946132"/>
                <a:ext cx="872685" cy="353578"/>
              </a:xfrm>
              <a:custGeom>
                <a:avLst/>
                <a:gdLst>
                  <a:gd name="T0" fmla="*/ 325 w 325"/>
                  <a:gd name="T1" fmla="*/ 65 h 113"/>
                  <a:gd name="T2" fmla="*/ 325 w 325"/>
                  <a:gd name="T3" fmla="*/ 0 h 113"/>
                  <a:gd name="T4" fmla="*/ 51 w 325"/>
                  <a:gd name="T5" fmla="*/ 0 h 113"/>
                  <a:gd name="T6" fmla="*/ 6 w 325"/>
                  <a:gd name="T7" fmla="*/ 47 h 113"/>
                  <a:gd name="T8" fmla="*/ 6 w 325"/>
                  <a:gd name="T9" fmla="*/ 67 h 113"/>
                  <a:gd name="T10" fmla="*/ 45 w 325"/>
                  <a:gd name="T11" fmla="*/ 110 h 113"/>
                  <a:gd name="T12" fmla="*/ 281 w 325"/>
                  <a:gd name="T13" fmla="*/ 110 h 113"/>
                  <a:gd name="T14" fmla="*/ 325 w 325"/>
                  <a:gd name="T15" fmla="*/ 6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5" h="113">
                    <a:moveTo>
                      <a:pt x="325" y="65"/>
                    </a:moveTo>
                    <a:cubicBezTo>
                      <a:pt x="325" y="0"/>
                      <a:pt x="325" y="0"/>
                      <a:pt x="325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6" y="47"/>
                      <a:pt x="6" y="47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6" y="67"/>
                      <a:pt x="3" y="110"/>
                      <a:pt x="45" y="110"/>
                    </a:cubicBezTo>
                    <a:cubicBezTo>
                      <a:pt x="281" y="110"/>
                      <a:pt x="281" y="110"/>
                      <a:pt x="281" y="110"/>
                    </a:cubicBezTo>
                    <a:cubicBezTo>
                      <a:pt x="281" y="110"/>
                      <a:pt x="323" y="113"/>
                      <a:pt x="325" y="65"/>
                    </a:cubicBezTo>
                    <a:close/>
                  </a:path>
                </a:pathLst>
              </a:custGeom>
              <a:solidFill>
                <a:srgbClr val="FD8F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anchor="ctr" anchorCtr="0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KT&amp;G 상상제목 B" pitchFamily="2" charset="-127"/>
                  <a:ea typeface="KT&amp;G 상상제목 B" pitchFamily="2" charset="-127"/>
                  <a:cs typeface="+mn-cs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117605" y="7000715"/>
                <a:ext cx="4622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Issue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grpSp>
            <p:nvGrpSpPr>
              <p:cNvPr id="82" name="그룹 81"/>
              <p:cNvGrpSpPr/>
              <p:nvPr/>
            </p:nvGrpSpPr>
            <p:grpSpPr>
              <a:xfrm>
                <a:off x="891939" y="7089920"/>
                <a:ext cx="212131" cy="218844"/>
                <a:chOff x="12533090" y="1598613"/>
                <a:chExt cx="250825" cy="258763"/>
              </a:xfrm>
              <a:solidFill>
                <a:schemeClr val="bg1"/>
              </a:solidFill>
            </p:grpSpPr>
            <p:sp>
              <p:nvSpPr>
                <p:cNvPr id="83" name="Freeform 103"/>
                <p:cNvSpPr>
                  <a:spLocks/>
                </p:cNvSpPr>
                <p:nvPr/>
              </p:nvSpPr>
              <p:spPr bwMode="auto">
                <a:xfrm>
                  <a:off x="12574365" y="1660526"/>
                  <a:ext cx="109538" cy="11113"/>
                </a:xfrm>
                <a:custGeom>
                  <a:avLst/>
                  <a:gdLst>
                    <a:gd name="T0" fmla="*/ 2 w 32"/>
                    <a:gd name="T1" fmla="*/ 3 h 3"/>
                    <a:gd name="T2" fmla="*/ 0 w 32"/>
                    <a:gd name="T3" fmla="*/ 2 h 3"/>
                    <a:gd name="T4" fmla="*/ 2 w 32"/>
                    <a:gd name="T5" fmla="*/ 0 h 3"/>
                    <a:gd name="T6" fmla="*/ 30 w 32"/>
                    <a:gd name="T7" fmla="*/ 0 h 3"/>
                    <a:gd name="T8" fmla="*/ 32 w 32"/>
                    <a:gd name="T9" fmla="*/ 2 h 3"/>
                    <a:gd name="T10" fmla="*/ 30 w 32"/>
                    <a:gd name="T11" fmla="*/ 3 h 3"/>
                    <a:gd name="T12" fmla="*/ 2 w 32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">
                      <a:moveTo>
                        <a:pt x="2" y="3"/>
                      </a:moveTo>
                      <a:cubicBezTo>
                        <a:pt x="1" y="3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1" y="0"/>
                        <a:pt x="32" y="1"/>
                        <a:pt x="32" y="2"/>
                      </a:cubicBezTo>
                      <a:cubicBezTo>
                        <a:pt x="32" y="2"/>
                        <a:pt x="31" y="3"/>
                        <a:pt x="30" y="3"/>
                      </a:cubicBezTo>
                      <a:cubicBezTo>
                        <a:pt x="2" y="3"/>
                        <a:pt x="2" y="3"/>
                        <a:pt x="2" y="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4" name="Freeform 104"/>
                <p:cNvSpPr>
                  <a:spLocks/>
                </p:cNvSpPr>
                <p:nvPr/>
              </p:nvSpPr>
              <p:spPr bwMode="auto">
                <a:xfrm>
                  <a:off x="12574365" y="1760538"/>
                  <a:ext cx="52388" cy="11113"/>
                </a:xfrm>
                <a:custGeom>
                  <a:avLst/>
                  <a:gdLst>
                    <a:gd name="T0" fmla="*/ 2 w 15"/>
                    <a:gd name="T1" fmla="*/ 3 h 3"/>
                    <a:gd name="T2" fmla="*/ 0 w 15"/>
                    <a:gd name="T3" fmla="*/ 2 h 3"/>
                    <a:gd name="T4" fmla="*/ 2 w 15"/>
                    <a:gd name="T5" fmla="*/ 0 h 3"/>
                    <a:gd name="T6" fmla="*/ 13 w 15"/>
                    <a:gd name="T7" fmla="*/ 0 h 3"/>
                    <a:gd name="T8" fmla="*/ 15 w 15"/>
                    <a:gd name="T9" fmla="*/ 2 h 3"/>
                    <a:gd name="T10" fmla="*/ 13 w 15"/>
                    <a:gd name="T11" fmla="*/ 3 h 3"/>
                    <a:gd name="T12" fmla="*/ 2 w 15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3">
                      <a:moveTo>
                        <a:pt x="2" y="3"/>
                      </a:moveTo>
                      <a:cubicBezTo>
                        <a:pt x="1" y="3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5" y="1"/>
                        <a:pt x="15" y="2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2" y="3"/>
                        <a:pt x="2" y="3"/>
                        <a:pt x="2" y="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5" name="Freeform 105"/>
                <p:cNvSpPr>
                  <a:spLocks/>
                </p:cNvSpPr>
                <p:nvPr/>
              </p:nvSpPr>
              <p:spPr bwMode="auto">
                <a:xfrm>
                  <a:off x="12574365" y="1709738"/>
                  <a:ext cx="76200" cy="12700"/>
                </a:xfrm>
                <a:custGeom>
                  <a:avLst/>
                  <a:gdLst>
                    <a:gd name="T0" fmla="*/ 2 w 22"/>
                    <a:gd name="T1" fmla="*/ 0 h 4"/>
                    <a:gd name="T2" fmla="*/ 0 w 22"/>
                    <a:gd name="T3" fmla="*/ 2 h 4"/>
                    <a:gd name="T4" fmla="*/ 2 w 22"/>
                    <a:gd name="T5" fmla="*/ 4 h 4"/>
                    <a:gd name="T6" fmla="*/ 20 w 22"/>
                    <a:gd name="T7" fmla="*/ 4 h 4"/>
                    <a:gd name="T8" fmla="*/ 22 w 22"/>
                    <a:gd name="T9" fmla="*/ 0 h 4"/>
                    <a:gd name="T10" fmla="*/ 2 w 22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4">
                      <a:moveTo>
                        <a:pt x="2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3"/>
                        <a:pt x="21" y="1"/>
                        <a:pt x="2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6" name="Freeform 106"/>
                <p:cNvSpPr>
                  <a:spLocks noEditPoints="1"/>
                </p:cNvSpPr>
                <p:nvPr/>
              </p:nvSpPr>
              <p:spPr bwMode="auto">
                <a:xfrm>
                  <a:off x="12633102" y="1689101"/>
                  <a:ext cx="150813" cy="168275"/>
                </a:xfrm>
                <a:custGeom>
                  <a:avLst/>
                  <a:gdLst>
                    <a:gd name="T0" fmla="*/ 9 w 44"/>
                    <a:gd name="T1" fmla="*/ 25 h 49"/>
                    <a:gd name="T2" fmla="*/ 6 w 44"/>
                    <a:gd name="T3" fmla="*/ 18 h 49"/>
                    <a:gd name="T4" fmla="*/ 11 w 44"/>
                    <a:gd name="T5" fmla="*/ 9 h 49"/>
                    <a:gd name="T6" fmla="*/ 18 w 44"/>
                    <a:gd name="T7" fmla="*/ 6 h 49"/>
                    <a:gd name="T8" fmla="*/ 27 w 44"/>
                    <a:gd name="T9" fmla="*/ 10 h 49"/>
                    <a:gd name="T10" fmla="*/ 30 w 44"/>
                    <a:gd name="T11" fmla="*/ 18 h 49"/>
                    <a:gd name="T12" fmla="*/ 26 w 44"/>
                    <a:gd name="T13" fmla="*/ 27 h 49"/>
                    <a:gd name="T14" fmla="*/ 18 w 44"/>
                    <a:gd name="T15" fmla="*/ 30 h 49"/>
                    <a:gd name="T16" fmla="*/ 9 w 44"/>
                    <a:gd name="T17" fmla="*/ 25 h 49"/>
                    <a:gd name="T18" fmla="*/ 43 w 44"/>
                    <a:gd name="T19" fmla="*/ 44 h 49"/>
                    <a:gd name="T20" fmla="*/ 31 w 44"/>
                    <a:gd name="T21" fmla="*/ 30 h 49"/>
                    <a:gd name="T22" fmla="*/ 36 w 44"/>
                    <a:gd name="T23" fmla="*/ 18 h 49"/>
                    <a:gd name="T24" fmla="*/ 32 w 44"/>
                    <a:gd name="T25" fmla="*/ 7 h 49"/>
                    <a:gd name="T26" fmla="*/ 18 w 44"/>
                    <a:gd name="T27" fmla="*/ 0 h 49"/>
                    <a:gd name="T28" fmla="*/ 7 w 44"/>
                    <a:gd name="T29" fmla="*/ 4 h 49"/>
                    <a:gd name="T30" fmla="*/ 0 w 44"/>
                    <a:gd name="T31" fmla="*/ 18 h 49"/>
                    <a:gd name="T32" fmla="*/ 4 w 44"/>
                    <a:gd name="T33" fmla="*/ 29 h 49"/>
                    <a:gd name="T34" fmla="*/ 18 w 44"/>
                    <a:gd name="T35" fmla="*/ 36 h 49"/>
                    <a:gd name="T36" fmla="*/ 27 w 44"/>
                    <a:gd name="T37" fmla="*/ 33 h 49"/>
                    <a:gd name="T38" fmla="*/ 38 w 44"/>
                    <a:gd name="T39" fmla="*/ 48 h 49"/>
                    <a:gd name="T40" fmla="*/ 41 w 44"/>
                    <a:gd name="T41" fmla="*/ 49 h 49"/>
                    <a:gd name="T42" fmla="*/ 42 w 44"/>
                    <a:gd name="T43" fmla="*/ 48 h 49"/>
                    <a:gd name="T44" fmla="*/ 43 w 44"/>
                    <a:gd name="T45" fmla="*/ 44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" h="49">
                      <a:moveTo>
                        <a:pt x="9" y="25"/>
                      </a:moveTo>
                      <a:cubicBezTo>
                        <a:pt x="7" y="23"/>
                        <a:pt x="6" y="21"/>
                        <a:pt x="6" y="18"/>
                      </a:cubicBezTo>
                      <a:cubicBezTo>
                        <a:pt x="6" y="14"/>
                        <a:pt x="8" y="11"/>
                        <a:pt x="11" y="9"/>
                      </a:cubicBezTo>
                      <a:cubicBezTo>
                        <a:pt x="13" y="7"/>
                        <a:pt x="15" y="6"/>
                        <a:pt x="18" y="6"/>
                      </a:cubicBezTo>
                      <a:cubicBezTo>
                        <a:pt x="22" y="6"/>
                        <a:pt x="25" y="7"/>
                        <a:pt x="27" y="10"/>
                      </a:cubicBezTo>
                      <a:cubicBezTo>
                        <a:pt x="29" y="13"/>
                        <a:pt x="30" y="15"/>
                        <a:pt x="30" y="18"/>
                      </a:cubicBezTo>
                      <a:cubicBezTo>
                        <a:pt x="30" y="21"/>
                        <a:pt x="29" y="25"/>
                        <a:pt x="26" y="27"/>
                      </a:cubicBezTo>
                      <a:cubicBezTo>
                        <a:pt x="23" y="29"/>
                        <a:pt x="21" y="30"/>
                        <a:pt x="18" y="30"/>
                      </a:cubicBezTo>
                      <a:cubicBezTo>
                        <a:pt x="15" y="30"/>
                        <a:pt x="11" y="28"/>
                        <a:pt x="9" y="25"/>
                      </a:cubicBezTo>
                      <a:moveTo>
                        <a:pt x="43" y="44"/>
                      </a:moveTo>
                      <a:cubicBezTo>
                        <a:pt x="31" y="30"/>
                        <a:pt x="31" y="30"/>
                        <a:pt x="31" y="30"/>
                      </a:cubicBezTo>
                      <a:cubicBezTo>
                        <a:pt x="34" y="26"/>
                        <a:pt x="36" y="22"/>
                        <a:pt x="36" y="18"/>
                      </a:cubicBezTo>
                      <a:cubicBezTo>
                        <a:pt x="36" y="14"/>
                        <a:pt x="34" y="10"/>
                        <a:pt x="32" y="7"/>
                      </a:cubicBezTo>
                      <a:cubicBezTo>
                        <a:pt x="28" y="3"/>
                        <a:pt x="23" y="0"/>
                        <a:pt x="18" y="0"/>
                      </a:cubicBezTo>
                      <a:cubicBezTo>
                        <a:pt x="14" y="0"/>
                        <a:pt x="10" y="2"/>
                        <a:pt x="7" y="4"/>
                      </a:cubicBezTo>
                      <a:cubicBezTo>
                        <a:pt x="3" y="8"/>
                        <a:pt x="0" y="13"/>
                        <a:pt x="0" y="18"/>
                      </a:cubicBezTo>
                      <a:cubicBezTo>
                        <a:pt x="0" y="22"/>
                        <a:pt x="2" y="26"/>
                        <a:pt x="4" y="29"/>
                      </a:cubicBezTo>
                      <a:cubicBezTo>
                        <a:pt x="8" y="33"/>
                        <a:pt x="13" y="36"/>
                        <a:pt x="18" y="36"/>
                      </a:cubicBezTo>
                      <a:cubicBezTo>
                        <a:pt x="21" y="36"/>
                        <a:pt x="24" y="35"/>
                        <a:pt x="27" y="33"/>
                      </a:cubicBezTo>
                      <a:cubicBezTo>
                        <a:pt x="38" y="48"/>
                        <a:pt x="38" y="48"/>
                        <a:pt x="38" y="48"/>
                      </a:cubicBezTo>
                      <a:cubicBezTo>
                        <a:pt x="39" y="48"/>
                        <a:pt x="40" y="49"/>
                        <a:pt x="41" y="49"/>
                      </a:cubicBezTo>
                      <a:cubicBezTo>
                        <a:pt x="41" y="49"/>
                        <a:pt x="42" y="48"/>
                        <a:pt x="42" y="48"/>
                      </a:cubicBezTo>
                      <a:cubicBezTo>
                        <a:pt x="44" y="47"/>
                        <a:pt x="44" y="45"/>
                        <a:pt x="43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7" name="Freeform 107"/>
                <p:cNvSpPr>
                  <a:spLocks/>
                </p:cNvSpPr>
                <p:nvPr/>
              </p:nvSpPr>
              <p:spPr bwMode="auto">
                <a:xfrm>
                  <a:off x="12533090" y="1598613"/>
                  <a:ext cx="192088" cy="252413"/>
                </a:xfrm>
                <a:custGeom>
                  <a:avLst/>
                  <a:gdLst>
                    <a:gd name="T0" fmla="*/ 56 w 56"/>
                    <a:gd name="T1" fmla="*/ 59 h 73"/>
                    <a:gd name="T2" fmla="*/ 50 w 56"/>
                    <a:gd name="T3" fmla="*/ 61 h 73"/>
                    <a:gd name="T4" fmla="*/ 50 w 56"/>
                    <a:gd name="T5" fmla="*/ 67 h 73"/>
                    <a:gd name="T6" fmla="*/ 6 w 56"/>
                    <a:gd name="T7" fmla="*/ 67 h 73"/>
                    <a:gd name="T8" fmla="*/ 6 w 56"/>
                    <a:gd name="T9" fmla="*/ 6 h 73"/>
                    <a:gd name="T10" fmla="*/ 50 w 56"/>
                    <a:gd name="T11" fmla="*/ 6 h 73"/>
                    <a:gd name="T12" fmla="*/ 50 w 56"/>
                    <a:gd name="T13" fmla="*/ 32 h 73"/>
                    <a:gd name="T14" fmla="*/ 56 w 56"/>
                    <a:gd name="T15" fmla="*/ 32 h 73"/>
                    <a:gd name="T16" fmla="*/ 56 w 56"/>
                    <a:gd name="T17" fmla="*/ 3 h 73"/>
                    <a:gd name="T18" fmla="*/ 53 w 56"/>
                    <a:gd name="T19" fmla="*/ 0 h 73"/>
                    <a:gd name="T20" fmla="*/ 3 w 56"/>
                    <a:gd name="T21" fmla="*/ 0 h 73"/>
                    <a:gd name="T22" fmla="*/ 0 w 56"/>
                    <a:gd name="T23" fmla="*/ 3 h 73"/>
                    <a:gd name="T24" fmla="*/ 0 w 56"/>
                    <a:gd name="T25" fmla="*/ 3 h 73"/>
                    <a:gd name="T26" fmla="*/ 0 w 56"/>
                    <a:gd name="T27" fmla="*/ 70 h 73"/>
                    <a:gd name="T28" fmla="*/ 1 w 56"/>
                    <a:gd name="T29" fmla="*/ 72 h 73"/>
                    <a:gd name="T30" fmla="*/ 3 w 56"/>
                    <a:gd name="T31" fmla="*/ 73 h 73"/>
                    <a:gd name="T32" fmla="*/ 53 w 56"/>
                    <a:gd name="T33" fmla="*/ 73 h 73"/>
                    <a:gd name="T34" fmla="*/ 53 w 56"/>
                    <a:gd name="T35" fmla="*/ 73 h 73"/>
                    <a:gd name="T36" fmla="*/ 56 w 56"/>
                    <a:gd name="T37" fmla="*/ 70 h 73"/>
                    <a:gd name="T38" fmla="*/ 56 w 56"/>
                    <a:gd name="T39" fmla="*/ 59 h 73"/>
                    <a:gd name="T40" fmla="*/ 56 w 56"/>
                    <a:gd name="T41" fmla="*/ 5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6" h="73">
                      <a:moveTo>
                        <a:pt x="56" y="59"/>
                      </a:moveTo>
                      <a:cubicBezTo>
                        <a:pt x="54" y="60"/>
                        <a:pt x="52" y="61"/>
                        <a:pt x="50" y="61"/>
                      </a:cubicBezTo>
                      <a:cubicBezTo>
                        <a:pt x="50" y="67"/>
                        <a:pt x="50" y="67"/>
                        <a:pt x="50" y="67"/>
                      </a:cubicBezTo>
                      <a:cubicBezTo>
                        <a:pt x="6" y="67"/>
                        <a:pt x="6" y="67"/>
                        <a:pt x="6" y="6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32"/>
                        <a:pt x="50" y="32"/>
                        <a:pt x="50" y="32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6" y="1"/>
                        <a:pt x="55" y="0"/>
                        <a:pt x="5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1"/>
                        <a:pt x="0" y="71"/>
                        <a:pt x="1" y="72"/>
                      </a:cubicBezTo>
                      <a:cubicBezTo>
                        <a:pt x="1" y="72"/>
                        <a:pt x="2" y="73"/>
                        <a:pt x="3" y="73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5" y="73"/>
                        <a:pt x="56" y="71"/>
                        <a:pt x="56" y="70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6" y="59"/>
                        <a:pt x="56" y="59"/>
                        <a:pt x="56" y="5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75" name="그룹 74"/>
            <p:cNvGrpSpPr/>
            <p:nvPr/>
          </p:nvGrpSpPr>
          <p:grpSpPr>
            <a:xfrm>
              <a:off x="1914525" y="2590984"/>
              <a:ext cx="5262159" cy="595421"/>
              <a:chOff x="1726946" y="6946130"/>
              <a:chExt cx="5262159" cy="360383"/>
            </a:xfrm>
          </p:grpSpPr>
          <p:cxnSp>
            <p:nvCxnSpPr>
              <p:cNvPr id="78" name="직선 연결선 77"/>
              <p:cNvCxnSpPr/>
              <p:nvPr/>
            </p:nvCxnSpPr>
            <p:spPr bwMode="auto">
              <a:xfrm>
                <a:off x="1726946" y="6946130"/>
                <a:ext cx="0" cy="360383"/>
              </a:xfrm>
              <a:prstGeom prst="line">
                <a:avLst/>
              </a:prstGeom>
              <a:solidFill>
                <a:srgbClr val="EAEAEA"/>
              </a:solidFill>
              <a:ln w="6350" algn="ctr">
                <a:solidFill>
                  <a:schemeClr val="bg1">
                    <a:lumMod val="75000"/>
                  </a:schemeClr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</p:cxnSp>
          <p:sp>
            <p:nvSpPr>
              <p:cNvPr id="79" name="AutoShape 154"/>
              <p:cNvSpPr>
                <a:spLocks noChangeArrowheads="1"/>
              </p:cNvSpPr>
              <p:nvPr/>
            </p:nvSpPr>
            <p:spPr bwMode="gray">
              <a:xfrm>
                <a:off x="1774571" y="6946130"/>
                <a:ext cx="5214534" cy="360383"/>
              </a:xfrm>
              <a:prstGeom prst="flowChartProcess">
                <a:avLst/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97040" algn="ctr" defTabSz="1041261" eaLnBrk="0" latinLnBrk="0" hangingPunct="0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sp>
          <p:nvSpPr>
            <p:cNvPr id="76" name="Rectangle 58"/>
            <p:cNvSpPr>
              <a:spLocks noChangeArrowheads="1"/>
            </p:cNvSpPr>
            <p:nvPr/>
          </p:nvSpPr>
          <p:spPr bwMode="auto">
            <a:xfrm>
              <a:off x="2080308" y="2714684"/>
              <a:ext cx="4910422" cy="377026"/>
            </a:xfrm>
            <a:prstGeom prst="rect">
              <a:avLst/>
            </a:prstGeom>
            <a:extLst/>
          </p:spPr>
          <p:txBody>
            <a:bodyPr wrap="square" lIns="0" tIns="0" rIns="0" bIns="0">
              <a:spAutoFit/>
            </a:bodyPr>
            <a:lstStyle/>
            <a:p>
              <a:pPr marL="142875" lvl="2" indent="-142875"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100000"/>
                <a:buFont typeface="Wingdings" pitchFamily="2" charset="2"/>
                <a:buChar char="§"/>
                <a:tabLst>
                  <a:tab pos="104204" algn="l"/>
                </a:tabLst>
                <a:defRPr/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고</a:t>
              </a:r>
              <a:r>
                <a:rPr lang="ko-KR" altLang="en-US" sz="11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등학교 입학전형과 관련된 </a:t>
              </a: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시스템으로 안정적인 </a:t>
              </a:r>
              <a:r>
                <a:rPr lang="en-US" altLang="ko-KR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GIS S/W </a:t>
              </a: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기술력 필요</a:t>
              </a:r>
            </a:p>
            <a:p>
              <a:pPr marL="142875" lvl="2" indent="-142875"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100000"/>
                <a:buFont typeface="Wingdings" pitchFamily="2" charset="2"/>
                <a:buChar char="§"/>
                <a:tabLst>
                  <a:tab pos="104204" algn="l"/>
                </a:tabLst>
                <a:defRPr/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향후 시스템 확장성이 용이한 제품이 필요함</a:t>
              </a:r>
            </a:p>
          </p:txBody>
        </p:sp>
        <p:sp>
          <p:nvSpPr>
            <p:cNvPr id="77" name="Freeform 34"/>
            <p:cNvSpPr>
              <a:spLocks noEditPoints="1"/>
            </p:cNvSpPr>
            <p:nvPr/>
          </p:nvSpPr>
          <p:spPr bwMode="auto">
            <a:xfrm flipH="1">
              <a:off x="1709291" y="2574330"/>
              <a:ext cx="126310" cy="114300"/>
            </a:xfrm>
            <a:custGeom>
              <a:avLst/>
              <a:gdLst>
                <a:gd name="T0" fmla="*/ 43 w 141"/>
                <a:gd name="T1" fmla="*/ 0 h 124"/>
                <a:gd name="T2" fmla="*/ 11 w 141"/>
                <a:gd name="T3" fmla="*/ 26 h 124"/>
                <a:gd name="T4" fmla="*/ 0 w 141"/>
                <a:gd name="T5" fmla="*/ 81 h 124"/>
                <a:gd name="T6" fmla="*/ 0 w 141"/>
                <a:gd name="T7" fmla="*/ 124 h 124"/>
                <a:gd name="T8" fmla="*/ 59 w 141"/>
                <a:gd name="T9" fmla="*/ 124 h 124"/>
                <a:gd name="T10" fmla="*/ 59 w 141"/>
                <a:gd name="T11" fmla="*/ 66 h 124"/>
                <a:gd name="T12" fmla="*/ 28 w 141"/>
                <a:gd name="T13" fmla="*/ 66 h 124"/>
                <a:gd name="T14" fmla="*/ 36 w 141"/>
                <a:gd name="T15" fmla="*/ 35 h 124"/>
                <a:gd name="T16" fmla="*/ 59 w 141"/>
                <a:gd name="T17" fmla="*/ 20 h 124"/>
                <a:gd name="T18" fmla="*/ 43 w 141"/>
                <a:gd name="T19" fmla="*/ 0 h 124"/>
                <a:gd name="T20" fmla="*/ 125 w 141"/>
                <a:gd name="T21" fmla="*/ 0 h 124"/>
                <a:gd name="T22" fmla="*/ 94 w 141"/>
                <a:gd name="T23" fmla="*/ 26 h 124"/>
                <a:gd name="T24" fmla="*/ 83 w 141"/>
                <a:gd name="T25" fmla="*/ 81 h 124"/>
                <a:gd name="T26" fmla="*/ 83 w 141"/>
                <a:gd name="T27" fmla="*/ 124 h 124"/>
                <a:gd name="T28" fmla="*/ 141 w 141"/>
                <a:gd name="T29" fmla="*/ 124 h 124"/>
                <a:gd name="T30" fmla="*/ 141 w 141"/>
                <a:gd name="T31" fmla="*/ 66 h 124"/>
                <a:gd name="T32" fmla="*/ 111 w 141"/>
                <a:gd name="T33" fmla="*/ 66 h 124"/>
                <a:gd name="T34" fmla="*/ 119 w 141"/>
                <a:gd name="T35" fmla="*/ 36 h 124"/>
                <a:gd name="T36" fmla="*/ 141 w 141"/>
                <a:gd name="T37" fmla="*/ 20 h 124"/>
                <a:gd name="T38" fmla="*/ 125 w 141"/>
                <a:gd name="T3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124">
                  <a:moveTo>
                    <a:pt x="43" y="0"/>
                  </a:moveTo>
                  <a:cubicBezTo>
                    <a:pt x="33" y="3"/>
                    <a:pt x="20" y="12"/>
                    <a:pt x="11" y="26"/>
                  </a:cubicBezTo>
                  <a:cubicBezTo>
                    <a:pt x="2" y="40"/>
                    <a:pt x="0" y="58"/>
                    <a:pt x="0" y="81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58"/>
                    <a:pt x="28" y="44"/>
                    <a:pt x="36" y="35"/>
                  </a:cubicBezTo>
                  <a:cubicBezTo>
                    <a:pt x="43" y="28"/>
                    <a:pt x="52" y="22"/>
                    <a:pt x="59" y="20"/>
                  </a:cubicBezTo>
                  <a:cubicBezTo>
                    <a:pt x="43" y="0"/>
                    <a:pt x="43" y="0"/>
                    <a:pt x="43" y="0"/>
                  </a:cubicBezTo>
                  <a:moveTo>
                    <a:pt x="125" y="0"/>
                  </a:moveTo>
                  <a:cubicBezTo>
                    <a:pt x="116" y="3"/>
                    <a:pt x="103" y="12"/>
                    <a:pt x="94" y="26"/>
                  </a:cubicBezTo>
                  <a:cubicBezTo>
                    <a:pt x="84" y="40"/>
                    <a:pt x="83" y="58"/>
                    <a:pt x="83" y="81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141" y="124"/>
                    <a:pt x="141" y="124"/>
                    <a:pt x="141" y="124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1" y="58"/>
                    <a:pt x="111" y="45"/>
                    <a:pt x="119" y="36"/>
                  </a:cubicBezTo>
                  <a:cubicBezTo>
                    <a:pt x="126" y="28"/>
                    <a:pt x="134" y="22"/>
                    <a:pt x="141" y="20"/>
                  </a:cubicBezTo>
                  <a:cubicBezTo>
                    <a:pt x="125" y="0"/>
                    <a:pt x="125" y="0"/>
                    <a:pt x="125" y="0"/>
                  </a:cubicBezTo>
                </a:path>
              </a:pathLst>
            </a:custGeom>
            <a:solidFill>
              <a:schemeClr val="bg1">
                <a:alpha val="69804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51742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103485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55228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206970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587137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3104564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621993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4139420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l" defTabSz="99556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endParaRPr>
            </a:p>
          </p:txBody>
        </p:sp>
      </p:grpSp>
      <p:graphicFrame>
        <p:nvGraphicFramePr>
          <p:cNvPr id="8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15127"/>
              </p:ext>
            </p:extLst>
          </p:nvPr>
        </p:nvGraphicFramePr>
        <p:xfrm>
          <a:off x="3197581" y="7577418"/>
          <a:ext cx="3873120" cy="2125766"/>
        </p:xfrm>
        <a:graphic>
          <a:graphicData uri="http://schemas.openxmlformats.org/drawingml/2006/table">
            <a:tbl>
              <a:tblPr/>
              <a:tblGrid>
                <a:gridCol w="18894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3582">
                  <a:extLst>
                    <a:ext uri="{9D8B030D-6E8A-4147-A177-3AD203B41FA5}">
                      <a16:colId xmlns:a16="http://schemas.microsoft.com/office/drawing/2014/main" xmlns="" val="2804222325"/>
                    </a:ext>
                  </a:extLst>
                </a:gridCol>
              </a:tblGrid>
              <a:tr h="659685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   업     명</a:t>
                      </a:r>
                    </a:p>
                  </a:txBody>
                  <a:tcPr marL="102063" marR="102063" marT="51542" marB="5154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사업기간</a:t>
                      </a:r>
                    </a:p>
                  </a:txBody>
                  <a:tcPr marL="102063" marR="102063" marT="51542" marB="51542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발주처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102063" marR="102063" marT="51542" marB="51542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4444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고입전형 지리배정 시스템</a:t>
                      </a:r>
                      <a:endParaRPr kumimoji="1" lang="ko-KR" alt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102063" marR="102063" marT="51542" marB="5154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5675" rtl="0" eaLnBrk="1" fontAlgn="ctr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18.09~19.02</a:t>
                      </a:r>
                      <a:endParaRPr kumimoji="1" lang="en-US" altLang="ko-KR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102063" marR="102063" marT="51542" marB="5154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5675" rtl="0" eaLnBrk="1" fontAlgn="ctr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대전교육청</a:t>
                      </a:r>
                      <a:endParaRPr kumimoji="1" lang="en-US" altLang="ko-KR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102063" marR="102063" marT="51542" marB="5154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1637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지방상수도</a:t>
                      </a:r>
                      <a:r>
                        <a:rPr kumimoji="1" lang="en-US" altLang="ko-KR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댐</a:t>
                      </a:r>
                      <a:r>
                        <a:rPr kumimoji="1" lang="en-US" altLang="ko-KR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수질 업무시스템</a:t>
                      </a:r>
                      <a:endParaRPr kumimoji="1" lang="en-US" altLang="ko-KR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GIS </a:t>
                      </a:r>
                      <a:r>
                        <a:rPr kumimoji="1" lang="ko-KR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혁신사업</a:t>
                      </a:r>
                    </a:p>
                  </a:txBody>
                  <a:tcPr marL="102063" marR="102063" marT="51542" marB="5154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5675" rtl="0" eaLnBrk="1" fontAlgn="ctr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18.02~18.11</a:t>
                      </a:r>
                    </a:p>
                  </a:txBody>
                  <a:tcPr marL="102063" marR="102063" marT="51542" marB="5154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5675" rtl="0" eaLnBrk="1" fontAlgn="ctr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한국수자원공사</a:t>
                      </a:r>
                      <a:endParaRPr kumimoji="1" lang="en-US" altLang="ko-KR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102063" marR="102063" marT="51542" marB="5154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7" name="object 34"/>
          <p:cNvSpPr/>
          <p:nvPr/>
        </p:nvSpPr>
        <p:spPr>
          <a:xfrm>
            <a:off x="716751" y="3274389"/>
            <a:ext cx="6376248" cy="3152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9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</TotalTime>
  <Words>1802</Words>
  <Application>Microsoft Office PowerPoint</Application>
  <PresentationFormat>사용자 지정</PresentationFormat>
  <Paragraphs>391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2_Office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mostvisual</dc:creator>
  <cp:lastModifiedBy>임종수</cp:lastModifiedBy>
  <cp:revision>442</cp:revision>
  <cp:lastPrinted>2019-08-19T01:25:07Z</cp:lastPrinted>
  <dcterms:created xsi:type="dcterms:W3CDTF">2012-12-17T05:03:29Z</dcterms:created>
  <dcterms:modified xsi:type="dcterms:W3CDTF">2019-08-20T10:31:07Z</dcterms:modified>
</cp:coreProperties>
</file>