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1" r:id="rId1"/>
    <p:sldMasterId id="2147483655" r:id="rId2"/>
  </p:sldMasterIdLst>
  <p:notesMasterIdLst>
    <p:notesMasterId r:id="rId10"/>
  </p:notesMasterIdLst>
  <p:handoutMasterIdLst>
    <p:handoutMasterId r:id="rId11"/>
  </p:handoutMasterIdLst>
  <p:sldIdLst>
    <p:sldId id="617" r:id="rId3"/>
    <p:sldId id="610" r:id="rId4"/>
    <p:sldId id="619" r:id="rId5"/>
    <p:sldId id="614" r:id="rId6"/>
    <p:sldId id="615" r:id="rId7"/>
    <p:sldId id="618" r:id="rId8"/>
    <p:sldId id="616" r:id="rId9"/>
  </p:sldIdLst>
  <p:sldSz cx="7561263" cy="10693400"/>
  <p:notesSz cx="6797675" cy="9926638"/>
  <p:defaultTextStyle>
    <a:defPPr>
      <a:defRPr lang="ko-KR"/>
    </a:defPPr>
    <a:lvl1pPr marL="0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07" userDrawn="1">
          <p15:clr>
            <a:srgbClr val="A4A3A4"/>
          </p15:clr>
        </p15:guide>
        <p15:guide id="2" orient="horz" pos="6271" userDrawn="1">
          <p15:clr>
            <a:srgbClr val="A4A3A4"/>
          </p15:clr>
        </p15:guide>
        <p15:guide id="3" pos="91" userDrawn="1">
          <p15:clr>
            <a:srgbClr val="A4A3A4"/>
          </p15:clr>
        </p15:guide>
        <p15:guide id="4" pos="4536">
          <p15:clr>
            <a:srgbClr val="A4A3A4"/>
          </p15:clr>
        </p15:guide>
        <p15:guide id="5" orient="horz" pos="2121" userDrawn="1">
          <p15:clr>
            <a:srgbClr val="A4A3A4"/>
          </p15:clr>
        </p15:guide>
        <p15:guide id="6" orient="horz" pos="933" userDrawn="1">
          <p15:clr>
            <a:srgbClr val="A4A3A4"/>
          </p15:clr>
        </p15:guide>
        <p15:guide id="7" orient="horz" pos="1735" userDrawn="1">
          <p15:clr>
            <a:srgbClr val="A4A3A4"/>
          </p15:clr>
        </p15:guide>
        <p15:guide id="8" pos="23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BC6"/>
    <a:srgbClr val="1584E9"/>
    <a:srgbClr val="346B9C"/>
    <a:srgbClr val="1068B8"/>
    <a:srgbClr val="B9CDE5"/>
    <a:srgbClr val="FAFAFA"/>
    <a:srgbClr val="5CC6F6"/>
    <a:srgbClr val="B6D9F8"/>
    <a:srgbClr val="76B7F2"/>
    <a:srgbClr val="258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4" autoAdjust="0"/>
    <p:restoredTop sz="99096" autoAdjust="0"/>
  </p:normalViewPr>
  <p:slideViewPr>
    <p:cSldViewPr showGuides="1">
      <p:cViewPr varScale="1">
        <p:scale>
          <a:sx n="107" d="100"/>
          <a:sy n="107" d="100"/>
        </p:scale>
        <p:origin x="-4498" y="-96"/>
      </p:cViewPr>
      <p:guideLst>
        <p:guide orient="horz" pos="2007"/>
        <p:guide orient="horz" pos="6271"/>
        <p:guide orient="horz" pos="2121"/>
        <p:guide orient="horz" pos="933"/>
        <p:guide orient="horz" pos="1735"/>
        <p:guide pos="91"/>
        <p:guide pos="4536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D1481-5AC3-40A3-9A3B-DBF7974BF803}" type="datetimeFigureOut">
              <a:rPr lang="ko-KR" altLang="en-US" smtClean="0"/>
              <a:t>2019-08-20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B98D3-6217-48D4-81D8-63D4B0ED1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546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406B4-3B96-4F3F-AE88-0C071FE4ED02}" type="datetimeFigureOut">
              <a:rPr lang="ko-KR" altLang="en-US" smtClean="0"/>
              <a:pPr/>
              <a:t>2019-08-20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D92B9-FF84-45A1-8B09-9EEE76C206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9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78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564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347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129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8911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6693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476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258" algn="l" defTabSz="995564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462276" y="10234193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t>Ⅱ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_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b="7239"/>
          <a:stretch/>
        </p:blipFill>
        <p:spPr bwMode="auto">
          <a:xfrm>
            <a:off x="0" y="0"/>
            <a:ext cx="7562850" cy="9919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그룹 10"/>
          <p:cNvGrpSpPr/>
          <p:nvPr userDrawn="1"/>
        </p:nvGrpSpPr>
        <p:grpSpPr>
          <a:xfrm>
            <a:off x="5514670" y="325055"/>
            <a:ext cx="1369388" cy="387100"/>
            <a:chOff x="5804339" y="325055"/>
            <a:chExt cx="1369388" cy="387100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6190405" y="340866"/>
              <a:ext cx="983322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r>
                <a:rPr lang="ko-KR" altLang="en-US" sz="1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일반현황</a:t>
              </a:r>
              <a:endPara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pic>
          <p:nvPicPr>
            <p:cNvPr id="13" name="그림 12" descr="Ellipse 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5804339" y="350015"/>
              <a:ext cx="396623" cy="362140"/>
            </a:xfrm>
            <a:prstGeom prst="rect">
              <a:avLst/>
            </a:prstGeom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r>
                <a:rPr lang="az-Cyrl-AZ" altLang="ko-KR" sz="17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Ⅱ</a:t>
              </a:r>
              <a:endParaRPr lang="ko-KR" altLang="en-US" sz="17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  <p:sp>
        <p:nvSpPr>
          <p:cNvPr id="7" name="TextBox 6"/>
          <p:cNvSpPr txBox="1"/>
          <p:nvPr userDrawn="1"/>
        </p:nvSpPr>
        <p:spPr>
          <a:xfrm>
            <a:off x="3462276" y="10234193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우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562850" cy="1069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직사각형 19"/>
          <p:cNvSpPr/>
          <p:nvPr userDrawn="1"/>
        </p:nvSpPr>
        <p:spPr>
          <a:xfrm>
            <a:off x="-2809" y="0"/>
            <a:ext cx="4500711" cy="99021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648283" y="439211"/>
            <a:ext cx="4382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rPr>
              <a:t>고등학교 입학전형시스템 기능 개선 및 현행화 용역</a:t>
            </a:r>
          </a:p>
        </p:txBody>
      </p:sp>
      <p:grpSp>
        <p:nvGrpSpPr>
          <p:cNvPr id="24" name="그룹 23"/>
          <p:cNvGrpSpPr/>
          <p:nvPr userDrawn="1"/>
        </p:nvGrpSpPr>
        <p:grpSpPr>
          <a:xfrm>
            <a:off x="5508244" y="325055"/>
            <a:ext cx="1375814" cy="379477"/>
            <a:chOff x="5797913" y="325055"/>
            <a:chExt cx="1375814" cy="379477"/>
          </a:xfrm>
        </p:grpSpPr>
        <p:sp>
          <p:nvSpPr>
            <p:cNvPr id="25" name="TextBox 24"/>
            <p:cNvSpPr txBox="1"/>
            <p:nvPr userDrawn="1"/>
          </p:nvSpPr>
          <p:spPr>
            <a:xfrm>
              <a:off x="6190405" y="340866"/>
              <a:ext cx="983322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r>
                <a:rPr lang="ko-KR" altLang="en-US" sz="17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</a:rPr>
                <a:t>일반현황</a:t>
              </a:r>
              <a:endParaRPr lang="ko-KR" altLang="en-US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endParaRPr>
            </a:p>
          </p:txBody>
        </p:sp>
        <p:pic>
          <p:nvPicPr>
            <p:cNvPr id="26" name="그림 25" descr="Ellipse 1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5815199" y="325055"/>
              <a:ext cx="374905" cy="37947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 userDrawn="1"/>
          </p:nvSpPr>
          <p:spPr>
            <a:xfrm>
              <a:off x="5797913" y="340044"/>
              <a:ext cx="396623" cy="362140"/>
            </a:xfrm>
            <a:prstGeom prst="rect">
              <a:avLst/>
            </a:prstGeom>
            <a:noFill/>
          </p:spPr>
          <p:txBody>
            <a:bodyPr wrap="none" lIns="99556" tIns="49779" rIns="99556" bIns="49779" rtlCol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/>
              <a:r>
                <a:rPr lang="en-US" altLang="ko-KR" sz="1700" kern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ix모던고딕 EB" panose="02020603020101020101" pitchFamily="18" charset="-127"/>
                  <a:ea typeface="Rix모던고딕 EB" panose="02020603020101020101" pitchFamily="18" charset="-127"/>
                  <a:cs typeface="+mn-cs"/>
                </a:rPr>
                <a:t>Ⅱ</a:t>
              </a:r>
              <a:endParaRPr lang="ko-KR" altLang="en-US" sz="17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  <a:cs typeface="+mn-cs"/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3462276" y="10234193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8" y="202722"/>
            <a:ext cx="544563" cy="54456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" y="240834"/>
            <a:ext cx="1044327" cy="169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58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462276" y="10234193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9556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Ⅱ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t> - </a:t>
            </a:r>
            <a:fld id="{CE65B9B2-73E1-4653-A0F5-F386C17F24EC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-윤고딕320" pitchFamily="18" charset="-127"/>
                <a:ea typeface="-윤고딕320" pitchFamily="18" charset="-127"/>
                <a:cs typeface="+mn-cs"/>
              </a:rPr>
              <a:pPr marL="0" marR="0" lvl="0" indent="0" algn="ctr" defTabSz="99556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-윤고딕320" pitchFamily="18" charset="-127"/>
              <a:ea typeface="-윤고딕320" pitchFamily="18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iming>
    <p:tnLst>
      <p:par>
        <p:cTn id="1" dur="indefinite" restart="never" nodeType="tmRoot"/>
      </p:par>
    </p:tnLst>
  </p:timing>
  <p:txStyles>
    <p:titleStyle>
      <a:lvl1pPr algn="ctr" defTabSz="995564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37" indent="-373337" algn="l" defTabSz="995564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896" indent="-311114" algn="l" defTabSz="995564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456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238" indent="-248891" algn="l" defTabSz="995564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020" indent="-248891" algn="l" defTabSz="995564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7802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584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36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147" indent="-248891" algn="l" defTabSz="99556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8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564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347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129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911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693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476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258" algn="l" defTabSz="995564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" y="44"/>
            <a:ext cx="7559695" cy="1069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39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3898" y="2492831"/>
            <a:ext cx="8082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Rix명조 EB" panose="02020603020101020101" pitchFamily="18" charset="-127"/>
                <a:ea typeface="Rix명조 EB" panose="02020603020101020101" pitchFamily="18" charset="-127"/>
              </a:rPr>
              <a:t>Ⅱ</a:t>
            </a:r>
            <a:endParaRPr lang="en-US" sz="5400" dirty="0">
              <a:solidFill>
                <a:schemeClr val="bg1"/>
              </a:solidFill>
              <a:latin typeface="Rix명조 EB" panose="02020603020101020101" pitchFamily="18" charset="-127"/>
              <a:ea typeface="Rix명조 EB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7053" y="2826420"/>
            <a:ext cx="22172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EB" panose="02020603020101020101" pitchFamily="18" charset="-127"/>
                <a:ea typeface="Rix모던고딕 EB" panose="02020603020101020101" pitchFamily="18" charset="-127"/>
              </a:rPr>
              <a:t>일반현황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  <a:latin typeface="Rix모던고딕 EB" panose="02020603020101020101" pitchFamily="18" charset="-127"/>
              <a:ea typeface="Rix모던고딕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99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제안사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일반현황</a:t>
            </a:r>
            <a:endParaRPr lang="en-US" altLang="ko-KR" sz="1600" dirty="0">
              <a:solidFill>
                <a:srgbClr val="C0000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1.1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일반현황 및 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요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연혁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IT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인프라에서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비즈니스 서비스 구축분야와 시스템 통합에서 특화된 지식과 경험을 축적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하여 대학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공공부문의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정보화사업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그룹웨어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포털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모바일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웹반응형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서비스 영역 등의 사업을 운영하고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7928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216667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일반현황 및 연혁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1. </a:t>
            </a:r>
            <a:r>
              <a:rPr lang="ko-KR" altLang="en-US" sz="1100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일반현황 ▶ </a:t>
            </a: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1.1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일반현황 및 연혁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28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168883"/>
              </p:ext>
            </p:extLst>
          </p:nvPr>
        </p:nvGraphicFramePr>
        <p:xfrm>
          <a:off x="366905" y="3229257"/>
          <a:ext cx="6828915" cy="1567764"/>
        </p:xfrm>
        <a:graphic>
          <a:graphicData uri="http://schemas.openxmlformats.org/drawingml/2006/table">
            <a:tbl>
              <a:tblPr/>
              <a:tblGrid>
                <a:gridCol w="12407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039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55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221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회사명</a:t>
                      </a:r>
                      <a:endParaRPr kumimoji="1" lang="en-US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㈜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지벡소프트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69358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대표자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김 준 호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사업분야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시스템통합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소프트웨어 개발 및 공급사업</a:t>
                      </a:r>
                    </a:p>
                  </a:txBody>
                  <a:tcPr marL="89995" marR="89995" marT="46827" marB="468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주소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대전광역시 서구 청사서로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70, 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상가동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303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호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월평동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무궁화아파트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89995" marR="89995" marT="46827" marB="468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전화번호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042-487-8112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89995" marR="89995" marT="46827" marB="468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+mn-cs"/>
                        </a:rPr>
                        <a:t>FAX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+mn-cs"/>
                      </a:endParaRPr>
                    </a:p>
                  </a:txBody>
                  <a:tcPr marL="89995" marR="89995" marT="46827" marB="4682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042-487-8113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89995" marR="89995" marT="46827" marB="46827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회사 설립 년도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2015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  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04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월</a:t>
                      </a:r>
                    </a:p>
                  </a:txBody>
                  <a:tcPr marL="89995" marR="89995" marT="46827" marB="468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1294">
                <a:tc>
                  <a:txBody>
                    <a:bodyPr/>
                    <a:lstStyle>
                      <a:lvl1pPr marL="0" algn="l" defTabSz="1001713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1001713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1001713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ctr" defTabSz="10017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해당부문 종사기간</a:t>
                      </a:r>
                    </a:p>
                  </a:txBody>
                  <a:tcPr marL="69358" marR="0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1pPr>
                      <a:lvl2pPr marL="742950" indent="-28575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2pPr>
                      <a:lvl3pPr marL="11430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8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3pPr>
                      <a:lvl4pPr marL="16002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4pPr>
                      <a:lvl5pPr marL="2057400" indent="-228600" algn="l" defTabSz="914400" rtl="0" eaLnBrk="1" latinLnBrk="1" hangingPunct="1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5pPr>
                      <a:lvl6pPr marL="25146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6pPr>
                      <a:lvl7pPr marL="29718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7pPr>
                      <a:lvl8pPr marL="34290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8pPr>
                      <a:lvl9pPr marL="3886200" indent="-228600" algn="l" defTabSz="914400" rtl="0" eaLnBrk="0" fontAlgn="base" latinLnBrk="1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defRPr>
                      </a:lvl9pPr>
                    </a:lstStyle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2015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 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04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월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~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현재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( 4</a:t>
                      </a:r>
                      <a:r>
                        <a:rPr kumimoji="1" lang="ko-KR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년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 04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개월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Rix모던고딕 M" panose="02020603020101020101" pitchFamily="18" charset="-127"/>
                          <a:ea typeface="Rix모던고딕 M" panose="02020603020101020101" pitchFamily="18" charset="-127"/>
                          <a:cs typeface="+mn-cs"/>
                        </a:rPr>
                        <a:t>)</a:t>
                      </a:r>
                      <a:endParaRPr kumimoji="1" lang="ko-KR" altLang="ko-KR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Rix모던고딕 M" panose="02020603020101020101" pitchFamily="18" charset="-127"/>
                        <a:ea typeface="Rix모던고딕 M" panose="02020603020101020101" pitchFamily="18" charset="-127"/>
                        <a:cs typeface="+mn-cs"/>
                      </a:endParaRPr>
                    </a:p>
                  </a:txBody>
                  <a:tcPr marL="89995" marR="89995" marT="46827" marB="4682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>
            <a:grpSpLocks/>
          </p:cNvGrpSpPr>
          <p:nvPr/>
        </p:nvGrpSpPr>
        <p:grpSpPr bwMode="auto">
          <a:xfrm>
            <a:off x="454850" y="4986660"/>
            <a:ext cx="2911475" cy="168275"/>
            <a:chOff x="1118401" y="2642222"/>
            <a:chExt cx="2662771" cy="169202"/>
          </a:xfrm>
        </p:grpSpPr>
        <p:sp>
          <p:nvSpPr>
            <p:cNvPr id="27" name="Rectangle 17"/>
            <p:cNvSpPr>
              <a:spLocks noChangeArrowheads="1"/>
            </p:cNvSpPr>
            <p:nvPr/>
          </p:nvSpPr>
          <p:spPr bwMode="auto">
            <a:xfrm>
              <a:off x="1333281" y="2642222"/>
              <a:ext cx="2447891" cy="169202"/>
            </a:xfrm>
            <a:prstGeom prst="rect">
              <a:avLst/>
            </a:prstGeom>
            <a:extLst/>
          </p:spPr>
          <p:txBody>
            <a:bodyPr lIns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hangingPunct="1">
                <a:lnSpc>
                  <a:spcPct val="125000"/>
                </a:lnSpc>
                <a:defRPr/>
              </a:pPr>
              <a:r>
                <a:rPr lang="ko-KR" altLang="en-US" sz="1000" spc="-50" dirty="0">
                  <a:solidFill>
                    <a:srgbClr val="002060"/>
                  </a:solidFill>
                  <a:latin typeface="Rix고딕 EB" pitchFamily="18" charset="-127"/>
                  <a:ea typeface="Rix고딕 EB" pitchFamily="18" charset="-127"/>
                </a:rPr>
                <a:t> 주요연혁</a:t>
              </a: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401" y="2665116"/>
              <a:ext cx="172042" cy="123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그룹 29"/>
          <p:cNvGrpSpPr>
            <a:grpSpLocks/>
          </p:cNvGrpSpPr>
          <p:nvPr/>
        </p:nvGrpSpPr>
        <p:grpSpPr bwMode="auto">
          <a:xfrm>
            <a:off x="540575" y="8279525"/>
            <a:ext cx="5851525" cy="1573733"/>
            <a:chOff x="1238400" y="6065614"/>
            <a:chExt cx="5349953" cy="1573477"/>
          </a:xfrm>
        </p:grpSpPr>
        <p:sp>
          <p:nvSpPr>
            <p:cNvPr id="31" name="Rectangle 1338" descr="강-2단"/>
            <p:cNvSpPr>
              <a:spLocks noChangeArrowheads="1"/>
            </p:cNvSpPr>
            <p:nvPr/>
          </p:nvSpPr>
          <p:spPr bwMode="auto">
            <a:xfrm>
              <a:off x="1836387" y="7485129"/>
              <a:ext cx="3780963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32" name="Line 448"/>
            <p:cNvSpPr>
              <a:spLocks noChangeShapeType="1"/>
            </p:cNvSpPr>
            <p:nvPr/>
          </p:nvSpPr>
          <p:spPr bwMode="auto">
            <a:xfrm>
              <a:off x="1836387" y="7093054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33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885" y="6339171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1338" descr="강-2단"/>
            <p:cNvSpPr>
              <a:spLocks noChangeArrowheads="1"/>
            </p:cNvSpPr>
            <p:nvPr/>
          </p:nvSpPr>
          <p:spPr bwMode="auto">
            <a:xfrm>
              <a:off x="1836387" y="6350425"/>
              <a:ext cx="4493612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5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월 철도 차세대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KOVIS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구축 사업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(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하도급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)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35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885" y="6627156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Line 448"/>
            <p:cNvSpPr>
              <a:spLocks noChangeShapeType="1"/>
            </p:cNvSpPr>
            <p:nvPr/>
          </p:nvSpPr>
          <p:spPr bwMode="auto">
            <a:xfrm>
              <a:off x="1836387" y="6805070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37" name="Rectangle 1338" descr="강-2단"/>
            <p:cNvSpPr>
              <a:spLocks noChangeArrowheads="1"/>
            </p:cNvSpPr>
            <p:nvPr/>
          </p:nvSpPr>
          <p:spPr bwMode="auto">
            <a:xfrm>
              <a:off x="1802392" y="6589081"/>
              <a:ext cx="4689555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 1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월 철도공사 예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.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발권 운영 지원 시스템 구축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(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하도급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)  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38" name="Rectangle 1338" descr="강-2단"/>
            <p:cNvSpPr>
              <a:spLocks noChangeArrowheads="1"/>
            </p:cNvSpPr>
            <p:nvPr/>
          </p:nvSpPr>
          <p:spPr bwMode="auto">
            <a:xfrm>
              <a:off x="1836387" y="6867096"/>
              <a:ext cx="3852082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7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월 통계청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MDIS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시스템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3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차 구축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(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하도급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)</a:t>
              </a: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39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8605" y="6877066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Line 448"/>
            <p:cNvSpPr>
              <a:spLocks noChangeShapeType="1"/>
            </p:cNvSpPr>
            <p:nvPr/>
          </p:nvSpPr>
          <p:spPr bwMode="auto">
            <a:xfrm>
              <a:off x="1836387" y="6235449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41" name="Text Box 218"/>
            <p:cNvSpPr txBox="1">
              <a:spLocks noChangeArrowheads="1"/>
            </p:cNvSpPr>
            <p:nvPr/>
          </p:nvSpPr>
          <p:spPr bwMode="auto">
            <a:xfrm>
              <a:off x="1238400" y="6086071"/>
              <a:ext cx="322432" cy="199252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08080"/>
              </a:prstShdw>
            </a:effectLst>
            <a:extLst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hangingPunct="1">
                <a:lnSpc>
                  <a:spcPct val="125000"/>
                </a:lnSpc>
                <a:defRPr/>
              </a:pPr>
              <a:r>
                <a:rPr lang="en-US" altLang="ko-KR" sz="1200" dirty="0" smtClean="0">
                  <a:solidFill>
                    <a:srgbClr val="195E81"/>
                  </a:solidFill>
                  <a:latin typeface="가는각진제목체"/>
                  <a:ea typeface="+mn-ea"/>
                </a:rPr>
                <a:t>2016</a:t>
              </a:r>
              <a:endParaRPr lang="ko-KR" altLang="en-US" sz="1200" dirty="0">
                <a:solidFill>
                  <a:srgbClr val="195E81"/>
                </a:solidFill>
                <a:latin typeface="가는각진제목체"/>
                <a:ea typeface="+mn-ea"/>
              </a:endParaRPr>
            </a:p>
          </p:txBody>
        </p:sp>
        <p:pic>
          <p:nvPicPr>
            <p:cNvPr id="42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4885" y="6085107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Rectangle 1338" descr="강-2단"/>
            <p:cNvSpPr>
              <a:spLocks noChangeArrowheads="1"/>
            </p:cNvSpPr>
            <p:nvPr/>
          </p:nvSpPr>
          <p:spPr bwMode="auto">
            <a:xfrm>
              <a:off x="1784044" y="6065614"/>
              <a:ext cx="4297670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8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월 국립 </a:t>
              </a:r>
              <a:r>
                <a:rPr lang="ko-KR" altLang="en-US" sz="1000" kern="0" dirty="0" err="1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생태원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DB-GIS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시스템 구축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(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하도급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)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44" name="Line 448"/>
            <p:cNvSpPr>
              <a:spLocks noChangeShapeType="1"/>
            </p:cNvSpPr>
            <p:nvPr/>
          </p:nvSpPr>
          <p:spPr bwMode="auto">
            <a:xfrm>
              <a:off x="1836387" y="6517085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</p:grpSp>
      <p:sp>
        <p:nvSpPr>
          <p:cNvPr id="60" name="Line 448"/>
          <p:cNvSpPr>
            <a:spLocks noChangeShapeType="1"/>
          </p:cNvSpPr>
          <p:nvPr/>
        </p:nvSpPr>
        <p:spPr bwMode="auto">
          <a:xfrm>
            <a:off x="1216552" y="10171236"/>
            <a:ext cx="519747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/>
        </p:spPr>
        <p:txBody>
          <a:bodyPr lIns="101334" tIns="50667" rIns="101334" bIns="50667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eaLnBrk="1" latinLnBrk="1" hangingPunct="1">
              <a:lnSpc>
                <a:spcPct val="125000"/>
              </a:lnSpc>
              <a:defRPr/>
            </a:pPr>
            <a:endParaRPr lang="ko-KR" altLang="en-US" sz="1000" dirty="0">
              <a:solidFill>
                <a:prstClr val="black"/>
              </a:solidFill>
              <a:latin typeface="가는각진제목체"/>
              <a:ea typeface="Rix고딕 B" pitchFamily="18" charset="-127"/>
            </a:endParaRPr>
          </a:p>
        </p:txBody>
      </p:sp>
      <p:pic>
        <p:nvPicPr>
          <p:cNvPr id="61" name="Picture 80" descr="패턴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19" y="9955212"/>
            <a:ext cx="209673" cy="17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1338" descr="강-2단"/>
          <p:cNvSpPr>
            <a:spLocks noChangeArrowheads="1"/>
          </p:cNvSpPr>
          <p:nvPr/>
        </p:nvSpPr>
        <p:spPr bwMode="auto">
          <a:xfrm>
            <a:off x="1192690" y="9955212"/>
            <a:ext cx="4213225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defTabSz="1192783" fontAlgn="ctr">
              <a:lnSpc>
                <a:spcPts val="1219"/>
              </a:lnSpc>
              <a:spcBef>
                <a:spcPts val="332"/>
              </a:spcBef>
              <a:buClr>
                <a:srgbClr val="808080"/>
              </a:buClr>
              <a:buSzPct val="80000"/>
              <a:defRPr/>
            </a:pPr>
            <a:r>
              <a: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3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월 철도시설공단 통합운영 유지보수 사업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하도급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)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 </a:t>
            </a:r>
            <a:endParaRPr lang="ko-KR" altLang="en-US" sz="1000" kern="0" dirty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Rix고딕 B" pitchFamily="18" charset="-127"/>
            </a:endParaRPr>
          </a:p>
        </p:txBody>
      </p:sp>
      <p:sp>
        <p:nvSpPr>
          <p:cNvPr id="63" name="Line 448"/>
          <p:cNvSpPr>
            <a:spLocks noChangeShapeType="1"/>
          </p:cNvSpPr>
          <p:nvPr/>
        </p:nvSpPr>
        <p:spPr bwMode="auto">
          <a:xfrm>
            <a:off x="1216552" y="9883204"/>
            <a:ext cx="519747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/>
        </p:spPr>
        <p:txBody>
          <a:bodyPr lIns="101334" tIns="50667" rIns="101334" bIns="50667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eaLnBrk="1" latinLnBrk="1" hangingPunct="1">
              <a:lnSpc>
                <a:spcPct val="125000"/>
              </a:lnSpc>
              <a:defRPr/>
            </a:pPr>
            <a:endParaRPr lang="ko-KR" altLang="en-US" sz="1000" dirty="0">
              <a:solidFill>
                <a:prstClr val="black"/>
              </a:solidFill>
              <a:latin typeface="가는각진제목체"/>
              <a:ea typeface="Rix고딕 B" pitchFamily="18" charset="-127"/>
            </a:endParaRPr>
          </a:p>
        </p:txBody>
      </p:sp>
      <p:pic>
        <p:nvPicPr>
          <p:cNvPr id="64" name="Picture 80" descr="패턴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19" y="9683364"/>
            <a:ext cx="209673" cy="17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Rectangle 1338" descr="강-2단"/>
          <p:cNvSpPr>
            <a:spLocks noChangeArrowheads="1"/>
          </p:cNvSpPr>
          <p:nvPr/>
        </p:nvSpPr>
        <p:spPr bwMode="auto">
          <a:xfrm>
            <a:off x="1192690" y="9683364"/>
            <a:ext cx="4213225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defTabSz="1192783" fontAlgn="ctr">
              <a:lnSpc>
                <a:spcPts val="1219"/>
              </a:lnSpc>
              <a:spcBef>
                <a:spcPts val="332"/>
              </a:spcBef>
              <a:buClr>
                <a:srgbClr val="808080"/>
              </a:buClr>
              <a:buSzPct val="80000"/>
              <a:defRPr/>
            </a:pPr>
            <a:r>
              <a: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5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월 통계청 </a:t>
            </a:r>
            <a:r>
              <a:rPr lang="ko-KR" altLang="en-US" sz="1000" kern="0" dirty="0" err="1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나라통계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 시스템 구축 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하도급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)</a:t>
            </a:r>
            <a:endParaRPr lang="ko-KR" altLang="en-US" sz="1000" kern="0" dirty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Rix고딕 B" pitchFamily="18" charset="-127"/>
            </a:endParaRPr>
          </a:p>
        </p:txBody>
      </p:sp>
      <p:sp>
        <p:nvSpPr>
          <p:cNvPr id="66" name="Line 448"/>
          <p:cNvSpPr>
            <a:spLocks noChangeShapeType="1"/>
          </p:cNvSpPr>
          <p:nvPr/>
        </p:nvSpPr>
        <p:spPr bwMode="auto">
          <a:xfrm>
            <a:off x="1216552" y="9595172"/>
            <a:ext cx="519747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ffectLst/>
          <a:extLst/>
        </p:spPr>
        <p:txBody>
          <a:bodyPr lIns="101334" tIns="50667" rIns="101334" bIns="50667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eaLnBrk="1" latinLnBrk="1" hangingPunct="1">
              <a:lnSpc>
                <a:spcPct val="125000"/>
              </a:lnSpc>
              <a:defRPr/>
            </a:pPr>
            <a:endParaRPr lang="ko-KR" altLang="en-US" sz="1000" dirty="0">
              <a:solidFill>
                <a:prstClr val="black"/>
              </a:solidFill>
              <a:latin typeface="가는각진제목체"/>
              <a:ea typeface="Rix고딕 B" pitchFamily="18" charset="-127"/>
            </a:endParaRPr>
          </a:p>
        </p:txBody>
      </p:sp>
      <p:pic>
        <p:nvPicPr>
          <p:cNvPr id="67" name="Picture 80" descr="패턴-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19" y="9379148"/>
            <a:ext cx="209673" cy="177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1338" descr="강-2단"/>
          <p:cNvSpPr>
            <a:spLocks noChangeArrowheads="1"/>
          </p:cNvSpPr>
          <p:nvPr/>
        </p:nvSpPr>
        <p:spPr bwMode="auto">
          <a:xfrm>
            <a:off x="1192690" y="9379148"/>
            <a:ext cx="4213225" cy="153987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defRPr>
            </a:lvl9pPr>
          </a:lstStyle>
          <a:p>
            <a:pPr defTabSz="1192783" fontAlgn="ctr">
              <a:lnSpc>
                <a:spcPts val="1219"/>
              </a:lnSpc>
              <a:spcBef>
                <a:spcPts val="332"/>
              </a:spcBef>
              <a:buClr>
                <a:srgbClr val="808080"/>
              </a:buClr>
              <a:buSzPct val="80000"/>
              <a:defRPr/>
            </a:pPr>
            <a:r>
              <a: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5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월 통계청 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KOSIS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시스템 구축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(</a:t>
            </a:r>
            <a:r>
              <a:rPr lang="ko-KR" altLang="en-US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하도급</a:t>
            </a:r>
            <a:r>
              <a:rPr lang="en-US" altLang="ko-KR" sz="10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rPr>
              <a:t>)</a:t>
            </a:r>
            <a:endParaRPr lang="ko-KR" altLang="en-US" sz="1000" kern="0" dirty="0">
              <a:solidFill>
                <a:srgbClr val="000000">
                  <a:lumMod val="75000"/>
                  <a:lumOff val="25000"/>
                </a:srgbClr>
              </a:solidFill>
              <a:latin typeface="가는각진제목체"/>
              <a:ea typeface="Rix고딕 B" pitchFamily="18" charset="-127"/>
            </a:endParaRPr>
          </a:p>
        </p:txBody>
      </p:sp>
      <p:grpSp>
        <p:nvGrpSpPr>
          <p:cNvPr id="69" name="그룹 68"/>
          <p:cNvGrpSpPr>
            <a:grpSpLocks/>
          </p:cNvGrpSpPr>
          <p:nvPr/>
        </p:nvGrpSpPr>
        <p:grpSpPr bwMode="auto">
          <a:xfrm>
            <a:off x="540271" y="6855136"/>
            <a:ext cx="5851524" cy="1652215"/>
            <a:chOff x="1238400" y="5987143"/>
            <a:chExt cx="5349953" cy="1651948"/>
          </a:xfrm>
        </p:grpSpPr>
        <p:sp>
          <p:nvSpPr>
            <p:cNvPr id="70" name="Rectangle 1338" descr="강-2단"/>
            <p:cNvSpPr>
              <a:spLocks noChangeArrowheads="1"/>
            </p:cNvSpPr>
            <p:nvPr/>
          </p:nvSpPr>
          <p:spPr bwMode="auto">
            <a:xfrm>
              <a:off x="1836387" y="7485129"/>
              <a:ext cx="3780963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71" name="Line 448"/>
            <p:cNvSpPr>
              <a:spLocks noChangeShapeType="1"/>
            </p:cNvSpPr>
            <p:nvPr/>
          </p:nvSpPr>
          <p:spPr bwMode="auto">
            <a:xfrm>
              <a:off x="1836387" y="7010544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72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251118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Rectangle 1338" descr="강-2단"/>
            <p:cNvSpPr>
              <a:spLocks noChangeArrowheads="1"/>
            </p:cNvSpPr>
            <p:nvPr/>
          </p:nvSpPr>
          <p:spPr bwMode="auto">
            <a:xfrm>
              <a:off x="1836387" y="6278827"/>
              <a:ext cx="4493612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KT&amp;G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글로벌 통합업무시스템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2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단계 구축사업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(MIS)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74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534770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Line 448"/>
            <p:cNvSpPr>
              <a:spLocks noChangeShapeType="1"/>
            </p:cNvSpPr>
            <p:nvPr/>
          </p:nvSpPr>
          <p:spPr bwMode="auto">
            <a:xfrm>
              <a:off x="1836387" y="6731190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76" name="Rectangle 1338" descr="강-2단"/>
            <p:cNvSpPr>
              <a:spLocks noChangeArrowheads="1"/>
            </p:cNvSpPr>
            <p:nvPr/>
          </p:nvSpPr>
          <p:spPr bwMode="auto">
            <a:xfrm>
              <a:off x="1836387" y="6553419"/>
              <a:ext cx="4689555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통계개발원 연구종합관리시스템 고도화 사업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   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77" name="Rectangle 1338" descr="강-2단"/>
            <p:cNvSpPr>
              <a:spLocks noChangeArrowheads="1"/>
            </p:cNvSpPr>
            <p:nvPr/>
          </p:nvSpPr>
          <p:spPr bwMode="auto">
            <a:xfrm>
              <a:off x="1836387" y="6796267"/>
              <a:ext cx="3852082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한국 철도시설관리공단 차세대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KOVIS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구축사업</a:t>
              </a: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78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796188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Line 448"/>
            <p:cNvSpPr>
              <a:spLocks noChangeShapeType="1"/>
            </p:cNvSpPr>
            <p:nvPr/>
          </p:nvSpPr>
          <p:spPr bwMode="auto">
            <a:xfrm>
              <a:off x="1836387" y="6174069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80" name="Text Box 218"/>
            <p:cNvSpPr txBox="1">
              <a:spLocks noChangeArrowheads="1"/>
            </p:cNvSpPr>
            <p:nvPr/>
          </p:nvSpPr>
          <p:spPr bwMode="auto">
            <a:xfrm>
              <a:off x="1238400" y="5987143"/>
              <a:ext cx="322432" cy="19925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08080"/>
              </a:prstShdw>
            </a:effectLst>
            <a:extLst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hangingPunct="1">
                <a:lnSpc>
                  <a:spcPct val="125000"/>
                </a:lnSpc>
                <a:defRPr/>
              </a:pPr>
              <a:r>
                <a:rPr lang="en-US" altLang="ko-KR" sz="1200" dirty="0" smtClean="0">
                  <a:solidFill>
                    <a:srgbClr val="195E81"/>
                  </a:solidFill>
                  <a:latin typeface="가는각진제목체"/>
                  <a:ea typeface="+mn-ea"/>
                </a:rPr>
                <a:t>2017</a:t>
              </a:r>
              <a:endParaRPr lang="ko-KR" altLang="en-US" sz="1200" dirty="0">
                <a:solidFill>
                  <a:srgbClr val="195E81"/>
                </a:solidFill>
                <a:latin typeface="가는각진제목체"/>
                <a:ea typeface="+mn-ea"/>
              </a:endParaRPr>
            </a:p>
          </p:txBody>
        </p:sp>
        <p:pic>
          <p:nvPicPr>
            <p:cNvPr id="81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5994710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Rectangle 1338" descr="강-2단"/>
            <p:cNvSpPr>
              <a:spLocks noChangeArrowheads="1"/>
            </p:cNvSpPr>
            <p:nvPr/>
          </p:nvSpPr>
          <p:spPr bwMode="auto">
            <a:xfrm>
              <a:off x="1836387" y="5994710"/>
              <a:ext cx="4297670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K-WATER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수자원공사 업무시스템 혁신사업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83" name="Line 448"/>
            <p:cNvSpPr>
              <a:spLocks noChangeShapeType="1"/>
            </p:cNvSpPr>
            <p:nvPr/>
          </p:nvSpPr>
          <p:spPr bwMode="auto">
            <a:xfrm>
              <a:off x="1836387" y="6462946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</p:grpSp>
      <p:grpSp>
        <p:nvGrpSpPr>
          <p:cNvPr id="84" name="그룹 83"/>
          <p:cNvGrpSpPr>
            <a:grpSpLocks/>
          </p:cNvGrpSpPr>
          <p:nvPr/>
        </p:nvGrpSpPr>
        <p:grpSpPr bwMode="auto">
          <a:xfrm>
            <a:off x="538021" y="5274692"/>
            <a:ext cx="5851524" cy="1652215"/>
            <a:chOff x="1238400" y="5987143"/>
            <a:chExt cx="5349953" cy="1651948"/>
          </a:xfrm>
        </p:grpSpPr>
        <p:sp>
          <p:nvSpPr>
            <p:cNvPr id="85" name="Rectangle 1338" descr="강-2단"/>
            <p:cNvSpPr>
              <a:spLocks noChangeArrowheads="1"/>
            </p:cNvSpPr>
            <p:nvPr/>
          </p:nvSpPr>
          <p:spPr bwMode="auto">
            <a:xfrm>
              <a:off x="1836387" y="7485129"/>
              <a:ext cx="3780963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86" name="Line 448"/>
            <p:cNvSpPr>
              <a:spLocks noChangeShapeType="1"/>
            </p:cNvSpPr>
            <p:nvPr/>
          </p:nvSpPr>
          <p:spPr bwMode="auto">
            <a:xfrm>
              <a:off x="1836387" y="7010544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87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251118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Rectangle 1338" descr="강-2단"/>
            <p:cNvSpPr>
              <a:spLocks noChangeArrowheads="1"/>
            </p:cNvSpPr>
            <p:nvPr/>
          </p:nvSpPr>
          <p:spPr bwMode="auto">
            <a:xfrm>
              <a:off x="1836387" y="6278827"/>
              <a:ext cx="4493612" cy="15396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연세대학교 한국어학당 및 한국어교사연구소 학사관리시스템 구축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89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534770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Line 448"/>
            <p:cNvSpPr>
              <a:spLocks noChangeShapeType="1"/>
            </p:cNvSpPr>
            <p:nvPr/>
          </p:nvSpPr>
          <p:spPr bwMode="auto">
            <a:xfrm>
              <a:off x="1836387" y="6731190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91" name="Rectangle 1338" descr="강-2단"/>
            <p:cNvSpPr>
              <a:spLocks noChangeArrowheads="1"/>
            </p:cNvSpPr>
            <p:nvPr/>
          </p:nvSpPr>
          <p:spPr bwMode="auto">
            <a:xfrm>
              <a:off x="1836387" y="6553419"/>
              <a:ext cx="4689555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KT&amp;G </a:t>
              </a:r>
              <a:r>
                <a:rPr lang="ko-KR" altLang="en-US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글로벌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MIS </a:t>
              </a:r>
              <a:r>
                <a:rPr lang="ko-KR" altLang="en-US" sz="1000" kern="0" dirty="0" err="1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모바일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 구축사업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92" name="Rectangle 1338" descr="강-2단"/>
            <p:cNvSpPr>
              <a:spLocks noChangeArrowheads="1"/>
            </p:cNvSpPr>
            <p:nvPr/>
          </p:nvSpPr>
          <p:spPr bwMode="auto">
            <a:xfrm>
              <a:off x="1836387" y="6796267"/>
              <a:ext cx="3852082" cy="1538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한국 철도시설관리공단 철도시설 이력관리 종합시스템 </a:t>
              </a:r>
              <a:r>
                <a:rPr lang="en-US" altLang="ko-KR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RAFIS </a:t>
              </a: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구축사업</a:t>
              </a:r>
              <a:endParaRPr lang="ko-KR" altLang="en-US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93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6796188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Line 448"/>
            <p:cNvSpPr>
              <a:spLocks noChangeShapeType="1"/>
            </p:cNvSpPr>
            <p:nvPr/>
          </p:nvSpPr>
          <p:spPr bwMode="auto">
            <a:xfrm>
              <a:off x="1836387" y="6174069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95" name="Text Box 218"/>
            <p:cNvSpPr txBox="1">
              <a:spLocks noChangeArrowheads="1"/>
            </p:cNvSpPr>
            <p:nvPr/>
          </p:nvSpPr>
          <p:spPr bwMode="auto">
            <a:xfrm>
              <a:off x="1238400" y="5987143"/>
              <a:ext cx="322432" cy="19925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08080"/>
              </a:prstShdw>
            </a:effectLst>
            <a:extLst/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hangingPunct="1">
                <a:lnSpc>
                  <a:spcPct val="125000"/>
                </a:lnSpc>
                <a:defRPr/>
              </a:pPr>
              <a:r>
                <a:rPr lang="en-US" altLang="ko-KR" sz="1200" dirty="0" smtClean="0">
                  <a:solidFill>
                    <a:srgbClr val="195E81"/>
                  </a:solidFill>
                  <a:latin typeface="가는각진제목체"/>
                  <a:ea typeface="+mn-ea"/>
                </a:rPr>
                <a:t>2018</a:t>
              </a:r>
              <a:endParaRPr lang="ko-KR" altLang="en-US" sz="1200" dirty="0">
                <a:solidFill>
                  <a:srgbClr val="195E81"/>
                </a:solidFill>
                <a:latin typeface="가는각진제목체"/>
                <a:ea typeface="+mn-ea"/>
              </a:endParaRPr>
            </a:p>
          </p:txBody>
        </p:sp>
        <p:pic>
          <p:nvPicPr>
            <p:cNvPr id="96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800" y="5994710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Rectangle 1338" descr="강-2단"/>
            <p:cNvSpPr>
              <a:spLocks noChangeArrowheads="1"/>
            </p:cNvSpPr>
            <p:nvPr/>
          </p:nvSpPr>
          <p:spPr bwMode="auto">
            <a:xfrm>
              <a:off x="1836387" y="5994710"/>
              <a:ext cx="4297670" cy="1539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ko-KR" altLang="en-US" sz="10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대전교육청 고입전형시스템 기능개선 및 현행화 용역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98" name="Line 448"/>
            <p:cNvSpPr>
              <a:spLocks noChangeShapeType="1"/>
            </p:cNvSpPr>
            <p:nvPr/>
          </p:nvSpPr>
          <p:spPr bwMode="auto">
            <a:xfrm>
              <a:off x="1836387" y="6462946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99" name="Line 448"/>
            <p:cNvSpPr>
              <a:spLocks noChangeShapeType="1"/>
            </p:cNvSpPr>
            <p:nvPr/>
          </p:nvSpPr>
          <p:spPr bwMode="auto">
            <a:xfrm>
              <a:off x="1830944" y="7302452"/>
              <a:ext cx="4751966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ffectLst/>
            <a:extLst/>
          </p:spPr>
          <p:txBody>
            <a:bodyPr lIns="101334" tIns="50667" rIns="101334" bIns="50667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eaLnBrk="1" latinLnBrk="1" hangingPunct="1">
                <a:lnSpc>
                  <a:spcPct val="125000"/>
                </a:lnSpc>
                <a:defRPr/>
              </a:pPr>
              <a:endParaRPr lang="ko-KR" altLang="en-US" sz="1000" dirty="0">
                <a:solidFill>
                  <a:prstClr val="black"/>
                </a:solidFill>
                <a:latin typeface="가는각진제목체"/>
                <a:ea typeface="Rix고딕 B" pitchFamily="18" charset="-127"/>
              </a:endParaRPr>
            </a:p>
          </p:txBody>
        </p:sp>
        <p:sp>
          <p:nvSpPr>
            <p:cNvPr id="100" name="Rectangle 1338" descr="강-2단"/>
            <p:cNvSpPr>
              <a:spLocks noChangeArrowheads="1"/>
            </p:cNvSpPr>
            <p:nvPr/>
          </p:nvSpPr>
          <p:spPr bwMode="auto">
            <a:xfrm>
              <a:off x="1830944" y="7088176"/>
              <a:ext cx="3852082" cy="15386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+mn-cs"/>
                </a:defRPr>
              </a:lvl9pPr>
            </a:lstStyle>
            <a:p>
              <a:pPr defTabSz="1192783" fontAlgn="ctr">
                <a:lnSpc>
                  <a:spcPts val="1219"/>
                </a:lnSpc>
                <a:spcBef>
                  <a:spcPts val="332"/>
                </a:spcBef>
                <a:buClr>
                  <a:srgbClr val="808080"/>
                </a:buClr>
                <a:buSzPct val="80000"/>
                <a:defRPr/>
              </a:pPr>
              <a:r>
                <a:rPr lang="en-US" altLang="ko-KR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K-WATER </a:t>
              </a:r>
              <a:r>
                <a:rPr lang="ko-KR" altLang="en-US" sz="1000" kern="0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가는각진제목체"/>
                  <a:ea typeface="Rix고딕 B" pitchFamily="18" charset="-127"/>
                </a:rPr>
                <a:t>수자원공사 업무시스템 혁신사업</a:t>
              </a:r>
              <a:endParaRPr lang="en-US" altLang="ko-KR" sz="1000" kern="0" dirty="0">
                <a:solidFill>
                  <a:srgbClr val="000000">
                    <a:lumMod val="75000"/>
                    <a:lumOff val="25000"/>
                  </a:srgbClr>
                </a:solidFill>
                <a:latin typeface="가는각진제목체"/>
                <a:ea typeface="Rix고딕 B" pitchFamily="18" charset="-127"/>
              </a:endParaRPr>
            </a:p>
          </p:txBody>
        </p:sp>
        <p:pic>
          <p:nvPicPr>
            <p:cNvPr id="101" name="Picture 80" descr="패턴-0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5354" y="7088097"/>
              <a:ext cx="191701" cy="177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1317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6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1.2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재무현황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지속적인 매출 및 수익의 성장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기반으로 안정적인 재무구조를 보유하고 있으며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다양한 분야에서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영업 수익성 향상 및 우수한 시장지위 확보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 사업수행 전반에 걸쳐 타사대비 높은 경쟁력을 확보하고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339919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자본금 및 매출액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1. </a:t>
            </a:r>
            <a:r>
              <a:rPr lang="ko-KR" altLang="en-US" sz="1100" dirty="0" err="1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</a:t>
            </a:r>
            <a:r>
              <a:rPr lang="ko-KR" altLang="en-US" sz="1100" dirty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일반현황 ▶ </a:t>
            </a: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1.2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재무현황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9F7F4328-7E25-4CFC-AAD3-7C188601D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25" y="2827939"/>
            <a:ext cx="799867" cy="154914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marL="0" lvl="1" algn="r">
              <a:lnSpc>
                <a:spcPct val="110000"/>
              </a:lnSpc>
              <a:spcBef>
                <a:spcPts val="300"/>
              </a:spcBef>
              <a:buSzPct val="80000"/>
              <a:defRPr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단위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: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천원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Monotype Sorts"/>
              </a:rPr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89243"/>
              </p:ext>
            </p:extLst>
          </p:nvPr>
        </p:nvGraphicFramePr>
        <p:xfrm>
          <a:off x="367562" y="3114453"/>
          <a:ext cx="6725437" cy="7020785"/>
        </p:xfrm>
        <a:graphic>
          <a:graphicData uri="http://schemas.openxmlformats.org/drawingml/2006/table">
            <a:tbl>
              <a:tblPr/>
              <a:tblGrid>
                <a:gridCol w="68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83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12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30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30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8680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kern="1200" cap="none" spc="-3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 도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ABC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2016</a:t>
                      </a:r>
                      <a:r>
                        <a:rPr kumimoji="1" lang="ko-KR" altLang="en-US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년도</a:t>
                      </a:r>
                      <a:endParaRPr kumimoji="1" lang="ko-KR" altLang="en-US" sz="12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2017</a:t>
                      </a:r>
                      <a:r>
                        <a:rPr kumimoji="1" lang="ko-KR" altLang="en-US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년도</a:t>
                      </a:r>
                      <a:endParaRPr kumimoji="1" lang="ko-KR" altLang="en-US" sz="12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1" lang="en-US" altLang="ko-KR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2018</a:t>
                      </a:r>
                      <a:r>
                        <a:rPr kumimoji="1" lang="ko-KR" altLang="en-US" sz="1200" b="1" i="0" u="none" strike="noStrike" kern="1200" cap="none" spc="-30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년도</a:t>
                      </a:r>
                      <a:endParaRPr kumimoji="1" lang="ko-KR" altLang="en-US" sz="1200" b="1" i="0" u="none" strike="noStrike" kern="1200" cap="none" spc="-30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AA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총 자 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304,462,207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625,057,822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957,683,663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자기자본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-1,383,456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240,527,765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531,201,610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유동부채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305,845,666</a:t>
                      </a: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384,530,057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426,482,053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유동자산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280,823,523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-9525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604,230,864</a:t>
                      </a:r>
                      <a:endParaRPr lang="en-US" altLang="ko-KR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924,654,095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당기순이익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8,887,723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241,911,224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150,673,845</a:t>
                      </a: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5339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매출액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SW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860,952,270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1,119,846,591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1,777,553,564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5339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E55313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100" kern="1200" baseline="0" dirty="0"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Arial" charset="0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HW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5339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>
                          <a:srgbClr val="E55313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1100" kern="1200" baseline="0" dirty="0">
                        <a:solidFill>
                          <a:schemeClr val="tx1"/>
                        </a:solidFill>
                        <a:latin typeface="Rix모던고딕 L" panose="02020603020101020101" pitchFamily="18" charset="-127"/>
                        <a:ea typeface="Rix모던고딕 L" panose="02020603020101020101" pitchFamily="18" charset="-127"/>
                        <a:cs typeface="Arial" charset="0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계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860,952,270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1,119,846,591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1,777,553,564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자기자본비율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-0.45%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38.48%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55.47%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6533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+mn-cs"/>
                        </a:rPr>
                        <a:t>유동비율</a:t>
                      </a:r>
                      <a:endParaRPr lang="ko-KR" altLang="en-US" sz="1000" u="none" strike="noStrike" kern="1200" dirty="0"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+mn-cs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91.82%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157.13%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1000" dirty="0" smtClean="0">
                          <a:latin typeface="Rix고딕 M" pitchFamily="18" charset="-127"/>
                          <a:ea typeface="Rix고딕 M" pitchFamily="18" charset="-127"/>
                        </a:rPr>
                        <a:t>216.81%</a:t>
                      </a:r>
                      <a:endParaRPr lang="ko-KR" altLang="en-US" sz="1000" dirty="0">
                        <a:latin typeface="Rix고딕 M" pitchFamily="18" charset="-127"/>
                        <a:ea typeface="Rix고딕 M" pitchFamily="18" charset="-127"/>
                      </a:endParaRPr>
                    </a:p>
                  </a:txBody>
                  <a:tcPr marL="9525" marR="72000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07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6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fontAlgn="base" latinLnBrk="0" hangingPunct="0">
              <a:spcAft>
                <a:spcPts val="327"/>
              </a:spcAft>
            </a:pP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2. </a:t>
            </a:r>
            <a:r>
              <a:rPr lang="ko-KR" alt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제안사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 조직 및 인원</a:t>
            </a:r>
            <a:endParaRPr lang="en-US" altLang="ko-KR" sz="1600" dirty="0" smtClean="0">
              <a:solidFill>
                <a:srgbClr val="C00000"/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창사 이래 지속적인 매출증가는 물론 이익을 창출하고 있는 튼튼하고 믿을 수 있는 회사로서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사업을 성공적으로 수행할 수 있는 능력과 신뢰도를 보유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하고 있는 회사입니다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38388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1257751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조직 및 인원 현황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2. </a:t>
            </a:r>
            <a:r>
              <a:rPr lang="ko-KR" altLang="en-US" sz="1100" dirty="0" err="1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조직 및 인원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graphicFrame>
        <p:nvGraphicFramePr>
          <p:cNvPr id="93" name="Group 19">
            <a:extLst>
              <a:ext uri="{FF2B5EF4-FFF2-40B4-BE49-F238E27FC236}">
                <a16:creationId xmlns:a16="http://schemas.microsoft.com/office/drawing/2014/main" xmlns="" id="{2AB7B9B5-2573-4866-B0C0-D6A04D61A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933680"/>
              </p:ext>
            </p:extLst>
          </p:nvPr>
        </p:nvGraphicFramePr>
        <p:xfrm>
          <a:off x="407407" y="5710824"/>
          <a:ext cx="6786296" cy="2231582"/>
        </p:xfrm>
        <a:graphic>
          <a:graphicData uri="http://schemas.openxmlformats.org/drawingml/2006/table">
            <a:tbl>
              <a:tblPr/>
              <a:tblGrid>
                <a:gridCol w="1115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451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0441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굴림" pitchFamily="50" charset="-127"/>
                        </a:rPr>
                        <a:t>구분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계</a:t>
                      </a: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모던고딕 B" panose="02020603020101020101" pitchFamily="18" charset="-127"/>
                          <a:ea typeface="Rix모던고딕 B" panose="02020603020101020101" pitchFamily="18" charset="-127"/>
                          <a:cs typeface="굴림" pitchFamily="50" charset="-127"/>
                        </a:rPr>
                        <a:t>기술인력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모던고딕 B" panose="02020603020101020101" pitchFamily="18" charset="-127"/>
                        <a:ea typeface="Rix모던고딕 B" panose="02020603020101020101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0000" marR="90000" marT="46811" marB="4681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87A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관리분야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441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0000" marR="90000" marT="46811" marB="4681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87A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0000" marR="90000" marT="46811" marB="4681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87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SW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분야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HW </a:t>
                      </a: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및 통신 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컨설팅 분야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기타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고딕 ExtraBold" pitchFamily="50" charset="-127"/>
                        <a:ea typeface="나눔고딕 ExtraBold" pitchFamily="50" charset="-127"/>
                      </a:endParaRPr>
                    </a:p>
                  </a:txBody>
                  <a:tcPr marL="90000" marR="90000" marT="46811" marB="46811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787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039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기술사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특급기술자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8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7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고급기술자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14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13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중급기술자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15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15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초급기술자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기능사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8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0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계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39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36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0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94" name="Group 15"/>
          <p:cNvGrpSpPr>
            <a:grpSpLocks/>
          </p:cNvGrpSpPr>
          <p:nvPr/>
        </p:nvGrpSpPr>
        <p:grpSpPr bwMode="auto">
          <a:xfrm>
            <a:off x="406196" y="5457344"/>
            <a:ext cx="2270918" cy="169863"/>
            <a:chOff x="440" y="2474"/>
            <a:chExt cx="1289" cy="107"/>
          </a:xfrm>
        </p:grpSpPr>
        <p:sp>
          <p:nvSpPr>
            <p:cNvPr id="95" name="Text Box 821"/>
            <p:cNvSpPr txBox="1">
              <a:spLocks noChangeArrowheads="1"/>
            </p:cNvSpPr>
            <p:nvPr/>
          </p:nvSpPr>
          <p:spPr bwMode="auto">
            <a:xfrm>
              <a:off x="573" y="2474"/>
              <a:ext cx="1156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fontAlgn="base" latinLnBrk="0">
                <a:spcBef>
                  <a:spcPct val="0"/>
                </a:spcBef>
                <a:spcAft>
                  <a:spcPct val="0"/>
                </a:spcAft>
                <a:defRPr kumimoji="1" sz="11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굴림" pitchFamily="50" charset="-127"/>
                </a:defRPr>
              </a:lvl1pPr>
            </a:lstStyle>
            <a:p>
              <a:r>
                <a:rPr lang="ko-KR" altLang="en-US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기술 분야별 </a:t>
              </a:r>
              <a:r>
                <a:rPr lang="ko-KR" altLang="en-US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인원 현황</a:t>
              </a:r>
              <a:r>
                <a:rPr lang="en-US" altLang="ko-KR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(</a:t>
              </a:r>
              <a:r>
                <a:rPr lang="ko-KR" altLang="en-US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개발자 인원</a:t>
              </a:r>
              <a:r>
                <a:rPr lang="en-US" altLang="ko-KR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)</a:t>
              </a:r>
              <a:endPara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grpSp>
          <p:nvGrpSpPr>
            <p:cNvPr id="96" name="Group 275"/>
            <p:cNvGrpSpPr>
              <a:grpSpLocks/>
            </p:cNvGrpSpPr>
            <p:nvPr/>
          </p:nvGrpSpPr>
          <p:grpSpPr bwMode="auto">
            <a:xfrm>
              <a:off x="440" y="2478"/>
              <a:ext cx="102" cy="93"/>
              <a:chOff x="309" y="1989"/>
              <a:chExt cx="102" cy="94"/>
            </a:xfrm>
          </p:grpSpPr>
          <p:sp>
            <p:nvSpPr>
              <p:cNvPr id="97" name="Oval 269"/>
              <p:cNvSpPr>
                <a:spLocks noChangeArrowheads="1"/>
              </p:cNvSpPr>
              <p:nvPr/>
            </p:nvSpPr>
            <p:spPr bwMode="auto">
              <a:xfrm>
                <a:off x="347" y="1989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98" name="Oval 270"/>
              <p:cNvSpPr>
                <a:spLocks noChangeArrowheads="1"/>
              </p:cNvSpPr>
              <p:nvPr/>
            </p:nvSpPr>
            <p:spPr bwMode="auto">
              <a:xfrm>
                <a:off x="347" y="2023"/>
                <a:ext cx="26" cy="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99" name="Oval 271"/>
              <p:cNvSpPr>
                <a:spLocks noChangeArrowheads="1"/>
              </p:cNvSpPr>
              <p:nvPr/>
            </p:nvSpPr>
            <p:spPr bwMode="auto">
              <a:xfrm>
                <a:off x="347" y="2057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100" name="Oval 272"/>
              <p:cNvSpPr>
                <a:spLocks noChangeArrowheads="1"/>
              </p:cNvSpPr>
              <p:nvPr/>
            </p:nvSpPr>
            <p:spPr bwMode="auto">
              <a:xfrm>
                <a:off x="385" y="2023"/>
                <a:ext cx="26" cy="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101" name="Oval 273"/>
              <p:cNvSpPr>
                <a:spLocks noChangeArrowheads="1"/>
              </p:cNvSpPr>
              <p:nvPr/>
            </p:nvSpPr>
            <p:spPr bwMode="auto">
              <a:xfrm>
                <a:off x="309" y="2057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</p:grpSp>
      </p:grpSp>
      <p:grpSp>
        <p:nvGrpSpPr>
          <p:cNvPr id="102" name="그룹 101"/>
          <p:cNvGrpSpPr/>
          <p:nvPr/>
        </p:nvGrpSpPr>
        <p:grpSpPr>
          <a:xfrm>
            <a:off x="5446758" y="5444492"/>
            <a:ext cx="864070" cy="190240"/>
            <a:chOff x="6015284" y="7371505"/>
            <a:chExt cx="778600" cy="190240"/>
          </a:xfrm>
        </p:grpSpPr>
        <p:sp>
          <p:nvSpPr>
            <p:cNvPr id="103" name="Text Box 155"/>
            <p:cNvSpPr txBox="1">
              <a:spLocks noChangeArrowheads="1"/>
            </p:cNvSpPr>
            <p:nvPr/>
          </p:nvSpPr>
          <p:spPr bwMode="auto">
            <a:xfrm>
              <a:off x="6015284" y="7371505"/>
              <a:ext cx="778600" cy="19024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vert="horz" wrap="none" lIns="72000" tIns="18000" rIns="36000" bIns="1800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defTabSz="820308" fontAlgn="base" latinLnBrk="0">
                <a:spcBef>
                  <a:spcPct val="0"/>
                </a:spcBef>
                <a:spcAft>
                  <a:spcPct val="0"/>
                </a:spcAft>
                <a:defRPr kumimoji="1" sz="120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굴림" pitchFamily="50" charset="-127"/>
                </a:defRPr>
              </a:lvl1pPr>
              <a:lvl2pPr marL="410154" defTabSz="820308">
                <a:defRPr sz="1600"/>
              </a:lvl2pPr>
              <a:lvl3pPr marL="820308" defTabSz="820308">
                <a:defRPr sz="1600"/>
              </a:lvl3pPr>
              <a:lvl4pPr marL="1230462" defTabSz="820308">
                <a:defRPr sz="1600"/>
              </a:lvl4pPr>
              <a:lvl5pPr marL="1640616" defTabSz="820308">
                <a:defRPr sz="1600"/>
              </a:lvl5pPr>
              <a:lvl6pPr marL="2050771" defTabSz="820308">
                <a:defRPr sz="1600"/>
              </a:lvl6pPr>
              <a:lvl7pPr marL="2460925" defTabSz="820308">
                <a:defRPr sz="1600"/>
              </a:lvl7pPr>
              <a:lvl8pPr marL="2871079" defTabSz="820308">
                <a:defRPr sz="1600"/>
              </a:lvl8pPr>
              <a:lvl9pPr marL="3281233" defTabSz="820308">
                <a:defRPr sz="1600"/>
              </a:lvl9pPr>
            </a:lstStyle>
            <a:p>
              <a:pPr indent="215900"/>
              <a:r>
                <a:rPr lang="en-US" altLang="ko-KR" sz="10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292929"/>
                  </a:solidFill>
                  <a:latin typeface="Rix고딕 M" pitchFamily="18" charset="-127"/>
                  <a:ea typeface="Rix고딕 M" pitchFamily="18" charset="-127"/>
                </a:rPr>
                <a:t>(</a:t>
              </a:r>
              <a:r>
                <a:rPr lang="ko-KR" altLang="en-US" sz="10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292929"/>
                  </a:solidFill>
                  <a:latin typeface="Rix고딕 M" pitchFamily="18" charset="-127"/>
                  <a:ea typeface="Rix고딕 M" pitchFamily="18" charset="-127"/>
                </a:rPr>
                <a:t>단위 </a:t>
              </a:r>
              <a:r>
                <a:rPr lang="en-US" altLang="ko-KR" sz="10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292929"/>
                  </a:solidFill>
                  <a:latin typeface="Rix고딕 M" pitchFamily="18" charset="-127"/>
                  <a:ea typeface="Rix고딕 M" pitchFamily="18" charset="-127"/>
                </a:rPr>
                <a:t>: </a:t>
              </a:r>
              <a:r>
                <a:rPr lang="ko-KR" altLang="en-US" sz="10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292929"/>
                  </a:solidFill>
                  <a:latin typeface="Rix고딕 M" pitchFamily="18" charset="-127"/>
                  <a:ea typeface="Rix고딕 M" pitchFamily="18" charset="-127"/>
                </a:rPr>
                <a:t>명</a:t>
              </a:r>
              <a:r>
                <a:rPr lang="en-US" altLang="ko-KR" sz="10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rgbClr val="292929"/>
                  </a:solidFill>
                  <a:latin typeface="Rix고딕 M" pitchFamily="18" charset="-127"/>
                  <a:ea typeface="Rix고딕 M" pitchFamily="18" charset="-127"/>
                </a:rPr>
                <a:t>)</a:t>
              </a:r>
            </a:p>
          </p:txBody>
        </p:sp>
        <p:sp>
          <p:nvSpPr>
            <p:cNvPr id="104" name="Freeform 60"/>
            <p:cNvSpPr>
              <a:spLocks noEditPoints="1"/>
            </p:cNvSpPr>
            <p:nvPr/>
          </p:nvSpPr>
          <p:spPr bwMode="auto">
            <a:xfrm>
              <a:off x="6113265" y="7393439"/>
              <a:ext cx="155266" cy="153772"/>
            </a:xfrm>
            <a:custGeom>
              <a:avLst/>
              <a:gdLst>
                <a:gd name="T0" fmla="*/ 620 w 624"/>
                <a:gd name="T1" fmla="*/ 242 h 618"/>
                <a:gd name="T2" fmla="*/ 586 w 624"/>
                <a:gd name="T3" fmla="*/ 178 h 618"/>
                <a:gd name="T4" fmla="*/ 522 w 624"/>
                <a:gd name="T5" fmla="*/ 144 h 618"/>
                <a:gd name="T6" fmla="*/ 494 w 624"/>
                <a:gd name="T7" fmla="*/ 140 h 618"/>
                <a:gd name="T8" fmla="*/ 76 w 624"/>
                <a:gd name="T9" fmla="*/ 2 h 618"/>
                <a:gd name="T10" fmla="*/ 16 w 624"/>
                <a:gd name="T11" fmla="*/ 48 h 618"/>
                <a:gd name="T12" fmla="*/ 0 w 624"/>
                <a:gd name="T13" fmla="*/ 510 h 618"/>
                <a:gd name="T14" fmla="*/ 16 w 624"/>
                <a:gd name="T15" fmla="*/ 570 h 618"/>
                <a:gd name="T16" fmla="*/ 76 w 624"/>
                <a:gd name="T17" fmla="*/ 616 h 618"/>
                <a:gd name="T18" fmla="*/ 474 w 624"/>
                <a:gd name="T19" fmla="*/ 616 h 618"/>
                <a:gd name="T20" fmla="*/ 532 w 624"/>
                <a:gd name="T21" fmla="*/ 570 h 618"/>
                <a:gd name="T22" fmla="*/ 550 w 624"/>
                <a:gd name="T23" fmla="*/ 382 h 618"/>
                <a:gd name="T24" fmla="*/ 592 w 624"/>
                <a:gd name="T25" fmla="*/ 350 h 618"/>
                <a:gd name="T26" fmla="*/ 622 w 624"/>
                <a:gd name="T27" fmla="*/ 286 h 618"/>
                <a:gd name="T28" fmla="*/ 142 w 624"/>
                <a:gd name="T29" fmla="*/ 560 h 618"/>
                <a:gd name="T30" fmla="*/ 96 w 624"/>
                <a:gd name="T31" fmla="*/ 548 h 618"/>
                <a:gd name="T32" fmla="*/ 74 w 624"/>
                <a:gd name="T33" fmla="*/ 492 h 618"/>
                <a:gd name="T34" fmla="*/ 72 w 624"/>
                <a:gd name="T35" fmla="*/ 144 h 618"/>
                <a:gd name="T36" fmla="*/ 94 w 624"/>
                <a:gd name="T37" fmla="*/ 90 h 618"/>
                <a:gd name="T38" fmla="*/ 350 w 624"/>
                <a:gd name="T39" fmla="*/ 76 h 618"/>
                <a:gd name="T40" fmla="*/ 400 w 624"/>
                <a:gd name="T41" fmla="*/ 186 h 618"/>
                <a:gd name="T42" fmla="*/ 140 w 624"/>
                <a:gd name="T43" fmla="*/ 212 h 618"/>
                <a:gd name="T44" fmla="*/ 128 w 624"/>
                <a:gd name="T45" fmla="*/ 224 h 618"/>
                <a:gd name="T46" fmla="*/ 134 w 624"/>
                <a:gd name="T47" fmla="*/ 234 h 618"/>
                <a:gd name="T48" fmla="*/ 372 w 624"/>
                <a:gd name="T49" fmla="*/ 250 h 618"/>
                <a:gd name="T50" fmla="*/ 374 w 624"/>
                <a:gd name="T51" fmla="*/ 296 h 618"/>
                <a:gd name="T52" fmla="*/ 132 w 624"/>
                <a:gd name="T53" fmla="*/ 300 h 618"/>
                <a:gd name="T54" fmla="*/ 128 w 624"/>
                <a:gd name="T55" fmla="*/ 312 h 618"/>
                <a:gd name="T56" fmla="*/ 382 w 624"/>
                <a:gd name="T57" fmla="*/ 320 h 618"/>
                <a:gd name="T58" fmla="*/ 408 w 624"/>
                <a:gd name="T59" fmla="*/ 358 h 618"/>
                <a:gd name="T60" fmla="*/ 462 w 624"/>
                <a:gd name="T61" fmla="*/ 388 h 618"/>
                <a:gd name="T62" fmla="*/ 476 w 624"/>
                <a:gd name="T63" fmla="*/ 492 h 618"/>
                <a:gd name="T64" fmla="*/ 456 w 624"/>
                <a:gd name="T65" fmla="*/ 546 h 618"/>
                <a:gd name="T66" fmla="*/ 408 w 624"/>
                <a:gd name="T67" fmla="*/ 560 h 618"/>
                <a:gd name="T68" fmla="*/ 526 w 624"/>
                <a:gd name="T69" fmla="*/ 324 h 618"/>
                <a:gd name="T70" fmla="*/ 508 w 624"/>
                <a:gd name="T71" fmla="*/ 350 h 618"/>
                <a:gd name="T72" fmla="*/ 492 w 624"/>
                <a:gd name="T73" fmla="*/ 352 h 618"/>
                <a:gd name="T74" fmla="*/ 486 w 624"/>
                <a:gd name="T75" fmla="*/ 350 h 618"/>
                <a:gd name="T76" fmla="*/ 482 w 624"/>
                <a:gd name="T77" fmla="*/ 346 h 618"/>
                <a:gd name="T78" fmla="*/ 478 w 624"/>
                <a:gd name="T79" fmla="*/ 342 h 618"/>
                <a:gd name="T80" fmla="*/ 444 w 624"/>
                <a:gd name="T81" fmla="*/ 296 h 618"/>
                <a:gd name="T82" fmla="*/ 418 w 624"/>
                <a:gd name="T83" fmla="*/ 280 h 618"/>
                <a:gd name="T84" fmla="*/ 424 w 624"/>
                <a:gd name="T85" fmla="*/ 250 h 618"/>
                <a:gd name="T86" fmla="*/ 472 w 624"/>
                <a:gd name="T87" fmla="*/ 230 h 618"/>
                <a:gd name="T88" fmla="*/ 478 w 624"/>
                <a:gd name="T89" fmla="*/ 196 h 618"/>
                <a:gd name="T90" fmla="*/ 508 w 624"/>
                <a:gd name="T91" fmla="*/ 190 h 618"/>
                <a:gd name="T92" fmla="*/ 526 w 624"/>
                <a:gd name="T93" fmla="*/ 242 h 618"/>
                <a:gd name="T94" fmla="*/ 564 w 624"/>
                <a:gd name="T95" fmla="*/ 244 h 618"/>
                <a:gd name="T96" fmla="*/ 582 w 624"/>
                <a:gd name="T97" fmla="*/ 270 h 618"/>
                <a:gd name="T98" fmla="*/ 552 w 624"/>
                <a:gd name="T99" fmla="*/ 296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4" h="618">
                  <a:moveTo>
                    <a:pt x="624" y="266"/>
                  </a:moveTo>
                  <a:lnTo>
                    <a:pt x="624" y="266"/>
                  </a:lnTo>
                  <a:lnTo>
                    <a:pt x="622" y="254"/>
                  </a:lnTo>
                  <a:lnTo>
                    <a:pt x="620" y="242"/>
                  </a:lnTo>
                  <a:lnTo>
                    <a:pt x="618" y="230"/>
                  </a:lnTo>
                  <a:lnTo>
                    <a:pt x="614" y="218"/>
                  </a:lnTo>
                  <a:lnTo>
                    <a:pt x="602" y="196"/>
                  </a:lnTo>
                  <a:lnTo>
                    <a:pt x="586" y="178"/>
                  </a:lnTo>
                  <a:lnTo>
                    <a:pt x="568" y="162"/>
                  </a:lnTo>
                  <a:lnTo>
                    <a:pt x="546" y="150"/>
                  </a:lnTo>
                  <a:lnTo>
                    <a:pt x="534" y="146"/>
                  </a:lnTo>
                  <a:lnTo>
                    <a:pt x="522" y="144"/>
                  </a:lnTo>
                  <a:lnTo>
                    <a:pt x="510" y="142"/>
                  </a:lnTo>
                  <a:lnTo>
                    <a:pt x="496" y="140"/>
                  </a:lnTo>
                  <a:lnTo>
                    <a:pt x="496" y="140"/>
                  </a:lnTo>
                  <a:lnTo>
                    <a:pt x="494" y="140"/>
                  </a:lnTo>
                  <a:lnTo>
                    <a:pt x="376" y="0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76" y="2"/>
                  </a:lnTo>
                  <a:lnTo>
                    <a:pt x="58" y="8"/>
                  </a:lnTo>
                  <a:lnTo>
                    <a:pt x="42" y="18"/>
                  </a:lnTo>
                  <a:lnTo>
                    <a:pt x="28" y="32"/>
                  </a:lnTo>
                  <a:lnTo>
                    <a:pt x="16" y="48"/>
                  </a:lnTo>
                  <a:lnTo>
                    <a:pt x="8" y="66"/>
                  </a:lnTo>
                  <a:lnTo>
                    <a:pt x="2" y="88"/>
                  </a:lnTo>
                  <a:lnTo>
                    <a:pt x="0" y="110"/>
                  </a:lnTo>
                  <a:lnTo>
                    <a:pt x="0" y="510"/>
                  </a:lnTo>
                  <a:lnTo>
                    <a:pt x="0" y="510"/>
                  </a:lnTo>
                  <a:lnTo>
                    <a:pt x="2" y="532"/>
                  </a:lnTo>
                  <a:lnTo>
                    <a:pt x="8" y="552"/>
                  </a:lnTo>
                  <a:lnTo>
                    <a:pt x="16" y="570"/>
                  </a:lnTo>
                  <a:lnTo>
                    <a:pt x="28" y="586"/>
                  </a:lnTo>
                  <a:lnTo>
                    <a:pt x="42" y="600"/>
                  </a:lnTo>
                  <a:lnTo>
                    <a:pt x="58" y="610"/>
                  </a:lnTo>
                  <a:lnTo>
                    <a:pt x="76" y="616"/>
                  </a:lnTo>
                  <a:lnTo>
                    <a:pt x="94" y="618"/>
                  </a:lnTo>
                  <a:lnTo>
                    <a:pt x="454" y="618"/>
                  </a:lnTo>
                  <a:lnTo>
                    <a:pt x="454" y="618"/>
                  </a:lnTo>
                  <a:lnTo>
                    <a:pt x="474" y="616"/>
                  </a:lnTo>
                  <a:lnTo>
                    <a:pt x="492" y="610"/>
                  </a:lnTo>
                  <a:lnTo>
                    <a:pt x="508" y="600"/>
                  </a:lnTo>
                  <a:lnTo>
                    <a:pt x="522" y="586"/>
                  </a:lnTo>
                  <a:lnTo>
                    <a:pt x="532" y="570"/>
                  </a:lnTo>
                  <a:lnTo>
                    <a:pt x="542" y="552"/>
                  </a:lnTo>
                  <a:lnTo>
                    <a:pt x="548" y="532"/>
                  </a:lnTo>
                  <a:lnTo>
                    <a:pt x="550" y="510"/>
                  </a:lnTo>
                  <a:lnTo>
                    <a:pt x="550" y="382"/>
                  </a:lnTo>
                  <a:lnTo>
                    <a:pt x="550" y="382"/>
                  </a:lnTo>
                  <a:lnTo>
                    <a:pt x="564" y="374"/>
                  </a:lnTo>
                  <a:lnTo>
                    <a:pt x="580" y="362"/>
                  </a:lnTo>
                  <a:lnTo>
                    <a:pt x="592" y="350"/>
                  </a:lnTo>
                  <a:lnTo>
                    <a:pt x="602" y="336"/>
                  </a:lnTo>
                  <a:lnTo>
                    <a:pt x="612" y="320"/>
                  </a:lnTo>
                  <a:lnTo>
                    <a:pt x="618" y="304"/>
                  </a:lnTo>
                  <a:lnTo>
                    <a:pt x="622" y="286"/>
                  </a:lnTo>
                  <a:lnTo>
                    <a:pt x="624" y="266"/>
                  </a:lnTo>
                  <a:lnTo>
                    <a:pt x="624" y="266"/>
                  </a:lnTo>
                  <a:close/>
                  <a:moveTo>
                    <a:pt x="408" y="560"/>
                  </a:moveTo>
                  <a:lnTo>
                    <a:pt x="142" y="560"/>
                  </a:lnTo>
                  <a:lnTo>
                    <a:pt x="142" y="560"/>
                  </a:lnTo>
                  <a:lnTo>
                    <a:pt x="124" y="560"/>
                  </a:lnTo>
                  <a:lnTo>
                    <a:pt x="108" y="556"/>
                  </a:lnTo>
                  <a:lnTo>
                    <a:pt x="96" y="548"/>
                  </a:lnTo>
                  <a:lnTo>
                    <a:pt x="88" y="536"/>
                  </a:lnTo>
                  <a:lnTo>
                    <a:pt x="80" y="524"/>
                  </a:lnTo>
                  <a:lnTo>
                    <a:pt x="76" y="508"/>
                  </a:lnTo>
                  <a:lnTo>
                    <a:pt x="74" y="492"/>
                  </a:lnTo>
                  <a:lnTo>
                    <a:pt x="72" y="476"/>
                  </a:lnTo>
                  <a:lnTo>
                    <a:pt x="72" y="162"/>
                  </a:lnTo>
                  <a:lnTo>
                    <a:pt x="72" y="162"/>
                  </a:lnTo>
                  <a:lnTo>
                    <a:pt x="72" y="144"/>
                  </a:lnTo>
                  <a:lnTo>
                    <a:pt x="76" y="128"/>
                  </a:lnTo>
                  <a:lnTo>
                    <a:pt x="78" y="112"/>
                  </a:lnTo>
                  <a:lnTo>
                    <a:pt x="86" y="100"/>
                  </a:lnTo>
                  <a:lnTo>
                    <a:pt x="94" y="90"/>
                  </a:lnTo>
                  <a:lnTo>
                    <a:pt x="106" y="82"/>
                  </a:lnTo>
                  <a:lnTo>
                    <a:pt x="122" y="76"/>
                  </a:lnTo>
                  <a:lnTo>
                    <a:pt x="142" y="76"/>
                  </a:lnTo>
                  <a:lnTo>
                    <a:pt x="350" y="76"/>
                  </a:lnTo>
                  <a:lnTo>
                    <a:pt x="420" y="166"/>
                  </a:lnTo>
                  <a:lnTo>
                    <a:pt x="420" y="166"/>
                  </a:lnTo>
                  <a:lnTo>
                    <a:pt x="410" y="176"/>
                  </a:lnTo>
                  <a:lnTo>
                    <a:pt x="400" y="186"/>
                  </a:lnTo>
                  <a:lnTo>
                    <a:pt x="390" y="200"/>
                  </a:lnTo>
                  <a:lnTo>
                    <a:pt x="384" y="212"/>
                  </a:lnTo>
                  <a:lnTo>
                    <a:pt x="140" y="212"/>
                  </a:lnTo>
                  <a:lnTo>
                    <a:pt x="140" y="212"/>
                  </a:lnTo>
                  <a:lnTo>
                    <a:pt x="134" y="214"/>
                  </a:lnTo>
                  <a:lnTo>
                    <a:pt x="132" y="216"/>
                  </a:lnTo>
                  <a:lnTo>
                    <a:pt x="128" y="220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32" y="232"/>
                  </a:lnTo>
                  <a:lnTo>
                    <a:pt x="134" y="234"/>
                  </a:lnTo>
                  <a:lnTo>
                    <a:pt x="140" y="234"/>
                  </a:lnTo>
                  <a:lnTo>
                    <a:pt x="374" y="234"/>
                  </a:lnTo>
                  <a:lnTo>
                    <a:pt x="374" y="234"/>
                  </a:lnTo>
                  <a:lnTo>
                    <a:pt x="372" y="250"/>
                  </a:lnTo>
                  <a:lnTo>
                    <a:pt x="370" y="266"/>
                  </a:lnTo>
                  <a:lnTo>
                    <a:pt x="370" y="266"/>
                  </a:lnTo>
                  <a:lnTo>
                    <a:pt x="372" y="282"/>
                  </a:lnTo>
                  <a:lnTo>
                    <a:pt x="374" y="296"/>
                  </a:lnTo>
                  <a:lnTo>
                    <a:pt x="140" y="296"/>
                  </a:lnTo>
                  <a:lnTo>
                    <a:pt x="140" y="296"/>
                  </a:lnTo>
                  <a:lnTo>
                    <a:pt x="134" y="298"/>
                  </a:lnTo>
                  <a:lnTo>
                    <a:pt x="132" y="300"/>
                  </a:lnTo>
                  <a:lnTo>
                    <a:pt x="128" y="304"/>
                  </a:lnTo>
                  <a:lnTo>
                    <a:pt x="128" y="308"/>
                  </a:lnTo>
                  <a:lnTo>
                    <a:pt x="128" y="308"/>
                  </a:lnTo>
                  <a:lnTo>
                    <a:pt x="128" y="312"/>
                  </a:lnTo>
                  <a:lnTo>
                    <a:pt x="132" y="316"/>
                  </a:lnTo>
                  <a:lnTo>
                    <a:pt x="134" y="318"/>
                  </a:lnTo>
                  <a:lnTo>
                    <a:pt x="140" y="320"/>
                  </a:lnTo>
                  <a:lnTo>
                    <a:pt x="382" y="320"/>
                  </a:lnTo>
                  <a:lnTo>
                    <a:pt x="382" y="320"/>
                  </a:lnTo>
                  <a:lnTo>
                    <a:pt x="390" y="334"/>
                  </a:lnTo>
                  <a:lnTo>
                    <a:pt x="398" y="346"/>
                  </a:lnTo>
                  <a:lnTo>
                    <a:pt x="408" y="358"/>
                  </a:lnTo>
                  <a:lnTo>
                    <a:pt x="420" y="368"/>
                  </a:lnTo>
                  <a:lnTo>
                    <a:pt x="432" y="376"/>
                  </a:lnTo>
                  <a:lnTo>
                    <a:pt x="446" y="382"/>
                  </a:lnTo>
                  <a:lnTo>
                    <a:pt x="462" y="388"/>
                  </a:lnTo>
                  <a:lnTo>
                    <a:pt x="478" y="392"/>
                  </a:lnTo>
                  <a:lnTo>
                    <a:pt x="478" y="476"/>
                  </a:lnTo>
                  <a:lnTo>
                    <a:pt x="478" y="476"/>
                  </a:lnTo>
                  <a:lnTo>
                    <a:pt x="476" y="492"/>
                  </a:lnTo>
                  <a:lnTo>
                    <a:pt x="474" y="508"/>
                  </a:lnTo>
                  <a:lnTo>
                    <a:pt x="472" y="522"/>
                  </a:lnTo>
                  <a:lnTo>
                    <a:pt x="466" y="536"/>
                  </a:lnTo>
                  <a:lnTo>
                    <a:pt x="456" y="546"/>
                  </a:lnTo>
                  <a:lnTo>
                    <a:pt x="444" y="554"/>
                  </a:lnTo>
                  <a:lnTo>
                    <a:pt x="428" y="558"/>
                  </a:lnTo>
                  <a:lnTo>
                    <a:pt x="408" y="560"/>
                  </a:lnTo>
                  <a:lnTo>
                    <a:pt x="408" y="560"/>
                  </a:lnTo>
                  <a:close/>
                  <a:moveTo>
                    <a:pt x="552" y="296"/>
                  </a:moveTo>
                  <a:lnTo>
                    <a:pt x="550" y="296"/>
                  </a:lnTo>
                  <a:lnTo>
                    <a:pt x="526" y="296"/>
                  </a:lnTo>
                  <a:lnTo>
                    <a:pt x="526" y="324"/>
                  </a:lnTo>
                  <a:lnTo>
                    <a:pt x="526" y="324"/>
                  </a:lnTo>
                  <a:lnTo>
                    <a:pt x="524" y="336"/>
                  </a:lnTo>
                  <a:lnTo>
                    <a:pt x="518" y="344"/>
                  </a:lnTo>
                  <a:lnTo>
                    <a:pt x="508" y="350"/>
                  </a:lnTo>
                  <a:lnTo>
                    <a:pt x="498" y="352"/>
                  </a:lnTo>
                  <a:lnTo>
                    <a:pt x="498" y="352"/>
                  </a:lnTo>
                  <a:lnTo>
                    <a:pt x="492" y="352"/>
                  </a:lnTo>
                  <a:lnTo>
                    <a:pt x="492" y="352"/>
                  </a:lnTo>
                  <a:lnTo>
                    <a:pt x="490" y="352"/>
                  </a:lnTo>
                  <a:lnTo>
                    <a:pt x="490" y="352"/>
                  </a:lnTo>
                  <a:lnTo>
                    <a:pt x="486" y="350"/>
                  </a:lnTo>
                  <a:lnTo>
                    <a:pt x="486" y="350"/>
                  </a:lnTo>
                  <a:lnTo>
                    <a:pt x="486" y="350"/>
                  </a:lnTo>
                  <a:lnTo>
                    <a:pt x="486" y="350"/>
                  </a:lnTo>
                  <a:lnTo>
                    <a:pt x="482" y="346"/>
                  </a:lnTo>
                  <a:lnTo>
                    <a:pt x="482" y="346"/>
                  </a:lnTo>
                  <a:lnTo>
                    <a:pt x="482" y="346"/>
                  </a:lnTo>
                  <a:lnTo>
                    <a:pt x="482" y="346"/>
                  </a:lnTo>
                  <a:lnTo>
                    <a:pt x="478" y="342"/>
                  </a:lnTo>
                  <a:lnTo>
                    <a:pt x="478" y="342"/>
                  </a:lnTo>
                  <a:lnTo>
                    <a:pt x="472" y="334"/>
                  </a:lnTo>
                  <a:lnTo>
                    <a:pt x="472" y="324"/>
                  </a:lnTo>
                  <a:lnTo>
                    <a:pt x="472" y="296"/>
                  </a:lnTo>
                  <a:lnTo>
                    <a:pt x="444" y="296"/>
                  </a:lnTo>
                  <a:lnTo>
                    <a:pt x="444" y="296"/>
                  </a:lnTo>
                  <a:lnTo>
                    <a:pt x="432" y="294"/>
                  </a:lnTo>
                  <a:lnTo>
                    <a:pt x="424" y="290"/>
                  </a:lnTo>
                  <a:lnTo>
                    <a:pt x="418" y="280"/>
                  </a:lnTo>
                  <a:lnTo>
                    <a:pt x="416" y="270"/>
                  </a:lnTo>
                  <a:lnTo>
                    <a:pt x="416" y="270"/>
                  </a:lnTo>
                  <a:lnTo>
                    <a:pt x="418" y="260"/>
                  </a:lnTo>
                  <a:lnTo>
                    <a:pt x="424" y="250"/>
                  </a:lnTo>
                  <a:lnTo>
                    <a:pt x="432" y="244"/>
                  </a:lnTo>
                  <a:lnTo>
                    <a:pt x="444" y="242"/>
                  </a:lnTo>
                  <a:lnTo>
                    <a:pt x="472" y="242"/>
                  </a:lnTo>
                  <a:lnTo>
                    <a:pt x="472" y="230"/>
                  </a:lnTo>
                  <a:lnTo>
                    <a:pt x="472" y="216"/>
                  </a:lnTo>
                  <a:lnTo>
                    <a:pt x="472" y="216"/>
                  </a:lnTo>
                  <a:lnTo>
                    <a:pt x="474" y="204"/>
                  </a:lnTo>
                  <a:lnTo>
                    <a:pt x="478" y="196"/>
                  </a:lnTo>
                  <a:lnTo>
                    <a:pt x="488" y="190"/>
                  </a:lnTo>
                  <a:lnTo>
                    <a:pt x="498" y="186"/>
                  </a:lnTo>
                  <a:lnTo>
                    <a:pt x="498" y="186"/>
                  </a:lnTo>
                  <a:lnTo>
                    <a:pt x="508" y="190"/>
                  </a:lnTo>
                  <a:lnTo>
                    <a:pt x="518" y="196"/>
                  </a:lnTo>
                  <a:lnTo>
                    <a:pt x="524" y="204"/>
                  </a:lnTo>
                  <a:lnTo>
                    <a:pt x="526" y="216"/>
                  </a:lnTo>
                  <a:lnTo>
                    <a:pt x="526" y="242"/>
                  </a:lnTo>
                  <a:lnTo>
                    <a:pt x="550" y="242"/>
                  </a:lnTo>
                  <a:lnTo>
                    <a:pt x="552" y="242"/>
                  </a:lnTo>
                  <a:lnTo>
                    <a:pt x="552" y="242"/>
                  </a:lnTo>
                  <a:lnTo>
                    <a:pt x="564" y="244"/>
                  </a:lnTo>
                  <a:lnTo>
                    <a:pt x="572" y="250"/>
                  </a:lnTo>
                  <a:lnTo>
                    <a:pt x="578" y="260"/>
                  </a:lnTo>
                  <a:lnTo>
                    <a:pt x="582" y="270"/>
                  </a:lnTo>
                  <a:lnTo>
                    <a:pt x="582" y="270"/>
                  </a:lnTo>
                  <a:lnTo>
                    <a:pt x="578" y="280"/>
                  </a:lnTo>
                  <a:lnTo>
                    <a:pt x="572" y="290"/>
                  </a:lnTo>
                  <a:lnTo>
                    <a:pt x="564" y="294"/>
                  </a:lnTo>
                  <a:lnTo>
                    <a:pt x="552" y="296"/>
                  </a:lnTo>
                  <a:lnTo>
                    <a:pt x="552" y="296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105" name="Freeform 61"/>
            <p:cNvSpPr>
              <a:spLocks/>
            </p:cNvSpPr>
            <p:nvPr/>
          </p:nvSpPr>
          <p:spPr bwMode="auto">
            <a:xfrm>
              <a:off x="6145114" y="7511878"/>
              <a:ext cx="75145" cy="5474"/>
            </a:xfrm>
            <a:custGeom>
              <a:avLst/>
              <a:gdLst>
                <a:gd name="T0" fmla="*/ 290 w 302"/>
                <a:gd name="T1" fmla="*/ 0 h 22"/>
                <a:gd name="T2" fmla="*/ 12 w 302"/>
                <a:gd name="T3" fmla="*/ 0 h 22"/>
                <a:gd name="T4" fmla="*/ 12 w 302"/>
                <a:gd name="T5" fmla="*/ 0 h 22"/>
                <a:gd name="T6" fmla="*/ 8 w 302"/>
                <a:gd name="T7" fmla="*/ 0 h 22"/>
                <a:gd name="T8" fmla="*/ 4 w 302"/>
                <a:gd name="T9" fmla="*/ 2 h 22"/>
                <a:gd name="T10" fmla="*/ 0 w 302"/>
                <a:gd name="T11" fmla="*/ 6 h 22"/>
                <a:gd name="T12" fmla="*/ 0 w 302"/>
                <a:gd name="T13" fmla="*/ 10 h 22"/>
                <a:gd name="T14" fmla="*/ 0 w 302"/>
                <a:gd name="T15" fmla="*/ 10 h 22"/>
                <a:gd name="T16" fmla="*/ 0 w 302"/>
                <a:gd name="T17" fmla="*/ 14 h 22"/>
                <a:gd name="T18" fmla="*/ 4 w 302"/>
                <a:gd name="T19" fmla="*/ 18 h 22"/>
                <a:gd name="T20" fmla="*/ 8 w 302"/>
                <a:gd name="T21" fmla="*/ 20 h 22"/>
                <a:gd name="T22" fmla="*/ 12 w 302"/>
                <a:gd name="T23" fmla="*/ 22 h 22"/>
                <a:gd name="T24" fmla="*/ 290 w 302"/>
                <a:gd name="T25" fmla="*/ 22 h 22"/>
                <a:gd name="T26" fmla="*/ 290 w 302"/>
                <a:gd name="T27" fmla="*/ 22 h 22"/>
                <a:gd name="T28" fmla="*/ 294 w 302"/>
                <a:gd name="T29" fmla="*/ 20 h 22"/>
                <a:gd name="T30" fmla="*/ 298 w 302"/>
                <a:gd name="T31" fmla="*/ 18 h 22"/>
                <a:gd name="T32" fmla="*/ 300 w 302"/>
                <a:gd name="T33" fmla="*/ 14 h 22"/>
                <a:gd name="T34" fmla="*/ 302 w 302"/>
                <a:gd name="T35" fmla="*/ 10 h 22"/>
                <a:gd name="T36" fmla="*/ 302 w 302"/>
                <a:gd name="T37" fmla="*/ 10 h 22"/>
                <a:gd name="T38" fmla="*/ 300 w 302"/>
                <a:gd name="T39" fmla="*/ 6 h 22"/>
                <a:gd name="T40" fmla="*/ 298 w 302"/>
                <a:gd name="T41" fmla="*/ 2 h 22"/>
                <a:gd name="T42" fmla="*/ 294 w 302"/>
                <a:gd name="T43" fmla="*/ 0 h 22"/>
                <a:gd name="T44" fmla="*/ 290 w 302"/>
                <a:gd name="T45" fmla="*/ 0 h 22"/>
                <a:gd name="T46" fmla="*/ 290 w 302"/>
                <a:gd name="T4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22">
                  <a:moveTo>
                    <a:pt x="29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8" y="20"/>
                  </a:lnTo>
                  <a:lnTo>
                    <a:pt x="12" y="22"/>
                  </a:lnTo>
                  <a:lnTo>
                    <a:pt x="290" y="22"/>
                  </a:lnTo>
                  <a:lnTo>
                    <a:pt x="290" y="22"/>
                  </a:lnTo>
                  <a:lnTo>
                    <a:pt x="294" y="20"/>
                  </a:lnTo>
                  <a:lnTo>
                    <a:pt x="298" y="18"/>
                  </a:lnTo>
                  <a:lnTo>
                    <a:pt x="300" y="14"/>
                  </a:lnTo>
                  <a:lnTo>
                    <a:pt x="302" y="10"/>
                  </a:lnTo>
                  <a:lnTo>
                    <a:pt x="302" y="10"/>
                  </a:lnTo>
                  <a:lnTo>
                    <a:pt x="300" y="6"/>
                  </a:lnTo>
                  <a:lnTo>
                    <a:pt x="298" y="2"/>
                  </a:lnTo>
                  <a:lnTo>
                    <a:pt x="294" y="0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106" name="Freeform 62"/>
            <p:cNvSpPr>
              <a:spLocks/>
            </p:cNvSpPr>
            <p:nvPr/>
          </p:nvSpPr>
          <p:spPr bwMode="auto">
            <a:xfrm>
              <a:off x="6145114" y="7488489"/>
              <a:ext cx="75145" cy="5474"/>
            </a:xfrm>
            <a:custGeom>
              <a:avLst/>
              <a:gdLst>
                <a:gd name="T0" fmla="*/ 290 w 302"/>
                <a:gd name="T1" fmla="*/ 0 h 22"/>
                <a:gd name="T2" fmla="*/ 12 w 302"/>
                <a:gd name="T3" fmla="*/ 0 h 22"/>
                <a:gd name="T4" fmla="*/ 12 w 302"/>
                <a:gd name="T5" fmla="*/ 0 h 22"/>
                <a:gd name="T6" fmla="*/ 8 w 302"/>
                <a:gd name="T7" fmla="*/ 0 h 22"/>
                <a:gd name="T8" fmla="*/ 4 w 302"/>
                <a:gd name="T9" fmla="*/ 2 h 22"/>
                <a:gd name="T10" fmla="*/ 0 w 302"/>
                <a:gd name="T11" fmla="*/ 6 h 22"/>
                <a:gd name="T12" fmla="*/ 0 w 302"/>
                <a:gd name="T13" fmla="*/ 10 h 22"/>
                <a:gd name="T14" fmla="*/ 0 w 302"/>
                <a:gd name="T15" fmla="*/ 10 h 22"/>
                <a:gd name="T16" fmla="*/ 0 w 302"/>
                <a:gd name="T17" fmla="*/ 16 h 22"/>
                <a:gd name="T18" fmla="*/ 4 w 302"/>
                <a:gd name="T19" fmla="*/ 18 h 22"/>
                <a:gd name="T20" fmla="*/ 8 w 302"/>
                <a:gd name="T21" fmla="*/ 22 h 22"/>
                <a:gd name="T22" fmla="*/ 12 w 302"/>
                <a:gd name="T23" fmla="*/ 22 h 22"/>
                <a:gd name="T24" fmla="*/ 290 w 302"/>
                <a:gd name="T25" fmla="*/ 22 h 22"/>
                <a:gd name="T26" fmla="*/ 290 w 302"/>
                <a:gd name="T27" fmla="*/ 22 h 22"/>
                <a:gd name="T28" fmla="*/ 294 w 302"/>
                <a:gd name="T29" fmla="*/ 22 h 22"/>
                <a:gd name="T30" fmla="*/ 298 w 302"/>
                <a:gd name="T31" fmla="*/ 18 h 22"/>
                <a:gd name="T32" fmla="*/ 300 w 302"/>
                <a:gd name="T33" fmla="*/ 16 h 22"/>
                <a:gd name="T34" fmla="*/ 302 w 302"/>
                <a:gd name="T35" fmla="*/ 10 h 22"/>
                <a:gd name="T36" fmla="*/ 302 w 302"/>
                <a:gd name="T37" fmla="*/ 10 h 22"/>
                <a:gd name="T38" fmla="*/ 300 w 302"/>
                <a:gd name="T39" fmla="*/ 6 h 22"/>
                <a:gd name="T40" fmla="*/ 298 w 302"/>
                <a:gd name="T41" fmla="*/ 2 h 22"/>
                <a:gd name="T42" fmla="*/ 294 w 302"/>
                <a:gd name="T43" fmla="*/ 0 h 22"/>
                <a:gd name="T44" fmla="*/ 290 w 302"/>
                <a:gd name="T45" fmla="*/ 0 h 22"/>
                <a:gd name="T46" fmla="*/ 290 w 302"/>
                <a:gd name="T4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02" h="22">
                  <a:moveTo>
                    <a:pt x="29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8"/>
                  </a:lnTo>
                  <a:lnTo>
                    <a:pt x="8" y="22"/>
                  </a:lnTo>
                  <a:lnTo>
                    <a:pt x="12" y="22"/>
                  </a:lnTo>
                  <a:lnTo>
                    <a:pt x="290" y="22"/>
                  </a:lnTo>
                  <a:lnTo>
                    <a:pt x="290" y="22"/>
                  </a:lnTo>
                  <a:lnTo>
                    <a:pt x="294" y="22"/>
                  </a:lnTo>
                  <a:lnTo>
                    <a:pt x="298" y="18"/>
                  </a:lnTo>
                  <a:lnTo>
                    <a:pt x="300" y="16"/>
                  </a:lnTo>
                  <a:lnTo>
                    <a:pt x="302" y="10"/>
                  </a:lnTo>
                  <a:lnTo>
                    <a:pt x="302" y="10"/>
                  </a:lnTo>
                  <a:lnTo>
                    <a:pt x="300" y="6"/>
                  </a:lnTo>
                  <a:lnTo>
                    <a:pt x="298" y="2"/>
                  </a:lnTo>
                  <a:lnTo>
                    <a:pt x="294" y="0"/>
                  </a:lnTo>
                  <a:lnTo>
                    <a:pt x="290" y="0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432259" y="3006440"/>
            <a:ext cx="6359618" cy="2282663"/>
            <a:chOff x="373180" y="3229203"/>
            <a:chExt cx="6359618" cy="1850719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500196" y="3999801"/>
              <a:ext cx="0" cy="225802"/>
            </a:xfrm>
            <a:prstGeom prst="line">
              <a:avLst/>
            </a:prstGeom>
            <a:noFill/>
            <a:ln w="9525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4" name="직선 연결선 53"/>
            <p:cNvCxnSpPr>
              <a:stCxn id="58" idx="0"/>
            </p:cNvCxnSpPr>
            <p:nvPr/>
          </p:nvCxnSpPr>
          <p:spPr>
            <a:xfrm flipH="1">
              <a:off x="3430532" y="3565307"/>
              <a:ext cx="77626" cy="577096"/>
            </a:xfrm>
            <a:prstGeom prst="line">
              <a:avLst/>
            </a:prstGeom>
            <a:noFill/>
            <a:ln w="9525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5" name="자유형 54"/>
            <p:cNvSpPr/>
            <p:nvPr/>
          </p:nvSpPr>
          <p:spPr>
            <a:xfrm>
              <a:off x="728709" y="3999801"/>
              <a:ext cx="5132437" cy="284095"/>
            </a:xfrm>
            <a:custGeom>
              <a:avLst/>
              <a:gdLst>
                <a:gd name="connsiteX0" fmla="*/ 0 w 1549400"/>
                <a:gd name="connsiteY0" fmla="*/ 309880 h 325120"/>
                <a:gd name="connsiteX1" fmla="*/ 0 w 1549400"/>
                <a:gd name="connsiteY1" fmla="*/ 0 h 325120"/>
                <a:gd name="connsiteX2" fmla="*/ 1549400 w 1549400"/>
                <a:gd name="connsiteY2" fmla="*/ 0 h 325120"/>
                <a:gd name="connsiteX3" fmla="*/ 1549400 w 1549400"/>
                <a:gd name="connsiteY3" fmla="*/ 325120 h 32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400" h="325120">
                  <a:moveTo>
                    <a:pt x="0" y="309880"/>
                  </a:moveTo>
                  <a:lnTo>
                    <a:pt x="0" y="0"/>
                  </a:lnTo>
                  <a:lnTo>
                    <a:pt x="1549400" y="0"/>
                  </a:lnTo>
                  <a:lnTo>
                    <a:pt x="1549400" y="325120"/>
                  </a:lnTo>
                </a:path>
              </a:pathLst>
            </a:custGeom>
            <a:noFill/>
            <a:ln w="9525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3430532" y="3999801"/>
              <a:ext cx="0" cy="323850"/>
            </a:xfrm>
            <a:prstGeom prst="line">
              <a:avLst/>
            </a:prstGeom>
            <a:noFill/>
            <a:ln w="9525">
              <a:solidFill>
                <a:srgbClr val="9696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7" name="그룹 56"/>
            <p:cNvGrpSpPr/>
            <p:nvPr/>
          </p:nvGrpSpPr>
          <p:grpSpPr>
            <a:xfrm>
              <a:off x="2723386" y="3565307"/>
              <a:ext cx="1569544" cy="252000"/>
              <a:chOff x="5226818" y="2660592"/>
              <a:chExt cx="1416428" cy="292455"/>
            </a:xfrm>
          </p:grpSpPr>
          <p:sp>
            <p:nvSpPr>
              <p:cNvPr id="58" name="Rectangle 309"/>
              <p:cNvSpPr>
                <a:spLocks noChangeArrowheads="1"/>
              </p:cNvSpPr>
              <p:nvPr/>
            </p:nvSpPr>
            <p:spPr bwMode="auto">
              <a:xfrm flipH="1">
                <a:off x="5226818" y="2660592"/>
                <a:ext cx="1416428" cy="292455"/>
              </a:xfrm>
              <a:prstGeom prst="roundRect">
                <a:avLst/>
              </a:prstGeom>
              <a:solidFill>
                <a:srgbClr val="8C8C8C"/>
              </a:solidFill>
              <a:ln w="12700">
                <a:noFill/>
              </a:ln>
              <a:effectLst>
                <a:outerShdw dist="38100" dir="2700000" algn="tl" rotWithShape="0">
                  <a:schemeClr val="bg1">
                    <a:lumMod val="65000"/>
                    <a:alpha val="40000"/>
                  </a:schemeClr>
                </a:outerShdw>
              </a:effectLst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0"/>
                <a:endPara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59" name="직사각형 99"/>
              <p:cNvSpPr>
                <a:spLocks noChangeArrowheads="1"/>
              </p:cNvSpPr>
              <p:nvPr/>
            </p:nvSpPr>
            <p:spPr bwMode="auto">
              <a:xfrm>
                <a:off x="5686215" y="2714486"/>
                <a:ext cx="497638" cy="173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defTabSz="1084263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defTabSz="1084263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defTabSz="1084263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defTabSz="1084263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defTabSz="1084263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defTabSz="10842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defTabSz="10842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defTabSz="10842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defTabSz="1084263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latinLnBrk="0"/>
                <a:r>
                  <a:rPr kumimoji="0" lang="ko-KR" altLang="en-US" sz="12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Rix고딕 M" pitchFamily="18" charset="-127"/>
                    <a:ea typeface="Rix고딕 M" pitchFamily="18" charset="-127"/>
                  </a:rPr>
                  <a:t>대표이사</a:t>
                </a:r>
                <a:endParaRPr kumimoji="0" lang="en-US" altLang="ko-KR" sz="12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890155" y="3229203"/>
              <a:ext cx="1771865" cy="639152"/>
              <a:chOff x="4216353" y="2208312"/>
              <a:chExt cx="1596600" cy="639152"/>
            </a:xfrm>
          </p:grpSpPr>
          <p:grpSp>
            <p:nvGrpSpPr>
              <p:cNvPr id="61" name="그룹 60"/>
              <p:cNvGrpSpPr/>
              <p:nvPr/>
            </p:nvGrpSpPr>
            <p:grpSpPr>
              <a:xfrm>
                <a:off x="4216353" y="2208312"/>
                <a:ext cx="1596600" cy="639152"/>
                <a:chOff x="3923051" y="7553872"/>
                <a:chExt cx="1596600" cy="639152"/>
              </a:xfrm>
            </p:grpSpPr>
            <p:sp>
              <p:nvSpPr>
                <p:cNvPr id="63" name="AutoShape 133"/>
                <p:cNvSpPr>
                  <a:spLocks noChangeArrowheads="1"/>
                </p:cNvSpPr>
                <p:nvPr/>
              </p:nvSpPr>
              <p:spPr bwMode="auto">
                <a:xfrm>
                  <a:off x="3933766" y="7553872"/>
                  <a:ext cx="1585885" cy="639152"/>
                </a:xfrm>
                <a:prstGeom prst="roundRect">
                  <a:avLst>
                    <a:gd name="adj" fmla="val 2722"/>
                  </a:avLst>
                </a:prstGeom>
                <a:pattFill prst="dotGrid">
                  <a:fgClr>
                    <a:schemeClr val="bg1">
                      <a:lumMod val="9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bg1">
                      <a:lumMod val="85000"/>
                    </a:schemeClr>
                  </a:solidFill>
                </a:ln>
                <a:effectLst/>
                <a:extLst/>
              </p:spPr>
              <p:txBody>
                <a:bodyPr wrap="none" anchor="ctr"/>
                <a:lstStyle/>
                <a:p>
                  <a:pPr latinLnBrk="0"/>
                  <a:endParaRPr lang="ko-KR" altLang="en-US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64" name="AutoShape 134"/>
                <p:cNvSpPr>
                  <a:spLocks noChangeArrowheads="1"/>
                </p:cNvSpPr>
                <p:nvPr/>
              </p:nvSpPr>
              <p:spPr bwMode="auto">
                <a:xfrm>
                  <a:off x="3946467" y="7565001"/>
                  <a:ext cx="381694" cy="616895"/>
                </a:xfrm>
                <a:prstGeom prst="roundRect">
                  <a:avLst>
                    <a:gd name="adj" fmla="val 943"/>
                  </a:avLst>
                </a:prstGeom>
                <a:solidFill>
                  <a:srgbClr val="DDDDDD">
                    <a:alpha val="60001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algn="ctr" eaLnBrk="1" latinLnBrk="0" hangingPunct="1"/>
                  <a:endParaRPr lang="ko-KR" altLang="en-US" sz="19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65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923051" y="7884575"/>
                  <a:ext cx="374399" cy="1996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1pPr>
                  <a:lvl2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2pPr>
                  <a:lvl3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3pPr>
                  <a:lvl4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4pPr>
                  <a:lvl5pPr defTabSz="957263" eaLnBrk="0" hangingPunct="0"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5pPr>
                  <a:lvl6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6pPr>
                  <a:lvl7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7pPr>
                  <a:lvl8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8pPr>
                  <a:lvl9pPr defTabSz="957263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</a:defRPr>
                  </a:lvl9pPr>
                </a:lstStyle>
                <a:p>
                  <a:pPr eaLnBrk="1" latinLnBrk="0" hangingPunct="1"/>
                  <a:r>
                    <a:rPr lang="ko-KR" altLang="en-US" sz="1000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Rix고딕 M" pitchFamily="18" charset="-127"/>
                      <a:ea typeface="Rix고딕 M" pitchFamily="18" charset="-127"/>
                    </a:rPr>
                    <a:t>범례</a:t>
                  </a:r>
                </a:p>
              </p:txBody>
            </p:sp>
          </p:grpSp>
          <p:pic>
            <p:nvPicPr>
              <p:cNvPr id="62" name="Picture 2" descr="C:\Users\JC\Desktop\아이콘1.pn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89" t="65046" r="18187" b="27190"/>
              <a:stretch/>
            </p:blipFill>
            <p:spPr bwMode="auto">
              <a:xfrm>
                <a:off x="4283566" y="2287566"/>
                <a:ext cx="291023" cy="270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그룹 65"/>
            <p:cNvGrpSpPr/>
            <p:nvPr/>
          </p:nvGrpSpPr>
          <p:grpSpPr>
            <a:xfrm>
              <a:off x="5391953" y="3386753"/>
              <a:ext cx="431561" cy="313190"/>
              <a:chOff x="4250696" y="6939582"/>
              <a:chExt cx="984778" cy="728326"/>
            </a:xfrm>
          </p:grpSpPr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68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99000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CC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887493" y="3390999"/>
              <a:ext cx="539834" cy="247041"/>
            </a:xfrm>
            <a:prstGeom prst="rect">
              <a:avLst/>
            </a:prstGeom>
          </p:spPr>
          <p:txBody>
            <a:bodyPr wrap="square" lIns="0" tIns="0" rIns="0" bIns="0" anchor="t">
              <a:spAutoFit/>
            </a:bodyPr>
            <a:lstStyle/>
            <a:p>
              <a:pPr defTabSz="1474788" fontAlgn="base" latinLnBrk="0">
                <a:lnSpc>
                  <a:spcPct val="110000"/>
                </a:lnSpc>
                <a:spcAft>
                  <a:spcPts val="300"/>
                </a:spcAft>
                <a:buClr>
                  <a:srgbClr val="D00F37"/>
                </a:buClr>
                <a:buSzPct val="130000"/>
                <a:defRPr/>
              </a:pPr>
              <a:r>
                <a:rPr lang="ko-KR" altLang="en-US" sz="9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본사업</a:t>
              </a: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lang="ko-KR" altLang="en-US" sz="9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지원조직</a:t>
              </a:r>
            </a:p>
          </p:txBody>
        </p:sp>
        <p:sp>
          <p:nvSpPr>
            <p:cNvPr id="70" name="Rectangle 309"/>
            <p:cNvSpPr>
              <a:spLocks noChangeArrowheads="1"/>
            </p:cNvSpPr>
            <p:nvPr/>
          </p:nvSpPr>
          <p:spPr bwMode="auto">
            <a:xfrm flipH="1">
              <a:off x="373180" y="4111051"/>
              <a:ext cx="789110" cy="221742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tIns="41015" rIns="0" bIns="41015" anchor="ctr"/>
            <a:lstStyle/>
            <a:p>
              <a:pPr algn="ctr" latinLnBrk="0"/>
              <a:r>
                <a:rPr lang="ko-KR" altLang="en-US" sz="1000" dirty="0" err="1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경영지원부</a:t>
              </a:r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71" name="Rectangle 309"/>
            <p:cNvSpPr>
              <a:spLocks noChangeArrowheads="1"/>
            </p:cNvSpPr>
            <p:nvPr/>
          </p:nvSpPr>
          <p:spPr bwMode="auto">
            <a:xfrm flipH="1">
              <a:off x="1144666" y="4111051"/>
              <a:ext cx="789110" cy="221742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r>
                <a:rPr lang="ko-KR" altLang="en-US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영업부</a:t>
              </a:r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72" name="Rectangle 309"/>
            <p:cNvSpPr>
              <a:spLocks noChangeArrowheads="1"/>
            </p:cNvSpPr>
            <p:nvPr/>
          </p:nvSpPr>
          <p:spPr bwMode="auto">
            <a:xfrm flipH="1">
              <a:off x="1916152" y="4111051"/>
              <a:ext cx="932638" cy="221742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r>
                <a:rPr lang="en-US" altLang="ko-KR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SI </a:t>
              </a:r>
              <a:r>
                <a:rPr lang="ko-KR" altLang="en-US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사업부</a:t>
              </a:r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73" name="Rectangle 309"/>
            <p:cNvSpPr>
              <a:spLocks noChangeArrowheads="1"/>
            </p:cNvSpPr>
            <p:nvPr/>
          </p:nvSpPr>
          <p:spPr bwMode="auto">
            <a:xfrm flipH="1">
              <a:off x="2854467" y="4111051"/>
              <a:ext cx="1458627" cy="221742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r>
                <a:rPr lang="en-US" altLang="ko-KR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SM </a:t>
              </a:r>
              <a:r>
                <a:rPr lang="ko-KR" altLang="en-US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사업부</a:t>
              </a:r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74" name="Rectangle 309"/>
            <p:cNvSpPr>
              <a:spLocks noChangeArrowheads="1"/>
            </p:cNvSpPr>
            <p:nvPr/>
          </p:nvSpPr>
          <p:spPr bwMode="auto">
            <a:xfrm flipH="1">
              <a:off x="4292929" y="4111051"/>
              <a:ext cx="2439869" cy="221742"/>
            </a:xfrm>
            <a:prstGeom prst="round2SameRect">
              <a:avLst/>
            </a:prstGeom>
            <a:solidFill>
              <a:schemeClr val="tx2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82031" tIns="41015" rIns="82031" bIns="41015" anchor="ctr"/>
            <a:lstStyle/>
            <a:p>
              <a:pPr algn="ctr" latinLnBrk="0"/>
              <a:r>
                <a:rPr lang="ko-KR" altLang="en-US" sz="10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solidFill>
                    <a:schemeClr val="lt1"/>
                  </a:solidFill>
                  <a:latin typeface="Rix고딕 M" pitchFamily="18" charset="-127"/>
                  <a:ea typeface="Rix고딕 M" pitchFamily="18" charset="-127"/>
                </a:rPr>
                <a:t>솔루션 부</a:t>
              </a:r>
              <a:endParaRPr lang="ko-KR" altLang="en-US" sz="1000" dirty="0">
                <a:ln>
                  <a:solidFill>
                    <a:srgbClr val="0067A3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75" name="Rectangle 309"/>
            <p:cNvSpPr>
              <a:spLocks noChangeArrowheads="1"/>
            </p:cNvSpPr>
            <p:nvPr/>
          </p:nvSpPr>
          <p:spPr bwMode="auto">
            <a:xfrm flipH="1">
              <a:off x="1916153" y="4370334"/>
              <a:ext cx="895844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품질 보증 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76" name="Rectangle 309"/>
            <p:cNvSpPr>
              <a:spLocks noChangeArrowheads="1"/>
            </p:cNvSpPr>
            <p:nvPr/>
          </p:nvSpPr>
          <p:spPr bwMode="auto">
            <a:xfrm flipH="1">
              <a:off x="1916153" y="4616584"/>
              <a:ext cx="895844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en-US" altLang="ko-KR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PM/PL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77" name="Rectangle 309"/>
            <p:cNvSpPr>
              <a:spLocks noChangeArrowheads="1"/>
            </p:cNvSpPr>
            <p:nvPr/>
          </p:nvSpPr>
          <p:spPr bwMode="auto">
            <a:xfrm flipH="1">
              <a:off x="1916153" y="4862832"/>
              <a:ext cx="895844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개발팀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78" name="Rectangle 309"/>
            <p:cNvSpPr>
              <a:spLocks noChangeArrowheads="1"/>
            </p:cNvSpPr>
            <p:nvPr/>
          </p:nvSpPr>
          <p:spPr bwMode="auto">
            <a:xfrm flipH="1">
              <a:off x="1144668" y="4370334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err="1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솔루션팀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79" name="Rectangle 309"/>
            <p:cNvSpPr>
              <a:spLocks noChangeArrowheads="1"/>
            </p:cNvSpPr>
            <p:nvPr/>
          </p:nvSpPr>
          <p:spPr bwMode="auto">
            <a:xfrm flipH="1">
              <a:off x="1144668" y="4616584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해외 칠레 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80" name="Rectangle 309"/>
            <p:cNvSpPr>
              <a:spLocks noChangeArrowheads="1"/>
            </p:cNvSpPr>
            <p:nvPr/>
          </p:nvSpPr>
          <p:spPr bwMode="auto">
            <a:xfrm flipH="1">
              <a:off x="1144668" y="4862832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en-US" altLang="ko-KR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SI.SM </a:t>
              </a: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81" name="Rectangle 309"/>
            <p:cNvSpPr>
              <a:spLocks noChangeArrowheads="1"/>
            </p:cNvSpPr>
            <p:nvPr/>
          </p:nvSpPr>
          <p:spPr bwMode="auto">
            <a:xfrm flipH="1">
              <a:off x="2854467" y="4370334"/>
              <a:ext cx="603970" cy="19997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rIns="0" anchor="ctr"/>
            <a:lstStyle/>
            <a:p>
              <a:pPr algn="ctr" latinLnBrk="0"/>
              <a:r>
                <a:rPr lang="ko-KR" altLang="en-US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공공 팀</a:t>
              </a:r>
              <a:endParaRPr lang="ko-KR" altLang="en-US" sz="900" dirty="0">
                <a:ln>
                  <a:solidFill>
                    <a:srgbClr val="0067A3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82" name="Rectangle 309"/>
            <p:cNvSpPr>
              <a:spLocks noChangeArrowheads="1"/>
            </p:cNvSpPr>
            <p:nvPr/>
          </p:nvSpPr>
          <p:spPr bwMode="auto">
            <a:xfrm flipH="1">
              <a:off x="3459126" y="4370334"/>
              <a:ext cx="789110" cy="19997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rIns="0" anchor="ctr"/>
            <a:lstStyle/>
            <a:p>
              <a:pPr algn="ctr" latinLnBrk="0"/>
              <a:r>
                <a:rPr lang="ko-KR" altLang="en-US" sz="900" dirty="0" err="1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더존</a:t>
              </a:r>
              <a:r>
                <a:rPr lang="ko-KR" altLang="en-US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 팀</a:t>
              </a:r>
              <a:endParaRPr lang="ko-KR" altLang="en-US" sz="900" dirty="0">
                <a:ln>
                  <a:solidFill>
                    <a:srgbClr val="0067A3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83" name="Rectangle 309"/>
            <p:cNvSpPr>
              <a:spLocks noChangeArrowheads="1"/>
            </p:cNvSpPr>
            <p:nvPr/>
          </p:nvSpPr>
          <p:spPr bwMode="auto">
            <a:xfrm flipH="1">
              <a:off x="3459126" y="4609040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기업체 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84" name="Rectangle 309"/>
            <p:cNvSpPr>
              <a:spLocks noChangeArrowheads="1"/>
            </p:cNvSpPr>
            <p:nvPr/>
          </p:nvSpPr>
          <p:spPr bwMode="auto">
            <a:xfrm flipH="1">
              <a:off x="4230612" y="4370334"/>
              <a:ext cx="789110" cy="19997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rIns="0" anchor="ctr"/>
            <a:lstStyle/>
            <a:p>
              <a:pPr algn="ctr" latinLnBrk="0"/>
              <a:r>
                <a:rPr lang="ko-KR" altLang="en-US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해외 칠레 팀</a:t>
              </a:r>
              <a:endParaRPr lang="ko-KR" altLang="en-US" sz="900" dirty="0">
                <a:ln>
                  <a:solidFill>
                    <a:srgbClr val="0067A3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86" name="Rectangle 309"/>
            <p:cNvSpPr>
              <a:spLocks noChangeArrowheads="1"/>
            </p:cNvSpPr>
            <p:nvPr/>
          </p:nvSpPr>
          <p:spPr bwMode="auto">
            <a:xfrm flipH="1">
              <a:off x="4230612" y="4609040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솔루션 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87" name="Rectangle 309"/>
            <p:cNvSpPr>
              <a:spLocks noChangeArrowheads="1"/>
            </p:cNvSpPr>
            <p:nvPr/>
          </p:nvSpPr>
          <p:spPr bwMode="auto">
            <a:xfrm flipH="1">
              <a:off x="4230612" y="4862832"/>
              <a:ext cx="789110" cy="199971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85000"/>
                </a:schemeClr>
              </a:solidFill>
              <a:prstDash val="solid"/>
            </a:ln>
            <a:effectLst>
              <a:outerShdw dist="12700" dir="5400000" algn="t" rotWithShape="0">
                <a:schemeClr val="tx1">
                  <a:lumMod val="75000"/>
                  <a:lumOff val="25000"/>
                  <a:alpha val="20000"/>
                </a:schemeClr>
              </a:outerShdw>
            </a:effectLst>
            <a:extLst/>
          </p:spPr>
          <p:txBody>
            <a:bodyPr lIns="0" tIns="0" rIns="0" bIns="0" rtlCol="0" anchor="ctr" anchorCtr="0"/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  <a:buClr>
                  <a:srgbClr val="969696"/>
                </a:buClr>
                <a:buSzPts val="800"/>
              </a:pPr>
              <a:r>
                <a:rPr kumimoji="1" lang="ko-KR" altLang="en-US" sz="800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rPr>
                <a:t>연구소 팀</a:t>
              </a:r>
              <a:endParaRPr kumimoji="1" lang="ko-KR" altLang="en-US" sz="8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88" name="Rectangle 309"/>
            <p:cNvSpPr>
              <a:spLocks noChangeArrowheads="1"/>
            </p:cNvSpPr>
            <p:nvPr/>
          </p:nvSpPr>
          <p:spPr bwMode="auto">
            <a:xfrm flipH="1">
              <a:off x="5002098" y="4370334"/>
              <a:ext cx="789110" cy="19997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rIns="0" anchor="ctr"/>
            <a:lstStyle/>
            <a:p>
              <a:pPr algn="ctr" latinLnBrk="0"/>
              <a:r>
                <a:rPr lang="ko-KR" altLang="en-US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모바일 팀</a:t>
              </a:r>
              <a:endParaRPr lang="ko-KR" altLang="en-US" sz="900" dirty="0">
                <a:ln>
                  <a:solidFill>
                    <a:srgbClr val="0067A3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89" name="Rectangle 309"/>
            <p:cNvSpPr>
              <a:spLocks noChangeArrowheads="1"/>
            </p:cNvSpPr>
            <p:nvPr/>
          </p:nvSpPr>
          <p:spPr bwMode="auto">
            <a:xfrm flipH="1">
              <a:off x="5773583" y="4370334"/>
              <a:ext cx="789110" cy="19997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  <a:extLst/>
          </p:spPr>
          <p:txBody>
            <a:bodyPr wrap="square" lIns="0" rIns="0" anchor="ctr"/>
            <a:lstStyle/>
            <a:p>
              <a:pPr algn="ctr" latinLnBrk="0"/>
              <a:r>
                <a:rPr lang="en-US" altLang="ko-KR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POS.SMS </a:t>
              </a:r>
              <a:r>
                <a:rPr lang="ko-KR" altLang="en-US" sz="900" dirty="0" smtClean="0">
                  <a:ln>
                    <a:solidFill>
                      <a:srgbClr val="0067A3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팀</a:t>
              </a:r>
              <a:endParaRPr lang="ko-KR" altLang="en-US" sz="900" dirty="0">
                <a:ln>
                  <a:solidFill>
                    <a:srgbClr val="0067A3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1909107" y="4355000"/>
              <a:ext cx="940457" cy="724922"/>
              <a:chOff x="4250696" y="6939582"/>
              <a:chExt cx="984778" cy="728326"/>
            </a:xfrm>
          </p:grpSpPr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92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19050" algn="ctr">
                <a:solidFill>
                  <a:srgbClr val="FF0000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99000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CC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  <p:pic>
          <p:nvPicPr>
            <p:cNvPr id="112" name="Picture 12" descr="user icon"/>
            <p:cNvPicPr>
              <a:picLocks noChangeAspect="1" noChangeArrowheads="1"/>
            </p:cNvPicPr>
            <p:nvPr/>
          </p:nvPicPr>
          <p:blipFill>
            <a:blip r:embed="rId4">
              <a:lum bright="100000" contrast="-70000"/>
            </a:blip>
            <a:srcRect/>
            <a:stretch>
              <a:fillRect/>
            </a:stretch>
          </p:blipFill>
          <p:spPr bwMode="auto">
            <a:xfrm>
              <a:off x="2782460" y="3567753"/>
              <a:ext cx="341292" cy="308526"/>
            </a:xfrm>
            <a:prstGeom prst="rect">
              <a:avLst/>
            </a:prstGeom>
            <a:noFill/>
          </p:spPr>
        </p:pic>
        <p:grpSp>
          <p:nvGrpSpPr>
            <p:cNvPr id="141" name="그룹 140"/>
            <p:cNvGrpSpPr/>
            <p:nvPr/>
          </p:nvGrpSpPr>
          <p:grpSpPr>
            <a:xfrm>
              <a:off x="5002098" y="4353653"/>
              <a:ext cx="804751" cy="222212"/>
              <a:chOff x="4250696" y="6939582"/>
              <a:chExt cx="984778" cy="728326"/>
            </a:xfrm>
          </p:grpSpPr>
          <p:sp>
            <p:nvSpPr>
              <p:cNvPr id="142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143" name="Rectangle 17"/>
              <p:cNvSpPr>
                <a:spLocks noChangeArrowheads="1"/>
              </p:cNvSpPr>
              <p:nvPr/>
            </p:nvSpPr>
            <p:spPr bwMode="auto">
              <a:xfrm>
                <a:off x="4250696" y="6939582"/>
                <a:ext cx="984778" cy="728326"/>
              </a:xfrm>
              <a:prstGeom prst="rect">
                <a:avLst/>
              </a:prstGeom>
              <a:noFill/>
              <a:ln w="19050" algn="ctr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7961" dir="13500000" algn="ctr" rotWithShape="0">
                        <a:srgbClr val="99000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endParaRPr lang="ko-KR" altLang="ko-KR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CC0000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</p:grpSp>
      <p:sp>
        <p:nvSpPr>
          <p:cNvPr id="144" name="직사각형 143"/>
          <p:cNvSpPr/>
          <p:nvPr/>
        </p:nvSpPr>
        <p:spPr>
          <a:xfrm>
            <a:off x="444473" y="8224759"/>
            <a:ext cx="6750091" cy="1798847"/>
          </a:xfrm>
          <a:prstGeom prst="rect">
            <a:avLst/>
          </a:prstGeom>
          <a:solidFill>
            <a:schemeClr val="bg1"/>
          </a:solidFill>
          <a:ln w="19050">
            <a:solidFill>
              <a:srgbClr val="DDDDDD"/>
            </a:solidFill>
          </a:ln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92929"/>
              </a:solidFill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145" name="그룹 144"/>
          <p:cNvGrpSpPr/>
          <p:nvPr/>
        </p:nvGrpSpPr>
        <p:grpSpPr>
          <a:xfrm>
            <a:off x="500397" y="8277325"/>
            <a:ext cx="475677" cy="1693714"/>
            <a:chOff x="904875" y="8482191"/>
            <a:chExt cx="428625" cy="1693714"/>
          </a:xfrm>
        </p:grpSpPr>
        <p:sp>
          <p:nvSpPr>
            <p:cNvPr id="146" name="직사각형 145"/>
            <p:cNvSpPr/>
            <p:nvPr/>
          </p:nvSpPr>
          <p:spPr>
            <a:xfrm>
              <a:off x="904875" y="8482191"/>
              <a:ext cx="428625" cy="1693714"/>
            </a:xfrm>
            <a:prstGeom prst="rect">
              <a:avLst/>
            </a:prstGeom>
            <a:solidFill>
              <a:srgbClr val="4AABC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82031" tIns="41015" rIns="82031" bIns="41015" anchor="ctr"/>
            <a:lstStyle/>
            <a:p>
              <a:pPr algn="ctr" latinLnBrk="0"/>
              <a:endParaRPr lang="ko-KR" altLang="en-US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147" name="직사각형 99"/>
            <p:cNvSpPr>
              <a:spLocks noChangeArrowheads="1"/>
            </p:cNvSpPr>
            <p:nvPr/>
          </p:nvSpPr>
          <p:spPr bwMode="auto">
            <a:xfrm>
              <a:off x="963189" y="9021272"/>
              <a:ext cx="31199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/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기술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분야별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인원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구성</a:t>
              </a:r>
            </a:p>
          </p:txBody>
        </p:sp>
      </p:grpSp>
      <p:sp>
        <p:nvSpPr>
          <p:cNvPr id="164" name="타원 163"/>
          <p:cNvSpPr/>
          <p:nvPr/>
        </p:nvSpPr>
        <p:spPr bwMode="auto">
          <a:xfrm>
            <a:off x="4892917" y="9722603"/>
            <a:ext cx="853559" cy="11627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92929"/>
              </a:solidFill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165" name="그룹 164"/>
          <p:cNvGrpSpPr/>
          <p:nvPr/>
        </p:nvGrpSpPr>
        <p:grpSpPr>
          <a:xfrm>
            <a:off x="4749014" y="8682390"/>
            <a:ext cx="1160697" cy="1067813"/>
            <a:chOff x="-768194" y="3632360"/>
            <a:chExt cx="864369" cy="882490"/>
          </a:xfrm>
        </p:grpSpPr>
        <p:grpSp>
          <p:nvGrpSpPr>
            <p:cNvPr id="166" name="그룹 99"/>
            <p:cNvGrpSpPr/>
            <p:nvPr/>
          </p:nvGrpSpPr>
          <p:grpSpPr>
            <a:xfrm>
              <a:off x="-768194" y="3632360"/>
              <a:ext cx="864369" cy="882490"/>
              <a:chOff x="4490671" y="1907006"/>
              <a:chExt cx="2122192" cy="2122189"/>
            </a:xfrm>
          </p:grpSpPr>
          <p:grpSp>
            <p:nvGrpSpPr>
              <p:cNvPr id="168" name="그룹 9"/>
              <p:cNvGrpSpPr/>
              <p:nvPr/>
            </p:nvGrpSpPr>
            <p:grpSpPr>
              <a:xfrm>
                <a:off x="4490671" y="1907006"/>
                <a:ext cx="2122192" cy="2122189"/>
                <a:chOff x="5861814" y="5275175"/>
                <a:chExt cx="1326170" cy="1326173"/>
              </a:xfrm>
            </p:grpSpPr>
            <p:sp>
              <p:nvSpPr>
                <p:cNvPr id="170" name="막힌 원호 169"/>
                <p:cNvSpPr/>
                <p:nvPr/>
              </p:nvSpPr>
              <p:spPr bwMode="auto">
                <a:xfrm rot="5400000">
                  <a:off x="5904707" y="5348194"/>
                  <a:ext cx="1193669" cy="1193669"/>
                </a:xfrm>
                <a:prstGeom prst="blockArc">
                  <a:avLst>
                    <a:gd name="adj1" fmla="val 19837753"/>
                    <a:gd name="adj2" fmla="val 4476100"/>
                    <a:gd name="adj3" fmla="val 29896"/>
                  </a:avLst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2031" tIns="41015" rIns="82031" bIns="41015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lt1"/>
                    </a:solidFill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71" name="막힌 원호 170"/>
                <p:cNvSpPr/>
                <p:nvPr/>
              </p:nvSpPr>
              <p:spPr bwMode="auto">
                <a:xfrm rot="15437307" flipH="1" flipV="1">
                  <a:off x="5903285" y="5348316"/>
                  <a:ext cx="1197335" cy="1193669"/>
                </a:xfrm>
                <a:prstGeom prst="blockArc">
                  <a:avLst>
                    <a:gd name="adj1" fmla="val 14935527"/>
                    <a:gd name="adj2" fmla="val 20638957"/>
                    <a:gd name="adj3" fmla="val 41559"/>
                  </a:avLst>
                </a:prstGeom>
                <a:solidFill>
                  <a:srgbClr val="ABABAB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2031" tIns="41015" rIns="82031" bIns="41015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72" name="막힌 원호 171"/>
                <p:cNvSpPr/>
                <p:nvPr/>
              </p:nvSpPr>
              <p:spPr bwMode="auto">
                <a:xfrm rot="5400000">
                  <a:off x="5904706" y="5348197"/>
                  <a:ext cx="1193669" cy="1193669"/>
                </a:xfrm>
                <a:prstGeom prst="blockArc">
                  <a:avLst>
                    <a:gd name="adj1" fmla="val 4300718"/>
                    <a:gd name="adj2" fmla="val 12000041"/>
                    <a:gd name="adj3" fmla="val 29257"/>
                  </a:avLst>
                </a:prstGeom>
                <a:solidFill>
                  <a:srgbClr val="EAEAEA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73" name="막힌 원호 172"/>
                <p:cNvSpPr/>
                <p:nvPr/>
              </p:nvSpPr>
              <p:spPr bwMode="auto">
                <a:xfrm rot="16200000" flipH="1">
                  <a:off x="5861812" y="5275177"/>
                  <a:ext cx="1326173" cy="1326170"/>
                </a:xfrm>
                <a:prstGeom prst="blockArc">
                  <a:avLst>
                    <a:gd name="adj1" fmla="val 7148608"/>
                    <a:gd name="adj2" fmla="val 10880095"/>
                    <a:gd name="adj3" fmla="val 32134"/>
                  </a:avLst>
                </a:prstGeom>
                <a:solidFill>
                  <a:srgbClr val="8C8C8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3598" tIns="46799" rIns="93598" bIns="46799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lt1"/>
                    </a:solidFill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</p:grpSp>
          <p:sp>
            <p:nvSpPr>
              <p:cNvPr id="169" name="타원 168"/>
              <p:cNvSpPr/>
              <p:nvPr/>
            </p:nvSpPr>
            <p:spPr>
              <a:xfrm>
                <a:off x="4883656" y="2348202"/>
                <a:ext cx="1261462" cy="12614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sz="32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  <p:sp>
          <p:nvSpPr>
            <p:cNvPr id="167" name="TextBox 166"/>
            <p:cNvSpPr txBox="1"/>
            <p:nvPr/>
          </p:nvSpPr>
          <p:spPr>
            <a:xfrm flipH="1">
              <a:off x="-598673" y="4008161"/>
              <a:ext cx="494879" cy="1398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indent="-180975" algn="ctr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bg1">
                    <a:lumMod val="65000"/>
                  </a:schemeClr>
                </a:buClr>
                <a:buSzPct val="80000"/>
                <a:defRPr/>
              </a:pPr>
              <a:r>
                <a:rPr lang="en-US" altLang="ko-KR" sz="1100" dirty="0" smtClean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36</a:t>
              </a:r>
              <a:r>
                <a:rPr lang="ko-KR" altLang="en-US" sz="1100" dirty="0" smtClean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명</a:t>
              </a:r>
              <a:endParaRPr lang="ko-KR" altLang="en-US" sz="11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174" name="TextBox 173"/>
          <p:cNvSpPr txBox="1">
            <a:spLocks noChangeArrowheads="1"/>
          </p:cNvSpPr>
          <p:nvPr/>
        </p:nvSpPr>
        <p:spPr bwMode="auto">
          <a:xfrm>
            <a:off x="5612785" y="8456658"/>
            <a:ext cx="705604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r" defTabSz="1019175" latinLnBrk="0">
              <a:spcAft>
                <a:spcPts val="20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특급기술자</a:t>
            </a:r>
          </a:p>
          <a:p>
            <a:r>
              <a:rPr lang="en-US" altLang="ko-KR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7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175" name="TextBox 174"/>
          <p:cNvSpPr txBox="1">
            <a:spLocks noChangeArrowheads="1"/>
          </p:cNvSpPr>
          <p:nvPr/>
        </p:nvSpPr>
        <p:spPr bwMode="auto">
          <a:xfrm>
            <a:off x="4201487" y="8456658"/>
            <a:ext cx="705604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 latinLnBrk="0">
              <a:spcAft>
                <a:spcPts val="20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초급기술자</a:t>
            </a:r>
          </a:p>
          <a:p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1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en-US" altLang="ko-KR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4210679" y="8619149"/>
            <a:ext cx="1122594" cy="248189"/>
            <a:chOff x="1402319" y="9203933"/>
            <a:chExt cx="759994" cy="147291"/>
          </a:xfrm>
        </p:grpSpPr>
        <p:sp>
          <p:nvSpPr>
            <p:cNvPr id="177" name="Oval 198"/>
            <p:cNvSpPr>
              <a:spLocks noChangeArrowheads="1"/>
            </p:cNvSpPr>
            <p:nvPr/>
          </p:nvSpPr>
          <p:spPr bwMode="auto">
            <a:xfrm flipH="1">
              <a:off x="2087138" y="9291403"/>
              <a:ext cx="75175" cy="598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178" name="자유형 177"/>
            <p:cNvSpPr/>
            <p:nvPr/>
          </p:nvSpPr>
          <p:spPr>
            <a:xfrm>
              <a:off x="1402319" y="9203933"/>
              <a:ext cx="726001" cy="115012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 flipV="1">
            <a:off x="4210679" y="9508857"/>
            <a:ext cx="1032098" cy="205006"/>
            <a:chOff x="1402319" y="9190841"/>
            <a:chExt cx="698729" cy="154024"/>
          </a:xfrm>
        </p:grpSpPr>
        <p:sp>
          <p:nvSpPr>
            <p:cNvPr id="180" name="Oval 198"/>
            <p:cNvSpPr>
              <a:spLocks noChangeArrowheads="1"/>
            </p:cNvSpPr>
            <p:nvPr/>
          </p:nvSpPr>
          <p:spPr bwMode="auto">
            <a:xfrm flipH="1">
              <a:off x="2025873" y="9269690"/>
              <a:ext cx="75175" cy="7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181" name="자유형 180"/>
            <p:cNvSpPr/>
            <p:nvPr/>
          </p:nvSpPr>
          <p:spPr>
            <a:xfrm>
              <a:off x="1402319" y="9190841"/>
              <a:ext cx="664601" cy="114118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182" name="TextBox 181"/>
          <p:cNvSpPr txBox="1">
            <a:spLocks noChangeArrowheads="1"/>
          </p:cNvSpPr>
          <p:nvPr/>
        </p:nvSpPr>
        <p:spPr bwMode="auto">
          <a:xfrm>
            <a:off x="4201487" y="9542688"/>
            <a:ext cx="705604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 latinLnBrk="0">
              <a:spcAft>
                <a:spcPts val="20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중급기술자</a:t>
            </a:r>
          </a:p>
          <a:p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15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3484103" y="8277325"/>
            <a:ext cx="475677" cy="1693714"/>
            <a:chOff x="904875" y="8482191"/>
            <a:chExt cx="428625" cy="1693714"/>
          </a:xfrm>
        </p:grpSpPr>
        <p:sp>
          <p:nvSpPr>
            <p:cNvPr id="184" name="직사각형 183"/>
            <p:cNvSpPr/>
            <p:nvPr/>
          </p:nvSpPr>
          <p:spPr>
            <a:xfrm>
              <a:off x="904875" y="8482191"/>
              <a:ext cx="428625" cy="1693714"/>
            </a:xfrm>
            <a:prstGeom prst="rect">
              <a:avLst/>
            </a:prstGeom>
            <a:solidFill>
              <a:srgbClr val="4AABC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82031" tIns="41015" rIns="82031" bIns="41015" anchor="ctr"/>
            <a:lstStyle/>
            <a:p>
              <a:pPr algn="ctr" latinLnBrk="0"/>
              <a:endParaRPr lang="ko-KR" altLang="en-US" sz="10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lt1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185" name="직사각형 99"/>
            <p:cNvSpPr>
              <a:spLocks noChangeArrowheads="1"/>
            </p:cNvSpPr>
            <p:nvPr/>
          </p:nvSpPr>
          <p:spPr bwMode="auto">
            <a:xfrm>
              <a:off x="948021" y="9021272"/>
              <a:ext cx="342333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defTabSz="1084263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defTabSz="1084263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latinLnBrk="0"/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등급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 분야별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인원</a:t>
              </a:r>
              <a: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/>
              </a:r>
              <a:br>
                <a:rPr kumimoji="0" lang="en-US" altLang="ko-KR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</a:br>
              <a:r>
                <a:rPr kumimoji="0" lang="ko-KR" altLang="en-US" sz="10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M" pitchFamily="18" charset="-127"/>
                  <a:ea typeface="Rix고딕 M" pitchFamily="18" charset="-127"/>
                </a:rPr>
                <a:t>구성</a:t>
              </a:r>
            </a:p>
          </p:txBody>
        </p:sp>
      </p:grpSp>
      <p:sp>
        <p:nvSpPr>
          <p:cNvPr id="186" name="타원 185"/>
          <p:cNvSpPr/>
          <p:nvPr/>
        </p:nvSpPr>
        <p:spPr bwMode="auto">
          <a:xfrm>
            <a:off x="1854555" y="9736892"/>
            <a:ext cx="853559" cy="11627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292929"/>
              </a:solidFill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1710652" y="8696679"/>
            <a:ext cx="1160697" cy="1067813"/>
            <a:chOff x="-768194" y="3632360"/>
            <a:chExt cx="864369" cy="882490"/>
          </a:xfrm>
        </p:grpSpPr>
        <p:grpSp>
          <p:nvGrpSpPr>
            <p:cNvPr id="188" name="그룹 99"/>
            <p:cNvGrpSpPr/>
            <p:nvPr/>
          </p:nvGrpSpPr>
          <p:grpSpPr>
            <a:xfrm>
              <a:off x="-768194" y="3632360"/>
              <a:ext cx="864369" cy="882490"/>
              <a:chOff x="4490671" y="1907006"/>
              <a:chExt cx="2122192" cy="2122189"/>
            </a:xfrm>
          </p:grpSpPr>
          <p:grpSp>
            <p:nvGrpSpPr>
              <p:cNvPr id="190" name="그룹 9"/>
              <p:cNvGrpSpPr/>
              <p:nvPr/>
            </p:nvGrpSpPr>
            <p:grpSpPr>
              <a:xfrm>
                <a:off x="4490671" y="1907006"/>
                <a:ext cx="2122192" cy="2122189"/>
                <a:chOff x="5861814" y="5275175"/>
                <a:chExt cx="1326170" cy="1326173"/>
              </a:xfrm>
            </p:grpSpPr>
            <p:sp>
              <p:nvSpPr>
                <p:cNvPr id="192" name="막힌 원호 191"/>
                <p:cNvSpPr/>
                <p:nvPr/>
              </p:nvSpPr>
              <p:spPr bwMode="auto">
                <a:xfrm rot="5400000">
                  <a:off x="5904707" y="5348196"/>
                  <a:ext cx="1193669" cy="1193669"/>
                </a:xfrm>
                <a:prstGeom prst="blockArc">
                  <a:avLst>
                    <a:gd name="adj1" fmla="val 7277854"/>
                    <a:gd name="adj2" fmla="val 9429116"/>
                    <a:gd name="adj3" fmla="val 32089"/>
                  </a:avLst>
                </a:prstGeom>
                <a:solidFill>
                  <a:srgbClr val="C0C0C0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2031" tIns="41015" rIns="82031" bIns="41015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lt1"/>
                    </a:solidFill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93" name="막힌 원호 192"/>
                <p:cNvSpPr/>
                <p:nvPr/>
              </p:nvSpPr>
              <p:spPr bwMode="auto">
                <a:xfrm rot="15437307" flipH="1" flipV="1">
                  <a:off x="5904710" y="5346526"/>
                  <a:ext cx="1193667" cy="1193669"/>
                </a:xfrm>
                <a:prstGeom prst="blockArc">
                  <a:avLst>
                    <a:gd name="adj1" fmla="val 16792879"/>
                    <a:gd name="adj2" fmla="val 8168843"/>
                    <a:gd name="adj3" fmla="val 38482"/>
                  </a:avLst>
                </a:prstGeom>
                <a:solidFill>
                  <a:srgbClr val="ABABAB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82031" tIns="41015" rIns="82031" bIns="41015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94" name="막힌 원호 193"/>
                <p:cNvSpPr/>
                <p:nvPr/>
              </p:nvSpPr>
              <p:spPr bwMode="auto">
                <a:xfrm rot="5400000">
                  <a:off x="5904706" y="5348197"/>
                  <a:ext cx="1193669" cy="1193669"/>
                </a:xfrm>
                <a:prstGeom prst="blockArc">
                  <a:avLst>
                    <a:gd name="adj1" fmla="val 9864141"/>
                    <a:gd name="adj2" fmla="val 12000041"/>
                    <a:gd name="adj3" fmla="val 29257"/>
                  </a:avLst>
                </a:prstGeom>
                <a:solidFill>
                  <a:srgbClr val="EAEAEA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anchor="ctr"/>
                <a:lstStyle/>
                <a:p>
                  <a:pPr algn="ctr" latinLnBrk="0"/>
                  <a:endPara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95" name="막힌 원호 194"/>
                <p:cNvSpPr/>
                <p:nvPr/>
              </p:nvSpPr>
              <p:spPr bwMode="auto">
                <a:xfrm rot="16200000" flipH="1">
                  <a:off x="5861812" y="5275177"/>
                  <a:ext cx="1326173" cy="1326170"/>
                </a:xfrm>
                <a:prstGeom prst="blockArc">
                  <a:avLst>
                    <a:gd name="adj1" fmla="val 3696870"/>
                    <a:gd name="adj2" fmla="val 10644440"/>
                    <a:gd name="adj3" fmla="val 33943"/>
                  </a:avLst>
                </a:prstGeom>
                <a:solidFill>
                  <a:srgbClr val="8C8C8C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3598" tIns="46799" rIns="93598" bIns="46799" anchor="ctr"/>
                <a:lstStyle/>
                <a:p>
                  <a:pPr algn="ctr" latinLnBrk="0"/>
                  <a:endParaRPr lang="ko-KR" altLang="en-US" sz="11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solidFill>
                      <a:schemeClr val="lt1"/>
                    </a:solidFill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  <p:sp>
              <p:nvSpPr>
                <p:cNvPr id="196" name="막힌 원호 195"/>
                <p:cNvSpPr/>
                <p:nvPr/>
              </p:nvSpPr>
              <p:spPr bwMode="auto">
                <a:xfrm rot="5400000">
                  <a:off x="5904706" y="5348197"/>
                  <a:ext cx="1193669" cy="1193669"/>
                </a:xfrm>
                <a:prstGeom prst="blockArc">
                  <a:avLst>
                    <a:gd name="adj1" fmla="val 9381647"/>
                    <a:gd name="adj2" fmla="val 9889731"/>
                    <a:gd name="adj3" fmla="val 27995"/>
                  </a:avLst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anchor="ctr"/>
                <a:lstStyle/>
                <a:p>
                  <a:pPr algn="ctr" latinLnBrk="0"/>
                  <a:endParaRPr lang="ko-KR" altLang="en-US" sz="1000" dirty="0">
                    <a:ln>
                      <a:solidFill>
                        <a:srgbClr val="C00000">
                          <a:alpha val="0"/>
                        </a:srgbClr>
                      </a:solidFill>
                    </a:ln>
                    <a:latin typeface="Rix고딕 M" pitchFamily="18" charset="-127"/>
                    <a:ea typeface="Rix고딕 M" pitchFamily="18" charset="-127"/>
                  </a:endParaRPr>
                </a:p>
              </p:txBody>
            </p:sp>
          </p:grpSp>
          <p:sp>
            <p:nvSpPr>
              <p:cNvPr id="191" name="타원 190"/>
              <p:cNvSpPr/>
              <p:nvPr/>
            </p:nvSpPr>
            <p:spPr>
              <a:xfrm>
                <a:off x="4883660" y="2345529"/>
                <a:ext cx="1261462" cy="12614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11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ko-KR" altLang="en-US" sz="320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endParaRPr>
              </a:p>
            </p:txBody>
          </p:sp>
        </p:grpSp>
        <p:sp>
          <p:nvSpPr>
            <p:cNvPr id="189" name="TextBox 188"/>
            <p:cNvSpPr txBox="1"/>
            <p:nvPr/>
          </p:nvSpPr>
          <p:spPr>
            <a:xfrm flipH="1">
              <a:off x="-598672" y="4007049"/>
              <a:ext cx="494879" cy="1398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indent="-180975" algn="ctr" fontAlgn="base" latinLnBrk="0">
                <a:spcBef>
                  <a:spcPct val="0"/>
                </a:spcBef>
                <a:spcAft>
                  <a:spcPct val="0"/>
                </a:spcAft>
                <a:buClr>
                  <a:schemeClr val="bg1">
                    <a:lumMod val="65000"/>
                  </a:schemeClr>
                </a:buClr>
                <a:buSzPct val="80000"/>
                <a:defRPr/>
              </a:pPr>
              <a:r>
                <a:rPr lang="en-US" altLang="ko-KR" sz="1100" dirty="0" smtClean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39</a:t>
              </a:r>
              <a:r>
                <a:rPr lang="ko-KR" altLang="en-US" sz="1100" dirty="0" smtClean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rgbClr val="4D4D4D"/>
                  </a:solidFill>
                  <a:latin typeface="Rix고딕 M" pitchFamily="18" charset="-127"/>
                  <a:ea typeface="Rix고딕 M" pitchFamily="18" charset="-127"/>
                </a:rPr>
                <a:t>명</a:t>
              </a:r>
              <a:endParaRPr lang="ko-KR" altLang="en-US" sz="110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1131425" y="8684867"/>
            <a:ext cx="1107300" cy="216175"/>
            <a:chOff x="1390649" y="9420503"/>
            <a:chExt cx="749640" cy="162415"/>
          </a:xfrm>
        </p:grpSpPr>
        <p:sp>
          <p:nvSpPr>
            <p:cNvPr id="198" name="TextBox 197"/>
            <p:cNvSpPr txBox="1">
              <a:spLocks noChangeArrowheads="1"/>
            </p:cNvSpPr>
            <p:nvPr/>
          </p:nvSpPr>
          <p:spPr bwMode="auto">
            <a:xfrm>
              <a:off x="1397556" y="9420503"/>
              <a:ext cx="575774" cy="1156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B2B2B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defTabSz="1019175" latinLnBrk="0">
                <a:spcAft>
                  <a:spcPts val="200"/>
                </a:spcAft>
                <a:buClrTx/>
                <a:buSzTx/>
                <a:buFont typeface="Wingdings" pitchFamily="2" charset="2"/>
                <a:buNone/>
                <a:defRPr sz="1000" b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4D4D4D"/>
                  </a:solidFill>
                  <a:latin typeface="Rix모던고딕 L" panose="02020603020101020101" pitchFamily="18" charset="-127"/>
                  <a:ea typeface="Rix모던고딕 L" panose="02020603020101020101" pitchFamily="18" charset="-127"/>
                </a:defRPr>
              </a:lvl1pPr>
              <a:lvl2pPr marL="742950" indent="-285750" defTabSz="1019175" eaLnBrk="0" hangingPunct="0"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2pPr>
              <a:lvl3pPr marL="1143000" indent="-228600" defTabSz="1019175" eaLnBrk="0" hangingPunct="0"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3pPr>
              <a:lvl4pPr marL="1600200" indent="-228600" defTabSz="1019175" eaLnBrk="0" hangingPunct="0"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4pPr>
              <a:lvl5pPr marL="2057400" indent="-228600" defTabSz="1019175" eaLnBrk="0" hangingPunct="0"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5pPr>
              <a:lvl6pPr marL="2514600" indent="-228600" defTabSz="1019175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6pPr>
              <a:lvl7pPr marL="2971800" indent="-228600" defTabSz="1019175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7pPr>
              <a:lvl8pPr marL="3429000" indent="-228600" defTabSz="1019175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8pPr>
              <a:lvl9pPr marL="3886200" indent="-228600" defTabSz="1019175" eaLnBrk="0" fontAlgn="t" hangingPunct="0">
                <a:spcBef>
                  <a:spcPct val="30000"/>
                </a:spcBef>
                <a:spcAft>
                  <a:spcPct val="0"/>
                </a:spcAft>
                <a:buClr>
                  <a:schemeClr val="bg2"/>
                </a:buClr>
                <a:buSzPct val="80000"/>
                <a:buFont typeface="Wingdings" pitchFamily="2" charset="2"/>
                <a:buChar char="n"/>
                <a:defRPr sz="1200">
                  <a:solidFill>
                    <a:srgbClr val="CC0000"/>
                  </a:solidFill>
                  <a:latin typeface="산돌고딕B" pitchFamily="50" charset="-127"/>
                  <a:ea typeface="산돌고딕B" pitchFamily="50" charset="-127"/>
                </a:defRPr>
              </a:lvl9pPr>
            </a:lstStyle>
            <a:p>
              <a:r>
                <a:rPr lang="ko-KR" altLang="en-US" dirty="0">
                  <a:ln>
                    <a:solidFill>
                      <a:srgbClr val="C00000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컨설팅 </a:t>
              </a:r>
              <a:r>
                <a:rPr lang="en-US" altLang="ko-KR" dirty="0">
                  <a:ln>
                    <a:solidFill>
                      <a:srgbClr val="C00000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2</a:t>
              </a:r>
              <a:r>
                <a:rPr lang="ko-KR" altLang="en-US" dirty="0">
                  <a:ln>
                    <a:solidFill>
                      <a:srgbClr val="C00000">
                        <a:alpha val="0"/>
                      </a:srgbClr>
                    </a:solidFill>
                  </a:ln>
                  <a:latin typeface="Rix고딕 M" pitchFamily="18" charset="-127"/>
                  <a:ea typeface="Rix고딕 M" pitchFamily="18" charset="-127"/>
                </a:rPr>
                <a:t>명</a:t>
              </a:r>
            </a:p>
          </p:txBody>
        </p:sp>
        <p:grpSp>
          <p:nvGrpSpPr>
            <p:cNvPr id="199" name="그룹 198"/>
            <p:cNvGrpSpPr/>
            <p:nvPr/>
          </p:nvGrpSpPr>
          <p:grpSpPr>
            <a:xfrm flipH="1">
              <a:off x="1390649" y="9507743"/>
              <a:ext cx="749640" cy="75175"/>
              <a:chOff x="2522756" y="7686185"/>
              <a:chExt cx="1076461" cy="107950"/>
            </a:xfrm>
          </p:grpSpPr>
          <p:sp>
            <p:nvSpPr>
              <p:cNvPr id="200" name="Oval 198"/>
              <p:cNvSpPr>
                <a:spLocks noChangeArrowheads="1"/>
              </p:cNvSpPr>
              <p:nvPr/>
            </p:nvSpPr>
            <p:spPr bwMode="auto">
              <a:xfrm>
                <a:off x="2522756" y="7686185"/>
                <a:ext cx="107950" cy="1079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fontAlgn="base" latinLnBrk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ko-KR" sz="2400" b="0" i="0" u="none" strike="noStrike" cap="none" normalizeH="0" baseline="0" dirty="0">
                  <a:ln>
                    <a:solidFill>
                      <a:srgbClr val="C00000">
                        <a:alpha val="0"/>
                      </a:srgbClr>
                    </a:solidFill>
                  </a:ln>
                  <a:solidFill>
                    <a:schemeClr val="tx1"/>
                  </a:solidFill>
                  <a:effectLst/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2576731" y="7740209"/>
                <a:ext cx="1022486" cy="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prstDash val="sysDash"/>
                <a:headEnd type="oval" w="sm" len="sm"/>
              </a:ln>
              <a:effectLst>
                <a:outerShdw dist="38100" dir="2700000" algn="tl" rotWithShape="0">
                  <a:schemeClr val="bg1">
                    <a:alpha val="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02" name="그룹 201"/>
          <p:cNvGrpSpPr/>
          <p:nvPr/>
        </p:nvGrpSpPr>
        <p:grpSpPr>
          <a:xfrm>
            <a:off x="2385065" y="8762043"/>
            <a:ext cx="895038" cy="100058"/>
            <a:chOff x="2784402" y="7686208"/>
            <a:chExt cx="870111" cy="107950"/>
          </a:xfrm>
        </p:grpSpPr>
        <p:sp>
          <p:nvSpPr>
            <p:cNvPr id="203" name="Oval 198"/>
            <p:cNvSpPr>
              <a:spLocks noChangeArrowheads="1"/>
            </p:cNvSpPr>
            <p:nvPr/>
          </p:nvSpPr>
          <p:spPr bwMode="auto">
            <a:xfrm>
              <a:off x="2784402" y="7686208"/>
              <a:ext cx="107950" cy="1079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cxnSp>
          <p:nvCxnSpPr>
            <p:cNvPr id="204" name="직선 연결선 203"/>
            <p:cNvCxnSpPr/>
            <p:nvPr/>
          </p:nvCxnSpPr>
          <p:spPr>
            <a:xfrm>
              <a:off x="2834767" y="7740184"/>
              <a:ext cx="819746" cy="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5" name="TextBox 204"/>
          <p:cNvSpPr txBox="1">
            <a:spLocks noChangeArrowheads="1"/>
          </p:cNvSpPr>
          <p:nvPr/>
        </p:nvSpPr>
        <p:spPr bwMode="auto">
          <a:xfrm>
            <a:off x="2300623" y="8456658"/>
            <a:ext cx="9742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>
              <a:buClrTx/>
              <a:buSzTx/>
              <a:buFont typeface="Wingdings" pitchFamily="2" charset="2"/>
              <a:buNone/>
              <a:defRPr sz="1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algn="r" latinLnBrk="0"/>
            <a:r>
              <a:rPr lang="en-US" altLang="ko-KR" b="0" dirty="0" smtClean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rPr>
              <a:t>SM</a:t>
            </a:r>
            <a:r>
              <a:rPr lang="ko-KR" altLang="en-US" b="0" dirty="0" smtClean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rPr>
              <a:t>사업부</a:t>
            </a:r>
            <a:endParaRPr lang="ko-KR" altLang="en-US" b="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4D4D4D"/>
              </a:solidFill>
              <a:latin typeface="Rix고딕 M" pitchFamily="18" charset="-127"/>
              <a:ea typeface="Rix고딕 M" pitchFamily="18" charset="-127"/>
            </a:endParaRPr>
          </a:p>
          <a:p>
            <a:pPr algn="r" latinLnBrk="0"/>
            <a:r>
              <a:rPr lang="en-US" altLang="ko-KR" b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rPr>
              <a:t>8</a:t>
            </a:r>
            <a:r>
              <a:rPr lang="ko-KR" altLang="en-US" b="0" dirty="0" smtClean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rgbClr val="4D4D4D"/>
                </a:solidFill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b="0" dirty="0">
              <a:ln>
                <a:solidFill>
                  <a:srgbClr val="C00000">
                    <a:alpha val="0"/>
                  </a:srgbClr>
                </a:solidFill>
              </a:ln>
              <a:solidFill>
                <a:srgbClr val="4D4D4D"/>
              </a:solidFill>
              <a:latin typeface="Rix고딕 M" pitchFamily="18" charset="-127"/>
              <a:ea typeface="Rix고딕 M" pitchFamily="18" charset="-127"/>
            </a:endParaRPr>
          </a:p>
        </p:txBody>
      </p:sp>
      <p:sp>
        <p:nvSpPr>
          <p:cNvPr id="206" name="TextBox 205"/>
          <p:cNvSpPr txBox="1">
            <a:spLocks noChangeArrowheads="1"/>
          </p:cNvSpPr>
          <p:nvPr/>
        </p:nvSpPr>
        <p:spPr bwMode="auto">
          <a:xfrm>
            <a:off x="1131425" y="8387245"/>
            <a:ext cx="911718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 latinLnBrk="0">
              <a:spcAft>
                <a:spcPts val="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r>
              <a:rPr lang="ko-KR" altLang="en-US" dirty="0" err="1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관리분야</a:t>
            </a:r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 </a:t>
            </a:r>
            <a:r>
              <a:rPr lang="en-US" altLang="ko-KR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1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207" name="그룹 206"/>
          <p:cNvGrpSpPr/>
          <p:nvPr/>
        </p:nvGrpSpPr>
        <p:grpSpPr>
          <a:xfrm>
            <a:off x="1131426" y="8559746"/>
            <a:ext cx="1226105" cy="312002"/>
            <a:chOff x="1371598" y="9109844"/>
            <a:chExt cx="830073" cy="234411"/>
          </a:xfrm>
        </p:grpSpPr>
        <p:sp>
          <p:nvSpPr>
            <p:cNvPr id="208" name="Oval 198"/>
            <p:cNvSpPr>
              <a:spLocks noChangeArrowheads="1"/>
            </p:cNvSpPr>
            <p:nvPr/>
          </p:nvSpPr>
          <p:spPr bwMode="auto">
            <a:xfrm flipH="1">
              <a:off x="2126496" y="9269080"/>
              <a:ext cx="75175" cy="7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209" name="자유형 208"/>
            <p:cNvSpPr/>
            <p:nvPr/>
          </p:nvSpPr>
          <p:spPr>
            <a:xfrm>
              <a:off x="1371598" y="9109844"/>
              <a:ext cx="794348" cy="195115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grpSp>
        <p:nvGrpSpPr>
          <p:cNvPr id="210" name="그룹 209"/>
          <p:cNvGrpSpPr/>
          <p:nvPr/>
        </p:nvGrpSpPr>
        <p:grpSpPr>
          <a:xfrm flipH="1" flipV="1">
            <a:off x="2318216" y="9537381"/>
            <a:ext cx="954701" cy="173289"/>
            <a:chOff x="1402320" y="9203936"/>
            <a:chExt cx="646331" cy="130194"/>
          </a:xfrm>
        </p:grpSpPr>
        <p:sp>
          <p:nvSpPr>
            <p:cNvPr id="211" name="Oval 198"/>
            <p:cNvSpPr>
              <a:spLocks noChangeArrowheads="1"/>
            </p:cNvSpPr>
            <p:nvPr/>
          </p:nvSpPr>
          <p:spPr bwMode="auto">
            <a:xfrm flipH="1">
              <a:off x="1973476" y="9258955"/>
              <a:ext cx="75175" cy="7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212" name="자유형 211"/>
            <p:cNvSpPr/>
            <p:nvPr/>
          </p:nvSpPr>
          <p:spPr>
            <a:xfrm>
              <a:off x="1402320" y="9203936"/>
              <a:ext cx="605880" cy="101023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213" name="TextBox 212"/>
          <p:cNvSpPr txBox="1">
            <a:spLocks noChangeArrowheads="1"/>
          </p:cNvSpPr>
          <p:nvPr/>
        </p:nvSpPr>
        <p:spPr bwMode="auto">
          <a:xfrm flipH="1">
            <a:off x="2542673" y="9542688"/>
            <a:ext cx="705604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 latinLnBrk="0">
              <a:spcAft>
                <a:spcPts val="20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 algn="r"/>
            <a:r>
              <a:rPr lang="ko-KR" altLang="en-US" dirty="0" err="1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솔루션부</a:t>
            </a:r>
            <a:endParaRPr lang="en-US" altLang="ko-KR" dirty="0" smtClean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  <a:p>
            <a:pPr algn="r"/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2</a:t>
            </a:r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</a:p>
        </p:txBody>
      </p:sp>
      <p:sp>
        <p:nvSpPr>
          <p:cNvPr id="214" name="Oval 198"/>
          <p:cNvSpPr>
            <a:spLocks noChangeArrowheads="1"/>
          </p:cNvSpPr>
          <p:nvPr/>
        </p:nvSpPr>
        <p:spPr bwMode="auto">
          <a:xfrm flipH="1">
            <a:off x="1903620" y="8920063"/>
            <a:ext cx="111043" cy="100058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2400" b="0" i="0" u="none" strike="noStrike" cap="none" normalizeH="0" baseline="0" dirty="0">
              <a:ln>
                <a:solidFill>
                  <a:srgbClr val="C00000">
                    <a:alpha val="0"/>
                  </a:srgbClr>
                </a:solidFill>
              </a:ln>
              <a:solidFill>
                <a:schemeClr val="tx1"/>
              </a:solidFill>
              <a:effectLst/>
              <a:latin typeface="Rix고딕 M" pitchFamily="18" charset="-127"/>
              <a:ea typeface="Rix고딕 M" pitchFamily="18" charset="-127"/>
              <a:cs typeface="굴림" pitchFamily="50" charset="-127"/>
            </a:endParaRPr>
          </a:p>
        </p:txBody>
      </p:sp>
      <p:grpSp>
        <p:nvGrpSpPr>
          <p:cNvPr id="215" name="그룹 214"/>
          <p:cNvGrpSpPr/>
          <p:nvPr/>
        </p:nvGrpSpPr>
        <p:grpSpPr>
          <a:xfrm>
            <a:off x="1131426" y="8970092"/>
            <a:ext cx="917770" cy="737585"/>
            <a:chOff x="1583530" y="9160669"/>
            <a:chExt cx="793647" cy="669131"/>
          </a:xfrm>
        </p:grpSpPr>
        <p:sp>
          <p:nvSpPr>
            <p:cNvPr id="216" name="자유형 215"/>
            <p:cNvSpPr/>
            <p:nvPr/>
          </p:nvSpPr>
          <p:spPr>
            <a:xfrm>
              <a:off x="1583530" y="9160669"/>
              <a:ext cx="785812" cy="669131"/>
            </a:xfrm>
            <a:custGeom>
              <a:avLst/>
              <a:gdLst>
                <a:gd name="connsiteX0" fmla="*/ 785812 w 785812"/>
                <a:gd name="connsiteY0" fmla="*/ 0 h 669131"/>
                <a:gd name="connsiteX1" fmla="*/ 550069 w 785812"/>
                <a:gd name="connsiteY1" fmla="*/ 669131 h 669131"/>
                <a:gd name="connsiteX2" fmla="*/ 0 w 785812"/>
                <a:gd name="connsiteY2" fmla="*/ 669131 h 66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2" h="669131">
                  <a:moveTo>
                    <a:pt x="785812" y="0"/>
                  </a:moveTo>
                  <a:lnTo>
                    <a:pt x="550069" y="669131"/>
                  </a:lnTo>
                  <a:lnTo>
                    <a:pt x="0" y="669131"/>
                  </a:lnTo>
                </a:path>
              </a:pathLst>
            </a:custGeom>
            <a:noFill/>
            <a:ln w="9525">
              <a:solidFill>
                <a:schemeClr val="bg1"/>
              </a:solidFill>
              <a:prstDash val="sysDash"/>
              <a:head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sp>
          <p:nvSpPr>
            <p:cNvPr id="217" name="자유형 216"/>
            <p:cNvSpPr/>
            <p:nvPr/>
          </p:nvSpPr>
          <p:spPr>
            <a:xfrm>
              <a:off x="1591365" y="9160669"/>
              <a:ext cx="785812" cy="669131"/>
            </a:xfrm>
            <a:custGeom>
              <a:avLst/>
              <a:gdLst>
                <a:gd name="connsiteX0" fmla="*/ 785812 w 785812"/>
                <a:gd name="connsiteY0" fmla="*/ 0 h 669131"/>
                <a:gd name="connsiteX1" fmla="*/ 550069 w 785812"/>
                <a:gd name="connsiteY1" fmla="*/ 669131 h 669131"/>
                <a:gd name="connsiteX2" fmla="*/ 0 w 785812"/>
                <a:gd name="connsiteY2" fmla="*/ 669131 h 66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2" h="669131">
                  <a:moveTo>
                    <a:pt x="785812" y="0"/>
                  </a:moveTo>
                  <a:lnTo>
                    <a:pt x="550069" y="669131"/>
                  </a:lnTo>
                  <a:lnTo>
                    <a:pt x="0" y="669131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218" name="TextBox 217"/>
          <p:cNvSpPr txBox="1">
            <a:spLocks noChangeArrowheads="1"/>
          </p:cNvSpPr>
          <p:nvPr/>
        </p:nvSpPr>
        <p:spPr bwMode="auto">
          <a:xfrm>
            <a:off x="1131425" y="9388800"/>
            <a:ext cx="911718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defTabSz="1019175" latinLnBrk="0">
              <a:spcAft>
                <a:spcPts val="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pPr>
              <a:spcAft>
                <a:spcPts val="200"/>
              </a:spcAft>
            </a:pPr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SI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사업부</a:t>
            </a:r>
            <a:endParaRPr lang="en-US" altLang="ko-KR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  <a:p>
            <a:pPr>
              <a:spcAft>
                <a:spcPts val="200"/>
              </a:spcAft>
            </a:pPr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26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219" name="그룹 218"/>
          <p:cNvGrpSpPr/>
          <p:nvPr/>
        </p:nvGrpSpPr>
        <p:grpSpPr>
          <a:xfrm flipH="1" flipV="1">
            <a:off x="5488172" y="9479206"/>
            <a:ext cx="865477" cy="234642"/>
            <a:chOff x="1402321" y="9201538"/>
            <a:chExt cx="585929" cy="176289"/>
          </a:xfrm>
        </p:grpSpPr>
        <p:sp>
          <p:nvSpPr>
            <p:cNvPr id="220" name="Oval 198"/>
            <p:cNvSpPr>
              <a:spLocks noChangeArrowheads="1"/>
            </p:cNvSpPr>
            <p:nvPr/>
          </p:nvSpPr>
          <p:spPr bwMode="auto">
            <a:xfrm flipH="1">
              <a:off x="1913075" y="9302652"/>
              <a:ext cx="75175" cy="751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221" name="자유형 220"/>
            <p:cNvSpPr/>
            <p:nvPr/>
          </p:nvSpPr>
          <p:spPr>
            <a:xfrm>
              <a:off x="1402321" y="9201538"/>
              <a:ext cx="547641" cy="138364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sp>
        <p:nvSpPr>
          <p:cNvPr id="222" name="TextBox 221"/>
          <p:cNvSpPr txBox="1">
            <a:spLocks noChangeArrowheads="1"/>
          </p:cNvSpPr>
          <p:nvPr/>
        </p:nvSpPr>
        <p:spPr bwMode="auto">
          <a:xfrm flipH="1">
            <a:off x="5632222" y="9542688"/>
            <a:ext cx="705604" cy="3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B2B2B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algn="r" defTabSz="1019175" latinLnBrk="0">
              <a:spcAft>
                <a:spcPts val="200"/>
              </a:spcAft>
              <a:buClrTx/>
              <a:buSzTx/>
              <a:buFont typeface="Wingdings" pitchFamily="2" charset="2"/>
              <a:buNone/>
              <a:defRPr sz="1000" b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rgbClr val="4D4D4D"/>
                </a:solidFill>
                <a:latin typeface="Rix모던고딕 L" panose="02020603020101020101" pitchFamily="18" charset="-127"/>
                <a:ea typeface="Rix모던고딕 L" panose="02020603020101020101" pitchFamily="18" charset="-127"/>
              </a:defRPr>
            </a:lvl1pPr>
            <a:lvl2pPr marL="742950" indent="-28575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2pPr>
            <a:lvl3pPr marL="11430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3pPr>
            <a:lvl4pPr marL="16002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4pPr>
            <a:lvl5pPr marL="2057400" indent="-228600" defTabSz="1019175" eaLnBrk="0" hangingPunct="0"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5pPr>
            <a:lvl6pPr marL="25146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6pPr>
            <a:lvl7pPr marL="29718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7pPr>
            <a:lvl8pPr marL="34290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8pPr>
            <a:lvl9pPr marL="3886200" indent="-228600" defTabSz="1019175" eaLnBrk="0" fontAlgn="t" hangingPunct="0">
              <a:spcBef>
                <a:spcPct val="30000"/>
              </a:spcBef>
              <a:spcAft>
                <a:spcPct val="0"/>
              </a:spcAft>
              <a:buClr>
                <a:schemeClr val="bg2"/>
              </a:buClr>
              <a:buSzPct val="80000"/>
              <a:buFont typeface="Wingdings" pitchFamily="2" charset="2"/>
              <a:buChar char="n"/>
              <a:defRPr sz="1200">
                <a:solidFill>
                  <a:srgbClr val="CC0000"/>
                </a:solidFill>
                <a:latin typeface="산돌고딕B" pitchFamily="50" charset="-127"/>
                <a:ea typeface="산돌고딕B" pitchFamily="50" charset="-127"/>
              </a:defRPr>
            </a:lvl9pPr>
          </a:lstStyle>
          <a:p>
            <a:r>
              <a:rPr lang="ko-KR" altLang="en-US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고급기술자</a:t>
            </a:r>
          </a:p>
          <a:p>
            <a:r>
              <a:rPr lang="en-US" altLang="ko-KR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13</a:t>
            </a:r>
            <a:r>
              <a:rPr lang="ko-KR" altLang="en-US" dirty="0" smtClean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rPr>
              <a:t>명</a:t>
            </a:r>
            <a:endParaRPr lang="ko-KR" altLang="en-US" dirty="0">
              <a:ln>
                <a:solidFill>
                  <a:srgbClr val="C00000">
                    <a:alpha val="0"/>
                  </a:srgbClr>
                </a:solidFill>
              </a:ln>
              <a:latin typeface="Rix고딕 M" pitchFamily="18" charset="-127"/>
              <a:ea typeface="Rix고딕 M" pitchFamily="18" charset="-127"/>
            </a:endParaRPr>
          </a:p>
        </p:txBody>
      </p:sp>
      <p:grpSp>
        <p:nvGrpSpPr>
          <p:cNvPr id="223" name="그룹 222"/>
          <p:cNvGrpSpPr/>
          <p:nvPr/>
        </p:nvGrpSpPr>
        <p:grpSpPr>
          <a:xfrm flipH="1">
            <a:off x="5339072" y="8619149"/>
            <a:ext cx="1030933" cy="248189"/>
            <a:chOff x="1402320" y="9203933"/>
            <a:chExt cx="697940" cy="147291"/>
          </a:xfrm>
        </p:grpSpPr>
        <p:sp>
          <p:nvSpPr>
            <p:cNvPr id="224" name="Oval 198"/>
            <p:cNvSpPr>
              <a:spLocks noChangeArrowheads="1"/>
            </p:cNvSpPr>
            <p:nvPr/>
          </p:nvSpPr>
          <p:spPr bwMode="auto">
            <a:xfrm flipH="1">
              <a:off x="2025085" y="9291403"/>
              <a:ext cx="75175" cy="598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400" b="0" i="0" u="none" strike="noStrike" cap="none" normalizeH="0" baseline="0" dirty="0">
                <a:ln>
                  <a:solidFill>
                    <a:srgbClr val="C00000"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latin typeface="Rix고딕 M" pitchFamily="18" charset="-127"/>
                <a:ea typeface="Rix고딕 M" pitchFamily="18" charset="-127"/>
                <a:cs typeface="굴림" pitchFamily="50" charset="-127"/>
              </a:endParaRPr>
            </a:p>
          </p:txBody>
        </p:sp>
        <p:sp>
          <p:nvSpPr>
            <p:cNvPr id="225" name="자유형 224"/>
            <p:cNvSpPr/>
            <p:nvPr/>
          </p:nvSpPr>
          <p:spPr>
            <a:xfrm>
              <a:off x="1402320" y="9203933"/>
              <a:ext cx="660352" cy="115012"/>
            </a:xfrm>
            <a:custGeom>
              <a:avLst/>
              <a:gdLst>
                <a:gd name="connsiteX0" fmla="*/ 0 w 676275"/>
                <a:gd name="connsiteY0" fmla="*/ 0 h 111125"/>
                <a:gd name="connsiteX1" fmla="*/ 552450 w 676275"/>
                <a:gd name="connsiteY1" fmla="*/ 0 h 111125"/>
                <a:gd name="connsiteX2" fmla="*/ 676275 w 676275"/>
                <a:gd name="connsiteY2" fmla="*/ 111125 h 11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6275" h="111125">
                  <a:moveTo>
                    <a:pt x="0" y="0"/>
                  </a:moveTo>
                  <a:lnTo>
                    <a:pt x="552450" y="0"/>
                  </a:lnTo>
                  <a:lnTo>
                    <a:pt x="676275" y="111125"/>
                  </a:lnTo>
                </a:path>
              </a:pathLst>
            </a:custGeom>
            <a:noFill/>
            <a:ln w="9525">
              <a:solidFill>
                <a:schemeClr val="bg1">
                  <a:lumMod val="65000"/>
                </a:schemeClr>
              </a:solidFill>
              <a:prstDash val="sysDash"/>
              <a:headEnd type="none" w="sm" len="sm"/>
              <a:tailEnd type="oval" w="sm" len="sm"/>
            </a:ln>
            <a:effectLst>
              <a:outerShdw dist="38100" dir="2700000" algn="tl" rotWithShape="0">
                <a:schemeClr val="bg1">
                  <a:alpha val="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ko-KR" altLang="en-US" sz="2400" dirty="0">
                <a:ln>
                  <a:solidFill>
                    <a:srgbClr val="C00000">
                      <a:alpha val="0"/>
                    </a:srgb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</p:grpSp>
      <p:grpSp>
        <p:nvGrpSpPr>
          <p:cNvPr id="226" name="Group 15"/>
          <p:cNvGrpSpPr>
            <a:grpSpLocks/>
          </p:cNvGrpSpPr>
          <p:nvPr/>
        </p:nvGrpSpPr>
        <p:grpSpPr bwMode="auto">
          <a:xfrm>
            <a:off x="406196" y="8032249"/>
            <a:ext cx="1277282" cy="169863"/>
            <a:chOff x="440" y="2474"/>
            <a:chExt cx="725" cy="107"/>
          </a:xfrm>
        </p:grpSpPr>
        <p:sp>
          <p:nvSpPr>
            <p:cNvPr id="227" name="Text Box 821"/>
            <p:cNvSpPr txBox="1">
              <a:spLocks noChangeArrowheads="1"/>
            </p:cNvSpPr>
            <p:nvPr/>
          </p:nvSpPr>
          <p:spPr bwMode="auto">
            <a:xfrm>
              <a:off x="573" y="2474"/>
              <a:ext cx="592" cy="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ko-KR"/>
              </a:defPPr>
              <a:lvl1pPr fontAlgn="base" latinLnBrk="0">
                <a:spcBef>
                  <a:spcPct val="0"/>
                </a:spcBef>
                <a:spcAft>
                  <a:spcPct val="0"/>
                </a:spcAft>
                <a:defRPr kumimoji="1" sz="11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모던고딕 B" panose="02020603020101020101" pitchFamily="18" charset="-127"/>
                  <a:ea typeface="Rix모던고딕 B" panose="02020603020101020101" pitchFamily="18" charset="-127"/>
                  <a:cs typeface="굴림" pitchFamily="50" charset="-127"/>
                </a:defRPr>
              </a:lvl1pPr>
            </a:lstStyle>
            <a:p>
              <a:r>
                <a:rPr lang="ko-KR" altLang="en-US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분야별 인원 현황</a:t>
              </a:r>
              <a:r>
                <a:rPr lang="en-US" altLang="ko-KR" dirty="0" smtClean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Rix고딕 M" pitchFamily="18" charset="-127"/>
                  <a:ea typeface="Rix고딕 M" pitchFamily="18" charset="-127"/>
                </a:rPr>
                <a:t> </a:t>
              </a:r>
              <a:endParaRPr lang="ko-KR" altLang="en-US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Rix고딕 M" pitchFamily="18" charset="-127"/>
                <a:ea typeface="Rix고딕 M" pitchFamily="18" charset="-127"/>
              </a:endParaRPr>
            </a:p>
          </p:txBody>
        </p:sp>
        <p:grpSp>
          <p:nvGrpSpPr>
            <p:cNvPr id="228" name="Group 275"/>
            <p:cNvGrpSpPr>
              <a:grpSpLocks/>
            </p:cNvGrpSpPr>
            <p:nvPr/>
          </p:nvGrpSpPr>
          <p:grpSpPr bwMode="auto">
            <a:xfrm>
              <a:off x="440" y="2478"/>
              <a:ext cx="102" cy="93"/>
              <a:chOff x="309" y="1989"/>
              <a:chExt cx="102" cy="94"/>
            </a:xfrm>
          </p:grpSpPr>
          <p:sp>
            <p:nvSpPr>
              <p:cNvPr id="229" name="Oval 269"/>
              <p:cNvSpPr>
                <a:spLocks noChangeArrowheads="1"/>
              </p:cNvSpPr>
              <p:nvPr/>
            </p:nvSpPr>
            <p:spPr bwMode="auto">
              <a:xfrm>
                <a:off x="347" y="1989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230" name="Oval 270"/>
              <p:cNvSpPr>
                <a:spLocks noChangeArrowheads="1"/>
              </p:cNvSpPr>
              <p:nvPr/>
            </p:nvSpPr>
            <p:spPr bwMode="auto">
              <a:xfrm>
                <a:off x="347" y="2023"/>
                <a:ext cx="26" cy="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231" name="Oval 271"/>
              <p:cNvSpPr>
                <a:spLocks noChangeArrowheads="1"/>
              </p:cNvSpPr>
              <p:nvPr/>
            </p:nvSpPr>
            <p:spPr bwMode="auto">
              <a:xfrm>
                <a:off x="347" y="2057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232" name="Oval 272"/>
              <p:cNvSpPr>
                <a:spLocks noChangeArrowheads="1"/>
              </p:cNvSpPr>
              <p:nvPr/>
            </p:nvSpPr>
            <p:spPr bwMode="auto">
              <a:xfrm>
                <a:off x="385" y="2023"/>
                <a:ext cx="26" cy="2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  <p:sp>
            <p:nvSpPr>
              <p:cNvPr id="233" name="Oval 273"/>
              <p:cNvSpPr>
                <a:spLocks noChangeArrowheads="1"/>
              </p:cNvSpPr>
              <p:nvPr/>
            </p:nvSpPr>
            <p:spPr bwMode="auto">
              <a:xfrm>
                <a:off x="309" y="2057"/>
                <a:ext cx="26" cy="26"/>
              </a:xfrm>
              <a:prstGeom prst="ellipse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 latinLnBrk="0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ko-KR" sz="1800" spc="-1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Rix고딕 M" pitchFamily="18" charset="-127"/>
                  <a:ea typeface="Rix고딕 M" pitchFamily="18" charset="-127"/>
                  <a:cs typeface="굴림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9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63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주요사업내용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IT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컨설팅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및 운영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솔루션 개발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시스템 유통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부문에서 사업을 수행하고 있으며 고객 만족도 제고를 위해 최선의 노력을 약속합니다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996576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주요사업분야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3.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주요사업내용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pic>
        <p:nvPicPr>
          <p:cNvPr id="21" name="Picture 27" descr="Untitled-1">
            <a:extLst>
              <a:ext uri="{FF2B5EF4-FFF2-40B4-BE49-F238E27FC236}">
                <a16:creationId xmlns:a16="http://schemas.microsoft.com/office/drawing/2014/main" xmlns="" id="{E51126AB-95BF-417B-9E52-82DB246B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88243" y="7521535"/>
            <a:ext cx="6858000" cy="25416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3AF66435-65A1-4FBF-B9BA-E2D42C362DEC}"/>
              </a:ext>
            </a:extLst>
          </p:cNvPr>
          <p:cNvGrpSpPr/>
          <p:nvPr/>
        </p:nvGrpSpPr>
        <p:grpSpPr>
          <a:xfrm>
            <a:off x="890009" y="8227947"/>
            <a:ext cx="5887233" cy="774152"/>
            <a:chOff x="401752" y="8445388"/>
            <a:chExt cx="5592286" cy="77415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B25526B0-B826-42CA-97F8-86834B9E3986}"/>
                </a:ext>
              </a:extLst>
            </p:cNvPr>
            <p:cNvGrpSpPr/>
            <p:nvPr/>
          </p:nvGrpSpPr>
          <p:grpSpPr>
            <a:xfrm>
              <a:off x="401752" y="8445388"/>
              <a:ext cx="5592286" cy="718337"/>
              <a:chOff x="749715" y="8445388"/>
              <a:chExt cx="5592286" cy="718337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1550F6AF-06D4-4CAB-847F-0E108D659FB5}"/>
                  </a:ext>
                </a:extLst>
              </p:cNvPr>
              <p:cNvSpPr/>
              <p:nvPr/>
            </p:nvSpPr>
            <p:spPr bwMode="auto">
              <a:xfrm>
                <a:off x="1008064" y="8567517"/>
                <a:ext cx="5333937" cy="596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>
                <a:noAutofit/>
              </a:bodyPr>
              <a:lstStyle>
                <a:defPPr>
                  <a:defRPr lang="ko-KR"/>
                </a:defPPr>
                <a:lvl1pPr algn="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1pPr>
                <a:lvl2pPr marL="457200" algn="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2pPr>
                <a:lvl3pPr marL="914400" algn="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3pPr>
                <a:lvl4pPr marL="1371600" algn="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4pPr>
                <a:lvl5pPr marL="1828800" algn="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5pPr>
                <a:lvl6pPr marL="2286000" algn="l" defTabSz="914400" rtl="0" eaLnBrk="1" latinLnBrk="1" hangingPunct="1"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6pPr>
                <a:lvl7pPr marL="2743200" algn="l" defTabSz="914400" rtl="0" eaLnBrk="1" latinLnBrk="1" hangingPunct="1"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7pPr>
                <a:lvl8pPr marL="3200400" algn="l" defTabSz="914400" rtl="0" eaLnBrk="1" latinLnBrk="1" hangingPunct="1"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8pPr>
                <a:lvl9pPr marL="3657600" algn="l" defTabSz="914400" rtl="0" eaLnBrk="1" latinLnBrk="1" hangingPunct="1">
                  <a:defRPr kumimoji="1" sz="1100" b="1" kern="1200">
                    <a:solidFill>
                      <a:schemeClr val="tx1"/>
                    </a:solidFill>
                    <a:latin typeface="맑은 고딕" pitchFamily="50" charset="-127"/>
                    <a:ea typeface="Arial Unicode MS" pitchFamily="50" charset="-127"/>
                    <a:cs typeface="Arial Unicode MS" pitchFamily="50" charset="-127"/>
                  </a:defRPr>
                </a:lvl9pPr>
              </a:lstStyle>
              <a:p>
                <a:pPr algn="l" eaLnBrk="0" fontAlgn="auto" latinLnBrk="0" hangingPunct="0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SzPct val="140000"/>
                  <a:tabLst>
                    <a:tab pos="5648325" algn="l"/>
                  </a:tabLst>
                  <a:defRPr/>
                </a:pPr>
                <a:r>
                  <a:rPr kumimoji="0" lang="ko-KR" altLang="en-US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공간과 장소의 개념</a:t>
                </a:r>
                <a:r>
                  <a:rPr kumimoji="0" lang="en-US" altLang="ko-KR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, </a:t>
                </a:r>
                <a:r>
                  <a:rPr kumimoji="0" lang="ko-KR" altLang="en-US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시간의 개념이 사라지는 이 </a:t>
                </a:r>
                <a:r>
                  <a:rPr kumimoji="0" lang="ko-KR" altLang="en-US" sz="1400" b="0" spc="-3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시대에 </a:t>
                </a:r>
                <a:r>
                  <a:rPr kumimoji="0" lang="ko-KR" altLang="en-US" sz="1400" b="0" spc="-30" smtClean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㈜지벡소프트는 </a:t>
                </a:r>
                <a:r>
                  <a:rPr kumimoji="0" lang="ko-KR" altLang="en-US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완벽한 </a:t>
                </a:r>
                <a:r>
                  <a:rPr kumimoji="0" lang="en-US" altLang="ko-KR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Digital Service Information Community</a:t>
                </a:r>
                <a:r>
                  <a:rPr kumimoji="0" lang="ko-KR" altLang="en-US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의 실현으로 고객 여러분과 더불어 </a:t>
                </a:r>
                <a:r>
                  <a:rPr kumimoji="0" lang="en-US" altLang="ko-KR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21</a:t>
                </a:r>
                <a:r>
                  <a:rPr kumimoji="0" lang="ko-KR" altLang="en-US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세기 정상기업으로 성장합니다</a:t>
                </a:r>
                <a:r>
                  <a:rPr kumimoji="0" lang="en-US" altLang="ko-KR" sz="1400" b="0" spc="-30" dirty="0">
                    <a:ln w="11430"/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맑은 고딕" panose="020B0503020000020004" pitchFamily="50" charset="-127"/>
                    <a:cs typeface="Arial" pitchFamily="34" charset="0"/>
                  </a:rPr>
                  <a:t>.</a:t>
                </a:r>
              </a:p>
            </p:txBody>
          </p:sp>
          <p:pic>
            <p:nvPicPr>
              <p:cNvPr id="26" name="그림 25" descr="작은따옴표.png">
                <a:extLst>
                  <a:ext uri="{FF2B5EF4-FFF2-40B4-BE49-F238E27FC236}">
                    <a16:creationId xmlns:a16="http://schemas.microsoft.com/office/drawing/2014/main" xmlns="" id="{4F9B8CB7-7D68-475D-8FAB-DC649E0AA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grayscl/>
              </a:blip>
              <a:stretch>
                <a:fillRect/>
              </a:stretch>
            </p:blipFill>
            <p:spPr>
              <a:xfrm>
                <a:off x="749715" y="8445388"/>
                <a:ext cx="130491" cy="19063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4" name="그림 23" descr="작은따옴표.png">
              <a:extLst>
                <a:ext uri="{FF2B5EF4-FFF2-40B4-BE49-F238E27FC236}">
                  <a16:creationId xmlns:a16="http://schemas.microsoft.com/office/drawing/2014/main" xmlns="" id="{567595D2-75D4-40BD-89D8-9E29BD9C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grayscl/>
            </a:blip>
            <a:stretch>
              <a:fillRect/>
            </a:stretch>
          </p:blipFill>
          <p:spPr>
            <a:xfrm flipH="1">
              <a:off x="5818799" y="9028904"/>
              <a:ext cx="130491" cy="1906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그룹 13"/>
          <p:cNvGrpSpPr>
            <a:grpSpLocks/>
          </p:cNvGrpSpPr>
          <p:nvPr/>
        </p:nvGrpSpPr>
        <p:grpSpPr bwMode="auto">
          <a:xfrm>
            <a:off x="988331" y="3058499"/>
            <a:ext cx="5472112" cy="4743450"/>
            <a:chOff x="636182" y="3690063"/>
            <a:chExt cx="5471351" cy="4811806"/>
          </a:xfrm>
        </p:grpSpPr>
        <p:sp>
          <p:nvSpPr>
            <p:cNvPr id="28" name="Oval 8"/>
            <p:cNvSpPr>
              <a:spLocks noChangeArrowheads="1"/>
            </p:cNvSpPr>
            <p:nvPr/>
          </p:nvSpPr>
          <p:spPr bwMode="gray">
            <a:xfrm>
              <a:off x="1709183" y="4599925"/>
              <a:ext cx="3212653" cy="3130573"/>
            </a:xfrm>
            <a:prstGeom prst="ellipse">
              <a:avLst/>
            </a:prstGeom>
            <a:noFill/>
            <a:ln w="9525">
              <a:solidFill>
                <a:srgbClr val="DDDDDD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gray">
            <a:xfrm>
              <a:off x="1596485" y="4490420"/>
              <a:ext cx="3438047" cy="3351195"/>
            </a:xfrm>
            <a:prstGeom prst="ellipse">
              <a:avLst/>
            </a:prstGeom>
            <a:noFill/>
            <a:ln w="9525">
              <a:solidFill>
                <a:srgbClr val="DDDDDD"/>
              </a:solidFill>
              <a:prstDash val="sysDot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eaLnBrk="1" fontAlgn="auto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0755" y="3846269"/>
              <a:ext cx="1419028" cy="28664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marL="85725" indent="-85725" defTabSz="1076325" eaLnBrk="0" fontAlgn="ctr" latinLnBrk="0" hangingPunct="0">
                <a:lnSpc>
                  <a:spcPts val="1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 sz="900" kern="0" spc="-8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신명조" pitchFamily="18" charset="-127"/>
                  <a:ea typeface="HY신명조" pitchFamily="18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dirty="0">
                  <a:latin typeface="Rix고딕 M" panose="02020603020101020101" pitchFamily="18" charset="-127"/>
                  <a:ea typeface="Rix고딕 M" panose="02020603020101020101" pitchFamily="18" charset="-127"/>
                </a:rPr>
                <a:t>시스템운영</a:t>
              </a:r>
              <a:r>
                <a:rPr lang="en-US" altLang="ko-KR" dirty="0">
                  <a:latin typeface="Rix고딕 M" panose="02020603020101020101" pitchFamily="18" charset="-127"/>
                  <a:ea typeface="Rix고딕 M" panose="02020603020101020101" pitchFamily="18" charset="-127"/>
                </a:rPr>
                <a:t>[SM]</a:t>
              </a:r>
            </a:p>
            <a:p>
              <a:pPr marL="0" indent="0" eaLnBrk="1" hangingPunct="1">
                <a:buFont typeface="Arial" pitchFamily="34" charset="0"/>
                <a:buNone/>
                <a:defRPr/>
              </a:pPr>
              <a:endPara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36182" y="6543651"/>
              <a:ext cx="1095223" cy="4412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marL="85725" indent="-85725" defTabSz="1076325" eaLnBrk="0" fontAlgn="ctr" latinLnBrk="0" hangingPunct="0">
                <a:lnSpc>
                  <a:spcPts val="1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 sz="900" kern="0" spc="-8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신명조" pitchFamily="18" charset="-127"/>
                  <a:ea typeface="HY신명조" pitchFamily="18" charset="-127"/>
                </a:defRPr>
              </a:lvl1pPr>
            </a:lstStyle>
            <a:p>
              <a:pPr eaLnBrk="1" hangingPunct="1">
                <a:defRPr/>
              </a:pPr>
              <a:r>
                <a:rPr lang="en-US" altLang="ko-KR" dirty="0">
                  <a:latin typeface="Rix고딕 M" panose="02020603020101020101" pitchFamily="18" charset="-127"/>
                  <a:ea typeface="Rix고딕 M" panose="02020603020101020101" pitchFamily="18" charset="-127"/>
                </a:rPr>
                <a:t>ITSM</a:t>
              </a:r>
            </a:p>
            <a:p>
              <a:pPr eaLnBrk="1" hangingPunct="1">
                <a:defRPr/>
              </a:pPr>
              <a:r>
                <a:rPr lang="en-US" altLang="ko-KR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SMS(</a:t>
              </a: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해외사업</a:t>
              </a:r>
              <a:r>
                <a:rPr lang="en-US" altLang="ko-KR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)</a:t>
              </a:r>
              <a:endPara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그룹웨어</a:t>
              </a:r>
              <a:r>
                <a:rPr lang="en-US" altLang="ko-KR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,ERP </a:t>
              </a: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관리지원</a:t>
              </a:r>
              <a:endPara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101198" y="6685364"/>
              <a:ext cx="1006335" cy="44124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marL="85725" indent="-85725" defTabSz="1076325" eaLnBrk="0" fontAlgn="ctr" latinLnBrk="0" hangingPunct="0">
                <a:lnSpc>
                  <a:spcPts val="1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 sz="900" kern="0" spc="-8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신명조" pitchFamily="18" charset="-127"/>
                  <a:ea typeface="HY신명조" pitchFamily="18" charset="-127"/>
                </a:defRPr>
              </a:lvl1pPr>
            </a:lstStyle>
            <a:p>
              <a:pPr eaLnBrk="1" hangingPunct="1">
                <a:defRPr/>
              </a:pP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개인정보보호</a:t>
              </a:r>
              <a:endPara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ko-KR" altLang="en-US" dirty="0" err="1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데이타보호</a:t>
              </a:r>
              <a:endPara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ko-KR" altLang="en-US" dirty="0" err="1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데이타필터</a:t>
              </a:r>
              <a:r>
                <a:rPr lang="ko-KR" altLang="en-US" dirty="0" err="1">
                  <a:latin typeface="Rix고딕 M" panose="02020603020101020101" pitchFamily="18" charset="-127"/>
                  <a:ea typeface="Rix고딕 M" panose="02020603020101020101" pitchFamily="18" charset="-127"/>
                </a:rPr>
                <a:t>링</a:t>
              </a:r>
              <a:endPara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48833" y="7534032"/>
              <a:ext cx="1095223" cy="75526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marL="85725" indent="-85725" defTabSz="1076325" eaLnBrk="0" fontAlgn="ctr" latinLnBrk="0" hangingPunct="0">
                <a:lnSpc>
                  <a:spcPts val="1000"/>
                </a:lnSpc>
                <a:spcBef>
                  <a:spcPts val="2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 sz="900" kern="0" spc="-80">
                  <a:solidFill>
                    <a:schemeClr val="tx1">
                      <a:lumMod val="75000"/>
                      <a:lumOff val="25000"/>
                    </a:schemeClr>
                  </a:solidFill>
                  <a:latin typeface="HY신명조" pitchFamily="18" charset="-127"/>
                  <a:ea typeface="HY신명조" pitchFamily="18" charset="-127"/>
                </a:defRPr>
              </a:lvl1pPr>
            </a:lstStyle>
            <a:p>
              <a:pPr eaLnBrk="1" hangingPunct="1">
                <a:defRPr/>
              </a:pPr>
              <a:r>
                <a:rPr lang="pt-BR" altLang="en-US" dirty="0">
                  <a:latin typeface="Rix고딕 M" panose="02020603020101020101" pitchFamily="18" charset="-127"/>
                  <a:ea typeface="Rix고딕 M" panose="02020603020101020101" pitchFamily="18" charset="-127"/>
                </a:rPr>
                <a:t>Web-Biz </a:t>
              </a:r>
              <a:r>
                <a:rPr lang="pt-B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ERP</a:t>
              </a:r>
              <a:endParaRPr lang="pt-BR" altLang="en-US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pt-B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 </a:t>
              </a:r>
              <a:r>
                <a:rPr lang="ko-KR" altLang="en-US" dirty="0" err="1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모바일</a:t>
              </a: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 </a:t>
              </a:r>
              <a:r>
                <a:rPr lang="ko-KR" altLang="en-US" dirty="0" err="1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반응형</a:t>
              </a: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 웹</a:t>
              </a:r>
              <a:endPara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en-US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SMS </a:t>
              </a: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문자 대량 서비스</a:t>
              </a:r>
              <a:r>
                <a:rPr lang="en-US" altLang="ko-KR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,</a:t>
              </a:r>
            </a:p>
            <a:p>
              <a:pPr eaLnBrk="1" hangingPunct="1">
                <a:defRPr/>
              </a:pP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시스템 통합</a:t>
              </a:r>
              <a:endPara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  <a:p>
              <a:pPr eaLnBrk="1" hangingPunct="1">
                <a:defRPr/>
              </a:pPr>
              <a:r>
                <a:rPr lang="ko-KR" altLang="en-US" dirty="0" smtClean="0">
                  <a:latin typeface="Rix고딕 M" panose="02020603020101020101" pitchFamily="18" charset="-127"/>
                  <a:ea typeface="Rix고딕 M" panose="02020603020101020101" pitchFamily="18" charset="-127"/>
                </a:rPr>
                <a:t>전산장비 </a:t>
              </a:r>
              <a:endParaRPr lang="pt-BR" altLang="en-US" dirty="0">
                <a:latin typeface="Rix고딕 M" panose="02020603020101020101" pitchFamily="18" charset="-127"/>
                <a:ea typeface="Rix고딕 M" panose="02020603020101020101" pitchFamily="18" charset="-127"/>
              </a:endParaRPr>
            </a:p>
          </p:txBody>
        </p:sp>
        <p:pic>
          <p:nvPicPr>
            <p:cNvPr id="34" name="Picture 80" descr="패턴-0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800000">
              <a:off x="1930703" y="4679681"/>
              <a:ext cx="411674" cy="397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80" descr="패턴-0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4306967" y="4794457"/>
              <a:ext cx="411674" cy="397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80" descr="패턴-0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7597140">
              <a:off x="4671943" y="6612675"/>
              <a:ext cx="401234" cy="407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80" descr="패턴-0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091931" flipV="1">
              <a:off x="1923369" y="7048902"/>
              <a:ext cx="411674" cy="397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" name="Group 231"/>
            <p:cNvGrpSpPr>
              <a:grpSpLocks/>
            </p:cNvGrpSpPr>
            <p:nvPr/>
          </p:nvGrpSpPr>
          <p:grpSpPr bwMode="auto">
            <a:xfrm>
              <a:off x="2754387" y="4002409"/>
              <a:ext cx="1014741" cy="1009145"/>
              <a:chOff x="1542" y="999"/>
              <a:chExt cx="768" cy="767"/>
            </a:xfrm>
          </p:grpSpPr>
          <p:sp>
            <p:nvSpPr>
              <p:cNvPr id="74" name="Oval 232"/>
              <p:cNvSpPr>
                <a:spLocks noChangeArrowheads="1"/>
              </p:cNvSpPr>
              <p:nvPr/>
            </p:nvSpPr>
            <p:spPr bwMode="auto">
              <a:xfrm>
                <a:off x="1542" y="999"/>
                <a:ext cx="768" cy="767"/>
              </a:xfrm>
              <a:prstGeom prst="ellipse">
                <a:avLst/>
              </a:prstGeom>
              <a:solidFill>
                <a:srgbClr val="EAF1F6"/>
              </a:solidFill>
              <a:ln w="19050" algn="ctr">
                <a:solidFill>
                  <a:srgbClr val="B1CC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Blip>
                    <a:blip r:embed="rId6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SzPct val="70000"/>
                  <a:buFont typeface="Wingdings" panose="05000000000000000000" pitchFamily="2" charset="2"/>
                  <a:buBlip>
                    <a:blip r:embed="rId7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8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fontAlgn="base" hangingPunct="1">
                  <a:lnSpc>
                    <a:spcPct val="125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000" dirty="0">
                  <a:solidFill>
                    <a:srgbClr val="417199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75" name="Oval 233"/>
              <p:cNvSpPr>
                <a:spLocks noChangeArrowheads="1"/>
              </p:cNvSpPr>
              <p:nvPr/>
            </p:nvSpPr>
            <p:spPr bwMode="auto">
              <a:xfrm>
                <a:off x="1586" y="1041"/>
                <a:ext cx="681" cy="684"/>
              </a:xfrm>
              <a:prstGeom prst="ellipse">
                <a:avLst/>
              </a:prstGeom>
              <a:solidFill>
                <a:srgbClr val="BAD2E4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altLang="ko-KR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IT </a:t>
                </a:r>
                <a:r>
                  <a:rPr lang="ko-KR" altLang="en-US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아웃소싱</a:t>
                </a:r>
              </a:p>
            </p:txBody>
          </p:sp>
        </p:grpSp>
        <p:grpSp>
          <p:nvGrpSpPr>
            <p:cNvPr id="39" name="Group 231"/>
            <p:cNvGrpSpPr>
              <a:grpSpLocks/>
            </p:cNvGrpSpPr>
            <p:nvPr/>
          </p:nvGrpSpPr>
          <p:grpSpPr bwMode="auto">
            <a:xfrm>
              <a:off x="4752025" y="5514718"/>
              <a:ext cx="1014741" cy="1009145"/>
              <a:chOff x="1977" y="1688"/>
              <a:chExt cx="768" cy="767"/>
            </a:xfrm>
          </p:grpSpPr>
          <p:sp>
            <p:nvSpPr>
              <p:cNvPr id="72" name="Oval 232"/>
              <p:cNvSpPr>
                <a:spLocks noChangeArrowheads="1"/>
              </p:cNvSpPr>
              <p:nvPr/>
            </p:nvSpPr>
            <p:spPr bwMode="auto">
              <a:xfrm>
                <a:off x="1977" y="1688"/>
                <a:ext cx="768" cy="767"/>
              </a:xfrm>
              <a:prstGeom prst="ellipse">
                <a:avLst/>
              </a:prstGeom>
              <a:solidFill>
                <a:srgbClr val="EAF1F6"/>
              </a:solidFill>
              <a:ln w="19050" algn="ctr">
                <a:solidFill>
                  <a:srgbClr val="B1CC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Blip>
                    <a:blip r:embed="rId6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SzPct val="70000"/>
                  <a:buFont typeface="Wingdings" panose="05000000000000000000" pitchFamily="2" charset="2"/>
                  <a:buBlip>
                    <a:blip r:embed="rId7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8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fontAlgn="base" hangingPunct="1">
                  <a:lnSpc>
                    <a:spcPct val="125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000" dirty="0">
                  <a:solidFill>
                    <a:srgbClr val="417199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73" name="Oval 233"/>
              <p:cNvSpPr>
                <a:spLocks noChangeArrowheads="1"/>
              </p:cNvSpPr>
              <p:nvPr/>
            </p:nvSpPr>
            <p:spPr bwMode="auto">
              <a:xfrm>
                <a:off x="2023" y="1733"/>
                <a:ext cx="681" cy="681"/>
              </a:xfrm>
              <a:prstGeom prst="ellipse">
                <a:avLst/>
              </a:prstGeom>
              <a:solidFill>
                <a:srgbClr val="BAD2E4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ko-KR" altLang="en-US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정보보호</a:t>
                </a:r>
              </a:p>
            </p:txBody>
          </p:sp>
        </p:grpSp>
        <p:grpSp>
          <p:nvGrpSpPr>
            <p:cNvPr id="40" name="Group 231"/>
            <p:cNvGrpSpPr>
              <a:grpSpLocks/>
            </p:cNvGrpSpPr>
            <p:nvPr/>
          </p:nvGrpSpPr>
          <p:grpSpPr bwMode="auto">
            <a:xfrm>
              <a:off x="2842970" y="7492725"/>
              <a:ext cx="1014741" cy="1009144"/>
              <a:chOff x="312" y="2051"/>
              <a:chExt cx="768" cy="767"/>
            </a:xfrm>
          </p:grpSpPr>
          <p:sp>
            <p:nvSpPr>
              <p:cNvPr id="70" name="Oval 232"/>
              <p:cNvSpPr>
                <a:spLocks noChangeArrowheads="1"/>
              </p:cNvSpPr>
              <p:nvPr/>
            </p:nvSpPr>
            <p:spPr bwMode="auto">
              <a:xfrm>
                <a:off x="312" y="2051"/>
                <a:ext cx="768" cy="767"/>
              </a:xfrm>
              <a:prstGeom prst="ellipse">
                <a:avLst/>
              </a:prstGeom>
              <a:solidFill>
                <a:srgbClr val="EAF1F6"/>
              </a:solidFill>
              <a:ln w="19050" algn="ctr">
                <a:solidFill>
                  <a:srgbClr val="B1CC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Blip>
                    <a:blip r:embed="rId6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SzPct val="70000"/>
                  <a:buFont typeface="Wingdings" panose="05000000000000000000" pitchFamily="2" charset="2"/>
                  <a:buBlip>
                    <a:blip r:embed="rId7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8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fontAlgn="base" hangingPunct="1">
                  <a:lnSpc>
                    <a:spcPct val="125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000" dirty="0">
                  <a:solidFill>
                    <a:srgbClr val="417199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71" name="Oval 233"/>
              <p:cNvSpPr>
                <a:spLocks noChangeArrowheads="1"/>
              </p:cNvSpPr>
              <p:nvPr/>
            </p:nvSpPr>
            <p:spPr bwMode="auto">
              <a:xfrm>
                <a:off x="357" y="2106"/>
                <a:ext cx="685" cy="682"/>
              </a:xfrm>
              <a:prstGeom prst="ellipse">
                <a:avLst/>
              </a:prstGeom>
              <a:solidFill>
                <a:srgbClr val="BAD2E4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altLang="ko-KR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SI</a:t>
                </a:r>
                <a:r>
                  <a:rPr lang="ko-KR" altLang="en-US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사업</a:t>
                </a:r>
              </a:p>
            </p:txBody>
          </p:sp>
        </p:grpSp>
        <p:grpSp>
          <p:nvGrpSpPr>
            <p:cNvPr id="41" name="Group 231"/>
            <p:cNvGrpSpPr>
              <a:grpSpLocks/>
            </p:cNvGrpSpPr>
            <p:nvPr/>
          </p:nvGrpSpPr>
          <p:grpSpPr bwMode="auto">
            <a:xfrm>
              <a:off x="998330" y="5538908"/>
              <a:ext cx="1014741" cy="1009145"/>
              <a:chOff x="1372" y="566"/>
              <a:chExt cx="768" cy="767"/>
            </a:xfrm>
          </p:grpSpPr>
          <p:sp>
            <p:nvSpPr>
              <p:cNvPr id="68" name="Oval 232"/>
              <p:cNvSpPr>
                <a:spLocks noChangeArrowheads="1"/>
              </p:cNvSpPr>
              <p:nvPr/>
            </p:nvSpPr>
            <p:spPr bwMode="auto">
              <a:xfrm>
                <a:off x="1372" y="566"/>
                <a:ext cx="768" cy="767"/>
              </a:xfrm>
              <a:prstGeom prst="ellipse">
                <a:avLst/>
              </a:prstGeom>
              <a:solidFill>
                <a:srgbClr val="EAF1F6"/>
              </a:solidFill>
              <a:ln w="19050" algn="ctr">
                <a:solidFill>
                  <a:srgbClr val="B1CCE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336699"/>
                  </a:buClr>
                  <a:buFont typeface="Wingdings" panose="05000000000000000000" pitchFamily="2" charset="2"/>
                  <a:buChar char="•"/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Blip>
                    <a:blip r:embed="rId6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fontAlgn="ctr">
                  <a:lnSpc>
                    <a:spcPct val="120000"/>
                  </a:lnSpc>
                  <a:spcBef>
                    <a:spcPct val="80000"/>
                  </a:spcBef>
                  <a:buClr>
                    <a:srgbClr val="638CAD"/>
                  </a:buClr>
                  <a:buSzPct val="70000"/>
                  <a:buFont typeface="Wingdings" panose="05000000000000000000" pitchFamily="2" charset="2"/>
                  <a:buBlip>
                    <a:blip r:embed="rId7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8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latinLnBrk="1">
                  <a:lnSpc>
                    <a:spcPct val="120000"/>
                  </a:lnSpc>
                  <a:spcBef>
                    <a:spcPct val="80000"/>
                  </a:spcBef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8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1100">
                    <a:solidFill>
                      <a:srgbClr val="292929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fontAlgn="base" hangingPunct="1">
                  <a:lnSpc>
                    <a:spcPct val="125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ko-KR" altLang="en-US" sz="1000" dirty="0">
                  <a:solidFill>
                    <a:srgbClr val="417199"/>
                  </a:solidFill>
                  <a:latin typeface="Rix고딕 M" pitchFamily="18" charset="-127"/>
                  <a:ea typeface="Rix고딕 M" pitchFamily="18" charset="-127"/>
                </a:endParaRPr>
              </a:p>
            </p:txBody>
          </p:sp>
          <p:sp>
            <p:nvSpPr>
              <p:cNvPr id="69" name="Oval 233"/>
              <p:cNvSpPr>
                <a:spLocks noChangeArrowheads="1"/>
              </p:cNvSpPr>
              <p:nvPr/>
            </p:nvSpPr>
            <p:spPr bwMode="auto">
              <a:xfrm>
                <a:off x="1425" y="608"/>
                <a:ext cx="681" cy="683"/>
              </a:xfrm>
              <a:prstGeom prst="ellipse">
                <a:avLst/>
              </a:prstGeom>
              <a:solidFill>
                <a:srgbClr val="BAD2E4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eaLnBrk="1" hangingPunct="1">
                  <a:lnSpc>
                    <a:spcPct val="90000"/>
                  </a:lnSpc>
                  <a:defRPr/>
                </a:pPr>
                <a:r>
                  <a:rPr lang="en-US" altLang="ko-KR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IT</a:t>
                </a:r>
                <a:r>
                  <a:rPr lang="ko-KR" altLang="en-US" sz="1100" spc="-8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rPr>
                  <a:t>기술</a:t>
                </a:r>
              </a:p>
            </p:txBody>
          </p:sp>
        </p:grpSp>
        <p:grpSp>
          <p:nvGrpSpPr>
            <p:cNvPr id="42" name="그룹 97"/>
            <p:cNvGrpSpPr>
              <a:grpSpLocks/>
            </p:cNvGrpSpPr>
            <p:nvPr/>
          </p:nvGrpSpPr>
          <p:grpSpPr bwMode="auto">
            <a:xfrm>
              <a:off x="2062415" y="5028149"/>
              <a:ext cx="2484204" cy="2452865"/>
              <a:chOff x="2173156" y="4773258"/>
              <a:chExt cx="2484204" cy="2468597"/>
            </a:xfrm>
          </p:grpSpPr>
          <p:sp>
            <p:nvSpPr>
              <p:cNvPr id="47" name="Oval 7"/>
              <p:cNvSpPr>
                <a:spLocks noChangeArrowheads="1"/>
              </p:cNvSpPr>
              <p:nvPr/>
            </p:nvSpPr>
            <p:spPr bwMode="gray">
              <a:xfrm>
                <a:off x="2173887" y="4773396"/>
                <a:ext cx="2468219" cy="2468335"/>
              </a:xfrm>
              <a:prstGeom prst="ellipse">
                <a:avLst/>
              </a:prstGeom>
              <a:noFill/>
              <a:ln w="9525">
                <a:solidFill>
                  <a:srgbClr val="DDDDDD"/>
                </a:solidFill>
                <a:prstDash val="sysDot"/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kern="0" dirty="0">
                  <a:solidFill>
                    <a:sysClr val="windowText" lastClr="000000"/>
                  </a:solidFill>
                  <a:latin typeface="Rix고딕 B" pitchFamily="18" charset="-127"/>
                  <a:ea typeface="Rix고딕 B" pitchFamily="18" charset="-127"/>
                </a:endParaRPr>
              </a:p>
            </p:txBody>
          </p:sp>
          <p:sp>
            <p:nvSpPr>
              <p:cNvPr id="48" name="Oval 8"/>
              <p:cNvSpPr>
                <a:spLocks noChangeArrowheads="1"/>
              </p:cNvSpPr>
              <p:nvPr/>
            </p:nvSpPr>
            <p:spPr bwMode="gray">
              <a:xfrm>
                <a:off x="2254839" y="4854431"/>
                <a:ext cx="2306316" cy="2306264"/>
              </a:xfrm>
              <a:prstGeom prst="ellipse">
                <a:avLst/>
              </a:prstGeom>
              <a:noFill/>
              <a:ln w="9525">
                <a:solidFill>
                  <a:srgbClr val="DDDDDD"/>
                </a:solidFill>
                <a:prstDash val="sysDot"/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sz="1800" kern="0" dirty="0">
                  <a:solidFill>
                    <a:sysClr val="windowText" lastClr="000000"/>
                  </a:solidFill>
                  <a:latin typeface="Rix고딕 B" pitchFamily="18" charset="-127"/>
                  <a:ea typeface="Rix고딕 B" pitchFamily="18" charset="-127"/>
                </a:endParaRPr>
              </a:p>
            </p:txBody>
          </p:sp>
          <p:pic>
            <p:nvPicPr>
              <p:cNvPr id="49" name="Picture 20" descr="원-2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09555" y="4797499"/>
                <a:ext cx="2447805" cy="24259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4" name="Picture 178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5037" y="5891543"/>
                <a:ext cx="1216839" cy="10195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65" name="그룹 118"/>
              <p:cNvGrpSpPr>
                <a:grpSpLocks/>
              </p:cNvGrpSpPr>
              <p:nvPr/>
            </p:nvGrpSpPr>
            <p:grpSpPr bwMode="auto">
              <a:xfrm>
                <a:off x="2780910" y="5349288"/>
                <a:ext cx="1221490" cy="467832"/>
                <a:chOff x="3038223" y="5556896"/>
                <a:chExt cx="957250" cy="366628"/>
              </a:xfrm>
            </p:grpSpPr>
            <p:sp>
              <p:nvSpPr>
                <p:cNvPr id="66" name="Rectangle 11"/>
                <p:cNvSpPr>
                  <a:spLocks noChangeArrowheads="1"/>
                </p:cNvSpPr>
                <p:nvPr/>
              </p:nvSpPr>
              <p:spPr bwMode="auto">
                <a:xfrm>
                  <a:off x="3041420" y="5771119"/>
                  <a:ext cx="954078" cy="152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  <a:defRPr/>
                  </a:pPr>
                  <a:r>
                    <a:rPr lang="en-US" altLang="ko-KR" sz="1400" spc="-100" dirty="0">
                      <a:solidFill>
                        <a:srgbClr val="324D7A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</a:rPr>
                    <a:t>Business Domain</a:t>
                  </a:r>
                  <a:endParaRPr lang="ko-KR" altLang="en-US" sz="1400" spc="-100" dirty="0">
                    <a:solidFill>
                      <a:srgbClr val="324D7A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</a:endParaRPr>
                </a:p>
              </p:txBody>
            </p:sp>
            <p:sp>
              <p:nvSpPr>
                <p:cNvPr id="67" name="Rectangle 87"/>
                <p:cNvSpPr>
                  <a:spLocks noChangeArrowheads="1"/>
                </p:cNvSpPr>
                <p:nvPr/>
              </p:nvSpPr>
              <p:spPr bwMode="auto">
                <a:xfrm>
                  <a:off x="3342446" y="5556472"/>
                  <a:ext cx="349538" cy="152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/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  <a:defRPr/>
                  </a:pPr>
                  <a:r>
                    <a:rPr lang="ko-KR" altLang="en-US" sz="1400" spc="-100" dirty="0">
                      <a:solidFill>
                        <a:srgbClr val="324D7A"/>
                      </a:solidFill>
                      <a:latin typeface="Rix고딕 B" panose="02020603020101020101" pitchFamily="18" charset="-127"/>
                      <a:ea typeface="Rix고딕 B" panose="02020603020101020101" pitchFamily="18" charset="-127"/>
                    </a:rPr>
                    <a:t>제안사</a:t>
                  </a:r>
                </a:p>
              </p:txBody>
            </p:sp>
          </p:grpSp>
        </p:grpSp>
        <p:grpSp>
          <p:nvGrpSpPr>
            <p:cNvPr id="43" name="그룹 98"/>
            <p:cNvGrpSpPr>
              <a:grpSpLocks/>
            </p:cNvGrpSpPr>
            <p:nvPr/>
          </p:nvGrpSpPr>
          <p:grpSpPr bwMode="auto">
            <a:xfrm>
              <a:off x="4928586" y="3690063"/>
              <a:ext cx="982511" cy="1605821"/>
              <a:chOff x="5039327" y="3426589"/>
              <a:chExt cx="982511" cy="1616121"/>
            </a:xfrm>
          </p:grpSpPr>
          <p:pic>
            <p:nvPicPr>
              <p:cNvPr id="44" name="Picture 5" descr="C:\Users\udforce02\Desktop\오목눈이\무제-13.png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8824"/>
              <a:stretch>
                <a:fillRect/>
              </a:stretch>
            </p:blipFill>
            <p:spPr bwMode="auto">
              <a:xfrm>
                <a:off x="5039327" y="3426589"/>
                <a:ext cx="982511" cy="5028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5" descr="C:\Users\udforce02\Desktop\오목눈이\무제-13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001" t="52060" r="9731" b="-729"/>
              <a:stretch>
                <a:fillRect/>
              </a:stretch>
            </p:blipFill>
            <p:spPr bwMode="auto">
              <a:xfrm>
                <a:off x="5303385" y="4054803"/>
                <a:ext cx="330208" cy="9879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" name="Picture 5" descr="C:\Users\udforce02\Desktop\오목눈이\무제-13.png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8824"/>
              <a:stretch>
                <a:fillRect/>
              </a:stretch>
            </p:blipFill>
            <p:spPr bwMode="auto">
              <a:xfrm flipH="1">
                <a:off x="5245935" y="3929408"/>
                <a:ext cx="623991" cy="319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95559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3.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주요사업내용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(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계속</a:t>
            </a: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)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</p:txBody>
      </p: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3.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주요사업내용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50" name="Rectangle 1091">
            <a:extLst>
              <a:ext uri="{FF2B5EF4-FFF2-40B4-BE49-F238E27FC236}">
                <a16:creationId xmlns:a16="http://schemas.microsoft.com/office/drawing/2014/main" xmlns="" id="{F22C1CBB-73A7-4F49-B455-7B2F7C7C4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11" y="3914435"/>
            <a:ext cx="6858000" cy="6794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Rectangle 1091">
            <a:extLst>
              <a:ext uri="{FF2B5EF4-FFF2-40B4-BE49-F238E27FC236}">
                <a16:creationId xmlns:a16="http://schemas.microsoft.com/office/drawing/2014/main" xmlns="" id="{C00A35F2-9E66-43CF-995D-541301193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11" y="2260403"/>
            <a:ext cx="6858000" cy="6794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Rectangle 1091">
            <a:extLst>
              <a:ext uri="{FF2B5EF4-FFF2-40B4-BE49-F238E27FC236}">
                <a16:creationId xmlns:a16="http://schemas.microsoft.com/office/drawing/2014/main" xmlns="" id="{40A21DF0-F8FB-437C-9396-5A80BE5A3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11" y="5893345"/>
            <a:ext cx="6858000" cy="6794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2C144BA-5CDB-4496-84D0-0AF7D198055E}"/>
              </a:ext>
            </a:extLst>
          </p:cNvPr>
          <p:cNvSpPr/>
          <p:nvPr/>
        </p:nvSpPr>
        <p:spPr>
          <a:xfrm>
            <a:off x="1788778" y="2370772"/>
            <a:ext cx="498500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공공기관 </a:t>
            </a:r>
            <a:r>
              <a:rPr lang="ko-KR" altLang="en-US" sz="1000" b="1" spc="-3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통합정보시스템</a:t>
            </a:r>
            <a:r>
              <a:rPr lang="en-US" altLang="ko-KR" sz="1000" b="1" spc="-3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관세청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병무청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조달청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철도공사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공공기관 유지관리 </a:t>
            </a:r>
            <a:r>
              <a:rPr lang="ko-KR" altLang="en-US" sz="1000" b="1" spc="-3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철도시설공단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일반기업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일반행정 시스템  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[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국립생태원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메트로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9</a:t>
            </a:r>
            <a:r>
              <a:rPr lang="ko-KR" altLang="en-US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호선 등</a:t>
            </a:r>
            <a:r>
              <a:rPr lang="en-US" altLang="ko-KR" sz="1000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]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산학협력단 시스템</a:t>
            </a:r>
            <a:endParaRPr lang="ko-KR" altLang="en-US" sz="1000" b="1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부속기관 </a:t>
            </a: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3628EB41-AFC1-4FAF-9276-4FB17AB45087}"/>
              </a:ext>
            </a:extLst>
          </p:cNvPr>
          <p:cNvSpPr/>
          <p:nvPr/>
        </p:nvSpPr>
        <p:spPr>
          <a:xfrm>
            <a:off x="1788778" y="4024980"/>
            <a:ext cx="498500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시스템개발 </a:t>
            </a: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(Systems Development)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- WEB, DB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구축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요구분석 및 시스템화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정보기술 기획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설계 및 개발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설치 및 사용자 교육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시스템관리 </a:t>
            </a: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(System Management)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개발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,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통합 및 운영</a:t>
            </a:r>
          </a:p>
          <a:p>
            <a:pPr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   </a:t>
            </a: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- </a:t>
            </a: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장기계약에 의한 인력 파견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5166D965-75C6-43D6-B2F4-5EC6FEB37B61}"/>
              </a:ext>
            </a:extLst>
          </p:cNvPr>
          <p:cNvSpPr/>
          <p:nvPr/>
        </p:nvSpPr>
        <p:spPr>
          <a:xfrm>
            <a:off x="1788778" y="5994814"/>
            <a:ext cx="498500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어플리케이션 </a:t>
            </a: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S/W </a:t>
            </a: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운영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OLAP </a:t>
            </a: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기반의 경영정보시스템 구축 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평가 및 원가 관리 시스템 구축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엔진기반의 포탈시스템 구축</a:t>
            </a:r>
          </a:p>
        </p:txBody>
      </p:sp>
      <p:sp>
        <p:nvSpPr>
          <p:cNvPr id="56" name="Rectangle 1091">
            <a:extLst>
              <a:ext uri="{FF2B5EF4-FFF2-40B4-BE49-F238E27FC236}">
                <a16:creationId xmlns:a16="http://schemas.microsoft.com/office/drawing/2014/main" xmlns="" id="{20E3B3CB-431C-448A-8B3A-A0607FC28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11" y="7437029"/>
            <a:ext cx="6858000" cy="6794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47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pc="-3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7CD037BF-5972-49CE-9427-AEB876D3F63A}"/>
              </a:ext>
            </a:extLst>
          </p:cNvPr>
          <p:cNvSpPr/>
          <p:nvPr/>
        </p:nvSpPr>
        <p:spPr>
          <a:xfrm>
            <a:off x="1788778" y="7545587"/>
            <a:ext cx="498500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정보화 진단 및 시스템 컨설팅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기업의 특성에 따라 분야별 전문가로 구성되는 고객 지향의 컨설팅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IT </a:t>
            </a: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시스템 프로세스 평가 및 개선 컨설팅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최신 기술동향 및 신기술 도입 컨설팅</a:t>
            </a:r>
          </a:p>
          <a:p>
            <a:pPr marL="133350" indent="-133350" fontAlgn="ctr" latinLnBrk="0">
              <a:spcBef>
                <a:spcPct val="5000"/>
              </a:spcBef>
              <a:spcAft>
                <a:spcPct val="150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pitchFamily="18" charset="2"/>
              <a:buChar char="¡"/>
              <a:defRPr/>
            </a:pPr>
            <a:r>
              <a:rPr lang="en-US" altLang="ko-KR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KMS, DW, B2B, ERP, EIP, e-BIZ </a:t>
            </a:r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등 각종 패키지 도입</a:t>
            </a:r>
          </a:p>
        </p:txBody>
      </p:sp>
      <p:sp>
        <p:nvSpPr>
          <p:cNvPr id="58" name="Text Box 38">
            <a:extLst>
              <a:ext uri="{FF2B5EF4-FFF2-40B4-BE49-F238E27FC236}">
                <a16:creationId xmlns:a16="http://schemas.microsoft.com/office/drawing/2014/main" xmlns="" id="{9E642650-5A63-4A44-92E4-B1BCF45CD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179" y="8881595"/>
            <a:ext cx="823654" cy="339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5725" indent="-85725" latinLnBrk="0">
              <a:spcBef>
                <a:spcPts val="280"/>
              </a:spcBef>
              <a:buSzPct val="90000"/>
              <a:buFont typeface="Wingdings" panose="05000000000000000000" pitchFamily="2" charset="2"/>
              <a:buChar char="§"/>
            </a:pP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BPR, ISP(BIP)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9" name="Line 300">
            <a:extLst>
              <a:ext uri="{FF2B5EF4-FFF2-40B4-BE49-F238E27FC236}">
                <a16:creationId xmlns:a16="http://schemas.microsoft.com/office/drawing/2014/main" xmlns="" id="{A84604D4-D38C-481D-8F95-675E3B262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9906" y="8809588"/>
            <a:ext cx="930667" cy="0"/>
          </a:xfrm>
          <a:prstGeom prst="line">
            <a:avLst/>
          </a:prstGeom>
          <a:noFill/>
          <a:ln w="3175" cap="flat">
            <a:solidFill>
              <a:srgbClr val="00B0F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spc="-3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3516531F-5AAF-471A-91B6-8A57F3C224A4}"/>
              </a:ext>
            </a:extLst>
          </p:cNvPr>
          <p:cNvSpPr txBox="1">
            <a:spLocks/>
          </p:cNvSpPr>
          <p:nvPr/>
        </p:nvSpPr>
        <p:spPr>
          <a:xfrm>
            <a:off x="1893180" y="8629568"/>
            <a:ext cx="8236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전략 컨설팅</a:t>
            </a:r>
            <a:endParaRPr lang="en-US" sz="1000" b="1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4CFDDBB7-292C-44AB-BC83-FA878E45ADDB}"/>
              </a:ext>
            </a:extLst>
          </p:cNvPr>
          <p:cNvGrpSpPr/>
          <p:nvPr/>
        </p:nvGrpSpPr>
        <p:grpSpPr>
          <a:xfrm>
            <a:off x="712011" y="1902720"/>
            <a:ext cx="1181313" cy="6904173"/>
            <a:chOff x="512676" y="2051325"/>
            <a:chExt cx="1181313" cy="6904173"/>
          </a:xfrm>
        </p:grpSpPr>
        <p:sp>
          <p:nvSpPr>
            <p:cNvPr id="62" name="Freeform 1092">
              <a:extLst>
                <a:ext uri="{FF2B5EF4-FFF2-40B4-BE49-F238E27FC236}">
                  <a16:creationId xmlns:a16="http://schemas.microsoft.com/office/drawing/2014/main" xmlns="" id="{6534C7EC-C830-4E72-A528-725A4A6FF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26" y="3907302"/>
              <a:ext cx="823184" cy="1201404"/>
            </a:xfrm>
            <a:custGeom>
              <a:avLst/>
              <a:gdLst>
                <a:gd name="T0" fmla="*/ 481 w 481"/>
                <a:gd name="T1" fmla="*/ 0 h 702"/>
                <a:gd name="T2" fmla="*/ 458 w 481"/>
                <a:gd name="T3" fmla="*/ 114 h 702"/>
                <a:gd name="T4" fmla="*/ 458 w 481"/>
                <a:gd name="T5" fmla="*/ 521 h 702"/>
                <a:gd name="T6" fmla="*/ 434 w 481"/>
                <a:gd name="T7" fmla="*/ 568 h 702"/>
                <a:gd name="T8" fmla="*/ 262 w 481"/>
                <a:gd name="T9" fmla="*/ 688 h 702"/>
                <a:gd name="T10" fmla="*/ 196 w 481"/>
                <a:gd name="T11" fmla="*/ 688 h 702"/>
                <a:gd name="T12" fmla="*/ 24 w 481"/>
                <a:gd name="T13" fmla="*/ 568 h 702"/>
                <a:gd name="T14" fmla="*/ 0 w 481"/>
                <a:gd name="T15" fmla="*/ 521 h 702"/>
                <a:gd name="T16" fmla="*/ 0 w 481"/>
                <a:gd name="T17" fmla="*/ 114 h 702"/>
                <a:gd name="T18" fmla="*/ 46 w 481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702">
                  <a:moveTo>
                    <a:pt x="481" y="0"/>
                  </a:moveTo>
                  <a:cubicBezTo>
                    <a:pt x="458" y="0"/>
                    <a:pt x="458" y="114"/>
                    <a:pt x="458" y="114"/>
                  </a:cubicBezTo>
                  <a:cubicBezTo>
                    <a:pt x="458" y="521"/>
                    <a:pt x="458" y="521"/>
                    <a:pt x="458" y="521"/>
                  </a:cubicBezTo>
                  <a:cubicBezTo>
                    <a:pt x="458" y="540"/>
                    <a:pt x="449" y="557"/>
                    <a:pt x="434" y="568"/>
                  </a:cubicBezTo>
                  <a:cubicBezTo>
                    <a:pt x="262" y="688"/>
                    <a:pt x="262" y="688"/>
                    <a:pt x="262" y="688"/>
                  </a:cubicBezTo>
                  <a:cubicBezTo>
                    <a:pt x="242" y="702"/>
                    <a:pt x="216" y="702"/>
                    <a:pt x="196" y="688"/>
                  </a:cubicBezTo>
                  <a:cubicBezTo>
                    <a:pt x="24" y="568"/>
                    <a:pt x="24" y="568"/>
                    <a:pt x="24" y="568"/>
                  </a:cubicBezTo>
                  <a:cubicBezTo>
                    <a:pt x="9" y="557"/>
                    <a:pt x="0" y="540"/>
                    <a:pt x="0" y="5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0"/>
                    <a:pt x="46" y="0"/>
                  </a:cubicBezTo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3" name="Freeform 1093">
              <a:extLst>
                <a:ext uri="{FF2B5EF4-FFF2-40B4-BE49-F238E27FC236}">
                  <a16:creationId xmlns:a16="http://schemas.microsoft.com/office/drawing/2014/main" xmlns="" id="{1DFE017E-EEDF-4F12-A38C-686B62754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64" y="3907302"/>
              <a:ext cx="940416" cy="1162042"/>
            </a:xfrm>
            <a:custGeom>
              <a:avLst/>
              <a:gdLst>
                <a:gd name="T0" fmla="*/ 550 w 550"/>
                <a:gd name="T1" fmla="*/ 91 h 679"/>
                <a:gd name="T2" fmla="*/ 458 w 550"/>
                <a:gd name="T3" fmla="*/ 91 h 679"/>
                <a:gd name="T4" fmla="*/ 458 w 550"/>
                <a:gd name="T5" fmla="*/ 91 h 679"/>
                <a:gd name="T6" fmla="*/ 458 w 550"/>
                <a:gd name="T7" fmla="*/ 498 h 679"/>
                <a:gd name="T8" fmla="*/ 434 w 550"/>
                <a:gd name="T9" fmla="*/ 545 h 679"/>
                <a:gd name="T10" fmla="*/ 262 w 550"/>
                <a:gd name="T11" fmla="*/ 665 h 679"/>
                <a:gd name="T12" fmla="*/ 196 w 550"/>
                <a:gd name="T13" fmla="*/ 665 h 679"/>
                <a:gd name="T14" fmla="*/ 25 w 550"/>
                <a:gd name="T15" fmla="*/ 545 h 679"/>
                <a:gd name="T16" fmla="*/ 0 w 550"/>
                <a:gd name="T17" fmla="*/ 498 h 679"/>
                <a:gd name="T18" fmla="*/ 0 w 550"/>
                <a:gd name="T19" fmla="*/ 91 h 679"/>
                <a:gd name="T20" fmla="*/ 46 w 550"/>
                <a:gd name="T21" fmla="*/ 0 h 679"/>
                <a:gd name="T22" fmla="*/ 504 w 550"/>
                <a:gd name="T23" fmla="*/ 0 h 679"/>
                <a:gd name="T24" fmla="*/ 550 w 550"/>
                <a:gd name="T25" fmla="*/ 9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679">
                  <a:moveTo>
                    <a:pt x="550" y="91"/>
                  </a:moveTo>
                  <a:cubicBezTo>
                    <a:pt x="458" y="91"/>
                    <a:pt x="458" y="91"/>
                    <a:pt x="458" y="91"/>
                  </a:cubicBezTo>
                  <a:cubicBezTo>
                    <a:pt x="458" y="91"/>
                    <a:pt x="458" y="91"/>
                    <a:pt x="458" y="91"/>
                  </a:cubicBezTo>
                  <a:cubicBezTo>
                    <a:pt x="458" y="498"/>
                    <a:pt x="458" y="498"/>
                    <a:pt x="458" y="498"/>
                  </a:cubicBezTo>
                  <a:cubicBezTo>
                    <a:pt x="458" y="517"/>
                    <a:pt x="449" y="534"/>
                    <a:pt x="434" y="545"/>
                  </a:cubicBezTo>
                  <a:cubicBezTo>
                    <a:pt x="262" y="665"/>
                    <a:pt x="262" y="665"/>
                    <a:pt x="262" y="665"/>
                  </a:cubicBezTo>
                  <a:cubicBezTo>
                    <a:pt x="242" y="679"/>
                    <a:pt x="216" y="679"/>
                    <a:pt x="196" y="665"/>
                  </a:cubicBezTo>
                  <a:cubicBezTo>
                    <a:pt x="25" y="545"/>
                    <a:pt x="25" y="545"/>
                    <a:pt x="25" y="545"/>
                  </a:cubicBezTo>
                  <a:cubicBezTo>
                    <a:pt x="9" y="534"/>
                    <a:pt x="0" y="517"/>
                    <a:pt x="0" y="49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0"/>
                    <a:pt x="46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50" y="0"/>
                    <a:pt x="550" y="91"/>
                    <a:pt x="550" y="9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6" name="Freeform 1095">
              <a:extLst>
                <a:ext uri="{FF2B5EF4-FFF2-40B4-BE49-F238E27FC236}">
                  <a16:creationId xmlns:a16="http://schemas.microsoft.com/office/drawing/2014/main" xmlns="" id="{27A7A882-56FC-4B07-A8E6-E17CA3D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78" y="4922164"/>
              <a:ext cx="88993" cy="42785"/>
            </a:xfrm>
            <a:custGeom>
              <a:avLst/>
              <a:gdLst>
                <a:gd name="T0" fmla="*/ 26 w 52"/>
                <a:gd name="T1" fmla="*/ 25 h 25"/>
                <a:gd name="T2" fmla="*/ 3 w 52"/>
                <a:gd name="T3" fmla="*/ 9 h 25"/>
                <a:gd name="T4" fmla="*/ 2 w 52"/>
                <a:gd name="T5" fmla="*/ 2 h 25"/>
                <a:gd name="T6" fmla="*/ 9 w 52"/>
                <a:gd name="T7" fmla="*/ 1 h 25"/>
                <a:gd name="T8" fmla="*/ 26 w 52"/>
                <a:gd name="T9" fmla="*/ 14 h 25"/>
                <a:gd name="T10" fmla="*/ 44 w 52"/>
                <a:gd name="T11" fmla="*/ 1 h 25"/>
                <a:gd name="T12" fmla="*/ 51 w 52"/>
                <a:gd name="T13" fmla="*/ 2 h 25"/>
                <a:gd name="T14" fmla="*/ 49 w 52"/>
                <a:gd name="T15" fmla="*/ 9 h 25"/>
                <a:gd name="T16" fmla="*/ 26 w 52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5">
                  <a:moveTo>
                    <a:pt x="26" y="2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2" y="2"/>
                  </a:cubicBezTo>
                  <a:cubicBezTo>
                    <a:pt x="3" y="0"/>
                    <a:pt x="6" y="0"/>
                    <a:pt x="9" y="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5"/>
                    <a:pt x="52" y="8"/>
                    <a:pt x="49" y="9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Oval 1108">
              <a:extLst>
                <a:ext uri="{FF2B5EF4-FFF2-40B4-BE49-F238E27FC236}">
                  <a16:creationId xmlns:a16="http://schemas.microsoft.com/office/drawing/2014/main" xmlns="" id="{3414AFF8-C894-4149-9E1B-B098BCFA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17" y="3712203"/>
              <a:ext cx="386777" cy="388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Freeform 1109">
              <a:extLst>
                <a:ext uri="{FF2B5EF4-FFF2-40B4-BE49-F238E27FC236}">
                  <a16:creationId xmlns:a16="http://schemas.microsoft.com/office/drawing/2014/main" xmlns="" id="{3CE578D4-7CB5-4621-9A22-98D8FD5239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972" y="3705357"/>
              <a:ext cx="400468" cy="402179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8 h 235"/>
                <a:gd name="T12" fmla="*/ 8 w 234"/>
                <a:gd name="T13" fmla="*/ 118 h 235"/>
                <a:gd name="T14" fmla="*/ 117 w 234"/>
                <a:gd name="T15" fmla="*/ 227 h 235"/>
                <a:gd name="T16" fmla="*/ 226 w 234"/>
                <a:gd name="T17" fmla="*/ 118 h 235"/>
                <a:gd name="T18" fmla="*/ 117 w 234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8"/>
                  </a:moveTo>
                  <a:cubicBezTo>
                    <a:pt x="57" y="8"/>
                    <a:pt x="8" y="57"/>
                    <a:pt x="8" y="118"/>
                  </a:cubicBezTo>
                  <a:cubicBezTo>
                    <a:pt x="8" y="178"/>
                    <a:pt x="57" y="227"/>
                    <a:pt x="117" y="227"/>
                  </a:cubicBezTo>
                  <a:cubicBezTo>
                    <a:pt x="177" y="227"/>
                    <a:pt x="226" y="178"/>
                    <a:pt x="226" y="118"/>
                  </a:cubicBezTo>
                  <a:cubicBezTo>
                    <a:pt x="226" y="57"/>
                    <a:pt x="177" y="8"/>
                    <a:pt x="117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9" name="Freeform 1120">
              <a:extLst>
                <a:ext uri="{FF2B5EF4-FFF2-40B4-BE49-F238E27FC236}">
                  <a16:creationId xmlns:a16="http://schemas.microsoft.com/office/drawing/2014/main" xmlns="" id="{1C0BB4B2-BE92-404D-844B-4E502B45F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3907302"/>
              <a:ext cx="156594" cy="155738"/>
            </a:xfrm>
            <a:custGeom>
              <a:avLst/>
              <a:gdLst>
                <a:gd name="T0" fmla="*/ 0 w 92"/>
                <a:gd name="T1" fmla="*/ 91 h 91"/>
                <a:gd name="T2" fmla="*/ 46 w 92"/>
                <a:gd name="T3" fmla="*/ 0 h 91"/>
                <a:gd name="T4" fmla="*/ 92 w 92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91">
                  <a:moveTo>
                    <a:pt x="0" y="91"/>
                  </a:moveTo>
                  <a:cubicBezTo>
                    <a:pt x="0" y="91"/>
                    <a:pt x="0" y="0"/>
                    <a:pt x="46" y="0"/>
                  </a:cubicBezTo>
                  <a:cubicBezTo>
                    <a:pt x="92" y="0"/>
                    <a:pt x="92" y="91"/>
                    <a:pt x="92" y="91"/>
                  </a:cubicBezTo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0" name="Freeform 1128">
              <a:extLst>
                <a:ext uri="{FF2B5EF4-FFF2-40B4-BE49-F238E27FC236}">
                  <a16:creationId xmlns:a16="http://schemas.microsoft.com/office/drawing/2014/main" xmlns="" id="{C391F4F5-38A4-4AAC-BBD2-2B08BBBD2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3907302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Freeform 1132">
              <a:extLst>
                <a:ext uri="{FF2B5EF4-FFF2-40B4-BE49-F238E27FC236}">
                  <a16:creationId xmlns:a16="http://schemas.microsoft.com/office/drawing/2014/main" xmlns="" id="{A9382EAD-0293-4686-A48E-0B911AB6B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3907302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A46CD3AE-C39E-4113-A5ED-60911DD117F6}"/>
                </a:ext>
              </a:extLst>
            </p:cNvPr>
            <p:cNvSpPr txBox="1">
              <a:spLocks/>
            </p:cNvSpPr>
            <p:nvPr/>
          </p:nvSpPr>
          <p:spPr>
            <a:xfrm>
              <a:off x="512676" y="4237051"/>
              <a:ext cx="782090" cy="252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</a:rPr>
                <a:t>시스템</a:t>
              </a:r>
              <a:endParaRPr lang="en-US" altLang="ko-KR" sz="1200" b="1" spc="-3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</a:rPr>
                <a:t>서비스</a:t>
              </a:r>
              <a:endParaRPr lang="en-US" sz="1200" b="1" spc="-30" dirty="0">
                <a:solidFill>
                  <a:schemeClr val="bg1"/>
                </a:solidFill>
              </a:endParaRPr>
            </a:p>
          </p:txBody>
        </p:sp>
        <p:sp>
          <p:nvSpPr>
            <p:cNvPr id="83" name="AutoShape 10">
              <a:extLst>
                <a:ext uri="{FF2B5EF4-FFF2-40B4-BE49-F238E27FC236}">
                  <a16:creationId xmlns:a16="http://schemas.microsoft.com/office/drawing/2014/main" xmlns="" id="{E60B55D5-E608-45B1-8F27-1007CC534D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1756" y="3802930"/>
              <a:ext cx="195933" cy="21439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63" y="0"/>
                  </a:moveTo>
                  <a:cubicBezTo>
                    <a:pt x="20630" y="0"/>
                    <a:pt x="20946" y="158"/>
                    <a:pt x="21208" y="475"/>
                  </a:cubicBezTo>
                  <a:cubicBezTo>
                    <a:pt x="21470" y="796"/>
                    <a:pt x="21599" y="1175"/>
                    <a:pt x="21599" y="1615"/>
                  </a:cubicBezTo>
                  <a:lnTo>
                    <a:pt x="21599" y="19984"/>
                  </a:lnTo>
                  <a:cubicBezTo>
                    <a:pt x="21599" y="20419"/>
                    <a:pt x="21470" y="20803"/>
                    <a:pt x="21208" y="21121"/>
                  </a:cubicBezTo>
                  <a:cubicBezTo>
                    <a:pt x="20946" y="21441"/>
                    <a:pt x="20630" y="21599"/>
                    <a:pt x="20263" y="21599"/>
                  </a:cubicBezTo>
                  <a:lnTo>
                    <a:pt x="1370" y="21599"/>
                  </a:lnTo>
                  <a:cubicBezTo>
                    <a:pt x="1003" y="21599"/>
                    <a:pt x="683" y="21441"/>
                    <a:pt x="411" y="21121"/>
                  </a:cubicBezTo>
                  <a:cubicBezTo>
                    <a:pt x="137" y="20803"/>
                    <a:pt x="0" y="20422"/>
                    <a:pt x="0" y="19984"/>
                  </a:cubicBezTo>
                  <a:lnTo>
                    <a:pt x="0" y="1615"/>
                  </a:lnTo>
                  <a:cubicBezTo>
                    <a:pt x="0" y="1175"/>
                    <a:pt x="137" y="796"/>
                    <a:pt x="411" y="475"/>
                  </a:cubicBezTo>
                  <a:cubicBezTo>
                    <a:pt x="683" y="158"/>
                    <a:pt x="1003" y="0"/>
                    <a:pt x="1370" y="0"/>
                  </a:cubicBezTo>
                  <a:lnTo>
                    <a:pt x="20263" y="0"/>
                  </a:lnTo>
                  <a:close/>
                  <a:moveTo>
                    <a:pt x="19805" y="2162"/>
                  </a:moveTo>
                  <a:lnTo>
                    <a:pt x="1804" y="2162"/>
                  </a:lnTo>
                  <a:lnTo>
                    <a:pt x="1804" y="19432"/>
                  </a:lnTo>
                  <a:lnTo>
                    <a:pt x="19805" y="19432"/>
                  </a:lnTo>
                  <a:lnTo>
                    <a:pt x="19805" y="2162"/>
                  </a:lnTo>
                  <a:close/>
                  <a:moveTo>
                    <a:pt x="5978" y="17886"/>
                  </a:moveTo>
                  <a:lnTo>
                    <a:pt x="3598" y="17886"/>
                  </a:lnTo>
                  <a:lnTo>
                    <a:pt x="3598" y="12784"/>
                  </a:lnTo>
                  <a:lnTo>
                    <a:pt x="5978" y="12784"/>
                  </a:lnTo>
                  <a:lnTo>
                    <a:pt x="5978" y="17886"/>
                  </a:lnTo>
                  <a:close/>
                  <a:moveTo>
                    <a:pt x="9961" y="17886"/>
                  </a:moveTo>
                  <a:lnTo>
                    <a:pt x="7606" y="17886"/>
                  </a:lnTo>
                  <a:lnTo>
                    <a:pt x="7606" y="6973"/>
                  </a:lnTo>
                  <a:lnTo>
                    <a:pt x="9961" y="6973"/>
                  </a:lnTo>
                  <a:lnTo>
                    <a:pt x="9961" y="17886"/>
                  </a:lnTo>
                  <a:close/>
                  <a:moveTo>
                    <a:pt x="14018" y="17886"/>
                  </a:moveTo>
                  <a:lnTo>
                    <a:pt x="11638" y="17886"/>
                  </a:lnTo>
                  <a:lnTo>
                    <a:pt x="11638" y="9561"/>
                  </a:lnTo>
                  <a:lnTo>
                    <a:pt x="14018" y="9561"/>
                  </a:lnTo>
                  <a:lnTo>
                    <a:pt x="14018" y="17886"/>
                  </a:lnTo>
                  <a:close/>
                  <a:moveTo>
                    <a:pt x="18001" y="17886"/>
                  </a:moveTo>
                  <a:lnTo>
                    <a:pt x="15621" y="17886"/>
                  </a:lnTo>
                  <a:lnTo>
                    <a:pt x="15621" y="4920"/>
                  </a:lnTo>
                  <a:lnTo>
                    <a:pt x="18001" y="4920"/>
                  </a:lnTo>
                  <a:lnTo>
                    <a:pt x="18001" y="17886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/>
          </p:spPr>
          <p:txBody>
            <a:bodyPr lIns="50789" tIns="50789" rIns="50789" bIns="50789" anchor="ctr"/>
            <a:lstStyle/>
            <a:p>
              <a:pPr defTabSz="457098">
                <a:defRPr/>
              </a:pPr>
              <a:endParaRPr lang="es-ES" sz="5400" spc="-3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cs typeface="Lato Regular"/>
                <a:sym typeface="Gill Sans" charset="0"/>
              </a:endParaRPr>
            </a:p>
          </p:txBody>
        </p:sp>
        <p:sp>
          <p:nvSpPr>
            <p:cNvPr id="84" name="Freeform 1092">
              <a:extLst>
                <a:ext uri="{FF2B5EF4-FFF2-40B4-BE49-F238E27FC236}">
                  <a16:creationId xmlns:a16="http://schemas.microsoft.com/office/drawing/2014/main" xmlns="" id="{2329E68B-5A80-4E45-BE2E-B9163955F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26" y="2253270"/>
              <a:ext cx="823184" cy="1201404"/>
            </a:xfrm>
            <a:custGeom>
              <a:avLst/>
              <a:gdLst>
                <a:gd name="T0" fmla="*/ 481 w 481"/>
                <a:gd name="T1" fmla="*/ 0 h 702"/>
                <a:gd name="T2" fmla="*/ 458 w 481"/>
                <a:gd name="T3" fmla="*/ 114 h 702"/>
                <a:gd name="T4" fmla="*/ 458 w 481"/>
                <a:gd name="T5" fmla="*/ 521 h 702"/>
                <a:gd name="T6" fmla="*/ 434 w 481"/>
                <a:gd name="T7" fmla="*/ 568 h 702"/>
                <a:gd name="T8" fmla="*/ 262 w 481"/>
                <a:gd name="T9" fmla="*/ 688 h 702"/>
                <a:gd name="T10" fmla="*/ 196 w 481"/>
                <a:gd name="T11" fmla="*/ 688 h 702"/>
                <a:gd name="T12" fmla="*/ 24 w 481"/>
                <a:gd name="T13" fmla="*/ 568 h 702"/>
                <a:gd name="T14" fmla="*/ 0 w 481"/>
                <a:gd name="T15" fmla="*/ 521 h 702"/>
                <a:gd name="T16" fmla="*/ 0 w 481"/>
                <a:gd name="T17" fmla="*/ 114 h 702"/>
                <a:gd name="T18" fmla="*/ 46 w 481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702">
                  <a:moveTo>
                    <a:pt x="481" y="0"/>
                  </a:moveTo>
                  <a:cubicBezTo>
                    <a:pt x="458" y="0"/>
                    <a:pt x="458" y="114"/>
                    <a:pt x="458" y="114"/>
                  </a:cubicBezTo>
                  <a:cubicBezTo>
                    <a:pt x="458" y="521"/>
                    <a:pt x="458" y="521"/>
                    <a:pt x="458" y="521"/>
                  </a:cubicBezTo>
                  <a:cubicBezTo>
                    <a:pt x="458" y="540"/>
                    <a:pt x="449" y="557"/>
                    <a:pt x="434" y="568"/>
                  </a:cubicBezTo>
                  <a:cubicBezTo>
                    <a:pt x="262" y="688"/>
                    <a:pt x="262" y="688"/>
                    <a:pt x="262" y="688"/>
                  </a:cubicBezTo>
                  <a:cubicBezTo>
                    <a:pt x="242" y="702"/>
                    <a:pt x="216" y="702"/>
                    <a:pt x="196" y="688"/>
                  </a:cubicBezTo>
                  <a:cubicBezTo>
                    <a:pt x="24" y="568"/>
                    <a:pt x="24" y="568"/>
                    <a:pt x="24" y="568"/>
                  </a:cubicBezTo>
                  <a:cubicBezTo>
                    <a:pt x="9" y="557"/>
                    <a:pt x="0" y="540"/>
                    <a:pt x="0" y="5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0"/>
                    <a:pt x="46" y="0"/>
                  </a:cubicBezTo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5" name="Freeform 1093">
              <a:extLst>
                <a:ext uri="{FF2B5EF4-FFF2-40B4-BE49-F238E27FC236}">
                  <a16:creationId xmlns:a16="http://schemas.microsoft.com/office/drawing/2014/main" xmlns="" id="{12AF7CF8-8018-4BBE-A28E-5091592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64" y="2253270"/>
              <a:ext cx="940416" cy="1162042"/>
            </a:xfrm>
            <a:custGeom>
              <a:avLst/>
              <a:gdLst>
                <a:gd name="T0" fmla="*/ 550 w 550"/>
                <a:gd name="T1" fmla="*/ 91 h 679"/>
                <a:gd name="T2" fmla="*/ 458 w 550"/>
                <a:gd name="T3" fmla="*/ 91 h 679"/>
                <a:gd name="T4" fmla="*/ 458 w 550"/>
                <a:gd name="T5" fmla="*/ 91 h 679"/>
                <a:gd name="T6" fmla="*/ 458 w 550"/>
                <a:gd name="T7" fmla="*/ 498 h 679"/>
                <a:gd name="T8" fmla="*/ 434 w 550"/>
                <a:gd name="T9" fmla="*/ 545 h 679"/>
                <a:gd name="T10" fmla="*/ 262 w 550"/>
                <a:gd name="T11" fmla="*/ 665 h 679"/>
                <a:gd name="T12" fmla="*/ 196 w 550"/>
                <a:gd name="T13" fmla="*/ 665 h 679"/>
                <a:gd name="T14" fmla="*/ 25 w 550"/>
                <a:gd name="T15" fmla="*/ 545 h 679"/>
                <a:gd name="T16" fmla="*/ 0 w 550"/>
                <a:gd name="T17" fmla="*/ 498 h 679"/>
                <a:gd name="T18" fmla="*/ 0 w 550"/>
                <a:gd name="T19" fmla="*/ 91 h 679"/>
                <a:gd name="T20" fmla="*/ 46 w 550"/>
                <a:gd name="T21" fmla="*/ 0 h 679"/>
                <a:gd name="T22" fmla="*/ 504 w 550"/>
                <a:gd name="T23" fmla="*/ 0 h 679"/>
                <a:gd name="T24" fmla="*/ 550 w 550"/>
                <a:gd name="T25" fmla="*/ 9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679">
                  <a:moveTo>
                    <a:pt x="550" y="91"/>
                  </a:moveTo>
                  <a:cubicBezTo>
                    <a:pt x="458" y="91"/>
                    <a:pt x="458" y="91"/>
                    <a:pt x="458" y="91"/>
                  </a:cubicBezTo>
                  <a:cubicBezTo>
                    <a:pt x="458" y="91"/>
                    <a:pt x="458" y="91"/>
                    <a:pt x="458" y="91"/>
                  </a:cubicBezTo>
                  <a:cubicBezTo>
                    <a:pt x="458" y="498"/>
                    <a:pt x="458" y="498"/>
                    <a:pt x="458" y="498"/>
                  </a:cubicBezTo>
                  <a:cubicBezTo>
                    <a:pt x="458" y="517"/>
                    <a:pt x="449" y="534"/>
                    <a:pt x="434" y="545"/>
                  </a:cubicBezTo>
                  <a:cubicBezTo>
                    <a:pt x="262" y="665"/>
                    <a:pt x="262" y="665"/>
                    <a:pt x="262" y="665"/>
                  </a:cubicBezTo>
                  <a:cubicBezTo>
                    <a:pt x="242" y="679"/>
                    <a:pt x="216" y="679"/>
                    <a:pt x="196" y="665"/>
                  </a:cubicBezTo>
                  <a:cubicBezTo>
                    <a:pt x="25" y="545"/>
                    <a:pt x="25" y="545"/>
                    <a:pt x="25" y="545"/>
                  </a:cubicBezTo>
                  <a:cubicBezTo>
                    <a:pt x="9" y="534"/>
                    <a:pt x="0" y="517"/>
                    <a:pt x="0" y="49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0"/>
                    <a:pt x="46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50" y="0"/>
                    <a:pt x="550" y="91"/>
                    <a:pt x="550" y="9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Freeform 1095">
              <a:extLst>
                <a:ext uri="{FF2B5EF4-FFF2-40B4-BE49-F238E27FC236}">
                  <a16:creationId xmlns:a16="http://schemas.microsoft.com/office/drawing/2014/main" xmlns="" id="{B460A638-CB80-4512-A06F-241DEA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78" y="3268132"/>
              <a:ext cx="88993" cy="42785"/>
            </a:xfrm>
            <a:custGeom>
              <a:avLst/>
              <a:gdLst>
                <a:gd name="T0" fmla="*/ 26 w 52"/>
                <a:gd name="T1" fmla="*/ 25 h 25"/>
                <a:gd name="T2" fmla="*/ 3 w 52"/>
                <a:gd name="T3" fmla="*/ 9 h 25"/>
                <a:gd name="T4" fmla="*/ 2 w 52"/>
                <a:gd name="T5" fmla="*/ 2 h 25"/>
                <a:gd name="T6" fmla="*/ 9 w 52"/>
                <a:gd name="T7" fmla="*/ 1 h 25"/>
                <a:gd name="T8" fmla="*/ 26 w 52"/>
                <a:gd name="T9" fmla="*/ 14 h 25"/>
                <a:gd name="T10" fmla="*/ 44 w 52"/>
                <a:gd name="T11" fmla="*/ 1 h 25"/>
                <a:gd name="T12" fmla="*/ 51 w 52"/>
                <a:gd name="T13" fmla="*/ 2 h 25"/>
                <a:gd name="T14" fmla="*/ 49 w 52"/>
                <a:gd name="T15" fmla="*/ 9 h 25"/>
                <a:gd name="T16" fmla="*/ 26 w 52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5">
                  <a:moveTo>
                    <a:pt x="26" y="2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2" y="2"/>
                  </a:cubicBezTo>
                  <a:cubicBezTo>
                    <a:pt x="3" y="0"/>
                    <a:pt x="6" y="0"/>
                    <a:pt x="9" y="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5"/>
                    <a:pt x="52" y="8"/>
                    <a:pt x="49" y="9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Oval 1108">
              <a:extLst>
                <a:ext uri="{FF2B5EF4-FFF2-40B4-BE49-F238E27FC236}">
                  <a16:creationId xmlns:a16="http://schemas.microsoft.com/office/drawing/2014/main" xmlns="" id="{E57DDBA9-16D6-49F6-BA79-017962562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17" y="2058171"/>
              <a:ext cx="386777" cy="388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8" name="Freeform 1109">
              <a:extLst>
                <a:ext uri="{FF2B5EF4-FFF2-40B4-BE49-F238E27FC236}">
                  <a16:creationId xmlns:a16="http://schemas.microsoft.com/office/drawing/2014/main" xmlns="" id="{0E36C275-8EE7-4942-8750-957C26F9B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972" y="2051325"/>
              <a:ext cx="400468" cy="402179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8 h 235"/>
                <a:gd name="T12" fmla="*/ 8 w 234"/>
                <a:gd name="T13" fmla="*/ 118 h 235"/>
                <a:gd name="T14" fmla="*/ 117 w 234"/>
                <a:gd name="T15" fmla="*/ 227 h 235"/>
                <a:gd name="T16" fmla="*/ 226 w 234"/>
                <a:gd name="T17" fmla="*/ 118 h 235"/>
                <a:gd name="T18" fmla="*/ 117 w 234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8"/>
                  </a:moveTo>
                  <a:cubicBezTo>
                    <a:pt x="57" y="8"/>
                    <a:pt x="8" y="57"/>
                    <a:pt x="8" y="118"/>
                  </a:cubicBezTo>
                  <a:cubicBezTo>
                    <a:pt x="8" y="178"/>
                    <a:pt x="57" y="227"/>
                    <a:pt x="117" y="227"/>
                  </a:cubicBezTo>
                  <a:cubicBezTo>
                    <a:pt x="177" y="227"/>
                    <a:pt x="226" y="178"/>
                    <a:pt x="226" y="118"/>
                  </a:cubicBezTo>
                  <a:cubicBezTo>
                    <a:pt x="226" y="57"/>
                    <a:pt x="177" y="8"/>
                    <a:pt x="117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9" name="Freeform 1120">
              <a:extLst>
                <a:ext uri="{FF2B5EF4-FFF2-40B4-BE49-F238E27FC236}">
                  <a16:creationId xmlns:a16="http://schemas.microsoft.com/office/drawing/2014/main" xmlns="" id="{C04139A3-E123-4A26-A33A-58F4CB24F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2253270"/>
              <a:ext cx="156594" cy="155738"/>
            </a:xfrm>
            <a:custGeom>
              <a:avLst/>
              <a:gdLst>
                <a:gd name="T0" fmla="*/ 0 w 92"/>
                <a:gd name="T1" fmla="*/ 91 h 91"/>
                <a:gd name="T2" fmla="*/ 46 w 92"/>
                <a:gd name="T3" fmla="*/ 0 h 91"/>
                <a:gd name="T4" fmla="*/ 92 w 92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91">
                  <a:moveTo>
                    <a:pt x="0" y="91"/>
                  </a:moveTo>
                  <a:cubicBezTo>
                    <a:pt x="0" y="91"/>
                    <a:pt x="0" y="0"/>
                    <a:pt x="46" y="0"/>
                  </a:cubicBezTo>
                  <a:cubicBezTo>
                    <a:pt x="92" y="0"/>
                    <a:pt x="92" y="91"/>
                    <a:pt x="92" y="91"/>
                  </a:cubicBezTo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0" name="Freeform 1128">
              <a:extLst>
                <a:ext uri="{FF2B5EF4-FFF2-40B4-BE49-F238E27FC236}">
                  <a16:creationId xmlns:a16="http://schemas.microsoft.com/office/drawing/2014/main" xmlns="" id="{F08BCE00-FFE1-4C0B-8B63-32645734B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2253270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1" name="Freeform 1132">
              <a:extLst>
                <a:ext uri="{FF2B5EF4-FFF2-40B4-BE49-F238E27FC236}">
                  <a16:creationId xmlns:a16="http://schemas.microsoft.com/office/drawing/2014/main" xmlns="" id="{C094B109-498D-4DD2-ADD4-0DE22C0DB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2253270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Freeform 141">
              <a:extLst>
                <a:ext uri="{FF2B5EF4-FFF2-40B4-BE49-F238E27FC236}">
                  <a16:creationId xmlns:a16="http://schemas.microsoft.com/office/drawing/2014/main" xmlns="" id="{FB27E658-8F0E-484B-ABCB-7671AC844A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09780" y="2140504"/>
              <a:ext cx="180416" cy="216024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/>
          </p:spPr>
          <p:txBody>
            <a:bodyPr anchor="ctr"/>
            <a:lstStyle/>
            <a:p>
              <a:pPr>
                <a:defRPr/>
              </a:pPr>
              <a:endParaRPr lang="en-US" sz="4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xmlns="" id="{876D095C-2141-47AE-B3DB-9864AE9EB7FC}"/>
                </a:ext>
              </a:extLst>
            </p:cNvPr>
            <p:cNvSpPr txBox="1">
              <a:spLocks/>
            </p:cNvSpPr>
            <p:nvPr/>
          </p:nvSpPr>
          <p:spPr>
            <a:xfrm>
              <a:off x="512676" y="2583019"/>
              <a:ext cx="782090" cy="252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</a:rPr>
                <a:t>정보화</a:t>
              </a:r>
              <a:endParaRPr lang="en-US" altLang="ko-KR" sz="1200" b="1" spc="-3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</a:rPr>
                <a:t>사업</a:t>
              </a:r>
              <a:endParaRPr lang="en-US" sz="1200" b="1" spc="-30" dirty="0">
                <a:solidFill>
                  <a:schemeClr val="bg1"/>
                </a:solidFill>
              </a:endParaRPr>
            </a:p>
          </p:txBody>
        </p:sp>
        <p:sp>
          <p:nvSpPr>
            <p:cNvPr id="94" name="Freeform 1092">
              <a:extLst>
                <a:ext uri="{FF2B5EF4-FFF2-40B4-BE49-F238E27FC236}">
                  <a16:creationId xmlns:a16="http://schemas.microsoft.com/office/drawing/2014/main" xmlns="" id="{BEBA74B4-DDE4-4DDE-96BC-C1AB23F56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26" y="5886212"/>
              <a:ext cx="823184" cy="1201404"/>
            </a:xfrm>
            <a:custGeom>
              <a:avLst/>
              <a:gdLst>
                <a:gd name="T0" fmla="*/ 481 w 481"/>
                <a:gd name="T1" fmla="*/ 0 h 702"/>
                <a:gd name="T2" fmla="*/ 458 w 481"/>
                <a:gd name="T3" fmla="*/ 114 h 702"/>
                <a:gd name="T4" fmla="*/ 458 w 481"/>
                <a:gd name="T5" fmla="*/ 521 h 702"/>
                <a:gd name="T6" fmla="*/ 434 w 481"/>
                <a:gd name="T7" fmla="*/ 568 h 702"/>
                <a:gd name="T8" fmla="*/ 262 w 481"/>
                <a:gd name="T9" fmla="*/ 688 h 702"/>
                <a:gd name="T10" fmla="*/ 196 w 481"/>
                <a:gd name="T11" fmla="*/ 688 h 702"/>
                <a:gd name="T12" fmla="*/ 24 w 481"/>
                <a:gd name="T13" fmla="*/ 568 h 702"/>
                <a:gd name="T14" fmla="*/ 0 w 481"/>
                <a:gd name="T15" fmla="*/ 521 h 702"/>
                <a:gd name="T16" fmla="*/ 0 w 481"/>
                <a:gd name="T17" fmla="*/ 114 h 702"/>
                <a:gd name="T18" fmla="*/ 46 w 481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702">
                  <a:moveTo>
                    <a:pt x="481" y="0"/>
                  </a:moveTo>
                  <a:cubicBezTo>
                    <a:pt x="458" y="0"/>
                    <a:pt x="458" y="114"/>
                    <a:pt x="458" y="114"/>
                  </a:cubicBezTo>
                  <a:cubicBezTo>
                    <a:pt x="458" y="521"/>
                    <a:pt x="458" y="521"/>
                    <a:pt x="458" y="521"/>
                  </a:cubicBezTo>
                  <a:cubicBezTo>
                    <a:pt x="458" y="540"/>
                    <a:pt x="449" y="557"/>
                    <a:pt x="434" y="568"/>
                  </a:cubicBezTo>
                  <a:cubicBezTo>
                    <a:pt x="262" y="688"/>
                    <a:pt x="262" y="688"/>
                    <a:pt x="262" y="688"/>
                  </a:cubicBezTo>
                  <a:cubicBezTo>
                    <a:pt x="242" y="702"/>
                    <a:pt x="216" y="702"/>
                    <a:pt x="196" y="688"/>
                  </a:cubicBezTo>
                  <a:cubicBezTo>
                    <a:pt x="24" y="568"/>
                    <a:pt x="24" y="568"/>
                    <a:pt x="24" y="568"/>
                  </a:cubicBezTo>
                  <a:cubicBezTo>
                    <a:pt x="9" y="557"/>
                    <a:pt x="0" y="540"/>
                    <a:pt x="0" y="5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0"/>
                    <a:pt x="46" y="0"/>
                  </a:cubicBezTo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5" name="Freeform 1093">
              <a:extLst>
                <a:ext uri="{FF2B5EF4-FFF2-40B4-BE49-F238E27FC236}">
                  <a16:creationId xmlns:a16="http://schemas.microsoft.com/office/drawing/2014/main" xmlns="" id="{B3E43B6C-5FEA-4680-94FF-4F5CF99D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64" y="5886212"/>
              <a:ext cx="940416" cy="1162042"/>
            </a:xfrm>
            <a:custGeom>
              <a:avLst/>
              <a:gdLst>
                <a:gd name="T0" fmla="*/ 550 w 550"/>
                <a:gd name="T1" fmla="*/ 91 h 679"/>
                <a:gd name="T2" fmla="*/ 458 w 550"/>
                <a:gd name="T3" fmla="*/ 91 h 679"/>
                <a:gd name="T4" fmla="*/ 458 w 550"/>
                <a:gd name="T5" fmla="*/ 91 h 679"/>
                <a:gd name="T6" fmla="*/ 458 w 550"/>
                <a:gd name="T7" fmla="*/ 498 h 679"/>
                <a:gd name="T8" fmla="*/ 434 w 550"/>
                <a:gd name="T9" fmla="*/ 545 h 679"/>
                <a:gd name="T10" fmla="*/ 262 w 550"/>
                <a:gd name="T11" fmla="*/ 665 h 679"/>
                <a:gd name="T12" fmla="*/ 196 w 550"/>
                <a:gd name="T13" fmla="*/ 665 h 679"/>
                <a:gd name="T14" fmla="*/ 25 w 550"/>
                <a:gd name="T15" fmla="*/ 545 h 679"/>
                <a:gd name="T16" fmla="*/ 0 w 550"/>
                <a:gd name="T17" fmla="*/ 498 h 679"/>
                <a:gd name="T18" fmla="*/ 0 w 550"/>
                <a:gd name="T19" fmla="*/ 91 h 679"/>
                <a:gd name="T20" fmla="*/ 46 w 550"/>
                <a:gd name="T21" fmla="*/ 0 h 679"/>
                <a:gd name="T22" fmla="*/ 504 w 550"/>
                <a:gd name="T23" fmla="*/ 0 h 679"/>
                <a:gd name="T24" fmla="*/ 550 w 550"/>
                <a:gd name="T25" fmla="*/ 9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679">
                  <a:moveTo>
                    <a:pt x="550" y="91"/>
                  </a:moveTo>
                  <a:cubicBezTo>
                    <a:pt x="458" y="91"/>
                    <a:pt x="458" y="91"/>
                    <a:pt x="458" y="91"/>
                  </a:cubicBezTo>
                  <a:cubicBezTo>
                    <a:pt x="458" y="91"/>
                    <a:pt x="458" y="91"/>
                    <a:pt x="458" y="91"/>
                  </a:cubicBezTo>
                  <a:cubicBezTo>
                    <a:pt x="458" y="498"/>
                    <a:pt x="458" y="498"/>
                    <a:pt x="458" y="498"/>
                  </a:cubicBezTo>
                  <a:cubicBezTo>
                    <a:pt x="458" y="517"/>
                    <a:pt x="449" y="534"/>
                    <a:pt x="434" y="545"/>
                  </a:cubicBezTo>
                  <a:cubicBezTo>
                    <a:pt x="262" y="665"/>
                    <a:pt x="262" y="665"/>
                    <a:pt x="262" y="665"/>
                  </a:cubicBezTo>
                  <a:cubicBezTo>
                    <a:pt x="242" y="679"/>
                    <a:pt x="216" y="679"/>
                    <a:pt x="196" y="665"/>
                  </a:cubicBezTo>
                  <a:cubicBezTo>
                    <a:pt x="25" y="545"/>
                    <a:pt x="25" y="545"/>
                    <a:pt x="25" y="545"/>
                  </a:cubicBezTo>
                  <a:cubicBezTo>
                    <a:pt x="9" y="534"/>
                    <a:pt x="0" y="517"/>
                    <a:pt x="0" y="49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0"/>
                    <a:pt x="46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50" y="0"/>
                    <a:pt x="550" y="91"/>
                    <a:pt x="550" y="9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6" name="Freeform 1095">
              <a:extLst>
                <a:ext uri="{FF2B5EF4-FFF2-40B4-BE49-F238E27FC236}">
                  <a16:creationId xmlns:a16="http://schemas.microsoft.com/office/drawing/2014/main" xmlns="" id="{39A7A1D8-C439-477F-9249-AD5B9ED7F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78" y="6901074"/>
              <a:ext cx="88993" cy="42785"/>
            </a:xfrm>
            <a:custGeom>
              <a:avLst/>
              <a:gdLst>
                <a:gd name="T0" fmla="*/ 26 w 52"/>
                <a:gd name="T1" fmla="*/ 25 h 25"/>
                <a:gd name="T2" fmla="*/ 3 w 52"/>
                <a:gd name="T3" fmla="*/ 9 h 25"/>
                <a:gd name="T4" fmla="*/ 2 w 52"/>
                <a:gd name="T5" fmla="*/ 2 h 25"/>
                <a:gd name="T6" fmla="*/ 9 w 52"/>
                <a:gd name="T7" fmla="*/ 1 h 25"/>
                <a:gd name="T8" fmla="*/ 26 w 52"/>
                <a:gd name="T9" fmla="*/ 14 h 25"/>
                <a:gd name="T10" fmla="*/ 44 w 52"/>
                <a:gd name="T11" fmla="*/ 1 h 25"/>
                <a:gd name="T12" fmla="*/ 51 w 52"/>
                <a:gd name="T13" fmla="*/ 2 h 25"/>
                <a:gd name="T14" fmla="*/ 49 w 52"/>
                <a:gd name="T15" fmla="*/ 9 h 25"/>
                <a:gd name="T16" fmla="*/ 26 w 52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5">
                  <a:moveTo>
                    <a:pt x="26" y="2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2" y="2"/>
                  </a:cubicBezTo>
                  <a:cubicBezTo>
                    <a:pt x="3" y="0"/>
                    <a:pt x="6" y="0"/>
                    <a:pt x="9" y="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5"/>
                    <a:pt x="52" y="8"/>
                    <a:pt x="49" y="9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7" name="Oval 1108">
              <a:extLst>
                <a:ext uri="{FF2B5EF4-FFF2-40B4-BE49-F238E27FC236}">
                  <a16:creationId xmlns:a16="http://schemas.microsoft.com/office/drawing/2014/main" xmlns="" id="{9E8942E7-9B77-4EAD-97DE-5B0AF78AA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17" y="5691113"/>
              <a:ext cx="386777" cy="388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8" name="Freeform 1109">
              <a:extLst>
                <a:ext uri="{FF2B5EF4-FFF2-40B4-BE49-F238E27FC236}">
                  <a16:creationId xmlns:a16="http://schemas.microsoft.com/office/drawing/2014/main" xmlns="" id="{C65F6725-6799-4ADF-A04D-F32789B22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972" y="5684267"/>
              <a:ext cx="400468" cy="402179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8 h 235"/>
                <a:gd name="T12" fmla="*/ 8 w 234"/>
                <a:gd name="T13" fmla="*/ 118 h 235"/>
                <a:gd name="T14" fmla="*/ 117 w 234"/>
                <a:gd name="T15" fmla="*/ 227 h 235"/>
                <a:gd name="T16" fmla="*/ 226 w 234"/>
                <a:gd name="T17" fmla="*/ 118 h 235"/>
                <a:gd name="T18" fmla="*/ 117 w 234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8"/>
                  </a:moveTo>
                  <a:cubicBezTo>
                    <a:pt x="57" y="8"/>
                    <a:pt x="8" y="57"/>
                    <a:pt x="8" y="118"/>
                  </a:cubicBezTo>
                  <a:cubicBezTo>
                    <a:pt x="8" y="178"/>
                    <a:pt x="57" y="227"/>
                    <a:pt x="117" y="227"/>
                  </a:cubicBezTo>
                  <a:cubicBezTo>
                    <a:pt x="177" y="227"/>
                    <a:pt x="226" y="178"/>
                    <a:pt x="226" y="118"/>
                  </a:cubicBezTo>
                  <a:cubicBezTo>
                    <a:pt x="226" y="57"/>
                    <a:pt x="177" y="8"/>
                    <a:pt x="117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9" name="Freeform 1120">
              <a:extLst>
                <a:ext uri="{FF2B5EF4-FFF2-40B4-BE49-F238E27FC236}">
                  <a16:creationId xmlns:a16="http://schemas.microsoft.com/office/drawing/2014/main" xmlns="" id="{DF831628-4CA0-47F4-994F-DD411F4C8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5886212"/>
              <a:ext cx="156594" cy="155738"/>
            </a:xfrm>
            <a:custGeom>
              <a:avLst/>
              <a:gdLst>
                <a:gd name="T0" fmla="*/ 0 w 92"/>
                <a:gd name="T1" fmla="*/ 91 h 91"/>
                <a:gd name="T2" fmla="*/ 46 w 92"/>
                <a:gd name="T3" fmla="*/ 0 h 91"/>
                <a:gd name="T4" fmla="*/ 92 w 92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91">
                  <a:moveTo>
                    <a:pt x="0" y="91"/>
                  </a:moveTo>
                  <a:cubicBezTo>
                    <a:pt x="0" y="91"/>
                    <a:pt x="0" y="0"/>
                    <a:pt x="46" y="0"/>
                  </a:cubicBezTo>
                  <a:cubicBezTo>
                    <a:pt x="92" y="0"/>
                    <a:pt x="92" y="91"/>
                    <a:pt x="92" y="91"/>
                  </a:cubicBezTo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0" name="Freeform 1128">
              <a:extLst>
                <a:ext uri="{FF2B5EF4-FFF2-40B4-BE49-F238E27FC236}">
                  <a16:creationId xmlns:a16="http://schemas.microsoft.com/office/drawing/2014/main" xmlns="" id="{F2BE3382-C362-4221-88EB-0F22834C0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5886212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1" name="Freeform 1132">
              <a:extLst>
                <a:ext uri="{FF2B5EF4-FFF2-40B4-BE49-F238E27FC236}">
                  <a16:creationId xmlns:a16="http://schemas.microsoft.com/office/drawing/2014/main" xmlns="" id="{1B87BD17-165E-4441-8281-20662C25E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5886212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619992A4-9247-4378-AC1A-D6F4ADE90422}"/>
                </a:ext>
              </a:extLst>
            </p:cNvPr>
            <p:cNvSpPr txBox="1">
              <a:spLocks/>
            </p:cNvSpPr>
            <p:nvPr/>
          </p:nvSpPr>
          <p:spPr>
            <a:xfrm>
              <a:off x="512676" y="6215961"/>
              <a:ext cx="782090" cy="252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ko-KR" sz="1000" b="1" spc="-30" dirty="0">
                  <a:solidFill>
                    <a:schemeClr val="bg1"/>
                  </a:solidFill>
                  <a:latin typeface="+mn-ea"/>
                </a:rPr>
                <a:t>BI/Portal </a:t>
              </a:r>
              <a:r>
                <a:rPr lang="ko-KR" altLang="en-US" sz="1000" b="1" spc="-30" dirty="0">
                  <a:solidFill>
                    <a:schemeClr val="bg1"/>
                  </a:solidFill>
                  <a:latin typeface="+mn-ea"/>
                </a:rPr>
                <a:t>등 솔루션</a:t>
              </a:r>
              <a:br>
                <a:rPr lang="ko-KR" altLang="en-US" sz="1000" b="1" spc="-30" dirty="0">
                  <a:solidFill>
                    <a:schemeClr val="bg1"/>
                  </a:solidFill>
                  <a:latin typeface="+mn-ea"/>
                </a:rPr>
              </a:br>
              <a:r>
                <a:rPr lang="ko-KR" altLang="en-US" sz="1000" b="1" spc="-30" dirty="0">
                  <a:solidFill>
                    <a:schemeClr val="bg1"/>
                  </a:solidFill>
                  <a:latin typeface="+mn-ea"/>
                </a:rPr>
                <a:t>기반 구축</a:t>
              </a:r>
              <a:endParaRPr lang="en-US" sz="1000" b="1" spc="-3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3" name="AutoShape 111">
              <a:extLst>
                <a:ext uri="{FF2B5EF4-FFF2-40B4-BE49-F238E27FC236}">
                  <a16:creationId xmlns:a16="http://schemas.microsoft.com/office/drawing/2014/main" xmlns="" id="{23B81194-132A-4E5C-8E69-1C063B0B5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911" y="5765126"/>
              <a:ext cx="248637" cy="2330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  <a:extLst/>
          </p:spPr>
          <p:txBody>
            <a:bodyPr lIns="19050" tIns="19050" rIns="19050" bIns="19050" anchor="ctr"/>
            <a:lstStyle/>
            <a:p>
              <a:pPr algn="ctr" defTabSz="228600">
                <a:defRPr/>
              </a:pPr>
              <a:endParaRPr lang="en-US" sz="2400" spc="-3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  <a:sym typeface="Gill Sans" charset="0"/>
              </a:endParaRPr>
            </a:p>
          </p:txBody>
        </p:sp>
        <p:sp>
          <p:nvSpPr>
            <p:cNvPr id="104" name="Freeform 1092">
              <a:extLst>
                <a:ext uri="{FF2B5EF4-FFF2-40B4-BE49-F238E27FC236}">
                  <a16:creationId xmlns:a16="http://schemas.microsoft.com/office/drawing/2014/main" xmlns="" id="{9D496820-E2F2-4966-89DB-E15BD4D4F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926" y="7429896"/>
              <a:ext cx="823184" cy="1201404"/>
            </a:xfrm>
            <a:custGeom>
              <a:avLst/>
              <a:gdLst>
                <a:gd name="T0" fmla="*/ 481 w 481"/>
                <a:gd name="T1" fmla="*/ 0 h 702"/>
                <a:gd name="T2" fmla="*/ 458 w 481"/>
                <a:gd name="T3" fmla="*/ 114 h 702"/>
                <a:gd name="T4" fmla="*/ 458 w 481"/>
                <a:gd name="T5" fmla="*/ 521 h 702"/>
                <a:gd name="T6" fmla="*/ 434 w 481"/>
                <a:gd name="T7" fmla="*/ 568 h 702"/>
                <a:gd name="T8" fmla="*/ 262 w 481"/>
                <a:gd name="T9" fmla="*/ 688 h 702"/>
                <a:gd name="T10" fmla="*/ 196 w 481"/>
                <a:gd name="T11" fmla="*/ 688 h 702"/>
                <a:gd name="T12" fmla="*/ 24 w 481"/>
                <a:gd name="T13" fmla="*/ 568 h 702"/>
                <a:gd name="T14" fmla="*/ 0 w 481"/>
                <a:gd name="T15" fmla="*/ 521 h 702"/>
                <a:gd name="T16" fmla="*/ 0 w 481"/>
                <a:gd name="T17" fmla="*/ 114 h 702"/>
                <a:gd name="T18" fmla="*/ 46 w 481"/>
                <a:gd name="T19" fmla="*/ 0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1" h="702">
                  <a:moveTo>
                    <a:pt x="481" y="0"/>
                  </a:moveTo>
                  <a:cubicBezTo>
                    <a:pt x="458" y="0"/>
                    <a:pt x="458" y="114"/>
                    <a:pt x="458" y="114"/>
                  </a:cubicBezTo>
                  <a:cubicBezTo>
                    <a:pt x="458" y="521"/>
                    <a:pt x="458" y="521"/>
                    <a:pt x="458" y="521"/>
                  </a:cubicBezTo>
                  <a:cubicBezTo>
                    <a:pt x="458" y="540"/>
                    <a:pt x="449" y="557"/>
                    <a:pt x="434" y="568"/>
                  </a:cubicBezTo>
                  <a:cubicBezTo>
                    <a:pt x="262" y="688"/>
                    <a:pt x="262" y="688"/>
                    <a:pt x="262" y="688"/>
                  </a:cubicBezTo>
                  <a:cubicBezTo>
                    <a:pt x="242" y="702"/>
                    <a:pt x="216" y="702"/>
                    <a:pt x="196" y="688"/>
                  </a:cubicBezTo>
                  <a:cubicBezTo>
                    <a:pt x="24" y="568"/>
                    <a:pt x="24" y="568"/>
                    <a:pt x="24" y="568"/>
                  </a:cubicBezTo>
                  <a:cubicBezTo>
                    <a:pt x="9" y="557"/>
                    <a:pt x="0" y="540"/>
                    <a:pt x="0" y="52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4"/>
                    <a:pt x="0" y="0"/>
                    <a:pt x="46" y="0"/>
                  </a:cubicBezTo>
                </a:path>
              </a:pathLst>
            </a:custGeom>
            <a:solidFill>
              <a:schemeClr val="bg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5" name="Freeform 1093">
              <a:extLst>
                <a:ext uri="{FF2B5EF4-FFF2-40B4-BE49-F238E27FC236}">
                  <a16:creationId xmlns:a16="http://schemas.microsoft.com/office/drawing/2014/main" xmlns="" id="{53E33567-15F9-4019-8471-9F231B829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564" y="7429896"/>
              <a:ext cx="940416" cy="1162042"/>
            </a:xfrm>
            <a:custGeom>
              <a:avLst/>
              <a:gdLst>
                <a:gd name="T0" fmla="*/ 550 w 550"/>
                <a:gd name="T1" fmla="*/ 91 h 679"/>
                <a:gd name="T2" fmla="*/ 458 w 550"/>
                <a:gd name="T3" fmla="*/ 91 h 679"/>
                <a:gd name="T4" fmla="*/ 458 w 550"/>
                <a:gd name="T5" fmla="*/ 91 h 679"/>
                <a:gd name="T6" fmla="*/ 458 w 550"/>
                <a:gd name="T7" fmla="*/ 498 h 679"/>
                <a:gd name="T8" fmla="*/ 434 w 550"/>
                <a:gd name="T9" fmla="*/ 545 h 679"/>
                <a:gd name="T10" fmla="*/ 262 w 550"/>
                <a:gd name="T11" fmla="*/ 665 h 679"/>
                <a:gd name="T12" fmla="*/ 196 w 550"/>
                <a:gd name="T13" fmla="*/ 665 h 679"/>
                <a:gd name="T14" fmla="*/ 25 w 550"/>
                <a:gd name="T15" fmla="*/ 545 h 679"/>
                <a:gd name="T16" fmla="*/ 0 w 550"/>
                <a:gd name="T17" fmla="*/ 498 h 679"/>
                <a:gd name="T18" fmla="*/ 0 w 550"/>
                <a:gd name="T19" fmla="*/ 91 h 679"/>
                <a:gd name="T20" fmla="*/ 46 w 550"/>
                <a:gd name="T21" fmla="*/ 0 h 679"/>
                <a:gd name="T22" fmla="*/ 504 w 550"/>
                <a:gd name="T23" fmla="*/ 0 h 679"/>
                <a:gd name="T24" fmla="*/ 550 w 550"/>
                <a:gd name="T25" fmla="*/ 91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0" h="679">
                  <a:moveTo>
                    <a:pt x="550" y="91"/>
                  </a:moveTo>
                  <a:cubicBezTo>
                    <a:pt x="458" y="91"/>
                    <a:pt x="458" y="91"/>
                    <a:pt x="458" y="91"/>
                  </a:cubicBezTo>
                  <a:cubicBezTo>
                    <a:pt x="458" y="91"/>
                    <a:pt x="458" y="91"/>
                    <a:pt x="458" y="91"/>
                  </a:cubicBezTo>
                  <a:cubicBezTo>
                    <a:pt x="458" y="498"/>
                    <a:pt x="458" y="498"/>
                    <a:pt x="458" y="498"/>
                  </a:cubicBezTo>
                  <a:cubicBezTo>
                    <a:pt x="458" y="517"/>
                    <a:pt x="449" y="534"/>
                    <a:pt x="434" y="545"/>
                  </a:cubicBezTo>
                  <a:cubicBezTo>
                    <a:pt x="262" y="665"/>
                    <a:pt x="262" y="665"/>
                    <a:pt x="262" y="665"/>
                  </a:cubicBezTo>
                  <a:cubicBezTo>
                    <a:pt x="242" y="679"/>
                    <a:pt x="216" y="679"/>
                    <a:pt x="196" y="665"/>
                  </a:cubicBezTo>
                  <a:cubicBezTo>
                    <a:pt x="25" y="545"/>
                    <a:pt x="25" y="545"/>
                    <a:pt x="25" y="545"/>
                  </a:cubicBezTo>
                  <a:cubicBezTo>
                    <a:pt x="9" y="534"/>
                    <a:pt x="0" y="517"/>
                    <a:pt x="0" y="49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0"/>
                    <a:pt x="46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50" y="0"/>
                    <a:pt x="550" y="91"/>
                    <a:pt x="550" y="91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6" name="Freeform 1095">
              <a:extLst>
                <a:ext uri="{FF2B5EF4-FFF2-40B4-BE49-F238E27FC236}">
                  <a16:creationId xmlns:a16="http://schemas.microsoft.com/office/drawing/2014/main" xmlns="" id="{4833C1D5-585C-45D7-A2B5-716379746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978" y="8444758"/>
              <a:ext cx="88993" cy="42785"/>
            </a:xfrm>
            <a:custGeom>
              <a:avLst/>
              <a:gdLst>
                <a:gd name="T0" fmla="*/ 26 w 52"/>
                <a:gd name="T1" fmla="*/ 25 h 25"/>
                <a:gd name="T2" fmla="*/ 3 w 52"/>
                <a:gd name="T3" fmla="*/ 9 h 25"/>
                <a:gd name="T4" fmla="*/ 2 w 52"/>
                <a:gd name="T5" fmla="*/ 2 h 25"/>
                <a:gd name="T6" fmla="*/ 9 w 52"/>
                <a:gd name="T7" fmla="*/ 1 h 25"/>
                <a:gd name="T8" fmla="*/ 26 w 52"/>
                <a:gd name="T9" fmla="*/ 14 h 25"/>
                <a:gd name="T10" fmla="*/ 44 w 52"/>
                <a:gd name="T11" fmla="*/ 1 h 25"/>
                <a:gd name="T12" fmla="*/ 51 w 52"/>
                <a:gd name="T13" fmla="*/ 2 h 25"/>
                <a:gd name="T14" fmla="*/ 49 w 52"/>
                <a:gd name="T15" fmla="*/ 9 h 25"/>
                <a:gd name="T16" fmla="*/ 26 w 52"/>
                <a:gd name="T1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25">
                  <a:moveTo>
                    <a:pt x="26" y="25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1" y="8"/>
                    <a:pt x="0" y="5"/>
                    <a:pt x="2" y="2"/>
                  </a:cubicBezTo>
                  <a:cubicBezTo>
                    <a:pt x="3" y="0"/>
                    <a:pt x="6" y="0"/>
                    <a:pt x="9" y="1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6" y="0"/>
                    <a:pt x="49" y="0"/>
                    <a:pt x="51" y="2"/>
                  </a:cubicBezTo>
                  <a:cubicBezTo>
                    <a:pt x="52" y="5"/>
                    <a:pt x="52" y="8"/>
                    <a:pt x="49" y="9"/>
                  </a:cubicBezTo>
                  <a:lnTo>
                    <a:pt x="26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7" name="Oval 1108">
              <a:extLst>
                <a:ext uri="{FF2B5EF4-FFF2-40B4-BE49-F238E27FC236}">
                  <a16:creationId xmlns:a16="http://schemas.microsoft.com/office/drawing/2014/main" xmlns="" id="{0C049A1C-0FA4-49C5-BF17-8BCD1975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817" y="7234797"/>
              <a:ext cx="386777" cy="3884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8" name="Freeform 1109">
              <a:extLst>
                <a:ext uri="{FF2B5EF4-FFF2-40B4-BE49-F238E27FC236}">
                  <a16:creationId xmlns:a16="http://schemas.microsoft.com/office/drawing/2014/main" xmlns="" id="{8970ACF3-5B87-4F4F-A275-035B7E086A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972" y="7227951"/>
              <a:ext cx="400468" cy="402179"/>
            </a:xfrm>
            <a:custGeom>
              <a:avLst/>
              <a:gdLst>
                <a:gd name="T0" fmla="*/ 117 w 234"/>
                <a:gd name="T1" fmla="*/ 235 h 235"/>
                <a:gd name="T2" fmla="*/ 0 w 234"/>
                <a:gd name="T3" fmla="*/ 118 h 235"/>
                <a:gd name="T4" fmla="*/ 117 w 234"/>
                <a:gd name="T5" fmla="*/ 0 h 235"/>
                <a:gd name="T6" fmla="*/ 234 w 234"/>
                <a:gd name="T7" fmla="*/ 118 h 235"/>
                <a:gd name="T8" fmla="*/ 117 w 234"/>
                <a:gd name="T9" fmla="*/ 235 h 235"/>
                <a:gd name="T10" fmla="*/ 117 w 234"/>
                <a:gd name="T11" fmla="*/ 8 h 235"/>
                <a:gd name="T12" fmla="*/ 8 w 234"/>
                <a:gd name="T13" fmla="*/ 118 h 235"/>
                <a:gd name="T14" fmla="*/ 117 w 234"/>
                <a:gd name="T15" fmla="*/ 227 h 235"/>
                <a:gd name="T16" fmla="*/ 226 w 234"/>
                <a:gd name="T17" fmla="*/ 118 h 235"/>
                <a:gd name="T18" fmla="*/ 117 w 234"/>
                <a:gd name="T19" fmla="*/ 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4" h="235">
                  <a:moveTo>
                    <a:pt x="117" y="235"/>
                  </a:moveTo>
                  <a:cubicBezTo>
                    <a:pt x="52" y="235"/>
                    <a:pt x="0" y="182"/>
                    <a:pt x="0" y="118"/>
                  </a:cubicBezTo>
                  <a:cubicBezTo>
                    <a:pt x="0" y="53"/>
                    <a:pt x="52" y="0"/>
                    <a:pt x="117" y="0"/>
                  </a:cubicBezTo>
                  <a:cubicBezTo>
                    <a:pt x="182" y="0"/>
                    <a:pt x="234" y="53"/>
                    <a:pt x="234" y="118"/>
                  </a:cubicBezTo>
                  <a:cubicBezTo>
                    <a:pt x="234" y="182"/>
                    <a:pt x="182" y="235"/>
                    <a:pt x="117" y="235"/>
                  </a:cubicBezTo>
                  <a:close/>
                  <a:moveTo>
                    <a:pt x="117" y="8"/>
                  </a:moveTo>
                  <a:cubicBezTo>
                    <a:pt x="57" y="8"/>
                    <a:pt x="8" y="57"/>
                    <a:pt x="8" y="118"/>
                  </a:cubicBezTo>
                  <a:cubicBezTo>
                    <a:pt x="8" y="178"/>
                    <a:pt x="57" y="227"/>
                    <a:pt x="117" y="227"/>
                  </a:cubicBezTo>
                  <a:cubicBezTo>
                    <a:pt x="177" y="227"/>
                    <a:pt x="226" y="178"/>
                    <a:pt x="226" y="118"/>
                  </a:cubicBezTo>
                  <a:cubicBezTo>
                    <a:pt x="226" y="57"/>
                    <a:pt x="177" y="8"/>
                    <a:pt x="117" y="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9" name="Freeform 1120">
              <a:extLst>
                <a:ext uri="{FF2B5EF4-FFF2-40B4-BE49-F238E27FC236}">
                  <a16:creationId xmlns:a16="http://schemas.microsoft.com/office/drawing/2014/main" xmlns="" id="{94D41F7C-5ED8-4560-A7F6-BB9A9FFE3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7429896"/>
              <a:ext cx="156594" cy="155738"/>
            </a:xfrm>
            <a:custGeom>
              <a:avLst/>
              <a:gdLst>
                <a:gd name="T0" fmla="*/ 0 w 92"/>
                <a:gd name="T1" fmla="*/ 91 h 91"/>
                <a:gd name="T2" fmla="*/ 46 w 92"/>
                <a:gd name="T3" fmla="*/ 0 h 91"/>
                <a:gd name="T4" fmla="*/ 92 w 92"/>
                <a:gd name="T5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" h="91">
                  <a:moveTo>
                    <a:pt x="0" y="91"/>
                  </a:moveTo>
                  <a:cubicBezTo>
                    <a:pt x="0" y="91"/>
                    <a:pt x="0" y="0"/>
                    <a:pt x="46" y="0"/>
                  </a:cubicBezTo>
                  <a:cubicBezTo>
                    <a:pt x="92" y="0"/>
                    <a:pt x="92" y="91"/>
                    <a:pt x="92" y="91"/>
                  </a:cubicBezTo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0" name="Freeform 1128">
              <a:extLst>
                <a:ext uri="{FF2B5EF4-FFF2-40B4-BE49-F238E27FC236}">
                  <a16:creationId xmlns:a16="http://schemas.microsoft.com/office/drawing/2014/main" xmlns="" id="{511779CB-CFBF-431A-8A6A-4F2A18FB4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7429896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1" name="Freeform 1132">
              <a:extLst>
                <a:ext uri="{FF2B5EF4-FFF2-40B4-BE49-F238E27FC236}">
                  <a16:creationId xmlns:a16="http://schemas.microsoft.com/office/drawing/2014/main" xmlns="" id="{F3AB3E40-8D17-46E2-B50A-61AC22B0E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386" y="7429896"/>
              <a:ext cx="77013" cy="155738"/>
            </a:xfrm>
            <a:custGeom>
              <a:avLst/>
              <a:gdLst>
                <a:gd name="T0" fmla="*/ 45 w 45"/>
                <a:gd name="T1" fmla="*/ 0 h 91"/>
                <a:gd name="T2" fmla="*/ 24 w 45"/>
                <a:gd name="T3" fmla="*/ 91 h 91"/>
                <a:gd name="T4" fmla="*/ 0 w 45"/>
                <a:gd name="T5" fmla="*/ 91 h 91"/>
                <a:gd name="T6" fmla="*/ 45 w 45"/>
                <a:gd name="T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91">
                  <a:moveTo>
                    <a:pt x="45" y="0"/>
                  </a:moveTo>
                  <a:cubicBezTo>
                    <a:pt x="30" y="2"/>
                    <a:pt x="25" y="58"/>
                    <a:pt x="24" y="91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1"/>
                    <a:pt x="0" y="1"/>
                    <a:pt x="45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pc="-3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xmlns="" id="{B33D187A-B2E0-4F64-AF04-2F22F015410B}"/>
                </a:ext>
              </a:extLst>
            </p:cNvPr>
            <p:cNvSpPr txBox="1">
              <a:spLocks/>
            </p:cNvSpPr>
            <p:nvPr/>
          </p:nvSpPr>
          <p:spPr>
            <a:xfrm>
              <a:off x="512676" y="7759645"/>
              <a:ext cx="782090" cy="2527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  <a:latin typeface="+mn-ea"/>
                </a:rPr>
                <a:t>컨설팅</a:t>
              </a:r>
              <a:endParaRPr lang="en-US" altLang="ko-KR" sz="1200" b="1" spc="-30" dirty="0">
                <a:solidFill>
                  <a:schemeClr val="bg1"/>
                </a:solidFill>
                <a:latin typeface="+mn-ea"/>
              </a:endParaRPr>
            </a:p>
            <a:p>
              <a:pPr algn="ctr"/>
              <a:r>
                <a:rPr lang="ko-KR" altLang="en-US" sz="1200" b="1" spc="-30" dirty="0">
                  <a:solidFill>
                    <a:schemeClr val="bg1"/>
                  </a:solidFill>
                  <a:latin typeface="+mn-ea"/>
                </a:rPr>
                <a:t>서비스</a:t>
              </a:r>
              <a:endParaRPr lang="en-US" altLang="ko-KR" sz="1200" b="1" spc="-3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3" name="Shape 2643">
              <a:extLst>
                <a:ext uri="{FF2B5EF4-FFF2-40B4-BE49-F238E27FC236}">
                  <a16:creationId xmlns:a16="http://schemas.microsoft.com/office/drawing/2014/main" xmlns="" id="{B07A920B-EDF4-4E5C-B841-FA2E5A4B3A6B}"/>
                </a:ext>
              </a:extLst>
            </p:cNvPr>
            <p:cNvSpPr/>
            <p:nvPr/>
          </p:nvSpPr>
          <p:spPr>
            <a:xfrm>
              <a:off x="820311" y="7276922"/>
              <a:ext cx="155603" cy="284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00" y="1473"/>
                  </a:moveTo>
                  <a:lnTo>
                    <a:pt x="9900" y="1473"/>
                  </a:lnTo>
                  <a:cubicBezTo>
                    <a:pt x="9403" y="1473"/>
                    <a:pt x="9000" y="1692"/>
                    <a:pt x="9000" y="1964"/>
                  </a:cubicBezTo>
                  <a:cubicBezTo>
                    <a:pt x="9000" y="2235"/>
                    <a:pt x="9403" y="2455"/>
                    <a:pt x="9900" y="2455"/>
                  </a:cubicBezTo>
                  <a:lnTo>
                    <a:pt x="11700" y="2455"/>
                  </a:lnTo>
                  <a:cubicBezTo>
                    <a:pt x="12197" y="2455"/>
                    <a:pt x="12600" y="2235"/>
                    <a:pt x="12600" y="1964"/>
                  </a:cubicBezTo>
                  <a:cubicBezTo>
                    <a:pt x="12600" y="1692"/>
                    <a:pt x="12197" y="1473"/>
                    <a:pt x="11700" y="1473"/>
                  </a:cubicBezTo>
                  <a:moveTo>
                    <a:pt x="19800" y="2945"/>
                  </a:moveTo>
                  <a:lnTo>
                    <a:pt x="1800" y="2945"/>
                  </a:lnTo>
                  <a:lnTo>
                    <a:pt x="1800" y="1964"/>
                  </a:lnTo>
                  <a:cubicBezTo>
                    <a:pt x="1800" y="1422"/>
                    <a:pt x="2605" y="982"/>
                    <a:pt x="3600" y="982"/>
                  </a:cubicBezTo>
                  <a:lnTo>
                    <a:pt x="18000" y="982"/>
                  </a:lnTo>
                  <a:cubicBezTo>
                    <a:pt x="18993" y="982"/>
                    <a:pt x="19800" y="1422"/>
                    <a:pt x="19800" y="1964"/>
                  </a:cubicBezTo>
                  <a:cubicBezTo>
                    <a:pt x="19800" y="1964"/>
                    <a:pt x="19800" y="2945"/>
                    <a:pt x="19800" y="2945"/>
                  </a:cubicBezTo>
                  <a:close/>
                  <a:moveTo>
                    <a:pt x="19800" y="17673"/>
                  </a:moveTo>
                  <a:lnTo>
                    <a:pt x="1800" y="17673"/>
                  </a:lnTo>
                  <a:lnTo>
                    <a:pt x="1800" y="3927"/>
                  </a:lnTo>
                  <a:lnTo>
                    <a:pt x="19800" y="3927"/>
                  </a:lnTo>
                  <a:cubicBezTo>
                    <a:pt x="19800" y="3927"/>
                    <a:pt x="19800" y="17673"/>
                    <a:pt x="19800" y="17673"/>
                  </a:cubicBezTo>
                  <a:close/>
                  <a:moveTo>
                    <a:pt x="19800" y="19636"/>
                  </a:moveTo>
                  <a:cubicBezTo>
                    <a:pt x="19800" y="20179"/>
                    <a:pt x="18993" y="20618"/>
                    <a:pt x="18000" y="20618"/>
                  </a:cubicBezTo>
                  <a:lnTo>
                    <a:pt x="3600" y="20618"/>
                  </a:lnTo>
                  <a:cubicBezTo>
                    <a:pt x="2605" y="20618"/>
                    <a:pt x="1800" y="20179"/>
                    <a:pt x="1800" y="19636"/>
                  </a:cubicBezTo>
                  <a:lnTo>
                    <a:pt x="1800" y="18655"/>
                  </a:lnTo>
                  <a:lnTo>
                    <a:pt x="19800" y="18655"/>
                  </a:lnTo>
                  <a:cubicBezTo>
                    <a:pt x="19800" y="18655"/>
                    <a:pt x="19800" y="19636"/>
                    <a:pt x="19800" y="19636"/>
                  </a:cubicBezTo>
                  <a:close/>
                  <a:moveTo>
                    <a:pt x="18000" y="0"/>
                  </a:moveTo>
                  <a:lnTo>
                    <a:pt x="3600" y="0"/>
                  </a:lnTo>
                  <a:cubicBezTo>
                    <a:pt x="1612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1612" y="21600"/>
                    <a:pt x="3600" y="21600"/>
                  </a:cubicBezTo>
                  <a:lnTo>
                    <a:pt x="18000" y="21600"/>
                  </a:lnTo>
                  <a:cubicBezTo>
                    <a:pt x="19988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19988" y="0"/>
                    <a:pt x="18000" y="0"/>
                  </a:cubicBezTo>
                  <a:moveTo>
                    <a:pt x="10800" y="20127"/>
                  </a:moveTo>
                  <a:cubicBezTo>
                    <a:pt x="11297" y="20127"/>
                    <a:pt x="11700" y="19908"/>
                    <a:pt x="11700" y="19636"/>
                  </a:cubicBezTo>
                  <a:cubicBezTo>
                    <a:pt x="11700" y="19366"/>
                    <a:pt x="11297" y="19145"/>
                    <a:pt x="10800" y="19145"/>
                  </a:cubicBezTo>
                  <a:cubicBezTo>
                    <a:pt x="10303" y="19145"/>
                    <a:pt x="9900" y="19366"/>
                    <a:pt x="9900" y="19636"/>
                  </a:cubicBezTo>
                  <a:cubicBezTo>
                    <a:pt x="9900" y="19908"/>
                    <a:pt x="10303" y="20127"/>
                    <a:pt x="10800" y="20127"/>
                  </a:cubicBez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2700">
              <a:miter lim="400000"/>
            </a:ln>
          </p:spPr>
          <p:txBody>
            <a:bodyPr lIns="38090" tIns="38090" rIns="38090" bIns="38090" anchor="ctr"/>
            <a:lstStyle/>
            <a:p>
              <a:pPr defTabSz="457063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 spc="-3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Source Sans Pro Regular" charset="0"/>
                <a:ea typeface="Source Sans Pro Regular" charset="0"/>
                <a:cs typeface="Source Sans Pro Regular" charset="0"/>
                <a:sym typeface="Gill Sans"/>
              </a:endParaRPr>
            </a:p>
          </p:txBody>
        </p:sp>
        <p:sp>
          <p:nvSpPr>
            <p:cNvPr id="114" name="Line 23">
              <a:extLst>
                <a:ext uri="{FF2B5EF4-FFF2-40B4-BE49-F238E27FC236}">
                  <a16:creationId xmlns:a16="http://schemas.microsoft.com/office/drawing/2014/main" xmlns="" id="{9F0FCD81-6169-4A65-8339-27AA709EA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8202" y="8955498"/>
              <a:ext cx="135787" cy="0"/>
            </a:xfrm>
            <a:prstGeom prst="line">
              <a:avLst/>
            </a:prstGeom>
            <a:noFill/>
            <a:ln w="25400" cap="rnd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050" spc="-3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sp>
        <p:nvSpPr>
          <p:cNvPr id="115" name="Text Box 38">
            <a:extLst>
              <a:ext uri="{FF2B5EF4-FFF2-40B4-BE49-F238E27FC236}">
                <a16:creationId xmlns:a16="http://schemas.microsoft.com/office/drawing/2014/main" xmlns="" id="{0C012EE6-A7B5-4913-8D79-D4BCB75F4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915" y="8881595"/>
            <a:ext cx="1019791" cy="5386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5725" indent="-85725" latinLnBrk="0">
              <a:spcBef>
                <a:spcPts val="280"/>
              </a:spcBef>
              <a:buSzPct val="90000"/>
              <a:buFont typeface="Wingdings" panose="05000000000000000000" pitchFamily="2" charset="2"/>
              <a:buChar char="§"/>
            </a:pPr>
            <a:r>
              <a:rPr lang="ko-KR" altLang="en-US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모든 산업에 걸친 폭 넓은 지식과 최고의 전문인력을 통한 컨설팅 수행</a:t>
            </a:r>
          </a:p>
        </p:txBody>
      </p:sp>
      <p:sp>
        <p:nvSpPr>
          <p:cNvPr id="116" name="Line 300">
            <a:extLst>
              <a:ext uri="{FF2B5EF4-FFF2-40B4-BE49-F238E27FC236}">
                <a16:creationId xmlns:a16="http://schemas.microsoft.com/office/drawing/2014/main" xmlns="" id="{C38520ED-48E8-4D90-A1EE-049110B081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643" y="8809588"/>
            <a:ext cx="903064" cy="0"/>
          </a:xfrm>
          <a:prstGeom prst="line">
            <a:avLst/>
          </a:prstGeom>
          <a:noFill/>
          <a:ln w="3175" cap="flat">
            <a:solidFill>
              <a:srgbClr val="00B0F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spc="-3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814975AD-13D5-469D-B946-F7F52A70FEB6}"/>
              </a:ext>
            </a:extLst>
          </p:cNvPr>
          <p:cNvSpPr txBox="1">
            <a:spLocks/>
          </p:cNvSpPr>
          <p:nvPr/>
        </p:nvSpPr>
        <p:spPr>
          <a:xfrm>
            <a:off x="3176916" y="8629568"/>
            <a:ext cx="119359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산업별 전문 컨설팅</a:t>
            </a:r>
            <a:endParaRPr lang="en-US" sz="1000" b="1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9" name="Line 23">
            <a:extLst>
              <a:ext uri="{FF2B5EF4-FFF2-40B4-BE49-F238E27FC236}">
                <a16:creationId xmlns:a16="http://schemas.microsoft.com/office/drawing/2014/main" xmlns="" id="{EFB5ABA9-B7AA-422F-9A5A-9FEE3D4E3D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950" y="8806893"/>
            <a:ext cx="135787" cy="0"/>
          </a:xfrm>
          <a:prstGeom prst="line">
            <a:avLst/>
          </a:prstGeom>
          <a:noFill/>
          <a:ln w="25400" cap="rnd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spc="-3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xmlns="" id="{5494130D-A529-45B3-A17C-2C090B3C9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219" y="8881595"/>
            <a:ext cx="1019791" cy="6415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85725" indent="-85725" latinLnBrk="0">
              <a:spcBef>
                <a:spcPts val="280"/>
              </a:spcBef>
              <a:buSzPct val="90000"/>
              <a:buFont typeface="Wingdings" panose="05000000000000000000" pitchFamily="2" charset="2"/>
              <a:buChar char="§"/>
            </a:pPr>
            <a:r>
              <a:rPr lang="en-US" altLang="ko-KR" sz="1000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BSC, EA, DW, ERP ,CRM, EC, EDMS, KM, SCM, IRM,  PDM</a:t>
            </a:r>
            <a:endParaRPr lang="ko-KR" altLang="en-US" sz="1000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1" name="Line 300">
            <a:extLst>
              <a:ext uri="{FF2B5EF4-FFF2-40B4-BE49-F238E27FC236}">
                <a16:creationId xmlns:a16="http://schemas.microsoft.com/office/drawing/2014/main" xmlns="" id="{23F2CB52-F65E-40F0-9A0F-B113F85F56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3947" y="8809588"/>
            <a:ext cx="903064" cy="0"/>
          </a:xfrm>
          <a:prstGeom prst="line">
            <a:avLst/>
          </a:prstGeom>
          <a:noFill/>
          <a:ln w="3175" cap="flat">
            <a:solidFill>
              <a:srgbClr val="00B0F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spc="-3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8413D4D9-3E11-48CD-91BA-28219C39C675}"/>
              </a:ext>
            </a:extLst>
          </p:cNvPr>
          <p:cNvSpPr txBox="1">
            <a:spLocks/>
          </p:cNvSpPr>
          <p:nvPr/>
        </p:nvSpPr>
        <p:spPr>
          <a:xfrm>
            <a:off x="4586221" y="8629568"/>
            <a:ext cx="101979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000" b="1" spc="-3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컨설팅 솔루션</a:t>
            </a:r>
            <a:endParaRPr lang="en-US" sz="1000" b="1" spc="-3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23" name="Line 23">
            <a:extLst>
              <a:ext uri="{FF2B5EF4-FFF2-40B4-BE49-F238E27FC236}">
                <a16:creationId xmlns:a16="http://schemas.microsoft.com/office/drawing/2014/main" xmlns="" id="{2FE37C2D-7857-4370-8D53-A07DD81B00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4254" y="8806893"/>
            <a:ext cx="135787" cy="0"/>
          </a:xfrm>
          <a:prstGeom prst="line">
            <a:avLst/>
          </a:prstGeom>
          <a:noFill/>
          <a:ln w="25400" cap="rnd">
            <a:solidFill>
              <a:srgbClr val="00B0F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50" spc="-3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122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28"/>
          <p:cNvSpPr>
            <a:spLocks noChangeArrowheads="1"/>
          </p:cNvSpPr>
          <p:nvPr/>
        </p:nvSpPr>
        <p:spPr bwMode="auto">
          <a:xfrm>
            <a:off x="367562" y="1499478"/>
            <a:ext cx="6826140" cy="82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just" eaLnBrk="0" latinLnBrk="0" hangingPunct="0">
              <a:spcAft>
                <a:spcPts val="327"/>
              </a:spcAft>
            </a:pPr>
            <a:r>
              <a:rPr lang="en-US" altLang="ko-KR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4. </a:t>
            </a:r>
            <a:r>
              <a:rPr lang="ko-KR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  <a:cs typeface="Arial Unicode MS" pitchFamily="50" charset="-127"/>
              </a:rPr>
              <a:t>주요사업실적</a:t>
            </a:r>
            <a:endParaRPr lang="en-US" altLang="ko-KR" sz="1500" dirty="0" smtClean="0">
              <a:solidFill>
                <a:schemeClr val="tx1">
                  <a:lumMod val="65000"/>
                  <a:lumOff val="35000"/>
                </a:schemeClr>
              </a:solidFill>
              <a:latin typeface="Rix모던고딕 B" panose="02020603020101020101" pitchFamily="18" charset="-127"/>
              <a:ea typeface="Rix모던고딕 B" panose="02020603020101020101" pitchFamily="18" charset="-127"/>
              <a:cs typeface="Arial Unicode MS" pitchFamily="50" charset="-127"/>
            </a:endParaRPr>
          </a:p>
          <a:p>
            <a:pPr algn="just" eaLnBrk="0" latinLnBrk="0" hangingPunct="0">
              <a:spcAft>
                <a:spcPts val="653"/>
              </a:spcAft>
            </a:pP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제안사는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공공 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SI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서비스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수자원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GIS, IT</a:t>
            </a:r>
            <a:r>
              <a:rPr lang="ko-KR" altLang="en-US" sz="1200" dirty="0" err="1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아웃소싱</a:t>
            </a:r>
            <a:r>
              <a:rPr lang="en-US" altLang="ko-KR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교육기관 정보시스템 및 </a:t>
            </a:r>
            <a:r>
              <a:rPr lang="ko-KR" altLang="en-US" sz="1200" dirty="0" err="1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포털구축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등 여러 분야의 전문인력으로 구성되어 다양한 분야의 사업수행실적 및 대형 프로젝트의 성공적 수행경험을 보유하고 있어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, </a:t>
            </a:r>
            <a:r>
              <a:rPr lang="ko-KR" altLang="en-US" sz="1200" dirty="0">
                <a:solidFill>
                  <a:srgbClr val="1584E9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본 사업을 성공적으로 수행하기에 충분한 역량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을 지니고 있습니다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.. </a:t>
            </a:r>
          </a:p>
        </p:txBody>
      </p:sp>
      <p:grpSp>
        <p:nvGrpSpPr>
          <p:cNvPr id="17" name="그룹 120"/>
          <p:cNvGrpSpPr/>
          <p:nvPr/>
        </p:nvGrpSpPr>
        <p:grpSpPr>
          <a:xfrm>
            <a:off x="354096" y="2513409"/>
            <a:ext cx="6854424" cy="304732"/>
            <a:chOff x="351375" y="3691740"/>
            <a:chExt cx="6274068" cy="284889"/>
          </a:xfrm>
        </p:grpSpPr>
        <p:pic>
          <p:nvPicPr>
            <p:cNvPr id="130" name="Picture 2" descr="D:\Users\mostvisual\Desktop\Group 1.png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351375" y="3692860"/>
              <a:ext cx="6274068" cy="2837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TextBox 130"/>
            <p:cNvSpPr txBox="1"/>
            <p:nvPr/>
          </p:nvSpPr>
          <p:spPr>
            <a:xfrm>
              <a:off x="571417" y="3691740"/>
              <a:ext cx="996576" cy="273349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r>
                <a:rPr lang="ko-KR" altLang="en-US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ix모던고딕 M" panose="02020603020101020101" pitchFamily="18" charset="-127"/>
                  <a:ea typeface="Rix모던고딕 M" panose="02020603020101020101" pitchFamily="18" charset="-127"/>
                </a:rPr>
                <a:t>주요사업실적</a:t>
              </a:r>
            </a:p>
          </p:txBody>
        </p:sp>
      </p:grpSp>
      <p:sp>
        <p:nvSpPr>
          <p:cNvPr id="134" name="Rectangle 128"/>
          <p:cNvSpPr>
            <a:spLocks noChangeArrowheads="1"/>
          </p:cNvSpPr>
          <p:nvPr/>
        </p:nvSpPr>
        <p:spPr bwMode="auto">
          <a:xfrm>
            <a:off x="2570967" y="1051311"/>
            <a:ext cx="462273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marL="96791" indent="-96791" algn="r" eaLnBrk="0" fontAlgn="base" latinLnBrk="0" hangingPunct="0">
              <a:spcAft>
                <a:spcPts val="327"/>
              </a:spcAft>
            </a:pPr>
            <a:r>
              <a:rPr lang="en-US" altLang="ko-KR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4. </a:t>
            </a:r>
            <a:r>
              <a:rPr lang="ko-KR" altLang="en-US" sz="1100" dirty="0" smtClean="0">
                <a:solidFill>
                  <a:schemeClr val="bg1"/>
                </a:solidFill>
                <a:latin typeface="Rix모던고딕 M" panose="02020603020101020101" pitchFamily="18" charset="-127"/>
                <a:ea typeface="Rix모던고딕 M" panose="02020603020101020101" pitchFamily="18" charset="-127"/>
              </a:rPr>
              <a:t>주요사업실적</a:t>
            </a:r>
            <a:endParaRPr lang="en-US" altLang="ko-KR" sz="1100" dirty="0">
              <a:solidFill>
                <a:schemeClr val="bg1"/>
              </a:solidFill>
              <a:latin typeface="Rix모던고딕 M" panose="02020603020101020101" pitchFamily="18" charset="-127"/>
              <a:ea typeface="Rix모던고딕 M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8823" y="2742792"/>
            <a:ext cx="161967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>
            <a:defPPr>
              <a:defRPr lang="ko-KR"/>
            </a:defPPr>
            <a:lvl1pPr marL="0" algn="ctr" defTabSz="914400" eaLnBrk="1" latinLnBrk="0" hangingPunct="1">
              <a:lnSpc>
                <a:spcPct val="90000"/>
              </a:lnSpc>
              <a:defRPr sz="1000" spc="-8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defRPr>
            </a:lvl1pPr>
            <a:lvl2pPr defTabSz="914400" eaLnBrk="1" hangingPunct="1">
              <a:defRPr sz="1800">
                <a:latin typeface="+mn-lt"/>
                <a:ea typeface="+mn-ea"/>
              </a:defRPr>
            </a:lvl2pPr>
            <a:lvl3pPr defTabSz="914400" eaLnBrk="1" hangingPunct="1">
              <a:defRPr sz="1800">
                <a:latin typeface="+mn-lt"/>
                <a:ea typeface="+mn-ea"/>
              </a:defRPr>
            </a:lvl3pPr>
            <a:lvl4pPr defTabSz="914400" eaLnBrk="1" hangingPunct="1">
              <a:defRPr sz="1800">
                <a:latin typeface="+mn-lt"/>
                <a:ea typeface="+mn-ea"/>
              </a:defRPr>
            </a:lvl4pPr>
            <a:lvl5pPr defTabSz="914400" ea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ko-KR" dirty="0">
                <a:latin typeface="Rix고딕 M" panose="02020603020101020101" pitchFamily="18" charset="-127"/>
                <a:ea typeface="Rix고딕 M" panose="02020603020101020101" pitchFamily="18" charset="-127"/>
              </a:rPr>
              <a:t>(</a:t>
            </a:r>
            <a:r>
              <a:rPr lang="ko-KR" altLang="en-US" dirty="0">
                <a:latin typeface="Rix고딕 M" panose="02020603020101020101" pitchFamily="18" charset="-127"/>
                <a:ea typeface="Rix고딕 M" panose="02020603020101020101" pitchFamily="18" charset="-127"/>
              </a:rPr>
              <a:t>단위</a:t>
            </a:r>
            <a:r>
              <a: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: </a:t>
            </a:r>
            <a:r>
              <a:rPr lang="ko-KR" altLang="en-US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백만원</a:t>
            </a:r>
            <a:r>
              <a: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, VAT </a:t>
            </a:r>
            <a:r>
              <a:rPr lang="ko-KR" altLang="en-US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포함</a:t>
            </a:r>
            <a:r>
              <a:rPr lang="en-US" altLang="ko-KR" dirty="0" smtClean="0">
                <a:latin typeface="Rix고딕 M" panose="02020603020101020101" pitchFamily="18" charset="-127"/>
                <a:ea typeface="Rix고딕 M" panose="02020603020101020101" pitchFamily="18" charset="-127"/>
              </a:rPr>
              <a:t>)</a:t>
            </a:r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xmlns="" id="{772432D6-6795-4076-A838-23DBA077E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63640"/>
              </p:ext>
            </p:extLst>
          </p:nvPr>
        </p:nvGraphicFramePr>
        <p:xfrm>
          <a:off x="354096" y="2996421"/>
          <a:ext cx="6854423" cy="7174814"/>
        </p:xfrm>
        <a:graphic>
          <a:graphicData uri="http://schemas.openxmlformats.org/drawingml/2006/table">
            <a:tbl>
              <a:tblPr/>
              <a:tblGrid>
                <a:gridCol w="3361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74297">
                  <a:extLst>
                    <a:ext uri="{9D8B030D-6E8A-4147-A177-3AD203B41FA5}">
                      <a16:colId xmlns:a16="http://schemas.microsoft.com/office/drawing/2014/main" xmlns="" val="1739508962"/>
                    </a:ext>
                  </a:extLst>
                </a:gridCol>
                <a:gridCol w="1456941">
                  <a:extLst>
                    <a:ext uri="{9D8B030D-6E8A-4147-A177-3AD203B41FA5}">
                      <a16:colId xmlns:a16="http://schemas.microsoft.com/office/drawing/2014/main" xmlns="" val="1906562130"/>
                    </a:ext>
                  </a:extLst>
                </a:gridCol>
                <a:gridCol w="890353">
                  <a:extLst>
                    <a:ext uri="{9D8B030D-6E8A-4147-A177-3AD203B41FA5}">
                      <a16:colId xmlns:a16="http://schemas.microsoft.com/office/drawing/2014/main" xmlns="" val="3238915325"/>
                    </a:ext>
                  </a:extLst>
                </a:gridCol>
                <a:gridCol w="1069510">
                  <a:extLst>
                    <a:ext uri="{9D8B030D-6E8A-4147-A177-3AD203B41FA5}">
                      <a16:colId xmlns:a16="http://schemas.microsoft.com/office/drawing/2014/main" xmlns="" val="850715315"/>
                    </a:ext>
                  </a:extLst>
                </a:gridCol>
                <a:gridCol w="327214">
                  <a:extLst>
                    <a:ext uri="{9D8B030D-6E8A-4147-A177-3AD203B41FA5}">
                      <a16:colId xmlns:a16="http://schemas.microsoft.com/office/drawing/2014/main" xmlns="" val="74219217"/>
                    </a:ext>
                  </a:extLst>
                </a:gridCol>
              </a:tblGrid>
              <a:tr h="310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순번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용역명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계약기간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계약금액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천원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)</a:t>
                      </a:r>
                    </a:p>
                  </a:txBody>
                  <a:tcPr marL="18000" marR="18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발주처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비고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36000" marB="36000" anchor="ctr" horzOverflow="overflow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AAB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연세대학교 한국어학당 및 한국어 교사 학사관리시스템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2019-02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214,940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연세대학교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철도시설관리공단 철도시설이력관리 시스템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(RAFIS)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2018-06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2020-12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743,380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철도시설관리공단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2775654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글로벌 통합 업무시스템 해외 확대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2019-02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109,230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1373446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4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대전교육청 고등학교 입학전형 시스템 기능개선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2019-02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47,800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대전 교육청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3412859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5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업무시스템 운영 유지보수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2018-03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2019-07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112,640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0401266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K-WATER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업무시스템 혁신 사업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지방상수도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2018-11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250,222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수자원 공사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0480467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7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K-WATER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업무시스템 혁신 사업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수질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2018-02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2018-08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64,010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수자원 공사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8841001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8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K-WATER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업무시스템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GIS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 혁신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2018-03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2018-07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79,611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수자원 공사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6829646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9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K-WATER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업무시스템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GIS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혁신 사업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(2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차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2018-08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2018-10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21,562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수자원 공사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5000402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10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글로벌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MIS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모바일 구축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(APP)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2018-05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2018-08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16,005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2532419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11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그룹 정보시스템 운영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유지보수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2018-07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2019-07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319,000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8581749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12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산림청 목재 관리 정보시스템 기능개선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2018-06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2018-10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64,304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산림청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5142886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13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현대 정보 증권 솔루션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(T-Solution)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고도화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2018-04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2018-06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66,000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현대정보기술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1872305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14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K-WATE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업무혁신사업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수질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댐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인사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2017-11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213,060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하이밸류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 컨설팅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2384704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15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통계청 연구 종합 관리시스템 고도화 사업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2017-09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67,000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통계개발원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7512866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16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KT&amp;G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글로벌 통합 업무시스템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단계 구축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(MIS)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2017-08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2018-01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160,380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현대정보기술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0555310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17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국가 통계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MIS 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통합서비스 구축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</a:t>
                      </a: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단계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2016-07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2016-12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63,231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유코아시스템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0223024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18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철도공사 차세대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KOVIS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구축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차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2017-01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2017-05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35,750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유코아시스템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19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철도공사 차세대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KOVIS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구축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2017-03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2017-04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20,020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대우정보시스템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철도공사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KOVIS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구축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차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2017. 07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2017. 08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14,300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대우정보시스템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4195344"/>
                  </a:ext>
                </a:extLst>
              </a:tr>
              <a:tr h="2811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21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한국 철도공사 차세대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KOVIS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구축 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2016. 07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2017.03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111,507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유코아시스템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8210438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22</a:t>
                      </a: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년 철도시설관리공단 통합 정보 시스템 운영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2016. 05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2018. 04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226,600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유코아시스템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2760214"/>
                  </a:ext>
                </a:extLst>
              </a:tr>
              <a:tr h="33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9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23</a:t>
                      </a:r>
                      <a:endParaRPr kumimoji="1" lang="ko-KR" altLang="ko-KR" sz="900" b="1" i="0" u="none" strike="noStrike" kern="1200" cap="none" normalizeH="0" baseline="0" dirty="0">
                        <a:ln>
                          <a:solidFill>
                            <a:schemeClr val="bg1">
                              <a:lumMod val="65000"/>
                              <a:alpha val="0"/>
                            </a:scheme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철도공사 예약 발매 시스템 개량 및 </a:t>
                      </a:r>
                      <a:r>
                        <a:rPr kumimoji="1" lang="en-US" altLang="ko-KR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API </a:t>
                      </a:r>
                      <a:r>
                        <a:rPr kumimoji="1" lang="ko-KR" altLang="en-US" sz="900" b="1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구축</a:t>
                      </a:r>
                      <a:endParaRPr kumimoji="1" lang="ko-KR" altLang="en-US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2015. 12 </a:t>
                      </a:r>
                      <a:r>
                        <a:rPr kumimoji="1" lang="en-US" altLang="ko-KR" sz="900" b="0" i="0" u="none" strike="noStrike" kern="1200" cap="none" normalizeH="0" baseline="0" dirty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~ </a:t>
                      </a: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2016.06</a:t>
                      </a:r>
                      <a:endParaRPr kumimoji="1" lang="en-US" altLang="ko-KR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normalizeH="0" baseline="0" dirty="0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118,456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36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kern="1200" cap="none" normalizeH="0" baseline="0" dirty="0" err="1" smtClean="0">
                          <a:ln>
                            <a:solidFill>
                              <a:srgbClr val="C00000">
                                <a:alpha val="0"/>
                              </a:srgbClr>
                            </a:solidFill>
                          </a:ln>
                          <a:solidFill>
                            <a:srgbClr val="4D4D4D"/>
                          </a:solidFill>
                          <a:effectLst/>
                          <a:latin typeface="Rix고딕 M" pitchFamily="18" charset="-127"/>
                          <a:ea typeface="Rix고딕 M" pitchFamily="18" charset="-127"/>
                          <a:cs typeface="굴림" pitchFamily="50" charset="-127"/>
                        </a:rPr>
                        <a:t>유코아시스템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69696"/>
                        </a:buClr>
                        <a:buSzPts val="800"/>
                        <a:buFontTx/>
                        <a:buNone/>
                        <a:tabLst/>
                      </a:pPr>
                      <a:endParaRPr kumimoji="1" lang="ko-KR" altLang="ko-KR" sz="900" b="1" i="0" u="none" strike="noStrike" kern="1200" cap="none" normalizeH="0" baseline="0" dirty="0">
                        <a:ln>
                          <a:solidFill>
                            <a:srgbClr val="C00000">
                              <a:alpha val="0"/>
                            </a:srgbClr>
                          </a:solidFill>
                        </a:ln>
                        <a:solidFill>
                          <a:srgbClr val="4D4D4D"/>
                        </a:solidFill>
                        <a:effectLst/>
                        <a:latin typeface="Rix고딕 M" pitchFamily="18" charset="-127"/>
                        <a:ea typeface="Rix고딕 M" pitchFamily="18" charset="-127"/>
                        <a:cs typeface="굴림" pitchFamily="50" charset="-127"/>
                      </a:endParaRPr>
                    </a:p>
                  </a:txBody>
                  <a:tcPr marL="18000" marR="18000" marT="18000" marB="18000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3729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7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1210</Words>
  <Application>Microsoft Office PowerPoint</Application>
  <PresentationFormat>사용자 지정</PresentationFormat>
  <Paragraphs>385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1_Office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mostvisual</dc:creator>
  <cp:lastModifiedBy>임종수</cp:lastModifiedBy>
  <cp:revision>434</cp:revision>
  <cp:lastPrinted>2016-09-21T22:54:36Z</cp:lastPrinted>
  <dcterms:created xsi:type="dcterms:W3CDTF">2012-12-17T05:03:29Z</dcterms:created>
  <dcterms:modified xsi:type="dcterms:W3CDTF">2019-08-20T10:15:53Z</dcterms:modified>
</cp:coreProperties>
</file>