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  <p:sldMasterId id="2147483677" r:id="rId2"/>
  </p:sldMasterIdLst>
  <p:notesMasterIdLst>
    <p:notesMasterId r:id="rId26"/>
  </p:notesMasterIdLst>
  <p:handoutMasterIdLst>
    <p:handoutMasterId r:id="rId27"/>
  </p:handoutMasterIdLst>
  <p:sldIdLst>
    <p:sldId id="633" r:id="rId3"/>
    <p:sldId id="621" r:id="rId4"/>
    <p:sldId id="622" r:id="rId5"/>
    <p:sldId id="623" r:id="rId6"/>
    <p:sldId id="624" r:id="rId7"/>
    <p:sldId id="566" r:id="rId8"/>
    <p:sldId id="567" r:id="rId9"/>
    <p:sldId id="568" r:id="rId10"/>
    <p:sldId id="569" r:id="rId11"/>
    <p:sldId id="570" r:id="rId12"/>
    <p:sldId id="573" r:id="rId13"/>
    <p:sldId id="619" r:id="rId14"/>
    <p:sldId id="576" r:id="rId15"/>
    <p:sldId id="577" r:id="rId16"/>
    <p:sldId id="578" r:id="rId17"/>
    <p:sldId id="620" r:id="rId18"/>
    <p:sldId id="626" r:id="rId19"/>
    <p:sldId id="636" r:id="rId20"/>
    <p:sldId id="639" r:id="rId21"/>
    <p:sldId id="640" r:id="rId22"/>
    <p:sldId id="641" r:id="rId23"/>
    <p:sldId id="643" r:id="rId24"/>
    <p:sldId id="642" r:id="rId25"/>
  </p:sldIdLst>
  <p:sldSz cx="7561263" cy="10693400"/>
  <p:notesSz cx="6797675" cy="9926638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91" userDrawn="1">
          <p15:clr>
            <a:srgbClr val="A4A3A4"/>
          </p15:clr>
        </p15:guide>
        <p15:guide id="4" pos="4536">
          <p15:clr>
            <a:srgbClr val="A4A3A4"/>
          </p15:clr>
        </p15:guide>
        <p15:guide id="5" orient="horz" pos="2143" userDrawn="1">
          <p15:clr>
            <a:srgbClr val="A4A3A4"/>
          </p15:clr>
        </p15:guide>
        <p15:guide id="6" orient="horz" pos="933" userDrawn="1">
          <p15:clr>
            <a:srgbClr val="A4A3A4"/>
          </p15:clr>
        </p15:guide>
        <p15:guide id="7" orient="horz" pos="1758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E9"/>
    <a:srgbClr val="F2F2F2"/>
    <a:srgbClr val="D9D9D9"/>
    <a:srgbClr val="346B9C"/>
    <a:srgbClr val="1068B8"/>
    <a:srgbClr val="B9CDE5"/>
    <a:srgbClr val="FAFAFA"/>
    <a:srgbClr val="5CC6F6"/>
    <a:srgbClr val="B6D9F8"/>
    <a:srgbClr val="76B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451" autoAdjust="0"/>
  </p:normalViewPr>
  <p:slideViewPr>
    <p:cSldViewPr showGuides="1">
      <p:cViewPr varScale="1">
        <p:scale>
          <a:sx n="100" d="100"/>
          <a:sy n="100" d="100"/>
        </p:scale>
        <p:origin x="-912" y="-86"/>
      </p:cViewPr>
      <p:guideLst>
        <p:guide orient="horz" pos="2007"/>
        <p:guide orient="horz" pos="6271"/>
        <p:guide orient="horz" pos="2143"/>
        <p:guide orient="horz" pos="933"/>
        <p:guide orient="horz" pos="1758"/>
        <p:guide pos="91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 userDrawn="1"/>
        </p:nvGrpSpPr>
        <p:grpSpPr>
          <a:xfrm>
            <a:off x="5517995" y="325055"/>
            <a:ext cx="1757196" cy="379477"/>
            <a:chOff x="5807664" y="325055"/>
            <a:chExt cx="1757196" cy="37947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190405" y="340866"/>
              <a:ext cx="1374455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사업관리부문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2" name="그림 21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5807664" y="336082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Ⅳ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2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5517995" y="325055"/>
            <a:ext cx="1757196" cy="379477"/>
            <a:chOff x="5807664" y="325055"/>
            <a:chExt cx="1757196" cy="379477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6190405" y="340866"/>
              <a:ext cx="1374455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사업관리부문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17" name="그림 16" descr="Ellipse 1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5807664" y="336082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Ⅳ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41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4679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Ⅳ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7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Ⅳ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053" y="2826420"/>
            <a:ext cx="3233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사업관리부문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20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문서관리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사업추진과정에서 생산되는 제반 작업 단위별 산출물에 대하여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작업 일정계획 및 품질보증계획과 연계하여 작성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및 제출하며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기술적용계획표의 기술표준을 준수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검사 전 기술준수결과표를 제출 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기술적용계획의 변경이 필요한 경우 발주처의 승인을 받도록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문서관리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2.5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32259" y="4905419"/>
            <a:ext cx="6761442" cy="276999"/>
            <a:chOff x="401254" y="2799731"/>
            <a:chExt cx="7108518" cy="276999"/>
          </a:xfrm>
        </p:grpSpPr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V="1">
              <a:off x="679067" y="3074732"/>
              <a:ext cx="6830705" cy="3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8050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단계별 산출물 작성 계획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01600" y="3349534"/>
            <a:ext cx="6531442" cy="1409701"/>
            <a:chOff x="1073066" y="2826581"/>
            <a:chExt cx="5731364" cy="1409701"/>
          </a:xfrm>
        </p:grpSpPr>
        <p:grpSp>
          <p:nvGrpSpPr>
            <p:cNvPr id="196" name="그룹 195"/>
            <p:cNvGrpSpPr/>
            <p:nvPr/>
          </p:nvGrpSpPr>
          <p:grpSpPr>
            <a:xfrm>
              <a:off x="1073066" y="2826581"/>
              <a:ext cx="1124034" cy="1409701"/>
              <a:chOff x="996866" y="2913385"/>
              <a:chExt cx="1124034" cy="1409701"/>
            </a:xfrm>
          </p:grpSpPr>
          <p:sp>
            <p:nvSpPr>
              <p:cNvPr id="213" name="AutoShape 234" descr="그림2"/>
              <p:cNvSpPr>
                <a:spLocks noChangeArrowheads="1"/>
              </p:cNvSpPr>
              <p:nvPr/>
            </p:nvSpPr>
            <p:spPr bwMode="auto">
              <a:xfrm>
                <a:off x="1035877" y="3240538"/>
                <a:ext cx="1085023" cy="1082548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75000" endPos="13000" dist="63500" dir="5400000" sy="-100000" algn="bl" rotWithShape="0"/>
              </a:effectLst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산출물</a:t>
                </a:r>
                <a:endParaRPr kumimoji="0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보고서</a:t>
                </a: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/>
                </a:r>
                <a:b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</a:b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 </a:t>
                </a:r>
                <a:r>
                  <a:rPr kumimoji="0" lang="en-US" altLang="ko-KR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+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-5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사업관리문서</a:t>
                </a:r>
              </a:p>
            </p:txBody>
          </p:sp>
          <p:grpSp>
            <p:nvGrpSpPr>
              <p:cNvPr id="214" name="그룹 213"/>
              <p:cNvGrpSpPr/>
              <p:nvPr/>
            </p:nvGrpSpPr>
            <p:grpSpPr>
              <a:xfrm>
                <a:off x="996866" y="2913385"/>
                <a:ext cx="1043127" cy="513527"/>
                <a:chOff x="1009565" y="3800237"/>
                <a:chExt cx="1122964" cy="552830"/>
              </a:xfrm>
            </p:grpSpPr>
            <p:pic>
              <p:nvPicPr>
                <p:cNvPr id="215" name="Picture 30" descr="asakyl_icon_25set_500_20_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9565" y="3800237"/>
                  <a:ext cx="740819" cy="5528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6" name="직사각형 215"/>
                <p:cNvSpPr/>
                <p:nvPr/>
              </p:nvSpPr>
              <p:spPr>
                <a:xfrm>
                  <a:off x="1444734" y="3861012"/>
                  <a:ext cx="687795" cy="281632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6350"/>
                  </a:sp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6699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 문서종류</a:t>
                  </a:r>
                </a:p>
              </p:txBody>
            </p:sp>
          </p:grpSp>
        </p:grpSp>
        <p:grpSp>
          <p:nvGrpSpPr>
            <p:cNvPr id="197" name="그룹 196"/>
            <p:cNvGrpSpPr/>
            <p:nvPr/>
          </p:nvGrpSpPr>
          <p:grpSpPr>
            <a:xfrm>
              <a:off x="2340632" y="3042408"/>
              <a:ext cx="4463798" cy="1193447"/>
              <a:chOff x="1017812" y="7299967"/>
              <a:chExt cx="7911917" cy="1193447"/>
            </a:xfrm>
          </p:grpSpPr>
          <p:sp>
            <p:nvSpPr>
              <p:cNvPr id="198" name="Rectangle 316"/>
              <p:cNvSpPr>
                <a:spLocks noChangeArrowheads="1"/>
              </p:cNvSpPr>
              <p:nvPr/>
            </p:nvSpPr>
            <p:spPr bwMode="auto">
              <a:xfrm>
                <a:off x="7016302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7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199" name="Rectangle 310"/>
              <p:cNvSpPr>
                <a:spLocks noChangeArrowheads="1"/>
              </p:cNvSpPr>
              <p:nvPr/>
            </p:nvSpPr>
            <p:spPr bwMode="auto">
              <a:xfrm>
                <a:off x="1018004" y="7419687"/>
                <a:ext cx="1892615" cy="1073727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0" name="Rectangle 309"/>
              <p:cNvSpPr>
                <a:spLocks noChangeArrowheads="1"/>
              </p:cNvSpPr>
              <p:nvPr/>
            </p:nvSpPr>
            <p:spPr bwMode="auto">
              <a:xfrm flipH="1">
                <a:off x="1239934" y="7299972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표준화</a:t>
                </a:r>
              </a:p>
            </p:txBody>
          </p:sp>
          <p:sp>
            <p:nvSpPr>
              <p:cNvPr id="201" name="Rectangle 316"/>
              <p:cNvSpPr>
                <a:spLocks noChangeArrowheads="1"/>
              </p:cNvSpPr>
              <p:nvPr/>
            </p:nvSpPr>
            <p:spPr bwMode="auto">
              <a:xfrm>
                <a:off x="3019478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4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2" name="Rectangle 315"/>
              <p:cNvSpPr>
                <a:spLocks noChangeArrowheads="1"/>
              </p:cNvSpPr>
              <p:nvPr/>
            </p:nvSpPr>
            <p:spPr bwMode="auto">
              <a:xfrm>
                <a:off x="3241408" y="7299967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식별</a:t>
                </a:r>
              </a:p>
            </p:txBody>
          </p:sp>
          <p:sp>
            <p:nvSpPr>
              <p:cNvPr id="203" name="Rectangle 316"/>
              <p:cNvSpPr>
                <a:spLocks noChangeArrowheads="1"/>
              </p:cNvSpPr>
              <p:nvPr/>
            </p:nvSpPr>
            <p:spPr bwMode="auto">
              <a:xfrm>
                <a:off x="5020949" y="7419680"/>
                <a:ext cx="1892615" cy="1073726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solidFill>
                  <a:sysClr val="window" lastClr="FFFFFF">
                    <a:lumMod val="75000"/>
                  </a:sysClr>
                </a:solidFill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 startAt="7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sp>
            <p:nvSpPr>
              <p:cNvPr id="204" name="Rectangle 315"/>
              <p:cNvSpPr>
                <a:spLocks noChangeArrowheads="1"/>
              </p:cNvSpPr>
              <p:nvPr/>
            </p:nvSpPr>
            <p:spPr bwMode="auto">
              <a:xfrm>
                <a:off x="5242880" y="7299967"/>
                <a:ext cx="1448753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승인</a:t>
                </a:r>
                <a:r>
                  <a:rPr kumimoji="0" lang="en-US" altLang="ko-KR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/</a:t>
                </a: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개정</a:t>
                </a:r>
              </a:p>
            </p:txBody>
          </p:sp>
          <p:sp>
            <p:nvSpPr>
              <p:cNvPr id="205" name="Rectangle 310"/>
              <p:cNvSpPr>
                <a:spLocks noChangeArrowheads="1"/>
              </p:cNvSpPr>
              <p:nvPr/>
            </p:nvSpPr>
            <p:spPr bwMode="auto">
              <a:xfrm>
                <a:off x="1119604" y="7556500"/>
                <a:ext cx="7628097" cy="812751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</a:ln>
              <a:effectLst/>
            </p:spPr>
            <p:txBody>
              <a:bodyPr wrap="square" lIns="108000" tIns="180000" rIns="108000" anchor="t" anchorCtr="0"/>
              <a:lstStyle/>
              <a:p>
                <a:pPr marL="88900" marR="0" lvl="0" indent="-88900" algn="l" defTabSz="914400" rtl="0" eaLnBrk="1" fontAlgn="auto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ts val="0"/>
                  </a:spcAft>
                  <a:buClr>
                    <a:prstClr val="black"/>
                  </a:buClr>
                  <a:buSzPct val="100000"/>
                  <a:buFont typeface="+mj-ea"/>
                  <a:buAutoNum type="circleNumDbPlain"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Rix정고딕 L" pitchFamily="18" charset="-127"/>
                </a:endParaRPr>
              </a:p>
            </p:txBody>
          </p:sp>
          <p:grpSp>
            <p:nvGrpSpPr>
              <p:cNvPr id="207" name="그룹 206"/>
              <p:cNvGrpSpPr/>
              <p:nvPr/>
            </p:nvGrpSpPr>
            <p:grpSpPr>
              <a:xfrm>
                <a:off x="1017812" y="7420288"/>
                <a:ext cx="7911917" cy="887389"/>
                <a:chOff x="1170404" y="7497374"/>
                <a:chExt cx="7911917" cy="1181115"/>
              </a:xfrm>
            </p:grpSpPr>
            <p:sp>
              <p:nvSpPr>
                <p:cNvPr id="2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70404" y="7497380"/>
                  <a:ext cx="1892615" cy="1181109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완성된 문서 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보관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관리</a:t>
                  </a:r>
                </a:p>
              </p:txBody>
            </p:sp>
            <p:sp>
              <p:nvSpPr>
                <p:cNvPr id="210" name="Rectangle 316"/>
                <p:cNvSpPr>
                  <a:spLocks noChangeArrowheads="1"/>
                </p:cNvSpPr>
                <p:nvPr/>
              </p:nvSpPr>
              <p:spPr bwMode="auto">
                <a:xfrm>
                  <a:off x="3171878" y="7497374"/>
                  <a:ext cx="1892615" cy="1181095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고유 문서번호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사본 번호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문서 레벨</a:t>
                  </a:r>
                </a:p>
              </p:txBody>
            </p:sp>
            <p:sp>
              <p:nvSpPr>
                <p:cNvPr id="211" name="Rectangle 316"/>
                <p:cNvSpPr>
                  <a:spLocks noChangeArrowheads="1"/>
                </p:cNvSpPr>
                <p:nvPr/>
              </p:nvSpPr>
              <p:spPr bwMode="auto">
                <a:xfrm>
                  <a:off x="5173349" y="7497374"/>
                  <a:ext cx="2045529" cy="1181100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한국고용정보의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최종 승인</a:t>
                  </a: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/</a:t>
                  </a:r>
                  <a:b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itchFamily="18" charset="-127"/>
                      <a:ea typeface="Rix모던고딕 M" pitchFamily="18" charset="-127"/>
                    </a:rPr>
                    <a:t>개정</a:t>
                  </a:r>
                </a:p>
              </p:txBody>
            </p:sp>
            <p:sp>
              <p:nvSpPr>
                <p:cNvPr id="212" name="Rectangle 316"/>
                <p:cNvSpPr>
                  <a:spLocks noChangeArrowheads="1"/>
                </p:cNvSpPr>
                <p:nvPr/>
              </p:nvSpPr>
              <p:spPr bwMode="auto">
                <a:xfrm>
                  <a:off x="7189706" y="7497374"/>
                  <a:ext cx="1892615" cy="1181100"/>
                </a:xfrm>
                <a:prstGeom prst="rect">
                  <a:avLst/>
                </a:prstGeom>
                <a:noFill/>
                <a:ln w="28575">
                  <a:noFill/>
                </a:ln>
                <a:effectLst/>
              </p:spPr>
              <p:txBody>
                <a:bodyPr wrap="square" lIns="108000" tIns="180000" rIns="108000" anchor="t" anchorCtr="0"/>
                <a:lstStyle/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완성된 문서 </a:t>
                  </a:r>
                  <a:b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</a:b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보관</a:t>
                  </a:r>
                </a:p>
                <a:p>
                  <a:pPr marL="80963" marR="0" lvl="0" indent="-80963" algn="l" defTabSz="955675" rtl="0" eaLnBrk="1" fontAlgn="ctr" latinLnBrk="0" hangingPunct="1">
                    <a:lnSpc>
                      <a:spcPct val="100000"/>
                    </a:lnSpc>
                    <a:spcBef>
                      <a:spcPct val="10000"/>
                    </a:spcBef>
                    <a:spcAft>
                      <a:spcPts val="0"/>
                    </a:spcAft>
                    <a:buClr>
                      <a:srgbClr val="969696"/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버전 관리</a:t>
                  </a:r>
                </a:p>
              </p:txBody>
            </p:sp>
          </p:grpSp>
          <p:sp>
            <p:nvSpPr>
              <p:cNvPr id="208" name="Rectangle 315"/>
              <p:cNvSpPr>
                <a:spLocks noChangeArrowheads="1"/>
              </p:cNvSpPr>
              <p:nvPr/>
            </p:nvSpPr>
            <p:spPr bwMode="auto">
              <a:xfrm>
                <a:off x="7238233" y="7299967"/>
                <a:ext cx="1448754" cy="214608"/>
              </a:xfrm>
              <a:prstGeom prst="round2DiagRect">
                <a:avLst/>
              </a:prstGeom>
              <a:solidFill>
                <a:sysClr val="window" lastClr="FFFFFF"/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B6E05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보관</a:t>
                </a: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32259" y="3017012"/>
            <a:ext cx="6761442" cy="276999"/>
            <a:chOff x="401254" y="2799731"/>
            <a:chExt cx="7108518" cy="276999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30705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0989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문서관리체계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4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2343"/>
              </p:ext>
            </p:extLst>
          </p:nvPr>
        </p:nvGraphicFramePr>
        <p:xfrm>
          <a:off x="367561" y="5304575"/>
          <a:ext cx="6826141" cy="4680799"/>
        </p:xfrm>
        <a:graphic>
          <a:graphicData uri="http://schemas.openxmlformats.org/drawingml/2006/table">
            <a:tbl>
              <a:tblPr/>
              <a:tblGrid>
                <a:gridCol w="133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462">
                  <a:extLst>
                    <a:ext uri="{9D8B030D-6E8A-4147-A177-3AD203B41FA5}">
                      <a16:colId xmlns="" xmlns:a16="http://schemas.microsoft.com/office/drawing/2014/main" val="1261500122"/>
                    </a:ext>
                  </a:extLst>
                </a:gridCol>
                <a:gridCol w="2946515">
                  <a:extLst>
                    <a:ext uri="{9D8B030D-6E8A-4147-A177-3AD203B41FA5}">
                      <a16:colId xmlns="" xmlns:a16="http://schemas.microsoft.com/office/drawing/2014/main" val="2366364455"/>
                    </a:ext>
                  </a:extLst>
                </a:gridCol>
                <a:gridCol w="898328">
                  <a:extLst>
                    <a:ext uri="{9D8B030D-6E8A-4147-A177-3AD203B41FA5}">
                      <a16:colId xmlns="" xmlns:a16="http://schemas.microsoft.com/office/drawing/2014/main" val="742431895"/>
                    </a:ext>
                  </a:extLst>
                </a:gridCol>
                <a:gridCol w="819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8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제출시기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제출방법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8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산출물명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단계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48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세부 추진 계획서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및 착수보고서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 조직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및 방안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 및 협조 방안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투입인력 재직 및 경력증명서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보안서약서 및 보안각서 등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계약일로부터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  <a:sym typeface="Symbol" pitchFamily="18" charset="2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15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일 이내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6175080"/>
                  </a:ext>
                </a:extLst>
              </a:tr>
              <a:tr h="917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월간 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매월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부분별 실적 및 계획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과업추진 현황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실적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계획대비실적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특기사항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기자재반입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인력변동 등과 이슈 및 문제점 등 기술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매월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일 전후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979174"/>
                  </a:ext>
                </a:extLst>
              </a:tr>
              <a:tr h="2530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과업진행 시 필요 시 비정기적인 제출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요청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2920763"/>
                  </a:ext>
                </a:extLst>
              </a:tr>
              <a:tr h="7590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완료 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종료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 종료 사항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사업수행결과 및 발전방향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프로그램 명세 및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S/W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성과물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사용자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/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관리자 지침서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과업 완료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 및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CD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9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회의록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 단계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발주처와의 회의 수행 내역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참석자 승인 득한 후 공지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427469"/>
                  </a:ext>
                </a:extLst>
              </a:tr>
              <a:tr h="5851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변경요청서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베이스라인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업무범위에 대한 내용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프로젝트에서 영향도 평가 후 변경여부 결정하여 발주처에 제출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0071562"/>
                  </a:ext>
                </a:extLst>
              </a:tr>
              <a:tr h="4269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 및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커스터마이징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완료 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프로그램 커스터마이징 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  <a:sym typeface="Symbol" pitchFamily="18" charset="2"/>
                        </a:rPr>
                        <a:t>발생시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수량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협의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43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2.6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보안관리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기밀 보안사항을 준수하기 위해 최선을 다할 것이며 본 사업과 관련된 인원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 및 자료 등에 대해서는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발주처의 보안업무 시행규칙 뿐 아니라 보안정책을 복합적으로 적용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기밀보안 대책은 보안책임자 운용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인원보안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문서보안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통신보안 및 시설보안으로 구분하여 세부대책을 마련하겠습니다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보안관리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2.6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보안관리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4926" y="3006440"/>
            <a:ext cx="6717018" cy="297910"/>
            <a:chOff x="401254" y="2799731"/>
            <a:chExt cx="7061814" cy="29791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보안관리 목표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0271" y="3459438"/>
            <a:ext cx="2828468" cy="2623171"/>
            <a:chOff x="1180373" y="3960618"/>
            <a:chExt cx="1938340" cy="1899120"/>
          </a:xfrm>
        </p:grpSpPr>
        <p:grpSp>
          <p:nvGrpSpPr>
            <p:cNvPr id="18" name="그룹 17"/>
            <p:cNvGrpSpPr/>
            <p:nvPr/>
          </p:nvGrpSpPr>
          <p:grpSpPr>
            <a:xfrm>
              <a:off x="1180373" y="4115146"/>
              <a:ext cx="1938340" cy="1560458"/>
              <a:chOff x="2350859" y="3280374"/>
              <a:chExt cx="2227397" cy="1793164"/>
            </a:xfrm>
          </p:grpSpPr>
          <p:pic>
            <p:nvPicPr>
              <p:cNvPr id="24" name="그림 23" descr="그림1.png"/>
              <p:cNvPicPr>
                <a:picLocks noChangeAspect="1"/>
              </p:cNvPicPr>
              <p:nvPr/>
            </p:nvPicPr>
            <p:blipFill>
              <a:blip r:embed="rId3" cstate="print"/>
              <a:srcRect l="9126" r="9418" b="33920"/>
              <a:stretch>
                <a:fillRect/>
              </a:stretch>
            </p:blipFill>
            <p:spPr>
              <a:xfrm rot="5400000" flipV="1">
                <a:off x="1878274" y="3752959"/>
                <a:ext cx="1793164" cy="847993"/>
              </a:xfrm>
              <a:prstGeom prst="rect">
                <a:avLst/>
              </a:prstGeom>
            </p:spPr>
          </p:pic>
          <p:pic>
            <p:nvPicPr>
              <p:cNvPr id="25" name="그림 24" descr="그림1.png"/>
              <p:cNvPicPr>
                <a:picLocks noChangeAspect="1"/>
              </p:cNvPicPr>
              <p:nvPr/>
            </p:nvPicPr>
            <p:blipFill>
              <a:blip r:embed="rId3" cstate="print"/>
              <a:srcRect l="9126" r="9418" b="33920"/>
              <a:stretch>
                <a:fillRect/>
              </a:stretch>
            </p:blipFill>
            <p:spPr>
              <a:xfrm rot="16200000" flipH="1" flipV="1">
                <a:off x="3257678" y="3752959"/>
                <a:ext cx="1793164" cy="847993"/>
              </a:xfrm>
              <a:prstGeom prst="rect">
                <a:avLst/>
              </a:prstGeom>
            </p:spPr>
          </p:pic>
        </p:grpSp>
        <p:sp>
          <p:nvSpPr>
            <p:cNvPr id="20" name="Oval 4" descr="그림1"/>
            <p:cNvSpPr>
              <a:spLocks noChangeArrowheads="1"/>
            </p:cNvSpPr>
            <p:nvPr/>
          </p:nvSpPr>
          <p:spPr bwMode="auto">
            <a:xfrm>
              <a:off x="1643257" y="4386267"/>
              <a:ext cx="1020752" cy="991277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92" tIns="50948" rIns="101892" bIns="50948" anchor="ctr"/>
            <a:lstStyle/>
            <a:p>
              <a:pPr marL="0" marR="0" lvl="0" indent="0" algn="ctr" defTabSz="8597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21" name="Picture 52" descr="그림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EAEFF2"/>
                </a:clrFrom>
                <a:clrTo>
                  <a:srgbClr val="EAEFF2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257" y="4677019"/>
              <a:ext cx="983613" cy="38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21" descr="그림1.png"/>
            <p:cNvPicPr>
              <a:picLocks noChangeAspect="1"/>
            </p:cNvPicPr>
            <p:nvPr/>
          </p:nvPicPr>
          <p:blipFill>
            <a:blip r:embed="rId3" cstate="print"/>
            <a:srcRect l="9126" r="9418" b="33920"/>
            <a:stretch>
              <a:fillRect/>
            </a:stretch>
          </p:blipFill>
          <p:spPr>
            <a:xfrm rot="10800000" flipH="1" flipV="1">
              <a:off x="1361309" y="3960618"/>
              <a:ext cx="1560458" cy="737946"/>
            </a:xfrm>
            <a:prstGeom prst="rect">
              <a:avLst/>
            </a:prstGeom>
          </p:spPr>
        </p:pic>
        <p:pic>
          <p:nvPicPr>
            <p:cNvPr id="23" name="그림 22" descr="그림1.png"/>
            <p:cNvPicPr>
              <a:picLocks noChangeAspect="1"/>
            </p:cNvPicPr>
            <p:nvPr/>
          </p:nvPicPr>
          <p:blipFill>
            <a:blip r:embed="rId3" cstate="print"/>
            <a:srcRect l="9126" r="9418" b="33920"/>
            <a:stretch>
              <a:fillRect/>
            </a:stretch>
          </p:blipFill>
          <p:spPr>
            <a:xfrm rot="10800000" flipH="1">
              <a:off x="1360341" y="5110338"/>
              <a:ext cx="1560458" cy="749400"/>
            </a:xfrm>
            <a:prstGeom prst="rect">
              <a:avLst/>
            </a:prstGeom>
          </p:spPr>
        </p:pic>
      </p:grpSp>
      <p:sp>
        <p:nvSpPr>
          <p:cNvPr id="26" name="타원 25"/>
          <p:cNvSpPr/>
          <p:nvPr/>
        </p:nvSpPr>
        <p:spPr>
          <a:xfrm>
            <a:off x="1555806" y="3326313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인원보안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70677" y="5464590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통신보안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87893" y="3851882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시설보안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8363" y="4960534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전산보안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56575" y="4924530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문서보안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7369" y="3816951"/>
            <a:ext cx="720000" cy="720000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52B0AE"/>
            </a:solidFill>
            <a:round/>
            <a:headEnd/>
            <a:tailEnd/>
          </a:ln>
          <a:effectLst>
            <a:innerShdw blurRad="114300">
              <a:srgbClr val="52B0AE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조직보안</a:t>
            </a:r>
            <a:endParaRPr kumimoji="0" lang="ko-KR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752284" y="4420474"/>
            <a:ext cx="943972" cy="1466631"/>
            <a:chOff x="1242518" y="3510657"/>
            <a:chExt cx="943972" cy="1466631"/>
          </a:xfrm>
        </p:grpSpPr>
        <p:grpSp>
          <p:nvGrpSpPr>
            <p:cNvPr id="33" name="그룹 32"/>
            <p:cNvGrpSpPr/>
            <p:nvPr/>
          </p:nvGrpSpPr>
          <p:grpSpPr>
            <a:xfrm>
              <a:off x="1242518" y="4033316"/>
              <a:ext cx="943972" cy="943972"/>
              <a:chOff x="1107140" y="8946272"/>
              <a:chExt cx="717668" cy="71766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107140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39" name="타원 38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40" name="원호 39"/>
                <p:cNvSpPr/>
                <p:nvPr/>
              </p:nvSpPr>
              <p:spPr bwMode="auto">
                <a:xfrm rot="207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1251362" y="9216563"/>
                <a:ext cx="429228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비밀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성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87352" y="3510657"/>
              <a:ext cx="54305" cy="547289"/>
              <a:chOff x="1895938" y="3476340"/>
              <a:chExt cx="59069" cy="756005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36" name="모서리가 둥근 직사각형 35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932781" y="4682890"/>
            <a:ext cx="943974" cy="1461390"/>
            <a:chOff x="2358576" y="3896419"/>
            <a:chExt cx="943974" cy="1461390"/>
          </a:xfrm>
        </p:grpSpPr>
        <p:grpSp>
          <p:nvGrpSpPr>
            <p:cNvPr id="42" name="그룹 41"/>
            <p:cNvGrpSpPr/>
            <p:nvPr/>
          </p:nvGrpSpPr>
          <p:grpSpPr>
            <a:xfrm>
              <a:off x="2358576" y="4413837"/>
              <a:ext cx="943974" cy="943972"/>
              <a:chOff x="2144672" y="8946272"/>
              <a:chExt cx="717668" cy="71766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48" name="타원 47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49" name="원호 48"/>
                <p:cNvSpPr/>
                <p:nvPr/>
              </p:nvSpPr>
              <p:spPr bwMode="auto">
                <a:xfrm rot="198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2288892" y="9223574"/>
                <a:ext cx="429227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무결성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03411" y="3896419"/>
              <a:ext cx="54305" cy="547289"/>
              <a:chOff x="1895938" y="3476340"/>
              <a:chExt cx="59069" cy="756005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45" name="모서리가 둥근 직사각형 44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13021" y="4422540"/>
            <a:ext cx="943974" cy="1464565"/>
            <a:chOff x="3509496" y="4096444"/>
            <a:chExt cx="943974" cy="1464565"/>
          </a:xfrm>
        </p:grpSpPr>
        <p:grpSp>
          <p:nvGrpSpPr>
            <p:cNvPr id="51" name="그룹 50"/>
            <p:cNvGrpSpPr/>
            <p:nvPr/>
          </p:nvGrpSpPr>
          <p:grpSpPr>
            <a:xfrm>
              <a:off x="3509496" y="4617037"/>
              <a:ext cx="943974" cy="943972"/>
              <a:chOff x="2144672" y="8946272"/>
              <a:chExt cx="717668" cy="71766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57" name="타원 56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58" name="원호 57"/>
                <p:cNvSpPr/>
                <p:nvPr/>
              </p:nvSpPr>
              <p:spPr bwMode="auto">
                <a:xfrm rot="189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56" name="직사각형 55"/>
              <p:cNvSpPr/>
              <p:nvPr/>
            </p:nvSpPr>
            <p:spPr>
              <a:xfrm>
                <a:off x="2309536" y="9226982"/>
                <a:ext cx="429227" cy="198893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가용성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954331" y="4096444"/>
              <a:ext cx="54305" cy="547289"/>
              <a:chOff x="1895938" y="3476340"/>
              <a:chExt cx="59069" cy="756005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54" name="모서리가 둥근 직사각형 53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sp>
        <p:nvSpPr>
          <p:cNvPr id="59" name="AutoShape 74" descr="object-06"/>
          <p:cNvSpPr>
            <a:spLocks noChangeArrowheads="1"/>
          </p:cNvSpPr>
          <p:nvPr/>
        </p:nvSpPr>
        <p:spPr bwMode="auto">
          <a:xfrm>
            <a:off x="3635853" y="3947887"/>
            <a:ext cx="3465149" cy="603277"/>
          </a:xfrm>
          <a:prstGeom prst="roundRect">
            <a:avLst>
              <a:gd name="adj" fmla="val 50000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/>
            <a:r>
              <a:rPr lang="ko-KR" altLang="en-US" sz="1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사업의 효율성과 정보자산의 </a:t>
            </a:r>
            <a:endParaRPr lang="en-US" altLang="ko-KR" sz="1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indent="-197040" algn="ctr"/>
            <a:r>
              <a:rPr lang="ko-KR" altLang="en-US" sz="16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신뢰성 보장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447989" y="6246800"/>
            <a:ext cx="6717018" cy="297910"/>
            <a:chOff x="401254" y="2799731"/>
            <a:chExt cx="7061814" cy="29791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4882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94969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보안관리체계 구현</a:t>
              </a:r>
              <a:endParaRPr kumimoji="1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29496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67562" y="6616718"/>
            <a:ext cx="4078535" cy="533382"/>
            <a:chOff x="504592" y="6616718"/>
            <a:chExt cx="4078535" cy="533382"/>
          </a:xfrm>
        </p:grpSpPr>
        <p:grpSp>
          <p:nvGrpSpPr>
            <p:cNvPr id="3" name="그룹 2"/>
            <p:cNvGrpSpPr/>
            <p:nvPr/>
          </p:nvGrpSpPr>
          <p:grpSpPr>
            <a:xfrm>
              <a:off x="1713569" y="6616718"/>
              <a:ext cx="2869558" cy="533382"/>
              <a:chOff x="1713569" y="6616718"/>
              <a:chExt cx="2869558" cy="606492"/>
            </a:xfrm>
          </p:grpSpPr>
          <p:sp>
            <p:nvSpPr>
              <p:cNvPr id="66" name="AutoShape 154"/>
              <p:cNvSpPr>
                <a:spLocks noChangeArrowheads="1"/>
              </p:cNvSpPr>
              <p:nvPr/>
            </p:nvSpPr>
            <p:spPr bwMode="gray">
              <a:xfrm>
                <a:off x="1713569" y="6616718"/>
                <a:ext cx="2869558" cy="60649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7" name="Rectangle 58"/>
              <p:cNvSpPr>
                <a:spLocks noChangeArrowheads="1"/>
              </p:cNvSpPr>
              <p:nvPr/>
            </p:nvSpPr>
            <p:spPr bwMode="auto">
              <a:xfrm>
                <a:off x="1900659" y="6616718"/>
                <a:ext cx="2645941" cy="323165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요구사항 및 범위 설정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적용 대상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(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물적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)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설정</a:t>
                </a:r>
              </a:p>
            </p:txBody>
          </p:sp>
        </p:grpSp>
        <p:sp>
          <p:nvSpPr>
            <p:cNvPr id="81" name="타원 285"/>
            <p:cNvSpPr/>
            <p:nvPr/>
          </p:nvSpPr>
          <p:spPr>
            <a:xfrm flipH="1">
              <a:off x="504592" y="6617760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2" name="타원 286"/>
            <p:cNvSpPr/>
            <p:nvPr/>
          </p:nvSpPr>
          <p:spPr>
            <a:xfrm flipH="1">
              <a:off x="540225" y="6642844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3" name="직사각형 82"/>
            <p:cNvSpPr>
              <a:spLocks noChangeArrowheads="1"/>
            </p:cNvSpPr>
            <p:nvPr/>
          </p:nvSpPr>
          <p:spPr bwMode="auto">
            <a:xfrm flipH="1">
              <a:off x="616433" y="6797252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보안정책 수립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67562" y="7191002"/>
            <a:ext cx="4085138" cy="974184"/>
            <a:chOff x="504592" y="7223375"/>
            <a:chExt cx="4085138" cy="974184"/>
          </a:xfrm>
        </p:grpSpPr>
        <p:grpSp>
          <p:nvGrpSpPr>
            <p:cNvPr id="4" name="그룹 3"/>
            <p:cNvGrpSpPr/>
            <p:nvPr/>
          </p:nvGrpSpPr>
          <p:grpSpPr>
            <a:xfrm>
              <a:off x="1720172" y="7223375"/>
              <a:ext cx="2869558" cy="974184"/>
              <a:chOff x="1720172" y="7223375"/>
              <a:chExt cx="2869558" cy="974184"/>
            </a:xfrm>
          </p:grpSpPr>
          <p:sp>
            <p:nvSpPr>
              <p:cNvPr id="69" name="AutoShape 154"/>
              <p:cNvSpPr>
                <a:spLocks noChangeArrowheads="1"/>
              </p:cNvSpPr>
              <p:nvPr/>
            </p:nvSpPr>
            <p:spPr bwMode="gray">
              <a:xfrm>
                <a:off x="1720172" y="7223375"/>
                <a:ext cx="2869558" cy="9741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0" name="Rectangle 58"/>
              <p:cNvSpPr>
                <a:spLocks noChangeArrowheads="1"/>
              </p:cNvSpPr>
              <p:nvPr/>
            </p:nvSpPr>
            <p:spPr bwMode="auto">
              <a:xfrm>
                <a:off x="1900659" y="7223375"/>
                <a:ext cx="2645941" cy="907941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적절한 관리적 대책 수립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보안위험 분석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관리방침 파악 및 관리자 의견수렴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체계 조직 및 절차 마련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 요인별 대응방안 마련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04592" y="7225873"/>
              <a:ext cx="1275471" cy="967620"/>
              <a:chOff x="504592" y="7225873"/>
              <a:chExt cx="1275471" cy="528259"/>
            </a:xfrm>
          </p:grpSpPr>
          <p:sp>
            <p:nvSpPr>
              <p:cNvPr id="85" name="타원 285"/>
              <p:cNvSpPr/>
              <p:nvPr/>
            </p:nvSpPr>
            <p:spPr>
              <a:xfrm flipH="1">
                <a:off x="504592" y="7225873"/>
                <a:ext cx="1275471" cy="528259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6" name="타원 286"/>
              <p:cNvSpPr/>
              <p:nvPr/>
            </p:nvSpPr>
            <p:spPr>
              <a:xfrm flipH="1">
                <a:off x="540225" y="7250957"/>
                <a:ext cx="1204204" cy="478091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직사각형 86"/>
              <p:cNvSpPr>
                <a:spLocks noChangeArrowheads="1"/>
              </p:cNvSpPr>
              <p:nvPr/>
            </p:nvSpPr>
            <p:spPr bwMode="auto">
              <a:xfrm flipH="1">
                <a:off x="616433" y="7405365"/>
                <a:ext cx="1051796" cy="169277"/>
              </a:xfrm>
              <a:prstGeom prst="rect">
                <a:avLst/>
              </a:prstGeom>
              <a:noFill/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r>
                  <a:rPr lang="ko-KR" altLang="en-US" sz="1200" spc="-100" dirty="0">
                    <a:solidFill>
                      <a:schemeClr val="lt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보안대책 수립</a:t>
                </a: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367562" y="8206088"/>
            <a:ext cx="4080307" cy="528259"/>
            <a:chOff x="504592" y="8173778"/>
            <a:chExt cx="4080307" cy="528259"/>
          </a:xfrm>
        </p:grpSpPr>
        <p:grpSp>
          <p:nvGrpSpPr>
            <p:cNvPr id="5" name="그룹 4"/>
            <p:cNvGrpSpPr/>
            <p:nvPr/>
          </p:nvGrpSpPr>
          <p:grpSpPr>
            <a:xfrm>
              <a:off x="1715341" y="8194796"/>
              <a:ext cx="2869558" cy="507241"/>
              <a:chOff x="1715341" y="8194796"/>
              <a:chExt cx="2869558" cy="507241"/>
            </a:xfrm>
          </p:grpSpPr>
          <p:sp>
            <p:nvSpPr>
              <p:cNvPr id="72" name="AutoShape 154"/>
              <p:cNvSpPr>
                <a:spLocks noChangeArrowheads="1"/>
              </p:cNvSpPr>
              <p:nvPr/>
            </p:nvSpPr>
            <p:spPr bwMode="gray">
              <a:xfrm>
                <a:off x="1715341" y="8194796"/>
                <a:ext cx="2869558" cy="5072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3" name="Rectangle 58"/>
              <p:cNvSpPr>
                <a:spLocks noChangeArrowheads="1"/>
              </p:cNvSpPr>
              <p:nvPr/>
            </p:nvSpPr>
            <p:spPr bwMode="auto">
              <a:xfrm>
                <a:off x="1900659" y="8194796"/>
                <a:ext cx="2645941" cy="353943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정보보안 교육 실시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보안의식 고취로 보안사고 재발 방지</a:t>
                </a:r>
              </a:p>
            </p:txBody>
          </p:sp>
        </p:grpSp>
        <p:sp>
          <p:nvSpPr>
            <p:cNvPr id="89" name="타원 285"/>
            <p:cNvSpPr/>
            <p:nvPr/>
          </p:nvSpPr>
          <p:spPr>
            <a:xfrm flipH="1">
              <a:off x="504592" y="8173778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0" name="타원 286"/>
            <p:cNvSpPr/>
            <p:nvPr/>
          </p:nvSpPr>
          <p:spPr>
            <a:xfrm flipH="1">
              <a:off x="540225" y="8198862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1" name="직사각형 90"/>
            <p:cNvSpPr>
              <a:spLocks noChangeArrowheads="1"/>
            </p:cNvSpPr>
            <p:nvPr/>
          </p:nvSpPr>
          <p:spPr bwMode="auto">
            <a:xfrm flipH="1">
              <a:off x="616433" y="8353270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보안의식 강화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67562" y="8775249"/>
            <a:ext cx="4073847" cy="637100"/>
            <a:chOff x="504592" y="8774045"/>
            <a:chExt cx="4073847" cy="637100"/>
          </a:xfrm>
        </p:grpSpPr>
        <p:grpSp>
          <p:nvGrpSpPr>
            <p:cNvPr id="6" name="그룹 5"/>
            <p:cNvGrpSpPr/>
            <p:nvPr/>
          </p:nvGrpSpPr>
          <p:grpSpPr>
            <a:xfrm>
              <a:off x="1708881" y="8804653"/>
              <a:ext cx="2869558" cy="606492"/>
              <a:chOff x="1708881" y="8804653"/>
              <a:chExt cx="2869558" cy="606492"/>
            </a:xfrm>
          </p:grpSpPr>
          <p:sp>
            <p:nvSpPr>
              <p:cNvPr id="75" name="AutoShape 154"/>
              <p:cNvSpPr>
                <a:spLocks noChangeArrowheads="1"/>
              </p:cNvSpPr>
              <p:nvPr/>
            </p:nvSpPr>
            <p:spPr bwMode="gray">
              <a:xfrm>
                <a:off x="1708881" y="8804653"/>
                <a:ext cx="2869558" cy="60649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1900659" y="8804653"/>
                <a:ext cx="2645941" cy="538609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인원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조직 보안 대책 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: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타시스템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타업체간 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인터페이스 보안 강화 </a:t>
                </a:r>
                <a:endParaRPr lang="en-US" altLang="ko-KR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자료보안대책 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: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도면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성과물의 보안관리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04592" y="8774045"/>
              <a:ext cx="1275471" cy="634771"/>
              <a:chOff x="504592" y="8774045"/>
              <a:chExt cx="1275471" cy="528259"/>
            </a:xfrm>
          </p:grpSpPr>
          <p:sp>
            <p:nvSpPr>
              <p:cNvPr id="93" name="타원 285"/>
              <p:cNvSpPr/>
              <p:nvPr/>
            </p:nvSpPr>
            <p:spPr>
              <a:xfrm flipH="1">
                <a:off x="504592" y="8774045"/>
                <a:ext cx="1275471" cy="528259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4" name="타원 286"/>
              <p:cNvSpPr/>
              <p:nvPr/>
            </p:nvSpPr>
            <p:spPr>
              <a:xfrm flipH="1">
                <a:off x="540225" y="8799129"/>
                <a:ext cx="1204204" cy="478091"/>
              </a:xfrm>
              <a:prstGeom prst="round2Diag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endParaRPr lang="ko-KR" altLang="en-US" sz="1200" spc="-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5" name="직사각형 94"/>
              <p:cNvSpPr>
                <a:spLocks noChangeArrowheads="1"/>
              </p:cNvSpPr>
              <p:nvPr/>
            </p:nvSpPr>
            <p:spPr bwMode="auto">
              <a:xfrm flipH="1">
                <a:off x="616433" y="8953537"/>
                <a:ext cx="1051796" cy="169277"/>
              </a:xfrm>
              <a:prstGeom prst="rect">
                <a:avLst/>
              </a:prstGeom>
              <a:noFill/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197040" algn="ctr">
                  <a:buClr>
                    <a:schemeClr val="bg1">
                      <a:lumMod val="65000"/>
                    </a:schemeClr>
                  </a:buClr>
                  <a:buSzPct val="80000"/>
                </a:pPr>
                <a:r>
                  <a:rPr lang="ko-KR" altLang="en-US" sz="1200" spc="-100" dirty="0">
                    <a:solidFill>
                      <a:schemeClr val="lt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보안정책 시행</a:t>
                </a:r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374847" y="9453252"/>
            <a:ext cx="4074668" cy="528259"/>
            <a:chOff x="511877" y="9453252"/>
            <a:chExt cx="4074668" cy="528259"/>
          </a:xfrm>
        </p:grpSpPr>
        <p:grpSp>
          <p:nvGrpSpPr>
            <p:cNvPr id="7" name="그룹 6"/>
            <p:cNvGrpSpPr/>
            <p:nvPr/>
          </p:nvGrpSpPr>
          <p:grpSpPr>
            <a:xfrm>
              <a:off x="1716987" y="9458828"/>
              <a:ext cx="2869558" cy="522683"/>
              <a:chOff x="1716987" y="9401567"/>
              <a:chExt cx="2869558" cy="522683"/>
            </a:xfrm>
          </p:grpSpPr>
          <p:sp>
            <p:nvSpPr>
              <p:cNvPr id="78" name="AutoShape 154"/>
              <p:cNvSpPr>
                <a:spLocks noChangeArrowheads="1"/>
              </p:cNvSpPr>
              <p:nvPr/>
            </p:nvSpPr>
            <p:spPr bwMode="gray">
              <a:xfrm>
                <a:off x="1716987" y="9401567"/>
                <a:ext cx="2869558" cy="522683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tlCol="0" anchor="t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79" name="Rectangle 58"/>
              <p:cNvSpPr>
                <a:spLocks noChangeArrowheads="1"/>
              </p:cNvSpPr>
              <p:nvPr/>
            </p:nvSpPr>
            <p:spPr bwMode="auto">
              <a:xfrm>
                <a:off x="1900659" y="9401567"/>
                <a:ext cx="2645941" cy="169277"/>
              </a:xfrm>
              <a:prstGeom prst="rect">
                <a:avLst/>
              </a:prstGeom>
              <a:noFill/>
              <a:ln w="28575">
                <a:noFill/>
              </a:ln>
              <a:effectLst/>
              <a:extLst/>
            </p:spPr>
            <p:txBody>
              <a:bodyPr wrap="square" lIns="108000" tIns="72000" rIns="108000" anchor="t" anchorCtr="0"/>
              <a:lstStyle/>
              <a:p>
                <a:pPr marL="80963" indent="-80963" defTabSz="955675" fontAlgn="ctr" latinLnBrk="0">
                  <a:spcBef>
                    <a:spcPct val="10000"/>
                  </a:spcBef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보안관리</a:t>
                </a:r>
                <a:r>
                  <a:rPr lang="en-US" altLang="ko-KR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0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보안상태에 대한 점검 및 성과검증</a:t>
                </a:r>
              </a:p>
            </p:txBody>
          </p:sp>
        </p:grpSp>
        <p:sp>
          <p:nvSpPr>
            <p:cNvPr id="97" name="타원 285"/>
            <p:cNvSpPr/>
            <p:nvPr/>
          </p:nvSpPr>
          <p:spPr>
            <a:xfrm flipH="1">
              <a:off x="511877" y="9453252"/>
              <a:ext cx="1275471" cy="528259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8" name="타원 286"/>
            <p:cNvSpPr/>
            <p:nvPr/>
          </p:nvSpPr>
          <p:spPr>
            <a:xfrm flipH="1">
              <a:off x="547510" y="9478336"/>
              <a:ext cx="1204204" cy="478091"/>
            </a:xfrm>
            <a:prstGeom prst="round2Diag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endParaRPr lang="ko-KR" altLang="en-US" sz="1200" spc="-1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9" name="직사각형 98"/>
            <p:cNvSpPr>
              <a:spLocks noChangeArrowheads="1"/>
            </p:cNvSpPr>
            <p:nvPr/>
          </p:nvSpPr>
          <p:spPr bwMode="auto">
            <a:xfrm flipH="1">
              <a:off x="623718" y="9632744"/>
              <a:ext cx="1051796" cy="169277"/>
            </a:xfrm>
            <a:prstGeom prst="rect">
              <a:avLst/>
            </a:prstGeom>
            <a:noFill/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 평가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21897" y="6615496"/>
            <a:ext cx="2543110" cy="2684567"/>
            <a:chOff x="4614913" y="6966530"/>
            <a:chExt cx="2550094" cy="2616569"/>
          </a:xfrm>
        </p:grpSpPr>
        <p:sp>
          <p:nvSpPr>
            <p:cNvPr id="101" name="Rectangle 309"/>
            <p:cNvSpPr>
              <a:spLocks noChangeArrowheads="1"/>
            </p:cNvSpPr>
            <p:nvPr/>
          </p:nvSpPr>
          <p:spPr bwMode="auto">
            <a:xfrm flipH="1">
              <a:off x="4614913" y="6966530"/>
              <a:ext cx="2550094" cy="2616569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4639828" y="7061621"/>
              <a:ext cx="2401999" cy="2479520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lIns="108000" tIns="180000" rIns="108000" anchor="t" anchorCtr="0"/>
            <a:lstStyle>
              <a:defPPr>
                <a:defRPr lang="ko-KR"/>
              </a:defPPr>
              <a:lvl1pPr marL="80963" marR="0" lvl="0" indent="-80963" defTabSz="955675" fontAlgn="ctr" latinLnBrk="0">
                <a:lnSpc>
                  <a:spcPct val="100000"/>
                </a:lnSpc>
                <a:spcBef>
                  <a:spcPct val="100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기관소유 </a:t>
              </a:r>
              <a:r>
                <a:rPr lang="en-US" altLang="ko-KR" dirty="0"/>
                <a:t>IS</a:t>
              </a:r>
              <a:r>
                <a:rPr lang="ko-KR" altLang="en-US" dirty="0"/>
                <a:t>의 내ㆍ외부 </a:t>
              </a:r>
              <a:r>
                <a:rPr lang="en-US" altLang="ko-KR" dirty="0"/>
                <a:t>IP</a:t>
              </a:r>
              <a:r>
                <a:rPr lang="ko-KR" altLang="en-US" dirty="0"/>
                <a:t>주소</a:t>
              </a:r>
              <a:endParaRPr lang="en-US" altLang="ko-KR" dirty="0"/>
            </a:p>
            <a:p>
              <a:r>
                <a:rPr lang="ko-KR" altLang="en-US" dirty="0"/>
                <a:t>세부 </a:t>
              </a:r>
              <a:r>
                <a:rPr lang="en-US" altLang="ko-KR" dirty="0"/>
                <a:t>IS </a:t>
              </a:r>
              <a:r>
                <a:rPr lang="ko-KR" altLang="en-US" dirty="0"/>
                <a:t>구성현황 및 정보통신망 구성도</a:t>
              </a:r>
              <a:endParaRPr lang="en-US" altLang="ko-KR" dirty="0"/>
            </a:p>
            <a:p>
              <a:r>
                <a:rPr lang="ko-KR" altLang="en-US" dirty="0"/>
                <a:t>사용자계정</a:t>
              </a:r>
              <a:r>
                <a:rPr lang="en-US" altLang="ko-KR" dirty="0"/>
                <a:t>, </a:t>
              </a:r>
              <a:r>
                <a:rPr lang="ko-KR" altLang="en-US" dirty="0"/>
                <a:t>비밀번호 등 접근권한 정보</a:t>
              </a:r>
              <a:endParaRPr lang="en-US" altLang="ko-KR" dirty="0"/>
            </a:p>
            <a:p>
              <a:r>
                <a:rPr lang="ko-KR" altLang="en-US" dirty="0"/>
                <a:t>전산통신망 취약점 분석ㆍ평가 결과물</a:t>
              </a:r>
              <a:endParaRPr lang="en-US" altLang="ko-KR" dirty="0"/>
            </a:p>
            <a:p>
              <a:r>
                <a:rPr lang="ko-KR" altLang="en-US" dirty="0"/>
                <a:t>침입차단시스템ㆍ방지시스템 등 정보보호제품 및 라우터ㆍ스위치 등 네트워크 설정정보</a:t>
              </a:r>
              <a:endParaRPr lang="en-US" altLang="ko-KR" dirty="0"/>
            </a:p>
            <a:p>
              <a:r>
                <a:rPr lang="ko-KR" altLang="en-US" dirty="0" smtClean="0"/>
                <a:t>대전광역시교육청 </a:t>
              </a:r>
              <a:r>
                <a:rPr lang="ko-KR" altLang="en-US" dirty="0"/>
                <a:t>보안관리규정 및  정보보안업무지침</a:t>
              </a:r>
              <a:r>
                <a:rPr lang="en-US" altLang="ko-KR" dirty="0"/>
                <a:t>/ </a:t>
              </a:r>
              <a:r>
                <a:rPr lang="ko-KR" altLang="en-US" dirty="0"/>
                <a:t>개인정보 보호지침</a:t>
              </a:r>
              <a:r>
                <a:rPr lang="en-US" altLang="ko-KR" dirty="0"/>
                <a:t>/ </a:t>
              </a:r>
              <a:r>
                <a:rPr lang="ko-KR" altLang="en-US" dirty="0"/>
                <a:t>외주 용역업체 보안관리 요령 준수</a:t>
              </a:r>
              <a:endParaRPr lang="en-US" altLang="ko-KR" dirty="0"/>
            </a:p>
            <a:p>
              <a:r>
                <a:rPr lang="ko-KR" altLang="en-US" dirty="0"/>
                <a:t>외주 용역사업 보안 특약 </a:t>
              </a:r>
              <a:r>
                <a:rPr lang="ko-KR" altLang="en-US" dirty="0" smtClean="0"/>
                <a:t>준수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0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01637"/>
              </p:ext>
            </p:extLst>
          </p:nvPr>
        </p:nvGraphicFramePr>
        <p:xfrm>
          <a:off x="354096" y="3048592"/>
          <a:ext cx="6846803" cy="6936784"/>
        </p:xfrm>
        <a:graphic>
          <a:graphicData uri="http://schemas.openxmlformats.org/drawingml/2006/table">
            <a:tbl>
              <a:tblPr/>
              <a:tblGrid>
                <a:gridCol w="1159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0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48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</a:tblGrid>
              <a:tr h="305616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예상 위험요소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대응방안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일정관리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완료일 미 준수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일정에 맞는 일정 및 범위 관리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우선 순위 부여 및 효율적인 개발 진도 관리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8823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인력변동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투입인력 결원 발생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개발자의 적극성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신뢰성 부족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착수 시점에 신뢰성 있는 우수 인력 투입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퇴직 등의 결원 발생시 상응하는 우수 인력을  발주처의 승인 하에 선발하여 충원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특정사업 영역에 일이 많거나 적을 경우 변동이 발생하며 우수인력 중심으로 재배치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01176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산출물 품질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파악 및 반영의 미비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납기의 지연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환경에 적합하지 않은 방안 제시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정기적으로 발주처의 요구 목표를 확인하여 관리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수행범위 및 산출물을 명확히 정의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조직의 참여로 산출물 품질 향상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376756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 수행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조직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팀원간의 의사소통 결여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진척관리 및 팀원의 일정관리 미흡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전문 기술인력의 미확보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수시 미팅 정례화로 원활한 팀원간의 의사소통 채널 확보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표준 절차에 따른 진척관리 및 팀원의 일정관리 추진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기능별 업무별 전문인력 배치를 통한 원활한 사업 수행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7153977"/>
                  </a:ext>
                </a:extLst>
              </a:tr>
              <a:tr h="96132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발주처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조직변화 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목표 및 비전의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본 사업의 목적에 맞는 조직 부재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내부 사업관리 및 지원 부족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명확한 목표 분석을 통한 추진방향 설정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본 사업 목적에 맞는 조직 및 지원체계 확보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사업담당자 및 지원인력의 지속적인 관심을 유도할 수 있도록 보고 및 의사결정 채널 확보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9189859"/>
                  </a:ext>
                </a:extLst>
              </a:tr>
              <a:tr h="839410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사업환경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측면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작업장 환경 미흡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작업장 이전이 불가피할 경우  발주처 사업담당자와 협의 후 결정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 내부의 지원을 통해 환경 개선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887639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업무범위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요구사항의 불명확 및 잦은 변경의 위험성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대응 지연에 따른 위험성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 전체 일정 내에서 소화하기 힘든 문제를 야기시키는 경우 발주처 사업담당자에 조정 신청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위험관리보고서를 통해 상황과 대안 및 파급효과를 보고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just" eaLnBrk="0" latinLnBrk="0" hangingPunct="0">
              <a:spcAft>
                <a:spcPts val="327"/>
              </a:spcAft>
              <a:defRPr/>
            </a:pP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2.7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위험관리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일정 지연 및 품질 미흡 등과 같이 사업 수행에 부정적인 영향을 미칠 수 있는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 요소를 조기에 파악하여 적절히 대응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할 수 있도록 주요 위험 요소는 사업 시작 단계부터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지속적으로 모니터링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하여 통제합니다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위험관리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2.7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 계획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수립 전략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본 사업의 추진일정 수립에 있어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발주처의 요구일정과 사업구성 요소 및 수행환경을 고려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 사업수행 방법론에 따른 단계별 일정을 계획하여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실질적이고 효율적으로 이루어지도록 사업추진 일정을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일정계획 수립 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5459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일정계획 수립 방안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872419" y="3510496"/>
            <a:ext cx="3894287" cy="624443"/>
            <a:chOff x="2210173" y="3037923"/>
            <a:chExt cx="3613164" cy="624443"/>
          </a:xfrm>
        </p:grpSpPr>
        <p:sp>
          <p:nvSpPr>
            <p:cNvPr id="49" name="Rectangle 149"/>
            <p:cNvSpPr>
              <a:spLocks noChangeArrowheads="1"/>
            </p:cNvSpPr>
            <p:nvPr/>
          </p:nvSpPr>
          <p:spPr bwMode="auto">
            <a:xfrm>
              <a:off x="2466132" y="3077591"/>
              <a:ext cx="312627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extrusionH="2540" contourW="25400">
                <a:bevelT w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Symbol" pitchFamily="18" charset="2"/>
                </a:rPr>
                <a:t>단계별 품질점검 일정계획 수립으로 </a:t>
              </a:r>
            </a:p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차질없는 사업공정 추진</a:t>
              </a:r>
            </a:p>
          </p:txBody>
        </p:sp>
        <p:sp>
          <p:nvSpPr>
            <p:cNvPr id="50" name="Freeform 406"/>
            <p:cNvSpPr>
              <a:spLocks noEditPoints="1"/>
            </p:cNvSpPr>
            <p:nvPr/>
          </p:nvSpPr>
          <p:spPr bwMode="auto">
            <a:xfrm>
              <a:off x="2210173" y="3037923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51" name="Freeform 406"/>
            <p:cNvSpPr>
              <a:spLocks noEditPoints="1"/>
            </p:cNvSpPr>
            <p:nvPr/>
          </p:nvSpPr>
          <p:spPr bwMode="auto">
            <a:xfrm flipH="1" flipV="1">
              <a:off x="5650880" y="3037923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67" name="Rectangle 174"/>
          <p:cNvSpPr>
            <a:spLocks noChangeArrowheads="1"/>
          </p:cNvSpPr>
          <p:nvPr/>
        </p:nvSpPr>
        <p:spPr bwMode="gray">
          <a:xfrm>
            <a:off x="735491" y="5948007"/>
            <a:ext cx="135424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기반 기술과 방법 고려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관계 기관과의 연계 일정 확보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단계별 연관 관계 및 기간 부여</a:t>
            </a:r>
          </a:p>
        </p:txBody>
      </p:sp>
      <p:sp>
        <p:nvSpPr>
          <p:cNvPr id="68" name="Rectangle 174"/>
          <p:cNvSpPr>
            <a:spLocks noChangeArrowheads="1"/>
          </p:cNvSpPr>
          <p:nvPr/>
        </p:nvSpPr>
        <p:spPr bwMode="gray">
          <a:xfrm>
            <a:off x="2338951" y="6316307"/>
            <a:ext cx="1378123" cy="10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사업의 기반지식을 보유한 경험인력 투입 및 활용 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목표시스템의 이해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설계를 위한 소요 시간의 단축</a:t>
            </a:r>
          </a:p>
        </p:txBody>
      </p:sp>
      <p:sp>
        <p:nvSpPr>
          <p:cNvPr id="69" name="Rectangle 174"/>
          <p:cNvSpPr>
            <a:spLocks noChangeArrowheads="1"/>
          </p:cNvSpPr>
          <p:nvPr/>
        </p:nvSpPr>
        <p:spPr bwMode="gray">
          <a:xfrm>
            <a:off x="3977252" y="6316307"/>
            <a:ext cx="1356748" cy="14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사업 수행경험을 통한 노하우의 즉각적인 재활용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적절한 사업관리를 통한 납기준수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제안사가  공공사업 경험을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활용으로 안정적 사업관리 보장</a:t>
            </a:r>
          </a:p>
        </p:txBody>
      </p:sp>
      <p:sp>
        <p:nvSpPr>
          <p:cNvPr id="70" name="Rectangle 174"/>
          <p:cNvSpPr>
            <a:spLocks noChangeArrowheads="1"/>
          </p:cNvSpPr>
          <p:nvPr/>
        </p:nvSpPr>
        <p:spPr bwMode="gray">
          <a:xfrm>
            <a:off x="5666351" y="5948007"/>
            <a:ext cx="139795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사업추진 일정 및 공정의 통합관리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업무별 난이도 고려 여유일정 확보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 기관과의 협의 일정 확보</a:t>
            </a:r>
          </a:p>
        </p:txBody>
      </p:sp>
      <p:pic>
        <p:nvPicPr>
          <p:cNvPr id="76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6398" y="6452021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80454" y="6452022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25" descr="악세사리"/>
          <p:cNvPicPr>
            <a:picLocks noChangeAspect="1" noChangeArrowheads="1"/>
          </p:cNvPicPr>
          <p:nvPr/>
        </p:nvPicPr>
        <p:blipFill>
          <a:blip r:embed="rId3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70103" y="6452023"/>
            <a:ext cx="1632870" cy="2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그룹 63"/>
          <p:cNvGrpSpPr/>
          <p:nvPr/>
        </p:nvGrpSpPr>
        <p:grpSpPr>
          <a:xfrm>
            <a:off x="756262" y="4239766"/>
            <a:ext cx="6085556" cy="1685429"/>
            <a:chOff x="798680" y="8167009"/>
            <a:chExt cx="6085556" cy="1685429"/>
          </a:xfrm>
        </p:grpSpPr>
        <p:grpSp>
          <p:nvGrpSpPr>
            <p:cNvPr id="120" name="그룹 50"/>
            <p:cNvGrpSpPr/>
            <p:nvPr/>
          </p:nvGrpSpPr>
          <p:grpSpPr>
            <a:xfrm>
              <a:off x="798680" y="8167009"/>
              <a:ext cx="1363950" cy="1335422"/>
              <a:chOff x="2666998" y="1292597"/>
              <a:chExt cx="1524002" cy="1524002"/>
            </a:xfrm>
          </p:grpSpPr>
          <p:pic>
            <p:nvPicPr>
              <p:cNvPr id="132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292597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33" name="직사각형 132"/>
              <p:cNvSpPr/>
              <p:nvPr/>
            </p:nvSpPr>
            <p:spPr>
              <a:xfrm>
                <a:off x="2748087" y="1726775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기간 설정의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적정성 확보</a:t>
                </a:r>
              </a:p>
            </p:txBody>
          </p:sp>
        </p:grpSp>
        <p:grpSp>
          <p:nvGrpSpPr>
            <p:cNvPr id="121" name="그룹 54"/>
            <p:cNvGrpSpPr/>
            <p:nvPr/>
          </p:nvGrpSpPr>
          <p:grpSpPr>
            <a:xfrm>
              <a:off x="2372549" y="8517016"/>
              <a:ext cx="1363950" cy="1335422"/>
              <a:chOff x="2666998" y="1692030"/>
              <a:chExt cx="1524002" cy="1524002"/>
            </a:xfrm>
          </p:grpSpPr>
          <p:pic>
            <p:nvPicPr>
              <p:cNvPr id="128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692030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9" name="직사각형 128"/>
              <p:cNvSpPr/>
              <p:nvPr/>
            </p:nvSpPr>
            <p:spPr>
              <a:xfrm>
                <a:off x="2748087" y="2126208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관련사업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경험인력 투입</a:t>
                </a:r>
              </a:p>
            </p:txBody>
          </p:sp>
        </p:grpSp>
        <p:grpSp>
          <p:nvGrpSpPr>
            <p:cNvPr id="122" name="그룹 57"/>
            <p:cNvGrpSpPr/>
            <p:nvPr/>
          </p:nvGrpSpPr>
          <p:grpSpPr>
            <a:xfrm>
              <a:off x="3946418" y="8517016"/>
              <a:ext cx="1363950" cy="1335422"/>
              <a:chOff x="2666998" y="1692030"/>
              <a:chExt cx="1524002" cy="1524002"/>
            </a:xfrm>
          </p:grpSpPr>
          <p:pic>
            <p:nvPicPr>
              <p:cNvPr id="126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692030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2748087" y="2058304"/>
                <a:ext cx="1361824" cy="790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 </a:t>
                </a:r>
                <a:r>
                  <a:rPr lang="ko-KR" altLang="en-US" sz="1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안정적 사업관리와 수행경험활용</a:t>
                </a:r>
                <a:endParaRPr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  <a:sym typeface="Monotype Sorts" pitchFamily="2" charset="2"/>
                </a:endParaRPr>
              </a:p>
            </p:txBody>
          </p:sp>
        </p:grpSp>
        <p:grpSp>
          <p:nvGrpSpPr>
            <p:cNvPr id="123" name="그룹 60"/>
            <p:cNvGrpSpPr/>
            <p:nvPr/>
          </p:nvGrpSpPr>
          <p:grpSpPr>
            <a:xfrm>
              <a:off x="5520286" y="8167009"/>
              <a:ext cx="1363950" cy="1335422"/>
              <a:chOff x="2666998" y="1292597"/>
              <a:chExt cx="1524002" cy="1524002"/>
            </a:xfrm>
          </p:grpSpPr>
          <p:pic>
            <p:nvPicPr>
              <p:cNvPr id="124" name="Picture 6" descr="C:\Users\강세환\Desktop\새 폴더 (3)\circle_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66998" y="1292597"/>
                <a:ext cx="1524002" cy="1524002"/>
              </a:xfrm>
              <a:prstGeom prst="rect">
                <a:avLst/>
              </a:prstGeom>
              <a:noFill/>
            </p:spPr>
          </p:pic>
          <p:sp>
            <p:nvSpPr>
              <p:cNvPr id="125" name="직사각형 124"/>
              <p:cNvSpPr/>
              <p:nvPr/>
            </p:nvSpPr>
            <p:spPr>
              <a:xfrm>
                <a:off x="2748087" y="1726775"/>
                <a:ext cx="1361824" cy="62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일정의</a:t>
                </a:r>
              </a:p>
              <a:p>
                <a:pPr algn="ctr" eaLnBrk="0" latinLnBrk="0" hangingPunct="0">
                  <a:spcBef>
                    <a:spcPts val="37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100000"/>
                  <a:defRPr/>
                </a:pPr>
                <a:r>
                  <a:rPr lang="ko-KR" altLang="en-US" sz="1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  <a:sym typeface="Monotype Sorts" pitchFamily="2" charset="2"/>
                  </a:rPr>
                  <a:t>타당성 확보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72843" y="7891057"/>
            <a:ext cx="6702657" cy="1945312"/>
            <a:chOff x="472843" y="7891057"/>
            <a:chExt cx="9612417" cy="1945312"/>
          </a:xfrm>
        </p:grpSpPr>
        <p:grpSp>
          <p:nvGrpSpPr>
            <p:cNvPr id="135" name="그룹 21"/>
            <p:cNvGrpSpPr/>
            <p:nvPr/>
          </p:nvGrpSpPr>
          <p:grpSpPr>
            <a:xfrm>
              <a:off x="472843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36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38" name="대각선 방향의 모서리가 둥근 사각형 137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고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려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사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항</a:t>
                  </a:r>
                </a:p>
              </p:txBody>
            </p:sp>
            <p:sp>
              <p:nvSpPr>
                <p:cNvPr id="139" name="대각선 방향의 모서리가 둥근 사각형 138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543531" y="1598983"/>
                <a:ext cx="2412268" cy="848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 공정 업무별 선후 관계 고려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타 기관과의 연계 일정 및 제반 협의사항 고려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장비제작 공정관리 포함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안정화기간 보장</a:t>
                </a:r>
              </a:p>
            </p:txBody>
          </p:sp>
        </p:grpSp>
        <p:grpSp>
          <p:nvGrpSpPr>
            <p:cNvPr id="140" name="그룹 21"/>
            <p:cNvGrpSpPr/>
            <p:nvPr/>
          </p:nvGrpSpPr>
          <p:grpSpPr>
            <a:xfrm>
              <a:off x="3728699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41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43" name="대각선 방향의 모서리가 둥근 사각형 142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수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립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방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향</a:t>
                  </a:r>
                </a:p>
              </p:txBody>
            </p:sp>
            <p:sp>
              <p:nvSpPr>
                <p:cNvPr id="144" name="대각선 방향의 모서리가 둥근 사각형 143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543531" y="1598983"/>
                <a:ext cx="2412268" cy="665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적용방법 및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WBS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기반의 상세공정 정의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 공정 업무별 상관관계 분석 조사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업무별 세부 일정 조사 및 조정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 변경 및 관리</a:t>
                </a:r>
              </a:p>
            </p:txBody>
          </p:sp>
        </p:grpSp>
        <p:grpSp>
          <p:nvGrpSpPr>
            <p:cNvPr id="145" name="그룹 21"/>
            <p:cNvGrpSpPr/>
            <p:nvPr/>
          </p:nvGrpSpPr>
          <p:grpSpPr>
            <a:xfrm>
              <a:off x="6990470" y="7891057"/>
              <a:ext cx="3094790" cy="1945312"/>
              <a:chOff x="434340" y="1192352"/>
              <a:chExt cx="2883123" cy="1717126"/>
            </a:xfrm>
          </p:grpSpPr>
          <p:grpSp>
            <p:nvGrpSpPr>
              <p:cNvPr id="146" name="그룹 5"/>
              <p:cNvGrpSpPr/>
              <p:nvPr/>
            </p:nvGrpSpPr>
            <p:grpSpPr>
              <a:xfrm>
                <a:off x="434340" y="1192352"/>
                <a:ext cx="2883123" cy="1717126"/>
                <a:chOff x="728700" y="3113427"/>
                <a:chExt cx="2188671" cy="1877223"/>
              </a:xfrm>
            </p:grpSpPr>
            <p:sp>
              <p:nvSpPr>
                <p:cNvPr id="148" name="대각선 방향의 모서리가 둥근 사각형 147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도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출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전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/</a:t>
                  </a: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략</a:t>
                  </a:r>
                </a:p>
              </p:txBody>
            </p:sp>
            <p:sp>
              <p:nvSpPr>
                <p:cNvPr id="149" name="대각선 방향의 모서리가 둥근 사각형 148"/>
                <p:cNvSpPr/>
                <p:nvPr/>
              </p:nvSpPr>
              <p:spPr>
                <a:xfrm>
                  <a:off x="728700" y="3421952"/>
                  <a:ext cx="2188671" cy="1568698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/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543531" y="1598983"/>
                <a:ext cx="2412268" cy="1263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공공사업 유 경험자와 사업관리 전문가에 의한 일정계획 수립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기존 현황을 잘 아는 제안사로써 요구사항 분석 및 설계기간 단축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방법론을 활용한 상세공정 정의 및 세부일정 수립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9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관리방안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완벽한 성과물의 납기 준수를 위해 전체 및 단위 일정계획을 수립하고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계획된 일정에 따라 사용 가능한 자원을 적절히 배분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 발생 가능한 여러 일정지연 요소들을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제거하여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납기 내 성공적인 시스템의 구축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보장합니다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5459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일정계획 관리방안</a:t>
              </a:r>
            </a:p>
          </p:txBody>
        </p:sp>
      </p:grpSp>
      <p:sp>
        <p:nvSpPr>
          <p:cNvPr id="8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일정계획 관리방안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91" name="Picture 7" descr="Untitled-1"/>
          <p:cNvPicPr>
            <a:picLocks noChangeAspect="1" noChangeArrowheads="1"/>
          </p:cNvPicPr>
          <p:nvPr/>
        </p:nvPicPr>
        <p:blipFill>
          <a:blip r:embed="rId3" cstate="print"/>
          <a:srcRect l="6244" r="6244" b="24274"/>
          <a:stretch>
            <a:fillRect/>
          </a:stretch>
        </p:blipFill>
        <p:spPr bwMode="auto">
          <a:xfrm>
            <a:off x="516269" y="7951954"/>
            <a:ext cx="6606638" cy="6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" name="그룹 91"/>
          <p:cNvGrpSpPr/>
          <p:nvPr/>
        </p:nvGrpSpPr>
        <p:grpSpPr>
          <a:xfrm>
            <a:off x="504267" y="3042444"/>
            <a:ext cx="6626623" cy="4921375"/>
            <a:chOff x="819150" y="3438525"/>
            <a:chExt cx="6135141" cy="4921375"/>
          </a:xfrm>
        </p:grpSpPr>
        <p:pic>
          <p:nvPicPr>
            <p:cNvPr id="204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rot="16200000" flipH="1">
              <a:off x="3444615" y="7134920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flipV="1">
              <a:off x="4538355" y="5634670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 rot="5400000">
              <a:off x="3346227" y="4479299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" name="Picture 208" descr="46"/>
            <p:cNvPicPr>
              <a:picLocks noChangeAspect="1" noChangeArrowheads="1"/>
            </p:cNvPicPr>
            <p:nvPr/>
          </p:nvPicPr>
          <p:blipFill>
            <a:blip r:embed="rId4" cstate="print">
              <a:lum bright="12000"/>
            </a:blip>
            <a:srcRect/>
            <a:stretch>
              <a:fillRect/>
            </a:stretch>
          </p:blipFill>
          <p:spPr bwMode="gray">
            <a:xfrm>
              <a:off x="2315855" y="5723899"/>
              <a:ext cx="986320" cy="40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8" name="그룹 207"/>
            <p:cNvGrpSpPr/>
            <p:nvPr/>
          </p:nvGrpSpPr>
          <p:grpSpPr>
            <a:xfrm>
              <a:off x="819150" y="3438525"/>
              <a:ext cx="2922041" cy="2273550"/>
              <a:chOff x="819150" y="3438525"/>
              <a:chExt cx="2922041" cy="2273550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108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예방중심의 지연방지를 위한 각종 문제점 및 지연요소의 사전대책 마련</a:t>
                </a: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775159" y="37678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51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2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일정계획 수립</a:t>
                </a:r>
              </a:p>
            </p:txBody>
          </p:sp>
          <p:sp>
            <p:nvSpPr>
              <p:cNvPr id="253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현재 실적 보고</a:t>
                </a:r>
              </a:p>
            </p:txBody>
          </p:sp>
          <p:sp>
            <p:nvSpPr>
              <p:cNvPr id="254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잔여 공정 예측</a:t>
                </a:r>
              </a:p>
            </p:txBody>
          </p:sp>
          <p:cxnSp>
            <p:nvCxnSpPr>
              <p:cNvPr id="255" name="직선 연결선 254"/>
              <p:cNvCxnSpPr>
                <a:stCxn id="252" idx="2"/>
                <a:endCxn id="253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56" name="직선 연결선 255"/>
              <p:cNvCxnSpPr>
                <a:stCxn id="253" idx="2"/>
                <a:endCxn id="254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57" name="Rectangle 255"/>
              <p:cNvSpPr>
                <a:spLocks noChangeArrowheads="1"/>
              </p:cNvSpPr>
              <p:nvPr/>
            </p:nvSpPr>
            <p:spPr bwMode="gray">
              <a:xfrm>
                <a:off x="2091761" y="5006475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사업수행팀</a:t>
                </a:r>
              </a:p>
            </p:txBody>
          </p:sp>
          <p:sp>
            <p:nvSpPr>
              <p:cNvPr id="258" name="Rectangle 255"/>
              <p:cNvSpPr>
                <a:spLocks noChangeArrowheads="1"/>
              </p:cNvSpPr>
              <p:nvPr/>
            </p:nvSpPr>
            <p:spPr bwMode="gray">
              <a:xfrm>
                <a:off x="2849000" y="5006475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품질보증팀</a:t>
                </a:r>
                <a:endParaRPr kumimoji="1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sp>
            <p:nvSpPr>
              <p:cNvPr id="250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단계</a:t>
                </a: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 flipH="1">
              <a:off x="4032250" y="3438525"/>
              <a:ext cx="2922041" cy="2273550"/>
              <a:chOff x="819150" y="3438525"/>
              <a:chExt cx="2922041" cy="2273550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72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추진일정과 진행현황 비교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모든 활동에 대한 여유시간 및 전체적인 여유시간 분석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활동목표 및 시작일자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종료일자 정의</a:t>
                </a: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775159" y="37678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39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0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 진척도 측정</a:t>
                </a:r>
              </a:p>
            </p:txBody>
          </p:sp>
          <p:sp>
            <p:nvSpPr>
              <p:cNvPr id="241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사업진행 현황 보고</a:t>
                </a:r>
              </a:p>
            </p:txBody>
          </p:sp>
          <p:sp>
            <p:nvSpPr>
              <p:cNvPr id="242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대비 진척도 차이</a:t>
                </a:r>
              </a:p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확인 및 분석</a:t>
                </a:r>
              </a:p>
            </p:txBody>
          </p:sp>
          <p:cxnSp>
            <p:nvCxnSpPr>
              <p:cNvPr id="243" name="직선 연결선 242"/>
              <p:cNvCxnSpPr>
                <a:stCxn id="240" idx="2"/>
                <a:endCxn id="241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44" name="직선 연결선 243"/>
              <p:cNvCxnSpPr>
                <a:stCxn id="241" idx="2"/>
                <a:endCxn id="242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45" name="Rectangle 255"/>
              <p:cNvSpPr>
                <a:spLocks noChangeArrowheads="1"/>
              </p:cNvSpPr>
              <p:nvPr/>
            </p:nvSpPr>
            <p:spPr bwMode="gray">
              <a:xfrm>
                <a:off x="2075339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사업관리자</a:t>
                </a:r>
              </a:p>
            </p:txBody>
          </p:sp>
          <p:sp>
            <p:nvSpPr>
              <p:cNvPr id="246" name="Rectangle 255"/>
              <p:cNvSpPr>
                <a:spLocks noChangeArrowheads="1"/>
              </p:cNvSpPr>
              <p:nvPr/>
            </p:nvSpPr>
            <p:spPr bwMode="gray">
              <a:xfrm>
                <a:off x="2832577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</a:t>
                </a: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보증</a:t>
                </a: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팀</a:t>
                </a:r>
              </a:p>
            </p:txBody>
          </p:sp>
          <p:sp>
            <p:nvSpPr>
              <p:cNvPr id="238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실행 단계</a:t>
                </a: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819150" y="6086350"/>
              <a:ext cx="2922041" cy="2273550"/>
              <a:chOff x="819150" y="3438525"/>
              <a:chExt cx="2922041" cy="2273550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819150" y="3448050"/>
                <a:ext cx="1058985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108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지연요소 분석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조치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주요사업 수행 간 일정표 식별</a:t>
                </a: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775159" y="37551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28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9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자원 재할당</a:t>
                </a:r>
              </a:p>
            </p:txBody>
          </p:sp>
          <p:sp>
            <p:nvSpPr>
              <p:cNvPr id="230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일정계획 수정</a:t>
                </a:r>
              </a:p>
            </p:txBody>
          </p:sp>
          <p:sp>
            <p:nvSpPr>
              <p:cNvPr id="231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 요청</a:t>
                </a:r>
              </a:p>
            </p:txBody>
          </p:sp>
          <p:cxnSp>
            <p:nvCxnSpPr>
              <p:cNvPr id="232" name="직선 연결선 231"/>
              <p:cNvCxnSpPr>
                <a:stCxn id="229" idx="2"/>
                <a:endCxn id="230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33" name="직선 연결선 232"/>
              <p:cNvCxnSpPr>
                <a:stCxn id="230" idx="2"/>
                <a:endCxn id="231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34" name="Rectangle 255"/>
              <p:cNvSpPr>
                <a:spLocks noChangeArrowheads="1"/>
              </p:cNvSpPr>
              <p:nvPr/>
            </p:nvSpPr>
            <p:spPr bwMode="gray">
              <a:xfrm>
                <a:off x="2296281" y="4993775"/>
                <a:ext cx="35173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제안사</a:t>
                </a:r>
              </a:p>
            </p:txBody>
          </p:sp>
          <p:sp>
            <p:nvSpPr>
              <p:cNvPr id="227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통제 단계</a:t>
                </a: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 flipH="1">
              <a:off x="4032250" y="6086350"/>
              <a:ext cx="2922041" cy="2273550"/>
              <a:chOff x="819150" y="3438525"/>
              <a:chExt cx="2922041" cy="2273550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819150" y="3448050"/>
                <a:ext cx="958286" cy="22640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72000" tIns="108000" rIns="72000" bIns="108000" anchor="ctr" anchorCtr="0"/>
              <a:lstStyle/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계획된 활동의 종료예정일자 분석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상세 일정 별 자원 및 비용 식별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할당</a:t>
                </a: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651000" y="3448050"/>
                <a:ext cx="126436" cy="226402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</p:spPr>
            <p:txBody>
              <a:bodyPr rot="10800000" wrap="none" bIns="0" anchor="ctr"/>
              <a:lstStyle/>
              <a:p>
                <a:pPr marL="0" marR="0" lvl="0" indent="0" algn="l" defTabSz="2057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나눔고딕 Bold" pitchFamily="50" charset="-127"/>
                  <a:cs typeface="+mn-cs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1775159" y="3755159"/>
                <a:ext cx="1964427" cy="1944216"/>
              </a:xfrm>
              <a:prstGeom prst="rect">
                <a:avLst/>
              </a:prstGeom>
              <a:blipFill dpi="0" rotWithShape="1">
                <a:blip r:embed="rId5" cstate="print"/>
                <a:srcRect/>
                <a:tile tx="0" ty="0" sx="100000" sy="100000" flip="none" algn="tl"/>
              </a:blip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17" name="직사각형 12"/>
              <p:cNvSpPr/>
              <p:nvPr/>
            </p:nvSpPr>
            <p:spPr>
              <a:xfrm>
                <a:off x="3668410" y="3699820"/>
                <a:ext cx="72781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8" name="Rectangle 599"/>
              <p:cNvSpPr>
                <a:spLocks noChangeArrowheads="1"/>
              </p:cNvSpPr>
              <p:nvPr/>
            </p:nvSpPr>
            <p:spPr bwMode="auto">
              <a:xfrm>
                <a:off x="1878135" y="393775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문제점 해결방안 마련</a:t>
                </a:r>
              </a:p>
            </p:txBody>
          </p:sp>
          <p:sp>
            <p:nvSpPr>
              <p:cNvPr id="219" name="Rectangle 599"/>
              <p:cNvSpPr>
                <a:spLocks noChangeArrowheads="1"/>
              </p:cNvSpPr>
              <p:nvPr/>
            </p:nvSpPr>
            <p:spPr bwMode="auto">
              <a:xfrm>
                <a:off x="1878135" y="458904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진척 보고</a:t>
                </a:r>
              </a:p>
            </p:txBody>
          </p:sp>
          <p:sp>
            <p:nvSpPr>
              <p:cNvPr id="220" name="Rectangle 599"/>
              <p:cNvSpPr>
                <a:spLocks noChangeArrowheads="1"/>
              </p:cNvSpPr>
              <p:nvPr/>
            </p:nvSpPr>
            <p:spPr bwMode="auto">
              <a:xfrm>
                <a:off x="1878135" y="5240338"/>
                <a:ext cx="1760416" cy="3221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 영향 분석</a:t>
                </a:r>
              </a:p>
            </p:txBody>
          </p:sp>
          <p:cxnSp>
            <p:nvCxnSpPr>
              <p:cNvPr id="221" name="직선 연결선 220"/>
              <p:cNvCxnSpPr>
                <a:stCxn id="218" idx="2"/>
                <a:endCxn id="219" idx="0"/>
              </p:cNvCxnSpPr>
              <p:nvPr/>
            </p:nvCxnSpPr>
            <p:spPr>
              <a:xfrm>
                <a:off x="2758343" y="425994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222" name="직선 연결선 221"/>
              <p:cNvCxnSpPr>
                <a:stCxn id="219" idx="2"/>
                <a:endCxn id="220" idx="0"/>
              </p:cNvCxnSpPr>
              <p:nvPr/>
            </p:nvCxnSpPr>
            <p:spPr>
              <a:xfrm>
                <a:off x="2758343" y="4911238"/>
                <a:ext cx="0" cy="32910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223" name="Rectangle 255"/>
              <p:cNvSpPr>
                <a:spLocks noChangeArrowheads="1"/>
              </p:cNvSpPr>
              <p:nvPr/>
            </p:nvSpPr>
            <p:spPr bwMode="gray">
              <a:xfrm>
                <a:off x="2832577" y="4345089"/>
                <a:ext cx="586225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marR="0" lvl="0" indent="0" algn="ctr" defTabSz="1261283" rtl="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사업관리자</a:t>
                </a:r>
              </a:p>
            </p:txBody>
          </p:sp>
          <p:sp>
            <p:nvSpPr>
              <p:cNvPr id="216" name="Rectangle 599"/>
              <p:cNvSpPr>
                <a:spLocks noChangeArrowheads="1"/>
              </p:cNvSpPr>
              <p:nvPr/>
            </p:nvSpPr>
            <p:spPr bwMode="auto">
              <a:xfrm>
                <a:off x="1775906" y="3438525"/>
                <a:ext cx="1964873" cy="322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  <a:effectLst>
                <a:outerShdw dist="38100" dir="16200000" rotWithShape="0">
                  <a:srgbClr val="337AB9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914400" latinLnBrk="0"/>
                <a:r>
                  <a: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종료 단계</a:t>
                </a:r>
              </a:p>
            </p:txBody>
          </p:sp>
        </p:grpSp>
        <p:sp>
          <p:nvSpPr>
            <p:cNvPr id="212" name="Rectangle 255"/>
            <p:cNvSpPr>
              <a:spLocks noChangeArrowheads="1"/>
            </p:cNvSpPr>
            <p:nvPr/>
          </p:nvSpPr>
          <p:spPr bwMode="gray">
            <a:xfrm>
              <a:off x="3071177" y="5843088"/>
              <a:ext cx="23448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1261283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승인</a:t>
              </a:r>
            </a:p>
          </p:txBody>
        </p:sp>
      </p:grpSp>
      <p:sp>
        <p:nvSpPr>
          <p:cNvPr id="93" name="양쪽 모서리가 둥근 사각형 92"/>
          <p:cNvSpPr/>
          <p:nvPr/>
        </p:nvSpPr>
        <p:spPr>
          <a:xfrm>
            <a:off x="5149429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2896309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5" name="양쪽 모서리가 둥근 사각형 94"/>
          <p:cNvSpPr/>
          <p:nvPr/>
        </p:nvSpPr>
        <p:spPr>
          <a:xfrm>
            <a:off x="633145" y="8349932"/>
            <a:ext cx="1882322" cy="324941"/>
          </a:xfrm>
          <a:prstGeom prst="round2Same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</p:spPr>
        <p:txBody>
          <a:bodyPr wrap="squar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53267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53267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8" name="AutoShape 22"/>
          <p:cNvSpPr>
            <a:spLocks noChangeArrowheads="1"/>
          </p:cNvSpPr>
          <p:nvPr/>
        </p:nvSpPr>
        <p:spPr bwMode="auto">
          <a:xfrm>
            <a:off x="52827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99" name="Text Box 119"/>
          <p:cNvSpPr txBox="1">
            <a:spLocks noChangeArrowheads="1"/>
          </p:cNvSpPr>
          <p:nvPr/>
        </p:nvSpPr>
        <p:spPr bwMode="auto">
          <a:xfrm>
            <a:off x="1209622" y="8420069"/>
            <a:ext cx="729367" cy="184666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경미한 상태</a:t>
            </a: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278579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278579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02" name="AutoShape 22"/>
          <p:cNvSpPr>
            <a:spLocks noChangeArrowheads="1"/>
          </p:cNvSpPr>
          <p:nvPr/>
        </p:nvSpPr>
        <p:spPr bwMode="auto">
          <a:xfrm>
            <a:off x="278139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34" name="Text Box 119"/>
          <p:cNvSpPr txBox="1">
            <a:spLocks noChangeArrowheads="1"/>
          </p:cNvSpPr>
          <p:nvPr/>
        </p:nvSpPr>
        <p:spPr bwMode="auto">
          <a:xfrm>
            <a:off x="3541715" y="8420069"/>
            <a:ext cx="5915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주의 상태</a:t>
            </a:r>
          </a:p>
        </p:txBody>
      </p:sp>
      <p:sp>
        <p:nvSpPr>
          <p:cNvPr id="189" name="Rectangle 20"/>
          <p:cNvSpPr>
            <a:spLocks noChangeArrowheads="1"/>
          </p:cNvSpPr>
          <p:nvPr/>
        </p:nvSpPr>
        <p:spPr bwMode="auto">
          <a:xfrm>
            <a:off x="5038915" y="8708829"/>
            <a:ext cx="2092062" cy="124638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0" name="Rectangle 20"/>
          <p:cNvSpPr>
            <a:spLocks noChangeArrowheads="1"/>
          </p:cNvSpPr>
          <p:nvPr/>
        </p:nvSpPr>
        <p:spPr bwMode="auto">
          <a:xfrm>
            <a:off x="5038915" y="8705249"/>
            <a:ext cx="2092062" cy="190249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018931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Tx/>
              <a:buNone/>
              <a:tabLst/>
              <a:defRPr/>
            </a:pP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1" name="AutoShape 22"/>
          <p:cNvSpPr>
            <a:spLocks noChangeArrowheads="1"/>
          </p:cNvSpPr>
          <p:nvPr/>
        </p:nvSpPr>
        <p:spPr bwMode="auto">
          <a:xfrm>
            <a:off x="5034511" y="8674874"/>
            <a:ext cx="2102112" cy="38370"/>
          </a:xfrm>
          <a:prstGeom prst="roundRect">
            <a:avLst>
              <a:gd name="adj" fmla="val 50000"/>
            </a:avLst>
          </a:prstGeom>
          <a:solidFill>
            <a:srgbClr val="9ED3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9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192" name="Text Box 119"/>
          <p:cNvSpPr txBox="1">
            <a:spLocks noChangeArrowheads="1"/>
          </p:cNvSpPr>
          <p:nvPr/>
        </p:nvSpPr>
        <p:spPr bwMode="auto">
          <a:xfrm>
            <a:off x="5794835" y="8420069"/>
            <a:ext cx="5915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R="0" lvl="0" indent="0" algn="ctr" defTabSz="101333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kumimoji="1" sz="1100" b="0" i="0" u="none" strike="noStrike" kern="0" cap="none" spc="0" normalizeH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  <a:lvl2pPr marL="742950" indent="-28575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algn="ctr" eaLnBrk="0" hangingPunct="0"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80000"/>
              <a:defRPr kumimoji="1" sz="10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marL="0" marR="0" lvl="0" indent="0" algn="ctr" defTabSz="1013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위험 상태</a:t>
            </a:r>
          </a:p>
        </p:txBody>
      </p:sp>
      <p:sp>
        <p:nvSpPr>
          <p:cNvPr id="193" name="AutoShape 234"/>
          <p:cNvSpPr>
            <a:spLocks noChangeArrowheads="1"/>
          </p:cNvSpPr>
          <p:nvPr/>
        </p:nvSpPr>
        <p:spPr bwMode="auto">
          <a:xfrm>
            <a:off x="629526" y="8805796"/>
            <a:ext cx="18859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사업관리자와 발주처 감독관의 의사결정 하에 지연공정 해결</a:t>
            </a:r>
          </a:p>
        </p:txBody>
      </p:sp>
      <p:sp>
        <p:nvSpPr>
          <p:cNvPr id="194" name="AutoShape 234"/>
          <p:cNvSpPr>
            <a:spLocks noChangeArrowheads="1"/>
          </p:cNvSpPr>
          <p:nvPr/>
        </p:nvSpPr>
        <p:spPr bwMode="auto">
          <a:xfrm>
            <a:off x="2910854" y="8805796"/>
            <a:ext cx="1867265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위험관리 요소를 등록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집중주의 관리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지연공정 원인 분석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정상화 방안 추진</a:t>
            </a:r>
          </a:p>
        </p:txBody>
      </p:sp>
      <p:sp>
        <p:nvSpPr>
          <p:cNvPr id="195" name="AutoShape 234"/>
          <p:cNvSpPr>
            <a:spLocks noChangeArrowheads="1"/>
          </p:cNvSpPr>
          <p:nvPr/>
        </p:nvSpPr>
        <p:spPr bwMode="auto">
          <a:xfrm>
            <a:off x="5189933" y="8805796"/>
            <a:ext cx="177664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위험관리 요소를 중점관리 요소로 등록 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시정조치 계획수립과 긴급 수행조치 계획 실행</a:t>
            </a: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223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발주처와 협의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대책수립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514378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10%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이상 지연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289066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10%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이하 지연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637545" y="9654629"/>
            <a:ext cx="1882322" cy="28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1041261" eaLnBrk="0" latinLnBrk="0" hangingPunct="0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5%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이하 지연</a:t>
            </a:r>
          </a:p>
        </p:txBody>
      </p:sp>
      <p:sp>
        <p:nvSpPr>
          <p:cNvPr id="199" name="AutoShape 2"/>
          <p:cNvSpPr>
            <a:spLocks noChangeArrowheads="1"/>
          </p:cNvSpPr>
          <p:nvPr/>
        </p:nvSpPr>
        <p:spPr bwMode="auto">
          <a:xfrm rot="10800000">
            <a:off x="633145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00" name="AutoShape 2"/>
          <p:cNvSpPr>
            <a:spLocks noChangeArrowheads="1"/>
          </p:cNvSpPr>
          <p:nvPr/>
        </p:nvSpPr>
        <p:spPr bwMode="auto">
          <a:xfrm rot="10800000">
            <a:off x="2888798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201" name="AutoShape 2"/>
          <p:cNvSpPr>
            <a:spLocks noChangeArrowheads="1"/>
          </p:cNvSpPr>
          <p:nvPr/>
        </p:nvSpPr>
        <p:spPr bwMode="auto">
          <a:xfrm rot="10800000">
            <a:off x="5139871" y="9549862"/>
            <a:ext cx="1890150" cy="117626"/>
          </a:xfrm>
          <a:custGeom>
            <a:avLst/>
            <a:gdLst>
              <a:gd name="G0" fmla="+- 2142 0 0"/>
              <a:gd name="G1" fmla="+- 21600 0 2142"/>
              <a:gd name="G2" fmla="*/ 2142 1 2"/>
              <a:gd name="G3" fmla="+- 21600 0 G2"/>
              <a:gd name="G4" fmla="+/ 2142 21600 2"/>
              <a:gd name="G5" fmla="+/ G1 0 2"/>
              <a:gd name="G6" fmla="*/ 21600 21600 2142"/>
              <a:gd name="G7" fmla="*/ G6 1 2"/>
              <a:gd name="G8" fmla="+- 21600 0 G7"/>
              <a:gd name="G9" fmla="*/ 21600 1 2"/>
              <a:gd name="G10" fmla="+- 2142 0 G9"/>
              <a:gd name="G11" fmla="?: G10 G8 0"/>
              <a:gd name="G12" fmla="?: G10 G7 21600"/>
              <a:gd name="T0" fmla="*/ 20529 w 21600"/>
              <a:gd name="T1" fmla="*/ 10800 h 21600"/>
              <a:gd name="T2" fmla="*/ 10800 w 21600"/>
              <a:gd name="T3" fmla="*/ 21600 h 21600"/>
              <a:gd name="T4" fmla="*/ 1071 w 21600"/>
              <a:gd name="T5" fmla="*/ 10800 h 21600"/>
              <a:gd name="T6" fmla="*/ 10800 w 21600"/>
              <a:gd name="T7" fmla="*/ 0 h 21600"/>
              <a:gd name="T8" fmla="*/ 2871 w 21600"/>
              <a:gd name="T9" fmla="*/ 2871 h 21600"/>
              <a:gd name="T10" fmla="*/ 18729 w 21600"/>
              <a:gd name="T11" fmla="*/ 187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142" y="21600"/>
                </a:lnTo>
                <a:lnTo>
                  <a:pt x="19458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76078"/>
                  <a:invGamma/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202" name="Picture 213"/>
          <p:cNvPicPr>
            <a:picLocks noChangeAspect="1" noChangeArrowheads="1"/>
          </p:cNvPicPr>
          <p:nvPr/>
        </p:nvPicPr>
        <p:blipFill>
          <a:blip r:embed="rId7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2585053" y="9036225"/>
            <a:ext cx="270846" cy="472582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pic>
        <p:nvPicPr>
          <p:cNvPr id="203" name="Picture 213"/>
          <p:cNvPicPr>
            <a:picLocks noChangeAspect="1" noChangeArrowheads="1"/>
          </p:cNvPicPr>
          <p:nvPr/>
        </p:nvPicPr>
        <p:blipFill>
          <a:blip r:embed="rId7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4863854" y="9036225"/>
            <a:ext cx="270846" cy="472582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331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 총괄표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다수의 공공사업 수행경험과 전년도 사업수행 경험을 바탕으로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철저한 사업분석을 통하여 납기 일정 계획을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사업진행 범위에 대한 명확한 이해를 바탕으로 사업기간 내 성공적인 사업 수행을 달성하기 위해 아래와 같이 추진일정 계획을 수립하였습니다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추진일정 계획</a:t>
              </a:r>
            </a:p>
          </p:txBody>
        </p:sp>
      </p:grpSp>
      <p:sp>
        <p:nvSpPr>
          <p:cNvPr id="8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추진일정계획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추진일정 계획 총괄표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aphicFrame>
        <p:nvGraphicFramePr>
          <p:cNvPr id="90" name="Group 6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6950"/>
              </p:ext>
            </p:extLst>
          </p:nvPr>
        </p:nvGraphicFramePr>
        <p:xfrm>
          <a:off x="367561" y="2996425"/>
          <a:ext cx="6826139" cy="6958787"/>
        </p:xfrm>
        <a:graphic>
          <a:graphicData uri="http://schemas.openxmlformats.org/drawingml/2006/table">
            <a:tbl>
              <a:tblPr/>
              <a:tblGrid>
                <a:gridCol w="1523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1358160451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3741166724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1047955719"/>
                    </a:ext>
                  </a:extLst>
                </a:gridCol>
                <a:gridCol w="220962">
                  <a:extLst>
                    <a:ext uri="{9D8B030D-6E8A-4147-A177-3AD203B41FA5}">
                      <a16:colId xmlns="" xmlns:a16="http://schemas.microsoft.com/office/drawing/2014/main" val="3964572802"/>
                    </a:ext>
                  </a:extLst>
                </a:gridCol>
              </a:tblGrid>
              <a:tr h="589392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 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M+1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M+2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M+3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M+4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M+5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6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요구사항 분석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5769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 설계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51713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 및 테스트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검수 및 시험운영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사용자교육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171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가동 및 운영지원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0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10450" y="4060600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3" name="TextBox 453"/>
          <p:cNvSpPr txBox="1">
            <a:spLocks noChangeArrowheads="1"/>
          </p:cNvSpPr>
          <p:nvPr/>
        </p:nvSpPr>
        <p:spPr bwMode="gray">
          <a:xfrm>
            <a:off x="2085178" y="4208433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착수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pic>
        <p:nvPicPr>
          <p:cNvPr id="179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5943" y="9451156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453"/>
          <p:cNvSpPr txBox="1">
            <a:spLocks noChangeArrowheads="1"/>
          </p:cNvSpPr>
          <p:nvPr/>
        </p:nvSpPr>
        <p:spPr bwMode="gray">
          <a:xfrm>
            <a:off x="4140671" y="9598989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중간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pic>
        <p:nvPicPr>
          <p:cNvPr id="181" name="Picture 655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46081" y="9462046"/>
            <a:ext cx="126475" cy="11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4D4D4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TextBox 453"/>
          <p:cNvSpPr txBox="1">
            <a:spLocks noChangeArrowheads="1"/>
          </p:cNvSpPr>
          <p:nvPr/>
        </p:nvSpPr>
        <p:spPr bwMode="gray">
          <a:xfrm>
            <a:off x="6720809" y="9609879"/>
            <a:ext cx="384220" cy="252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0" tIns="0" rIns="0" bIns="0" anchor="ctr"/>
          <a:lstStyle>
            <a:defPPr>
              <a:defRPr lang="ko-KR"/>
            </a:defPPr>
            <a:lvl1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defRPr>
            </a:lvl1pPr>
          </a:lstStyle>
          <a:p>
            <a:r>
              <a:rPr lang="ko-KR" altLang="en-US" sz="800" dirty="0" smtClean="0"/>
              <a:t>최종</a:t>
            </a:r>
            <a:endParaRPr lang="en-US" altLang="ko-KR" sz="800" dirty="0" smtClean="0"/>
          </a:p>
          <a:p>
            <a:r>
              <a:rPr lang="ko-KR" altLang="en-US" sz="800" dirty="0" smtClean="0"/>
              <a:t>보고</a:t>
            </a:r>
            <a:endParaRPr lang="ko-KR" altLang="en-US" sz="8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824673" y="3903003"/>
            <a:ext cx="568756" cy="136910"/>
            <a:chOff x="1807018" y="3918211"/>
            <a:chExt cx="568756" cy="136910"/>
          </a:xfrm>
        </p:grpSpPr>
        <p:cxnSp>
          <p:nvCxnSpPr>
            <p:cNvPr id="38" name="AutoShape 529"/>
            <p:cNvCxnSpPr>
              <a:cxnSpLocks noChangeShapeType="1"/>
            </p:cNvCxnSpPr>
            <p:nvPr/>
          </p:nvCxnSpPr>
          <p:spPr bwMode="gray">
            <a:xfrm flipV="1">
              <a:off x="1873657" y="3986666"/>
              <a:ext cx="365409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3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40" name="Oval 125"/>
            <p:cNvSpPr>
              <a:spLocks noChangeArrowheads="1"/>
            </p:cNvSpPr>
            <p:nvPr/>
          </p:nvSpPr>
          <p:spPr bwMode="gray">
            <a:xfrm>
              <a:off x="2240912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824673" y="4843507"/>
            <a:ext cx="1021950" cy="136910"/>
            <a:chOff x="1807018" y="3918211"/>
            <a:chExt cx="1021950" cy="136910"/>
          </a:xfrm>
        </p:grpSpPr>
        <p:cxnSp>
          <p:nvCxnSpPr>
            <p:cNvPr id="58" name="AutoShape 529"/>
            <p:cNvCxnSpPr>
              <a:cxnSpLocks noChangeShapeType="1"/>
            </p:cNvCxnSpPr>
            <p:nvPr/>
          </p:nvCxnSpPr>
          <p:spPr bwMode="gray">
            <a:xfrm flipV="1">
              <a:off x="1896406" y="3986666"/>
              <a:ext cx="861618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5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0" name="Oval 125"/>
            <p:cNvSpPr>
              <a:spLocks noChangeArrowheads="1"/>
            </p:cNvSpPr>
            <p:nvPr/>
          </p:nvSpPr>
          <p:spPr bwMode="gray">
            <a:xfrm>
              <a:off x="269410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824673" y="5854495"/>
            <a:ext cx="1461427" cy="136910"/>
            <a:chOff x="1807018" y="3918211"/>
            <a:chExt cx="1461427" cy="136910"/>
          </a:xfrm>
        </p:grpSpPr>
        <p:cxnSp>
          <p:nvCxnSpPr>
            <p:cNvPr id="62" name="AutoShape 529"/>
            <p:cNvCxnSpPr>
              <a:cxnSpLocks noChangeShapeType="1"/>
            </p:cNvCxnSpPr>
            <p:nvPr/>
          </p:nvCxnSpPr>
          <p:spPr bwMode="gray">
            <a:xfrm flipV="1">
              <a:off x="1908463" y="3986666"/>
              <a:ext cx="1261495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63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4" name="Oval 125"/>
            <p:cNvSpPr>
              <a:spLocks noChangeArrowheads="1"/>
            </p:cNvSpPr>
            <p:nvPr/>
          </p:nvSpPr>
          <p:spPr bwMode="gray">
            <a:xfrm>
              <a:off x="3133583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11761" y="7006054"/>
            <a:ext cx="1461427" cy="136910"/>
            <a:chOff x="1807018" y="3918211"/>
            <a:chExt cx="1461427" cy="136910"/>
          </a:xfrm>
        </p:grpSpPr>
        <p:cxnSp>
          <p:nvCxnSpPr>
            <p:cNvPr id="66" name="AutoShape 529"/>
            <p:cNvCxnSpPr>
              <a:cxnSpLocks noChangeShapeType="1"/>
            </p:cNvCxnSpPr>
            <p:nvPr/>
          </p:nvCxnSpPr>
          <p:spPr bwMode="gray">
            <a:xfrm flipV="1">
              <a:off x="1908463" y="3986666"/>
              <a:ext cx="1261495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67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68" name="Oval 125"/>
            <p:cNvSpPr>
              <a:spLocks noChangeArrowheads="1"/>
            </p:cNvSpPr>
            <p:nvPr/>
          </p:nvSpPr>
          <p:spPr bwMode="gray">
            <a:xfrm>
              <a:off x="3133583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151238" y="8160631"/>
            <a:ext cx="1021950" cy="136910"/>
            <a:chOff x="1807018" y="3918211"/>
            <a:chExt cx="1021950" cy="136910"/>
          </a:xfrm>
        </p:grpSpPr>
        <p:cxnSp>
          <p:nvCxnSpPr>
            <p:cNvPr id="78" name="AutoShape 529"/>
            <p:cNvCxnSpPr>
              <a:cxnSpLocks noChangeShapeType="1"/>
            </p:cNvCxnSpPr>
            <p:nvPr/>
          </p:nvCxnSpPr>
          <p:spPr bwMode="gray">
            <a:xfrm flipV="1">
              <a:off x="1896406" y="3986666"/>
              <a:ext cx="861618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79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80" name="Oval 125"/>
            <p:cNvSpPr>
              <a:spLocks noChangeArrowheads="1"/>
            </p:cNvSpPr>
            <p:nvPr/>
          </p:nvSpPr>
          <p:spPr bwMode="gray">
            <a:xfrm>
              <a:off x="269410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598985" y="9337977"/>
            <a:ext cx="3657080" cy="136910"/>
            <a:chOff x="1807018" y="3918211"/>
            <a:chExt cx="3657080" cy="136910"/>
          </a:xfrm>
        </p:grpSpPr>
        <p:cxnSp>
          <p:nvCxnSpPr>
            <p:cNvPr id="82" name="AutoShape 529"/>
            <p:cNvCxnSpPr>
              <a:cxnSpLocks noChangeShapeType="1"/>
            </p:cNvCxnSpPr>
            <p:nvPr/>
          </p:nvCxnSpPr>
          <p:spPr bwMode="gray">
            <a:xfrm flipV="1">
              <a:off x="1836327" y="3986666"/>
              <a:ext cx="3599196" cy="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</p:cxnSp>
        <p:sp>
          <p:nvSpPr>
            <p:cNvPr id="83" name="Oval 125"/>
            <p:cNvSpPr>
              <a:spLocks noChangeArrowheads="1"/>
            </p:cNvSpPr>
            <p:nvPr/>
          </p:nvSpPr>
          <p:spPr bwMode="gray">
            <a:xfrm>
              <a:off x="1807018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84" name="Oval 125"/>
            <p:cNvSpPr>
              <a:spLocks noChangeArrowheads="1"/>
            </p:cNvSpPr>
            <p:nvPr/>
          </p:nvSpPr>
          <p:spPr bwMode="gray">
            <a:xfrm>
              <a:off x="5329236" y="3918211"/>
              <a:ext cx="134862" cy="13691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5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업무보고 및 검토계획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사업수행 중 발생되는 문제점 및 쟁점사항의 신속한 해결을 위해 보고는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정기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월간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비정기 보고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로 구분하며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보고 완료 후 발주처에서 제기하는 문제점이나 요구사항 등은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쟁점관리와 연계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처리합니다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단계 별 보고는 각 사업 단계에 발주처의  확인 및 승인을 획득하기 위해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78743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보고관리 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업무보고 및 검토계획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7120" y="2997363"/>
            <a:ext cx="6771400" cy="276999"/>
            <a:chOff x="401254" y="2799731"/>
            <a:chExt cx="7118987" cy="276999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41174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836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정기보고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7120" y="5563525"/>
            <a:ext cx="6734283" cy="276999"/>
            <a:chOff x="401254" y="2799731"/>
            <a:chExt cx="7079965" cy="27699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679067" y="3072741"/>
              <a:ext cx="6802152" cy="1994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0331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비정기 보고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1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02817"/>
              </p:ext>
            </p:extLst>
          </p:nvPr>
        </p:nvGraphicFramePr>
        <p:xfrm>
          <a:off x="354097" y="3400372"/>
          <a:ext cx="6817306" cy="1970105"/>
        </p:xfrm>
        <a:graphic>
          <a:graphicData uri="http://schemas.openxmlformats.org/drawingml/2006/table">
            <a:tbl>
              <a:tblPr/>
              <a:tblGrid>
                <a:gridCol w="69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  <a:gridCol w="2196244">
                  <a:extLst>
                    <a:ext uri="{9D8B030D-6E8A-4147-A177-3AD203B41FA5}">
                      <a16:colId xmlns="" xmlns:a16="http://schemas.microsoft.com/office/drawing/2014/main" val="3596706249"/>
                    </a:ext>
                  </a:extLst>
                </a:gridCol>
                <a:gridCol w="726476">
                  <a:extLst>
                    <a:ext uri="{9D8B030D-6E8A-4147-A177-3AD203B41FA5}">
                      <a16:colId xmlns="" xmlns:a16="http://schemas.microsoft.com/office/drawing/2014/main" val="2970348109"/>
                    </a:ext>
                  </a:extLst>
                </a:gridCol>
              </a:tblGrid>
              <a:tr h="293827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보고종류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보고목적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보고내용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보고방법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</a:t>
                      </a:r>
                    </a:p>
                  </a:txBody>
                  <a:tcPr marL="83167" marR="83167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6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월간 진도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보고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 업무 진척 상황 공유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 진척상황 통제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위험요소 쟁점관리</a:t>
                      </a: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사업수행 내역 보고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진행사항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문제점 및 대안 보고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차월 추진 계획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사업진행에 대한 작업자 동원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진척사항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장비도입 및 설치상황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기타 특기사항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인력투입현황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수행방안 점검 및 협의</a:t>
                      </a: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월간회의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매월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전후로 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PL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월간계획 작성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취합하여 전체 월간 계획을 작성하여 발주처에 제출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 시 별도의 업무일지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제출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담당자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PM,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부문별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PL </a:t>
                      </a:r>
                      <a:r>
                        <a:rPr kumimoji="1" lang="ko-KR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참석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3958" marR="103958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103958" marR="103958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71714"/>
              </p:ext>
            </p:extLst>
          </p:nvPr>
        </p:nvGraphicFramePr>
        <p:xfrm>
          <a:off x="354097" y="6019579"/>
          <a:ext cx="6817306" cy="3965795"/>
        </p:xfrm>
        <a:graphic>
          <a:graphicData uri="http://schemas.openxmlformats.org/drawingml/2006/table">
            <a:tbl>
              <a:tblPr/>
              <a:tblGrid>
                <a:gridCol w="69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494745444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3596706249"/>
                    </a:ext>
                  </a:extLst>
                </a:gridCol>
                <a:gridCol w="654468">
                  <a:extLst>
                    <a:ext uri="{9D8B030D-6E8A-4147-A177-3AD203B41FA5}">
                      <a16:colId xmlns="" xmlns:a16="http://schemas.microsoft.com/office/drawing/2014/main" val="2970348109"/>
                    </a:ext>
                  </a:extLst>
                </a:gridCol>
              </a:tblGrid>
              <a:tr h="312181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보고종류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보고목적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보고내용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보고방법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산출물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881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착수보고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구체적 사업계획에 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대한 발주처의 승인과 협조를 획득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착수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사업추진배경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목적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내용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조직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기대효과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수행계획보고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작업일정계획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인력투입계획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산출물관리계획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교육계획 등 포함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수행방안 협의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계약일로부터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15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이내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부문별 세부업무 작성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작성 후 발주처에 제출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착수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3956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완료보고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시 사업수행 결과에 대한 보고회 시행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사업에 대한  발주처의 최종 승인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사업에 대한 총괄평가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계획대비 실적 분석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경과사항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사업추진 내용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최종 산출물 요약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구축 시스템 시연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후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14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 이내 개발완료 보고서 포함하여 제출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 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PM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 작성 후 발표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사업종료 이전에 초안 작성 및 제출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관련자 및 관계인원 전원 참석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107084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수시보고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70736" marR="70736" marT="52223" marB="5222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사업진행 시 이슈사항 및 발생된 문제점에 대한 발주처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사업자간 협의 진행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이슈사항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문제점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 및 문제점 발생  시 관련 회의체를 소집하여 진행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프로젝트 관련자 및 관련인원 전원 참석</a:t>
                      </a:r>
                    </a:p>
                  </a:txBody>
                  <a:tcPr marL="70736" marR="70736" marT="52223" marB="52223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이슈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3978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보고서</a:t>
                      </a:r>
                    </a:p>
                  </a:txBody>
                  <a:tcPr marL="70736" marR="70736" marT="52223" marB="5222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수행조직 및 업무분장</a:t>
            </a:r>
            <a:endParaRPr lang="en-US" altLang="ko-KR" sz="1600" dirty="0" smtClean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SI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 경험을 지닌 인력으로 수행조직을 구성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조직적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전사적 사업관리를 지원하도록 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효율적인 인력 투입 및 관리를 통해서 최상의 조직을 형성함으로써 양질의 서비스를 제공하도록 하겠습니다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383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768364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사업수행조직 및 업무분장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5.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수행조직 및 업무분장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076992" y="4842644"/>
            <a:ext cx="3267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2" y="4025759"/>
            <a:ext cx="788229" cy="57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 1329" descr="Untitled-1-35"/>
          <p:cNvSpPr>
            <a:spLocks noChangeArrowheads="1"/>
          </p:cNvSpPr>
          <p:nvPr/>
        </p:nvSpPr>
        <p:spPr bwMode="auto">
          <a:xfrm>
            <a:off x="708824" y="4652875"/>
            <a:ext cx="1368168" cy="384081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사내지원조직</a:t>
            </a:r>
          </a:p>
        </p:txBody>
      </p:sp>
      <p:sp>
        <p:nvSpPr>
          <p:cNvPr id="88" name="AutoShape 276"/>
          <p:cNvSpPr>
            <a:spLocks noChangeArrowheads="1"/>
          </p:cNvSpPr>
          <p:nvPr/>
        </p:nvSpPr>
        <p:spPr bwMode="gray">
          <a:xfrm>
            <a:off x="2605413" y="3246562"/>
            <a:ext cx="2328531" cy="12407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689ECA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102600" indent="-102600" latinLnBrk="0">
              <a:spcAft>
                <a:spcPts val="335"/>
              </a:spcAft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endParaRPr lang="ko-KR" altLang="ko-KR" sz="1100" kern="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0" name="Rectangle 1125"/>
          <p:cNvSpPr>
            <a:spLocks noChangeArrowheads="1"/>
          </p:cNvSpPr>
          <p:nvPr/>
        </p:nvSpPr>
        <p:spPr bwMode="gray">
          <a:xfrm>
            <a:off x="2875077" y="3849105"/>
            <a:ext cx="18056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사업총괄 감독 및 지휘</a:t>
            </a:r>
          </a:p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PM/PL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1" name="Rectangle 265" descr="Untitled-1-35"/>
          <p:cNvSpPr>
            <a:spLocks noChangeArrowheads="1"/>
          </p:cNvSpPr>
          <p:nvPr/>
        </p:nvSpPr>
        <p:spPr bwMode="auto">
          <a:xfrm>
            <a:off x="2605413" y="3151524"/>
            <a:ext cx="2328531" cy="344276"/>
          </a:xfrm>
          <a:prstGeom prst="round2SameRect">
            <a:avLst/>
          </a:prstGeom>
          <a:solidFill>
            <a:srgbClr val="689ECA"/>
          </a:solidFill>
          <a:ln w="6350" algn="ctr">
            <a:solidFill>
              <a:srgbClr val="689ECA"/>
            </a:solidFill>
            <a:miter lim="800000"/>
            <a:headEnd/>
            <a:tailEnd/>
          </a:ln>
          <a:effectLst>
            <a:outerShdw dist="25400" dir="16200000" algn="ctr" rotWithShape="0">
              <a:srgbClr val="4183B9"/>
            </a:outerShdw>
          </a:effectLst>
          <a:extLst/>
        </p:spPr>
        <p:txBody>
          <a:bodyPr lIns="54000" rIns="54000" anchor="ctr"/>
          <a:lstStyle/>
          <a:p>
            <a:pPr algn="ctr" latinLnBrk="0"/>
            <a:r>
              <a:rPr lang="ko-KR" altLang="en-US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사업관리자</a:t>
            </a:r>
            <a:r>
              <a:rPr lang="en-US" altLang="ko-KR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(PM)</a:t>
            </a: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gray">
          <a:xfrm flipH="1">
            <a:off x="3368987" y="3581689"/>
            <a:ext cx="721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송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재철 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PM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6" name="AutoShape 276"/>
          <p:cNvSpPr>
            <a:spLocks noChangeArrowheads="1"/>
          </p:cNvSpPr>
          <p:nvPr/>
        </p:nvSpPr>
        <p:spPr bwMode="gray">
          <a:xfrm>
            <a:off x="4042837" y="5880784"/>
            <a:ext cx="2262347" cy="1459755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7" name="Rectangle 297" descr="Untitled-1-35"/>
          <p:cNvSpPr>
            <a:spLocks noChangeArrowheads="1"/>
          </p:cNvSpPr>
          <p:nvPr/>
        </p:nvSpPr>
        <p:spPr bwMode="auto">
          <a:xfrm>
            <a:off x="4042837" y="5880785"/>
            <a:ext cx="2262347" cy="342174"/>
          </a:xfrm>
          <a:prstGeom prst="round2Same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지리배정시스템</a:t>
            </a:r>
            <a:endParaRPr lang="ko-KR" altLang="ko-KR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8" name="AutoShape 20"/>
          <p:cNvSpPr>
            <a:spLocks noChangeArrowheads="1"/>
          </p:cNvSpPr>
          <p:nvPr/>
        </p:nvSpPr>
        <p:spPr bwMode="gray">
          <a:xfrm flipH="1">
            <a:off x="4469967" y="6356787"/>
            <a:ext cx="11846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한 진 </a:t>
            </a:r>
            <a:r>
              <a:rPr lang="ko-KR" altLang="en-US" sz="12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희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과장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  <a:r>
              <a:rPr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kumimoji="1" lang="ko-KR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1" name="AutoShape 276"/>
          <p:cNvSpPr>
            <a:spLocks noChangeArrowheads="1"/>
          </p:cNvSpPr>
          <p:nvPr/>
        </p:nvSpPr>
        <p:spPr bwMode="gray">
          <a:xfrm>
            <a:off x="5344289" y="4636637"/>
            <a:ext cx="1684732" cy="638055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2" name="Rectangle 297" descr="Untitled-1-35"/>
          <p:cNvSpPr>
            <a:spLocks noChangeArrowheads="1"/>
          </p:cNvSpPr>
          <p:nvPr/>
        </p:nvSpPr>
        <p:spPr bwMode="auto">
          <a:xfrm>
            <a:off x="5344289" y="4317795"/>
            <a:ext cx="1684732" cy="384081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prstClr val="white">
                  <a:lumMod val="65000"/>
                </a:prstClr>
              </a:buClr>
              <a:buSzPct val="80000"/>
            </a:pPr>
            <a:r>
              <a:rPr lang="ko-KR" altLang="en-US" sz="12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</a:t>
            </a:r>
            <a:endParaRPr lang="ko-KR" altLang="ko-KR" sz="12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3" name="AutoShape 20"/>
          <p:cNvSpPr>
            <a:spLocks noChangeArrowheads="1"/>
          </p:cNvSpPr>
          <p:nvPr/>
        </p:nvSpPr>
        <p:spPr bwMode="gray">
          <a:xfrm flipH="1">
            <a:off x="5777650" y="4900909"/>
            <a:ext cx="8095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김 성 호 이사</a:t>
            </a:r>
            <a:endParaRPr kumimoji="1" lang="en-US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51" name="AutoShape 276"/>
          <p:cNvSpPr>
            <a:spLocks noChangeArrowheads="1"/>
          </p:cNvSpPr>
          <p:nvPr/>
        </p:nvSpPr>
        <p:spPr bwMode="gray">
          <a:xfrm>
            <a:off x="828303" y="5880332"/>
            <a:ext cx="2358676" cy="1460207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endParaRPr lang="ko-KR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5" name="Rectangle 297" descr="Untitled-1-35"/>
          <p:cNvSpPr>
            <a:spLocks noChangeArrowheads="1"/>
          </p:cNvSpPr>
          <p:nvPr/>
        </p:nvSpPr>
        <p:spPr bwMode="auto">
          <a:xfrm>
            <a:off x="828303" y="5880334"/>
            <a:ext cx="2358676" cy="321507"/>
          </a:xfrm>
          <a:prstGeom prst="round2Same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2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고입포털시스템</a:t>
            </a:r>
            <a:endParaRPr lang="ko-KR" altLang="ko-KR" sz="12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86" name="AutoShape 20"/>
          <p:cNvSpPr>
            <a:spLocks noChangeArrowheads="1"/>
          </p:cNvSpPr>
          <p:nvPr/>
        </p:nvSpPr>
        <p:spPr bwMode="gray">
          <a:xfrm flipH="1">
            <a:off x="1219325" y="6356905"/>
            <a:ext cx="118462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최 성 한 과장</a:t>
            </a:r>
            <a:r>
              <a:rPr kumimoji="1"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kumimoji="1"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  <a:r>
              <a:rPr kumimoji="1" lang="en-US" altLang="ko-KR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)</a:t>
            </a:r>
            <a:endParaRPr kumimoji="1" lang="ko-KR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89" name="꺾인 연결선 188"/>
          <p:cNvCxnSpPr>
            <a:stCxn id="88" idx="2"/>
            <a:endCxn id="185" idx="3"/>
          </p:cNvCxnSpPr>
          <p:nvPr/>
        </p:nvCxnSpPr>
        <p:spPr>
          <a:xfrm rot="5400000">
            <a:off x="2192169" y="4302824"/>
            <a:ext cx="1392982" cy="1762038"/>
          </a:xfrm>
          <a:prstGeom prst="bentConnector3">
            <a:avLst>
              <a:gd name="adj1" fmla="val 77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>
            <a:stCxn id="88" idx="2"/>
            <a:endCxn id="97" idx="3"/>
          </p:cNvCxnSpPr>
          <p:nvPr/>
        </p:nvCxnSpPr>
        <p:spPr>
          <a:xfrm rot="16200000" flipH="1">
            <a:off x="3775129" y="4481902"/>
            <a:ext cx="1393433" cy="1404332"/>
          </a:xfrm>
          <a:prstGeom prst="bentConnector3">
            <a:avLst>
              <a:gd name="adj1" fmla="val 77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81545"/>
              </p:ext>
            </p:extLst>
          </p:nvPr>
        </p:nvGraphicFramePr>
        <p:xfrm>
          <a:off x="354096" y="7845491"/>
          <a:ext cx="6806154" cy="1320013"/>
        </p:xfrm>
        <a:graphic>
          <a:graphicData uri="http://schemas.openxmlformats.org/drawingml/2006/table">
            <a:tbl>
              <a:tblPr/>
              <a:tblGrid>
                <a:gridCol w="366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1799947382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93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7265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순번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자격증명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투입율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송재철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사업관리자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(PM)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최성한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고급기술자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개발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PL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7895416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한진희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중급기술자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개발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538660"/>
                  </a:ext>
                </a:extLst>
              </a:tr>
              <a:tr h="260687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김성호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 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제안사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20%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333283"/>
                  </a:ext>
                </a:extLst>
              </a:tr>
            </a:tbl>
          </a:graphicData>
        </a:graphic>
      </p:graphicFrame>
      <p:sp>
        <p:nvSpPr>
          <p:cNvPr id="35" name="Rectangle 1125"/>
          <p:cNvSpPr>
            <a:spLocks noChangeArrowheads="1"/>
          </p:cNvSpPr>
          <p:nvPr/>
        </p:nvSpPr>
        <p:spPr bwMode="gray">
          <a:xfrm>
            <a:off x="1155646" y="6680606"/>
            <a:ext cx="17608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PL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사업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Rectangle 1125"/>
          <p:cNvSpPr>
            <a:spLocks noChangeArrowheads="1"/>
          </p:cNvSpPr>
          <p:nvPr/>
        </p:nvSpPr>
        <p:spPr bwMode="gray">
          <a:xfrm>
            <a:off x="4357549" y="6680606"/>
            <a:ext cx="172733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 anchor="t" anchorCtr="0">
            <a:spAutoFit/>
          </a:bodyPr>
          <a:lstStyle/>
          <a:p>
            <a:pPr marL="99063" indent="-99063" defTabSz="1109149" fontAlgn="ctr" latinLnBrk="0"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다수의 공공 사업 개발 경험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2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입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인력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이력사항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lvl="0"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본 사업의 효율적인 관리를 통하여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목적을 달성하기 위한 명확한 업무분담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진행할 뿐만 아니라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전문인력의 사업수행 투입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으로 사업 완성도를 극대화하도록 하겠습니다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77941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</a:t>
              </a:r>
              <a:r>
                <a: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력</a:t>
              </a:r>
              <a:endPara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98805"/>
              </p:ext>
            </p:extLst>
          </p:nvPr>
        </p:nvGraphicFramePr>
        <p:xfrm>
          <a:off x="367563" y="3047183"/>
          <a:ext cx="6826137" cy="4012952"/>
        </p:xfrm>
        <a:graphic>
          <a:graphicData uri="http://schemas.openxmlformats.org/drawingml/2006/table">
            <a:tbl>
              <a:tblPr/>
              <a:tblGrid>
                <a:gridCol w="836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432">
                  <a:extLst>
                    <a:ext uri="{9D8B030D-6E8A-4147-A177-3AD203B41FA5}">
                      <a16:colId xmlns:a16="http://schemas.microsoft.com/office/drawing/2014/main" xmlns="" val="886988263"/>
                    </a:ext>
                  </a:extLst>
                </a:gridCol>
                <a:gridCol w="1107083">
                  <a:extLst>
                    <a:ext uri="{9D8B030D-6E8A-4147-A177-3AD203B41FA5}">
                      <a16:colId xmlns:a16="http://schemas.microsoft.com/office/drawing/2014/main" xmlns="" val="599716972"/>
                    </a:ext>
                  </a:extLst>
                </a:gridCol>
                <a:gridCol w="660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xmlns="" val="1799947382"/>
                    </a:ext>
                  </a:extLst>
                </a:gridCol>
                <a:gridCol w="1174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4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5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1139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근무경력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7953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송재철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부장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43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795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김성호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이사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61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특급기술자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7895416"/>
                  </a:ext>
                </a:extLst>
              </a:tr>
              <a:tr h="857953">
                <a:tc rowSpan="2"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소프트웨어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최성한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과장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34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고급기술자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고입포털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기능개선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538660"/>
                  </a:ext>
                </a:extLst>
              </a:tr>
              <a:tr h="857954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1000" b="0" kern="1200" spc="-50" baseline="0" dirty="0" smtClean="0">
                        <a:solidFill>
                          <a:srgbClr val="0070C0"/>
                        </a:solidFill>
                        <a:latin typeface="Rix고딕 B" pitchFamily="18" charset="-127"/>
                        <a:ea typeface="Rix고딕 B" pitchFamily="18" charset="-127"/>
                        <a:cs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한진희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과장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32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6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중급기술자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742950" indent="-28575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11430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6002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2057400" indent="-228600"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5146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9718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4290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886200" indent="-228600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지리배정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산돌고딕 L" pitchFamily="18" charset="-127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기능개선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133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65510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송재철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부장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43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한밭대학교 컴퓨터공학과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17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28438"/>
              </p:ext>
            </p:extLst>
          </p:nvPr>
        </p:nvGraphicFramePr>
        <p:xfrm>
          <a:off x="415239" y="4036529"/>
          <a:ext cx="6712773" cy="6171064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철도시설관리공단 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kovis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시스템 구축사업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2016.01~2018.03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철도시설관리공단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메트로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호선 홈페이지 구축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3998" marR="53998" marT="46794" marB="46794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2015.05~2015.09 </a:t>
                      </a: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PM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 서울메트로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호선</a:t>
                      </a:r>
                    </a:p>
                  </a:txBody>
                  <a:tcPr marL="53998" marR="53998" marT="46794" marB="4679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청운대학교 홈페이지 구축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4000" marR="54000" marT="46793" marB="46793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2015.02~2015.05 </a:t>
                      </a: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개발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</a:rPr>
                        <a:t>청운대학교 </a:t>
                      </a:r>
                    </a:p>
                  </a:txBody>
                  <a:tcPr marL="54000" marR="54000" marT="46793" marB="46793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인프라통합관리 시스템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(SMS)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2014.08 ~ 2014.12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한라비스테온공조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사내그룹웨어시스템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2014.04 ~ 2015.04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에프앤더블유테크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주식회사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4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세대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국종망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사업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1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2013.04 ~ 2014.01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윤리경영시스템 고도화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2012.12 ~ 2013.04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한국철도시설공단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유지보수 및 고도화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2012.07 ~ 2012.12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한국한의학연구원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운영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2011.01 ~ 2012.06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운영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한국지질자원연구원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통합정보시스템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(MIS)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2009.07 ~ 2010.12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한국지질자원연구원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인프라통합관리 시스템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(SMS)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2014.08 ~ 2014.12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한라비스테온공조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차세대 병무행정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이행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2007.02 ~ 2007.11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병무청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국가물류사업 통관단일창구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2006.07 ~ 2007.02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PL/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국가물류사업 통관단일창구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2005.10 ~ 2006.06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PL/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97403" y="3153292"/>
            <a:ext cx="3731792" cy="628397"/>
            <a:chOff x="2364723" y="3039690"/>
            <a:chExt cx="3731792" cy="628397"/>
          </a:xfrm>
        </p:grpSpPr>
        <p:sp>
          <p:nvSpPr>
            <p:cNvPr id="11" name="Rectangle 149"/>
            <p:cNvSpPr>
              <a:spLocks noChangeArrowheads="1"/>
            </p:cNvSpPr>
            <p:nvPr/>
          </p:nvSpPr>
          <p:spPr bwMode="auto">
            <a:xfrm>
              <a:off x="2364723" y="3083312"/>
              <a:ext cx="37317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25400">
                <a:bevelT w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Symbol" pitchFamily="18" charset="2"/>
                </a:rPr>
                <a:t>완벽한 품질보증 </a:t>
              </a:r>
            </a:p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최고의 서비스를 통한 고객만족 실현</a:t>
              </a:r>
            </a:p>
          </p:txBody>
        </p:sp>
        <p:sp>
          <p:nvSpPr>
            <p:cNvPr id="12" name="Freeform 406"/>
            <p:cNvSpPr>
              <a:spLocks noEditPoints="1"/>
            </p:cNvSpPr>
            <p:nvPr/>
          </p:nvSpPr>
          <p:spPr bwMode="auto">
            <a:xfrm>
              <a:off x="3108852" y="303969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" name="Freeform 406"/>
            <p:cNvSpPr>
              <a:spLocks noEditPoints="1"/>
            </p:cNvSpPr>
            <p:nvPr/>
          </p:nvSpPr>
          <p:spPr bwMode="auto">
            <a:xfrm flipH="1" flipV="1">
              <a:off x="5075073" y="3059168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계획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전략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국제 품질기준에 준하여 모든 품질 활동을 추진하며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품질보증팀은 업무 유형별로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품질활동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품질감사 및 품질검토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를 실시합니다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1840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개요 및 전략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84" y="4030375"/>
            <a:ext cx="6401661" cy="3047994"/>
            <a:chOff x="736020" y="4416517"/>
            <a:chExt cx="6156325" cy="3047994"/>
          </a:xfrm>
        </p:grpSpPr>
        <p:sp>
          <p:nvSpPr>
            <p:cNvPr id="51" name="직사각형 9"/>
            <p:cNvSpPr/>
            <p:nvPr/>
          </p:nvSpPr>
          <p:spPr>
            <a:xfrm>
              <a:off x="736020" y="5609624"/>
              <a:ext cx="6156325" cy="1548172"/>
            </a:xfrm>
            <a:custGeom>
              <a:avLst/>
              <a:gdLst>
                <a:gd name="connsiteX0" fmla="*/ 0 w 6156325"/>
                <a:gd name="connsiteY0" fmla="*/ 0 h 1548172"/>
                <a:gd name="connsiteX1" fmla="*/ 6156325 w 6156325"/>
                <a:gd name="connsiteY1" fmla="*/ 0 h 1548172"/>
                <a:gd name="connsiteX2" fmla="*/ 6156325 w 6156325"/>
                <a:gd name="connsiteY2" fmla="*/ 1548172 h 1548172"/>
                <a:gd name="connsiteX3" fmla="*/ 0 w 6156325"/>
                <a:gd name="connsiteY3" fmla="*/ 1548172 h 1548172"/>
                <a:gd name="connsiteX4" fmla="*/ 0 w 6156325"/>
                <a:gd name="connsiteY4" fmla="*/ 0 h 1548172"/>
                <a:gd name="connsiteX0" fmla="*/ 0 w 6156325"/>
                <a:gd name="connsiteY0" fmla="*/ 15178 h 1563350"/>
                <a:gd name="connsiteX1" fmla="*/ 3088420 w 6156325"/>
                <a:gd name="connsiteY1" fmla="*/ 0 h 1563350"/>
                <a:gd name="connsiteX2" fmla="*/ 6156325 w 6156325"/>
                <a:gd name="connsiteY2" fmla="*/ 15178 h 1563350"/>
                <a:gd name="connsiteX3" fmla="*/ 6156325 w 6156325"/>
                <a:gd name="connsiteY3" fmla="*/ 1563350 h 1563350"/>
                <a:gd name="connsiteX4" fmla="*/ 0 w 6156325"/>
                <a:gd name="connsiteY4" fmla="*/ 1563350 h 1563350"/>
                <a:gd name="connsiteX5" fmla="*/ 0 w 6156325"/>
                <a:gd name="connsiteY5" fmla="*/ 15178 h 1563350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3029804 w 6156325"/>
                <a:gd name="connsiteY1" fmla="*/ 359960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  <a:gd name="connsiteX0" fmla="*/ 0 w 6156325"/>
                <a:gd name="connsiteY0" fmla="*/ 0 h 1548172"/>
                <a:gd name="connsiteX1" fmla="*/ 2971189 w 6156325"/>
                <a:gd name="connsiteY1" fmla="*/ 336514 h 1548172"/>
                <a:gd name="connsiteX2" fmla="*/ 6156325 w 6156325"/>
                <a:gd name="connsiteY2" fmla="*/ 0 h 1548172"/>
                <a:gd name="connsiteX3" fmla="*/ 6156325 w 6156325"/>
                <a:gd name="connsiteY3" fmla="*/ 1548172 h 1548172"/>
                <a:gd name="connsiteX4" fmla="*/ 0 w 6156325"/>
                <a:gd name="connsiteY4" fmla="*/ 1548172 h 1548172"/>
                <a:gd name="connsiteX5" fmla="*/ 0 w 6156325"/>
                <a:gd name="connsiteY5" fmla="*/ 0 h 154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6325" h="1548172">
                  <a:moveTo>
                    <a:pt x="0" y="0"/>
                  </a:moveTo>
                  <a:cubicBezTo>
                    <a:pt x="541012" y="190325"/>
                    <a:pt x="1679900" y="380650"/>
                    <a:pt x="2971189" y="336514"/>
                  </a:cubicBezTo>
                  <a:cubicBezTo>
                    <a:pt x="4142317" y="263420"/>
                    <a:pt x="5114151" y="119987"/>
                    <a:pt x="6156325" y="0"/>
                  </a:cubicBezTo>
                  <a:lnTo>
                    <a:pt x="6156325" y="1548172"/>
                  </a:lnTo>
                  <a:lnTo>
                    <a:pt x="0" y="15481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250">
                  <a:srgbClr val="DEDEDE">
                    <a:alpha val="0"/>
                  </a:srgbClr>
                </a:gs>
                <a:gs pos="43000">
                  <a:srgbClr val="EAEAEA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09181" y="4766445"/>
              <a:ext cx="6066502" cy="1034418"/>
              <a:chOff x="900249" y="4517680"/>
              <a:chExt cx="6066502" cy="1034418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900249" y="4517680"/>
                <a:ext cx="6066502" cy="1034418"/>
                <a:chOff x="900249" y="4517680"/>
                <a:chExt cx="6066502" cy="1034418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900249" y="4517680"/>
                  <a:ext cx="6066502" cy="1034418"/>
                  <a:chOff x="855330" y="5274630"/>
                  <a:chExt cx="6066502" cy="1034418"/>
                </a:xfrm>
              </p:grpSpPr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5330" y="5274630"/>
                    <a:ext cx="6066502" cy="10344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" name="직사각형 48"/>
                  <p:cNvSpPr/>
                  <p:nvPr/>
                </p:nvSpPr>
                <p:spPr>
                  <a:xfrm>
                    <a:off x="1271278" y="5505501"/>
                    <a:ext cx="1835599" cy="609398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 anchorCtr="0">
                    <a:spAutoFit/>
                  </a:bodyPr>
                  <a:lstStyle/>
                  <a:p>
                    <a:pPr marL="0" marR="0" lvl="1" indent="-92075" algn="r" defTabSz="954088" rtl="0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/>
                      </a:buClr>
                      <a:buSzPct val="50000"/>
                      <a:buFontTx/>
                      <a:buNone/>
                      <a:tabLst>
                        <a:tab pos="1519238" algn="l"/>
                      </a:tabLst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관리기준선 설정 및 통계적 관리 </a:t>
                    </a:r>
                    <a:b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</a:b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기법에 의한 품질관리 체계 적용</a:t>
                    </a:r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 flipH="1">
                    <a:off x="4504134" y="5657852"/>
                    <a:ext cx="1674649" cy="304699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 anchorCtr="0">
                    <a:spAutoFit/>
                  </a:bodyPr>
                  <a:lstStyle/>
                  <a:p>
                    <a:pPr marL="0" marR="0" lvl="1" indent="-92075" algn="l" defTabSz="954088" rtl="0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/>
                      </a:buClr>
                      <a:buSzPct val="50000"/>
                      <a:buFontTx/>
                      <a:buNone/>
                      <a:tabLst>
                        <a:tab pos="1519238" algn="l"/>
                      </a:tabLst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납기 내 시스템 구축 완료로 품질 요구수준 만족</a:t>
                    </a:r>
                  </a:p>
                </p:txBody>
              </p:sp>
            </p:grpSp>
            <p:sp>
              <p:nvSpPr>
                <p:cNvPr id="47" name="타원 46"/>
                <p:cNvSpPr/>
                <p:nvPr/>
              </p:nvSpPr>
              <p:spPr>
                <a:xfrm>
                  <a:off x="3405052" y="4592903"/>
                  <a:ext cx="883974" cy="8839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35" y="4614863"/>
                <a:ext cx="744537" cy="719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742369" y="4416517"/>
              <a:ext cx="6148387" cy="1000506"/>
              <a:chOff x="867569" y="6131616"/>
              <a:chExt cx="6042025" cy="983199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67569" y="6239616"/>
                <a:ext cx="6042025" cy="875199"/>
              </a:xfrm>
              <a:prstGeom prst="roundRect">
                <a:avLst/>
              </a:prstGeom>
              <a:noFill/>
              <a:ln w="19050">
                <a:gradFill>
                  <a:gsLst>
                    <a:gs pos="0">
                      <a:srgbClr val="52B0AE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1" name="AutoShape 257"/>
              <p:cNvSpPr>
                <a:spLocks noChangeArrowheads="1"/>
              </p:cNvSpPr>
              <p:nvPr/>
            </p:nvSpPr>
            <p:spPr bwMode="auto">
              <a:xfrm>
                <a:off x="2991314" y="6131616"/>
                <a:ext cx="1796586" cy="21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noFill/>
              </a:ln>
              <a:extLst/>
            </p:spPr>
            <p:txBody>
              <a:bodyPr wrap="none" lIns="101892" tIns="50948" rIns="101892" bIns="50948" anchor="ctr"/>
              <a:lstStyle/>
              <a:p>
                <a:pPr marL="0" marR="0" lvl="1" indent="-92075" algn="ctr" defTabSz="954088" rtl="0" eaLnBrk="0" fontAlgn="ctr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50000"/>
                  <a:buFontTx/>
                  <a:buNone/>
                  <a:tabLst>
                    <a:tab pos="1519238" algn="l"/>
                  </a:tabLst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>
                        <a:lumMod val="75000"/>
                      </a:srgbClr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고객감동 품질보증활동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 flipH="1">
                <a:off x="4766511" y="6209716"/>
                <a:ext cx="58174" cy="598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2B0AE"/>
                </a:solidFill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345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 flipH="1">
                <a:off x="2952477" y="6209716"/>
                <a:ext cx="58174" cy="598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52B0AE"/>
                </a:solidFill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345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39395" y="6006448"/>
              <a:ext cx="6140503" cy="1458063"/>
              <a:chOff x="830463" y="5757683"/>
              <a:chExt cx="6140503" cy="1458063"/>
            </a:xfrm>
          </p:grpSpPr>
          <p:pic>
            <p:nvPicPr>
              <p:cNvPr id="21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109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8964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91" descr="악세사리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2906" y="7098134"/>
                <a:ext cx="1553960" cy="89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직사각형 2066"/>
              <p:cNvSpPr/>
              <p:nvPr/>
            </p:nvSpPr>
            <p:spPr>
              <a:xfrm flipH="1" flipV="1">
                <a:off x="891094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004225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27" name="Rectangle 599"/>
              <p:cNvSpPr>
                <a:spLocks noChangeArrowheads="1"/>
              </p:cNvSpPr>
              <p:nvPr/>
            </p:nvSpPr>
            <p:spPr bwMode="auto">
              <a:xfrm>
                <a:off x="1242551" y="5935182"/>
                <a:ext cx="126100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표준프로젝트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PBP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활용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02097" y="6301195"/>
                <a:ext cx="1702196" cy="884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다수의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PROJECT BEST PRACTICE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를 통한 생산성 향상</a:t>
                </a: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검증된 품질관리 기법과 기술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REPOSITORY 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제공</a:t>
                </a:r>
              </a:p>
            </p:txBody>
          </p:sp>
          <p:sp>
            <p:nvSpPr>
              <p:cNvPr id="29" name="직사각형 2066"/>
              <p:cNvSpPr/>
              <p:nvPr/>
            </p:nvSpPr>
            <p:spPr>
              <a:xfrm flipH="1" flipV="1">
                <a:off x="2918827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3031958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31" name="Rectangle 599"/>
              <p:cNvSpPr>
                <a:spLocks noChangeArrowheads="1"/>
              </p:cNvSpPr>
              <p:nvPr/>
            </p:nvSpPr>
            <p:spPr bwMode="auto">
              <a:xfrm>
                <a:off x="3116897" y="5935182"/>
                <a:ext cx="1567777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제안사의 표준 프로세스 적용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29830" y="6301195"/>
                <a:ext cx="1702196" cy="715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국제표준에 준하는 </a:t>
                </a:r>
                <a:r>
                  <a:rPr kumimoji="0" lang="es-CO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표준 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프로세스 적용</a:t>
                </a: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경영의 축으로서 품질보증 활동의 집중강화 및 인식제고</a:t>
                </a:r>
              </a:p>
            </p:txBody>
          </p:sp>
          <p:sp>
            <p:nvSpPr>
              <p:cNvPr id="33" name="직사각형 2066"/>
              <p:cNvSpPr/>
              <p:nvPr/>
            </p:nvSpPr>
            <p:spPr>
              <a:xfrm flipH="1" flipV="1">
                <a:off x="4946561" y="5841717"/>
                <a:ext cx="1963913" cy="1374029"/>
              </a:xfrm>
              <a:prstGeom prst="round2SameRect">
                <a:avLst>
                  <a:gd name="adj1" fmla="val 5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952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rgbClr val="E2E2E3"/>
                    </a:gs>
                  </a:gsLst>
                  <a:lin ang="16200000" scaled="1"/>
                  <a:tileRect/>
                </a:gradFill>
              </a:ln>
              <a:effectLst>
                <a:outerShdw dist="12700" dir="5400000" algn="t" rotWithShape="0">
                  <a:schemeClr val="bg1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0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5059692" y="6174730"/>
                <a:ext cx="1737658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sp>
            <p:nvSpPr>
              <p:cNvPr id="35" name="Rectangle 599"/>
              <p:cNvSpPr>
                <a:spLocks noChangeArrowheads="1"/>
              </p:cNvSpPr>
              <p:nvPr/>
            </p:nvSpPr>
            <p:spPr bwMode="auto">
              <a:xfrm>
                <a:off x="5423657" y="5935182"/>
                <a:ext cx="100972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247131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정량화된 품질관리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57564" y="6301195"/>
                <a:ext cx="1702196" cy="884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88900" indent="-88900" defTabSz="974725" latinLnBrk="0">
                  <a:spcBef>
                    <a:spcPts val="3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고딕 M" pitchFamily="18" charset="-127"/>
                    <a:ea typeface="Rix고딕 M" pitchFamily="18" charset="-127"/>
                  </a:defRPr>
                </a:lvl1pPr>
                <a:lvl2pPr marL="185738" lvl="1" indent="-95250" defTabSz="974725" latinLnBrk="0">
                  <a:spcAft>
                    <a:spcPct val="20000"/>
                  </a:spcAft>
                  <a:buClr>
                    <a:schemeClr val="bg1">
                      <a:lumMod val="50000"/>
                    </a:schemeClr>
                  </a:buClr>
                  <a:buFont typeface="나눔고딕 ExtraBold" pitchFamily="50" charset="-127"/>
                  <a:buChar char="-"/>
                  <a:defRPr sz="1000">
                    <a:latin typeface="나눔고딕" pitchFamily="50" charset="-127"/>
                    <a:ea typeface="나눔고딕" pitchFamily="50" charset="-127"/>
                  </a:defRPr>
                </a:lvl2pPr>
              </a:lstStyle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식별된 품질보증 대상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단계별 품질검사</a:t>
                </a:r>
                <a:r>
                  <a:rPr kumimoji="0" lang="es-CO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 </a:t>
                </a:r>
                <a:r>
                  <a:rPr kumimoji="0" lang="ko-KR" altLang="es-CO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품질평가 수행</a:t>
                </a: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marL="88900" marR="0" lvl="0" indent="-88900" algn="l" defTabSz="974725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제안사 사업관리 </a:t>
                </a: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도구에 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의한 객관적이고 자동화된 품질관리체계 적용</a:t>
                </a:r>
                <a:endParaRPr kumimoji="0" lang="ko-KR" altLang="es-CO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7" name="직사각형 232"/>
              <p:cNvSpPr/>
              <p:nvPr/>
            </p:nvSpPr>
            <p:spPr>
              <a:xfrm>
                <a:off x="830463" y="5757683"/>
                <a:ext cx="2024547" cy="84036"/>
              </a:xfrm>
              <a:custGeom>
                <a:avLst/>
                <a:gdLst>
                  <a:gd name="connsiteX0" fmla="*/ 0 w 2159547"/>
                  <a:gd name="connsiteY0" fmla="*/ 0 h 78771"/>
                  <a:gd name="connsiteX1" fmla="*/ 2159547 w 2159547"/>
                  <a:gd name="connsiteY1" fmla="*/ 0 h 78771"/>
                  <a:gd name="connsiteX2" fmla="*/ 2159547 w 2159547"/>
                  <a:gd name="connsiteY2" fmla="*/ 78771 h 78771"/>
                  <a:gd name="connsiteX3" fmla="*/ 0 w 2159547"/>
                  <a:gd name="connsiteY3" fmla="*/ 78771 h 78771"/>
                  <a:gd name="connsiteX4" fmla="*/ 0 w 2159547"/>
                  <a:gd name="connsiteY4" fmla="*/ 0 h 78771"/>
                  <a:gd name="connsiteX0" fmla="*/ 0 w 2226222"/>
                  <a:gd name="connsiteY0" fmla="*/ 2382 h 78771"/>
                  <a:gd name="connsiteX1" fmla="*/ 2226222 w 2226222"/>
                  <a:gd name="connsiteY1" fmla="*/ 0 h 78771"/>
                  <a:gd name="connsiteX2" fmla="*/ 2226222 w 2226222"/>
                  <a:gd name="connsiteY2" fmla="*/ 78771 h 78771"/>
                  <a:gd name="connsiteX3" fmla="*/ 66675 w 2226222"/>
                  <a:gd name="connsiteY3" fmla="*/ 78771 h 78771"/>
                  <a:gd name="connsiteX4" fmla="*/ 0 w 2226222"/>
                  <a:gd name="connsiteY4" fmla="*/ 2382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222" h="78771">
                    <a:moveTo>
                      <a:pt x="0" y="2382"/>
                    </a:moveTo>
                    <a:lnTo>
                      <a:pt x="2226222" y="0"/>
                    </a:lnTo>
                    <a:lnTo>
                      <a:pt x="2226222" y="78771"/>
                    </a:lnTo>
                    <a:lnTo>
                      <a:pt x="66675" y="78771"/>
                    </a:lnTo>
                    <a:lnTo>
                      <a:pt x="0" y="2382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8036" y="5757683"/>
                <a:ext cx="1963913" cy="84036"/>
              </a:xfrm>
              <a:prstGeom prst="rect">
                <a:avLst/>
              </a:pr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39" name="직사각형 234"/>
              <p:cNvSpPr/>
              <p:nvPr/>
            </p:nvSpPr>
            <p:spPr>
              <a:xfrm>
                <a:off x="4950749" y="5757683"/>
                <a:ext cx="2020217" cy="84036"/>
              </a:xfrm>
              <a:custGeom>
                <a:avLst/>
                <a:gdLst>
                  <a:gd name="connsiteX0" fmla="*/ 0 w 2159547"/>
                  <a:gd name="connsiteY0" fmla="*/ 0 h 78771"/>
                  <a:gd name="connsiteX1" fmla="*/ 2159547 w 2159547"/>
                  <a:gd name="connsiteY1" fmla="*/ 0 h 78771"/>
                  <a:gd name="connsiteX2" fmla="*/ 2159547 w 2159547"/>
                  <a:gd name="connsiteY2" fmla="*/ 78771 h 78771"/>
                  <a:gd name="connsiteX3" fmla="*/ 0 w 2159547"/>
                  <a:gd name="connsiteY3" fmla="*/ 78771 h 78771"/>
                  <a:gd name="connsiteX4" fmla="*/ 0 w 2159547"/>
                  <a:gd name="connsiteY4" fmla="*/ 0 h 78771"/>
                  <a:gd name="connsiteX0" fmla="*/ 0 w 2221460"/>
                  <a:gd name="connsiteY0" fmla="*/ 0 h 78771"/>
                  <a:gd name="connsiteX1" fmla="*/ 2221460 w 2221460"/>
                  <a:gd name="connsiteY1" fmla="*/ 0 h 78771"/>
                  <a:gd name="connsiteX2" fmla="*/ 2159547 w 2221460"/>
                  <a:gd name="connsiteY2" fmla="*/ 78771 h 78771"/>
                  <a:gd name="connsiteX3" fmla="*/ 0 w 2221460"/>
                  <a:gd name="connsiteY3" fmla="*/ 78771 h 78771"/>
                  <a:gd name="connsiteX4" fmla="*/ 0 w 2221460"/>
                  <a:gd name="connsiteY4" fmla="*/ 0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460" h="78771">
                    <a:moveTo>
                      <a:pt x="0" y="0"/>
                    </a:moveTo>
                    <a:lnTo>
                      <a:pt x="2221460" y="0"/>
                    </a:lnTo>
                    <a:lnTo>
                      <a:pt x="2159547" y="78771"/>
                    </a:lnTo>
                    <a:lnTo>
                      <a:pt x="0" y="7877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32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552783" y="7284624"/>
            <a:ext cx="6414525" cy="998646"/>
            <a:chOff x="867569" y="6131616"/>
            <a:chExt cx="6042025" cy="98319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867569" y="6239616"/>
              <a:ext cx="6042025" cy="875199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89ECA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AutoShape 257"/>
            <p:cNvSpPr>
              <a:spLocks noChangeArrowheads="1"/>
            </p:cNvSpPr>
            <p:nvPr/>
          </p:nvSpPr>
          <p:spPr bwMode="auto">
            <a:xfrm>
              <a:off x="2991314" y="6131616"/>
              <a:ext cx="1796586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noFill/>
            </a:ln>
            <a:extLst/>
          </p:spPr>
          <p:txBody>
            <a:bodyPr wrap="none" lIns="101892" tIns="50948" rIns="101892" bIns="50948" anchor="ctr"/>
            <a:lstStyle/>
            <a:p>
              <a:pPr marL="0" marR="0" lvl="1" indent="-92075" algn="ctr" defTabSz="954088" rtl="0" eaLnBrk="0" fontAlgn="ctr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50000"/>
                <a:buFontTx/>
                <a:buNone/>
                <a:tabLst>
                  <a:tab pos="1519238" algn="l"/>
                </a:tabLst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ISO 9001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기준</a:t>
              </a:r>
            </a:p>
          </p:txBody>
        </p:sp>
        <p:sp>
          <p:nvSpPr>
            <p:cNvPr id="56" name="타원 55"/>
            <p:cNvSpPr/>
            <p:nvPr/>
          </p:nvSpPr>
          <p:spPr>
            <a:xfrm flipH="1">
              <a:off x="4766511" y="6209716"/>
              <a:ext cx="58174" cy="59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34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 flipH="1">
              <a:off x="2952477" y="6209716"/>
              <a:ext cx="58174" cy="59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34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endParaRPr>
            </a:p>
          </p:txBody>
        </p:sp>
      </p:grpSp>
      <p:sp>
        <p:nvSpPr>
          <p:cNvPr id="58" name="직사각형 319"/>
          <p:cNvSpPr>
            <a:spLocks noChangeArrowheads="1"/>
          </p:cNvSpPr>
          <p:nvPr/>
        </p:nvSpPr>
        <p:spPr bwMode="gray">
          <a:xfrm>
            <a:off x="794077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품질관리</a:t>
            </a:r>
          </a:p>
        </p:txBody>
      </p:sp>
      <p:sp>
        <p:nvSpPr>
          <p:cNvPr id="59" name="직사각형 317"/>
          <p:cNvSpPr>
            <a:spLocks noChangeArrowheads="1"/>
          </p:cNvSpPr>
          <p:nvPr/>
        </p:nvSpPr>
        <p:spPr bwMode="gray">
          <a:xfrm>
            <a:off x="1674489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</a:p>
        </p:txBody>
      </p:sp>
      <p:sp>
        <p:nvSpPr>
          <p:cNvPr id="60" name="직사각형 315"/>
          <p:cNvSpPr>
            <a:spLocks noChangeArrowheads="1"/>
          </p:cNvSpPr>
          <p:nvPr/>
        </p:nvSpPr>
        <p:spPr bwMode="gray">
          <a:xfrm>
            <a:off x="2565758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</a:t>
            </a:r>
          </a:p>
        </p:txBody>
      </p:sp>
      <p:sp>
        <p:nvSpPr>
          <p:cNvPr id="61" name="직사각형 313"/>
          <p:cNvSpPr>
            <a:spLocks noChangeArrowheads="1"/>
          </p:cNvSpPr>
          <p:nvPr/>
        </p:nvSpPr>
        <p:spPr bwMode="gray">
          <a:xfrm>
            <a:off x="3457027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변경관리</a:t>
            </a:r>
          </a:p>
        </p:txBody>
      </p:sp>
      <p:sp>
        <p:nvSpPr>
          <p:cNvPr id="62" name="직사각형 311"/>
          <p:cNvSpPr>
            <a:spLocks noChangeArrowheads="1"/>
          </p:cNvSpPr>
          <p:nvPr/>
        </p:nvSpPr>
        <p:spPr bwMode="gray">
          <a:xfrm>
            <a:off x="4348295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문제점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</a:t>
            </a:r>
          </a:p>
        </p:txBody>
      </p:sp>
      <p:sp>
        <p:nvSpPr>
          <p:cNvPr id="63" name="직사각형 309"/>
          <p:cNvSpPr>
            <a:spLocks noChangeArrowheads="1"/>
          </p:cNvSpPr>
          <p:nvPr/>
        </p:nvSpPr>
        <p:spPr bwMode="gray">
          <a:xfrm>
            <a:off x="5239564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기밀보안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</a:t>
            </a:r>
          </a:p>
        </p:txBody>
      </p:sp>
      <p:sp>
        <p:nvSpPr>
          <p:cNvPr id="64" name="직사각형 307"/>
          <p:cNvSpPr>
            <a:spLocks noChangeArrowheads="1"/>
          </p:cNvSpPr>
          <p:nvPr/>
        </p:nvSpPr>
        <p:spPr bwMode="gray">
          <a:xfrm>
            <a:off x="6130832" y="7516385"/>
            <a:ext cx="677841" cy="677841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문서관리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28029" y="8375108"/>
            <a:ext cx="6339915" cy="1381794"/>
            <a:chOff x="804282" y="8786848"/>
            <a:chExt cx="5962650" cy="1381794"/>
          </a:xfrm>
        </p:grpSpPr>
        <p:sp>
          <p:nvSpPr>
            <p:cNvPr id="66" name="직사각형 65"/>
            <p:cNvSpPr/>
            <p:nvPr/>
          </p:nvSpPr>
          <p:spPr>
            <a:xfrm>
              <a:off x="804283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9989" y="9237618"/>
              <a:ext cx="1238181" cy="93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품질계획 수립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표준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문서 관리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검토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검증 관리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 데이터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품질개선 실시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04282" y="8821553"/>
              <a:ext cx="1407275" cy="318323"/>
              <a:chOff x="441324" y="5061044"/>
              <a:chExt cx="1224000" cy="33052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품질관리</a:t>
                </a: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04283" y="8786848"/>
              <a:ext cx="1406676" cy="0"/>
              <a:chOff x="441325" y="5025008"/>
              <a:chExt cx="1223479" cy="0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직사각형 69"/>
            <p:cNvSpPr/>
            <p:nvPr/>
          </p:nvSpPr>
          <p:spPr>
            <a:xfrm>
              <a:off x="2322741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8447" y="9237618"/>
              <a:ext cx="1238181" cy="744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진척 데이터 수집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진척도 측정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차이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 관리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322740" y="8821553"/>
              <a:ext cx="1407275" cy="318323"/>
              <a:chOff x="441324" y="5061044"/>
              <a:chExt cx="1224000" cy="33052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공정관리</a:t>
                </a:r>
              </a:p>
            </p:txBody>
          </p:sp>
          <p:sp>
            <p:nvSpPr>
              <p:cNvPr id="93" name="이등변 삼각형 92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2322741" y="8786848"/>
              <a:ext cx="1406676" cy="0"/>
              <a:chOff x="441325" y="5025008"/>
              <a:chExt cx="1223479" cy="0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/>
            <p:cNvSpPr/>
            <p:nvPr/>
          </p:nvSpPr>
          <p:spPr>
            <a:xfrm>
              <a:off x="3841200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6906" y="9237618"/>
              <a:ext cx="1238181" cy="744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위험평가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위험관리 계획수립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 위험 모니터링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841199" y="8821553"/>
              <a:ext cx="1407275" cy="318323"/>
              <a:chOff x="441324" y="5061044"/>
              <a:chExt cx="1224000" cy="33052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위험관리</a:t>
                </a:r>
              </a:p>
            </p:txBody>
          </p:sp>
          <p:sp>
            <p:nvSpPr>
              <p:cNvPr id="89" name="이등변 삼각형 88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841200" y="8786848"/>
              <a:ext cx="1406676" cy="0"/>
              <a:chOff x="441325" y="5025008"/>
              <a:chExt cx="1223479" cy="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직사각형 77"/>
            <p:cNvSpPr/>
            <p:nvPr/>
          </p:nvSpPr>
          <p:spPr>
            <a:xfrm>
              <a:off x="5359658" y="9084431"/>
              <a:ext cx="1406676" cy="1050739"/>
            </a:xfrm>
            <a:prstGeom prst="rect">
              <a:avLst/>
            </a:prstGeom>
            <a:gradFill>
              <a:gsLst>
                <a:gs pos="68000">
                  <a:srgbClr val="F6F6F6"/>
                </a:gs>
                <a:gs pos="0">
                  <a:schemeClr val="bg1">
                    <a:lumMod val="85000"/>
                    <a:alpha val="66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45364" y="9237618"/>
              <a:ext cx="1238181" cy="93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8900" indent="-88900" defTabSz="974725" fontAlgn="ctr" latinLnBrk="0">
                <a:lnSpc>
                  <a:spcPct val="110000"/>
                </a:lnSpc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고딕 M" pitchFamily="18" charset="-127"/>
                  <a:ea typeface="Rix고딕 M" pitchFamily="18" charset="-127"/>
                </a:defRPr>
              </a:lvl1pPr>
              <a:lvl2pPr marL="185738" lvl="1" indent="-95250" defTabSz="974725" latinLnBrk="0">
                <a:spcAft>
                  <a:spcPct val="20000"/>
                </a:spcAft>
                <a:buClr>
                  <a:schemeClr val="bg1">
                    <a:lumMod val="50000"/>
                  </a:schemeClr>
                </a:buClr>
                <a:buFont typeface="나눔고딕 ExtraBold" pitchFamily="50" charset="-127"/>
                <a:buChar char="-"/>
                <a:defRPr sz="1000">
                  <a:latin typeface="나눔고딕" pitchFamily="50" charset="-127"/>
                  <a:ea typeface="나눔고딕" pitchFamily="50" charset="-127"/>
                </a:defRPr>
              </a:lvl2pPr>
            </a:lstStyle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변경요청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변경사항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해결사항 설정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평가 및 검토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 실시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359657" y="8821553"/>
              <a:ext cx="1407275" cy="318323"/>
              <a:chOff x="441324" y="5061044"/>
              <a:chExt cx="1224000" cy="33052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41324" y="5061044"/>
                <a:ext cx="1224000" cy="288000"/>
              </a:xfrm>
              <a:prstGeom prst="rect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ctr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형상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  <a:cs typeface="Arial" pitchFamily="34" charset="0"/>
                  </a:rPr>
                  <a:t>변경관리</a:t>
                </a: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flipV="1">
                <a:off x="507561" y="5345852"/>
                <a:ext cx="61925" cy="45719"/>
              </a:xfrm>
              <a:prstGeom prst="triangle">
                <a:avLst/>
              </a:prstGeom>
              <a:solidFill>
                <a:srgbClr val="DDE9F3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12700" dir="5400000" algn="ctr" rotWithShape="0">
                  <a:srgbClr val="528FC2"/>
                </a:outerShdw>
              </a:effectLst>
            </p:spPr>
            <p:txBody>
              <a:bodyPr lIns="54000" rIns="5400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359658" y="8786848"/>
              <a:ext cx="1406676" cy="0"/>
              <a:chOff x="441325" y="5025008"/>
              <a:chExt cx="1223479" cy="0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441325" y="5025008"/>
                <a:ext cx="122347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441325" y="5025008"/>
                <a:ext cx="215367" cy="0"/>
              </a:xfrm>
              <a:prstGeom prst="line">
                <a:avLst/>
              </a:prstGeom>
              <a:ln w="19050">
                <a:solidFill>
                  <a:srgbClr val="8DB6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1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3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53216"/>
              </p:ext>
            </p:extLst>
          </p:nvPr>
        </p:nvGraphicFramePr>
        <p:xfrm>
          <a:off x="424752" y="2372321"/>
          <a:ext cx="6712773" cy="6135225"/>
        </p:xfrm>
        <a:graphic>
          <a:graphicData uri="http://schemas.openxmlformats.org/drawingml/2006/table">
            <a:tbl>
              <a:tblPr/>
              <a:tblGrid>
                <a:gridCol w="2824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2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력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인터넷 통관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2004.12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2005.09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관세청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NeOSS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DB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이행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2004.02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2004.09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KT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기업보증서 연계시스템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2003.08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204.01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신용보증재단연합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공장업무관리 시스템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2003.02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2003.07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LG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화학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국가전자조달 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(G2B)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2002.04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2003.01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조달청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예산군청 홈페이지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2002.01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2002.02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예산군청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서버프로파일 관리 시스템 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  2001.09 ~ </a:t>
                      </a:r>
                    </a:p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2002.02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L" pitchFamily="18" charset="-127"/>
                          <a:ea typeface="Rix모던고딕 L" pitchFamily="18" charset="-127"/>
                          <a:cs typeface="+mn-cs"/>
                        </a:rPr>
                        <a:t>데이콤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ix모던고딕 L" pitchFamily="18" charset="-127"/>
                        <a:ea typeface="Rix모던고딕 L" pitchFamily="18" charset="-127"/>
                        <a:cs typeface="+mn-cs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a typeface="Rix모던고딕 L" panose="02020603020101020101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</a:rPr>
                        <a:t> </a:t>
                      </a:r>
                      <a:endParaRPr lang="ko-KR" sz="900" kern="100" dirty="0"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Rix모던고딕 B" panose="02020603020101020101" pitchFamily="18" charset="-127"/>
                          <a:ea typeface="Rix모던고딕 L" panose="02020603020101020101"/>
                          <a:cs typeface="+mn-cs"/>
                        </a:rPr>
                        <a:t> 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36000" marR="36000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98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98922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김성호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이사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60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울산대학교 계산학과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10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정보처리산업기사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20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60659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 고객분야프로그램구축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2018.12 ~ 2019.05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통계청</a:t>
                      </a: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 MDIS_2</a:t>
                      </a:r>
                      <a:r>
                        <a:rPr kumimoji="0" 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단계사업</a:t>
                      </a: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2015.06~2016.01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통계청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</a:t>
                      </a:r>
                      <a:r>
                        <a:rPr kumimoji="0" lang="ko-KR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년 대한민국정부포털 운영및 기능개선사업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2014.04~2014.07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안전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행정부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전자심판정 등 구축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2013.09~2014.02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PMO/OA</a:t>
                      </a:r>
                      <a:endParaRPr kumimoji="0" lang="en-US" altLang="ko-K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헌법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재판소</a:t>
                      </a:r>
                      <a:endParaRPr kumimoji="0" 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16426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최성한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34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원광대학교 컴퓨터공학과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정보처리산업기사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7812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포털사이트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2010.03~2010.04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유지보수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인천평생교육원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소프트캠퍼스 홈페이지 개발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2010.05~2010.07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소프트캠퍼스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보조사업통합관리시스템 개발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2010.08~2012.07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지자체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도시군구청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한의학연구원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2012.08~2013.10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유지보수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한국한의학연구원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카이스트 도서관 홈페이지 개선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2013.11~2014.12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카이스트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신 병무행정시스템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2015.02~2015.11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병무청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기획행정시스템 고도화 및 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2015.12~2016.12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한국원자력통제기술원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온라인채용시스템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2017.01~2017.08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출연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협업 포털 설문시스템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2017.08~2017.11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연구회 운영기반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MIS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2017.12~2018.07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/>
                          <a:cs typeface="+mn-cs"/>
                        </a:rPr>
                        <a:t>한국과학기술연구회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+mj-lt"/>
                        <a:ea typeface="Rix모던명조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명조 L" panose="02020603020101020101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1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20"/>
          <p:cNvGrpSpPr/>
          <p:nvPr/>
        </p:nvGrpSpPr>
        <p:grpSpPr>
          <a:xfrm>
            <a:off x="346587" y="198162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1350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 이력사항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5695"/>
              </p:ext>
            </p:extLst>
          </p:nvPr>
        </p:nvGraphicFramePr>
        <p:xfrm>
          <a:off x="424750" y="2538388"/>
          <a:ext cx="6721066" cy="1237093"/>
        </p:xfrm>
        <a:graphic>
          <a:graphicData uri="http://schemas.openxmlformats.org/drawingml/2006/table">
            <a:tbl>
              <a:tblPr/>
              <a:tblGrid>
                <a:gridCol w="67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8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09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091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4802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성명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한진희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소속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직책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과장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연령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32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세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15">
                <a:tc row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학력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대전보건대학 컴퓨터정보통신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해당분야근무경력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년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15">
                <a:tc v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84138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대학원                           전공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288000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자    격    증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정보처리기사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61">
                <a:tc gridSpan="2"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본사업참여임무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GIS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65303" marR="65303" marT="30784" marB="3078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사업참여기간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사업전기간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900" kern="1200" dirty="0" smtClean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475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참여율</a:t>
                      </a: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100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%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86893"/>
              </p:ext>
            </p:extLst>
          </p:nvPr>
        </p:nvGraphicFramePr>
        <p:xfrm>
          <a:off x="415239" y="4036529"/>
          <a:ext cx="6712773" cy="6135225"/>
        </p:xfrm>
        <a:graphic>
          <a:graphicData uri="http://schemas.openxmlformats.org/drawingml/2006/table">
            <a:tbl>
              <a:tblPr/>
              <a:tblGrid>
                <a:gridCol w="2851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14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경                    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력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435"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    업        명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참여기간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( 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년  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담당업무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80975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비고</a:t>
                      </a:r>
                      <a:endParaRPr kumimoji="1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 고객분야프로그램구축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2019.01 ~ 2019.05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철도공사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연세대학교 한국어학당 홈페이지 및</a:t>
                      </a:r>
                      <a:endParaRPr lang="en-US" altLang="ko-KR" sz="900" kern="10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학사관리시스템구축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2018.06 ~ 2018.12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연세대학교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17907" marR="17907" marT="21991" marB="2199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KT&amp;G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해외영업관리시스템구축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2017.01 ~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2017.12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KT&amp;G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년 자연환경종합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DB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2016.04 ~ 2016.12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 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생태원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4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세대 국종망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단계구축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2014.05 ~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2016.03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분석</a:t>
                      </a:r>
                      <a:r>
                        <a:rPr lang="en-US" altLang="ko-KR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.</a:t>
                      </a: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설계</a:t>
                      </a:r>
                      <a:endParaRPr lang="en-US" altLang="ko-KR" sz="900" kern="100" noProof="0" dirty="0" smtClean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  <a:p>
                      <a:pPr marL="0" marR="0" lvl="0" indent="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noProof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개발</a:t>
                      </a:r>
                      <a:endParaRPr lang="en-US" altLang="ko-KR" sz="900" kern="100" noProof="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Rix모던고딕 L" panose="02020603020101020101"/>
                          <a:cs typeface="+mn-cs"/>
                        </a:rPr>
                        <a:t>관세청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고딕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62000" algn="l"/>
                        </a:tabLst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18000" marR="18000" marT="54005" marB="54005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돋움체" panose="020B0609000101010101" pitchFamily="49" charset="-127"/>
                        <a:ea typeface="Rix모던명조 L" panose="02020603020101020101"/>
                      </a:endParaRPr>
                    </a:p>
                  </a:txBody>
                  <a:tcPr marL="62865" marR="62865" marT="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6115">
                <a:tc>
                  <a:txBody>
                    <a:bodyPr/>
                    <a:lstStyle>
                      <a:lvl1pPr marL="128588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128588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54000" marR="54000" marT="43207" marB="4320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128588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rtl="0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6115">
                <a:tc>
                  <a:txBody>
                    <a:bodyPr/>
                    <a:lstStyle/>
                    <a:p>
                      <a:pPr algn="ctr" rtl="0" fontAlgn="ctr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8639" marR="8639" marT="814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413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ko-KR" altLang="en-US" sz="1100" kern="120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5303" marR="65303" marT="30784" marB="3078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6. 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투입인력 및 이력사항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ix모던명조 L" panose="02020603020101020101" pitchFamily="18" charset="-127"/>
              <a:ea typeface="Rix모던명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1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조직 및 역할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품질을 보증하기 위해  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QA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 경험 인력을 투입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 고등학교 입학전형시스템 기능개선사업전반에  걸친 품질보증 활동을 수행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 활동에 대한 전문기술 및 방법론은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제안사의 품질보증 조직의 지원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받아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조직 및 역할</a:t>
              </a:r>
            </a:p>
          </p:txBody>
        </p:sp>
      </p:grpSp>
      <p:sp>
        <p:nvSpPr>
          <p:cNvPr id="11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조직 및 역할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70930" y="3006441"/>
            <a:ext cx="6719477" cy="276999"/>
            <a:chOff x="401254" y="2799731"/>
            <a:chExt cx="7064399" cy="276999"/>
          </a:xfrm>
        </p:grpSpPr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6586" cy="1995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410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조직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32" name="Line 216"/>
          <p:cNvSpPr>
            <a:spLocks noChangeShapeType="1"/>
          </p:cNvSpPr>
          <p:nvPr/>
        </p:nvSpPr>
        <p:spPr bwMode="gray">
          <a:xfrm>
            <a:off x="2038825" y="4975548"/>
            <a:ext cx="1324923" cy="0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  <p:txBody>
          <a:bodyPr lIns="101892" tIns="50948" rIns="101892" bIns="50948" rtlCol="0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33" name="Line 207"/>
          <p:cNvSpPr>
            <a:spLocks noChangeShapeType="1"/>
          </p:cNvSpPr>
          <p:nvPr/>
        </p:nvSpPr>
        <p:spPr bwMode="gray">
          <a:xfrm>
            <a:off x="3809401" y="4164527"/>
            <a:ext cx="15536" cy="1946451"/>
          </a:xfrm>
          <a:prstGeom prst="line">
            <a:avLst/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  <p:txBody>
          <a:bodyPr lIns="101892" tIns="50948" rIns="101892" bIns="50948" rtlCol="0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35" name="Group 198"/>
          <p:cNvGrpSpPr>
            <a:grpSpLocks/>
          </p:cNvGrpSpPr>
          <p:nvPr/>
        </p:nvGrpSpPr>
        <p:grpSpPr bwMode="auto">
          <a:xfrm>
            <a:off x="3225790" y="3262966"/>
            <a:ext cx="1167220" cy="2272542"/>
            <a:chOff x="2053" y="2006"/>
            <a:chExt cx="792" cy="1542"/>
          </a:xfrm>
        </p:grpSpPr>
        <p:pic>
          <p:nvPicPr>
            <p:cNvPr id="136" name="Picture 1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3" y="2756"/>
              <a:ext cx="79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직사각형 95"/>
            <p:cNvSpPr>
              <a:spLocks noChangeArrowheads="1"/>
            </p:cNvSpPr>
            <p:nvPr/>
          </p:nvSpPr>
          <p:spPr bwMode="gray">
            <a:xfrm>
              <a:off x="2255" y="3245"/>
              <a:ext cx="38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사업관리자</a:t>
              </a:r>
              <a:endPara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(PM)</a:t>
              </a: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138" name="Picture 19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1" y="2929"/>
              <a:ext cx="29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1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3" y="2006"/>
              <a:ext cx="79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Group 204"/>
          <p:cNvGrpSpPr>
            <a:grpSpLocks/>
          </p:cNvGrpSpPr>
          <p:nvPr/>
        </p:nvGrpSpPr>
        <p:grpSpPr bwMode="auto">
          <a:xfrm>
            <a:off x="902001" y="5948575"/>
            <a:ext cx="5903627" cy="296555"/>
            <a:chOff x="522" y="3980"/>
            <a:chExt cx="3735" cy="181"/>
          </a:xfrm>
        </p:grpSpPr>
        <p:sp>
          <p:nvSpPr>
            <p:cNvPr id="141" name="Rectangle 199" descr="01_0000_Hue_Saturation-1-copy-5"/>
            <p:cNvSpPr>
              <a:spLocks noChangeArrowheads="1"/>
            </p:cNvSpPr>
            <p:nvPr/>
          </p:nvSpPr>
          <p:spPr bwMode="gray">
            <a:xfrm>
              <a:off x="522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품질관리자</a:t>
              </a:r>
            </a:p>
          </p:txBody>
        </p:sp>
        <p:sp>
          <p:nvSpPr>
            <p:cNvPr id="142" name="Rectangle 200" descr="01_0000_Hue_Saturation-1-copy-5"/>
            <p:cNvSpPr>
              <a:spLocks noChangeArrowheads="1"/>
            </p:cNvSpPr>
            <p:nvPr/>
          </p:nvSpPr>
          <p:spPr bwMode="gray">
            <a:xfrm>
              <a:off x="1931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요구사항 관리 담당자</a:t>
              </a:r>
            </a:p>
          </p:txBody>
        </p:sp>
        <p:sp>
          <p:nvSpPr>
            <p:cNvPr id="143" name="Rectangle 201" descr="01_0000_Hue_Saturation-1-copy-5"/>
            <p:cNvSpPr>
              <a:spLocks noChangeArrowheads="1"/>
            </p:cNvSpPr>
            <p:nvPr/>
          </p:nvSpPr>
          <p:spPr bwMode="gray">
            <a:xfrm>
              <a:off x="3358" y="3980"/>
              <a:ext cx="899" cy="18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형상관리 담당자</a:t>
              </a:r>
            </a:p>
          </p:txBody>
        </p:sp>
      </p:grpSp>
      <p:cxnSp>
        <p:nvCxnSpPr>
          <p:cNvPr id="144" name="AutoShape 206"/>
          <p:cNvCxnSpPr>
            <a:cxnSpLocks noChangeShapeType="1"/>
            <a:stCxn id="141" idx="0"/>
            <a:endCxn id="143" idx="0"/>
          </p:cNvCxnSpPr>
          <p:nvPr/>
        </p:nvCxnSpPr>
        <p:spPr bwMode="gray">
          <a:xfrm rot="5400000" flipH="1" flipV="1">
            <a:off x="3853814" y="3707252"/>
            <a:ext cx="12700" cy="4482647"/>
          </a:xfrm>
          <a:prstGeom prst="bentConnector3">
            <a:avLst>
              <a:gd name="adj1" fmla="val 1800000"/>
            </a:avLst>
          </a:prstGeom>
          <a:noFill/>
          <a:ln w="6350" cap="rnd">
            <a:solidFill>
              <a:schemeClr val="bg1">
                <a:lumMod val="50000"/>
              </a:schemeClr>
            </a:solidFill>
            <a:round/>
            <a:headEnd/>
            <a:tailEnd type="none" w="med" len="med"/>
          </a:ln>
          <a:extLst/>
        </p:spPr>
      </p:cxnSp>
      <p:grpSp>
        <p:nvGrpSpPr>
          <p:cNvPr id="145" name="그룹 144"/>
          <p:cNvGrpSpPr/>
          <p:nvPr/>
        </p:nvGrpSpPr>
        <p:grpSpPr>
          <a:xfrm>
            <a:off x="763564" y="4646224"/>
            <a:ext cx="1412324" cy="667870"/>
            <a:chOff x="839289" y="4525191"/>
            <a:chExt cx="1412324" cy="667870"/>
          </a:xfrm>
        </p:grpSpPr>
        <p:sp>
          <p:nvSpPr>
            <p:cNvPr id="146" name="Rectangle 211"/>
            <p:cNvSpPr>
              <a:spLocks noChangeArrowheads="1"/>
            </p:cNvSpPr>
            <p:nvPr/>
          </p:nvSpPr>
          <p:spPr bwMode="gray">
            <a:xfrm>
              <a:off x="839289" y="4733271"/>
              <a:ext cx="1412324" cy="45220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689ECA"/>
              </a:solidFill>
              <a:miter lim="800000"/>
              <a:headEnd/>
              <a:tailEnd/>
            </a:ln>
            <a:extLst/>
          </p:spPr>
          <p:txBody>
            <a:bodyPr lIns="108000" tIns="108000" rIns="108000" bIns="108000"/>
            <a:lstStyle/>
            <a:p>
              <a:pPr marL="102600" marR="0" lvl="0" indent="-10260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5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ko-KR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7" name="Rectangle 212" descr="01_0002_Hue_Saturation-1-copy-3"/>
            <p:cNvSpPr>
              <a:spLocks noChangeArrowheads="1"/>
            </p:cNvSpPr>
            <p:nvPr/>
          </p:nvSpPr>
          <p:spPr bwMode="gray">
            <a:xfrm>
              <a:off x="839289" y="4525191"/>
              <a:ext cx="1412324" cy="221188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품질보증팀</a:t>
              </a:r>
            </a:p>
          </p:txBody>
        </p:sp>
        <p:sp>
          <p:nvSpPr>
            <p:cNvPr id="148" name="Rectangle 106"/>
            <p:cNvSpPr>
              <a:spLocks noChangeArrowheads="1"/>
            </p:cNvSpPr>
            <p:nvPr/>
          </p:nvSpPr>
          <p:spPr bwMode="gray">
            <a:xfrm>
              <a:off x="901549" y="4803724"/>
              <a:ext cx="1287804" cy="38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EAEAEA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143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14325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</a:t>
              </a: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담당자</a:t>
              </a:r>
              <a:endPara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전사지원 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체계</a:t>
              </a:r>
            </a:p>
          </p:txBody>
        </p:sp>
      </p:grpSp>
      <p:sp>
        <p:nvSpPr>
          <p:cNvPr id="149" name="Rectangle 106"/>
          <p:cNvSpPr>
            <a:spLocks noChangeArrowheads="1"/>
          </p:cNvSpPr>
          <p:nvPr/>
        </p:nvSpPr>
        <p:spPr bwMode="gray">
          <a:xfrm>
            <a:off x="2274194" y="4374313"/>
            <a:ext cx="891305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EAEAEA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품질보증 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품질감사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시정조치 요구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73389" y="6400242"/>
            <a:ext cx="6727510" cy="276999"/>
            <a:chOff x="401254" y="2799731"/>
            <a:chExt cx="7072845" cy="276999"/>
          </a:xfrm>
        </p:grpSpPr>
        <p:sp>
          <p:nvSpPr>
            <p:cNvPr id="15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95032" cy="1995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1798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 조직의 역할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4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5551"/>
              </p:ext>
            </p:extLst>
          </p:nvPr>
        </p:nvGraphicFramePr>
        <p:xfrm>
          <a:off x="354096" y="6776734"/>
          <a:ext cx="6846804" cy="3214482"/>
        </p:xfrm>
        <a:graphic>
          <a:graphicData uri="http://schemas.openxmlformats.org/drawingml/2006/table">
            <a:tbl>
              <a:tblPr/>
              <a:tblGrid>
                <a:gridCol w="1662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4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2593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업무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내용</a:t>
                      </a:r>
                      <a:endParaRPr kumimoji="1" lang="en-US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00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발주처 품질담당자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품질계획 및 품질개선 활동을 위한 모든 정보 제공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발주처와 제안사 간의 인터페이스 제공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발주처의 품질에 대한 요구사항 정의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00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품질보증팀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품질점검 수행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활동 및 프로세스를 정기적으로 감사하여 보고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품질감사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시정조치 지시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 작성지원 검토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품질개선 교육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01176"/>
                  </a:ext>
                </a:extLst>
              </a:tr>
              <a:tr h="23176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사업관리자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(PM)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품질활동 책임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품질보증계획 검토 및 승인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활동을 검토하고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정기적으로 경영진에 보고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376756"/>
                  </a:ext>
                </a:extLst>
              </a:tr>
              <a:tr h="231764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품질관리자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계획수립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단계별 산출물 검증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품질활동 결과보고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품질보증 계획에 따라 검증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확인 수행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시정조치 요구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결과 확인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7153977"/>
                  </a:ext>
                </a:extLst>
              </a:tr>
              <a:tr h="173255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요구사항 관리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관리 절차 및 기법 교육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 관리계획서 작성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9189859"/>
                  </a:ext>
                </a:extLst>
              </a:tr>
              <a:tr h="151283">
                <a:tc>
                  <a:txBody>
                    <a:bodyPr/>
                    <a:lstStyle>
                      <a:lvl1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algn="l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형상관리 담당자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fontAlgn="ctr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defTabSz="1019175" font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형상관리계획 수립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배포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유지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형상관리 시스템 구축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접근권한관리</a:t>
                      </a:r>
                      <a:endParaRPr kumimoji="1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2639397"/>
                  </a:ext>
                </a:extLst>
              </a:tr>
              <a:tr h="379535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기타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업무범위 불명확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요구사항의 불명확 및 잦은 변경의 위험성</a:t>
                      </a:r>
                    </a:p>
                    <a:p>
                      <a:pPr marL="80963" marR="0" lvl="0" indent="-80963" algn="l" defTabSz="955675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고객측 대응 지연에 따른 위험성</a:t>
                      </a:r>
                    </a:p>
                  </a:txBody>
                  <a:tcPr marL="103958" marR="103958" marT="52221" marB="52221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46014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16" y="3535418"/>
            <a:ext cx="587146" cy="58714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4" y="376252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절차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품질보증계획을 수립하여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그 계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획에 따라 품질보증활동을 수행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활동이력을 문서로 관리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구축목표를 만족할 수 있도록 개발되고 있는지 여부를 기술적ㆍ업무적으로 검토하며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개발과정에서 발생하는 산출물에 대한 품질을 향상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240222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품질보증 계획에 따른 보증활동 수행</a:t>
              </a:r>
            </a:p>
          </p:txBody>
        </p:sp>
      </p:grpSp>
      <p:sp>
        <p:nvSpPr>
          <p:cNvPr id="11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품질보증계획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품질보증 절차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43" name="Rectangle 316"/>
          <p:cNvSpPr>
            <a:spLocks noChangeArrowheads="1"/>
          </p:cNvSpPr>
          <p:nvPr/>
        </p:nvSpPr>
        <p:spPr bwMode="auto">
          <a:xfrm>
            <a:off x="2234097" y="3154989"/>
            <a:ext cx="3169264" cy="6834832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 startAt="4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4" name="Rectangle 315"/>
          <p:cNvSpPr>
            <a:spLocks noChangeArrowheads="1"/>
          </p:cNvSpPr>
          <p:nvPr/>
        </p:nvSpPr>
        <p:spPr bwMode="auto">
          <a:xfrm>
            <a:off x="2385676" y="3042444"/>
            <a:ext cx="2866104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프로젝트 품질관리 그룹</a:t>
            </a:r>
          </a:p>
        </p:txBody>
      </p:sp>
      <p:sp>
        <p:nvSpPr>
          <p:cNvPr id="45" name="Rectangle 316"/>
          <p:cNvSpPr>
            <a:spLocks noChangeArrowheads="1"/>
          </p:cNvSpPr>
          <p:nvPr/>
        </p:nvSpPr>
        <p:spPr bwMode="auto">
          <a:xfrm>
            <a:off x="5522167" y="3154989"/>
            <a:ext cx="1587909" cy="6834832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 startAt="7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6" name="Rectangle 315"/>
          <p:cNvSpPr>
            <a:spLocks noChangeArrowheads="1"/>
          </p:cNvSpPr>
          <p:nvPr/>
        </p:nvSpPr>
        <p:spPr bwMode="auto">
          <a:xfrm>
            <a:off x="5648700" y="3042444"/>
            <a:ext cx="1334843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품질 조직</a:t>
            </a:r>
          </a:p>
        </p:txBody>
      </p:sp>
      <p:sp>
        <p:nvSpPr>
          <p:cNvPr id="47" name="Rectangle 310"/>
          <p:cNvSpPr>
            <a:spLocks noChangeArrowheads="1"/>
          </p:cNvSpPr>
          <p:nvPr/>
        </p:nvSpPr>
        <p:spPr bwMode="auto">
          <a:xfrm>
            <a:off x="540271" y="3154996"/>
            <a:ext cx="1587909" cy="6834839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ysClr val="window" lastClr="FFFFFF">
                <a:lumMod val="75000"/>
              </a:sysClr>
            </a:solidFill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sp>
        <p:nvSpPr>
          <p:cNvPr id="48" name="Rectangle 309"/>
          <p:cNvSpPr>
            <a:spLocks noChangeArrowheads="1"/>
          </p:cNvSpPr>
          <p:nvPr/>
        </p:nvSpPr>
        <p:spPr bwMode="auto">
          <a:xfrm flipH="1">
            <a:off x="726471" y="3042449"/>
            <a:ext cx="1215509" cy="201759"/>
          </a:xfrm>
          <a:prstGeom prst="round2DiagRect">
            <a:avLst/>
          </a:prstGeom>
          <a:solidFill>
            <a:sysClr val="window" lastClr="FFFFFF"/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품질보증 절차</a:t>
            </a:r>
          </a:p>
        </p:txBody>
      </p:sp>
      <p:sp>
        <p:nvSpPr>
          <p:cNvPr id="50" name="Rectangle 310"/>
          <p:cNvSpPr>
            <a:spLocks noChangeArrowheads="1"/>
          </p:cNvSpPr>
          <p:nvPr/>
        </p:nvSpPr>
        <p:spPr bwMode="auto">
          <a:xfrm>
            <a:off x="640361" y="3302153"/>
            <a:ext cx="6365593" cy="6597710"/>
          </a:xfrm>
          <a:prstGeom prst="rect">
            <a:avLst/>
          </a:prstGeom>
          <a:solidFill>
            <a:sysClr val="window" lastClr="FFFFFF"/>
          </a:solidFill>
          <a:ln w="28575">
            <a:noFill/>
          </a:ln>
          <a:effectLst/>
        </p:spPr>
        <p:txBody>
          <a:bodyPr wrap="square" lIns="108000" tIns="180000" rIns="108000" anchor="t" anchorCtr="0"/>
          <a:lstStyle/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+mj-ea"/>
              <a:buAutoNum type="circleNumDbPlain"/>
              <a:tabLst/>
              <a:defRPr/>
            </a:pP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Rix모던고딕 M" pitchFamily="18" charset="-127"/>
              <a:ea typeface="Rix모던고딕 M" pitchFamily="18" charset="-127"/>
              <a:cs typeface="Rix정고딕 L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11544" y="3391481"/>
            <a:ext cx="1372000" cy="1123866"/>
            <a:chOff x="1101577" y="5907988"/>
            <a:chExt cx="2696292" cy="1195441"/>
          </a:xfrm>
        </p:grpSpPr>
        <p:sp>
          <p:nvSpPr>
            <p:cNvPr id="158" name="화이트투명사각판"/>
            <p:cNvSpPr/>
            <p:nvPr/>
          </p:nvSpPr>
          <p:spPr bwMode="auto">
            <a:xfrm flipV="1">
              <a:off x="1101577" y="5972713"/>
              <a:ext cx="2696290" cy="1130716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59" name="양쪽 모서리가 둥근 사각형 158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사내감리시행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02828" y="6214918"/>
              <a:ext cx="2468880" cy="65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제안사의 품질감사 규정에 따른 사내감리 자에 의한 품질감리시행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611544" y="4916154"/>
            <a:ext cx="1372000" cy="1297332"/>
            <a:chOff x="1101577" y="5907988"/>
            <a:chExt cx="2696292" cy="1379955"/>
          </a:xfrm>
        </p:grpSpPr>
        <p:sp>
          <p:nvSpPr>
            <p:cNvPr id="117" name="화이트투명사각판"/>
            <p:cNvSpPr/>
            <p:nvPr/>
          </p:nvSpPr>
          <p:spPr bwMode="auto">
            <a:xfrm flipV="1">
              <a:off x="1101577" y="5972713"/>
              <a:ext cx="2696290" cy="1315230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34" name="양쪽 모서리가 둥근 사각형 133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품질보증활동 점검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302828" y="6214918"/>
              <a:ext cx="2468880" cy="98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품질조직은 주기적으로 프로젝트 품질관리그룹으로부터 활동 내역을 보고 받아 적정성 검토 및 시정보완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11544" y="6533373"/>
            <a:ext cx="1372000" cy="1311573"/>
            <a:chOff x="1101577" y="5907988"/>
            <a:chExt cx="2696292" cy="1395103"/>
          </a:xfrm>
        </p:grpSpPr>
        <p:sp>
          <p:nvSpPr>
            <p:cNvPr id="114" name="화이트투명사각판"/>
            <p:cNvSpPr/>
            <p:nvPr/>
          </p:nvSpPr>
          <p:spPr bwMode="auto">
            <a:xfrm flipV="1">
              <a:off x="1101577" y="5972710"/>
              <a:ext cx="2696290" cy="1330381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15" name="양쪽 모서리가 둥근 사각형 114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테스트지원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02828" y="6214918"/>
              <a:ext cx="2468880" cy="1023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성능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/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신뢰성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/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보안성 테스트의 지원 또는 주관 수행</a:t>
              </a:r>
            </a:p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발견된 결함의 시정조치 지원 및 이력관리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611544" y="8272251"/>
            <a:ext cx="1372000" cy="1431984"/>
            <a:chOff x="1101577" y="5907988"/>
            <a:chExt cx="2696292" cy="1523182"/>
          </a:xfrm>
        </p:grpSpPr>
        <p:sp>
          <p:nvSpPr>
            <p:cNvPr id="111" name="화이트투명사각판"/>
            <p:cNvSpPr/>
            <p:nvPr/>
          </p:nvSpPr>
          <p:spPr bwMode="auto">
            <a:xfrm flipV="1">
              <a:off x="1101577" y="5972710"/>
              <a:ext cx="2696290" cy="1458460"/>
            </a:xfrm>
            <a:prstGeom prst="roundRect">
              <a:avLst>
                <a:gd name="adj" fmla="val 287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D5D5D5"/>
              </a:solidFill>
              <a:prstDash val="solid"/>
            </a:ln>
            <a:effectLst/>
          </p:spPr>
          <p:txBody>
            <a:bodyPr tIns="108000" rtlCol="0" anchor="t"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142875" marR="0" lvl="0" indent="-142875" algn="l" defTabSz="100171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65000"/>
                  </a:prstClr>
                </a:buClr>
                <a:buSzPct val="70000"/>
                <a:buFont typeface="나눔고딕" pitchFamily="50" charset="-127"/>
                <a:buChar char="■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 bwMode="auto">
            <a:xfrm>
              <a:off x="1101577" y="5907988"/>
              <a:ext cx="2696292" cy="20929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>
              <a:outerShdw dist="38100" dir="16200000" rotWithShape="0">
                <a:srgbClr val="337AB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 latinLnBrk="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고객만족도조사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02828" y="6214918"/>
              <a:ext cx="2468880" cy="1145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6350"/>
                <a:bevelB w="0" h="0"/>
              </a:sp3d>
            </a:bodyPr>
            <a:lstStyle/>
            <a:p>
              <a:pPr marL="90488" marR="0" lvl="0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Char char="•"/>
                <a:tabLst>
                  <a:tab pos="511175" algn="l"/>
                  <a:tab pos="1022350" algn="l"/>
                  <a:tab pos="1536700" algn="l"/>
                  <a:tab pos="2047875" algn="l"/>
                  <a:tab pos="2559050" algn="l"/>
                  <a:tab pos="3071813" algn="l"/>
                  <a:tab pos="3582988" algn="l"/>
                  <a:tab pos="4095750" algn="l"/>
                  <a:tab pos="4608513" algn="l"/>
                  <a:tab pos="5119688" algn="l"/>
                  <a:tab pos="5632450" algn="l"/>
                  <a:tab pos="6656388" algn="l"/>
                  <a:tab pos="7169150" algn="l"/>
                  <a:tab pos="7680325" algn="l"/>
                  <a:tab pos="8191500" algn="l"/>
                  <a:tab pos="8704263" algn="l"/>
                  <a:tab pos="9217025" algn="l"/>
                  <a:tab pos="9728200" algn="l"/>
                  <a:tab pos="10240963" algn="l"/>
                  <a:tab pos="10752138" algn="l"/>
                  <a:tab pos="11264900" algn="l"/>
                  <a:tab pos="11777663" algn="l"/>
                  <a:tab pos="12288838" algn="l"/>
                  <a:tab pos="12801600" algn="l"/>
                  <a:tab pos="13312775" algn="l"/>
                  <a:tab pos="13823950" algn="l"/>
                  <a:tab pos="14338300" algn="l"/>
                  <a:tab pos="14849475" algn="l"/>
                  <a:tab pos="15360650" algn="l"/>
                  <a:tab pos="15873413" algn="l"/>
                  <a:tab pos="16384588" algn="l"/>
                </a:tabLst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프로젝트 진행 또는 종료 후 고객요구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불만사항 파악 후 개선 대책과 문제점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, 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itchFamily="18" charset="-127"/>
                  <a:ea typeface="Rix모던고딕 M" pitchFamily="18" charset="-127"/>
                  <a:cs typeface="+mn-cs"/>
                </a:rPr>
                <a:t>해결방향 모색으로 수용여부 검토 및 개선책 제시</a:t>
              </a:r>
            </a:p>
          </p:txBody>
        </p:sp>
      </p:grpSp>
      <p:grpSp>
        <p:nvGrpSpPr>
          <p:cNvPr id="55" name="Group 348"/>
          <p:cNvGrpSpPr>
            <a:grpSpLocks/>
          </p:cNvGrpSpPr>
          <p:nvPr/>
        </p:nvGrpSpPr>
        <p:grpSpPr bwMode="auto">
          <a:xfrm>
            <a:off x="2166294" y="3332715"/>
            <a:ext cx="3287312" cy="6556546"/>
            <a:chOff x="1478" y="1833"/>
            <a:chExt cx="1474" cy="1796"/>
          </a:xfrm>
        </p:grpSpPr>
        <p:sp>
          <p:nvSpPr>
            <p:cNvPr id="109" name="Line 295"/>
            <p:cNvSpPr>
              <a:spLocks noChangeShapeType="1"/>
            </p:cNvSpPr>
            <p:nvPr/>
          </p:nvSpPr>
          <p:spPr bwMode="auto">
            <a:xfrm>
              <a:off x="1478" y="1833"/>
              <a:ext cx="0" cy="179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10" name="Line 296"/>
            <p:cNvSpPr>
              <a:spLocks noChangeShapeType="1"/>
            </p:cNvSpPr>
            <p:nvPr/>
          </p:nvSpPr>
          <p:spPr bwMode="auto">
            <a:xfrm>
              <a:off x="2952" y="1833"/>
              <a:ext cx="0" cy="179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44229" y="3385083"/>
            <a:ext cx="1796238" cy="6437802"/>
            <a:chOff x="9264153" y="3633078"/>
            <a:chExt cx="2080728" cy="6605685"/>
          </a:xfrm>
        </p:grpSpPr>
        <p:sp>
          <p:nvSpPr>
            <p:cNvPr id="87" name="AutoShape 82" descr="상자1"/>
            <p:cNvSpPr>
              <a:spLocks noChangeArrowheads="1"/>
            </p:cNvSpPr>
            <p:nvPr/>
          </p:nvSpPr>
          <p:spPr bwMode="auto">
            <a:xfrm>
              <a:off x="9400678" y="3633078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품질보증계획수립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품질보증팀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88" name="AutoShape 83" descr="상자1"/>
            <p:cNvSpPr>
              <a:spLocks noChangeArrowheads="1"/>
            </p:cNvSpPr>
            <p:nvPr/>
          </p:nvSpPr>
          <p:spPr bwMode="auto">
            <a:xfrm>
              <a:off x="9400678" y="4357594"/>
              <a:ext cx="1514645" cy="418059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 검토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조정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89" name="AutoShape 84" descr="상자1"/>
            <p:cNvSpPr>
              <a:spLocks noChangeArrowheads="1"/>
            </p:cNvSpPr>
            <p:nvPr/>
          </p:nvSpPr>
          <p:spPr bwMode="auto">
            <a:xfrm>
              <a:off x="9400678" y="5083883"/>
              <a:ext cx="1514645" cy="419831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품질교육실시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cxnSp>
          <p:nvCxnSpPr>
            <p:cNvPr id="90" name="AutoShape 375"/>
            <p:cNvCxnSpPr>
              <a:cxnSpLocks noChangeShapeType="1"/>
              <a:stCxn id="106" idx="2"/>
              <a:endCxn id="94" idx="0"/>
            </p:cNvCxnSpPr>
            <p:nvPr/>
          </p:nvCxnSpPr>
          <p:spPr bwMode="auto">
            <a:xfrm flipH="1">
              <a:off x="10158000" y="8819080"/>
              <a:ext cx="1" cy="27356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AutoShape 87" descr="상자1"/>
            <p:cNvSpPr>
              <a:spLocks noChangeArrowheads="1"/>
            </p:cNvSpPr>
            <p:nvPr/>
          </p:nvSpPr>
          <p:spPr bwMode="auto">
            <a:xfrm>
              <a:off x="9400678" y="5810172"/>
              <a:ext cx="1514645" cy="419831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품질보증활동</a:t>
              </a:r>
              <a:b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 품질보증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담당자와 협조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cxnSp>
          <p:nvCxnSpPr>
            <p:cNvPr id="92" name="AutoShape 376"/>
            <p:cNvCxnSpPr>
              <a:cxnSpLocks noChangeShapeType="1"/>
              <a:stCxn id="94" idx="2"/>
              <a:endCxn id="93" idx="0"/>
            </p:cNvCxnSpPr>
            <p:nvPr/>
          </p:nvCxnSpPr>
          <p:spPr bwMode="auto">
            <a:xfrm>
              <a:off x="10158000" y="9512474"/>
              <a:ext cx="0" cy="306459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AutoShape 89" descr="상자1"/>
            <p:cNvSpPr>
              <a:spLocks noChangeArrowheads="1"/>
            </p:cNvSpPr>
            <p:nvPr/>
          </p:nvSpPr>
          <p:spPr bwMode="auto">
            <a:xfrm>
              <a:off x="9400678" y="9818933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사후점검</a:t>
              </a:r>
            </a:p>
          </p:txBody>
        </p:sp>
        <p:sp>
          <p:nvSpPr>
            <p:cNvPr id="94" name="AutoShape 90" descr="상자1"/>
            <p:cNvSpPr>
              <a:spLocks noChangeArrowheads="1"/>
            </p:cNvSpPr>
            <p:nvPr/>
          </p:nvSpPr>
          <p:spPr bwMode="auto">
            <a:xfrm>
              <a:off x="9400678" y="9092644"/>
              <a:ext cx="1514645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고객납품</a:t>
              </a:r>
            </a:p>
          </p:txBody>
        </p:sp>
        <p:sp>
          <p:nvSpPr>
            <p:cNvPr id="95" name="AutoShape 92" descr="상자1"/>
            <p:cNvSpPr>
              <a:spLocks noChangeArrowheads="1"/>
            </p:cNvSpPr>
            <p:nvPr/>
          </p:nvSpPr>
          <p:spPr bwMode="auto">
            <a:xfrm>
              <a:off x="10253903" y="7377894"/>
              <a:ext cx="1090978" cy="419830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개발 및 문서</a:t>
              </a: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산출물현행화</a:t>
              </a:r>
            </a:p>
          </p:txBody>
        </p:sp>
        <p:sp>
          <p:nvSpPr>
            <p:cNvPr id="96" name="Text Box 423"/>
            <p:cNvSpPr txBox="1">
              <a:spLocks noChangeArrowheads="1"/>
            </p:cNvSpPr>
            <p:nvPr/>
          </p:nvSpPr>
          <p:spPr bwMode="auto">
            <a:xfrm>
              <a:off x="9941121" y="8883749"/>
              <a:ext cx="76725" cy="11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95363" eaLnBrk="0" hangingPunct="0"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95363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95363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Y</a:t>
              </a:r>
            </a:p>
          </p:txBody>
        </p:sp>
        <p:sp>
          <p:nvSpPr>
            <p:cNvPr id="97" name="Text Box 424"/>
            <p:cNvSpPr txBox="1">
              <a:spLocks noChangeArrowheads="1"/>
            </p:cNvSpPr>
            <p:nvPr/>
          </p:nvSpPr>
          <p:spPr bwMode="auto">
            <a:xfrm>
              <a:off x="10833110" y="8035096"/>
              <a:ext cx="93312" cy="11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ctr">
                <a:lnSpc>
                  <a:spcPts val="900"/>
                </a:lnSpc>
                <a:defRPr sz="800">
                  <a:latin typeface="Rix모던고딕 M" pitchFamily="18" charset="-127"/>
                  <a:ea typeface="Rix모던고딕 M" pitchFamily="18" charset="-127"/>
                </a:defRPr>
              </a:lvl1pPr>
              <a:lvl2pPr>
                <a:defRPr>
                  <a:ea typeface="굴림" pitchFamily="50" charset="-127"/>
                </a:defRPr>
              </a:lvl2pPr>
              <a:lvl3pPr>
                <a:defRPr>
                  <a:ea typeface="굴림" pitchFamily="50" charset="-127"/>
                </a:defRPr>
              </a:lvl3pPr>
              <a:lvl4pPr>
                <a:defRPr>
                  <a:ea typeface="굴림" pitchFamily="50" charset="-127"/>
                </a:defRPr>
              </a:lvl4pPr>
              <a:lvl5pPr>
                <a:defRPr>
                  <a:ea typeface="굴림" pitchFamily="50" charset="-127"/>
                </a:defRPr>
              </a:lvl5pPr>
              <a:lvl6pPr>
                <a:defRPr>
                  <a:ea typeface="굴림" pitchFamily="50" charset="-127"/>
                </a:defRPr>
              </a:lvl6pPr>
              <a:lvl7pPr>
                <a:defRPr>
                  <a:ea typeface="굴림" pitchFamily="50" charset="-127"/>
                </a:defRPr>
              </a:lvl7pPr>
              <a:lvl8pPr>
                <a:defRPr>
                  <a:ea typeface="굴림" pitchFamily="50" charset="-127"/>
                </a:defRPr>
              </a:lvl8pPr>
              <a:lvl9pPr>
                <a:defRPr>
                  <a:ea typeface="굴림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N</a:t>
              </a:r>
            </a:p>
          </p:txBody>
        </p:sp>
        <p:cxnSp>
          <p:nvCxnSpPr>
            <p:cNvPr id="98" name="AutoShape 338"/>
            <p:cNvCxnSpPr>
              <a:cxnSpLocks noChangeShapeType="1"/>
              <a:stCxn id="87" idx="2"/>
              <a:endCxn id="88" idx="0"/>
            </p:cNvCxnSpPr>
            <p:nvPr/>
          </p:nvCxnSpPr>
          <p:spPr bwMode="auto">
            <a:xfrm>
              <a:off x="10158000" y="4052908"/>
              <a:ext cx="0" cy="304686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339"/>
            <p:cNvCxnSpPr>
              <a:cxnSpLocks noChangeShapeType="1"/>
              <a:stCxn id="88" idx="2"/>
              <a:endCxn id="89" idx="0"/>
            </p:cNvCxnSpPr>
            <p:nvPr/>
          </p:nvCxnSpPr>
          <p:spPr bwMode="auto">
            <a:xfrm>
              <a:off x="10158000" y="4775653"/>
              <a:ext cx="0" cy="30823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340"/>
            <p:cNvCxnSpPr>
              <a:cxnSpLocks noChangeShapeType="1"/>
              <a:stCxn id="89" idx="2"/>
              <a:endCxn id="91" idx="0"/>
            </p:cNvCxnSpPr>
            <p:nvPr/>
          </p:nvCxnSpPr>
          <p:spPr bwMode="auto">
            <a:xfrm>
              <a:off x="10158000" y="5503714"/>
              <a:ext cx="0" cy="30645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341"/>
            <p:cNvCxnSpPr>
              <a:cxnSpLocks noChangeShapeType="1"/>
              <a:stCxn id="91" idx="2"/>
              <a:endCxn id="108" idx="0"/>
            </p:cNvCxnSpPr>
            <p:nvPr/>
          </p:nvCxnSpPr>
          <p:spPr bwMode="auto">
            <a:xfrm>
              <a:off x="10158000" y="6230003"/>
              <a:ext cx="0" cy="30645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342"/>
            <p:cNvCxnSpPr>
              <a:cxnSpLocks noChangeShapeType="1"/>
              <a:stCxn id="108" idx="2"/>
              <a:endCxn id="106" idx="0"/>
            </p:cNvCxnSpPr>
            <p:nvPr/>
          </p:nvCxnSpPr>
          <p:spPr bwMode="auto">
            <a:xfrm>
              <a:off x="10158000" y="7124578"/>
              <a:ext cx="1" cy="996311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Line 211"/>
            <p:cNvSpPr>
              <a:spLocks noChangeShapeType="1"/>
            </p:cNvSpPr>
            <p:nvPr/>
          </p:nvSpPr>
          <p:spPr bwMode="auto">
            <a:xfrm>
              <a:off x="10640168" y="6759663"/>
              <a:ext cx="1834" cy="29405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4" name="Rectangle 416"/>
            <p:cNvSpPr>
              <a:spLocks noChangeArrowheads="1"/>
            </p:cNvSpPr>
            <p:nvPr/>
          </p:nvSpPr>
          <p:spPr bwMode="auto">
            <a:xfrm>
              <a:off x="10231467" y="7928191"/>
              <a:ext cx="360809" cy="222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재검토</a:t>
              </a:r>
              <a:b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</a:b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+mn-cs"/>
                </a:rPr>
                <a:t>요청</a:t>
              </a:r>
            </a:p>
          </p:txBody>
        </p:sp>
        <p:sp>
          <p:nvSpPr>
            <p:cNvPr id="105" name="Line 443"/>
            <p:cNvSpPr>
              <a:spLocks noChangeShapeType="1"/>
            </p:cNvSpPr>
            <p:nvPr/>
          </p:nvSpPr>
          <p:spPr bwMode="auto">
            <a:xfrm flipV="1">
              <a:off x="10772194" y="7802570"/>
              <a:ext cx="0" cy="64527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6" name="AutoShape 87" descr="강-5단"/>
            <p:cNvSpPr>
              <a:spLocks noChangeArrowheads="1"/>
            </p:cNvSpPr>
            <p:nvPr/>
          </p:nvSpPr>
          <p:spPr bwMode="auto">
            <a:xfrm>
              <a:off x="9264153" y="8120889"/>
              <a:ext cx="1787696" cy="69819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 검토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조정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고객사 품질보증담당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  <p:sp>
          <p:nvSpPr>
            <p:cNvPr id="107" name="Line 444"/>
            <p:cNvSpPr>
              <a:spLocks noChangeShapeType="1"/>
            </p:cNvSpPr>
            <p:nvPr/>
          </p:nvSpPr>
          <p:spPr bwMode="auto">
            <a:xfrm>
              <a:off x="10772195" y="7108636"/>
              <a:ext cx="0" cy="28520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3501" tIns="51750" rIns="103501" bIns="5175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sp>
          <p:nvSpPr>
            <p:cNvPr id="108" name="AutoShape 96" descr="상자1"/>
            <p:cNvSpPr>
              <a:spLocks noChangeArrowheads="1"/>
            </p:cNvSpPr>
            <p:nvPr/>
          </p:nvSpPr>
          <p:spPr bwMode="auto">
            <a:xfrm>
              <a:off x="9400678" y="6536461"/>
              <a:ext cx="1514645" cy="588117"/>
            </a:xfrm>
            <a:prstGeom prst="roundRect">
              <a:avLst>
                <a:gd name="adj" fmla="val 2329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개발 단계별 산출물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품질보증추진실적 제출</a:t>
              </a:r>
            </a:p>
            <a:p>
              <a:pPr indent="-197040" algn="ctr" defTabSz="1041261" eaLnBrk="0" latinLnBrk="0" hangingPunct="0"/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394218" y="3385083"/>
            <a:ext cx="2873008" cy="6497500"/>
            <a:chOff x="2690157" y="3152539"/>
            <a:chExt cx="2572737" cy="6911304"/>
          </a:xfrm>
        </p:grpSpPr>
        <p:grpSp>
          <p:nvGrpSpPr>
            <p:cNvPr id="60" name="그룹 59"/>
            <p:cNvGrpSpPr/>
            <p:nvPr/>
          </p:nvGrpSpPr>
          <p:grpSpPr>
            <a:xfrm>
              <a:off x="2690157" y="3152539"/>
              <a:ext cx="2572737" cy="693272"/>
              <a:chOff x="2690157" y="3152539"/>
              <a:chExt cx="2572737" cy="693272"/>
            </a:xfrm>
          </p:grpSpPr>
          <p:sp>
            <p:nvSpPr>
              <p:cNvPr id="85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품질보증계획수립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 요구사항 도출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</a:p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품질보증계획서 작성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(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조직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방법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절차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내용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)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690157" y="3950144"/>
              <a:ext cx="2572737" cy="693272"/>
              <a:chOff x="2690157" y="3152539"/>
              <a:chExt cx="2572737" cy="693272"/>
            </a:xfrm>
          </p:grpSpPr>
          <p:sp>
            <p:nvSpPr>
              <p:cNvPr id="83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 검토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조정</a:t>
                </a:r>
              </a:p>
            </p:txBody>
          </p:sp>
          <p:sp>
            <p:nvSpPr>
              <p:cNvPr id="84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사업주관기관의 품질보증계획의 검토 및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승인을 득함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690157" y="4747749"/>
              <a:ext cx="2572737" cy="693272"/>
              <a:chOff x="2690157" y="3152539"/>
              <a:chExt cx="2572737" cy="693272"/>
            </a:xfrm>
          </p:grpSpPr>
          <p:sp>
            <p:nvSpPr>
              <p:cNvPr id="81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품질교육 실시</a:t>
                </a:r>
              </a:p>
            </p:txBody>
          </p:sp>
          <p:sp>
            <p:nvSpPr>
              <p:cNvPr id="82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프로젝트 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Set-up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및 프로젝트팀원에게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관련 품질관리활동 및 도구의 교육 실시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90157" y="5545354"/>
              <a:ext cx="2572737" cy="693272"/>
              <a:chOff x="2690157" y="3152539"/>
              <a:chExt cx="2572737" cy="693272"/>
            </a:xfrm>
          </p:grpSpPr>
          <p:sp>
            <p:nvSpPr>
              <p:cNvPr id="79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산출물 변경관리</a:t>
                </a:r>
              </a:p>
            </p:txBody>
          </p:sp>
          <p:sp>
            <p:nvSpPr>
              <p:cNvPr id="80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산출물에 대한 형상항목 식별 후 변경사항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통제 및 형상상태 기록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유지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690157" y="6342959"/>
              <a:ext cx="2572737" cy="693272"/>
              <a:chOff x="2690157" y="3152539"/>
              <a:chExt cx="2572737" cy="693272"/>
            </a:xfrm>
          </p:grpSpPr>
          <p:sp>
            <p:nvSpPr>
              <p:cNvPr id="77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산출물 검토 및 보완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산출물에 대한 객관적인 검토 실시로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사전결함을 제거하여 산출물의 완성도 향상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2690157" y="7140564"/>
              <a:ext cx="2572737" cy="693272"/>
              <a:chOff x="2690157" y="3152539"/>
              <a:chExt cx="2572737" cy="693272"/>
            </a:xfrm>
          </p:grpSpPr>
          <p:sp>
            <p:nvSpPr>
              <p:cNvPr id="75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감리 준비 및 수검</a:t>
                </a:r>
              </a:p>
            </p:txBody>
          </p:sp>
          <p:sp>
            <p:nvSpPr>
              <p:cNvPr id="76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구축단계 완료 후 개발 산출물 및 프로세스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준수여부에 대한 감리 실시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690157" y="7938169"/>
              <a:ext cx="2572737" cy="693272"/>
              <a:chOff x="2690157" y="3152539"/>
              <a:chExt cx="2572737" cy="693272"/>
            </a:xfrm>
          </p:grpSpPr>
          <p:sp>
            <p:nvSpPr>
              <p:cNvPr id="73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개발 및 문서 산출물 현행화</a:t>
                </a:r>
              </a:p>
            </p:txBody>
          </p:sp>
          <p:sp>
            <p:nvSpPr>
              <p:cNvPr id="74" name="Text Box 97"/>
              <p:cNvSpPr txBox="1">
                <a:spLocks noChangeArrowheads="1"/>
              </p:cNvSpPr>
              <p:nvPr/>
            </p:nvSpPr>
            <p:spPr bwMode="auto">
              <a:xfrm>
                <a:off x="2818018" y="3493295"/>
                <a:ext cx="2294922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근본적인 문제해결 방안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예방책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시정조치</a:t>
                </a:r>
                <a:b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내역 기록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관리 및 체계</a:t>
                </a:r>
                <a:r>
                  <a:rPr kumimoji="1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산출물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현행화 수행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90157" y="8735774"/>
              <a:ext cx="2572737" cy="693272"/>
              <a:chOff x="2690157" y="3152539"/>
              <a:chExt cx="2572737" cy="693272"/>
            </a:xfrm>
          </p:grpSpPr>
          <p:sp>
            <p:nvSpPr>
              <p:cNvPr id="71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제품품질 평가</a:t>
                </a:r>
              </a:p>
            </p:txBody>
          </p:sp>
          <p:sp>
            <p:nvSpPr>
              <p:cNvPr id="72" name="Text Box 97"/>
              <p:cNvSpPr txBox="1">
                <a:spLocks noChangeArrowheads="1"/>
              </p:cNvSpPr>
              <p:nvPr/>
            </p:nvSpPr>
            <p:spPr bwMode="auto">
              <a:xfrm>
                <a:off x="2818017" y="3493295"/>
                <a:ext cx="2431045" cy="352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제품 인도 전 제품이 설정한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품질목표를</a:t>
                </a:r>
                <a:b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충족 </a:t>
                </a: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여부 측정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690157" y="9533382"/>
              <a:ext cx="2572737" cy="530461"/>
              <a:chOff x="2690157" y="3152539"/>
              <a:chExt cx="2572737" cy="530461"/>
            </a:xfrm>
          </p:grpSpPr>
          <p:sp>
            <p:nvSpPr>
              <p:cNvPr id="69" name="AutoShape 220" descr="Untitled-2"/>
              <p:cNvSpPr>
                <a:spLocks noChangeArrowheads="1"/>
              </p:cNvSpPr>
              <p:nvPr/>
            </p:nvSpPr>
            <p:spPr bwMode="auto">
              <a:xfrm>
                <a:off x="2690157" y="3152539"/>
                <a:ext cx="2572737" cy="265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사후점검</a:t>
                </a:r>
              </a:p>
            </p:txBody>
          </p:sp>
          <p:sp>
            <p:nvSpPr>
              <p:cNvPr id="70" name="Text Box 97"/>
              <p:cNvSpPr txBox="1">
                <a:spLocks noChangeArrowheads="1"/>
              </p:cNvSpPr>
              <p:nvPr/>
            </p:nvSpPr>
            <p:spPr bwMode="auto">
              <a:xfrm>
                <a:off x="2818017" y="3493295"/>
                <a:ext cx="2431045" cy="18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marL="92075" indent="-92075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92075" marR="0" lvl="0" indent="-92075" algn="l" defTabSz="914400" rtl="0" eaLnBrk="1" fontAlgn="auto" latinLnBrk="0" hangingPunct="1">
                  <a:lnSpc>
                    <a:spcPct val="110000"/>
                  </a:lnSpc>
                  <a:spcBef>
                    <a:spcPct val="1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프로젝트 종료 후 시스템에 대해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사후점검 실시</a:t>
                </a: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</p:grpSp>
      <p:cxnSp>
        <p:nvCxnSpPr>
          <p:cNvPr id="58" name="꺾인 연결선 57"/>
          <p:cNvCxnSpPr>
            <a:stCxn id="115" idx="2"/>
            <a:endCxn id="71" idx="3"/>
          </p:cNvCxnSpPr>
          <p:nvPr/>
        </p:nvCxnSpPr>
        <p:spPr>
          <a:xfrm rot="10800000" flipV="1">
            <a:off x="5267226" y="6631754"/>
            <a:ext cx="344318" cy="21269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꺾인 연결선 58"/>
          <p:cNvCxnSpPr>
            <a:stCxn id="112" idx="2"/>
            <a:endCxn id="69" idx="3"/>
          </p:cNvCxnSpPr>
          <p:nvPr/>
        </p:nvCxnSpPr>
        <p:spPr>
          <a:xfrm rot="10800000" flipV="1">
            <a:off x="5267226" y="8370631"/>
            <a:ext cx="344318" cy="1137894"/>
          </a:xfrm>
          <a:prstGeom prst="bentConnector3">
            <a:avLst>
              <a:gd name="adj1" fmla="val 27869"/>
            </a:avLst>
          </a:prstGeom>
          <a:noFill/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5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관리방법론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사업의 성공적인 수행을 위하여 착수단계부터 사업준비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통제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종료 등 종합적인 사업관리부문 활동을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사업관리부문의 주요 요소 별로 이슈사항과 성공요건을 근거로 범위관리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 등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8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 영역의 관리절차 및 영역의 표준화 전략을 도출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85053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사업관리 체계 및 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관리방법론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4871" y="2655325"/>
            <a:ext cx="6738173" cy="1457325"/>
            <a:chOff x="723478" y="4554550"/>
            <a:chExt cx="6586538" cy="1457325"/>
          </a:xfrm>
        </p:grpSpPr>
        <p:pic>
          <p:nvPicPr>
            <p:cNvPr id="8" name="Picture 3" descr="C:\Users\KSH\Desktop\150803_비츠로_한국환경공단\템플릿\그림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78" y="4554550"/>
              <a:ext cx="6586538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1678968" y="5209272"/>
              <a:ext cx="5310748" cy="461665"/>
              <a:chOff x="1678968" y="3805116"/>
              <a:chExt cx="5310748" cy="461665"/>
            </a:xfrm>
          </p:grpSpPr>
          <p:sp>
            <p:nvSpPr>
              <p:cNvPr id="10" name="Rectangle 149"/>
              <p:cNvSpPr>
                <a:spLocks noChangeArrowheads="1"/>
              </p:cNvSpPr>
              <p:nvPr/>
            </p:nvSpPr>
            <p:spPr bwMode="auto">
              <a:xfrm>
                <a:off x="2614359" y="3805116"/>
                <a:ext cx="345664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 extrusionH="2540" contourW="25400">
                  <a:bevelT w="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9pPr>
              </a:lstStyle>
              <a:p>
                <a:pPr marL="0" marR="0" lvl="0" indent="0" algn="ctr" defTabSz="995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08080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Symbol" pitchFamily="18" charset="2"/>
                  </a:rPr>
                  <a:t>다양한 사업 수행을 통해 인증된</a:t>
                </a:r>
              </a:p>
              <a:p>
                <a:pPr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srgbClr val="808080"/>
                  </a:buClr>
                  <a:defRPr/>
                </a:pPr>
                <a:r>
                  <a:rPr kumimoji="0" lang="ko-KR" altLang="en-US" sz="1600" kern="0" dirty="0">
                    <a:solidFill>
                      <a:srgbClr val="0070C0"/>
                    </a:solidFill>
                    <a:latin typeface="Rix모던고딕 EB" panose="02020603020101020101" pitchFamily="18" charset="-127"/>
                    <a:ea typeface="Rix모던고딕 EB" panose="02020603020101020101" pitchFamily="18" charset="-127"/>
                  </a:rPr>
                  <a:t>제안사의 체계적 관리방안을 통한 </a:t>
                </a:r>
                <a:r>
                  <a:rPr kumimoji="0" lang="ko-KR" altLang="en-US" sz="1600" kern="0" dirty="0" smtClean="0">
                    <a:solidFill>
                      <a:srgbClr val="0070C0"/>
                    </a:solidFill>
                    <a:latin typeface="Rix모던고딕 EB" panose="02020603020101020101" pitchFamily="18" charset="-127"/>
                    <a:ea typeface="Rix모던고딕 EB" panose="02020603020101020101" pitchFamily="18" charset="-127"/>
                  </a:rPr>
                  <a:t>사업관리</a:t>
                </a:r>
                <a:endParaRPr kumimoji="0" lang="ko-KR" altLang="en-US" sz="1600" kern="0" dirty="0">
                  <a:solidFill>
                    <a:srgbClr val="0070C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endParaRPr>
              </a:p>
            </p:txBody>
          </p:sp>
          <p:sp>
            <p:nvSpPr>
              <p:cNvPr id="11" name="Freeform 406"/>
              <p:cNvSpPr>
                <a:spLocks noEditPoints="1"/>
              </p:cNvSpPr>
              <p:nvPr/>
            </p:nvSpPr>
            <p:spPr bwMode="auto">
              <a:xfrm>
                <a:off x="1678968" y="3805116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  <p:sp>
            <p:nvSpPr>
              <p:cNvPr id="12" name="Freeform 406"/>
              <p:cNvSpPr>
                <a:spLocks noEditPoints="1"/>
              </p:cNvSpPr>
              <p:nvPr/>
            </p:nvSpPr>
            <p:spPr bwMode="auto">
              <a:xfrm flipH="1" flipV="1">
                <a:off x="6817259" y="3805116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1036753" y="3862618"/>
            <a:ext cx="5504182" cy="797550"/>
            <a:chOff x="1146809" y="3901440"/>
            <a:chExt cx="5504182" cy="797550"/>
          </a:xfrm>
        </p:grpSpPr>
        <p:grpSp>
          <p:nvGrpSpPr>
            <p:cNvPr id="21" name="그룹 20"/>
            <p:cNvGrpSpPr/>
            <p:nvPr/>
          </p:nvGrpSpPr>
          <p:grpSpPr>
            <a:xfrm>
              <a:off x="1146809" y="3901440"/>
              <a:ext cx="5504182" cy="797550"/>
              <a:chOff x="1146809" y="3910013"/>
              <a:chExt cx="5504182" cy="92328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146809" y="4090567"/>
                <a:ext cx="5504182" cy="742726"/>
                <a:chOff x="1146809" y="4239362"/>
                <a:chExt cx="5504182" cy="900002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146809" y="4239362"/>
                  <a:ext cx="5504182" cy="900002"/>
                  <a:chOff x="1137917" y="4239362"/>
                  <a:chExt cx="5504182" cy="900002"/>
                </a:xfrm>
              </p:grpSpPr>
              <p:sp>
                <p:nvSpPr>
                  <p:cNvPr id="30" name="대각선 방향의 모서리가 둥근 사각형 29"/>
                  <p:cNvSpPr/>
                  <p:nvPr/>
                </p:nvSpPr>
                <p:spPr>
                  <a:xfrm flipH="1">
                    <a:off x="1137917" y="4322356"/>
                    <a:ext cx="5504182" cy="724843"/>
                  </a:xfrm>
                  <a:prstGeom prst="round2DiagRect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52B0AE"/>
                    </a:solidFill>
                    <a:round/>
                    <a:headEnd/>
                    <a:tailEnd/>
                  </a:ln>
                  <a:effectLst>
                    <a:innerShdw blurRad="114300">
                      <a:srgbClr val="52B0AE"/>
                    </a:innerShdw>
                  </a:effectLst>
                </p:spPr>
                <p:txBody>
                  <a:bodyPr wrap="none" lIns="101892" tIns="50948" rIns="101892" bIns="50948" anchor="ctr"/>
                  <a:lstStyle/>
                  <a:p>
                    <a:pPr marL="0" marR="0" lvl="0" indent="0" algn="ctr" defTabSz="99556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3223124" y="4269908"/>
                    <a:ext cx="1317126" cy="8498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2" name="Freeform 6"/>
                  <p:cNvSpPr>
                    <a:spLocks/>
                  </p:cNvSpPr>
                  <p:nvPr/>
                </p:nvSpPr>
                <p:spPr bwMode="auto">
                  <a:xfrm>
                    <a:off x="3208030" y="4239362"/>
                    <a:ext cx="123903" cy="900000"/>
                  </a:xfrm>
                  <a:custGeom>
                    <a:avLst/>
                    <a:gdLst>
                      <a:gd name="T0" fmla="*/ 85 w 85"/>
                      <a:gd name="T1" fmla="*/ 535 h 535"/>
                      <a:gd name="T2" fmla="*/ 0 w 85"/>
                      <a:gd name="T3" fmla="*/ 535 h 535"/>
                      <a:gd name="T4" fmla="*/ 0 w 85"/>
                      <a:gd name="T5" fmla="*/ 0 h 535"/>
                      <a:gd name="T6" fmla="*/ 85 w 85"/>
                      <a:gd name="T7" fmla="*/ 0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5" h="535">
                        <a:moveTo>
                          <a:pt x="85" y="535"/>
                        </a:moveTo>
                        <a:lnTo>
                          <a:pt x="0" y="535"/>
                        </a:lnTo>
                        <a:lnTo>
                          <a:pt x="0" y="0"/>
                        </a:lnTo>
                        <a:lnTo>
                          <a:pt x="85" y="0"/>
                        </a:lnTo>
                      </a:path>
                    </a:pathLst>
                  </a:custGeom>
                  <a:noFill/>
                  <a:ln w="28575">
                    <a:solidFill>
                      <a:srgbClr val="52B0AE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3" name="Freeform 6"/>
                  <p:cNvSpPr>
                    <a:spLocks/>
                  </p:cNvSpPr>
                  <p:nvPr/>
                </p:nvSpPr>
                <p:spPr bwMode="auto">
                  <a:xfrm flipH="1">
                    <a:off x="4424676" y="4239364"/>
                    <a:ext cx="123902" cy="900000"/>
                  </a:xfrm>
                  <a:custGeom>
                    <a:avLst/>
                    <a:gdLst>
                      <a:gd name="T0" fmla="*/ 85 w 85"/>
                      <a:gd name="T1" fmla="*/ 535 h 535"/>
                      <a:gd name="T2" fmla="*/ 0 w 85"/>
                      <a:gd name="T3" fmla="*/ 535 h 535"/>
                      <a:gd name="T4" fmla="*/ 0 w 85"/>
                      <a:gd name="T5" fmla="*/ 0 h 535"/>
                      <a:gd name="T6" fmla="*/ 85 w 85"/>
                      <a:gd name="T7" fmla="*/ 0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5" h="535">
                        <a:moveTo>
                          <a:pt x="85" y="535"/>
                        </a:moveTo>
                        <a:lnTo>
                          <a:pt x="0" y="535"/>
                        </a:lnTo>
                        <a:lnTo>
                          <a:pt x="0" y="0"/>
                        </a:lnTo>
                        <a:lnTo>
                          <a:pt x="85" y="0"/>
                        </a:lnTo>
                      </a:path>
                    </a:pathLst>
                  </a:custGeom>
                  <a:noFill/>
                  <a:ln w="28575">
                    <a:solidFill>
                      <a:srgbClr val="52B0AE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95564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endParaRPr>
                  </a:p>
                </p:txBody>
              </p:sp>
              <p:sp>
                <p:nvSpPr>
                  <p:cNvPr id="3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81089" y="4351875"/>
                    <a:ext cx="1596982" cy="7123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/>
                  <a:p>
                    <a:pPr marL="0" marR="0" lvl="0" indent="0" algn="ctr" defTabSz="995564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주기적인 보고를 통한 사업진척도 공유</a:t>
                    </a:r>
                  </a:p>
                </p:txBody>
              </p:sp>
              <p:sp>
                <p:nvSpPr>
                  <p:cNvPr id="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175042" y="4447318"/>
                    <a:ext cx="1545068" cy="4749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/>
                  <a:p>
                    <a:pPr lvl="0" algn="ctr" latinLnBrk="0">
                      <a:defRPr/>
                    </a:pPr>
                    <a:r>
                      <a:rPr lang="ko-KR" altLang="en-US" sz="11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Rix모던고딕 M" panose="02020603020101020101" pitchFamily="18" charset="-127"/>
                        <a:ea typeface="Rix모던고딕 M" panose="02020603020101020101" pitchFamily="18" charset="-127"/>
                      </a:rPr>
                      <a:t>제안사의 관리방법론을 통한 체계적 사업관리</a:t>
                    </a:r>
                  </a:p>
                </p:txBody>
              </p:sp>
            </p:grpSp>
            <p:sp>
              <p:nvSpPr>
                <p:cNvPr id="29" name="직사각형 28"/>
                <p:cNvSpPr/>
                <p:nvPr/>
              </p:nvSpPr>
              <p:spPr bwMode="auto">
                <a:xfrm>
                  <a:off x="3522530" y="4701746"/>
                  <a:ext cx="736099" cy="388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9556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사업단계</a:t>
                  </a: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2982" y="3910013"/>
                <a:ext cx="780418" cy="5750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674289" y="4257364"/>
              <a:ext cx="2428584" cy="232663"/>
              <a:chOff x="2685033" y="4341814"/>
              <a:chExt cx="2428584" cy="232663"/>
            </a:xfrm>
          </p:grpSpPr>
          <p:pic>
            <p:nvPicPr>
              <p:cNvPr id="23" name="Picture 12" descr="도형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5" t="11368" r="56543" b="81020"/>
              <a:stretch>
                <a:fillRect/>
              </a:stretch>
            </p:blipFill>
            <p:spPr bwMode="auto">
              <a:xfrm flipH="1">
                <a:off x="2685033" y="4341814"/>
                <a:ext cx="396944" cy="232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12" descr="도형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5" t="11368" r="56543" b="81020"/>
              <a:stretch>
                <a:fillRect/>
              </a:stretch>
            </p:blipFill>
            <p:spPr bwMode="auto">
              <a:xfrm>
                <a:off x="4716673" y="4341814"/>
                <a:ext cx="396944" cy="232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6" name="그룹 35"/>
          <p:cNvGrpSpPr/>
          <p:nvPr/>
        </p:nvGrpSpPr>
        <p:grpSpPr>
          <a:xfrm>
            <a:off x="462757" y="4952144"/>
            <a:ext cx="6630288" cy="1203917"/>
            <a:chOff x="916722" y="6749025"/>
            <a:chExt cx="5928952" cy="1208999"/>
          </a:xfrm>
        </p:grpSpPr>
        <p:sp>
          <p:nvSpPr>
            <p:cNvPr id="37" name="Rectangle 215"/>
            <p:cNvSpPr>
              <a:spLocks noChangeArrowheads="1"/>
            </p:cNvSpPr>
            <p:nvPr/>
          </p:nvSpPr>
          <p:spPr bwMode="gray">
            <a:xfrm>
              <a:off x="918142" y="6822631"/>
              <a:ext cx="5927532" cy="10146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E2E2E3"/>
                  </a:gs>
                </a:gsLst>
                <a:lin ang="16200000" scaled="1"/>
                <a:tileRect/>
              </a:gradFill>
            </a:ln>
            <a:effectLst>
              <a:outerShdw dist="12700" dir="5400000" algn="t" rotWithShape="0">
                <a:schemeClr val="bg1">
                  <a:lumMod val="75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0" rtlCol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endParaRPr lang="ko-KR" altLang="en-US" sz="1100" dirty="0">
                <a:solidFill>
                  <a:schemeClr val="lt1"/>
                </a:solidFill>
              </a:endParaRPr>
            </a:p>
          </p:txBody>
        </p:sp>
        <p:grpSp>
          <p:nvGrpSpPr>
            <p:cNvPr id="38" name="Group 242"/>
            <p:cNvGrpSpPr>
              <a:grpSpLocks/>
            </p:cNvGrpSpPr>
            <p:nvPr/>
          </p:nvGrpSpPr>
          <p:grpSpPr bwMode="auto">
            <a:xfrm>
              <a:off x="925246" y="6827551"/>
              <a:ext cx="281466" cy="294006"/>
              <a:chOff x="869" y="5385"/>
              <a:chExt cx="183" cy="128"/>
            </a:xfrm>
          </p:grpSpPr>
          <p:sp>
            <p:nvSpPr>
              <p:cNvPr id="64" name="Line 243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5" name="Rectangle 244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01</a:t>
                </a:r>
                <a:endPara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39" name="Group 246"/>
            <p:cNvGrpSpPr>
              <a:grpSpLocks/>
            </p:cNvGrpSpPr>
            <p:nvPr/>
          </p:nvGrpSpPr>
          <p:grpSpPr bwMode="auto">
            <a:xfrm>
              <a:off x="2893988" y="6827551"/>
              <a:ext cx="281466" cy="294006"/>
              <a:chOff x="869" y="5385"/>
              <a:chExt cx="183" cy="128"/>
            </a:xfrm>
          </p:grpSpPr>
          <p:sp>
            <p:nvSpPr>
              <p:cNvPr id="62" name="Line 247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3" name="Rectangle 248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02</a:t>
                </a:r>
              </a:p>
            </p:txBody>
          </p:sp>
        </p:grpSp>
        <p:grpSp>
          <p:nvGrpSpPr>
            <p:cNvPr id="40" name="Group 250"/>
            <p:cNvGrpSpPr>
              <a:grpSpLocks/>
            </p:cNvGrpSpPr>
            <p:nvPr/>
          </p:nvGrpSpPr>
          <p:grpSpPr bwMode="auto">
            <a:xfrm>
              <a:off x="4902502" y="6827551"/>
              <a:ext cx="281466" cy="294006"/>
              <a:chOff x="869" y="5385"/>
              <a:chExt cx="183" cy="128"/>
            </a:xfrm>
          </p:grpSpPr>
          <p:sp>
            <p:nvSpPr>
              <p:cNvPr id="60" name="Line 251"/>
              <p:cNvSpPr>
                <a:spLocks noChangeShapeType="1"/>
              </p:cNvSpPr>
              <p:nvPr/>
            </p:nvSpPr>
            <p:spPr bwMode="auto">
              <a:xfrm>
                <a:off x="869" y="5385"/>
                <a:ext cx="114" cy="91"/>
              </a:xfrm>
              <a:prstGeom prst="line">
                <a:avLst/>
              </a:prstGeom>
              <a:noFill/>
              <a:ln w="12700">
                <a:solidFill>
                  <a:srgbClr val="689E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algn="l" defTabSz="101893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61" name="Rectangle 252"/>
              <p:cNvSpPr>
                <a:spLocks noChangeArrowheads="1"/>
              </p:cNvSpPr>
              <p:nvPr/>
            </p:nvSpPr>
            <p:spPr bwMode="auto">
              <a:xfrm>
                <a:off x="924" y="5427"/>
                <a:ext cx="128" cy="86"/>
              </a:xfrm>
              <a:prstGeom prst="rect">
                <a:avLst/>
              </a:prstGeom>
              <a:solidFill>
                <a:srgbClr val="689E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88448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03</a:t>
                </a:r>
                <a:endPara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41" name="Group 277"/>
            <p:cNvGrpSpPr>
              <a:grpSpLocks/>
            </p:cNvGrpSpPr>
            <p:nvPr/>
          </p:nvGrpSpPr>
          <p:grpSpPr bwMode="auto">
            <a:xfrm>
              <a:off x="2766146" y="6935493"/>
              <a:ext cx="2220161" cy="1022531"/>
              <a:chOff x="1434" y="5418"/>
              <a:chExt cx="1444" cy="476"/>
            </a:xfrm>
          </p:grpSpPr>
          <p:grpSp>
            <p:nvGrpSpPr>
              <p:cNvPr id="54" name="Group 220"/>
              <p:cNvGrpSpPr>
                <a:grpSpLocks/>
              </p:cNvGrpSpPr>
              <p:nvPr/>
            </p:nvGrpSpPr>
            <p:grpSpPr bwMode="auto">
              <a:xfrm>
                <a:off x="1434" y="5418"/>
                <a:ext cx="132" cy="476"/>
                <a:chOff x="1532" y="5405"/>
                <a:chExt cx="132" cy="476"/>
              </a:xfrm>
            </p:grpSpPr>
            <p:pic>
              <p:nvPicPr>
                <p:cNvPr id="58" name="Picture 221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324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222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 flipH="1" flipV="1">
                  <a:off x="1396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5" name="Group 263"/>
              <p:cNvGrpSpPr>
                <a:grpSpLocks/>
              </p:cNvGrpSpPr>
              <p:nvPr/>
            </p:nvGrpSpPr>
            <p:grpSpPr bwMode="auto">
              <a:xfrm>
                <a:off x="2746" y="5418"/>
                <a:ext cx="132" cy="476"/>
                <a:chOff x="1532" y="5405"/>
                <a:chExt cx="132" cy="476"/>
              </a:xfrm>
            </p:grpSpPr>
            <p:pic>
              <p:nvPicPr>
                <p:cNvPr id="56" name="Picture 264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324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265" descr="악세사리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5400000" flipH="1" flipV="1">
                  <a:off x="1396" y="5613"/>
                  <a:ext cx="476" cy="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42" name="Line 269"/>
            <p:cNvSpPr>
              <a:spLocks noChangeShapeType="1"/>
            </p:cNvSpPr>
            <p:nvPr/>
          </p:nvSpPr>
          <p:spPr bwMode="auto">
            <a:xfrm>
              <a:off x="916722" y="6816089"/>
              <a:ext cx="180681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3" name="Line 270"/>
            <p:cNvSpPr>
              <a:spLocks noChangeShapeType="1"/>
            </p:cNvSpPr>
            <p:nvPr/>
          </p:nvSpPr>
          <p:spPr bwMode="auto">
            <a:xfrm>
              <a:off x="2885464" y="6816089"/>
              <a:ext cx="180681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4" name="Line 271"/>
            <p:cNvSpPr>
              <a:spLocks noChangeShapeType="1"/>
            </p:cNvSpPr>
            <p:nvPr/>
          </p:nvSpPr>
          <p:spPr bwMode="auto">
            <a:xfrm>
              <a:off x="4892557" y="6816089"/>
              <a:ext cx="1805390" cy="0"/>
            </a:xfrm>
            <a:prstGeom prst="line">
              <a:avLst/>
            </a:prstGeom>
            <a:noFill/>
            <a:ln w="25400">
              <a:solidFill>
                <a:srgbClr val="689E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5" name="AutoShape 273"/>
            <p:cNvSpPr>
              <a:spLocks noChangeArrowheads="1"/>
            </p:cNvSpPr>
            <p:nvPr/>
          </p:nvSpPr>
          <p:spPr bwMode="auto">
            <a:xfrm rot="5400000">
              <a:off x="2738855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6" name="AutoShape 274"/>
            <p:cNvSpPr>
              <a:spLocks noChangeArrowheads="1"/>
            </p:cNvSpPr>
            <p:nvPr/>
          </p:nvSpPr>
          <p:spPr bwMode="auto">
            <a:xfrm rot="5400000">
              <a:off x="4736006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7" name="AutoShape 275"/>
            <p:cNvSpPr>
              <a:spLocks noChangeArrowheads="1"/>
            </p:cNvSpPr>
            <p:nvPr/>
          </p:nvSpPr>
          <p:spPr bwMode="auto">
            <a:xfrm rot="5400000">
              <a:off x="6727474" y="6777736"/>
              <a:ext cx="134126" cy="76704"/>
            </a:xfrm>
            <a:prstGeom prst="triangle">
              <a:avLst>
                <a:gd name="adj" fmla="val 50000"/>
              </a:avLst>
            </a:prstGeom>
            <a:solidFill>
              <a:srgbClr val="689E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48" name="Text Box 920"/>
            <p:cNvSpPr txBox="1">
              <a:spLocks noChangeArrowheads="1"/>
            </p:cNvSpPr>
            <p:nvPr/>
          </p:nvSpPr>
          <p:spPr bwMode="auto">
            <a:xfrm>
              <a:off x="1273254" y="6940459"/>
              <a:ext cx="1011359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 준비</a:t>
              </a:r>
            </a:p>
          </p:txBody>
        </p:sp>
        <p:sp>
          <p:nvSpPr>
            <p:cNvPr id="49" name="Text Box 930"/>
            <p:cNvSpPr txBox="1">
              <a:spLocks noChangeArrowheads="1"/>
            </p:cNvSpPr>
            <p:nvPr/>
          </p:nvSpPr>
          <p:spPr bwMode="auto">
            <a:xfrm>
              <a:off x="5257486" y="6937794"/>
              <a:ext cx="226483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종료</a:t>
              </a:r>
            </a:p>
          </p:txBody>
        </p:sp>
        <p:sp>
          <p:nvSpPr>
            <p:cNvPr id="50" name="Text Box 926"/>
            <p:cNvSpPr txBox="1">
              <a:spLocks noChangeArrowheads="1"/>
            </p:cNvSpPr>
            <p:nvPr/>
          </p:nvSpPr>
          <p:spPr bwMode="auto">
            <a:xfrm>
              <a:off x="3256951" y="6937793"/>
              <a:ext cx="768462" cy="16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1pPr>
              <a:lvl2pPr marL="742950" indent="-28575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2pPr>
              <a:lvl3pPr marL="11430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3pPr>
              <a:lvl4pPr marL="16002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4pPr>
              <a:lvl5pPr marL="2057400" indent="-228600" eaLnBrk="0" hangingPunct="0"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100" u="sng">
                  <a:solidFill>
                    <a:schemeClr val="tx1"/>
                  </a:solidFill>
                  <a:latin typeface="산돌향기 M" pitchFamily="18" charset="-127"/>
                  <a:ea typeface="산돌향기 M" pitchFamily="18" charset="-127"/>
                </a:defRPr>
              </a:lvl9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수행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통제</a:t>
              </a:r>
            </a:p>
          </p:txBody>
        </p:sp>
        <p:sp>
          <p:nvSpPr>
            <p:cNvPr id="51" name="Rectangle 941"/>
            <p:cNvSpPr>
              <a:spLocks noChangeArrowheads="1"/>
            </p:cNvSpPr>
            <p:nvPr/>
          </p:nvSpPr>
          <p:spPr bwMode="gray">
            <a:xfrm>
              <a:off x="1069809" y="7189634"/>
              <a:ext cx="1660396" cy="656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일정계획수립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인력투입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비용집행 계획수립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사업수행전략 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사업목표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범위확정</a:t>
              </a:r>
            </a:p>
          </p:txBody>
        </p:sp>
        <p:sp>
          <p:nvSpPr>
            <p:cNvPr id="52" name="Rectangle 942"/>
            <p:cNvSpPr>
              <a:spLocks noChangeArrowheads="1"/>
            </p:cNvSpPr>
            <p:nvPr/>
          </p:nvSpPr>
          <p:spPr bwMode="gray">
            <a:xfrm>
              <a:off x="5059847" y="7189633"/>
              <a:ext cx="1696715" cy="64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수행 프로세스 및 프로젝트 수행결과 </a:t>
              </a:r>
              <a:r>
                <a:rPr kumimoji="0" lang="ko-KR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점검/정리</a:t>
              </a:r>
              <a:endPara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인력투입/비용집행 실적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프로젝트 완료보고</a:t>
              </a:r>
            </a:p>
          </p:txBody>
        </p:sp>
        <p:sp>
          <p:nvSpPr>
            <p:cNvPr id="53" name="Rectangle 943"/>
            <p:cNvSpPr>
              <a:spLocks noChangeArrowheads="1"/>
            </p:cNvSpPr>
            <p:nvPr/>
          </p:nvSpPr>
          <p:spPr bwMode="gray">
            <a:xfrm>
              <a:off x="3039971" y="7189633"/>
              <a:ext cx="1699751" cy="656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Check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Man-Hour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인력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Skill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단계 점검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69593" y="6423017"/>
            <a:ext cx="6609155" cy="542895"/>
          </a:xfrm>
          <a:prstGeom prst="rect">
            <a:avLst/>
          </a:prstGeom>
          <a:pattFill prst="lgGrid">
            <a:fgClr>
              <a:srgbClr val="EAEAEA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46262" y="6514298"/>
            <a:ext cx="5653901" cy="360332"/>
            <a:chOff x="919163" y="6888182"/>
            <a:chExt cx="5970587" cy="360332"/>
          </a:xfrm>
        </p:grpSpPr>
        <p:grpSp>
          <p:nvGrpSpPr>
            <p:cNvPr id="68" name="그룹 67"/>
            <p:cNvGrpSpPr/>
            <p:nvPr/>
          </p:nvGrpSpPr>
          <p:grpSpPr>
            <a:xfrm>
              <a:off x="920750" y="6888182"/>
              <a:ext cx="5969000" cy="360332"/>
              <a:chOff x="928051" y="7278688"/>
              <a:chExt cx="6059489" cy="19751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2805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80487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진도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68169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자원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55851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형상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43533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문서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312151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보고계획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188972" y="7278688"/>
                <a:ext cx="798568" cy="197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85A4C1"/>
                </a:solidFill>
                <a:round/>
                <a:headEnd/>
                <a:tailEnd/>
              </a:ln>
              <a:effectLst>
                <a:innerShdw blurRad="114300">
                  <a:srgbClr val="85A4C1"/>
                </a:innerShdw>
              </a:effectLst>
            </p:spPr>
            <p:txBody>
              <a:bodyPr wrap="none" lIns="101892" tIns="50948" rIns="101892" bIns="50948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위험 관리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57043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01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23818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02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6305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03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47842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04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09854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05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1866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06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3879" y="6906651"/>
              <a:ext cx="1625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defTabSz="1018931" fontAlgn="base" latinLnBrk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85A4C1"/>
                  </a:solidFill>
                  <a:latin typeface="Rix고딕 B" pitchFamily="18" charset="-127"/>
                  <a:ea typeface="Rix고딕 B" pitchFamily="18" charset="-127"/>
                </a:defRPr>
              </a:lvl1pPr>
            </a:lstStyle>
            <a:p>
              <a:pPr marL="0" marR="0" lvl="0" indent="0" algn="l" defTabSz="101893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85A4C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07</a:t>
              </a:r>
              <a:endPara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6" name="자유형 75"/>
            <p:cNvSpPr/>
            <p:nvPr/>
          </p:nvSpPr>
          <p:spPr>
            <a:xfrm>
              <a:off x="919163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7" name="자유형 76"/>
            <p:cNvSpPr/>
            <p:nvPr/>
          </p:nvSpPr>
          <p:spPr>
            <a:xfrm>
              <a:off x="1788320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>
              <a:off x="2650332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9" name="자유형 78"/>
            <p:cNvSpPr/>
            <p:nvPr/>
          </p:nvSpPr>
          <p:spPr>
            <a:xfrm>
              <a:off x="3514725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4378325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1" name="자유형 80"/>
            <p:cNvSpPr/>
            <p:nvPr/>
          </p:nvSpPr>
          <p:spPr>
            <a:xfrm>
              <a:off x="5238750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6103144" y="6888986"/>
              <a:ext cx="50006" cy="50006"/>
            </a:xfrm>
            <a:custGeom>
              <a:avLst/>
              <a:gdLst>
                <a:gd name="connsiteX0" fmla="*/ 0 w 50006"/>
                <a:gd name="connsiteY0" fmla="*/ 0 h 50006"/>
                <a:gd name="connsiteX1" fmla="*/ 50006 w 50006"/>
                <a:gd name="connsiteY1" fmla="*/ 50006 h 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06" h="50006">
                  <a:moveTo>
                    <a:pt x="0" y="0"/>
                  </a:moveTo>
                  <a:lnTo>
                    <a:pt x="50006" y="50006"/>
                  </a:lnTo>
                </a:path>
              </a:pathLst>
            </a:custGeom>
            <a:solidFill>
              <a:schemeClr val="bg1"/>
            </a:solidFill>
            <a:ln w="9525" algn="ctr">
              <a:solidFill>
                <a:srgbClr val="85A4C1"/>
              </a:solidFill>
              <a:round/>
              <a:headEnd/>
              <a:tailEnd/>
            </a:ln>
            <a:effectLst>
              <a:innerShdw blurRad="114300">
                <a:srgbClr val="85A4C1"/>
              </a:innerShdw>
            </a:effectLst>
          </p:spPr>
          <p:txBody>
            <a:bodyPr wrap="none" lIns="101892" tIns="50948" rIns="101892" bIns="50948" anchor="ctr"/>
            <a:lstStyle/>
            <a:p>
              <a:pPr marL="0" marR="0" lvl="0" indent="0" algn="ctr" defTabSz="995564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45514" y="7566952"/>
            <a:ext cx="6338677" cy="1214244"/>
            <a:chOff x="907855" y="7682198"/>
            <a:chExt cx="5858706" cy="1214244"/>
          </a:xfrm>
        </p:grpSpPr>
        <p:sp>
          <p:nvSpPr>
            <p:cNvPr id="104" name="자유형 103"/>
            <p:cNvSpPr/>
            <p:nvPr/>
          </p:nvSpPr>
          <p:spPr>
            <a:xfrm>
              <a:off x="2533618" y="8379014"/>
              <a:ext cx="494262" cy="226288"/>
            </a:xfrm>
            <a:custGeom>
              <a:avLst/>
              <a:gdLst>
                <a:gd name="connsiteX0" fmla="*/ 411480 w 632460"/>
                <a:gd name="connsiteY0" fmla="*/ 289560 h 289560"/>
                <a:gd name="connsiteX1" fmla="*/ 632460 w 632460"/>
                <a:gd name="connsiteY1" fmla="*/ 76200 h 289560"/>
                <a:gd name="connsiteX2" fmla="*/ 0 w 632460"/>
                <a:gd name="connsiteY2" fmla="*/ 0 h 289560"/>
                <a:gd name="connsiteX3" fmla="*/ 411480 w 632460"/>
                <a:gd name="connsiteY3" fmla="*/ 2895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289560">
                  <a:moveTo>
                    <a:pt x="411480" y="289560"/>
                  </a:moveTo>
                  <a:lnTo>
                    <a:pt x="632460" y="76200"/>
                  </a:lnTo>
                  <a:lnTo>
                    <a:pt x="0" y="0"/>
                  </a:lnTo>
                  <a:lnTo>
                    <a:pt x="411480" y="289560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B2B2B2">
                    <a:lumMod val="65000"/>
                  </a:srgbClr>
                </a:gs>
                <a:gs pos="77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5930" tIns="47965" rIns="95930" bIns="479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160123" y="7682198"/>
              <a:ext cx="3606438" cy="914751"/>
              <a:chOff x="3160123" y="7710163"/>
              <a:chExt cx="3606438" cy="914751"/>
            </a:xfrm>
          </p:grpSpPr>
          <p:sp>
            <p:nvSpPr>
              <p:cNvPr id="95" name="Line 374"/>
              <p:cNvSpPr>
                <a:spLocks noChangeShapeType="1"/>
              </p:cNvSpPr>
              <p:nvPr/>
            </p:nvSpPr>
            <p:spPr bwMode="gray">
              <a:xfrm>
                <a:off x="3610359" y="8184954"/>
                <a:ext cx="533285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6" name="Line 375"/>
              <p:cNvSpPr>
                <a:spLocks noChangeShapeType="1"/>
              </p:cNvSpPr>
              <p:nvPr/>
            </p:nvSpPr>
            <p:spPr bwMode="gray">
              <a:xfrm>
                <a:off x="4485336" y="8184954"/>
                <a:ext cx="631083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7" name="Line 376"/>
              <p:cNvSpPr>
                <a:spLocks noChangeShapeType="1"/>
              </p:cNvSpPr>
              <p:nvPr/>
            </p:nvSpPr>
            <p:spPr bwMode="gray">
              <a:xfrm>
                <a:off x="5692888" y="8184954"/>
                <a:ext cx="456761" cy="0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98" name="Rectangle 378"/>
              <p:cNvSpPr>
                <a:spLocks noChangeArrowheads="1"/>
              </p:cNvSpPr>
              <p:nvPr/>
            </p:nvSpPr>
            <p:spPr bwMode="gray">
              <a:xfrm>
                <a:off x="4169244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작업의</a:t>
                </a:r>
              </a:p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진행단계</a:t>
                </a:r>
              </a:p>
            </p:txBody>
          </p:sp>
          <p:sp>
            <p:nvSpPr>
              <p:cNvPr id="99" name="Rectangle 380"/>
              <p:cNvSpPr>
                <a:spLocks noChangeArrowheads="1"/>
              </p:cNvSpPr>
              <p:nvPr/>
            </p:nvSpPr>
            <p:spPr bwMode="gray">
              <a:xfrm>
                <a:off x="5178365" y="7894887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점검</a:t>
                </a:r>
                <a:b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및 관찰</a:t>
                </a:r>
              </a:p>
            </p:txBody>
          </p:sp>
          <p:sp>
            <p:nvSpPr>
              <p:cNvPr id="100" name="Freeform 381"/>
              <p:cNvSpPr>
                <a:spLocks/>
              </p:cNvSpPr>
              <p:nvPr/>
            </p:nvSpPr>
            <p:spPr bwMode="gray">
              <a:xfrm>
                <a:off x="3412415" y="8404030"/>
                <a:ext cx="3059112" cy="220884"/>
              </a:xfrm>
              <a:custGeom>
                <a:avLst/>
                <a:gdLst>
                  <a:gd name="T0" fmla="*/ 0 w 1927"/>
                  <a:gd name="T1" fmla="*/ 0 h 296"/>
                  <a:gd name="T2" fmla="*/ 0 w 1927"/>
                  <a:gd name="T3" fmla="*/ 2147483647 h 296"/>
                  <a:gd name="T4" fmla="*/ 2147483647 w 1927"/>
                  <a:gd name="T5" fmla="*/ 2147483647 h 296"/>
                  <a:gd name="T6" fmla="*/ 2147483647 w 1927"/>
                  <a:gd name="T7" fmla="*/ 2147483647 h 2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7" h="296">
                    <a:moveTo>
                      <a:pt x="0" y="0"/>
                    </a:moveTo>
                    <a:lnTo>
                      <a:pt x="0" y="296"/>
                    </a:lnTo>
                    <a:lnTo>
                      <a:pt x="1927" y="296"/>
                    </a:lnTo>
                    <a:lnTo>
                      <a:pt x="1927" y="136"/>
                    </a:lnTo>
                  </a:path>
                </a:pathLst>
              </a:cu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101" name="Freeform 382"/>
              <p:cNvSpPr>
                <a:spLocks/>
              </p:cNvSpPr>
              <p:nvPr/>
            </p:nvSpPr>
            <p:spPr bwMode="gray">
              <a:xfrm flipH="1" flipV="1">
                <a:off x="3412415" y="7710163"/>
                <a:ext cx="3059112" cy="301652"/>
              </a:xfrm>
              <a:custGeom>
                <a:avLst/>
                <a:gdLst>
                  <a:gd name="T0" fmla="*/ 0 w 1927"/>
                  <a:gd name="T1" fmla="*/ 0 h 296"/>
                  <a:gd name="T2" fmla="*/ 0 w 1927"/>
                  <a:gd name="T3" fmla="*/ 2147483647 h 296"/>
                  <a:gd name="T4" fmla="*/ 2147483647 w 1927"/>
                  <a:gd name="T5" fmla="*/ 2147483647 h 296"/>
                  <a:gd name="T6" fmla="*/ 2147483647 w 1927"/>
                  <a:gd name="T7" fmla="*/ 2147483647 h 2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7" h="296">
                    <a:moveTo>
                      <a:pt x="0" y="0"/>
                    </a:moveTo>
                    <a:lnTo>
                      <a:pt x="0" y="296"/>
                    </a:lnTo>
                    <a:lnTo>
                      <a:pt x="1927" y="296"/>
                    </a:lnTo>
                    <a:lnTo>
                      <a:pt x="1927" y="136"/>
                    </a:lnTo>
                  </a:path>
                </a:pathLst>
              </a:custGeom>
              <a:noFill/>
              <a:ln w="6350" cap="rnd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sm" len="sm"/>
              </a:ln>
              <a:extLst/>
            </p:spPr>
            <p:txBody>
              <a:bodyPr lIns="101892" tIns="50948" rIns="101892" bIns="50948" rtlCol="0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  <p:sp>
            <p:nvSpPr>
              <p:cNvPr id="102" name="Rectangle 384"/>
              <p:cNvSpPr>
                <a:spLocks noChangeArrowheads="1"/>
              </p:cNvSpPr>
              <p:nvPr/>
            </p:nvSpPr>
            <p:spPr bwMode="gray">
              <a:xfrm>
                <a:off x="3160123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단계별</a:t>
                </a:r>
                <a:b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업무계획</a:t>
                </a:r>
              </a:p>
            </p:txBody>
          </p:sp>
          <p:sp>
            <p:nvSpPr>
              <p:cNvPr id="103" name="Rectangle 386"/>
              <p:cNvSpPr>
                <a:spLocks noChangeArrowheads="1"/>
              </p:cNvSpPr>
              <p:nvPr/>
            </p:nvSpPr>
            <p:spPr bwMode="gray">
              <a:xfrm>
                <a:off x="6187485" y="7894886"/>
                <a:ext cx="579076" cy="5801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계획대비</a:t>
                </a:r>
              </a:p>
              <a:p>
                <a:pPr algn="ctr" latinLnBrk="0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실적보고</a:t>
                </a:r>
              </a:p>
            </p:txBody>
          </p:sp>
        </p:grpSp>
        <p:pic>
          <p:nvPicPr>
            <p:cNvPr id="94" name="Picture 60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lum bright="40000"/>
            </a:blip>
            <a:srcRect/>
            <a:stretch>
              <a:fillRect/>
            </a:stretch>
          </p:blipFill>
          <p:spPr bwMode="auto">
            <a:xfrm>
              <a:off x="907855" y="7910513"/>
              <a:ext cx="335384" cy="985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6" name="그룹 105"/>
          <p:cNvGrpSpPr/>
          <p:nvPr/>
        </p:nvGrpSpPr>
        <p:grpSpPr>
          <a:xfrm>
            <a:off x="460508" y="8695816"/>
            <a:ext cx="6618240" cy="1295400"/>
            <a:chOff x="829115" y="8945880"/>
            <a:chExt cx="6135565" cy="1295400"/>
          </a:xfrm>
        </p:grpSpPr>
        <p:sp>
          <p:nvSpPr>
            <p:cNvPr id="107" name="Rectangle 598"/>
            <p:cNvSpPr>
              <a:spLocks noChangeArrowheads="1"/>
            </p:cNvSpPr>
            <p:nvPr/>
          </p:nvSpPr>
          <p:spPr bwMode="auto">
            <a:xfrm>
              <a:off x="829115" y="9188755"/>
              <a:ext cx="3026605" cy="1052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36000" anchor="t"/>
            <a:lstStyle/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다년간의 공공사업 경험으로 습득한 제안사만의 사업관리 노하우 보유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공공 기관 및 타 국가기관의 유사 사업의 우수사례 참조 및 사업 관리 경험 활용</a:t>
              </a: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원할한 의사소통을 위한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SOS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피드백 시스템 적용</a:t>
              </a:r>
            </a:p>
          </p:txBody>
        </p:sp>
        <p:sp>
          <p:nvSpPr>
            <p:cNvPr id="108" name="Rectangle 599"/>
            <p:cNvSpPr>
              <a:spLocks noChangeArrowheads="1"/>
            </p:cNvSpPr>
            <p:nvPr/>
          </p:nvSpPr>
          <p:spPr bwMode="auto">
            <a:xfrm>
              <a:off x="829115" y="8945880"/>
              <a:ext cx="3026605" cy="248645"/>
            </a:xfrm>
            <a:prstGeom prst="round2SameRect">
              <a:avLst/>
            </a:prstGeom>
            <a:gradFill>
              <a:gsLst>
                <a:gs pos="0">
                  <a:srgbClr val="A4A4A4"/>
                </a:gs>
                <a:gs pos="100000">
                  <a:srgbClr val="898989"/>
                </a:gs>
              </a:gsLst>
              <a:lin ang="5400000" scaled="0"/>
            </a:gradFill>
            <a:ln w="6350">
              <a:solidFill>
                <a:srgbClr val="8D8D8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latinLnBrk="0"/>
              <a:r>
                <a: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사업수행 경험 및 노하우</a:t>
              </a:r>
            </a:p>
          </p:txBody>
        </p:sp>
        <p:sp>
          <p:nvSpPr>
            <p:cNvPr id="109" name="Rectangle 598"/>
            <p:cNvSpPr>
              <a:spLocks noChangeArrowheads="1"/>
            </p:cNvSpPr>
            <p:nvPr/>
          </p:nvSpPr>
          <p:spPr bwMode="auto">
            <a:xfrm>
              <a:off x="3938075" y="9188755"/>
              <a:ext cx="3026605" cy="1052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36000" anchor="t"/>
            <a:lstStyle/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관리방법론을 이용한 체계화된 사업관리  준수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관련정보의 수시 현행화 조치를 통한 고객만족도 향상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101600" lvl="2" indent="-101600" defTabSz="914400" eaLnBrk="0" fontAlgn="base" latinLnBrk="0" hangingPunct="0"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리스크 관리를 통한 예산 초과 및 일정 지연 없는 사업관리로 고객 신뢰 확보</a:t>
              </a:r>
            </a:p>
          </p:txBody>
        </p:sp>
        <p:sp>
          <p:nvSpPr>
            <p:cNvPr id="110" name="Rectangle 599"/>
            <p:cNvSpPr>
              <a:spLocks noChangeArrowheads="1"/>
            </p:cNvSpPr>
            <p:nvPr/>
          </p:nvSpPr>
          <p:spPr bwMode="auto">
            <a:xfrm>
              <a:off x="3938075" y="8945880"/>
              <a:ext cx="3026605" cy="248645"/>
            </a:xfrm>
            <a:prstGeom prst="round2SameRect">
              <a:avLst/>
            </a:prstGeom>
            <a:gradFill>
              <a:gsLst>
                <a:gs pos="0">
                  <a:srgbClr val="A4A4A4"/>
                </a:gs>
                <a:gs pos="100000">
                  <a:srgbClr val="898989"/>
                </a:gs>
              </a:gsLst>
              <a:lin ang="5400000" scaled="0"/>
            </a:gradFill>
            <a:ln w="6350">
              <a:solidFill>
                <a:srgbClr val="8D8D8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latinLnBrk="0"/>
              <a:r>
                <a: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 표준 및 고객 요구 사항 준수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27352" y="4627364"/>
            <a:ext cx="6737655" cy="276999"/>
            <a:chOff x="401254" y="2799731"/>
            <a:chExt cx="7083510" cy="276999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805697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39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사업관리단계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6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27352" y="6067524"/>
            <a:ext cx="6737655" cy="276999"/>
            <a:chOff x="401254" y="2799731"/>
            <a:chExt cx="7083510" cy="276999"/>
          </a:xfrm>
        </p:grpSpPr>
        <p:sp>
          <p:nvSpPr>
            <p:cNvPr id="119" name="Line 10"/>
            <p:cNvSpPr>
              <a:spLocks noChangeShapeType="1"/>
            </p:cNvSpPr>
            <p:nvPr/>
          </p:nvSpPr>
          <p:spPr bwMode="auto">
            <a:xfrm flipV="1">
              <a:off x="679067" y="3074734"/>
              <a:ext cx="6805697" cy="1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757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 사업관리 </a:t>
              </a:r>
              <a:r>
                <a:rPr lang="en-US" altLang="ko-KR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8</a:t>
              </a: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대 영역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6257333" y="6510176"/>
            <a:ext cx="744918" cy="36033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관리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282947" y="6520477"/>
            <a:ext cx="15388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defTabSz="1018931" fontAlgn="base" latinLnBrk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5A4C1"/>
                </a:solidFill>
                <a:latin typeface="Rix고딕 B" pitchFamily="18" charset="-127"/>
                <a:ea typeface="Rix고딕 B" pitchFamily="18" charset="-127"/>
              </a:defRPr>
            </a:lvl1pPr>
          </a:lstStyle>
          <a:p>
            <a:pPr marL="0" marR="0" lvl="0" indent="0" algn="l" defTabSz="10189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85A4C1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08</a:t>
            </a:r>
            <a:endParaRPr kumimoji="1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85A4C1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5" name="자유형 124"/>
          <p:cNvSpPr/>
          <p:nvPr/>
        </p:nvSpPr>
        <p:spPr>
          <a:xfrm>
            <a:off x="6252571" y="6501953"/>
            <a:ext cx="47354" cy="50006"/>
          </a:xfrm>
          <a:custGeom>
            <a:avLst/>
            <a:gdLst>
              <a:gd name="connsiteX0" fmla="*/ 0 w 50006"/>
              <a:gd name="connsiteY0" fmla="*/ 0 h 50006"/>
              <a:gd name="connsiteX1" fmla="*/ 50006 w 50006"/>
              <a:gd name="connsiteY1" fmla="*/ 50006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06" h="50006">
                <a:moveTo>
                  <a:pt x="0" y="0"/>
                </a:moveTo>
                <a:lnTo>
                  <a:pt x="50006" y="50006"/>
                </a:lnTo>
              </a:path>
            </a:pathLst>
          </a:custGeom>
          <a:solidFill>
            <a:schemeClr val="bg1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</p:spPr>
        <p:txBody>
          <a:bodyPr wrap="none" lIns="101892" tIns="50948" rIns="101892" bIns="50948" anchor="ctr"/>
          <a:lstStyle/>
          <a:p>
            <a:pPr marL="0" marR="0" lvl="0" indent="0" algn="ctr" defTabSz="99556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47989" y="7029754"/>
            <a:ext cx="6717018" cy="276999"/>
            <a:chOff x="401254" y="2799731"/>
            <a:chExt cx="7061814" cy="276999"/>
          </a:xfrm>
        </p:grpSpPr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0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3006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제안사 관리방법론을 통한 체계적 사업관리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70" y="7490248"/>
            <a:ext cx="1612310" cy="9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범위관리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범위관리 활동은 실행계획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(Action Plan),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구축 등 프로젝트를 완료하는데 있어서 필요한 모든 작업들을 정의하고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작업의 정상적 수행과 작업의 수정변경까지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 것으로 자세한 사항은 다음과 같습니다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범위관리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관리방법론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범위관리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690" y="3319753"/>
            <a:ext cx="6586537" cy="1457325"/>
            <a:chOff x="723559" y="7477205"/>
            <a:chExt cx="6586537" cy="1457325"/>
          </a:xfrm>
        </p:grpSpPr>
        <p:pic>
          <p:nvPicPr>
            <p:cNvPr id="8" name="Picture 4" descr="C:\Users\KSH\Desktop\150803_비츠로_한국환경공단\템플릿\그림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59" y="7477205"/>
              <a:ext cx="6586537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527992" y="7987000"/>
              <a:ext cx="3088781" cy="384721"/>
              <a:chOff x="2527992" y="3654450"/>
              <a:chExt cx="3088781" cy="384721"/>
            </a:xfrm>
          </p:grpSpPr>
          <p:sp>
            <p:nvSpPr>
              <p:cNvPr id="10" name="Rectangle 149"/>
              <p:cNvSpPr>
                <a:spLocks noChangeArrowheads="1"/>
              </p:cNvSpPr>
              <p:nvPr/>
            </p:nvSpPr>
            <p:spPr bwMode="auto">
              <a:xfrm>
                <a:off x="2779903" y="3731394"/>
                <a:ext cx="251030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 extrusionH="2540" contourW="25400">
                  <a:bevelT w="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산돌고딕 M" pitchFamily="18" charset="-127"/>
                    <a:ea typeface="굴림" pitchFamily="50" charset="-127"/>
                    <a:cs typeface="+mn-cs"/>
                    <a:sym typeface="Symbol" pitchFamily="18" charset="2"/>
                  </a:defRPr>
                </a:lvl9pPr>
              </a:lstStyle>
              <a:p>
                <a:pPr marL="0" marR="0" lvl="0" indent="0" algn="ctr" defTabSz="995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99FF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Rix모던고딕 EB" panose="02020603020101020101" pitchFamily="18" charset="-127"/>
                    <a:ea typeface="Rix모던고딕 EB" panose="02020603020101020101" pitchFamily="18" charset="-127"/>
                    <a:sym typeface="Symbol" pitchFamily="18" charset="2"/>
                  </a:rPr>
                  <a:t>업무 범위의 명확한 관리</a:t>
                </a:r>
              </a:p>
            </p:txBody>
          </p:sp>
          <p:sp>
            <p:nvSpPr>
              <p:cNvPr id="11" name="Freeform 406"/>
              <p:cNvSpPr>
                <a:spLocks noEditPoints="1"/>
              </p:cNvSpPr>
              <p:nvPr/>
            </p:nvSpPr>
            <p:spPr bwMode="auto">
              <a:xfrm>
                <a:off x="2527992" y="3654450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  <p:sp>
            <p:nvSpPr>
              <p:cNvPr id="12" name="Freeform 406"/>
              <p:cNvSpPr>
                <a:spLocks noEditPoints="1"/>
              </p:cNvSpPr>
              <p:nvPr/>
            </p:nvSpPr>
            <p:spPr bwMode="auto">
              <a:xfrm flipH="1" flipV="1">
                <a:off x="5444316" y="3654450"/>
                <a:ext cx="172457" cy="137966"/>
              </a:xfrm>
              <a:custGeom>
                <a:avLst/>
                <a:gdLst>
                  <a:gd name="T0" fmla="*/ 0 w 4243"/>
                  <a:gd name="T1" fmla="*/ 0 h 3415"/>
                  <a:gd name="T2" fmla="*/ 0 w 4243"/>
                  <a:gd name="T3" fmla="*/ 0 h 3415"/>
                  <a:gd name="T4" fmla="*/ 0 w 4243"/>
                  <a:gd name="T5" fmla="*/ 0 h 3415"/>
                  <a:gd name="T6" fmla="*/ 0 w 4243"/>
                  <a:gd name="T7" fmla="*/ 0 h 3415"/>
                  <a:gd name="T8" fmla="*/ 0 w 4243"/>
                  <a:gd name="T9" fmla="*/ 0 h 3415"/>
                  <a:gd name="T10" fmla="*/ 0 w 4243"/>
                  <a:gd name="T11" fmla="*/ 0 h 3415"/>
                  <a:gd name="T12" fmla="*/ 0 w 4243"/>
                  <a:gd name="T13" fmla="*/ 0 h 3415"/>
                  <a:gd name="T14" fmla="*/ 0 w 4243"/>
                  <a:gd name="T15" fmla="*/ 0 h 3415"/>
                  <a:gd name="T16" fmla="*/ 0 w 4243"/>
                  <a:gd name="T17" fmla="*/ 0 h 3415"/>
                  <a:gd name="T18" fmla="*/ 0 w 4243"/>
                  <a:gd name="T19" fmla="*/ 0 h 3415"/>
                  <a:gd name="T20" fmla="*/ 0 w 4243"/>
                  <a:gd name="T21" fmla="*/ 0 h 3415"/>
                  <a:gd name="T22" fmla="*/ 0 w 4243"/>
                  <a:gd name="T23" fmla="*/ 0 h 3415"/>
                  <a:gd name="T24" fmla="*/ 0 w 4243"/>
                  <a:gd name="T25" fmla="*/ 0 h 3415"/>
                  <a:gd name="T26" fmla="*/ 0 w 4243"/>
                  <a:gd name="T27" fmla="*/ 0 h 3415"/>
                  <a:gd name="T28" fmla="*/ 0 w 4243"/>
                  <a:gd name="T29" fmla="*/ 0 h 3415"/>
                  <a:gd name="T30" fmla="*/ 0 w 4243"/>
                  <a:gd name="T31" fmla="*/ 0 h 3415"/>
                  <a:gd name="T32" fmla="*/ 0 w 4243"/>
                  <a:gd name="T33" fmla="*/ 0 h 3415"/>
                  <a:gd name="T34" fmla="*/ 0 w 4243"/>
                  <a:gd name="T35" fmla="*/ 0 h 3415"/>
                  <a:gd name="T36" fmla="*/ 0 w 4243"/>
                  <a:gd name="T37" fmla="*/ 0 h 3415"/>
                  <a:gd name="T38" fmla="*/ 0 w 4243"/>
                  <a:gd name="T39" fmla="*/ 0 h 3415"/>
                  <a:gd name="T40" fmla="*/ 0 w 4243"/>
                  <a:gd name="T41" fmla="*/ 0 h 3415"/>
                  <a:gd name="T42" fmla="*/ 0 w 4243"/>
                  <a:gd name="T43" fmla="*/ 0 h 3415"/>
                  <a:gd name="T44" fmla="*/ 0 w 4243"/>
                  <a:gd name="T45" fmla="*/ 0 h 3415"/>
                  <a:gd name="T46" fmla="*/ 0 w 4243"/>
                  <a:gd name="T47" fmla="*/ 0 h 3415"/>
                  <a:gd name="T48" fmla="*/ 0 w 4243"/>
                  <a:gd name="T49" fmla="*/ 0 h 3415"/>
                  <a:gd name="T50" fmla="*/ 0 w 4243"/>
                  <a:gd name="T51" fmla="*/ 0 h 3415"/>
                  <a:gd name="T52" fmla="*/ 0 w 4243"/>
                  <a:gd name="T53" fmla="*/ 0 h 3415"/>
                  <a:gd name="T54" fmla="*/ 0 w 4243"/>
                  <a:gd name="T55" fmla="*/ 0 h 3415"/>
                  <a:gd name="T56" fmla="*/ 0 w 4243"/>
                  <a:gd name="T57" fmla="*/ 0 h 3415"/>
                  <a:gd name="T58" fmla="*/ 0 w 4243"/>
                  <a:gd name="T59" fmla="*/ 0 h 3415"/>
                  <a:gd name="T60" fmla="*/ 0 w 4243"/>
                  <a:gd name="T61" fmla="*/ 0 h 3415"/>
                  <a:gd name="T62" fmla="*/ 0 w 4243"/>
                  <a:gd name="T63" fmla="*/ 0 h 3415"/>
                  <a:gd name="T64" fmla="*/ 0 w 4243"/>
                  <a:gd name="T65" fmla="*/ 0 h 3415"/>
                  <a:gd name="T66" fmla="*/ 0 w 4243"/>
                  <a:gd name="T67" fmla="*/ 0 h 3415"/>
                  <a:gd name="T68" fmla="*/ 0 w 4243"/>
                  <a:gd name="T69" fmla="*/ 0 h 3415"/>
                  <a:gd name="T70" fmla="*/ 0 w 4243"/>
                  <a:gd name="T71" fmla="*/ 0 h 3415"/>
                  <a:gd name="T72" fmla="*/ 0 w 4243"/>
                  <a:gd name="T73" fmla="*/ 0 h 3415"/>
                  <a:gd name="T74" fmla="*/ 0 w 4243"/>
                  <a:gd name="T75" fmla="*/ 0 h 3415"/>
                  <a:gd name="T76" fmla="*/ 0 w 4243"/>
                  <a:gd name="T77" fmla="*/ 0 h 3415"/>
                  <a:gd name="T78" fmla="*/ 0 w 4243"/>
                  <a:gd name="T79" fmla="*/ 0 h 3415"/>
                  <a:gd name="T80" fmla="*/ 0 w 4243"/>
                  <a:gd name="T81" fmla="*/ 0 h 3415"/>
                  <a:gd name="T82" fmla="*/ 0 w 4243"/>
                  <a:gd name="T83" fmla="*/ 0 h 3415"/>
                  <a:gd name="T84" fmla="*/ 0 w 4243"/>
                  <a:gd name="T85" fmla="*/ 0 h 3415"/>
                  <a:gd name="T86" fmla="*/ 0 w 4243"/>
                  <a:gd name="T87" fmla="*/ 0 h 3415"/>
                  <a:gd name="T88" fmla="*/ 0 w 4243"/>
                  <a:gd name="T89" fmla="*/ 0 h 3415"/>
                  <a:gd name="T90" fmla="*/ 0 w 4243"/>
                  <a:gd name="T91" fmla="*/ 0 h 3415"/>
                  <a:gd name="T92" fmla="*/ 0 w 4243"/>
                  <a:gd name="T93" fmla="*/ 0 h 3415"/>
                  <a:gd name="T94" fmla="*/ 0 w 4243"/>
                  <a:gd name="T95" fmla="*/ 0 h 3415"/>
                  <a:gd name="T96" fmla="*/ 0 w 4243"/>
                  <a:gd name="T97" fmla="*/ 0 h 3415"/>
                  <a:gd name="T98" fmla="*/ 0 w 4243"/>
                  <a:gd name="T99" fmla="*/ 0 h 3415"/>
                  <a:gd name="T100" fmla="*/ 0 w 4243"/>
                  <a:gd name="T101" fmla="*/ 0 h 3415"/>
                  <a:gd name="T102" fmla="*/ 0 w 4243"/>
                  <a:gd name="T103" fmla="*/ 0 h 3415"/>
                  <a:gd name="T104" fmla="*/ 0 w 4243"/>
                  <a:gd name="T105" fmla="*/ 0 h 3415"/>
                  <a:gd name="T106" fmla="*/ 0 w 4243"/>
                  <a:gd name="T107" fmla="*/ 0 h 3415"/>
                  <a:gd name="T108" fmla="*/ 0 w 4243"/>
                  <a:gd name="T109" fmla="*/ 0 h 3415"/>
                  <a:gd name="T110" fmla="*/ 0 w 4243"/>
                  <a:gd name="T111" fmla="*/ 0 h 3415"/>
                  <a:gd name="T112" fmla="*/ 0 w 4243"/>
                  <a:gd name="T113" fmla="*/ 0 h 3415"/>
                  <a:gd name="T114" fmla="*/ 0 w 4243"/>
                  <a:gd name="T115" fmla="*/ 0 h 3415"/>
                  <a:gd name="T116" fmla="*/ 0 w 4243"/>
                  <a:gd name="T117" fmla="*/ 0 h 3415"/>
                  <a:gd name="T118" fmla="*/ 0 w 4243"/>
                  <a:gd name="T119" fmla="*/ 0 h 3415"/>
                  <a:gd name="T120" fmla="*/ 0 w 4243"/>
                  <a:gd name="T121" fmla="*/ 0 h 3415"/>
                  <a:gd name="T122" fmla="*/ 0 w 4243"/>
                  <a:gd name="T123" fmla="*/ 0 h 3415"/>
                  <a:gd name="T124" fmla="*/ 0 w 4243"/>
                  <a:gd name="T125" fmla="*/ 0 h 34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43"/>
                  <a:gd name="T190" fmla="*/ 0 h 3415"/>
                  <a:gd name="T191" fmla="*/ 4243 w 4243"/>
                  <a:gd name="T192" fmla="*/ 3415 h 341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43" h="3415">
                    <a:moveTo>
                      <a:pt x="3921" y="0"/>
                    </a:moveTo>
                    <a:lnTo>
                      <a:pt x="3956" y="4"/>
                    </a:lnTo>
                    <a:lnTo>
                      <a:pt x="3988" y="13"/>
                    </a:lnTo>
                    <a:lnTo>
                      <a:pt x="4019" y="29"/>
                    </a:lnTo>
                    <a:lnTo>
                      <a:pt x="4048" y="54"/>
                    </a:lnTo>
                    <a:lnTo>
                      <a:pt x="4075" y="83"/>
                    </a:lnTo>
                    <a:lnTo>
                      <a:pt x="4101" y="121"/>
                    </a:lnTo>
                    <a:lnTo>
                      <a:pt x="4119" y="156"/>
                    </a:lnTo>
                    <a:lnTo>
                      <a:pt x="4131" y="190"/>
                    </a:lnTo>
                    <a:lnTo>
                      <a:pt x="4136" y="222"/>
                    </a:lnTo>
                    <a:lnTo>
                      <a:pt x="4133" y="252"/>
                    </a:lnTo>
                    <a:lnTo>
                      <a:pt x="4124" y="282"/>
                    </a:lnTo>
                    <a:lnTo>
                      <a:pt x="4108" y="309"/>
                    </a:lnTo>
                    <a:lnTo>
                      <a:pt x="4084" y="334"/>
                    </a:lnTo>
                    <a:lnTo>
                      <a:pt x="4055" y="359"/>
                    </a:lnTo>
                    <a:lnTo>
                      <a:pt x="4018" y="382"/>
                    </a:lnTo>
                    <a:lnTo>
                      <a:pt x="3974" y="403"/>
                    </a:lnTo>
                    <a:lnTo>
                      <a:pt x="3925" y="427"/>
                    </a:lnTo>
                    <a:lnTo>
                      <a:pt x="3873" y="455"/>
                    </a:lnTo>
                    <a:lnTo>
                      <a:pt x="3817" y="488"/>
                    </a:lnTo>
                    <a:lnTo>
                      <a:pt x="3757" y="525"/>
                    </a:lnTo>
                    <a:lnTo>
                      <a:pt x="3693" y="565"/>
                    </a:lnTo>
                    <a:lnTo>
                      <a:pt x="3616" y="618"/>
                    </a:lnTo>
                    <a:lnTo>
                      <a:pt x="3541" y="676"/>
                    </a:lnTo>
                    <a:lnTo>
                      <a:pt x="3470" y="737"/>
                    </a:lnTo>
                    <a:lnTo>
                      <a:pt x="3403" y="804"/>
                    </a:lnTo>
                    <a:lnTo>
                      <a:pt x="3340" y="875"/>
                    </a:lnTo>
                    <a:lnTo>
                      <a:pt x="3295" y="936"/>
                    </a:lnTo>
                    <a:lnTo>
                      <a:pt x="3251" y="1004"/>
                    </a:lnTo>
                    <a:lnTo>
                      <a:pt x="3208" y="1080"/>
                    </a:lnTo>
                    <a:lnTo>
                      <a:pt x="3164" y="1165"/>
                    </a:lnTo>
                    <a:lnTo>
                      <a:pt x="3121" y="1256"/>
                    </a:lnTo>
                    <a:lnTo>
                      <a:pt x="3089" y="1337"/>
                    </a:lnTo>
                    <a:lnTo>
                      <a:pt x="3062" y="1420"/>
                    </a:lnTo>
                    <a:lnTo>
                      <a:pt x="3041" y="1503"/>
                    </a:lnTo>
                    <a:lnTo>
                      <a:pt x="3027" y="1588"/>
                    </a:lnTo>
                    <a:lnTo>
                      <a:pt x="3018" y="1676"/>
                    </a:lnTo>
                    <a:lnTo>
                      <a:pt x="3016" y="1765"/>
                    </a:lnTo>
                    <a:lnTo>
                      <a:pt x="3084" y="1731"/>
                    </a:lnTo>
                    <a:lnTo>
                      <a:pt x="3150" y="1704"/>
                    </a:lnTo>
                    <a:lnTo>
                      <a:pt x="3214" y="1684"/>
                    </a:lnTo>
                    <a:lnTo>
                      <a:pt x="3278" y="1669"/>
                    </a:lnTo>
                    <a:lnTo>
                      <a:pt x="3340" y="1662"/>
                    </a:lnTo>
                    <a:lnTo>
                      <a:pt x="3401" y="1660"/>
                    </a:lnTo>
                    <a:lnTo>
                      <a:pt x="3460" y="1666"/>
                    </a:lnTo>
                    <a:lnTo>
                      <a:pt x="3541" y="1681"/>
                    </a:lnTo>
                    <a:lnTo>
                      <a:pt x="3622" y="1704"/>
                    </a:lnTo>
                    <a:lnTo>
                      <a:pt x="3703" y="1735"/>
                    </a:lnTo>
                    <a:lnTo>
                      <a:pt x="3783" y="1775"/>
                    </a:lnTo>
                    <a:lnTo>
                      <a:pt x="3862" y="1821"/>
                    </a:lnTo>
                    <a:lnTo>
                      <a:pt x="3922" y="1869"/>
                    </a:lnTo>
                    <a:lnTo>
                      <a:pt x="3979" y="1924"/>
                    </a:lnTo>
                    <a:lnTo>
                      <a:pt x="4033" y="1985"/>
                    </a:lnTo>
                    <a:lnTo>
                      <a:pt x="4083" y="2050"/>
                    </a:lnTo>
                    <a:lnTo>
                      <a:pt x="4130" y="2124"/>
                    </a:lnTo>
                    <a:lnTo>
                      <a:pt x="4164" y="2189"/>
                    </a:lnTo>
                    <a:lnTo>
                      <a:pt x="4193" y="2258"/>
                    </a:lnTo>
                    <a:lnTo>
                      <a:pt x="4215" y="2331"/>
                    </a:lnTo>
                    <a:lnTo>
                      <a:pt x="4230" y="2406"/>
                    </a:lnTo>
                    <a:lnTo>
                      <a:pt x="4240" y="2486"/>
                    </a:lnTo>
                    <a:lnTo>
                      <a:pt x="4243" y="2568"/>
                    </a:lnTo>
                    <a:lnTo>
                      <a:pt x="4239" y="2648"/>
                    </a:lnTo>
                    <a:lnTo>
                      <a:pt x="4230" y="2725"/>
                    </a:lnTo>
                    <a:lnTo>
                      <a:pt x="4213" y="2800"/>
                    </a:lnTo>
                    <a:lnTo>
                      <a:pt x="4190" y="2870"/>
                    </a:lnTo>
                    <a:lnTo>
                      <a:pt x="4160" y="2937"/>
                    </a:lnTo>
                    <a:lnTo>
                      <a:pt x="4124" y="3002"/>
                    </a:lnTo>
                    <a:lnTo>
                      <a:pt x="4081" y="3062"/>
                    </a:lnTo>
                    <a:lnTo>
                      <a:pt x="4032" y="3120"/>
                    </a:lnTo>
                    <a:lnTo>
                      <a:pt x="3975" y="3176"/>
                    </a:lnTo>
                    <a:lnTo>
                      <a:pt x="3907" y="3232"/>
                    </a:lnTo>
                    <a:lnTo>
                      <a:pt x="3836" y="3280"/>
                    </a:lnTo>
                    <a:lnTo>
                      <a:pt x="3764" y="3321"/>
                    </a:lnTo>
                    <a:lnTo>
                      <a:pt x="3689" y="3356"/>
                    </a:lnTo>
                    <a:lnTo>
                      <a:pt x="3612" y="3382"/>
                    </a:lnTo>
                    <a:lnTo>
                      <a:pt x="3533" y="3400"/>
                    </a:lnTo>
                    <a:lnTo>
                      <a:pt x="3452" y="3411"/>
                    </a:lnTo>
                    <a:lnTo>
                      <a:pt x="3369" y="3415"/>
                    </a:lnTo>
                    <a:lnTo>
                      <a:pt x="3289" y="3412"/>
                    </a:lnTo>
                    <a:lnTo>
                      <a:pt x="3211" y="3405"/>
                    </a:lnTo>
                    <a:lnTo>
                      <a:pt x="3137" y="3392"/>
                    </a:lnTo>
                    <a:lnTo>
                      <a:pt x="3066" y="3373"/>
                    </a:lnTo>
                    <a:lnTo>
                      <a:pt x="2999" y="3349"/>
                    </a:lnTo>
                    <a:lnTo>
                      <a:pt x="2935" y="3321"/>
                    </a:lnTo>
                    <a:lnTo>
                      <a:pt x="2874" y="3288"/>
                    </a:lnTo>
                    <a:lnTo>
                      <a:pt x="2816" y="3248"/>
                    </a:lnTo>
                    <a:lnTo>
                      <a:pt x="2761" y="3204"/>
                    </a:lnTo>
                    <a:lnTo>
                      <a:pt x="2703" y="3149"/>
                    </a:lnTo>
                    <a:lnTo>
                      <a:pt x="2650" y="3087"/>
                    </a:lnTo>
                    <a:lnTo>
                      <a:pt x="2601" y="3021"/>
                    </a:lnTo>
                    <a:lnTo>
                      <a:pt x="2556" y="2950"/>
                    </a:lnTo>
                    <a:lnTo>
                      <a:pt x="2516" y="2873"/>
                    </a:lnTo>
                    <a:lnTo>
                      <a:pt x="2480" y="2791"/>
                    </a:lnTo>
                    <a:lnTo>
                      <a:pt x="2449" y="2703"/>
                    </a:lnTo>
                    <a:lnTo>
                      <a:pt x="2422" y="2610"/>
                    </a:lnTo>
                    <a:lnTo>
                      <a:pt x="2408" y="2545"/>
                    </a:lnTo>
                    <a:lnTo>
                      <a:pt x="2398" y="2473"/>
                    </a:lnTo>
                    <a:lnTo>
                      <a:pt x="2390" y="2395"/>
                    </a:lnTo>
                    <a:lnTo>
                      <a:pt x="2386" y="2313"/>
                    </a:lnTo>
                    <a:lnTo>
                      <a:pt x="2386" y="2223"/>
                    </a:lnTo>
                    <a:lnTo>
                      <a:pt x="2389" y="2128"/>
                    </a:lnTo>
                    <a:lnTo>
                      <a:pt x="2394" y="2027"/>
                    </a:lnTo>
                    <a:lnTo>
                      <a:pt x="2403" y="1920"/>
                    </a:lnTo>
                    <a:lnTo>
                      <a:pt x="2416" y="1807"/>
                    </a:lnTo>
                    <a:lnTo>
                      <a:pt x="2434" y="1678"/>
                    </a:lnTo>
                    <a:lnTo>
                      <a:pt x="2458" y="1554"/>
                    </a:lnTo>
                    <a:lnTo>
                      <a:pt x="2488" y="1433"/>
                    </a:lnTo>
                    <a:lnTo>
                      <a:pt x="2523" y="1317"/>
                    </a:lnTo>
                    <a:lnTo>
                      <a:pt x="2564" y="1203"/>
                    </a:lnTo>
                    <a:lnTo>
                      <a:pt x="2610" y="1095"/>
                    </a:lnTo>
                    <a:lnTo>
                      <a:pt x="2662" y="990"/>
                    </a:lnTo>
                    <a:lnTo>
                      <a:pt x="2718" y="889"/>
                    </a:lnTo>
                    <a:lnTo>
                      <a:pt x="2789" y="788"/>
                    </a:lnTo>
                    <a:lnTo>
                      <a:pt x="2861" y="692"/>
                    </a:lnTo>
                    <a:lnTo>
                      <a:pt x="2937" y="603"/>
                    </a:lnTo>
                    <a:lnTo>
                      <a:pt x="3016" y="521"/>
                    </a:lnTo>
                    <a:lnTo>
                      <a:pt x="3098" y="444"/>
                    </a:lnTo>
                    <a:lnTo>
                      <a:pt x="3182" y="374"/>
                    </a:lnTo>
                    <a:lnTo>
                      <a:pt x="3269" y="311"/>
                    </a:lnTo>
                    <a:lnTo>
                      <a:pt x="3371" y="244"/>
                    </a:lnTo>
                    <a:lnTo>
                      <a:pt x="3472" y="184"/>
                    </a:lnTo>
                    <a:lnTo>
                      <a:pt x="3568" y="131"/>
                    </a:lnTo>
                    <a:lnTo>
                      <a:pt x="3663" y="85"/>
                    </a:lnTo>
                    <a:lnTo>
                      <a:pt x="3757" y="46"/>
                    </a:lnTo>
                    <a:lnTo>
                      <a:pt x="3848" y="15"/>
                    </a:lnTo>
                    <a:lnTo>
                      <a:pt x="3885" y="4"/>
                    </a:lnTo>
                    <a:lnTo>
                      <a:pt x="3921" y="0"/>
                    </a:lnTo>
                    <a:close/>
                    <a:moveTo>
                      <a:pt x="1536" y="0"/>
                    </a:moveTo>
                    <a:lnTo>
                      <a:pt x="1571" y="4"/>
                    </a:lnTo>
                    <a:lnTo>
                      <a:pt x="1603" y="13"/>
                    </a:lnTo>
                    <a:lnTo>
                      <a:pt x="1634" y="29"/>
                    </a:lnTo>
                    <a:lnTo>
                      <a:pt x="1664" y="54"/>
                    </a:lnTo>
                    <a:lnTo>
                      <a:pt x="1691" y="83"/>
                    </a:lnTo>
                    <a:lnTo>
                      <a:pt x="1716" y="121"/>
                    </a:lnTo>
                    <a:lnTo>
                      <a:pt x="1734" y="156"/>
                    </a:lnTo>
                    <a:lnTo>
                      <a:pt x="1746" y="190"/>
                    </a:lnTo>
                    <a:lnTo>
                      <a:pt x="1751" y="222"/>
                    </a:lnTo>
                    <a:lnTo>
                      <a:pt x="1749" y="252"/>
                    </a:lnTo>
                    <a:lnTo>
                      <a:pt x="1738" y="282"/>
                    </a:lnTo>
                    <a:lnTo>
                      <a:pt x="1723" y="309"/>
                    </a:lnTo>
                    <a:lnTo>
                      <a:pt x="1700" y="334"/>
                    </a:lnTo>
                    <a:lnTo>
                      <a:pt x="1669" y="359"/>
                    </a:lnTo>
                    <a:lnTo>
                      <a:pt x="1631" y="382"/>
                    </a:lnTo>
                    <a:lnTo>
                      <a:pt x="1588" y="403"/>
                    </a:lnTo>
                    <a:lnTo>
                      <a:pt x="1540" y="427"/>
                    </a:lnTo>
                    <a:lnTo>
                      <a:pt x="1487" y="455"/>
                    </a:lnTo>
                    <a:lnTo>
                      <a:pt x="1432" y="488"/>
                    </a:lnTo>
                    <a:lnTo>
                      <a:pt x="1371" y="525"/>
                    </a:lnTo>
                    <a:lnTo>
                      <a:pt x="1307" y="565"/>
                    </a:lnTo>
                    <a:lnTo>
                      <a:pt x="1230" y="618"/>
                    </a:lnTo>
                    <a:lnTo>
                      <a:pt x="1156" y="676"/>
                    </a:lnTo>
                    <a:lnTo>
                      <a:pt x="1085" y="737"/>
                    </a:lnTo>
                    <a:lnTo>
                      <a:pt x="1019" y="804"/>
                    </a:lnTo>
                    <a:lnTo>
                      <a:pt x="954" y="875"/>
                    </a:lnTo>
                    <a:lnTo>
                      <a:pt x="909" y="936"/>
                    </a:lnTo>
                    <a:lnTo>
                      <a:pt x="865" y="1004"/>
                    </a:lnTo>
                    <a:lnTo>
                      <a:pt x="822" y="1080"/>
                    </a:lnTo>
                    <a:lnTo>
                      <a:pt x="778" y="1165"/>
                    </a:lnTo>
                    <a:lnTo>
                      <a:pt x="735" y="1256"/>
                    </a:lnTo>
                    <a:lnTo>
                      <a:pt x="703" y="1337"/>
                    </a:lnTo>
                    <a:lnTo>
                      <a:pt x="677" y="1420"/>
                    </a:lnTo>
                    <a:lnTo>
                      <a:pt x="657" y="1503"/>
                    </a:lnTo>
                    <a:lnTo>
                      <a:pt x="641" y="1588"/>
                    </a:lnTo>
                    <a:lnTo>
                      <a:pt x="632" y="1676"/>
                    </a:lnTo>
                    <a:lnTo>
                      <a:pt x="630" y="1765"/>
                    </a:lnTo>
                    <a:lnTo>
                      <a:pt x="698" y="1731"/>
                    </a:lnTo>
                    <a:lnTo>
                      <a:pt x="764" y="1704"/>
                    </a:lnTo>
                    <a:lnTo>
                      <a:pt x="828" y="1684"/>
                    </a:lnTo>
                    <a:lnTo>
                      <a:pt x="892" y="1669"/>
                    </a:lnTo>
                    <a:lnTo>
                      <a:pt x="954" y="1662"/>
                    </a:lnTo>
                    <a:lnTo>
                      <a:pt x="1015" y="1660"/>
                    </a:lnTo>
                    <a:lnTo>
                      <a:pt x="1074" y="1666"/>
                    </a:lnTo>
                    <a:lnTo>
                      <a:pt x="1155" y="1681"/>
                    </a:lnTo>
                    <a:lnTo>
                      <a:pt x="1236" y="1704"/>
                    </a:lnTo>
                    <a:lnTo>
                      <a:pt x="1317" y="1735"/>
                    </a:lnTo>
                    <a:lnTo>
                      <a:pt x="1397" y="1775"/>
                    </a:lnTo>
                    <a:lnTo>
                      <a:pt x="1477" y="1821"/>
                    </a:lnTo>
                    <a:lnTo>
                      <a:pt x="1537" y="1869"/>
                    </a:lnTo>
                    <a:lnTo>
                      <a:pt x="1594" y="1924"/>
                    </a:lnTo>
                    <a:lnTo>
                      <a:pt x="1648" y="1985"/>
                    </a:lnTo>
                    <a:lnTo>
                      <a:pt x="1698" y="2050"/>
                    </a:lnTo>
                    <a:lnTo>
                      <a:pt x="1745" y="2124"/>
                    </a:lnTo>
                    <a:lnTo>
                      <a:pt x="1780" y="2189"/>
                    </a:lnTo>
                    <a:lnTo>
                      <a:pt x="1808" y="2258"/>
                    </a:lnTo>
                    <a:lnTo>
                      <a:pt x="1830" y="2331"/>
                    </a:lnTo>
                    <a:lnTo>
                      <a:pt x="1845" y="2406"/>
                    </a:lnTo>
                    <a:lnTo>
                      <a:pt x="1856" y="2486"/>
                    </a:lnTo>
                    <a:lnTo>
                      <a:pt x="1858" y="2568"/>
                    </a:lnTo>
                    <a:lnTo>
                      <a:pt x="1854" y="2648"/>
                    </a:lnTo>
                    <a:lnTo>
                      <a:pt x="1845" y="2725"/>
                    </a:lnTo>
                    <a:lnTo>
                      <a:pt x="1828" y="2800"/>
                    </a:lnTo>
                    <a:lnTo>
                      <a:pt x="1805" y="2870"/>
                    </a:lnTo>
                    <a:lnTo>
                      <a:pt x="1776" y="2937"/>
                    </a:lnTo>
                    <a:lnTo>
                      <a:pt x="1738" y="3002"/>
                    </a:lnTo>
                    <a:lnTo>
                      <a:pt x="1696" y="3062"/>
                    </a:lnTo>
                    <a:lnTo>
                      <a:pt x="1646" y="3120"/>
                    </a:lnTo>
                    <a:lnTo>
                      <a:pt x="1590" y="3176"/>
                    </a:lnTo>
                    <a:lnTo>
                      <a:pt x="1522" y="3232"/>
                    </a:lnTo>
                    <a:lnTo>
                      <a:pt x="1451" y="3280"/>
                    </a:lnTo>
                    <a:lnTo>
                      <a:pt x="1379" y="3321"/>
                    </a:lnTo>
                    <a:lnTo>
                      <a:pt x="1304" y="3356"/>
                    </a:lnTo>
                    <a:lnTo>
                      <a:pt x="1227" y="3382"/>
                    </a:lnTo>
                    <a:lnTo>
                      <a:pt x="1147" y="3400"/>
                    </a:lnTo>
                    <a:lnTo>
                      <a:pt x="1066" y="3411"/>
                    </a:lnTo>
                    <a:lnTo>
                      <a:pt x="982" y="3415"/>
                    </a:lnTo>
                    <a:lnTo>
                      <a:pt x="903" y="3412"/>
                    </a:lnTo>
                    <a:lnTo>
                      <a:pt x="825" y="3405"/>
                    </a:lnTo>
                    <a:lnTo>
                      <a:pt x="752" y="3392"/>
                    </a:lnTo>
                    <a:lnTo>
                      <a:pt x="681" y="3373"/>
                    </a:lnTo>
                    <a:lnTo>
                      <a:pt x="614" y="3349"/>
                    </a:lnTo>
                    <a:lnTo>
                      <a:pt x="550" y="3321"/>
                    </a:lnTo>
                    <a:lnTo>
                      <a:pt x="489" y="3288"/>
                    </a:lnTo>
                    <a:lnTo>
                      <a:pt x="431" y="3248"/>
                    </a:lnTo>
                    <a:lnTo>
                      <a:pt x="376" y="3204"/>
                    </a:lnTo>
                    <a:lnTo>
                      <a:pt x="318" y="3149"/>
                    </a:lnTo>
                    <a:lnTo>
                      <a:pt x="265" y="3087"/>
                    </a:lnTo>
                    <a:lnTo>
                      <a:pt x="216" y="3021"/>
                    </a:lnTo>
                    <a:lnTo>
                      <a:pt x="171" y="2950"/>
                    </a:lnTo>
                    <a:lnTo>
                      <a:pt x="131" y="2873"/>
                    </a:lnTo>
                    <a:lnTo>
                      <a:pt x="95" y="2791"/>
                    </a:lnTo>
                    <a:lnTo>
                      <a:pt x="64" y="2703"/>
                    </a:lnTo>
                    <a:lnTo>
                      <a:pt x="37" y="2610"/>
                    </a:lnTo>
                    <a:lnTo>
                      <a:pt x="23" y="2545"/>
                    </a:lnTo>
                    <a:lnTo>
                      <a:pt x="13" y="2473"/>
                    </a:lnTo>
                    <a:lnTo>
                      <a:pt x="5" y="2395"/>
                    </a:lnTo>
                    <a:lnTo>
                      <a:pt x="1" y="2313"/>
                    </a:lnTo>
                    <a:lnTo>
                      <a:pt x="0" y="2223"/>
                    </a:lnTo>
                    <a:lnTo>
                      <a:pt x="3" y="2128"/>
                    </a:lnTo>
                    <a:lnTo>
                      <a:pt x="9" y="2027"/>
                    </a:lnTo>
                    <a:lnTo>
                      <a:pt x="18" y="1920"/>
                    </a:lnTo>
                    <a:lnTo>
                      <a:pt x="30" y="1807"/>
                    </a:lnTo>
                    <a:lnTo>
                      <a:pt x="49" y="1678"/>
                    </a:lnTo>
                    <a:lnTo>
                      <a:pt x="72" y="1554"/>
                    </a:lnTo>
                    <a:lnTo>
                      <a:pt x="102" y="1433"/>
                    </a:lnTo>
                    <a:lnTo>
                      <a:pt x="138" y="1317"/>
                    </a:lnTo>
                    <a:lnTo>
                      <a:pt x="179" y="1203"/>
                    </a:lnTo>
                    <a:lnTo>
                      <a:pt x="224" y="1095"/>
                    </a:lnTo>
                    <a:lnTo>
                      <a:pt x="277" y="990"/>
                    </a:lnTo>
                    <a:lnTo>
                      <a:pt x="334" y="889"/>
                    </a:lnTo>
                    <a:lnTo>
                      <a:pt x="403" y="788"/>
                    </a:lnTo>
                    <a:lnTo>
                      <a:pt x="476" y="692"/>
                    </a:lnTo>
                    <a:lnTo>
                      <a:pt x="552" y="603"/>
                    </a:lnTo>
                    <a:lnTo>
                      <a:pt x="631" y="521"/>
                    </a:lnTo>
                    <a:lnTo>
                      <a:pt x="712" y="444"/>
                    </a:lnTo>
                    <a:lnTo>
                      <a:pt x="797" y="374"/>
                    </a:lnTo>
                    <a:lnTo>
                      <a:pt x="885" y="311"/>
                    </a:lnTo>
                    <a:lnTo>
                      <a:pt x="986" y="244"/>
                    </a:lnTo>
                    <a:lnTo>
                      <a:pt x="1087" y="184"/>
                    </a:lnTo>
                    <a:lnTo>
                      <a:pt x="1183" y="131"/>
                    </a:lnTo>
                    <a:lnTo>
                      <a:pt x="1279" y="85"/>
                    </a:lnTo>
                    <a:lnTo>
                      <a:pt x="1373" y="46"/>
                    </a:lnTo>
                    <a:lnTo>
                      <a:pt x="1463" y="15"/>
                    </a:lnTo>
                    <a:lnTo>
                      <a:pt x="1500" y="4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162000" rIns="0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+mn-cs"/>
                </a:endParaRPr>
              </a:p>
            </p:txBody>
          </p:sp>
        </p:grpSp>
      </p:grpSp>
      <p:pic>
        <p:nvPicPr>
          <p:cNvPr id="18" name="Picture 8" descr="C:\Users\김충훈\Desktop\삼각형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386"/>
          <a:stretch/>
        </p:blipFill>
        <p:spPr bwMode="auto">
          <a:xfrm rot="10800000">
            <a:off x="1250417" y="4325147"/>
            <a:ext cx="5203835" cy="5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501600" y="5627480"/>
            <a:ext cx="6596352" cy="1349024"/>
            <a:chOff x="825596" y="5666138"/>
            <a:chExt cx="5841904" cy="1349024"/>
          </a:xfrm>
        </p:grpSpPr>
        <p:grpSp>
          <p:nvGrpSpPr>
            <p:cNvPr id="23" name="그룹 22"/>
            <p:cNvGrpSpPr/>
            <p:nvPr/>
          </p:nvGrpSpPr>
          <p:grpSpPr>
            <a:xfrm>
              <a:off x="825596" y="5666138"/>
              <a:ext cx="1130501" cy="1349024"/>
              <a:chOff x="825596" y="5666138"/>
              <a:chExt cx="1130501" cy="134902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825596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5" name="Rectangle 599"/>
              <p:cNvSpPr>
                <a:spLocks noChangeArrowheads="1"/>
              </p:cNvSpPr>
              <p:nvPr/>
            </p:nvSpPr>
            <p:spPr bwMode="auto">
              <a:xfrm>
                <a:off x="825596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초기 사업 범위 결정</a:t>
                </a:r>
              </a:p>
            </p:txBody>
          </p:sp>
          <p:sp>
            <p:nvSpPr>
              <p:cNvPr id="46" name="직사각형 12"/>
              <p:cNvSpPr/>
              <p:nvPr/>
            </p:nvSpPr>
            <p:spPr>
              <a:xfrm>
                <a:off x="1902944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47" name="Rectangle 179"/>
              <p:cNvSpPr>
                <a:spLocks noChangeArrowheads="1"/>
              </p:cNvSpPr>
              <p:nvPr/>
            </p:nvSpPr>
            <p:spPr bwMode="auto">
              <a:xfrm>
                <a:off x="878184" y="6165616"/>
                <a:ext cx="1024760" cy="474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제안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계약 시 초기 업무 범위 파악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초기 사업 범위 결정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003342" y="5666138"/>
              <a:ext cx="1130501" cy="1349024"/>
              <a:chOff x="1989822" y="5666138"/>
              <a:chExt cx="1130501" cy="134902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989822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1" name="Rectangle 599"/>
              <p:cNvSpPr>
                <a:spLocks noChangeArrowheads="1"/>
              </p:cNvSpPr>
              <p:nvPr/>
            </p:nvSpPr>
            <p:spPr bwMode="auto">
              <a:xfrm>
                <a:off x="1989822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범위관리 계획수립</a:t>
                </a:r>
              </a:p>
            </p:txBody>
          </p:sp>
          <p:sp>
            <p:nvSpPr>
              <p:cNvPr id="42" name="직사각형 12"/>
              <p:cNvSpPr/>
              <p:nvPr/>
            </p:nvSpPr>
            <p:spPr>
              <a:xfrm>
                <a:off x="3067170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43" name="Rectangle 179"/>
              <p:cNvSpPr>
                <a:spLocks noChangeArrowheads="1"/>
              </p:cNvSpPr>
              <p:nvPr/>
            </p:nvSpPr>
            <p:spPr bwMode="auto">
              <a:xfrm>
                <a:off x="2042411" y="6165616"/>
                <a:ext cx="1019870" cy="782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수행 범위를 관리하기 위한 계획 및 절차 수립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사업수행계획서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181229" y="5666138"/>
              <a:ext cx="1130501" cy="1349024"/>
              <a:chOff x="3148024" y="5666138"/>
              <a:chExt cx="1130501" cy="134902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148024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7" name="Rectangle 599"/>
              <p:cNvSpPr>
                <a:spLocks noChangeArrowheads="1"/>
              </p:cNvSpPr>
              <p:nvPr/>
            </p:nvSpPr>
            <p:spPr bwMode="auto">
              <a:xfrm>
                <a:off x="3148024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</a:t>
                </a:r>
                <a:endParaRPr lang="en-US" altLang="ko-KR" sz="1200" dirty="0" smtClean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indent="-180975" algn="ctr" latinLnBrk="0"/>
                <a:r>
                  <a:rPr lang="en-US" altLang="ko-KR" sz="12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범위정의</a:t>
                </a: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4225372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9" name="Rectangle 179"/>
              <p:cNvSpPr>
                <a:spLocks noChangeArrowheads="1"/>
              </p:cNvSpPr>
              <p:nvPr/>
            </p:nvSpPr>
            <p:spPr bwMode="auto">
              <a:xfrm>
                <a:off x="3200612" y="6165616"/>
                <a:ext cx="1020019" cy="628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인터뷰를 통한 요구 사항 수집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업무범위 정의 및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 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기준 설정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358975" y="5666138"/>
              <a:ext cx="1130641" cy="1349024"/>
              <a:chOff x="4304959" y="5666138"/>
              <a:chExt cx="1130641" cy="134902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304959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3" name="Rectangle 599"/>
              <p:cNvSpPr>
                <a:spLocks noChangeArrowheads="1"/>
              </p:cNvSpPr>
              <p:nvPr/>
            </p:nvSpPr>
            <p:spPr bwMode="auto">
              <a:xfrm>
                <a:off x="4304959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변경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추적</a:t>
                </a:r>
              </a:p>
            </p:txBody>
          </p:sp>
          <p:sp>
            <p:nvSpPr>
              <p:cNvPr id="34" name="직사각형 12"/>
              <p:cNvSpPr/>
              <p:nvPr/>
            </p:nvSpPr>
            <p:spPr>
              <a:xfrm>
                <a:off x="5382306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5" name="Rectangle 179"/>
              <p:cNvSpPr>
                <a:spLocks noChangeArrowheads="1"/>
              </p:cNvSpPr>
              <p:nvPr/>
            </p:nvSpPr>
            <p:spPr bwMode="auto">
              <a:xfrm>
                <a:off x="4357547" y="6165616"/>
                <a:ext cx="1078053" cy="4744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절차에 따른 요구사항 변경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추적관리</a:t>
                </a:r>
              </a:p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변경요청서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536859" y="5666138"/>
              <a:ext cx="1130641" cy="1349024"/>
              <a:chOff x="4304959" y="5666138"/>
              <a:chExt cx="1130641" cy="13490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304959" y="6096498"/>
                <a:ext cx="1130500" cy="91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D5D5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9" name="Rectangle 599"/>
              <p:cNvSpPr>
                <a:spLocks noChangeArrowheads="1"/>
              </p:cNvSpPr>
              <p:nvPr/>
            </p:nvSpPr>
            <p:spPr bwMode="auto">
              <a:xfrm>
                <a:off x="4304959" y="5666138"/>
                <a:ext cx="1130500" cy="423216"/>
              </a:xfrm>
              <a:prstGeom prst="rect">
                <a:avLst/>
              </a:prstGeom>
              <a:gradFill>
                <a:gsLst>
                  <a:gs pos="0">
                    <a:srgbClr val="A4A4A4"/>
                  </a:gs>
                  <a:gs pos="100000">
                    <a:srgbClr val="898989"/>
                  </a:gs>
                </a:gsLst>
                <a:lin ang="5400000" scaled="0"/>
              </a:gradFill>
              <a:ln w="6350">
                <a:solidFill>
                  <a:srgbClr val="8D8D8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latinLnBrk="0"/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검증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승인</a:t>
                </a:r>
              </a:p>
            </p:txBody>
          </p:sp>
          <p:sp>
            <p:nvSpPr>
              <p:cNvPr id="30" name="직사각형 12"/>
              <p:cNvSpPr/>
              <p:nvPr/>
            </p:nvSpPr>
            <p:spPr>
              <a:xfrm>
                <a:off x="5382306" y="6028459"/>
                <a:ext cx="53153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31" name="Rectangle 179"/>
              <p:cNvSpPr>
                <a:spLocks noChangeArrowheads="1"/>
              </p:cNvSpPr>
              <p:nvPr/>
            </p:nvSpPr>
            <p:spPr bwMode="auto">
              <a:xfrm>
                <a:off x="4357547" y="6165616"/>
                <a:ext cx="107805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indent="-99063" defTabSz="1109149" fontAlgn="ctr" latinLnBrk="0">
                  <a:spcBef>
                    <a:spcPts val="1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요구사항 부합여부 검증</a:t>
                </a:r>
                <a:r>
                  <a:rPr lang="en-US" altLang="ko-KR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승인</a:t>
                </a: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440802" y="9365315"/>
            <a:ext cx="6431994" cy="516757"/>
            <a:chOff x="2014412" y="4832684"/>
            <a:chExt cx="2981576" cy="469232"/>
          </a:xfrm>
        </p:grpSpPr>
        <p:pic>
          <p:nvPicPr>
            <p:cNvPr id="49" name="Picture 18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14412" y="4832684"/>
              <a:ext cx="2981576" cy="469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2376900" y="4983459"/>
              <a:ext cx="2368933" cy="167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0" marR="0" lvl="0" indent="0" algn="ctr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추가 및 변경으로 인한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변경부분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 등 각종 위험에 대한 통제 및 리스크 관리 방안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3607" y="7388293"/>
            <a:ext cx="6464167" cy="1976418"/>
            <a:chOff x="864925" y="7774397"/>
            <a:chExt cx="6070448" cy="1976418"/>
          </a:xfrm>
        </p:grpSpPr>
        <p:pic>
          <p:nvPicPr>
            <p:cNvPr id="52" name="Picture 331" descr="Untitled-1 copy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887720" y="8021698"/>
              <a:ext cx="854075" cy="611188"/>
            </a:xfrm>
            <a:prstGeom prst="rect">
              <a:avLst/>
            </a:prstGeom>
            <a:noFill/>
          </p:spPr>
        </p:pic>
        <p:grpSp>
          <p:nvGrpSpPr>
            <p:cNvPr id="53" name="그룹 52"/>
            <p:cNvGrpSpPr/>
            <p:nvPr/>
          </p:nvGrpSpPr>
          <p:grpSpPr>
            <a:xfrm>
              <a:off x="864925" y="7774397"/>
              <a:ext cx="6070448" cy="1625875"/>
              <a:chOff x="864925" y="7638756"/>
              <a:chExt cx="6070448" cy="1625875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864925" y="8420990"/>
                <a:ext cx="1329636" cy="843641"/>
                <a:chOff x="864924" y="4019222"/>
                <a:chExt cx="1675075" cy="843641"/>
              </a:xfrm>
            </p:grpSpPr>
            <p:sp>
              <p:nvSpPr>
                <p:cNvPr id="71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72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변경요청</a:t>
                  </a: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2445196" y="8160246"/>
                <a:ext cx="1329636" cy="843641"/>
                <a:chOff x="864924" y="4019222"/>
                <a:chExt cx="1675075" cy="843641"/>
              </a:xfrm>
            </p:grpSpPr>
            <p:sp>
              <p:nvSpPr>
                <p:cNvPr id="69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70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변경내용 검토</a:t>
                  </a: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4025467" y="7899501"/>
                <a:ext cx="1329636" cy="843641"/>
                <a:chOff x="864924" y="4019222"/>
                <a:chExt cx="1675075" cy="843641"/>
              </a:xfrm>
            </p:grpSpPr>
            <p:sp>
              <p:nvSpPr>
                <p:cNvPr id="67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8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변경내용 확정</a:t>
                  </a: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5605737" y="7638756"/>
                <a:ext cx="1329636" cy="843641"/>
                <a:chOff x="864924" y="4019222"/>
                <a:chExt cx="1675075" cy="843641"/>
              </a:xfrm>
            </p:grpSpPr>
            <p:sp>
              <p:nvSpPr>
                <p:cNvPr id="65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441079"/>
                  <a:ext cx="1675075" cy="421784"/>
                </a:xfrm>
                <a:prstGeom prst="roundRect">
                  <a:avLst>
                    <a:gd name="adj" fmla="val 1181"/>
                  </a:avLst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rgbClr val="EAEAEA"/>
                    </a:gs>
                  </a:gsLst>
                  <a:lin ang="5400000" scaled="0"/>
                </a:gradFill>
                <a:ln w="12700" algn="ctr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lIns="0" tIns="0" rIns="0" bIns="0" anchor="ctr"/>
                <a:lstStyle/>
                <a:p>
                  <a:pPr marL="0" marR="0" lvl="0" indent="0" algn="ctr" defTabSz="174421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Rix고딕 B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66" name="AutoShape 55"/>
                <p:cNvSpPr>
                  <a:spLocks noChangeArrowheads="1"/>
                </p:cNvSpPr>
                <p:nvPr/>
              </p:nvSpPr>
              <p:spPr bwMode="auto">
                <a:xfrm>
                  <a:off x="864924" y="4019222"/>
                  <a:ext cx="1675075" cy="38618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952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rgbClr val="E2E2E3"/>
                      </a:gs>
                    </a:gsLst>
                    <a:lin ang="16200000" scaled="1"/>
                    <a:tileRect/>
                  </a:gradFill>
                </a:ln>
                <a:effectLst>
                  <a:outerShdw dist="12700" dir="5400000" sx="101000" sy="101000" algn="t" rotWithShape="0">
                    <a:srgbClr val="1068B8"/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9556" tIns="49779" rIns="99556" bIns="49779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eaLnBrk="0" latinLnBrk="0" hangingPunct="0">
                    <a:buClr>
                      <a:schemeClr val="bg1">
                        <a:lumMod val="65000"/>
                      </a:schemeClr>
                    </a:buClr>
                    <a:buSzPct val="80000"/>
                  </a:pPr>
                  <a:r>
                    <a:rPr lang="ko-KR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Arial" pitchFamily="34" charset="0"/>
                    </a:rPr>
                    <a:t>변경사항 완료승인</a:t>
                  </a:r>
                </a:p>
              </p:txBody>
            </p:sp>
          </p:grpSp>
        </p:grpSp>
        <p:sp>
          <p:nvSpPr>
            <p:cNvPr id="54" name="TextBox 217"/>
            <p:cNvSpPr txBox="1">
              <a:spLocks noChangeArrowheads="1"/>
            </p:cNvSpPr>
            <p:nvPr/>
          </p:nvSpPr>
          <p:spPr bwMode="gray">
            <a:xfrm>
              <a:off x="999824" y="9071858"/>
              <a:ext cx="1019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발주처는 계약서와 관련 문서 검토 후 범위 변경요청 수행</a:t>
              </a:r>
            </a:p>
          </p:txBody>
        </p:sp>
        <p:sp>
          <p:nvSpPr>
            <p:cNvPr id="55" name="TextBox 218"/>
            <p:cNvSpPr txBox="1">
              <a:spLocks noChangeArrowheads="1"/>
            </p:cNvSpPr>
            <p:nvPr/>
          </p:nvSpPr>
          <p:spPr bwMode="gray">
            <a:xfrm>
              <a:off x="2534623" y="8814661"/>
              <a:ext cx="1150781" cy="936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발주처의 범위변경 요청에 대한 영향 분석</a:t>
              </a:r>
            </a:p>
            <a:p>
              <a:r>
                <a:rPr lang="ko-KR" altLang="en-US" dirty="0"/>
                <a:t>변경 영향력 분석을 바탕으로 변경 최종 검토</a:t>
              </a:r>
            </a:p>
          </p:txBody>
        </p:sp>
        <p:sp>
          <p:nvSpPr>
            <p:cNvPr id="56" name="TextBox 219"/>
            <p:cNvSpPr txBox="1">
              <a:spLocks noChangeArrowheads="1"/>
            </p:cNvSpPr>
            <p:nvPr/>
          </p:nvSpPr>
          <p:spPr bwMode="gray">
            <a:xfrm>
              <a:off x="4137660" y="8549567"/>
              <a:ext cx="110958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변경 내용을 확정하고 해당 산출물 및 시스템 변경</a:t>
              </a:r>
            </a:p>
          </p:txBody>
        </p:sp>
        <p:sp>
          <p:nvSpPr>
            <p:cNvPr id="57" name="TextBox 220"/>
            <p:cNvSpPr txBox="1">
              <a:spLocks noChangeArrowheads="1"/>
            </p:cNvSpPr>
            <p:nvPr/>
          </p:nvSpPr>
          <p:spPr bwMode="gray">
            <a:xfrm>
              <a:off x="5720318" y="8295769"/>
              <a:ext cx="109966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marL="99063" indent="-99063" defTabSz="1109149" fontAlgn="ctr" latinLnBrk="0">
                <a:spcBef>
                  <a:spcPts val="100"/>
                </a:spcBef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defRPr sz="1000"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r>
                <a:rPr lang="ko-KR" altLang="en-US" dirty="0"/>
                <a:t>발주처는 요청한 범위 변경이 완료 되었는지 확인하고 변경사항에 대한 최종 승인</a:t>
              </a: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375936" y="8021455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3774722" y="8257675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182142" y="8547236"/>
              <a:ext cx="309216" cy="284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2908204" y="4983516"/>
            <a:ext cx="1815186" cy="265177"/>
            <a:chOff x="2320159" y="5189446"/>
            <a:chExt cx="1815186" cy="265177"/>
          </a:xfrm>
        </p:grpSpPr>
        <p:pic>
          <p:nvPicPr>
            <p:cNvPr id="77" name="Picture 309" descr="add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20159" y="5189446"/>
              <a:ext cx="269749" cy="26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09" descr="add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65596" y="5189446"/>
              <a:ext cx="269749" cy="26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그룹 92"/>
          <p:cNvGrpSpPr/>
          <p:nvPr/>
        </p:nvGrpSpPr>
        <p:grpSpPr>
          <a:xfrm>
            <a:off x="432259" y="3006440"/>
            <a:ext cx="6717018" cy="297910"/>
            <a:chOff x="401254" y="2799731"/>
            <a:chExt cx="7061814" cy="297910"/>
          </a:xfrm>
        </p:grpSpPr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범위관리 개요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7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52896" y="7012762"/>
            <a:ext cx="6717018" cy="297910"/>
            <a:chOff x="401254" y="2799731"/>
            <a:chExt cx="7061814" cy="297910"/>
          </a:xfrm>
        </p:grpSpPr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4730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범위 변경관리 절차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723647" y="4600144"/>
            <a:ext cx="1053963" cy="1031921"/>
            <a:chOff x="2666998" y="1292597"/>
            <a:chExt cx="1524002" cy="1524002"/>
          </a:xfrm>
        </p:grpSpPr>
        <p:pic>
          <p:nvPicPr>
            <p:cNvPr id="104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05" name="직사각형 104"/>
            <p:cNvSpPr/>
            <p:nvPr/>
          </p:nvSpPr>
          <p:spPr>
            <a:xfrm>
              <a:off x="2818211" y="1667213"/>
              <a:ext cx="1221578" cy="75757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구축범위</a:t>
              </a:r>
            </a:p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명확화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258662" y="4600144"/>
            <a:ext cx="1053963" cy="1031921"/>
            <a:chOff x="2666998" y="1292597"/>
            <a:chExt cx="1524002" cy="1524002"/>
          </a:xfrm>
        </p:grpSpPr>
        <p:pic>
          <p:nvPicPr>
            <p:cNvPr id="107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08" name="직사각형 107"/>
            <p:cNvSpPr/>
            <p:nvPr/>
          </p:nvSpPr>
          <p:spPr>
            <a:xfrm>
              <a:off x="2818211" y="1705091"/>
              <a:ext cx="1221578" cy="68181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재작업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최소화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850904" y="4600144"/>
            <a:ext cx="1053963" cy="1031921"/>
            <a:chOff x="2666998" y="1292597"/>
            <a:chExt cx="1524002" cy="1524002"/>
          </a:xfrm>
        </p:grpSpPr>
        <p:pic>
          <p:nvPicPr>
            <p:cNvPr id="110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66998" y="1292597"/>
              <a:ext cx="1524002" cy="1524002"/>
            </a:xfrm>
            <a:prstGeom prst="rect">
              <a:avLst/>
            </a:prstGeom>
            <a:noFill/>
          </p:spPr>
        </p:pic>
        <p:sp>
          <p:nvSpPr>
            <p:cNvPr id="111" name="직사각형 110"/>
            <p:cNvSpPr/>
            <p:nvPr/>
          </p:nvSpPr>
          <p:spPr>
            <a:xfrm>
              <a:off x="2818211" y="1667213"/>
              <a:ext cx="1221578" cy="75757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변경 영향</a:t>
              </a:r>
            </a:p>
            <a:p>
              <a:pPr algn="ctr" eaLnBrk="0" latinLnBrk="0" hangingPunct="0">
                <a:spcBef>
                  <a:spcPts val="37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100000"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  <a:sym typeface="Monotype Sorts" pitchFamily="2" charset="2"/>
                </a:rPr>
                <a:t>최소화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진도관리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WBS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에 의한 기본 일정을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일정 지연 시 업무 재조정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전문인력 투입으로 일정지연을 만회하고 단축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다음과 같은 기준 방안에 따라 사업수행의 일정을 관리합니다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진도관리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2.2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3" name="Rectangle 598"/>
          <p:cNvSpPr>
            <a:spLocks noChangeArrowheads="1"/>
          </p:cNvSpPr>
          <p:nvPr/>
        </p:nvSpPr>
        <p:spPr bwMode="auto">
          <a:xfrm>
            <a:off x="3903779" y="3280051"/>
            <a:ext cx="3233218" cy="5174694"/>
          </a:xfrm>
          <a:prstGeom prst="rect">
            <a:avLst/>
          </a:prstGeom>
          <a:solidFill>
            <a:sysClr val="window" lastClr="FFFFFF"/>
          </a:solidFill>
          <a:ln w="6350" algn="ctr">
            <a:solidFill>
              <a:srgbClr val="689ECA"/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5"/>
              </a:spcAft>
              <a:buClr>
                <a:prstClr val="white">
                  <a:lumMod val="50000"/>
                </a:prstClr>
              </a:buClr>
              <a:buSzPct val="80000"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pic>
        <p:nvPicPr>
          <p:cNvPr id="104" name="Picture 208" descr="46"/>
          <p:cNvPicPr>
            <a:picLocks noChangeAspect="1" noChangeArrowheads="1"/>
          </p:cNvPicPr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gray">
          <a:xfrm flipV="1">
            <a:off x="4155351" y="4018016"/>
            <a:ext cx="403378" cy="1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208" descr="46"/>
          <p:cNvPicPr>
            <a:picLocks noChangeAspect="1" noChangeArrowheads="1"/>
          </p:cNvPicPr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gray">
          <a:xfrm flipV="1">
            <a:off x="4155351" y="4848396"/>
            <a:ext cx="403378" cy="1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Rectangle 599"/>
          <p:cNvSpPr>
            <a:spLocks noChangeArrowheads="1"/>
          </p:cNvSpPr>
          <p:nvPr/>
        </p:nvSpPr>
        <p:spPr bwMode="auto">
          <a:xfrm>
            <a:off x="3903779" y="3042444"/>
            <a:ext cx="3233218" cy="243377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3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공정지연 시 대책</a:t>
            </a:r>
          </a:p>
        </p:txBody>
      </p:sp>
      <p:sp>
        <p:nvSpPr>
          <p:cNvPr id="108" name="Rectangle 599"/>
          <p:cNvSpPr>
            <a:spLocks noChangeArrowheads="1"/>
          </p:cNvSpPr>
          <p:nvPr/>
        </p:nvSpPr>
        <p:spPr bwMode="auto">
          <a:xfrm>
            <a:off x="3903779" y="5827847"/>
            <a:ext cx="3233218" cy="243377"/>
          </a:xfrm>
          <a:prstGeom prst="round2SameRect">
            <a:avLst/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3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주간단위 진도현황분석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69915" y="3042444"/>
            <a:ext cx="3348257" cy="5412301"/>
            <a:chOff x="526726" y="3366418"/>
            <a:chExt cx="3027460" cy="5412301"/>
          </a:xfrm>
        </p:grpSpPr>
        <p:sp>
          <p:nvSpPr>
            <p:cNvPr id="110" name="Rectangle 598"/>
            <p:cNvSpPr>
              <a:spLocks noChangeArrowheads="1"/>
            </p:cNvSpPr>
            <p:nvPr/>
          </p:nvSpPr>
          <p:spPr bwMode="auto">
            <a:xfrm>
              <a:off x="526726" y="3604025"/>
              <a:ext cx="3027460" cy="5174694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rgbClr val="689ECA"/>
              </a:solidFill>
              <a:miter lim="800000"/>
              <a:headEnd/>
              <a:tailEnd/>
            </a:ln>
          </p:spPr>
          <p:txBody>
            <a:bodyPr lIns="108000" tIns="108000" rIns="108000" bIns="108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5"/>
                </a:spcAft>
                <a:buClr>
                  <a:prstClr val="white">
                    <a:lumMod val="50000"/>
                  </a:prstClr>
                </a:buClr>
                <a:buSzPct val="80000"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2920" y="3740526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42920" y="5419357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2920" y="7098188"/>
              <a:ext cx="2790517" cy="1571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4" name="Rectangle 599"/>
            <p:cNvSpPr>
              <a:spLocks noChangeArrowheads="1"/>
            </p:cNvSpPr>
            <p:nvPr/>
          </p:nvSpPr>
          <p:spPr bwMode="auto">
            <a:xfrm>
              <a:off x="526726" y="3366418"/>
              <a:ext cx="3027460" cy="243377"/>
            </a:xfrm>
            <a:prstGeom prst="round2Same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3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진도관리 방안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42920" y="3740526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2920" y="5419357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42920" y="7098188"/>
              <a:ext cx="540645" cy="15711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19" name="Group 413"/>
            <p:cNvGrpSpPr>
              <a:grpSpLocks/>
            </p:cNvGrpSpPr>
            <p:nvPr/>
          </p:nvGrpSpPr>
          <p:grpSpPr bwMode="auto">
            <a:xfrm rot="5400000">
              <a:off x="806761" y="5266964"/>
              <a:ext cx="212962" cy="214390"/>
              <a:chOff x="577" y="3685"/>
              <a:chExt cx="129" cy="130"/>
            </a:xfrm>
          </p:grpSpPr>
          <p:sp>
            <p:nvSpPr>
              <p:cNvPr id="142" name="Oval 274"/>
              <p:cNvSpPr>
                <a:spLocks noChangeArrowheads="1"/>
              </p:cNvSpPr>
              <p:nvPr/>
            </p:nvSpPr>
            <p:spPr bwMode="auto">
              <a:xfrm>
                <a:off x="577" y="3685"/>
                <a:ext cx="129" cy="130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oon 윤고딕 530_TT"/>
                  <a:ea typeface="Yoon 윤고딕 530_TT"/>
                  <a:cs typeface="Arial Unicode MS" pitchFamily="50" charset="-127"/>
                </a:endParaRPr>
              </a:p>
            </p:txBody>
          </p:sp>
          <p:sp>
            <p:nvSpPr>
              <p:cNvPr id="143" name="Freeform 802"/>
              <p:cNvSpPr>
                <a:spLocks/>
              </p:cNvSpPr>
              <p:nvPr/>
            </p:nvSpPr>
            <p:spPr bwMode="auto">
              <a:xfrm>
                <a:off x="621" y="3711"/>
                <a:ext cx="51" cy="78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</p:grpSp>
        <p:grpSp>
          <p:nvGrpSpPr>
            <p:cNvPr id="120" name="Group 413"/>
            <p:cNvGrpSpPr>
              <a:grpSpLocks/>
            </p:cNvGrpSpPr>
            <p:nvPr/>
          </p:nvGrpSpPr>
          <p:grpSpPr bwMode="auto">
            <a:xfrm rot="5400000">
              <a:off x="806761" y="6950984"/>
              <a:ext cx="212962" cy="214390"/>
              <a:chOff x="577" y="3685"/>
              <a:chExt cx="129" cy="130"/>
            </a:xfrm>
          </p:grpSpPr>
          <p:sp>
            <p:nvSpPr>
              <p:cNvPr id="140" name="Oval 274"/>
              <p:cNvSpPr>
                <a:spLocks noChangeArrowheads="1"/>
              </p:cNvSpPr>
              <p:nvPr/>
            </p:nvSpPr>
            <p:spPr bwMode="auto">
              <a:xfrm>
                <a:off x="577" y="3685"/>
                <a:ext cx="129" cy="130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Yoon 윤고딕 530_TT"/>
                  <a:ea typeface="Yoon 윤고딕 530_TT"/>
                  <a:cs typeface="Arial Unicode MS" pitchFamily="50" charset="-127"/>
                </a:endParaRPr>
              </a:p>
            </p:txBody>
          </p:sp>
          <p:sp>
            <p:nvSpPr>
              <p:cNvPr id="141" name="Freeform 802"/>
              <p:cNvSpPr>
                <a:spLocks/>
              </p:cNvSpPr>
              <p:nvPr/>
            </p:nvSpPr>
            <p:spPr bwMode="auto">
              <a:xfrm>
                <a:off x="621" y="3711"/>
                <a:ext cx="51" cy="78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+mn-cs"/>
                </a:endParaRPr>
              </a:p>
            </p:txBody>
          </p:sp>
        </p:grpSp>
        <p:sp>
          <p:nvSpPr>
            <p:cNvPr id="121" name="직사각형 120"/>
            <p:cNvSpPr/>
            <p:nvPr/>
          </p:nvSpPr>
          <p:spPr>
            <a:xfrm flipH="1">
              <a:off x="1175950" y="3740526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flipH="1">
              <a:off x="1175950" y="5419357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 flipH="1">
              <a:off x="1175950" y="7098188"/>
              <a:ext cx="153997" cy="1571116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</p:spPr>
          <p:txBody>
            <a:bodyPr rot="10800000" wrap="none" bIns="0" anchor="ctr"/>
            <a:lstStyle/>
            <a:p>
              <a:pPr marL="0" marR="0" lvl="0" indent="0" algn="l" defTabSz="2057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 Bold" pitchFamily="50" charset="-127"/>
                <a:cs typeface="+mn-cs"/>
              </a:endParaRPr>
            </a:p>
          </p:txBody>
        </p:sp>
        <p:sp>
          <p:nvSpPr>
            <p:cNvPr id="124" name="직사각형 30"/>
            <p:cNvSpPr>
              <a:spLocks noChangeArrowheads="1"/>
            </p:cNvSpPr>
            <p:nvPr/>
          </p:nvSpPr>
          <p:spPr bwMode="gray">
            <a:xfrm>
              <a:off x="1273985" y="3835444"/>
              <a:ext cx="2135003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WBS(Work Breakdown Structure)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작성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공정단계별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Task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정의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Activity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정의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세부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Activity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시작일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종료일 작성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업무별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가중치 산정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투입인력기준 작성</a:t>
              </a:r>
            </a:p>
          </p:txBody>
        </p:sp>
        <p:sp>
          <p:nvSpPr>
            <p:cNvPr id="125" name="직사각형 30"/>
            <p:cNvSpPr>
              <a:spLocks noChangeArrowheads="1"/>
            </p:cNvSpPr>
            <p:nvPr/>
          </p:nvSpPr>
          <p:spPr bwMode="gray">
            <a:xfrm>
              <a:off x="1273985" y="5528109"/>
              <a:ext cx="2135003" cy="1308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공정계획대비 작업진도 측정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주간단위 업무별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Task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별 공정실적 입력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분야별 작성 후 사업관리자 취합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계획대비 실적의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Gap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파악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공정진도보고 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사업관리자 승인 후 주간업무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보고 시 진도보고</a:t>
              </a: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6" name="직사각형 30"/>
            <p:cNvSpPr>
              <a:spLocks noChangeArrowheads="1"/>
            </p:cNvSpPr>
            <p:nvPr/>
          </p:nvSpPr>
          <p:spPr bwMode="gray">
            <a:xfrm>
              <a:off x="1273985" y="7206940"/>
              <a:ext cx="2135003" cy="1138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일정차이 발생시 원인분석 및 대응방안 수립</a:t>
              </a:r>
            </a:p>
            <a:p>
              <a:pPr marL="99063" marR="0" lvl="0" indent="-99063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진도계획 달성이 불가할 경우 계획변경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일정변경 후의 작업에 미치는 영향분석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변경된 일정계획 작성</a:t>
              </a:r>
            </a:p>
            <a:p>
              <a:pPr marL="203435" marR="0" lvl="1" indent="-100831" algn="l" defTabSz="1109149" rtl="0" eaLnBrk="1" fontAlgn="ctr" latinLnBrk="1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산돌고딕 L" pitchFamily="18" charset="-127"/>
                <a:buChar char="-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발주처의 변경사항 검토 및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승인 </a:t>
              </a:r>
            </a:p>
          </p:txBody>
        </p:sp>
        <p:sp>
          <p:nvSpPr>
            <p:cNvPr id="127" name="Rectangle 296"/>
            <p:cNvSpPr>
              <a:spLocks noChangeArrowheads="1"/>
            </p:cNvSpPr>
            <p:nvPr/>
          </p:nvSpPr>
          <p:spPr bwMode="gray">
            <a:xfrm>
              <a:off x="788591" y="4249085"/>
              <a:ext cx="2493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진도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계획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수립</a:t>
              </a:r>
            </a:p>
          </p:txBody>
        </p:sp>
        <p:sp>
          <p:nvSpPr>
            <p:cNvPr id="128" name="Rectangle 297"/>
            <p:cNvSpPr>
              <a:spLocks noChangeArrowheads="1"/>
            </p:cNvSpPr>
            <p:nvPr/>
          </p:nvSpPr>
          <p:spPr bwMode="gray">
            <a:xfrm>
              <a:off x="788591" y="5927916"/>
              <a:ext cx="2493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진도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실적</a:t>
              </a:r>
              <a:b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관리</a:t>
              </a:r>
            </a:p>
          </p:txBody>
        </p:sp>
        <p:sp>
          <p:nvSpPr>
            <p:cNvPr id="129" name="Rectangle 298"/>
            <p:cNvSpPr>
              <a:spLocks noChangeArrowheads="1"/>
            </p:cNvSpPr>
            <p:nvPr/>
          </p:nvSpPr>
          <p:spPr bwMode="gray">
            <a:xfrm>
              <a:off x="788591" y="7699081"/>
              <a:ext cx="249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일정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통제</a:t>
              </a:r>
            </a:p>
          </p:txBody>
        </p:sp>
        <p:grpSp>
          <p:nvGrpSpPr>
            <p:cNvPr id="132" name="Group 1149"/>
            <p:cNvGrpSpPr>
              <a:grpSpLocks/>
            </p:cNvGrpSpPr>
            <p:nvPr/>
          </p:nvGrpSpPr>
          <p:grpSpPr bwMode="auto">
            <a:xfrm>
              <a:off x="2966712" y="4853919"/>
              <a:ext cx="364616" cy="367327"/>
              <a:chOff x="4477" y="840"/>
              <a:chExt cx="374" cy="377"/>
            </a:xfrm>
          </p:grpSpPr>
          <p:pic>
            <p:nvPicPr>
              <p:cNvPr id="138" name="Picture 1150" descr="cl_st_0002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77" y="930"/>
                <a:ext cx="26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1151" descr="남자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655" y="840"/>
                <a:ext cx="19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3" name="Group 1208"/>
            <p:cNvGrpSpPr>
              <a:grpSpLocks/>
            </p:cNvGrpSpPr>
            <p:nvPr/>
          </p:nvGrpSpPr>
          <p:grpSpPr bwMode="auto">
            <a:xfrm>
              <a:off x="2938137" y="6557292"/>
              <a:ext cx="368179" cy="358773"/>
              <a:chOff x="4506" y="2851"/>
              <a:chExt cx="381" cy="372"/>
            </a:xfrm>
          </p:grpSpPr>
          <p:pic>
            <p:nvPicPr>
              <p:cNvPr id="136" name="Picture 1209" descr="pt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06" y="2851"/>
                <a:ext cx="305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" name="Picture 1210" descr="옆손국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658" y="2894"/>
                <a:ext cx="229" cy="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5" name="Picture 8" descr="행위_관리자들의사결정하는모습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15477" y="8243541"/>
              <a:ext cx="415851" cy="35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4" name="직사각형 143"/>
          <p:cNvSpPr/>
          <p:nvPr/>
        </p:nvSpPr>
        <p:spPr>
          <a:xfrm flipH="1">
            <a:off x="4332709" y="4242609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sp>
        <p:nvSpPr>
          <p:cNvPr id="145" name="직사각형 144"/>
          <p:cNvSpPr/>
          <p:nvPr/>
        </p:nvSpPr>
        <p:spPr>
          <a:xfrm flipH="1">
            <a:off x="4332709" y="5072990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4028300" y="4211837"/>
            <a:ext cx="657480" cy="657478"/>
            <a:chOff x="4140609" y="3436317"/>
            <a:chExt cx="522310" cy="522310"/>
          </a:xfrm>
        </p:grpSpPr>
        <p:grpSp>
          <p:nvGrpSpPr>
            <p:cNvPr id="147" name="그룹 146"/>
            <p:cNvGrpSpPr/>
            <p:nvPr/>
          </p:nvGrpSpPr>
          <p:grpSpPr>
            <a:xfrm>
              <a:off x="4140609" y="3436317"/>
              <a:ext cx="522310" cy="522310"/>
              <a:chOff x="4140609" y="3436317"/>
              <a:chExt cx="522310" cy="522310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F79646">
                    <a:lumMod val="75000"/>
                  </a:srgbClr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51" name="현 150"/>
              <p:cNvSpPr/>
              <p:nvPr/>
            </p:nvSpPr>
            <p:spPr>
              <a:xfrm>
                <a:off x="4145606" y="3441314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F79646">
                  <a:lumMod val="75000"/>
                </a:srgbClr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48" name="Rectangle 272"/>
            <p:cNvSpPr>
              <a:spLocks noChangeArrowheads="1"/>
            </p:cNvSpPr>
            <p:nvPr/>
          </p:nvSpPr>
          <p:spPr bwMode="gray">
            <a:xfrm>
              <a:off x="4303660" y="3753876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주의</a:t>
              </a:r>
            </a:p>
          </p:txBody>
        </p:sp>
        <p:sp>
          <p:nvSpPr>
            <p:cNvPr id="149" name="Rectangle 274"/>
            <p:cNvSpPr>
              <a:spLocks noChangeArrowheads="1"/>
            </p:cNvSpPr>
            <p:nvPr/>
          </p:nvSpPr>
          <p:spPr bwMode="gray">
            <a:xfrm>
              <a:off x="4203091" y="3472229"/>
              <a:ext cx="394769" cy="24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10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이하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028300" y="5042218"/>
            <a:ext cx="657480" cy="657478"/>
            <a:chOff x="4140609" y="3436317"/>
            <a:chExt cx="522310" cy="522310"/>
          </a:xfrm>
        </p:grpSpPr>
        <p:grpSp>
          <p:nvGrpSpPr>
            <p:cNvPr id="153" name="그룹 152"/>
            <p:cNvGrpSpPr/>
            <p:nvPr/>
          </p:nvGrpSpPr>
          <p:grpSpPr>
            <a:xfrm>
              <a:off x="4140609" y="3436317"/>
              <a:ext cx="522310" cy="522310"/>
              <a:chOff x="4140609" y="3436317"/>
              <a:chExt cx="522310" cy="522310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57" name="현 156"/>
              <p:cNvSpPr/>
              <p:nvPr/>
            </p:nvSpPr>
            <p:spPr>
              <a:xfrm>
                <a:off x="4145606" y="3441314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C00000"/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54" name="Rectangle 272"/>
            <p:cNvSpPr>
              <a:spLocks noChangeArrowheads="1"/>
            </p:cNvSpPr>
            <p:nvPr/>
          </p:nvSpPr>
          <p:spPr bwMode="gray">
            <a:xfrm>
              <a:off x="4303663" y="3753876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위험</a:t>
              </a:r>
            </a:p>
          </p:txBody>
        </p:sp>
        <p:sp>
          <p:nvSpPr>
            <p:cNvPr id="155" name="Rectangle 274"/>
            <p:cNvSpPr>
              <a:spLocks noChangeArrowheads="1"/>
            </p:cNvSpPr>
            <p:nvPr/>
          </p:nvSpPr>
          <p:spPr bwMode="gray">
            <a:xfrm>
              <a:off x="4203091" y="3472225"/>
              <a:ext cx="394769" cy="24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10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이상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sp>
        <p:nvSpPr>
          <p:cNvPr id="158" name="직사각형 30"/>
          <p:cNvSpPr>
            <a:spLocks noChangeArrowheads="1"/>
          </p:cNvSpPr>
          <p:nvPr/>
        </p:nvSpPr>
        <p:spPr bwMode="gray">
          <a:xfrm>
            <a:off x="4821597" y="4408408"/>
            <a:ext cx="1944688" cy="246221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 등록 후 요주의 관리</a:t>
            </a:r>
          </a:p>
        </p:txBody>
      </p:sp>
      <p:sp>
        <p:nvSpPr>
          <p:cNvPr id="159" name="직사각형 30"/>
          <p:cNvSpPr>
            <a:spLocks noChangeArrowheads="1"/>
          </p:cNvSpPr>
          <p:nvPr/>
        </p:nvSpPr>
        <p:spPr bwMode="gray">
          <a:xfrm>
            <a:off x="4821597" y="5162614"/>
            <a:ext cx="1944688" cy="40011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위험관리 등록 후 특별관리 및 발주처와 협의 후 대책마련</a:t>
            </a:r>
          </a:p>
        </p:txBody>
      </p:sp>
      <p:sp>
        <p:nvSpPr>
          <p:cNvPr id="160" name="직사각형 159"/>
          <p:cNvSpPr/>
          <p:nvPr/>
        </p:nvSpPr>
        <p:spPr>
          <a:xfrm flipH="1">
            <a:off x="4332709" y="3412228"/>
            <a:ext cx="2403923" cy="59593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>
                  <a:alpha val="43000"/>
                </a:srgbClr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0" marR="0" lvl="0" indent="0" algn="l" defTabSz="2057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 Bold" pitchFamily="50" charset="-127"/>
              <a:cs typeface="+mn-cs"/>
            </a:endParaRPr>
          </a:p>
        </p:txBody>
      </p:sp>
      <p:sp>
        <p:nvSpPr>
          <p:cNvPr id="161" name="직사각형 30"/>
          <p:cNvSpPr>
            <a:spLocks noChangeArrowheads="1"/>
          </p:cNvSpPr>
          <p:nvPr/>
        </p:nvSpPr>
        <p:spPr bwMode="gray">
          <a:xfrm>
            <a:off x="4821597" y="3501852"/>
            <a:ext cx="1944688" cy="40011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사업수행팀 자체 내 사업관리자</a:t>
            </a:r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파트리더 해결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4028302" y="3381455"/>
            <a:ext cx="657476" cy="657480"/>
            <a:chOff x="4140609" y="3436317"/>
            <a:chExt cx="522307" cy="52231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140609" y="3436317"/>
              <a:ext cx="522307" cy="522312"/>
              <a:chOff x="4140609" y="3436317"/>
              <a:chExt cx="522307" cy="522312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4140609" y="3436317"/>
                <a:ext cx="519733" cy="519733"/>
              </a:xfrm>
              <a:prstGeom prst="ellipse">
                <a:avLst/>
              </a:prstGeom>
              <a:solidFill>
                <a:sysClr val="window" lastClr="FFFFFF"/>
              </a:solidFill>
              <a:ln w="19050" algn="ctr">
                <a:solidFill>
                  <a:srgbClr val="FFC000"/>
                </a:solidFill>
                <a:round/>
                <a:headEnd/>
                <a:tailEnd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AA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67" name="현 166"/>
              <p:cNvSpPr/>
              <p:nvPr/>
            </p:nvSpPr>
            <p:spPr>
              <a:xfrm>
                <a:off x="4145603" y="3441316"/>
                <a:ext cx="517313" cy="517313"/>
              </a:xfrm>
              <a:prstGeom prst="chord">
                <a:avLst>
                  <a:gd name="adj1" fmla="val 21587464"/>
                  <a:gd name="adj2" fmla="val 10785639"/>
                </a:avLst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1261283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64" name="Rectangle 272"/>
            <p:cNvSpPr>
              <a:spLocks noChangeArrowheads="1"/>
            </p:cNvSpPr>
            <p:nvPr/>
          </p:nvSpPr>
          <p:spPr bwMode="gray">
            <a:xfrm>
              <a:off x="4303657" y="3753875"/>
              <a:ext cx="201204" cy="13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경미</a:t>
              </a:r>
            </a:p>
          </p:txBody>
        </p:sp>
        <p:sp>
          <p:nvSpPr>
            <p:cNvPr id="165" name="Rectangle 274"/>
            <p:cNvSpPr>
              <a:spLocks noChangeArrowheads="1"/>
            </p:cNvSpPr>
            <p:nvPr/>
          </p:nvSpPr>
          <p:spPr bwMode="gray">
            <a:xfrm>
              <a:off x="4231108" y="3465544"/>
              <a:ext cx="338737" cy="244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5</a:t>
              </a:r>
              <a:r>
                <a:rPr kumimoji="1" lang="en-US" altLang="ko-KR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% </a:t>
              </a:r>
              <a:r>
                <a:rPr kumimoji="1" lang="ko-KR" altLang="en-US" sz="1000" b="0" i="0" u="none" strike="noStrike" kern="0" cap="none" spc="-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이하</a:t>
              </a: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</a:t>
              </a:r>
            </a:p>
          </p:txBody>
        </p:sp>
      </p:grpSp>
      <p:sp>
        <p:nvSpPr>
          <p:cNvPr id="169" name="Oval 3" descr="슬라이드_3, 4-07"/>
          <p:cNvSpPr>
            <a:spLocks noChangeArrowheads="1"/>
          </p:cNvSpPr>
          <p:nvPr/>
        </p:nvSpPr>
        <p:spPr bwMode="gray">
          <a:xfrm>
            <a:off x="4133777" y="6192680"/>
            <a:ext cx="714375" cy="715962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M" pitchFamily="18" charset="-127"/>
              <a:ea typeface="Rix고딕 M" pitchFamily="18" charset="-127"/>
              <a:cs typeface="+mn-cs"/>
            </a:endParaRPr>
          </a:p>
        </p:txBody>
      </p:sp>
      <p:sp>
        <p:nvSpPr>
          <p:cNvPr id="170" name="Rectangle 40" descr="25"/>
          <p:cNvSpPr>
            <a:spLocks noChangeArrowheads="1"/>
          </p:cNvSpPr>
          <p:nvPr/>
        </p:nvSpPr>
        <p:spPr bwMode="gray">
          <a:xfrm>
            <a:off x="4302886" y="6559491"/>
            <a:ext cx="3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총괄팀</a:t>
            </a:r>
          </a:p>
        </p:txBody>
      </p:sp>
      <p:sp>
        <p:nvSpPr>
          <p:cNvPr id="171" name="Oval 3" descr="슬라이드_3, 4-07"/>
          <p:cNvSpPr>
            <a:spLocks noChangeArrowheads="1"/>
          </p:cNvSpPr>
          <p:nvPr/>
        </p:nvSpPr>
        <p:spPr bwMode="gray">
          <a:xfrm>
            <a:off x="4133777" y="7667468"/>
            <a:ext cx="714375" cy="715962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2" name="Rectangle 40" descr="25"/>
          <p:cNvSpPr>
            <a:spLocks noChangeArrowheads="1"/>
          </p:cNvSpPr>
          <p:nvPr/>
        </p:nvSpPr>
        <p:spPr bwMode="gray">
          <a:xfrm>
            <a:off x="4282575" y="8010467"/>
            <a:ext cx="4167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사업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/>
            </a:r>
            <a:b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sym typeface="Monotype Sorts" pitchFamily="2" charset="2"/>
              </a:rPr>
              <a:t>수행팀</a:t>
            </a:r>
          </a:p>
        </p:txBody>
      </p:sp>
      <p:sp>
        <p:nvSpPr>
          <p:cNvPr id="173" name="Oval 3" descr="슬라이드_3, 4-07"/>
          <p:cNvSpPr>
            <a:spLocks noChangeArrowheads="1"/>
          </p:cNvSpPr>
          <p:nvPr/>
        </p:nvSpPr>
        <p:spPr bwMode="gray">
          <a:xfrm>
            <a:off x="6073702" y="6859430"/>
            <a:ext cx="714375" cy="715963"/>
          </a:xfrm>
          <a:prstGeom prst="ellipse">
            <a:avLst/>
          </a:prstGeom>
          <a:solidFill>
            <a:sysClr val="window" lastClr="FFFFFF"/>
          </a:solidFill>
          <a:ln w="9525" algn="ctr">
            <a:solidFill>
              <a:srgbClr val="85A4C1"/>
            </a:solidFill>
            <a:round/>
            <a:headEnd/>
            <a:tailEnd/>
          </a:ln>
          <a:effectLst>
            <a:innerShdw blurRad="114300">
              <a:srgbClr val="85A4C1"/>
            </a:innerShdw>
          </a:effectLst>
          <a:extLst/>
        </p:spPr>
        <p:txBody>
          <a:bodyPr wrap="none" lIns="101892" tIns="50948" rIns="101892" bIns="5094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74" name="AutoShape 312"/>
          <p:cNvCxnSpPr>
            <a:cxnSpLocks noChangeShapeType="1"/>
            <a:stCxn id="169" idx="6"/>
            <a:endCxn id="179" idx="0"/>
          </p:cNvCxnSpPr>
          <p:nvPr/>
        </p:nvCxnSpPr>
        <p:spPr bwMode="gray">
          <a:xfrm>
            <a:off x="4848152" y="6550661"/>
            <a:ext cx="295276" cy="324644"/>
          </a:xfrm>
          <a:prstGeom prst="bentConnector2">
            <a:avLst/>
          </a:prstGeom>
          <a:noFill/>
          <a:ln w="6350" cap="rnd">
            <a:solidFill>
              <a:sysClr val="window" lastClr="FFFFFF">
                <a:lumMod val="50000"/>
              </a:sysClr>
            </a:solidFill>
            <a:round/>
            <a:headEnd/>
            <a:tailEnd type="triangle" w="sm" len="sm"/>
          </a:ln>
          <a:extLst/>
        </p:spPr>
      </p:cxnSp>
      <p:cxnSp>
        <p:nvCxnSpPr>
          <p:cNvPr id="175" name="AutoShape 313"/>
          <p:cNvCxnSpPr>
            <a:cxnSpLocks noChangeShapeType="1"/>
            <a:stCxn id="171" idx="6"/>
            <a:endCxn id="179" idx="2"/>
          </p:cNvCxnSpPr>
          <p:nvPr/>
        </p:nvCxnSpPr>
        <p:spPr bwMode="gray">
          <a:xfrm flipV="1">
            <a:off x="4848152" y="7557930"/>
            <a:ext cx="295276" cy="467519"/>
          </a:xfrm>
          <a:prstGeom prst="bentConnector2">
            <a:avLst/>
          </a:prstGeom>
          <a:noFill/>
          <a:ln w="6350" cap="rnd">
            <a:solidFill>
              <a:sysClr val="window" lastClr="FFFFFF">
                <a:lumMod val="50000"/>
              </a:sysClr>
            </a:solidFill>
            <a:round/>
            <a:headEnd/>
            <a:tailEnd type="triangle" w="sm" len="sm"/>
          </a:ln>
          <a:extLst/>
        </p:spPr>
      </p:cxnSp>
      <p:sp>
        <p:nvSpPr>
          <p:cNvPr id="176" name="Rectangle 314"/>
          <p:cNvSpPr>
            <a:spLocks noChangeArrowheads="1"/>
          </p:cNvSpPr>
          <p:nvPr/>
        </p:nvSpPr>
        <p:spPr bwMode="gray">
          <a:xfrm>
            <a:off x="5208515" y="6535631"/>
            <a:ext cx="4616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계획입력</a:t>
            </a:r>
          </a:p>
        </p:txBody>
      </p:sp>
      <p:sp>
        <p:nvSpPr>
          <p:cNvPr id="177" name="Rectangle 315"/>
          <p:cNvSpPr>
            <a:spLocks noChangeArrowheads="1"/>
          </p:cNvSpPr>
          <p:nvPr/>
        </p:nvSpPr>
        <p:spPr bwMode="gray">
          <a:xfrm>
            <a:off x="5208515" y="7745306"/>
            <a:ext cx="4616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실적입력</a:t>
            </a:r>
          </a:p>
        </p:txBody>
      </p:sp>
      <p:pic>
        <p:nvPicPr>
          <p:cNvPr id="178" name="Picture 319" descr="Dhave 도형 3차-11"/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77" y="7005480"/>
            <a:ext cx="3921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21"/>
          <p:cNvSpPr>
            <a:spLocks noChangeArrowheads="1"/>
          </p:cNvSpPr>
          <p:nvPr/>
        </p:nvSpPr>
        <p:spPr bwMode="gray">
          <a:xfrm>
            <a:off x="4668765" y="6875305"/>
            <a:ext cx="949325" cy="68262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181" name="Picture 326" descr="001 kkeulrim Biz Partner [Converted]-0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flipH="1">
            <a:off x="5616502" y="7600793"/>
            <a:ext cx="815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직사각형 38"/>
          <p:cNvSpPr>
            <a:spLocks noChangeArrowheads="1"/>
          </p:cNvSpPr>
          <p:nvPr/>
        </p:nvSpPr>
        <p:spPr bwMode="gray">
          <a:xfrm>
            <a:off x="5773551" y="7680367"/>
            <a:ext cx="4919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DC5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주간단위</a:t>
            </a:r>
            <a:b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진도 협의</a:t>
            </a:r>
          </a:p>
        </p:txBody>
      </p:sp>
      <p:grpSp>
        <p:nvGrpSpPr>
          <p:cNvPr id="183" name="Group 71"/>
          <p:cNvGrpSpPr>
            <a:grpSpLocks/>
          </p:cNvGrpSpPr>
          <p:nvPr/>
        </p:nvGrpSpPr>
        <p:grpSpPr bwMode="auto">
          <a:xfrm>
            <a:off x="4345631" y="7685613"/>
            <a:ext cx="303638" cy="319392"/>
            <a:chOff x="3657" y="3619"/>
            <a:chExt cx="432" cy="476"/>
          </a:xfrm>
        </p:grpSpPr>
        <p:pic>
          <p:nvPicPr>
            <p:cNvPr id="184" name="Picture 72" descr="관리자"/>
            <p:cNvPicPr>
              <a:picLocks noChangeAspect="1" noChangeArrowheads="1"/>
            </p:cNvPicPr>
            <p:nvPr/>
          </p:nvPicPr>
          <p:blipFill>
            <a:blip r:embed="rId11"/>
            <a:srcRect l="35332" t="1999" r="3322" b="8496"/>
            <a:stretch>
              <a:fillRect/>
            </a:stretch>
          </p:blipFill>
          <p:spPr bwMode="auto">
            <a:xfrm>
              <a:off x="3748" y="3619"/>
              <a:ext cx="22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" name="Picture 73" descr="관리자"/>
            <p:cNvPicPr>
              <a:picLocks noChangeAspect="1" noChangeArrowheads="1"/>
            </p:cNvPicPr>
            <p:nvPr/>
          </p:nvPicPr>
          <p:blipFill>
            <a:blip r:embed="rId12"/>
            <a:srcRect l="35332" t="1999" r="3322" b="8496"/>
            <a:stretch>
              <a:fillRect/>
            </a:stretch>
          </p:blipFill>
          <p:spPr bwMode="auto">
            <a:xfrm>
              <a:off x="3884" y="3800"/>
              <a:ext cx="20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" name="Picture 74" descr="관리자"/>
            <p:cNvPicPr>
              <a:picLocks noChangeAspect="1" noChangeArrowheads="1"/>
            </p:cNvPicPr>
            <p:nvPr/>
          </p:nvPicPr>
          <p:blipFill>
            <a:blip r:embed="rId12"/>
            <a:srcRect l="35332" t="1999" r="3322" b="8496"/>
            <a:stretch>
              <a:fillRect/>
            </a:stretch>
          </p:blipFill>
          <p:spPr bwMode="auto">
            <a:xfrm>
              <a:off x="3657" y="3800"/>
              <a:ext cx="20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7" name="Group 1145"/>
          <p:cNvGrpSpPr>
            <a:grpSpLocks/>
          </p:cNvGrpSpPr>
          <p:nvPr/>
        </p:nvGrpSpPr>
        <p:grpSpPr bwMode="auto">
          <a:xfrm>
            <a:off x="4296296" y="6271491"/>
            <a:ext cx="373610" cy="309854"/>
            <a:chOff x="2619" y="903"/>
            <a:chExt cx="408" cy="338"/>
          </a:xfrm>
        </p:grpSpPr>
        <p:pic>
          <p:nvPicPr>
            <p:cNvPr id="188" name="Picture 1146" descr="남자2"/>
            <p:cNvPicPr>
              <a:picLocks noChangeAspect="1" noChangeArrowheads="1"/>
            </p:cNvPicPr>
            <p:nvPr/>
          </p:nvPicPr>
          <p:blipFill>
            <a:blip r:embed="rId13">
              <a:lum bright="12000" contrast="-12000"/>
            </a:blip>
            <a:srcRect/>
            <a:stretch>
              <a:fillRect/>
            </a:stretch>
          </p:blipFill>
          <p:spPr bwMode="auto">
            <a:xfrm>
              <a:off x="2619" y="903"/>
              <a:ext cx="13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9" name="Picture 1147" descr="남자2"/>
            <p:cNvPicPr>
              <a:picLocks noChangeAspect="1" noChangeArrowheads="1"/>
            </p:cNvPicPr>
            <p:nvPr/>
          </p:nvPicPr>
          <p:blipFill>
            <a:blip r:embed="rId13">
              <a:lum bright="12000" contrast="-12000"/>
            </a:blip>
            <a:srcRect/>
            <a:stretch>
              <a:fillRect/>
            </a:stretch>
          </p:blipFill>
          <p:spPr bwMode="auto">
            <a:xfrm>
              <a:off x="2890" y="903"/>
              <a:ext cx="13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0" name="Picture 1148" descr="남자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728" y="903"/>
              <a:ext cx="19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6923447"/>
            <a:ext cx="827460" cy="59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" name="그룹 204"/>
          <p:cNvGrpSpPr/>
          <p:nvPr/>
        </p:nvGrpSpPr>
        <p:grpSpPr>
          <a:xfrm>
            <a:off x="358775" y="8538694"/>
            <a:ext cx="6842125" cy="1436867"/>
            <a:chOff x="719138" y="6102782"/>
            <a:chExt cx="6396171" cy="1076400"/>
          </a:xfrm>
        </p:grpSpPr>
        <p:grpSp>
          <p:nvGrpSpPr>
            <p:cNvPr id="207" name="그룹 102"/>
            <p:cNvGrpSpPr/>
            <p:nvPr/>
          </p:nvGrpSpPr>
          <p:grpSpPr>
            <a:xfrm>
              <a:off x="719138" y="6102782"/>
              <a:ext cx="6396171" cy="1076400"/>
              <a:chOff x="719138" y="6102782"/>
              <a:chExt cx="6396171" cy="107640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719138" y="6102784"/>
                <a:ext cx="6396171" cy="1074708"/>
              </a:xfrm>
              <a:prstGeom prst="roundRect">
                <a:avLst>
                  <a:gd name="adj" fmla="val 5741"/>
                </a:avLst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/>
                <a:endParaRPr lang="ko-KR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210" name="양쪽 모서리가 둥근 사각형 209"/>
              <p:cNvSpPr/>
              <p:nvPr/>
            </p:nvSpPr>
            <p:spPr>
              <a:xfrm rot="16200000">
                <a:off x="775004" y="6046916"/>
                <a:ext cx="1076400" cy="1188132"/>
              </a:xfrm>
              <a:prstGeom prst="round2SameRect">
                <a:avLst>
                  <a:gd name="adj1" fmla="val 3432"/>
                  <a:gd name="adj2" fmla="val 0"/>
                </a:avLst>
              </a:prstGeom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  <a:ln w="9525">
                <a:gradFill>
                  <a:gsLst>
                    <a:gs pos="48000">
                      <a:srgbClr val="337AB9"/>
                    </a:gs>
                    <a:gs pos="100000">
                      <a:srgbClr val="346693"/>
                    </a:gs>
                  </a:gsLst>
                  <a:lin ang="5400000" scaled="0"/>
                </a:gradFill>
              </a:ln>
              <a:effectLst>
                <a:outerShdw dist="38100" algn="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36000" rIns="0" bIns="21600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214557" algn="ctr" defTabSz="914400">
                  <a:defRPr/>
                </a:pPr>
                <a:r>
                  <a:rPr lang="ko-KR" altLang="en-US" sz="16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진도관리</a:t>
                </a:r>
                <a:endParaRPr lang="en-US" altLang="ko-KR" sz="16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  <a:p>
                <a:pPr indent="-214557" algn="ctr" defTabSz="914400">
                  <a:defRPr/>
                </a:pPr>
                <a:r>
                  <a:rPr lang="ko-KR" altLang="en-US" sz="1600" dirty="0" smtClean="0">
                    <a:solidFill>
                      <a:schemeClr val="bg1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기본방향</a:t>
                </a:r>
              </a:p>
            </p:txBody>
          </p:sp>
          <p:sp>
            <p:nvSpPr>
              <p:cNvPr id="211" name="갈매기형 수장 210"/>
              <p:cNvSpPr/>
              <p:nvPr/>
            </p:nvSpPr>
            <p:spPr>
              <a:xfrm>
                <a:off x="1662682" y="6571549"/>
                <a:ext cx="136830" cy="137180"/>
              </a:xfrm>
              <a:prstGeom prst="chevron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eaLnBrk="0" latinLnBrk="0" hangingPunct="0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endParaRPr lang="ko-KR" altLang="en-US" sz="12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208" name="직사각형 207"/>
            <p:cNvSpPr/>
            <p:nvPr/>
          </p:nvSpPr>
          <p:spPr>
            <a:xfrm>
              <a:off x="1921754" y="6173245"/>
              <a:ext cx="5193555" cy="9337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45186" indent="-145186"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  <a:buFont typeface="Wingdings" pitchFamily="2" charset="2"/>
                <a:buChar char="u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WBS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에 의한 체계적 관리로 일정지연 요인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제거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예방중심의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일정지연방지를 위한 일정 지연요소 사전 식별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추진일정의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위험경로를 분석하여 지연요소가 있는 업무의 중점 관리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이정표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(Milestone)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을 정의하여 반드시 준수</a:t>
              </a:r>
            </a:p>
            <a:p>
              <a:pPr eaLnBrk="0" fontAlgn="base" latinLnBrk="0" hangingPunct="0">
                <a:spcAft>
                  <a:spcPts val="600"/>
                </a:spcAft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-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일정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지연 시 업무 재조정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 투입으로 인한 일정지연 만회 및 단축</a:t>
              </a: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86" y="6926137"/>
            <a:ext cx="587146" cy="5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자원관리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수행하기 위해서는 참여 인원의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이직에 대한 사전 예방 및 철저한 사후관리 대책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수립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물적 자원 관리 계획을 수립 및 경제적인 자원조달계획을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효율적으로 사용 되도록 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자원관리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2.3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자원관리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44804" y="3006440"/>
            <a:ext cx="6717018" cy="297910"/>
            <a:chOff x="401254" y="2799731"/>
            <a:chExt cx="7061814" cy="297910"/>
          </a:xfrm>
        </p:grpSpPr>
        <p:sp>
          <p:nvSpPr>
            <p:cNvPr id="205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7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8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인적자원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09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211" name="직사각형 210"/>
          <p:cNvSpPr/>
          <p:nvPr/>
        </p:nvSpPr>
        <p:spPr bwMode="gray">
          <a:xfrm>
            <a:off x="1967845" y="3376358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일정과 범위를 감안하여 팀별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월별로 인원계획 수립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전문 업체 및 유사 사업 경험 인력으로 프로젝트에 적합한 투입인원 선발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투입시기별 인원 투입</a:t>
            </a:r>
          </a:p>
        </p:txBody>
      </p:sp>
      <p:sp>
        <p:nvSpPr>
          <p:cNvPr id="212" name="직사각형 211"/>
          <p:cNvSpPr/>
          <p:nvPr/>
        </p:nvSpPr>
        <p:spPr bwMode="gray">
          <a:xfrm flipH="1">
            <a:off x="1966994" y="3376358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 bwMode="gray">
          <a:xfrm>
            <a:off x="478141" y="337635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 인적자원 계획수립</a:t>
            </a:r>
          </a:p>
        </p:txBody>
      </p:sp>
      <p:pic>
        <p:nvPicPr>
          <p:cNvPr id="21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3474083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직사각형 215"/>
          <p:cNvSpPr/>
          <p:nvPr/>
        </p:nvSpPr>
        <p:spPr bwMode="gray">
          <a:xfrm>
            <a:off x="1967845" y="4062069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투입된 인적자원의 요구되는 기술과 실제능력을 파악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필요한 교육 및 훈련사항을 식별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전반에 걸쳐 필요한 능력향상을 위한 계획 수립</a:t>
            </a:r>
          </a:p>
        </p:txBody>
      </p:sp>
      <p:sp>
        <p:nvSpPr>
          <p:cNvPr id="217" name="직사각형 216"/>
          <p:cNvSpPr/>
          <p:nvPr/>
        </p:nvSpPr>
        <p:spPr bwMode="gray">
          <a:xfrm flipH="1">
            <a:off x="1966994" y="4062069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18" name="직사각형 217"/>
          <p:cNvSpPr/>
          <p:nvPr/>
        </p:nvSpPr>
        <p:spPr bwMode="gray">
          <a:xfrm>
            <a:off x="478141" y="406206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투입인원 교육훈련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계획수립 및 실시</a:t>
            </a:r>
          </a:p>
        </p:txBody>
      </p:sp>
      <p:pic>
        <p:nvPicPr>
          <p:cNvPr id="219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4159794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직사각형 220"/>
          <p:cNvSpPr/>
          <p:nvPr/>
        </p:nvSpPr>
        <p:spPr bwMode="gray">
          <a:xfrm>
            <a:off x="1967845" y="4747779"/>
            <a:ext cx="5142652" cy="44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(PM)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는 매월 말 투입인원 현황을 취합</a:t>
            </a:r>
          </a:p>
        </p:txBody>
      </p:sp>
      <p:sp>
        <p:nvSpPr>
          <p:cNvPr id="222" name="직사각형 221"/>
          <p:cNvSpPr/>
          <p:nvPr/>
        </p:nvSpPr>
        <p:spPr bwMode="gray">
          <a:xfrm flipH="1">
            <a:off x="1966994" y="4747779"/>
            <a:ext cx="88983" cy="44784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 bwMode="gray">
          <a:xfrm>
            <a:off x="478141" y="4747779"/>
            <a:ext cx="1489703" cy="4478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월간 투입인원</a:t>
            </a:r>
            <a:endParaRPr kumimoji="1"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현황 파악</a:t>
            </a:r>
          </a:p>
        </p:txBody>
      </p:sp>
      <p:pic>
        <p:nvPicPr>
          <p:cNvPr id="22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4797936"/>
            <a:ext cx="195691" cy="3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직사각형 225"/>
          <p:cNvSpPr/>
          <p:nvPr/>
        </p:nvSpPr>
        <p:spPr bwMode="gray">
          <a:xfrm>
            <a:off x="1967845" y="5248571"/>
            <a:ext cx="5142652" cy="7772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인원의 추가 투입 및 철수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이동 등 인원변동사항을 협의 회의를 거쳐 확정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인원변동 확정 후 조직도 및 변동사항을 발주자에게 통보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발주자는 공문을 검토 후 승인여부를 통보 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추가 투입된 인원의 이력서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보안서약서를 취합하고 확정된 조직도를 송부</a:t>
            </a:r>
          </a:p>
        </p:txBody>
      </p:sp>
      <p:sp>
        <p:nvSpPr>
          <p:cNvPr id="227" name="직사각형 226"/>
          <p:cNvSpPr/>
          <p:nvPr/>
        </p:nvSpPr>
        <p:spPr bwMode="gray">
          <a:xfrm flipH="1">
            <a:off x="1966994" y="5248571"/>
            <a:ext cx="88983" cy="777601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 bwMode="gray">
          <a:xfrm>
            <a:off x="478141" y="5248566"/>
            <a:ext cx="1489703" cy="7772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추가 투입 및 철수</a:t>
            </a:r>
          </a:p>
        </p:txBody>
      </p:sp>
      <p:pic>
        <p:nvPicPr>
          <p:cNvPr id="229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5427670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직사각형 230"/>
          <p:cNvSpPr/>
          <p:nvPr/>
        </p:nvSpPr>
        <p:spPr bwMode="gray">
          <a:xfrm>
            <a:off x="1967845" y="6097389"/>
            <a:ext cx="5142652" cy="5400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 투입인원 등이 원만한 관계를 통하여 효과적으로 수행할 수 있도록 행정적인 지원 사항을 계획 </a:t>
            </a:r>
          </a:p>
        </p:txBody>
      </p:sp>
      <p:sp>
        <p:nvSpPr>
          <p:cNvPr id="232" name="직사각형 231"/>
          <p:cNvSpPr/>
          <p:nvPr/>
        </p:nvSpPr>
        <p:spPr bwMode="gray">
          <a:xfrm flipH="1">
            <a:off x="1966994" y="6097393"/>
            <a:ext cx="88983" cy="540001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 bwMode="gray">
          <a:xfrm>
            <a:off x="478141" y="6097393"/>
            <a:ext cx="1489703" cy="5400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행정지원</a:t>
            </a:r>
          </a:p>
        </p:txBody>
      </p:sp>
      <p:pic>
        <p:nvPicPr>
          <p:cNvPr id="234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6157870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6" name="그룹 235"/>
          <p:cNvGrpSpPr/>
          <p:nvPr/>
        </p:nvGrpSpPr>
        <p:grpSpPr>
          <a:xfrm>
            <a:off x="447989" y="6748438"/>
            <a:ext cx="6717018" cy="297910"/>
            <a:chOff x="401254" y="2799731"/>
            <a:chExt cx="7061814" cy="297910"/>
          </a:xfrm>
        </p:grpSpPr>
        <p:sp>
          <p:nvSpPr>
            <p:cNvPr id="23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410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물적자원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40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242" name="직사각형 241"/>
          <p:cNvSpPr/>
          <p:nvPr/>
        </p:nvSpPr>
        <p:spPr bwMode="gray">
          <a:xfrm>
            <a:off x="1967845" y="7118356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사무공간 임대 또는 회사내 별도 사업공간 확보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테스트장비 및 도구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테스트용 단말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PC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개발서버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사업진행에 따른 예상비용 산정 및 사전 확보</a:t>
            </a:r>
          </a:p>
        </p:txBody>
      </p:sp>
      <p:sp>
        <p:nvSpPr>
          <p:cNvPr id="243" name="직사각형 242"/>
          <p:cNvSpPr/>
          <p:nvPr/>
        </p:nvSpPr>
        <p:spPr bwMode="gray">
          <a:xfrm flipH="1">
            <a:off x="1966994" y="7118356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 bwMode="gray">
          <a:xfrm>
            <a:off x="478141" y="7118356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투입 물적자원 계획 수립</a:t>
            </a:r>
          </a:p>
        </p:txBody>
      </p:sp>
      <p:pic>
        <p:nvPicPr>
          <p:cNvPr id="245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7216081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" name="직사각형 246"/>
          <p:cNvSpPr/>
          <p:nvPr/>
        </p:nvSpPr>
        <p:spPr bwMode="gray">
          <a:xfrm>
            <a:off x="1967845" y="7799758"/>
            <a:ext cx="5142652" cy="61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투입된 인적자원의 요구되는 스킬과 실제능력을 파악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필요한 교육 및 훈련사항을 식별</a:t>
            </a:r>
          </a:p>
          <a:p>
            <a:pPr marL="36000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전반에 걸쳐 필요한 능력향상을 위한 계획 수립</a:t>
            </a:r>
          </a:p>
        </p:txBody>
      </p:sp>
      <p:sp>
        <p:nvSpPr>
          <p:cNvPr id="248" name="직사각형 247"/>
          <p:cNvSpPr/>
          <p:nvPr/>
        </p:nvSpPr>
        <p:spPr bwMode="gray">
          <a:xfrm flipH="1">
            <a:off x="1966994" y="7799758"/>
            <a:ext cx="88983" cy="61449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B2B2B2"/>
              </a:gs>
            </a:gsLst>
            <a:lin ang="0" scaled="1"/>
          </a:gradFill>
          <a:ln>
            <a:noFill/>
          </a:ln>
        </p:spPr>
        <p:txBody>
          <a:bodyPr rot="10800000" wrap="none" bIns="0" anchor="ctr"/>
          <a:lstStyle/>
          <a:p>
            <a:pPr marL="737555" marR="0" lvl="1" indent="0" algn="l" defTabSz="14751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 bwMode="gray">
          <a:xfrm>
            <a:off x="478141" y="7799758"/>
            <a:ext cx="1489703" cy="6144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자원 등록 및 </a:t>
            </a:r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관리</a:t>
            </a:r>
            <a:endParaRPr kumimoji="1"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algn="ctr"/>
            <a:r>
              <a:rPr kumimoji="1"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절차</a:t>
            </a:r>
            <a:endParaRPr kumimoji="1"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</p:txBody>
      </p:sp>
      <p:pic>
        <p:nvPicPr>
          <p:cNvPr id="250" name="Picture 181" descr="그림3 copy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6404" y="7897483"/>
            <a:ext cx="195691" cy="4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2" name="그룹 251"/>
          <p:cNvGrpSpPr/>
          <p:nvPr/>
        </p:nvGrpSpPr>
        <p:grpSpPr>
          <a:xfrm>
            <a:off x="498539" y="8519858"/>
            <a:ext cx="6717018" cy="297910"/>
            <a:chOff x="401254" y="2799731"/>
            <a:chExt cx="7061814" cy="297910"/>
          </a:xfrm>
        </p:grpSpPr>
        <p:sp>
          <p:nvSpPr>
            <p:cNvPr id="253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4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5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82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94969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관리대상 및 기법</a:t>
              </a:r>
              <a:endParaRPr kumimoji="1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29496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6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478141" y="8817768"/>
            <a:ext cx="6632356" cy="1155738"/>
            <a:chOff x="847746" y="9210678"/>
            <a:chExt cx="6076000" cy="1155738"/>
          </a:xfrm>
        </p:grpSpPr>
        <p:grpSp>
          <p:nvGrpSpPr>
            <p:cNvPr id="258" name="그룹 257"/>
            <p:cNvGrpSpPr/>
            <p:nvPr/>
          </p:nvGrpSpPr>
          <p:grpSpPr>
            <a:xfrm>
              <a:off x="847746" y="9210678"/>
              <a:ext cx="6076000" cy="1155738"/>
              <a:chOff x="847746" y="9210678"/>
              <a:chExt cx="6076000" cy="1155738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847746" y="9210678"/>
                <a:ext cx="6076000" cy="1144904"/>
                <a:chOff x="854037" y="5562603"/>
                <a:chExt cx="6872895" cy="1128625"/>
              </a:xfrm>
            </p:grpSpPr>
            <p:sp>
              <p:nvSpPr>
                <p:cNvPr id="266" name="자유형 265"/>
                <p:cNvSpPr/>
                <p:nvPr/>
              </p:nvSpPr>
              <p:spPr bwMode="auto">
                <a:xfrm>
                  <a:off x="866776" y="5826716"/>
                  <a:ext cx="142874" cy="81582"/>
                </a:xfrm>
                <a:custGeom>
                  <a:avLst/>
                  <a:gdLst>
                    <a:gd name="connsiteX0" fmla="*/ 0 w 133350"/>
                    <a:gd name="connsiteY0" fmla="*/ 0 h 123825"/>
                    <a:gd name="connsiteX1" fmla="*/ 133350 w 133350"/>
                    <a:gd name="connsiteY1" fmla="*/ 123825 h 123825"/>
                    <a:gd name="connsiteX2" fmla="*/ 133350 w 133350"/>
                    <a:gd name="connsiteY2" fmla="*/ 9525 h 123825"/>
                    <a:gd name="connsiteX3" fmla="*/ 0 w 133350"/>
                    <a:gd name="connsiteY3" fmla="*/ 0 h 123825"/>
                    <a:gd name="connsiteX0" fmla="*/ 0 w 142875"/>
                    <a:gd name="connsiteY0" fmla="*/ 10375 h 134200"/>
                    <a:gd name="connsiteX1" fmla="*/ 133350 w 142875"/>
                    <a:gd name="connsiteY1" fmla="*/ 134200 h 134200"/>
                    <a:gd name="connsiteX2" fmla="*/ 142875 w 142875"/>
                    <a:gd name="connsiteY2" fmla="*/ 0 h 134200"/>
                    <a:gd name="connsiteX3" fmla="*/ 0 w 142875"/>
                    <a:gd name="connsiteY3" fmla="*/ 10375 h 13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134200">
                      <a:moveTo>
                        <a:pt x="0" y="10375"/>
                      </a:moveTo>
                      <a:lnTo>
                        <a:pt x="133350" y="134200"/>
                      </a:lnTo>
                      <a:lnTo>
                        <a:pt x="142875" y="0"/>
                      </a:lnTo>
                      <a:lnTo>
                        <a:pt x="0" y="10375"/>
                      </a:lnTo>
                      <a:close/>
                    </a:path>
                  </a:pathLst>
                </a:custGeom>
                <a:solidFill>
                  <a:srgbClr val="3B66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ctr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1001166" y="5685094"/>
                  <a:ext cx="6587107" cy="1006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indent="-197040" algn="ctr" defTabSz="1041261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68" name="양쪽 모서리가 둥근 사각형 267"/>
                <p:cNvSpPr/>
                <p:nvPr/>
              </p:nvSpPr>
              <p:spPr>
                <a:xfrm rot="5400000">
                  <a:off x="2341011" y="4075629"/>
                  <a:ext cx="271467" cy="324541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689E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marL="0" marR="0" lvl="0" indent="0" algn="ctr" defTabSz="1475110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8080"/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lang="ko-KR" altLang="en-US" sz="1200" dirty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관리원칙</a:t>
                  </a:r>
                </a:p>
              </p:txBody>
            </p:sp>
            <p:sp>
              <p:nvSpPr>
                <p:cNvPr id="269" name="자유형 268"/>
                <p:cNvSpPr/>
                <p:nvPr/>
              </p:nvSpPr>
              <p:spPr bwMode="auto">
                <a:xfrm flipH="1">
                  <a:off x="7579987" y="5826717"/>
                  <a:ext cx="142874" cy="81582"/>
                </a:xfrm>
                <a:custGeom>
                  <a:avLst/>
                  <a:gdLst>
                    <a:gd name="connsiteX0" fmla="*/ 0 w 133350"/>
                    <a:gd name="connsiteY0" fmla="*/ 0 h 123825"/>
                    <a:gd name="connsiteX1" fmla="*/ 133350 w 133350"/>
                    <a:gd name="connsiteY1" fmla="*/ 123825 h 123825"/>
                    <a:gd name="connsiteX2" fmla="*/ 133350 w 133350"/>
                    <a:gd name="connsiteY2" fmla="*/ 9525 h 123825"/>
                    <a:gd name="connsiteX3" fmla="*/ 0 w 133350"/>
                    <a:gd name="connsiteY3" fmla="*/ 0 h 123825"/>
                    <a:gd name="connsiteX0" fmla="*/ 0 w 142875"/>
                    <a:gd name="connsiteY0" fmla="*/ 10375 h 134200"/>
                    <a:gd name="connsiteX1" fmla="*/ 133350 w 142875"/>
                    <a:gd name="connsiteY1" fmla="*/ 134200 h 134200"/>
                    <a:gd name="connsiteX2" fmla="*/ 142875 w 142875"/>
                    <a:gd name="connsiteY2" fmla="*/ 0 h 134200"/>
                    <a:gd name="connsiteX3" fmla="*/ 0 w 142875"/>
                    <a:gd name="connsiteY3" fmla="*/ 10375 h 13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134200">
                      <a:moveTo>
                        <a:pt x="0" y="10375"/>
                      </a:moveTo>
                      <a:lnTo>
                        <a:pt x="133350" y="134200"/>
                      </a:lnTo>
                      <a:lnTo>
                        <a:pt x="142875" y="0"/>
                      </a:lnTo>
                      <a:lnTo>
                        <a:pt x="0" y="10375"/>
                      </a:lnTo>
                      <a:close/>
                    </a:path>
                  </a:pathLst>
                </a:custGeom>
                <a:solidFill>
                  <a:srgbClr val="3B66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ctr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rPr>
                    <a:t> </a:t>
                  </a: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0" name="양쪽 모서리가 둥근 사각형 269"/>
                <p:cNvSpPr/>
                <p:nvPr/>
              </p:nvSpPr>
              <p:spPr>
                <a:xfrm rot="16200000" flipH="1">
                  <a:off x="5950197" y="4057338"/>
                  <a:ext cx="271467" cy="32820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689E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1475110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8080"/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lang="ko-KR" altLang="en-US" sz="1200" dirty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기법 및 도구</a:t>
                  </a:r>
                </a:p>
              </p:txBody>
            </p:sp>
          </p:grpSp>
          <p:sp>
            <p:nvSpPr>
              <p:cNvPr id="263" name="직사각형 262"/>
              <p:cNvSpPr/>
              <p:nvPr/>
            </p:nvSpPr>
            <p:spPr>
              <a:xfrm>
                <a:off x="1094147" y="9520030"/>
                <a:ext cx="254240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필요 시기별 최적 기술 인력의 적시 조달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기술인력, 전문자격증 등의 검토를 통한 최적의 인력 선정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프로젝트 전반에 걸쳐 필요한 능력 향상을 위한 교육 훈련 실시</a:t>
                </a: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4224629" y="9520030"/>
                <a:ext cx="229210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기법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투입인력확보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인력 변동 시 대처 방안</a:t>
                </a:r>
              </a:p>
              <a:p>
                <a:pPr marL="99063" marR="0" lvl="0" indent="-99063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도구</a:t>
                </a:r>
              </a:p>
              <a:p>
                <a:pPr marL="203435" marR="0" lvl="1" indent="-100831" algn="l" defTabSz="1109149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100000"/>
                  <a:buFont typeface="산돌고딕 L" pitchFamily="18" charset="-127"/>
                  <a:buChar char="-"/>
                  <a:tabLst/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발주처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PMS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pic>
            <p:nvPicPr>
              <p:cNvPr id="265" name="Picture 125" descr="악세사리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6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556979" y="9794699"/>
                <a:ext cx="812960" cy="18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9" name="그룹 258"/>
            <p:cNvGrpSpPr/>
            <p:nvPr/>
          </p:nvGrpSpPr>
          <p:grpSpPr>
            <a:xfrm>
              <a:off x="5654040" y="9646036"/>
              <a:ext cx="988512" cy="633662"/>
              <a:chOff x="5528127" y="9565323"/>
              <a:chExt cx="1114425" cy="714375"/>
            </a:xfrm>
          </p:grpSpPr>
          <p:pic>
            <p:nvPicPr>
              <p:cNvPr id="260" name="Picture 6" descr="지연작업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8127" y="9565323"/>
                <a:ext cx="755650" cy="533400"/>
              </a:xfrm>
              <a:prstGeom prst="rect">
                <a:avLst/>
              </a:prstGeom>
              <a:noFill/>
              <a:ln w="6350">
                <a:solidFill>
                  <a:srgbClr val="DDDDD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22" descr="표준프로세스관리_WEB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9602" y="9712960"/>
                <a:ext cx="742950" cy="566738"/>
              </a:xfrm>
              <a:prstGeom prst="rect">
                <a:avLst/>
              </a:prstGeom>
              <a:noFill/>
              <a:ln w="6350">
                <a:solidFill>
                  <a:srgbClr val="DDDDD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927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D:\Users\mostvisual\Desktop\Layer 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9416" y="8707634"/>
            <a:ext cx="936287" cy="632575"/>
          </a:xfrm>
          <a:prstGeom prst="rect">
            <a:avLst/>
          </a:prstGeom>
          <a:noFill/>
        </p:spPr>
      </p:pic>
      <p:grpSp>
        <p:nvGrpSpPr>
          <p:cNvPr id="79" name="그룹 78"/>
          <p:cNvGrpSpPr/>
          <p:nvPr/>
        </p:nvGrpSpPr>
        <p:grpSpPr>
          <a:xfrm>
            <a:off x="581115" y="3088053"/>
            <a:ext cx="943972" cy="1466631"/>
            <a:chOff x="1242518" y="3510657"/>
            <a:chExt cx="943972" cy="1466631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242518" y="4033316"/>
              <a:ext cx="943972" cy="943972"/>
              <a:chOff x="1107140" y="8946272"/>
              <a:chExt cx="717668" cy="717668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1107140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23" name="타원 122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24" name="원호 123"/>
                <p:cNvSpPr/>
                <p:nvPr/>
              </p:nvSpPr>
              <p:spPr bwMode="auto">
                <a:xfrm rot="207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1186160" y="9149066"/>
                <a:ext cx="559630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형상항목</a:t>
                </a:r>
                <a:b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</a:b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식별</a:t>
                </a: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687352" y="3510657"/>
              <a:ext cx="54305" cy="547289"/>
              <a:chOff x="1895938" y="3476340"/>
              <a:chExt cx="59069" cy="756005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20" name="모서리가 둥근 직사각형 119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6090178" y="3088053"/>
            <a:ext cx="943972" cy="1466631"/>
            <a:chOff x="5735135" y="3510657"/>
            <a:chExt cx="943972" cy="1466631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735135" y="4033316"/>
              <a:ext cx="943972" cy="943972"/>
              <a:chOff x="4006732" y="8946272"/>
              <a:chExt cx="717668" cy="717668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400673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14" name="타원 113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15" name="원호 114"/>
                <p:cNvSpPr/>
                <p:nvPr/>
              </p:nvSpPr>
              <p:spPr bwMode="auto">
                <a:xfrm rot="171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13" name="직사각형 112"/>
              <p:cNvSpPr/>
              <p:nvPr/>
            </p:nvSpPr>
            <p:spPr>
              <a:xfrm>
                <a:off x="4018112" y="9149066"/>
                <a:ext cx="694906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베이스라인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및 배포관리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179969" y="3510657"/>
              <a:ext cx="54305" cy="547289"/>
              <a:chOff x="1895938" y="3476340"/>
              <a:chExt cx="59069" cy="756005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11" name="모서리가 둥근 직사각형 110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4712914" y="3350469"/>
            <a:ext cx="943972" cy="1461390"/>
            <a:chOff x="4660416" y="3896419"/>
            <a:chExt cx="943972" cy="1461390"/>
          </a:xfrm>
        </p:grpSpPr>
        <p:grpSp>
          <p:nvGrpSpPr>
            <p:cNvPr id="100" name="그룹 99"/>
            <p:cNvGrpSpPr/>
            <p:nvPr/>
          </p:nvGrpSpPr>
          <p:grpSpPr>
            <a:xfrm>
              <a:off x="4660416" y="4413837"/>
              <a:ext cx="943972" cy="943972"/>
              <a:chOff x="3105032" y="8946272"/>
              <a:chExt cx="717668" cy="717668"/>
            </a:xfrm>
          </p:grpSpPr>
          <p:grpSp>
            <p:nvGrpSpPr>
              <p:cNvPr id="104" name="그룹 103"/>
              <p:cNvGrpSpPr/>
              <p:nvPr/>
            </p:nvGrpSpPr>
            <p:grpSpPr>
              <a:xfrm>
                <a:off x="310503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106" name="타원 105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07" name="원호 106"/>
                <p:cNvSpPr/>
                <p:nvPr/>
              </p:nvSpPr>
              <p:spPr bwMode="auto">
                <a:xfrm rot="180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05" name="직사각형 104"/>
              <p:cNvSpPr/>
              <p:nvPr/>
            </p:nvSpPr>
            <p:spPr>
              <a:xfrm>
                <a:off x="3184051" y="9205660"/>
                <a:ext cx="559630" cy="210592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형상감사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105250" y="3896419"/>
              <a:ext cx="54305" cy="547289"/>
              <a:chOff x="1895938" y="3476340"/>
              <a:chExt cx="59069" cy="756005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103" name="모서리가 둥근 직사각형 102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1958380" y="3350469"/>
            <a:ext cx="943974" cy="1461390"/>
            <a:chOff x="2358576" y="3896419"/>
            <a:chExt cx="943974" cy="1461390"/>
          </a:xfrm>
        </p:grpSpPr>
        <p:grpSp>
          <p:nvGrpSpPr>
            <p:cNvPr id="92" name="그룹 91"/>
            <p:cNvGrpSpPr/>
            <p:nvPr/>
          </p:nvGrpSpPr>
          <p:grpSpPr>
            <a:xfrm>
              <a:off x="2358576" y="4413837"/>
              <a:ext cx="943974" cy="943972"/>
              <a:chOff x="2144672" y="8946272"/>
              <a:chExt cx="717668" cy="717668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98" name="타원 97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99" name="원호 98"/>
                <p:cNvSpPr/>
                <p:nvPr/>
              </p:nvSpPr>
              <p:spPr bwMode="auto">
                <a:xfrm rot="198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6AA13D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97" name="직사각형 96"/>
              <p:cNvSpPr/>
              <p:nvPr/>
            </p:nvSpPr>
            <p:spPr>
              <a:xfrm>
                <a:off x="2223692" y="9205660"/>
                <a:ext cx="559628" cy="210592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변경관리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803411" y="3896419"/>
              <a:ext cx="54305" cy="547289"/>
              <a:chOff x="1895938" y="3476340"/>
              <a:chExt cx="59069" cy="756005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95" name="모서리가 둥근 직사각형 94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3335647" y="3090119"/>
            <a:ext cx="943974" cy="1464565"/>
            <a:chOff x="3509496" y="4096444"/>
            <a:chExt cx="943974" cy="1464565"/>
          </a:xfrm>
        </p:grpSpPr>
        <p:grpSp>
          <p:nvGrpSpPr>
            <p:cNvPr id="84" name="그룹 83"/>
            <p:cNvGrpSpPr/>
            <p:nvPr/>
          </p:nvGrpSpPr>
          <p:grpSpPr>
            <a:xfrm>
              <a:off x="3509496" y="4617037"/>
              <a:ext cx="943974" cy="943972"/>
              <a:chOff x="2144672" y="8946272"/>
              <a:chExt cx="717668" cy="71766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2144672" y="8946272"/>
                <a:ext cx="717668" cy="717668"/>
                <a:chOff x="1203041" y="6232875"/>
                <a:chExt cx="1225834" cy="1225834"/>
              </a:xfrm>
            </p:grpSpPr>
            <p:sp>
              <p:nvSpPr>
                <p:cNvPr id="90" name="타원 89"/>
                <p:cNvSpPr/>
                <p:nvPr/>
              </p:nvSpPr>
              <p:spPr bwMode="auto">
                <a:xfrm>
                  <a:off x="1203041" y="6232875"/>
                  <a:ext cx="1225834" cy="122583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>
                  <a:noFill/>
                </a:ln>
                <a:effectLst>
                  <a:innerShdw blurRad="88900">
                    <a:sysClr val="window" lastClr="FFFFFF">
                      <a:lumMod val="50000"/>
                    </a:sysClr>
                  </a:innerShdw>
                </a:effectLst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91" name="원호 90"/>
                <p:cNvSpPr/>
                <p:nvPr/>
              </p:nvSpPr>
              <p:spPr bwMode="auto">
                <a:xfrm rot="18900000">
                  <a:off x="1203041" y="6232875"/>
                  <a:ext cx="1225834" cy="1225834"/>
                </a:xfrm>
                <a:prstGeom prst="arc">
                  <a:avLst/>
                </a:prstGeom>
                <a:solidFill>
                  <a:sysClr val="window" lastClr="FFFFFF"/>
                </a:solidFill>
                <a:ln w="57150">
                  <a:solidFill>
                    <a:srgbClr val="2999FF"/>
                  </a:solidFill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223689" y="9149066"/>
                <a:ext cx="559628" cy="350987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6350"/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형상상태</a:t>
                </a:r>
                <a:b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</a:b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보고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954331" y="4096444"/>
              <a:ext cx="54305" cy="547289"/>
              <a:chOff x="1895938" y="3476340"/>
              <a:chExt cx="59069" cy="756005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1925472" y="3476340"/>
                <a:ext cx="0" cy="646478"/>
              </a:xfrm>
              <a:prstGeom prst="line">
                <a:avLst/>
              </a:prstGeom>
              <a:noFill/>
              <a:ln w="9525" cap="flat" cmpd="sng" algn="ctr">
                <a:gradFill>
                  <a:gsLst>
                    <a:gs pos="100000">
                      <a:sysClr val="window" lastClr="FFFFFF">
                        <a:lumMod val="50000"/>
                      </a:sysClr>
                    </a:gs>
                    <a:gs pos="0">
                      <a:sysClr val="window" lastClr="FFFFFF"/>
                    </a:gs>
                  </a:gsLst>
                  <a:lin ang="5400000" scaled="0"/>
                </a:gradFill>
                <a:prstDash val="solid"/>
              </a:ln>
              <a:effectLst/>
            </p:spPr>
          </p:cxnSp>
          <p:sp>
            <p:nvSpPr>
              <p:cNvPr id="87" name="모서리가 둥근 직사각형 86"/>
              <p:cNvSpPr/>
              <p:nvPr/>
            </p:nvSpPr>
            <p:spPr>
              <a:xfrm>
                <a:off x="1895938" y="4030444"/>
                <a:ext cx="59069" cy="201901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형상관리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제안사의 체계적인 형상관리 프로세스 및 관련 도구를 활용하여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식별된 형상 항목의 체계적인 관리 및 적절한 베이스라인의 빌드 및 배포를 관리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프로젝트의 개발 단계에서는 베이스라인 관리를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공동 운영 및 안정화 단계에서는 배포 관리에 초점을 맞추어 형상관리를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형상관리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관리방법론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2.4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32259" y="3008654"/>
            <a:ext cx="6717018" cy="297910"/>
            <a:chOff x="401254" y="2799731"/>
            <a:chExt cx="7061814" cy="297910"/>
          </a:xfrm>
        </p:grpSpPr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5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365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베이스라인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32259" y="6894807"/>
            <a:ext cx="6717018" cy="297910"/>
            <a:chOff x="401254" y="2799731"/>
            <a:chExt cx="7061814" cy="297910"/>
          </a:xfrm>
        </p:grpSpPr>
        <p:sp>
          <p:nvSpPr>
            <p:cNvPr id="139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형상항목 식별 및 관리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2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003437" y="7247373"/>
            <a:ext cx="5693518" cy="978969"/>
            <a:chOff x="1565169" y="6795088"/>
            <a:chExt cx="4791287" cy="1157783"/>
          </a:xfrm>
        </p:grpSpPr>
        <p:sp>
          <p:nvSpPr>
            <p:cNvPr id="144" name="Text Box 92"/>
            <p:cNvSpPr txBox="1">
              <a:spLocks noChangeArrowheads="1"/>
            </p:cNvSpPr>
            <p:nvPr/>
          </p:nvSpPr>
          <p:spPr bwMode="gray">
            <a:xfrm>
              <a:off x="1666552" y="6808705"/>
              <a:ext cx="4588521" cy="1144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4662" tIns="52330" rIns="104662" bIns="5233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lvl1pPr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9525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52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각 베이스라인 및 배포 시점 전에는 형상감사를 실시하며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,</a:t>
              </a:r>
            </a:p>
            <a:p>
              <a:pPr marL="0" marR="0" lvl="0" indent="0" algn="ctr" defTabSz="952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형상관리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일정 계획은 프로젝트 착수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후 개발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일정에 따라 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수립</a:t>
              </a: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1565169" y="6795088"/>
              <a:ext cx="4791287" cy="632834"/>
              <a:chOff x="1905829" y="6795088"/>
              <a:chExt cx="4791287" cy="632834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1905829" y="6795088"/>
                <a:ext cx="263680" cy="632834"/>
                <a:chOff x="6037544" y="1913911"/>
                <a:chExt cx="360000" cy="864000"/>
              </a:xfrm>
              <a:solidFill>
                <a:srgbClr val="FD7403">
                  <a:alpha val="80000"/>
                </a:srgbClr>
              </a:solidFill>
            </p:grpSpPr>
            <p:sp>
              <p:nvSpPr>
                <p:cNvPr id="151" name="사다리꼴 150"/>
                <p:cNvSpPr/>
                <p:nvPr/>
              </p:nvSpPr>
              <p:spPr>
                <a:xfrm>
                  <a:off x="6037544" y="1913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2" name="사다리꼴 151"/>
                <p:cNvSpPr/>
                <p:nvPr/>
              </p:nvSpPr>
              <p:spPr>
                <a:xfrm rot="5400000" flipV="1">
                  <a:off x="5641544" y="2309911"/>
                  <a:ext cx="864000" cy="72000"/>
                </a:xfrm>
                <a:prstGeom prst="trapezoid">
                  <a:avLst>
                    <a:gd name="adj" fmla="val 9927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3" name="사다리꼴 152"/>
                <p:cNvSpPr/>
                <p:nvPr/>
              </p:nvSpPr>
              <p:spPr>
                <a:xfrm flipV="1">
                  <a:off x="6037544" y="2705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 flipH="1">
                <a:off x="6433436" y="6795088"/>
                <a:ext cx="263680" cy="632834"/>
                <a:chOff x="6037544" y="1913911"/>
                <a:chExt cx="360000" cy="864000"/>
              </a:xfrm>
              <a:solidFill>
                <a:srgbClr val="FD7403">
                  <a:alpha val="80000"/>
                </a:srgbClr>
              </a:solidFill>
            </p:grpSpPr>
            <p:sp>
              <p:nvSpPr>
                <p:cNvPr id="148" name="사다리꼴 147"/>
                <p:cNvSpPr/>
                <p:nvPr/>
              </p:nvSpPr>
              <p:spPr>
                <a:xfrm>
                  <a:off x="6037544" y="1913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49" name="사다리꼴 148"/>
                <p:cNvSpPr/>
                <p:nvPr/>
              </p:nvSpPr>
              <p:spPr>
                <a:xfrm rot="5400000" flipV="1">
                  <a:off x="5641544" y="2309911"/>
                  <a:ext cx="864000" cy="72000"/>
                </a:xfrm>
                <a:prstGeom prst="trapezoid">
                  <a:avLst>
                    <a:gd name="adj" fmla="val 9927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  <p:sp>
              <p:nvSpPr>
                <p:cNvPr id="150" name="사다리꼴 149"/>
                <p:cNvSpPr/>
                <p:nvPr/>
              </p:nvSpPr>
              <p:spPr>
                <a:xfrm flipV="1">
                  <a:off x="6037544" y="2705911"/>
                  <a:ext cx="360000" cy="72000"/>
                </a:xfrm>
                <a:prstGeom prst="trapezoid">
                  <a:avLst>
                    <a:gd name="adj" fmla="val 103965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155" name="Rectangle 20"/>
          <p:cNvSpPr>
            <a:spLocks noChangeArrowheads="1"/>
          </p:cNvSpPr>
          <p:nvPr/>
        </p:nvSpPr>
        <p:spPr bwMode="gray">
          <a:xfrm>
            <a:off x="2498916" y="8895150"/>
            <a:ext cx="83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 도구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(Subversion)</a:t>
            </a:r>
            <a:endParaRPr kumimoji="0" lang="ko-KR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56" name="Text Box 6635"/>
          <p:cNvSpPr txBox="1">
            <a:spLocks noChangeArrowheads="1"/>
          </p:cNvSpPr>
          <p:nvPr/>
        </p:nvSpPr>
        <p:spPr bwMode="auto">
          <a:xfrm>
            <a:off x="5162657" y="8227799"/>
            <a:ext cx="4616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소스코드</a:t>
            </a:r>
          </a:p>
        </p:txBody>
      </p:sp>
      <p:sp>
        <p:nvSpPr>
          <p:cNvPr id="157" name="Text Box 6635"/>
          <p:cNvSpPr txBox="1">
            <a:spLocks noChangeArrowheads="1"/>
          </p:cNvSpPr>
          <p:nvPr/>
        </p:nvSpPr>
        <p:spPr bwMode="auto">
          <a:xfrm>
            <a:off x="5116164" y="8732330"/>
            <a:ext cx="57708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개발산출물</a:t>
            </a:r>
          </a:p>
        </p:txBody>
      </p:sp>
      <p:sp>
        <p:nvSpPr>
          <p:cNvPr id="158" name="Text Box 6635"/>
          <p:cNvSpPr txBox="1">
            <a:spLocks noChangeArrowheads="1"/>
          </p:cNvSpPr>
          <p:nvPr/>
        </p:nvSpPr>
        <p:spPr bwMode="auto">
          <a:xfrm>
            <a:off x="5116164" y="9471488"/>
            <a:ext cx="57708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관리산출물</a:t>
            </a:r>
          </a:p>
        </p:txBody>
      </p:sp>
      <p:sp>
        <p:nvSpPr>
          <p:cNvPr id="159" name="AutoShape 44" descr="상자1"/>
          <p:cNvSpPr>
            <a:spLocks noChangeArrowheads="1"/>
          </p:cNvSpPr>
          <p:nvPr/>
        </p:nvSpPr>
        <p:spPr bwMode="auto">
          <a:xfrm>
            <a:off x="5933453" y="8035511"/>
            <a:ext cx="1048867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개발자</a:t>
            </a:r>
          </a:p>
        </p:txBody>
      </p:sp>
      <p:sp>
        <p:nvSpPr>
          <p:cNvPr id="160" name="AutoShape 45" descr="상자1"/>
          <p:cNvSpPr>
            <a:spLocks noChangeArrowheads="1"/>
          </p:cNvSpPr>
          <p:nvPr/>
        </p:nvSpPr>
        <p:spPr bwMode="auto">
          <a:xfrm>
            <a:off x="5935922" y="8707634"/>
            <a:ext cx="1043933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분석가</a:t>
            </a:r>
          </a:p>
        </p:txBody>
      </p:sp>
      <p:sp>
        <p:nvSpPr>
          <p:cNvPr id="161" name="AutoShape 46" descr="상자1"/>
          <p:cNvSpPr>
            <a:spLocks noChangeArrowheads="1"/>
          </p:cNvSpPr>
          <p:nvPr/>
        </p:nvSpPr>
        <p:spPr bwMode="auto">
          <a:xfrm>
            <a:off x="5933453" y="9383283"/>
            <a:ext cx="1048867" cy="2540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사업관리</a:t>
            </a:r>
          </a:p>
        </p:txBody>
      </p:sp>
      <p:sp>
        <p:nvSpPr>
          <p:cNvPr id="162" name="Text Box 6635"/>
          <p:cNvSpPr txBox="1">
            <a:spLocks noChangeArrowheads="1"/>
          </p:cNvSpPr>
          <p:nvPr/>
        </p:nvSpPr>
        <p:spPr bwMode="auto">
          <a:xfrm>
            <a:off x="5987477" y="8318801"/>
            <a:ext cx="8223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개발도구 연동</a:t>
            </a:r>
          </a:p>
        </p:txBody>
      </p:sp>
      <p:sp>
        <p:nvSpPr>
          <p:cNvPr id="163" name="Text Box 6635"/>
          <p:cNvSpPr txBox="1">
            <a:spLocks noChangeArrowheads="1"/>
          </p:cNvSpPr>
          <p:nvPr/>
        </p:nvSpPr>
        <p:spPr bwMode="auto">
          <a:xfrm>
            <a:off x="5987477" y="9001151"/>
            <a:ext cx="9377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모델링도구 연동</a:t>
            </a:r>
          </a:p>
        </p:txBody>
      </p:sp>
      <p:sp>
        <p:nvSpPr>
          <p:cNvPr id="164" name="Text Box 6635"/>
          <p:cNvSpPr txBox="1">
            <a:spLocks noChangeArrowheads="1"/>
          </p:cNvSpPr>
          <p:nvPr/>
        </p:nvSpPr>
        <p:spPr bwMode="auto">
          <a:xfrm>
            <a:off x="5987477" y="9679810"/>
            <a:ext cx="8223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5250" marR="0" lvl="0" indent="-95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클라이언트</a:t>
            </a:r>
          </a:p>
          <a:p>
            <a:pPr marL="95250" marR="0" lvl="0" indent="-95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프로그램 사용</a:t>
            </a:r>
          </a:p>
        </p:txBody>
      </p:sp>
      <p:pic>
        <p:nvPicPr>
          <p:cNvPr id="165" name="Picture 15" descr="5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t="2872" r="37320" b="4922"/>
          <a:stretch>
            <a:fillRect/>
          </a:stretch>
        </p:blipFill>
        <p:spPr bwMode="auto">
          <a:xfrm>
            <a:off x="5722501" y="8009050"/>
            <a:ext cx="373549" cy="39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290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80" y="8615900"/>
            <a:ext cx="498065" cy="44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291" descr="5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7" t="2872" r="3616" b="4922"/>
          <a:stretch>
            <a:fillRect/>
          </a:stretch>
        </p:blipFill>
        <p:spPr bwMode="auto">
          <a:xfrm>
            <a:off x="5782147" y="9312720"/>
            <a:ext cx="263561" cy="37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Line 292"/>
          <p:cNvSpPr>
            <a:spLocks noChangeShapeType="1"/>
          </p:cNvSpPr>
          <p:nvPr/>
        </p:nvSpPr>
        <p:spPr bwMode="auto">
          <a:xfrm>
            <a:off x="3419148" y="8906977"/>
            <a:ext cx="2337634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9" name="Line 293"/>
          <p:cNvSpPr>
            <a:spLocks noChangeShapeType="1"/>
          </p:cNvSpPr>
          <p:nvPr/>
        </p:nvSpPr>
        <p:spPr bwMode="auto">
          <a:xfrm>
            <a:off x="3419148" y="8906977"/>
            <a:ext cx="2376688" cy="560984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0" name="Line 294"/>
          <p:cNvSpPr>
            <a:spLocks noChangeShapeType="1"/>
          </p:cNvSpPr>
          <p:nvPr/>
        </p:nvSpPr>
        <p:spPr bwMode="auto">
          <a:xfrm flipH="1">
            <a:off x="3419148" y="8333644"/>
            <a:ext cx="2376688" cy="560984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1" name="Line 295"/>
          <p:cNvSpPr>
            <a:spLocks noChangeShapeType="1"/>
          </p:cNvSpPr>
          <p:nvPr/>
        </p:nvSpPr>
        <p:spPr bwMode="auto">
          <a:xfrm>
            <a:off x="2902152" y="8266070"/>
            <a:ext cx="0" cy="4692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3501" tIns="51750" rIns="103501" bIns="5175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2343922" y="8364859"/>
            <a:ext cx="1142426" cy="307777"/>
            <a:chOff x="2766112" y="8307300"/>
            <a:chExt cx="1019815" cy="307777"/>
          </a:xfrm>
        </p:grpSpPr>
        <p:sp>
          <p:nvSpPr>
            <p:cNvPr id="173" name="Text Box 6635"/>
            <p:cNvSpPr txBox="1">
              <a:spLocks noChangeArrowheads="1"/>
            </p:cNvSpPr>
            <p:nvPr/>
          </p:nvSpPr>
          <p:spPr bwMode="auto">
            <a:xfrm>
              <a:off x="2766112" y="8307300"/>
              <a:ext cx="4121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형상항목</a:t>
              </a:r>
              <a:b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감사</a:t>
              </a:r>
            </a:p>
          </p:txBody>
        </p:sp>
        <p:sp>
          <p:nvSpPr>
            <p:cNvPr id="174" name="Text Box 6635"/>
            <p:cNvSpPr txBox="1">
              <a:spLocks noChangeArrowheads="1"/>
            </p:cNvSpPr>
            <p:nvPr/>
          </p:nvSpPr>
          <p:spPr bwMode="auto">
            <a:xfrm>
              <a:off x="3343760" y="8307300"/>
              <a:ext cx="4421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형상관리 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/>
              </a:r>
              <a:b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</a:b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활동감사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endParaRPr>
            </a:p>
          </p:txBody>
        </p:sp>
      </p:grpSp>
      <p:sp>
        <p:nvSpPr>
          <p:cNvPr id="175" name="AutoShape 44" descr="상자1"/>
          <p:cNvSpPr>
            <a:spLocks noChangeArrowheads="1"/>
          </p:cNvSpPr>
          <p:nvPr/>
        </p:nvSpPr>
        <p:spPr bwMode="auto">
          <a:xfrm>
            <a:off x="2990351" y="8001573"/>
            <a:ext cx="1048867" cy="25516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6350" cap="flat" cmpd="sng" algn="ctr">
            <a:solidFill>
              <a:srgbClr val="7DCEF7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80975" algn="ctr" defTabSz="108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 관리자</a:t>
            </a:r>
          </a:p>
        </p:txBody>
      </p:sp>
      <p:pic>
        <p:nvPicPr>
          <p:cNvPr id="176" name="Picture 15" descr="5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t="2872" r="37320" b="4922"/>
          <a:stretch>
            <a:fillRect/>
          </a:stretch>
        </p:blipFill>
        <p:spPr bwMode="auto">
          <a:xfrm>
            <a:off x="2715377" y="7974992"/>
            <a:ext cx="373549" cy="39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 Box 6635"/>
          <p:cNvSpPr txBox="1">
            <a:spLocks noChangeArrowheads="1"/>
          </p:cNvSpPr>
          <p:nvPr/>
        </p:nvSpPr>
        <p:spPr bwMode="auto">
          <a:xfrm>
            <a:off x="4009767" y="8392442"/>
            <a:ext cx="933970" cy="9875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>
            <a:lvl1pPr marL="88900" indent="-889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형상관리자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형상식별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형상통제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버전관리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 typeface="Tw Cen MT Condensed" pitchFamily="34" charset="0"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</a:rPr>
              <a:t>변경관리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489933" y="8229783"/>
            <a:ext cx="1281086" cy="1431829"/>
            <a:chOff x="1101577" y="5907987"/>
            <a:chExt cx="1143593" cy="1431829"/>
          </a:xfrm>
        </p:grpSpPr>
        <p:grpSp>
          <p:nvGrpSpPr>
            <p:cNvPr id="179" name="그룹 28"/>
            <p:cNvGrpSpPr/>
            <p:nvPr/>
          </p:nvGrpSpPr>
          <p:grpSpPr>
            <a:xfrm>
              <a:off x="1101577" y="5907987"/>
              <a:ext cx="1143593" cy="635686"/>
              <a:chOff x="333375" y="3432913"/>
              <a:chExt cx="4400867" cy="608847"/>
            </a:xfrm>
          </p:grpSpPr>
          <p:grpSp>
            <p:nvGrpSpPr>
              <p:cNvPr id="186" name="그룹 79"/>
              <p:cNvGrpSpPr/>
              <p:nvPr/>
            </p:nvGrpSpPr>
            <p:grpSpPr>
              <a:xfrm>
                <a:off x="333375" y="3432913"/>
                <a:ext cx="4400867" cy="608847"/>
                <a:chOff x="1134071" y="2256281"/>
                <a:chExt cx="4936226" cy="572441"/>
              </a:xfrm>
            </p:grpSpPr>
            <p:sp>
              <p:nvSpPr>
                <p:cNvPr id="188" name="화이트투명사각판"/>
                <p:cNvSpPr/>
                <p:nvPr/>
              </p:nvSpPr>
              <p:spPr bwMode="auto">
                <a:xfrm flipV="1">
                  <a:off x="1134071" y="2314566"/>
                  <a:ext cx="4936222" cy="514156"/>
                </a:xfrm>
                <a:prstGeom prst="roundRect">
                  <a:avLst>
                    <a:gd name="adj" fmla="val 2877"/>
                  </a:avLst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D5D5D5"/>
                  </a:solidFill>
                  <a:prstDash val="solid"/>
                </a:ln>
                <a:effectLst/>
              </p:spPr>
              <p:txBody>
                <a:bodyPr tIns="108000" rtlCol="0" anchor="t"/>
                <a:lstStyle/>
                <a:p>
                  <a:pPr marL="142875" marR="0" lvl="0" indent="-142875" algn="l" defTabSz="1001713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prstClr val="white">
                        <a:lumMod val="65000"/>
                      </a:prstClr>
                    </a:buClr>
                    <a:buSzPct val="70000"/>
                    <a:buFont typeface="나눔고딕" pitchFamily="50" charset="-127"/>
                    <a:buChar char="■"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189" name="양쪽 모서리가 둥근 사각형 188"/>
                <p:cNvSpPr/>
                <p:nvPr/>
              </p:nvSpPr>
              <p:spPr bwMode="auto">
                <a:xfrm>
                  <a:off x="1134071" y="2256281"/>
                  <a:ext cx="4936226" cy="188468"/>
                </a:xfrm>
                <a:prstGeom prst="round2SameRect">
                  <a:avLst/>
                </a:prstGeom>
                <a:solidFill>
                  <a:srgbClr val="CBE4B6"/>
                </a:solidFill>
                <a:ln w="6350" cap="flat" cmpd="sng" algn="ctr">
                  <a:solidFill>
                    <a:srgbClr val="96C86E"/>
                  </a:solidFill>
                  <a:prstDash val="solid"/>
                </a:ln>
                <a:effectLst/>
              </p:spPr>
              <p:txBody>
                <a:bodyPr wrap="none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-180975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소스코드</a:t>
                  </a:r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525142" y="3690395"/>
                <a:ext cx="4029690" cy="294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90488" marR="0" lvl="0" indent="-90488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전자정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부</a:t>
                </a: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itchFamily="18" charset="-127"/>
                    <a:ea typeface="Rix모던고딕 M" pitchFamily="18" charset="-127"/>
                  </a:rPr>
                  <a:t>프레임워크 기반</a:t>
                </a:r>
              </a:p>
            </p:txBody>
          </p:sp>
        </p:grpSp>
        <p:grpSp>
          <p:nvGrpSpPr>
            <p:cNvPr id="181" name="그룹 28"/>
            <p:cNvGrpSpPr/>
            <p:nvPr/>
          </p:nvGrpSpPr>
          <p:grpSpPr>
            <a:xfrm>
              <a:off x="1101577" y="6704130"/>
              <a:ext cx="1143593" cy="635686"/>
              <a:chOff x="333375" y="3432913"/>
              <a:chExt cx="4400867" cy="608847"/>
            </a:xfrm>
          </p:grpSpPr>
          <p:grpSp>
            <p:nvGrpSpPr>
              <p:cNvPr id="182" name="그룹 79"/>
              <p:cNvGrpSpPr/>
              <p:nvPr/>
            </p:nvGrpSpPr>
            <p:grpSpPr>
              <a:xfrm>
                <a:off x="333375" y="3432913"/>
                <a:ext cx="4400867" cy="608847"/>
                <a:chOff x="1134071" y="2256281"/>
                <a:chExt cx="4936226" cy="572441"/>
              </a:xfrm>
            </p:grpSpPr>
            <p:sp>
              <p:nvSpPr>
                <p:cNvPr id="184" name="화이트투명사각판"/>
                <p:cNvSpPr/>
                <p:nvPr/>
              </p:nvSpPr>
              <p:spPr bwMode="auto">
                <a:xfrm flipV="1">
                  <a:off x="1134071" y="2314566"/>
                  <a:ext cx="4936222" cy="514156"/>
                </a:xfrm>
                <a:prstGeom prst="roundRect">
                  <a:avLst>
                    <a:gd name="adj" fmla="val 2877"/>
                  </a:avLst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D5D5D5"/>
                  </a:solidFill>
                  <a:prstDash val="solid"/>
                </a:ln>
                <a:effectLst/>
              </p:spPr>
              <p:txBody>
                <a:bodyPr tIns="108000" rtlCol="0" anchor="t"/>
                <a:lstStyle/>
                <a:p>
                  <a:pPr marL="142875" marR="0" lvl="0" indent="-142875" algn="l" defTabSz="1001713" rtl="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>
                      <a:prstClr val="white">
                        <a:lumMod val="65000"/>
                      </a:prstClr>
                    </a:buClr>
                    <a:buSzPct val="70000"/>
                    <a:buFont typeface="나눔고딕" pitchFamily="50" charset="-127"/>
                    <a:buChar char="■"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endParaRPr>
                </a:p>
              </p:txBody>
            </p:sp>
            <p:sp>
              <p:nvSpPr>
                <p:cNvPr id="185" name="양쪽 모서리가 둥근 사각형 184"/>
                <p:cNvSpPr/>
                <p:nvPr/>
              </p:nvSpPr>
              <p:spPr bwMode="auto">
                <a:xfrm>
                  <a:off x="1134071" y="2256281"/>
                  <a:ext cx="4936226" cy="188468"/>
                </a:xfrm>
                <a:prstGeom prst="round2SameRect">
                  <a:avLst/>
                </a:prstGeom>
                <a:solidFill>
                  <a:srgbClr val="CCECFF"/>
                </a:solidFill>
                <a:ln w="6350" cap="flat" cmpd="sng" algn="ctr">
                  <a:solidFill>
                    <a:srgbClr val="7DCEF7"/>
                  </a:solidFill>
                  <a:prstDash val="solid"/>
                </a:ln>
                <a:effectLst/>
              </p:spPr>
              <p:txBody>
                <a:bodyPr wrap="none"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-180975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문서산출물</a:t>
                  </a: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525142" y="3690395"/>
                <a:ext cx="4029687" cy="331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90488" marR="0" lvl="0" indent="-90488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개발산출물</a:t>
                </a:r>
              </a:p>
              <a:p>
                <a:pPr marL="90488" marR="0" lvl="0" indent="-90488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Char char="•"/>
                  <a:tabLst>
                    <a:tab pos="511175" algn="l"/>
                    <a:tab pos="1022350" algn="l"/>
                    <a:tab pos="1536700" algn="l"/>
                    <a:tab pos="2047875" algn="l"/>
                    <a:tab pos="2559050" algn="l"/>
                    <a:tab pos="3071813" algn="l"/>
                    <a:tab pos="3582988" algn="l"/>
                    <a:tab pos="4095750" algn="l"/>
                    <a:tab pos="4608513" algn="l"/>
                    <a:tab pos="5119688" algn="l"/>
                    <a:tab pos="5632450" algn="l"/>
                    <a:tab pos="6656388" algn="l"/>
                    <a:tab pos="7169150" algn="l"/>
                    <a:tab pos="7680325" algn="l"/>
                    <a:tab pos="8191500" algn="l"/>
                    <a:tab pos="8704263" algn="l"/>
                    <a:tab pos="9217025" algn="l"/>
                    <a:tab pos="9728200" algn="l"/>
                    <a:tab pos="10240963" algn="l"/>
                    <a:tab pos="10752138" algn="l"/>
                    <a:tab pos="11264900" algn="l"/>
                    <a:tab pos="11777663" algn="l"/>
                    <a:tab pos="12288838" algn="l"/>
                    <a:tab pos="12801600" algn="l"/>
                    <a:tab pos="13312775" algn="l"/>
                    <a:tab pos="13823950" algn="l"/>
                    <a:tab pos="14338300" algn="l"/>
                    <a:tab pos="14849475" algn="l"/>
                    <a:tab pos="15360650" algn="l"/>
                    <a:tab pos="15873413" algn="l"/>
                    <a:tab pos="16384588" algn="l"/>
                  </a:tabLst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관리산출물</a:t>
                </a:r>
              </a:p>
            </p:txBody>
          </p:sp>
        </p:grpSp>
      </p:grpSp>
      <p:grpSp>
        <p:nvGrpSpPr>
          <p:cNvPr id="190" name="그룹 189"/>
          <p:cNvGrpSpPr/>
          <p:nvPr/>
        </p:nvGrpSpPr>
        <p:grpSpPr>
          <a:xfrm>
            <a:off x="1994372" y="8591225"/>
            <a:ext cx="351129" cy="865392"/>
            <a:chOff x="2385726" y="8437471"/>
            <a:chExt cx="392993" cy="1085024"/>
          </a:xfrm>
        </p:grpSpPr>
        <p:pic>
          <p:nvPicPr>
            <p:cNvPr id="191" name="Picture 12" descr="도형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526719" y="8898812"/>
              <a:ext cx="252000" cy="16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2" name="Picture 12" descr="도형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385726" y="9313770"/>
              <a:ext cx="324000" cy="20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12" descr="도형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5" t="11368" r="56543" b="81020"/>
            <a:stretch>
              <a:fillRect/>
            </a:stretch>
          </p:blipFill>
          <p:spPr bwMode="auto">
            <a:xfrm rot="10800000">
              <a:off x="2385726" y="8437471"/>
              <a:ext cx="324000" cy="20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" name="Rectangle 20"/>
          <p:cNvSpPr>
            <a:spLocks noChangeArrowheads="1"/>
          </p:cNvSpPr>
          <p:nvPr/>
        </p:nvSpPr>
        <p:spPr bwMode="gray">
          <a:xfrm>
            <a:off x="1828714" y="8828292"/>
            <a:ext cx="331025" cy="30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식별</a:t>
            </a:r>
          </a:p>
        </p:txBody>
      </p:sp>
      <p:grpSp>
        <p:nvGrpSpPr>
          <p:cNvPr id="206" name="그룹 205"/>
          <p:cNvGrpSpPr/>
          <p:nvPr/>
        </p:nvGrpSpPr>
        <p:grpSpPr>
          <a:xfrm>
            <a:off x="469539" y="4737860"/>
            <a:ext cx="6642462" cy="2024800"/>
            <a:chOff x="501334" y="4037631"/>
            <a:chExt cx="6359009" cy="2024800"/>
          </a:xfrm>
        </p:grpSpPr>
        <p:sp>
          <p:nvSpPr>
            <p:cNvPr id="271" name="Rectangle 93"/>
            <p:cNvSpPr>
              <a:spLocks noChangeArrowheads="1"/>
            </p:cNvSpPr>
            <p:nvPr/>
          </p:nvSpPr>
          <p:spPr bwMode="auto">
            <a:xfrm>
              <a:off x="501334" y="4090774"/>
              <a:ext cx="113109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프로젝트의 형상 또는 구성을 알 수 있는 문서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개발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산출물을 형상항목으로 식별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형상항목이 저장될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Repository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정의</a:t>
              </a:r>
            </a:p>
          </p:txBody>
        </p:sp>
        <p:sp>
          <p:nvSpPr>
            <p:cNvPr id="272" name="Rectangle 93"/>
            <p:cNvSpPr>
              <a:spLocks noChangeArrowheads="1"/>
            </p:cNvSpPr>
            <p:nvPr/>
          </p:nvSpPr>
          <p:spPr bwMode="auto">
            <a:xfrm>
              <a:off x="1815950" y="4269688"/>
              <a:ext cx="1142402" cy="179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변경관리절차에 일반형상항목 및 요구사항을 변경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변경통제위원회 구성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필요시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)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은 변경대상에 따라 다르게 운영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PM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은 변경요청의 상태를 추적 및 모니터링</a:t>
              </a:r>
            </a:p>
          </p:txBody>
        </p:sp>
        <p:sp>
          <p:nvSpPr>
            <p:cNvPr id="273" name="Rectangle 93"/>
            <p:cNvSpPr>
              <a:spLocks noChangeArrowheads="1"/>
            </p:cNvSpPr>
            <p:nvPr/>
          </p:nvSpPr>
          <p:spPr bwMode="auto">
            <a:xfrm>
              <a:off x="3136221" y="4090774"/>
              <a:ext cx="1142402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베이스라인 및 배포대상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 항목의 통합성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Integrity)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을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보장하기 위하여 주기적으로 형상상태보고 및 형상감사를 수행</a:t>
              </a:r>
            </a:p>
          </p:txBody>
        </p:sp>
        <p:sp>
          <p:nvSpPr>
            <p:cNvPr id="274" name="Rectangle 93"/>
            <p:cNvSpPr>
              <a:spLocks noChangeArrowheads="1"/>
            </p:cNvSpPr>
            <p:nvPr/>
          </p:nvSpPr>
          <p:spPr bwMode="auto">
            <a:xfrm>
              <a:off x="4456492" y="4269688"/>
              <a:ext cx="1225133" cy="172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형상감사는 베이스라인과 배포 전에 수행하며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물리적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형상감사와 기능적 형상감사로 구분하여 실시</a:t>
              </a:r>
            </a:p>
            <a:p>
              <a:pPr marL="86251" marR="0" lvl="0" indent="-86251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발견된 지적 사항은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Action Item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으로 식별하여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“프로젝트 기록서”에 기록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관리 </a:t>
              </a:r>
            </a:p>
          </p:txBody>
        </p:sp>
        <p:sp>
          <p:nvSpPr>
            <p:cNvPr id="275" name="Rectangle 93"/>
            <p:cNvSpPr>
              <a:spLocks noChangeArrowheads="1"/>
            </p:cNvSpPr>
            <p:nvPr/>
          </p:nvSpPr>
          <p:spPr bwMode="auto">
            <a:xfrm>
              <a:off x="5778597" y="4090774"/>
              <a:ext cx="1081746" cy="1184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6251" marR="0" lvl="0" indent="-86251" algn="l" defTabSz="914400" rtl="0" eaLnBrk="1" fontAlgn="base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프로젝트 생명주기 중 마일스톤 및 특정 시점에 베이스라인 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설정 및 배포 실시</a:t>
              </a:r>
            </a:p>
          </p:txBody>
        </p:sp>
        <p:pic>
          <p:nvPicPr>
            <p:cNvPr id="276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692074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2021514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3354622" y="4994639"/>
              <a:ext cx="1992865" cy="7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" name="Picture 71" descr="악세사리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16200000">
              <a:off x="4684061" y="4996442"/>
              <a:ext cx="1992865" cy="7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4112</Words>
  <Application>Microsoft Office PowerPoint</Application>
  <PresentationFormat>사용자 지정</PresentationFormat>
  <Paragraphs>1155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6_Office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444</cp:revision>
  <cp:lastPrinted>2016-07-29T02:32:16Z</cp:lastPrinted>
  <dcterms:created xsi:type="dcterms:W3CDTF">2012-12-17T05:03:29Z</dcterms:created>
  <dcterms:modified xsi:type="dcterms:W3CDTF">2019-08-20T11:02:35Z</dcterms:modified>
</cp:coreProperties>
</file>