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49" autoAdjust="0"/>
    <p:restoredTop sz="99154" autoAdjust="0"/>
  </p:normalViewPr>
  <p:slideViewPr>
    <p:cSldViewPr snapToGrid="0">
      <p:cViewPr varScale="1">
        <p:scale>
          <a:sx n="149" d="100"/>
          <a:sy n="149" d="100"/>
        </p:scale>
        <p:origin x="29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C6ED3-7E25-4199-8A03-76935E0DA9AF}" type="datetimeFigureOut">
              <a:rPr lang="ko-KR" altLang="en-US" smtClean="0"/>
              <a:pPr/>
              <a:t>2016-01-05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87640-F832-4781-8A53-F7A8CBD240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8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7640-F832-4781-8A53-F7A8CBD240D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5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7640-F832-4781-8A53-F7A8CBD240D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5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4130-A9AC-49C5-9224-C02CEF165068}" type="datetimeFigureOut">
              <a:rPr lang="ko-KR" altLang="en-US" smtClean="0"/>
              <a:pPr/>
              <a:t>2016-01-05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1620-791B-436F-9552-5218D129A8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2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4130-A9AC-49C5-9224-C02CEF165068}" type="datetimeFigureOut">
              <a:rPr lang="ko-KR" altLang="en-US" smtClean="0"/>
              <a:pPr/>
              <a:t>2016-01-05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1620-791B-436F-9552-5218D129A8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1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4130-A9AC-49C5-9224-C02CEF165068}" type="datetimeFigureOut">
              <a:rPr lang="ko-KR" altLang="en-US" smtClean="0"/>
              <a:pPr/>
              <a:t>2016-01-05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1620-791B-436F-9552-5218D129A8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37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4130-A9AC-49C5-9224-C02CEF165068}" type="datetimeFigureOut">
              <a:rPr lang="ko-KR" altLang="en-US" smtClean="0"/>
              <a:pPr/>
              <a:t>2016-01-05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1620-791B-436F-9552-5218D129A8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43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4130-A9AC-49C5-9224-C02CEF165068}" type="datetimeFigureOut">
              <a:rPr lang="ko-KR" altLang="en-US" smtClean="0"/>
              <a:pPr/>
              <a:t>2016-01-05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1620-791B-436F-9552-5218D129A8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3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4130-A9AC-49C5-9224-C02CEF165068}" type="datetimeFigureOut">
              <a:rPr lang="ko-KR" altLang="en-US" smtClean="0"/>
              <a:pPr/>
              <a:t>2016-01-05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1620-791B-436F-9552-5218D129A8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4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4130-A9AC-49C5-9224-C02CEF165068}" type="datetimeFigureOut">
              <a:rPr lang="ko-KR" altLang="en-US" smtClean="0"/>
              <a:pPr/>
              <a:t>2016-01-05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1620-791B-436F-9552-5218D129A8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5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4130-A9AC-49C5-9224-C02CEF165068}" type="datetimeFigureOut">
              <a:rPr lang="ko-KR" altLang="en-US" smtClean="0"/>
              <a:pPr/>
              <a:t>2016-01-05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1620-791B-436F-9552-5218D129A8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3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4130-A9AC-49C5-9224-C02CEF165068}" type="datetimeFigureOut">
              <a:rPr lang="ko-KR" altLang="en-US" smtClean="0"/>
              <a:pPr/>
              <a:t>2016-01-05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1620-791B-436F-9552-5218D129A8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75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4130-A9AC-49C5-9224-C02CEF165068}" type="datetimeFigureOut">
              <a:rPr lang="ko-KR" altLang="en-US" smtClean="0"/>
              <a:pPr/>
              <a:t>2016-01-05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1620-791B-436F-9552-5218D129A8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8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24130-A9AC-49C5-9224-C02CEF165068}" type="datetimeFigureOut">
              <a:rPr lang="ko-KR" altLang="en-US" smtClean="0"/>
              <a:pPr/>
              <a:t>2016-01-05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1620-791B-436F-9552-5218D129A8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1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4130-A9AC-49C5-9224-C02CEF165068}" type="datetimeFigureOut">
              <a:rPr lang="ko-KR" altLang="en-US" smtClean="0"/>
              <a:pPr/>
              <a:t>2016-01-05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71620-791B-436F-9552-5218D129A8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5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04" y="81206"/>
            <a:ext cx="546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지식서비스 현황과 문제점의 인과관계도 </a:t>
            </a:r>
            <a:r>
              <a:rPr lang="en-US" altLang="ko-KR" dirty="0" smtClean="0"/>
              <a:t>(2016.01.04)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852" y="689548"/>
            <a:ext cx="21467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 </a:t>
            </a:r>
            <a:r>
              <a:rPr lang="ko-KR" altLang="en-US" sz="1100" dirty="0" smtClean="0"/>
              <a:t>문제점 </a:t>
            </a:r>
            <a:r>
              <a:rPr lang="en-US" altLang="ko-KR" sz="1100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GDP</a:t>
            </a:r>
            <a:r>
              <a:rPr lang="ko-KR" altLang="en-US" sz="1100" dirty="0" smtClean="0"/>
              <a:t>대비 비율 작음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낙후된 서비스 산업구조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낮은 부가가치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산업기반 구조 취약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법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제도</a:t>
            </a:r>
            <a:r>
              <a:rPr lang="en-US" altLang="ko-KR" sz="11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지재권 취약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보안관리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61118" y="3825241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 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좋은 사례 </a:t>
            </a:r>
            <a:r>
              <a:rPr lang="en-US" altLang="ko-KR" sz="1000" dirty="0" smtClean="0"/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384" y="403299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공정관리 컨설팅</a:t>
            </a:r>
            <a:endParaRPr lang="en-US" altLang="ko-KR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1118" y="4749269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Plant PJT</a:t>
            </a:r>
            <a:r>
              <a:rPr lang="ko-KR" altLang="en-US" sz="1000" dirty="0" smtClean="0"/>
              <a:t> 컨설팅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034628" y="4032989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우리의 강점을 활용</a:t>
            </a:r>
            <a:endParaRPr lang="en-US" altLang="ko-KR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34628" y="4749268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기업육성 및 지재권 강화</a:t>
            </a:r>
            <a:endParaRPr lang="en-US" altLang="ko-KR" sz="1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44563" y="4390711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양성화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사업화</a:t>
            </a:r>
            <a:endParaRPr lang="en-US" altLang="ko-KR" sz="1000" b="1" dirty="0" smtClean="0"/>
          </a:p>
        </p:txBody>
      </p:sp>
      <p:cxnSp>
        <p:nvCxnSpPr>
          <p:cNvPr id="16" name="구부러진 연결선 15"/>
          <p:cNvCxnSpPr>
            <a:stCxn id="10" idx="2"/>
            <a:endCxn id="12" idx="3"/>
          </p:cNvCxnSpPr>
          <p:nvPr/>
        </p:nvCxnSpPr>
        <p:spPr>
          <a:xfrm rot="5400000">
            <a:off x="2515804" y="4274288"/>
            <a:ext cx="234612" cy="24445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8" idx="2"/>
            <a:endCxn id="12" idx="1"/>
          </p:cNvCxnSpPr>
          <p:nvPr/>
        </p:nvCxnSpPr>
        <p:spPr>
          <a:xfrm rot="16200000" flipH="1">
            <a:off x="1144250" y="4213508"/>
            <a:ext cx="234611" cy="36601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endCxn id="12" idx="1"/>
          </p:cNvCxnSpPr>
          <p:nvPr/>
        </p:nvCxnSpPr>
        <p:spPr>
          <a:xfrm rot="5400000" flipH="1" flipV="1">
            <a:off x="1163029" y="4513836"/>
            <a:ext cx="281547" cy="281521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1" idx="0"/>
            <a:endCxn id="12" idx="3"/>
          </p:cNvCxnSpPr>
          <p:nvPr/>
        </p:nvCxnSpPr>
        <p:spPr>
          <a:xfrm rot="16200000" flipV="1">
            <a:off x="2586721" y="4437982"/>
            <a:ext cx="235446" cy="38712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65470" y="1044000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낮은 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노동 생산성</a:t>
            </a:r>
            <a:endParaRPr lang="en-US" altLang="ko-KR" sz="105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737311" y="845859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수입 작음</a:t>
            </a:r>
            <a:endParaRPr lang="en-US" altLang="ko-KR" sz="105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382507" y="291276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서비스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기업 적음</a:t>
            </a:r>
            <a:endParaRPr lang="en-US" altLang="ko-KR" sz="1050" b="1" dirty="0" smtClean="0"/>
          </a:p>
        </p:txBody>
      </p:sp>
      <p:cxnSp>
        <p:nvCxnSpPr>
          <p:cNvPr id="31" name="구부러진 연결선 30"/>
          <p:cNvCxnSpPr>
            <a:stCxn id="28" idx="0"/>
            <a:endCxn id="29" idx="1"/>
          </p:cNvCxnSpPr>
          <p:nvPr/>
        </p:nvCxnSpPr>
        <p:spPr>
          <a:xfrm rot="5400000" flipH="1" flipV="1">
            <a:off x="3448234" y="754924"/>
            <a:ext cx="67336" cy="51081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29" idx="0"/>
            <a:endCxn id="30" idx="1"/>
          </p:cNvCxnSpPr>
          <p:nvPr/>
        </p:nvCxnSpPr>
        <p:spPr>
          <a:xfrm rot="5400000" flipH="1" flipV="1">
            <a:off x="4585586" y="48938"/>
            <a:ext cx="339139" cy="1254704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15814" y="1771555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단가 낮음</a:t>
            </a:r>
            <a:endParaRPr lang="en-US" altLang="ko-KR" sz="1050" b="1" dirty="0" smtClean="0"/>
          </a:p>
        </p:txBody>
      </p:sp>
      <p:cxnSp>
        <p:nvCxnSpPr>
          <p:cNvPr id="49" name="구부러진 연결선 48"/>
          <p:cNvCxnSpPr>
            <a:stCxn id="48" idx="0"/>
            <a:endCxn id="28" idx="2"/>
          </p:cNvCxnSpPr>
          <p:nvPr/>
        </p:nvCxnSpPr>
        <p:spPr>
          <a:xfrm rot="5400000" flipH="1" flipV="1">
            <a:off x="3018066" y="1563127"/>
            <a:ext cx="296668" cy="1201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86435" y="1458562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수요 작음</a:t>
            </a:r>
            <a:endParaRPr lang="en-US" altLang="ko-KR" sz="1050" b="1" dirty="0" smtClean="0"/>
          </a:p>
        </p:txBody>
      </p:sp>
      <p:cxnSp>
        <p:nvCxnSpPr>
          <p:cNvPr id="56" name="구부러진 연결선 55"/>
          <p:cNvCxnSpPr>
            <a:stCxn id="55" idx="3"/>
            <a:endCxn id="29" idx="3"/>
          </p:cNvCxnSpPr>
          <p:nvPr/>
        </p:nvCxnSpPr>
        <p:spPr>
          <a:xfrm flipH="1" flipV="1">
            <a:off x="4518294" y="976664"/>
            <a:ext cx="49124" cy="612703"/>
          </a:xfrm>
          <a:prstGeom prst="curvedConnector3">
            <a:avLst>
              <a:gd name="adj1" fmla="val -46535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315564" y="1013949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브랜드 낮음</a:t>
            </a:r>
            <a:endParaRPr lang="en-US" altLang="ko-KR" sz="1050" b="1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5315564" y="1541257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내용 빈약</a:t>
            </a:r>
            <a:endParaRPr lang="en-US" altLang="ko-KR" sz="1050" b="1" dirty="0" smtClean="0"/>
          </a:p>
        </p:txBody>
      </p:sp>
      <p:cxnSp>
        <p:nvCxnSpPr>
          <p:cNvPr id="126" name="구부러진 연결선 125"/>
          <p:cNvCxnSpPr>
            <a:stCxn id="124" idx="1"/>
            <a:endCxn id="55" idx="3"/>
          </p:cNvCxnSpPr>
          <p:nvPr/>
        </p:nvCxnSpPr>
        <p:spPr>
          <a:xfrm rot="10800000" flipV="1">
            <a:off x="4567418" y="1144753"/>
            <a:ext cx="748146" cy="44461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 128"/>
          <p:cNvCxnSpPr>
            <a:stCxn id="125" idx="1"/>
            <a:endCxn id="55" idx="3"/>
          </p:cNvCxnSpPr>
          <p:nvPr/>
        </p:nvCxnSpPr>
        <p:spPr>
          <a:xfrm rot="10800000">
            <a:off x="4567418" y="1589368"/>
            <a:ext cx="748146" cy="826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607058" y="2175571"/>
            <a:ext cx="569387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수요자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활용도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낮음</a:t>
            </a:r>
            <a:endParaRPr lang="en-US" altLang="ko-KR" sz="1000" b="1" dirty="0" smtClean="0"/>
          </a:p>
        </p:txBody>
      </p:sp>
      <p:cxnSp>
        <p:nvCxnSpPr>
          <p:cNvPr id="147" name="구부러진 연결선 146"/>
          <p:cNvCxnSpPr>
            <a:stCxn id="146" idx="1"/>
            <a:endCxn id="48" idx="2"/>
          </p:cNvCxnSpPr>
          <p:nvPr/>
        </p:nvCxnSpPr>
        <p:spPr>
          <a:xfrm rot="10800000">
            <a:off x="3106306" y="2033166"/>
            <a:ext cx="500752" cy="41940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 149"/>
          <p:cNvCxnSpPr>
            <a:stCxn id="146" idx="0"/>
            <a:endCxn id="55" idx="2"/>
          </p:cNvCxnSpPr>
          <p:nvPr/>
        </p:nvCxnSpPr>
        <p:spPr>
          <a:xfrm rot="5400000" flipH="1" flipV="1">
            <a:off x="3806640" y="1805285"/>
            <a:ext cx="455399" cy="2851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856017" y="206952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공급역량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부족</a:t>
            </a:r>
            <a:endParaRPr lang="en-US" altLang="ko-KR" sz="1050" b="1" dirty="0" smtClean="0"/>
          </a:p>
        </p:txBody>
      </p:sp>
      <p:cxnSp>
        <p:nvCxnSpPr>
          <p:cNvPr id="154" name="구부러진 연결선 153"/>
          <p:cNvCxnSpPr>
            <a:stCxn id="153" idx="1"/>
            <a:endCxn id="55" idx="2"/>
          </p:cNvCxnSpPr>
          <p:nvPr/>
        </p:nvCxnSpPr>
        <p:spPr>
          <a:xfrm rot="10800000">
            <a:off x="4176927" y="1720172"/>
            <a:ext cx="679090" cy="564800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 156"/>
          <p:cNvCxnSpPr>
            <a:stCxn id="153" idx="0"/>
            <a:endCxn id="125" idx="2"/>
          </p:cNvCxnSpPr>
          <p:nvPr/>
        </p:nvCxnSpPr>
        <p:spPr>
          <a:xfrm rot="5400000" flipH="1" flipV="1">
            <a:off x="5334937" y="1698410"/>
            <a:ext cx="266661" cy="47557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 159"/>
          <p:cNvCxnSpPr>
            <a:stCxn id="153" idx="3"/>
            <a:endCxn id="124" idx="3"/>
          </p:cNvCxnSpPr>
          <p:nvPr/>
        </p:nvCxnSpPr>
        <p:spPr>
          <a:xfrm flipV="1">
            <a:off x="5604940" y="1144754"/>
            <a:ext cx="632671" cy="1140218"/>
          </a:xfrm>
          <a:prstGeom prst="curvedConnector3">
            <a:avLst>
              <a:gd name="adj1" fmla="val 1361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구부러진 연결선 166"/>
          <p:cNvCxnSpPr>
            <a:stCxn id="189" idx="0"/>
            <a:endCxn id="153" idx="2"/>
          </p:cNvCxnSpPr>
          <p:nvPr/>
        </p:nvCxnSpPr>
        <p:spPr>
          <a:xfrm rot="5400000" flipH="1" flipV="1">
            <a:off x="4917810" y="2505477"/>
            <a:ext cx="317731" cy="30760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4201359" y="2818146"/>
            <a:ext cx="14430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서비스 </a:t>
            </a:r>
            <a:r>
              <a:rPr lang="en-US" altLang="ko-KR" sz="1050" b="1" dirty="0" smtClean="0"/>
              <a:t>R&amp;D</a:t>
            </a:r>
            <a:r>
              <a:rPr lang="ko-KR" altLang="en-US" sz="1050" b="1" dirty="0" smtClean="0"/>
              <a:t>투자 적음</a:t>
            </a:r>
            <a:endParaRPr lang="en-US" altLang="ko-KR" sz="1050" b="1" dirty="0" smtClean="0"/>
          </a:p>
          <a:p>
            <a:pPr algn="ctr"/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기술중심 </a:t>
            </a:r>
            <a:r>
              <a:rPr lang="en-US" altLang="ko-KR" sz="1050" b="1" dirty="0" smtClean="0"/>
              <a:t>R&amp;D)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08994" y="3577624"/>
            <a:ext cx="13660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정부지원체계 미흡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교육</a:t>
            </a:r>
            <a:r>
              <a:rPr lang="en-US" altLang="ko-KR" sz="1050" b="1" dirty="0" smtClean="0"/>
              <a:t>/R&amp;D </a:t>
            </a:r>
            <a:r>
              <a:rPr lang="ko-KR" altLang="en-US" sz="1050" b="1" dirty="0" smtClean="0"/>
              <a:t>지원 작음</a:t>
            </a:r>
            <a:endParaRPr lang="en-US" altLang="ko-KR" sz="1050" b="1" dirty="0" smtClean="0"/>
          </a:p>
        </p:txBody>
      </p:sp>
      <p:sp>
        <p:nvSpPr>
          <p:cNvPr id="191" name="TextBox 190"/>
          <p:cNvSpPr txBox="1"/>
          <p:nvPr/>
        </p:nvSpPr>
        <p:spPr>
          <a:xfrm>
            <a:off x="5088427" y="4564456"/>
            <a:ext cx="11881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기본 인프라 부족</a:t>
            </a:r>
            <a:endParaRPr lang="en-US" altLang="ko-KR" sz="1050" b="1" dirty="0" smtClean="0"/>
          </a:p>
          <a:p>
            <a:pPr algn="ctr"/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교육</a:t>
            </a:r>
            <a:r>
              <a:rPr lang="en-US" altLang="ko-KR" sz="1050" b="1" dirty="0" smtClean="0"/>
              <a:t>, R&amp;D)</a:t>
            </a:r>
          </a:p>
        </p:txBody>
      </p:sp>
      <p:cxnSp>
        <p:nvCxnSpPr>
          <p:cNvPr id="195" name="구부러진 연결선 194"/>
          <p:cNvCxnSpPr>
            <a:stCxn id="190" idx="0"/>
            <a:endCxn id="189" idx="2"/>
          </p:cNvCxnSpPr>
          <p:nvPr/>
        </p:nvCxnSpPr>
        <p:spPr>
          <a:xfrm rot="16200000" flipV="1">
            <a:off x="4935463" y="3221052"/>
            <a:ext cx="343980" cy="36916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구부러진 연결선 197"/>
          <p:cNvCxnSpPr>
            <a:stCxn id="191" idx="0"/>
            <a:endCxn id="190" idx="2"/>
          </p:cNvCxnSpPr>
          <p:nvPr/>
        </p:nvCxnSpPr>
        <p:spPr>
          <a:xfrm rot="16200000" flipV="1">
            <a:off x="5201600" y="4083556"/>
            <a:ext cx="571334" cy="39046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6919095" y="4275572"/>
            <a:ext cx="12153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사회</a:t>
            </a:r>
            <a:r>
              <a:rPr lang="en-US" altLang="ko-KR" sz="1050" b="1" dirty="0" smtClean="0"/>
              <a:t>/</a:t>
            </a:r>
            <a:r>
              <a:rPr lang="ko-KR" altLang="en-US" sz="1050" b="1" dirty="0" smtClean="0"/>
              <a:t>문화적 요인</a:t>
            </a:r>
            <a:endParaRPr lang="en-US" altLang="ko-KR" sz="1050" b="1" dirty="0" smtClean="0"/>
          </a:p>
          <a:p>
            <a:pPr algn="ctr"/>
            <a:r>
              <a:rPr lang="en-US" altLang="ko-KR" sz="1050" b="1" dirty="0" smtClean="0"/>
              <a:t>Cultural</a:t>
            </a:r>
          </a:p>
        </p:txBody>
      </p:sp>
      <p:cxnSp>
        <p:nvCxnSpPr>
          <p:cNvPr id="227" name="구부러진 연결선 226"/>
          <p:cNvCxnSpPr>
            <a:stCxn id="226" idx="1"/>
            <a:endCxn id="191" idx="3"/>
          </p:cNvCxnSpPr>
          <p:nvPr/>
        </p:nvCxnSpPr>
        <p:spPr>
          <a:xfrm rot="10800000" flipV="1">
            <a:off x="6276573" y="4483321"/>
            <a:ext cx="642522" cy="28888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6350374" y="353001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외부 투자</a:t>
            </a:r>
            <a:endParaRPr lang="en-US" altLang="ko-KR" sz="1050" b="1" dirty="0" smtClean="0"/>
          </a:p>
        </p:txBody>
      </p:sp>
      <p:cxnSp>
        <p:nvCxnSpPr>
          <p:cNvPr id="232" name="구부러진 연결선 231"/>
          <p:cNvCxnSpPr>
            <a:stCxn id="231" idx="1"/>
            <a:endCxn id="189" idx="3"/>
          </p:cNvCxnSpPr>
          <p:nvPr/>
        </p:nvCxnSpPr>
        <p:spPr>
          <a:xfrm rot="10800000">
            <a:off x="5644382" y="3025895"/>
            <a:ext cx="705992" cy="63492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7737882" y="847177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수입 높음</a:t>
            </a:r>
            <a:endParaRPr lang="en-US" altLang="ko-KR" sz="1050" b="1" dirty="0" smtClean="0"/>
          </a:p>
        </p:txBody>
      </p:sp>
      <p:sp>
        <p:nvSpPr>
          <p:cNvPr id="263" name="TextBox 262"/>
          <p:cNvSpPr txBox="1"/>
          <p:nvPr/>
        </p:nvSpPr>
        <p:spPr>
          <a:xfrm>
            <a:off x="7987984" y="1616309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단가 높음</a:t>
            </a:r>
            <a:endParaRPr lang="en-US" altLang="ko-KR" sz="1050" b="1" dirty="0" smtClean="0"/>
          </a:p>
        </p:txBody>
      </p:sp>
      <p:sp>
        <p:nvSpPr>
          <p:cNvPr id="264" name="TextBox 263"/>
          <p:cNvSpPr txBox="1"/>
          <p:nvPr/>
        </p:nvSpPr>
        <p:spPr>
          <a:xfrm>
            <a:off x="6883996" y="1282698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높은 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노동 생산성</a:t>
            </a:r>
            <a:endParaRPr lang="en-US" altLang="ko-KR" sz="1050" b="1" dirty="0" smtClean="0"/>
          </a:p>
        </p:txBody>
      </p:sp>
      <p:sp>
        <p:nvSpPr>
          <p:cNvPr id="265" name="순서도: 자기 디스크 264"/>
          <p:cNvSpPr/>
          <p:nvPr/>
        </p:nvSpPr>
        <p:spPr>
          <a:xfrm>
            <a:off x="6787633" y="2200357"/>
            <a:ext cx="648137" cy="330973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KDB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7939023" y="2620353"/>
            <a:ext cx="1077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적절한 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수요 존재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재벌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모기업</a:t>
            </a:r>
            <a:endParaRPr lang="en-US" altLang="ko-KR" sz="1200" b="1" dirty="0"/>
          </a:p>
          <a:p>
            <a:pPr algn="ctr"/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금융사</a:t>
            </a:r>
            <a:r>
              <a:rPr lang="ko-KR" altLang="en-US" sz="1200" b="1" dirty="0" smtClean="0"/>
              <a:t> 등</a:t>
            </a:r>
            <a:r>
              <a:rPr lang="en-US" altLang="ko-KR" sz="1200" b="1" dirty="0" smtClean="0"/>
              <a:t>)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6930571" y="2971873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외국계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모회사</a:t>
            </a:r>
            <a:endParaRPr lang="en-US" altLang="ko-KR" sz="1050" b="1" dirty="0" smtClean="0"/>
          </a:p>
        </p:txBody>
      </p:sp>
      <p:cxnSp>
        <p:nvCxnSpPr>
          <p:cNvPr id="268" name="구부러진 연결선 267"/>
          <p:cNvCxnSpPr>
            <a:stCxn id="263" idx="0"/>
            <a:endCxn id="262" idx="2"/>
          </p:cNvCxnSpPr>
          <p:nvPr/>
        </p:nvCxnSpPr>
        <p:spPr>
          <a:xfrm rot="16200000" flipV="1">
            <a:off x="7999664" y="1237497"/>
            <a:ext cx="507522" cy="2501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구부러진 연결선 270"/>
          <p:cNvCxnSpPr>
            <a:stCxn id="265" idx="4"/>
            <a:endCxn id="263" idx="2"/>
          </p:cNvCxnSpPr>
          <p:nvPr/>
        </p:nvCxnSpPr>
        <p:spPr>
          <a:xfrm flipV="1">
            <a:off x="7435770" y="1877919"/>
            <a:ext cx="942706" cy="48792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구부러진 연결선 273"/>
          <p:cNvCxnSpPr>
            <a:stCxn id="265" idx="1"/>
            <a:endCxn id="264" idx="2"/>
          </p:cNvCxnSpPr>
          <p:nvPr/>
        </p:nvCxnSpPr>
        <p:spPr>
          <a:xfrm rot="5400000" flipH="1" flipV="1">
            <a:off x="6984975" y="1840312"/>
            <a:ext cx="486772" cy="2333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구부러진 연결선 276"/>
          <p:cNvCxnSpPr>
            <a:stCxn id="264" idx="0"/>
            <a:endCxn id="262" idx="1"/>
          </p:cNvCxnSpPr>
          <p:nvPr/>
        </p:nvCxnSpPr>
        <p:spPr>
          <a:xfrm rot="5400000" flipH="1" flipV="1">
            <a:off x="7389093" y="933909"/>
            <a:ext cx="304716" cy="39286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구부러진 연결선 297"/>
          <p:cNvCxnSpPr>
            <a:stCxn id="266" idx="0"/>
            <a:endCxn id="263" idx="2"/>
          </p:cNvCxnSpPr>
          <p:nvPr/>
        </p:nvCxnSpPr>
        <p:spPr>
          <a:xfrm rot="16200000" flipV="1">
            <a:off x="8056917" y="2199478"/>
            <a:ext cx="742434" cy="9931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구부러진 연결선 301"/>
          <p:cNvCxnSpPr>
            <a:stCxn id="267" idx="0"/>
            <a:endCxn id="265" idx="3"/>
          </p:cNvCxnSpPr>
          <p:nvPr/>
        </p:nvCxnSpPr>
        <p:spPr>
          <a:xfrm rot="16200000" flipV="1">
            <a:off x="6952831" y="2690202"/>
            <a:ext cx="440543" cy="1227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1923110" y="2559359"/>
            <a:ext cx="726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단가 높음</a:t>
            </a:r>
            <a:endParaRPr lang="en-US" altLang="ko-KR" sz="1000" b="1" dirty="0" smtClean="0"/>
          </a:p>
        </p:txBody>
      </p:sp>
      <p:sp>
        <p:nvSpPr>
          <p:cNvPr id="313" name="TextBox 312"/>
          <p:cNvSpPr txBox="1"/>
          <p:nvPr/>
        </p:nvSpPr>
        <p:spPr>
          <a:xfrm>
            <a:off x="1247543" y="2019509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제공자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재벌 자회사</a:t>
            </a:r>
            <a:r>
              <a:rPr lang="en-US" altLang="ko-KR" sz="1000" b="1" dirty="0" smtClean="0"/>
              <a:t>)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2131913" y="3305379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수요자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재벌 관계사들</a:t>
            </a:r>
            <a:r>
              <a:rPr lang="en-US" altLang="ko-KR" sz="1000" b="1" dirty="0" smtClean="0"/>
              <a:t>)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634894" y="2918691"/>
            <a:ext cx="854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재벌 오너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자산 증식에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이용됨</a:t>
            </a:r>
            <a:endParaRPr lang="en-US" altLang="ko-KR" sz="1000" b="1" dirty="0" smtClean="0"/>
          </a:p>
        </p:txBody>
      </p:sp>
      <p:cxnSp>
        <p:nvCxnSpPr>
          <p:cNvPr id="317" name="구부러진 연결선 316"/>
          <p:cNvCxnSpPr>
            <a:stCxn id="315" idx="0"/>
            <a:endCxn id="312" idx="2"/>
          </p:cNvCxnSpPr>
          <p:nvPr/>
        </p:nvCxnSpPr>
        <p:spPr>
          <a:xfrm rot="16200000" flipV="1">
            <a:off x="2225011" y="2866921"/>
            <a:ext cx="499799" cy="3771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구부러진 연결선 320"/>
          <p:cNvCxnSpPr>
            <a:stCxn id="312" idx="1"/>
            <a:endCxn id="313" idx="2"/>
          </p:cNvCxnSpPr>
          <p:nvPr/>
        </p:nvCxnSpPr>
        <p:spPr>
          <a:xfrm rot="10800000">
            <a:off x="1714980" y="2419620"/>
            <a:ext cx="208131" cy="262851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구부러진 연결선 325"/>
          <p:cNvCxnSpPr>
            <a:stCxn id="313" idx="2"/>
            <a:endCxn id="316" idx="0"/>
          </p:cNvCxnSpPr>
          <p:nvPr/>
        </p:nvCxnSpPr>
        <p:spPr>
          <a:xfrm rot="5400000">
            <a:off x="1139081" y="2342793"/>
            <a:ext cx="499072" cy="65272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 270"/>
          <p:cNvCxnSpPr>
            <a:stCxn id="265" idx="2"/>
            <a:endCxn id="153" idx="3"/>
          </p:cNvCxnSpPr>
          <p:nvPr/>
        </p:nvCxnSpPr>
        <p:spPr>
          <a:xfrm rot="10800000">
            <a:off x="5604941" y="2284972"/>
            <a:ext cx="1182693" cy="8087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84"/>
          <p:cNvCxnSpPr>
            <a:stCxn id="91" idx="3"/>
            <a:endCxn id="265" idx="3"/>
          </p:cNvCxnSpPr>
          <p:nvPr/>
        </p:nvCxnSpPr>
        <p:spPr>
          <a:xfrm flipV="1">
            <a:off x="6467240" y="2531330"/>
            <a:ext cx="644462" cy="11891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013270" y="252328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지식</a:t>
            </a:r>
            <a:endParaRPr lang="en-US" altLang="ko-KR" sz="1050" b="1" dirty="0" smtClean="0"/>
          </a:p>
        </p:txBody>
      </p:sp>
      <p:cxnSp>
        <p:nvCxnSpPr>
          <p:cNvPr id="92" name="구부러진 연결선 84"/>
          <p:cNvCxnSpPr>
            <a:stCxn id="189" idx="3"/>
          </p:cNvCxnSpPr>
          <p:nvPr/>
        </p:nvCxnSpPr>
        <p:spPr>
          <a:xfrm flipV="1">
            <a:off x="5644382" y="2674620"/>
            <a:ext cx="405898" cy="3512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 84"/>
          <p:cNvCxnSpPr>
            <a:stCxn id="267" idx="1"/>
            <a:endCxn id="189" idx="3"/>
          </p:cNvCxnSpPr>
          <p:nvPr/>
        </p:nvCxnSpPr>
        <p:spPr>
          <a:xfrm rot="10800000">
            <a:off x="5644383" y="3025895"/>
            <a:ext cx="1286189" cy="16142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 100"/>
          <p:cNvCxnSpPr>
            <a:stCxn id="191" idx="1"/>
            <a:endCxn id="146" idx="2"/>
          </p:cNvCxnSpPr>
          <p:nvPr/>
        </p:nvCxnSpPr>
        <p:spPr>
          <a:xfrm rot="10800000">
            <a:off x="3891753" y="2729569"/>
            <a:ext cx="1196675" cy="204263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구부러진 연결선 151"/>
          <p:cNvCxnSpPr>
            <a:stCxn id="161" idx="0"/>
            <a:endCxn id="55" idx="1"/>
          </p:cNvCxnSpPr>
          <p:nvPr/>
        </p:nvCxnSpPr>
        <p:spPr>
          <a:xfrm rot="5400000" flipH="1" flipV="1">
            <a:off x="3014422" y="1963607"/>
            <a:ext cx="1146252" cy="39777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225797" y="273561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80" name="구부러진 연결선 151"/>
          <p:cNvCxnSpPr>
            <a:stCxn id="315" idx="0"/>
            <a:endCxn id="161" idx="2"/>
          </p:cNvCxnSpPr>
          <p:nvPr/>
        </p:nvCxnSpPr>
        <p:spPr>
          <a:xfrm rot="5400000" flipH="1" flipV="1">
            <a:off x="2941240" y="2857958"/>
            <a:ext cx="169650" cy="7251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7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04" y="81206"/>
            <a:ext cx="5214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지식서비스 현황과 문제점의 인과관계도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대응방안적용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852" y="689548"/>
            <a:ext cx="21467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[ </a:t>
            </a:r>
            <a:r>
              <a:rPr lang="ko-KR" altLang="en-US" sz="1100" dirty="0" smtClean="0"/>
              <a:t>문제점 </a:t>
            </a:r>
            <a:r>
              <a:rPr lang="en-US" altLang="ko-KR" sz="1100" dirty="0" smtClean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smtClean="0"/>
              <a:t>GDP</a:t>
            </a:r>
            <a:r>
              <a:rPr lang="ko-KR" altLang="en-US" sz="1100" dirty="0" smtClean="0"/>
              <a:t>대비 비율 작음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낙후된 서비스 산업구조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낮은 부가가치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산업기반 구조 취약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법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제도</a:t>
            </a:r>
            <a:r>
              <a:rPr lang="en-US" altLang="ko-KR" sz="11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지재권 취약</a:t>
            </a:r>
            <a:endParaRPr lang="en-US" altLang="ko-KR" sz="11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보안관리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61118" y="3825241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[ </a:t>
            </a:r>
            <a:r>
              <a:rPr lang="ko-KR" altLang="en-US" sz="1000" dirty="0" smtClean="0"/>
              <a:t>예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– </a:t>
            </a:r>
            <a:r>
              <a:rPr lang="ko-KR" altLang="en-US" sz="1000" dirty="0" smtClean="0"/>
              <a:t>좋은 사례 </a:t>
            </a:r>
            <a:r>
              <a:rPr lang="en-US" altLang="ko-KR" sz="1000" dirty="0" smtClean="0"/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384" y="403299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공정관리 컨설팅</a:t>
            </a:r>
            <a:endParaRPr lang="en-US" altLang="ko-KR" sz="1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1118" y="4749269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Plant PJT</a:t>
            </a:r>
            <a:r>
              <a:rPr lang="ko-KR" altLang="en-US" sz="1000" dirty="0" smtClean="0"/>
              <a:t> 컨설팅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034628" y="4032989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우리의 강점을 활용</a:t>
            </a:r>
            <a:endParaRPr lang="en-US" altLang="ko-KR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34628" y="4749268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기업육성 및 지재권 강화</a:t>
            </a:r>
            <a:endParaRPr lang="en-US" altLang="ko-KR" sz="1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444563" y="4390711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양성화 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사업화</a:t>
            </a:r>
            <a:endParaRPr lang="en-US" altLang="ko-KR" sz="1000" b="1" dirty="0" smtClean="0"/>
          </a:p>
        </p:txBody>
      </p:sp>
      <p:cxnSp>
        <p:nvCxnSpPr>
          <p:cNvPr id="16" name="구부러진 연결선 15"/>
          <p:cNvCxnSpPr>
            <a:stCxn id="10" idx="2"/>
            <a:endCxn id="12" idx="3"/>
          </p:cNvCxnSpPr>
          <p:nvPr/>
        </p:nvCxnSpPr>
        <p:spPr>
          <a:xfrm rot="5400000">
            <a:off x="2515804" y="4274288"/>
            <a:ext cx="234612" cy="24445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8" idx="2"/>
            <a:endCxn id="12" idx="1"/>
          </p:cNvCxnSpPr>
          <p:nvPr/>
        </p:nvCxnSpPr>
        <p:spPr>
          <a:xfrm rot="16200000" flipH="1">
            <a:off x="1144250" y="4213508"/>
            <a:ext cx="234611" cy="36601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endCxn id="12" idx="1"/>
          </p:cNvCxnSpPr>
          <p:nvPr/>
        </p:nvCxnSpPr>
        <p:spPr>
          <a:xfrm rot="5400000" flipH="1" flipV="1">
            <a:off x="1163029" y="4513836"/>
            <a:ext cx="281547" cy="281521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1" idx="0"/>
            <a:endCxn id="12" idx="3"/>
          </p:cNvCxnSpPr>
          <p:nvPr/>
        </p:nvCxnSpPr>
        <p:spPr>
          <a:xfrm rot="16200000" flipV="1">
            <a:off x="2586721" y="4437982"/>
            <a:ext cx="235446" cy="38712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65470" y="1044000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낮은 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노동 생산성</a:t>
            </a:r>
            <a:endParaRPr lang="en-US" altLang="ko-KR" sz="105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3737311" y="845859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수입 작음</a:t>
            </a:r>
            <a:endParaRPr lang="en-US" altLang="ko-KR" sz="105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382507" y="291276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서비스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기업 적음</a:t>
            </a:r>
            <a:endParaRPr lang="en-US" altLang="ko-KR" sz="1050" b="1" dirty="0" smtClean="0"/>
          </a:p>
        </p:txBody>
      </p:sp>
      <p:cxnSp>
        <p:nvCxnSpPr>
          <p:cNvPr id="31" name="구부러진 연결선 30"/>
          <p:cNvCxnSpPr>
            <a:stCxn id="28" idx="0"/>
            <a:endCxn id="29" idx="1"/>
          </p:cNvCxnSpPr>
          <p:nvPr/>
        </p:nvCxnSpPr>
        <p:spPr>
          <a:xfrm rot="5400000" flipH="1" flipV="1">
            <a:off x="3448234" y="754924"/>
            <a:ext cx="67336" cy="51081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29" idx="0"/>
            <a:endCxn id="30" idx="1"/>
          </p:cNvCxnSpPr>
          <p:nvPr/>
        </p:nvCxnSpPr>
        <p:spPr>
          <a:xfrm rot="5400000" flipH="1" flipV="1">
            <a:off x="4585586" y="48938"/>
            <a:ext cx="339139" cy="1254704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15814" y="1771555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단가 낮음</a:t>
            </a:r>
            <a:endParaRPr lang="en-US" altLang="ko-KR" sz="1050" b="1" dirty="0" smtClean="0"/>
          </a:p>
        </p:txBody>
      </p:sp>
      <p:cxnSp>
        <p:nvCxnSpPr>
          <p:cNvPr id="49" name="구부러진 연결선 48"/>
          <p:cNvCxnSpPr>
            <a:stCxn id="48" idx="0"/>
            <a:endCxn id="28" idx="2"/>
          </p:cNvCxnSpPr>
          <p:nvPr/>
        </p:nvCxnSpPr>
        <p:spPr>
          <a:xfrm rot="5400000" flipH="1" flipV="1">
            <a:off x="3018066" y="1563127"/>
            <a:ext cx="296668" cy="1201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86435" y="1458562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수요 작음</a:t>
            </a:r>
            <a:endParaRPr lang="en-US" altLang="ko-KR" sz="1050" b="1" dirty="0" smtClean="0"/>
          </a:p>
        </p:txBody>
      </p:sp>
      <p:cxnSp>
        <p:nvCxnSpPr>
          <p:cNvPr id="56" name="구부러진 연결선 55"/>
          <p:cNvCxnSpPr>
            <a:stCxn id="55" idx="3"/>
            <a:endCxn id="29" idx="3"/>
          </p:cNvCxnSpPr>
          <p:nvPr/>
        </p:nvCxnSpPr>
        <p:spPr>
          <a:xfrm flipH="1" flipV="1">
            <a:off x="4518294" y="976664"/>
            <a:ext cx="49124" cy="612703"/>
          </a:xfrm>
          <a:prstGeom prst="curvedConnector3">
            <a:avLst>
              <a:gd name="adj1" fmla="val -46535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315564" y="1013949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브랜드 낮음</a:t>
            </a:r>
            <a:endParaRPr lang="en-US" altLang="ko-KR" sz="1050" b="1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5315564" y="1541257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내용 빈약</a:t>
            </a:r>
            <a:endParaRPr lang="en-US" altLang="ko-KR" sz="1050" b="1" dirty="0" smtClean="0"/>
          </a:p>
        </p:txBody>
      </p:sp>
      <p:cxnSp>
        <p:nvCxnSpPr>
          <p:cNvPr id="126" name="구부러진 연결선 125"/>
          <p:cNvCxnSpPr>
            <a:stCxn id="124" idx="1"/>
            <a:endCxn id="55" idx="3"/>
          </p:cNvCxnSpPr>
          <p:nvPr/>
        </p:nvCxnSpPr>
        <p:spPr>
          <a:xfrm rot="10800000" flipV="1">
            <a:off x="4567418" y="1144753"/>
            <a:ext cx="748146" cy="44461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구부러진 연결선 128"/>
          <p:cNvCxnSpPr>
            <a:stCxn id="125" idx="1"/>
            <a:endCxn id="55" idx="3"/>
          </p:cNvCxnSpPr>
          <p:nvPr/>
        </p:nvCxnSpPr>
        <p:spPr>
          <a:xfrm rot="10800000">
            <a:off x="4567418" y="1589368"/>
            <a:ext cx="748146" cy="8269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607058" y="2175571"/>
            <a:ext cx="569387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수요자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활용도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낮음</a:t>
            </a:r>
            <a:endParaRPr lang="en-US" altLang="ko-KR" sz="1000" b="1" dirty="0" smtClean="0"/>
          </a:p>
        </p:txBody>
      </p:sp>
      <p:cxnSp>
        <p:nvCxnSpPr>
          <p:cNvPr id="147" name="구부러진 연결선 146"/>
          <p:cNvCxnSpPr>
            <a:stCxn id="146" idx="1"/>
            <a:endCxn id="48" idx="2"/>
          </p:cNvCxnSpPr>
          <p:nvPr/>
        </p:nvCxnSpPr>
        <p:spPr>
          <a:xfrm rot="10800000">
            <a:off x="3106306" y="2033166"/>
            <a:ext cx="500752" cy="41940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 149"/>
          <p:cNvCxnSpPr>
            <a:stCxn id="146" idx="0"/>
            <a:endCxn id="55" idx="2"/>
          </p:cNvCxnSpPr>
          <p:nvPr/>
        </p:nvCxnSpPr>
        <p:spPr>
          <a:xfrm rot="5400000" flipH="1" flipV="1">
            <a:off x="3806640" y="1805285"/>
            <a:ext cx="455399" cy="28517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4856017" y="206952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공급역량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부족</a:t>
            </a:r>
            <a:endParaRPr lang="en-US" altLang="ko-KR" sz="1050" b="1" dirty="0" smtClean="0"/>
          </a:p>
        </p:txBody>
      </p:sp>
      <p:cxnSp>
        <p:nvCxnSpPr>
          <p:cNvPr id="154" name="구부러진 연결선 153"/>
          <p:cNvCxnSpPr>
            <a:stCxn id="153" idx="1"/>
            <a:endCxn id="55" idx="2"/>
          </p:cNvCxnSpPr>
          <p:nvPr/>
        </p:nvCxnSpPr>
        <p:spPr>
          <a:xfrm rot="10800000">
            <a:off x="4176927" y="1720172"/>
            <a:ext cx="679090" cy="564800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구부러진 연결선 156"/>
          <p:cNvCxnSpPr>
            <a:stCxn id="153" idx="0"/>
            <a:endCxn id="125" idx="2"/>
          </p:cNvCxnSpPr>
          <p:nvPr/>
        </p:nvCxnSpPr>
        <p:spPr>
          <a:xfrm rot="5400000" flipH="1" flipV="1">
            <a:off x="5334937" y="1698410"/>
            <a:ext cx="266661" cy="47557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구부러진 연결선 159"/>
          <p:cNvCxnSpPr>
            <a:stCxn id="153" idx="3"/>
            <a:endCxn id="124" idx="3"/>
          </p:cNvCxnSpPr>
          <p:nvPr/>
        </p:nvCxnSpPr>
        <p:spPr>
          <a:xfrm flipV="1">
            <a:off x="5604940" y="1144754"/>
            <a:ext cx="632671" cy="1140218"/>
          </a:xfrm>
          <a:prstGeom prst="curvedConnector3">
            <a:avLst>
              <a:gd name="adj1" fmla="val 1361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구부러진 연결선 166"/>
          <p:cNvCxnSpPr>
            <a:stCxn id="189" idx="0"/>
            <a:endCxn id="153" idx="1"/>
          </p:cNvCxnSpPr>
          <p:nvPr/>
        </p:nvCxnSpPr>
        <p:spPr>
          <a:xfrm rot="16200000" flipV="1">
            <a:off x="4622857" y="2518132"/>
            <a:ext cx="533174" cy="66854"/>
          </a:xfrm>
          <a:prstGeom prst="curvedConnector4">
            <a:avLst>
              <a:gd name="adj1" fmla="val 29796"/>
              <a:gd name="adj2" fmla="val 58912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4201359" y="2818146"/>
            <a:ext cx="14430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서비스 </a:t>
            </a:r>
            <a:r>
              <a:rPr lang="en-US" altLang="ko-KR" sz="1050" b="1" dirty="0" smtClean="0"/>
              <a:t>R&amp;D</a:t>
            </a:r>
            <a:r>
              <a:rPr lang="ko-KR" altLang="en-US" sz="1050" b="1" dirty="0" smtClean="0"/>
              <a:t>투자 적음</a:t>
            </a:r>
            <a:endParaRPr lang="en-US" altLang="ko-KR" sz="1050" b="1" dirty="0" smtClean="0"/>
          </a:p>
          <a:p>
            <a:pPr algn="ctr"/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기술중심 </a:t>
            </a:r>
            <a:r>
              <a:rPr lang="en-US" altLang="ko-KR" sz="1050" b="1" dirty="0" smtClean="0"/>
              <a:t>R&amp;D)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08994" y="3577624"/>
            <a:ext cx="13660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정부지원체계 미흡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교육</a:t>
            </a:r>
            <a:r>
              <a:rPr lang="en-US" altLang="ko-KR" sz="1050" b="1" dirty="0" smtClean="0"/>
              <a:t>/R&amp;D </a:t>
            </a:r>
            <a:r>
              <a:rPr lang="ko-KR" altLang="en-US" sz="1050" b="1" dirty="0" smtClean="0"/>
              <a:t>지원 작음</a:t>
            </a:r>
            <a:endParaRPr lang="en-US" altLang="ko-KR" sz="1050" b="1" dirty="0" smtClean="0"/>
          </a:p>
        </p:txBody>
      </p:sp>
      <p:sp>
        <p:nvSpPr>
          <p:cNvPr id="191" name="TextBox 190"/>
          <p:cNvSpPr txBox="1"/>
          <p:nvPr/>
        </p:nvSpPr>
        <p:spPr>
          <a:xfrm>
            <a:off x="5027467" y="4320616"/>
            <a:ext cx="11881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기본 인프라 부족</a:t>
            </a:r>
            <a:endParaRPr lang="en-US" altLang="ko-KR" sz="1050" b="1" dirty="0" smtClean="0"/>
          </a:p>
          <a:p>
            <a:pPr algn="ctr"/>
            <a:r>
              <a:rPr lang="en-US" altLang="ko-KR" sz="1050" b="1" dirty="0" smtClean="0"/>
              <a:t>(</a:t>
            </a:r>
            <a:r>
              <a:rPr lang="ko-KR" altLang="en-US" sz="1050" b="1" dirty="0" smtClean="0"/>
              <a:t>교육</a:t>
            </a:r>
            <a:r>
              <a:rPr lang="en-US" altLang="ko-KR" sz="1050" b="1" dirty="0" smtClean="0"/>
              <a:t>, R&amp;D)</a:t>
            </a:r>
          </a:p>
        </p:txBody>
      </p:sp>
      <p:cxnSp>
        <p:nvCxnSpPr>
          <p:cNvPr id="195" name="구부러진 연결선 194"/>
          <p:cNvCxnSpPr>
            <a:stCxn id="190" idx="0"/>
            <a:endCxn id="189" idx="2"/>
          </p:cNvCxnSpPr>
          <p:nvPr/>
        </p:nvCxnSpPr>
        <p:spPr>
          <a:xfrm rot="16200000" flipV="1">
            <a:off x="4935463" y="3221052"/>
            <a:ext cx="343980" cy="36916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구부러진 연결선 197"/>
          <p:cNvCxnSpPr>
            <a:stCxn id="191" idx="0"/>
            <a:endCxn id="190" idx="2"/>
          </p:cNvCxnSpPr>
          <p:nvPr/>
        </p:nvCxnSpPr>
        <p:spPr>
          <a:xfrm rot="16200000" flipV="1">
            <a:off x="5293040" y="3992116"/>
            <a:ext cx="327494" cy="32950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6919095" y="4275572"/>
            <a:ext cx="12153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사회</a:t>
            </a:r>
            <a:r>
              <a:rPr lang="en-US" altLang="ko-KR" sz="1050" b="1" dirty="0" smtClean="0"/>
              <a:t>/</a:t>
            </a:r>
            <a:r>
              <a:rPr lang="ko-KR" altLang="en-US" sz="1050" b="1" dirty="0" smtClean="0"/>
              <a:t>문화적 요인</a:t>
            </a:r>
            <a:endParaRPr lang="en-US" altLang="ko-KR" sz="1050" b="1" dirty="0" smtClean="0"/>
          </a:p>
          <a:p>
            <a:pPr algn="ctr"/>
            <a:r>
              <a:rPr lang="en-US" altLang="ko-KR" sz="1050" b="1" dirty="0" smtClean="0"/>
              <a:t>Cultural</a:t>
            </a:r>
          </a:p>
        </p:txBody>
      </p:sp>
      <p:cxnSp>
        <p:nvCxnSpPr>
          <p:cNvPr id="227" name="구부러진 연결선 226"/>
          <p:cNvCxnSpPr>
            <a:stCxn id="226" idx="1"/>
            <a:endCxn id="191" idx="3"/>
          </p:cNvCxnSpPr>
          <p:nvPr/>
        </p:nvCxnSpPr>
        <p:spPr>
          <a:xfrm rot="10800000" flipV="1">
            <a:off x="6215613" y="4483321"/>
            <a:ext cx="703482" cy="4504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6357994" y="3720516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외부 투자</a:t>
            </a:r>
            <a:endParaRPr lang="en-US" altLang="ko-KR" sz="1050" b="1" dirty="0" smtClean="0"/>
          </a:p>
        </p:txBody>
      </p:sp>
      <p:cxnSp>
        <p:nvCxnSpPr>
          <p:cNvPr id="232" name="구부러진 연결선 231"/>
          <p:cNvCxnSpPr>
            <a:stCxn id="231" idx="1"/>
            <a:endCxn id="189" idx="3"/>
          </p:cNvCxnSpPr>
          <p:nvPr/>
        </p:nvCxnSpPr>
        <p:spPr>
          <a:xfrm rot="10800000">
            <a:off x="5644382" y="3025895"/>
            <a:ext cx="713612" cy="82542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7737882" y="847177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수입 높음</a:t>
            </a:r>
            <a:endParaRPr lang="en-US" altLang="ko-KR" sz="1050" b="1" dirty="0" smtClean="0"/>
          </a:p>
        </p:txBody>
      </p:sp>
      <p:sp>
        <p:nvSpPr>
          <p:cNvPr id="263" name="TextBox 262"/>
          <p:cNvSpPr txBox="1"/>
          <p:nvPr/>
        </p:nvSpPr>
        <p:spPr>
          <a:xfrm>
            <a:off x="7987984" y="1616309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단가 높음</a:t>
            </a:r>
            <a:endParaRPr lang="en-US" altLang="ko-KR" sz="1050" b="1" dirty="0" smtClean="0"/>
          </a:p>
        </p:txBody>
      </p:sp>
      <p:sp>
        <p:nvSpPr>
          <p:cNvPr id="264" name="TextBox 263"/>
          <p:cNvSpPr txBox="1"/>
          <p:nvPr/>
        </p:nvSpPr>
        <p:spPr>
          <a:xfrm>
            <a:off x="6883996" y="1282698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높은 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노동 생산성</a:t>
            </a:r>
            <a:endParaRPr lang="en-US" altLang="ko-KR" sz="1050" b="1" dirty="0" smtClean="0"/>
          </a:p>
        </p:txBody>
      </p:sp>
      <p:sp>
        <p:nvSpPr>
          <p:cNvPr id="265" name="순서도: 자기 디스크 264"/>
          <p:cNvSpPr/>
          <p:nvPr/>
        </p:nvSpPr>
        <p:spPr>
          <a:xfrm>
            <a:off x="6787633" y="2200357"/>
            <a:ext cx="648137" cy="330973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KDB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7939023" y="2620353"/>
            <a:ext cx="1077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적절한 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수요 존재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재벌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모기업</a:t>
            </a:r>
            <a:endParaRPr lang="en-US" altLang="ko-KR" sz="1200" b="1" dirty="0"/>
          </a:p>
          <a:p>
            <a:pPr algn="ctr"/>
            <a:r>
              <a:rPr lang="en-US" altLang="ko-KR" sz="1200" b="1" dirty="0" smtClean="0"/>
              <a:t>, </a:t>
            </a:r>
            <a:r>
              <a:rPr lang="ko-KR" altLang="en-US" sz="1200" b="1" dirty="0" err="1" smtClean="0"/>
              <a:t>금융사</a:t>
            </a:r>
            <a:r>
              <a:rPr lang="ko-KR" altLang="en-US" sz="1200" b="1" dirty="0" smtClean="0"/>
              <a:t> 등</a:t>
            </a:r>
            <a:r>
              <a:rPr lang="en-US" altLang="ko-KR" sz="1200" b="1" dirty="0" smtClean="0"/>
              <a:t>)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7006771" y="3192853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외국계</a:t>
            </a:r>
            <a:endParaRPr lang="en-US" altLang="ko-KR" sz="1050" b="1" dirty="0" smtClean="0"/>
          </a:p>
          <a:p>
            <a:pPr algn="ctr"/>
            <a:r>
              <a:rPr lang="ko-KR" altLang="en-US" sz="1050" b="1" dirty="0" smtClean="0"/>
              <a:t>모회사</a:t>
            </a:r>
            <a:endParaRPr lang="en-US" altLang="ko-KR" sz="1050" b="1" dirty="0" smtClean="0"/>
          </a:p>
        </p:txBody>
      </p:sp>
      <p:cxnSp>
        <p:nvCxnSpPr>
          <p:cNvPr id="268" name="구부러진 연결선 267"/>
          <p:cNvCxnSpPr>
            <a:stCxn id="263" idx="0"/>
            <a:endCxn id="262" idx="2"/>
          </p:cNvCxnSpPr>
          <p:nvPr/>
        </p:nvCxnSpPr>
        <p:spPr>
          <a:xfrm rot="16200000" flipV="1">
            <a:off x="7999664" y="1237497"/>
            <a:ext cx="507522" cy="2501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구부러진 연결선 270"/>
          <p:cNvCxnSpPr>
            <a:stCxn id="265" idx="4"/>
            <a:endCxn id="263" idx="2"/>
          </p:cNvCxnSpPr>
          <p:nvPr/>
        </p:nvCxnSpPr>
        <p:spPr>
          <a:xfrm flipV="1">
            <a:off x="7435770" y="1877919"/>
            <a:ext cx="942706" cy="48792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구부러진 연결선 273"/>
          <p:cNvCxnSpPr>
            <a:stCxn id="265" idx="1"/>
            <a:endCxn id="264" idx="2"/>
          </p:cNvCxnSpPr>
          <p:nvPr/>
        </p:nvCxnSpPr>
        <p:spPr>
          <a:xfrm rot="5400000" flipH="1" flipV="1">
            <a:off x="6984975" y="1840312"/>
            <a:ext cx="486772" cy="2333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구부러진 연결선 276"/>
          <p:cNvCxnSpPr>
            <a:stCxn id="264" idx="0"/>
            <a:endCxn id="262" idx="1"/>
          </p:cNvCxnSpPr>
          <p:nvPr/>
        </p:nvCxnSpPr>
        <p:spPr>
          <a:xfrm rot="5400000" flipH="1" flipV="1">
            <a:off x="7389093" y="933909"/>
            <a:ext cx="304716" cy="39286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구부러진 연결선 297"/>
          <p:cNvCxnSpPr>
            <a:stCxn id="266" idx="0"/>
            <a:endCxn id="263" idx="2"/>
          </p:cNvCxnSpPr>
          <p:nvPr/>
        </p:nvCxnSpPr>
        <p:spPr>
          <a:xfrm rot="16200000" flipV="1">
            <a:off x="8056917" y="2199478"/>
            <a:ext cx="742434" cy="9931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구부러진 연결선 301"/>
          <p:cNvCxnSpPr>
            <a:stCxn id="267" idx="0"/>
            <a:endCxn id="265" idx="3"/>
          </p:cNvCxnSpPr>
          <p:nvPr/>
        </p:nvCxnSpPr>
        <p:spPr>
          <a:xfrm rot="16200000" flipV="1">
            <a:off x="6880441" y="2762592"/>
            <a:ext cx="661523" cy="19899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1923110" y="2559359"/>
            <a:ext cx="726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단가 높음</a:t>
            </a:r>
            <a:endParaRPr lang="en-US" altLang="ko-KR" sz="1000" b="1" dirty="0" smtClean="0"/>
          </a:p>
        </p:txBody>
      </p:sp>
      <p:sp>
        <p:nvSpPr>
          <p:cNvPr id="313" name="TextBox 312"/>
          <p:cNvSpPr txBox="1"/>
          <p:nvPr/>
        </p:nvSpPr>
        <p:spPr>
          <a:xfrm>
            <a:off x="1247543" y="2019509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제공자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재벌 자회사</a:t>
            </a:r>
            <a:r>
              <a:rPr lang="en-US" altLang="ko-KR" sz="1000" b="1" dirty="0" smtClean="0"/>
              <a:t>)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2131913" y="3305379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수요자</a:t>
            </a:r>
            <a:endParaRPr lang="en-US" altLang="ko-KR" sz="1000" b="1" dirty="0" smtClean="0"/>
          </a:p>
          <a:p>
            <a:pPr algn="ctr"/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재벌 관계사들</a:t>
            </a:r>
            <a:r>
              <a:rPr lang="en-US" altLang="ko-KR" sz="1000" b="1" dirty="0" smtClean="0"/>
              <a:t>)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634894" y="2918691"/>
            <a:ext cx="854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/>
              <a:t>재벌 오너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자산 증식에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이용됨</a:t>
            </a:r>
            <a:endParaRPr lang="en-US" altLang="ko-KR" sz="1000" b="1" dirty="0" smtClean="0"/>
          </a:p>
        </p:txBody>
      </p:sp>
      <p:cxnSp>
        <p:nvCxnSpPr>
          <p:cNvPr id="317" name="구부러진 연결선 316"/>
          <p:cNvCxnSpPr>
            <a:stCxn id="315" idx="0"/>
            <a:endCxn id="312" idx="2"/>
          </p:cNvCxnSpPr>
          <p:nvPr/>
        </p:nvCxnSpPr>
        <p:spPr>
          <a:xfrm rot="16200000" flipV="1">
            <a:off x="2225011" y="2866921"/>
            <a:ext cx="499799" cy="37711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구부러진 연결선 320"/>
          <p:cNvCxnSpPr>
            <a:stCxn id="312" idx="1"/>
            <a:endCxn id="313" idx="2"/>
          </p:cNvCxnSpPr>
          <p:nvPr/>
        </p:nvCxnSpPr>
        <p:spPr>
          <a:xfrm rot="10800000">
            <a:off x="1714980" y="2419620"/>
            <a:ext cx="208131" cy="262851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구부러진 연결선 325"/>
          <p:cNvCxnSpPr>
            <a:stCxn id="313" idx="2"/>
            <a:endCxn id="316" idx="0"/>
          </p:cNvCxnSpPr>
          <p:nvPr/>
        </p:nvCxnSpPr>
        <p:spPr>
          <a:xfrm rot="5400000">
            <a:off x="1139081" y="2342793"/>
            <a:ext cx="499072" cy="65272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 270"/>
          <p:cNvCxnSpPr>
            <a:stCxn id="265" idx="2"/>
            <a:endCxn id="153" idx="3"/>
          </p:cNvCxnSpPr>
          <p:nvPr/>
        </p:nvCxnSpPr>
        <p:spPr>
          <a:xfrm rot="10800000">
            <a:off x="5604941" y="2284972"/>
            <a:ext cx="1182693" cy="8087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84"/>
          <p:cNvCxnSpPr>
            <a:stCxn id="91" idx="3"/>
            <a:endCxn id="265" idx="3"/>
          </p:cNvCxnSpPr>
          <p:nvPr/>
        </p:nvCxnSpPr>
        <p:spPr>
          <a:xfrm flipV="1">
            <a:off x="6665360" y="2531330"/>
            <a:ext cx="446342" cy="27893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211390" y="2683307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 smtClean="0"/>
              <a:t>지식</a:t>
            </a:r>
            <a:endParaRPr lang="en-US" altLang="ko-KR" sz="1050" b="1" dirty="0" smtClean="0"/>
          </a:p>
        </p:txBody>
      </p:sp>
      <p:cxnSp>
        <p:nvCxnSpPr>
          <p:cNvPr id="92" name="구부러진 연결선 84"/>
          <p:cNvCxnSpPr>
            <a:stCxn id="189" idx="3"/>
            <a:endCxn id="91" idx="1"/>
          </p:cNvCxnSpPr>
          <p:nvPr/>
        </p:nvCxnSpPr>
        <p:spPr>
          <a:xfrm flipV="1">
            <a:off x="5644382" y="2810265"/>
            <a:ext cx="567008" cy="21563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구부러진 연결선 84"/>
          <p:cNvCxnSpPr>
            <a:stCxn id="267" idx="1"/>
            <a:endCxn id="189" idx="3"/>
          </p:cNvCxnSpPr>
          <p:nvPr/>
        </p:nvCxnSpPr>
        <p:spPr>
          <a:xfrm rot="10800000">
            <a:off x="5644383" y="3025895"/>
            <a:ext cx="1362389" cy="3824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구부러진 연결선 100"/>
          <p:cNvCxnSpPr>
            <a:stCxn id="191" idx="1"/>
            <a:endCxn id="146" idx="2"/>
          </p:cNvCxnSpPr>
          <p:nvPr/>
        </p:nvCxnSpPr>
        <p:spPr>
          <a:xfrm rot="10800000">
            <a:off x="3891753" y="2729569"/>
            <a:ext cx="1135715" cy="1798796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구부러진 연결선 151"/>
          <p:cNvCxnSpPr>
            <a:stCxn id="161" idx="0"/>
            <a:endCxn id="55" idx="1"/>
          </p:cNvCxnSpPr>
          <p:nvPr/>
        </p:nvCxnSpPr>
        <p:spPr>
          <a:xfrm rot="5400000" flipH="1" flipV="1">
            <a:off x="3014422" y="1963607"/>
            <a:ext cx="1146252" cy="39777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225797" y="273561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80" name="구부러진 연결선 151"/>
          <p:cNvCxnSpPr>
            <a:stCxn id="315" idx="0"/>
            <a:endCxn id="161" idx="2"/>
          </p:cNvCxnSpPr>
          <p:nvPr/>
        </p:nvCxnSpPr>
        <p:spPr>
          <a:xfrm rot="5400000" flipH="1" flipV="1">
            <a:off x="2941240" y="2857958"/>
            <a:ext cx="169650" cy="7251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282969" y="3664414"/>
            <a:ext cx="65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1">
                    <a:lumMod val="75000"/>
                  </a:schemeClr>
                </a:solidFill>
              </a:rPr>
              <a:t>내부자</a:t>
            </a:r>
            <a:endParaRPr lang="en-US" altLang="ko-KR" sz="9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accent1">
                    <a:lumMod val="75000"/>
                  </a:schemeClr>
                </a:solidFill>
              </a:rPr>
              <a:t>거래제한</a:t>
            </a:r>
            <a:endParaRPr lang="en-US" altLang="ko-KR" sz="9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2" name="구부러진 연결선 161"/>
          <p:cNvCxnSpPr>
            <a:stCxn id="109" idx="1"/>
            <a:endCxn id="315" idx="2"/>
          </p:cNvCxnSpPr>
          <p:nvPr/>
        </p:nvCxnSpPr>
        <p:spPr>
          <a:xfrm rot="10800000">
            <a:off x="2663469" y="3705490"/>
            <a:ext cx="619500" cy="143591"/>
          </a:xfrm>
          <a:prstGeom prst="curved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311397" y="28727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5"/>
                </a:solidFill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130398" y="17289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1">
                    <a:lumMod val="75000"/>
                  </a:schemeClr>
                </a:solidFill>
              </a:rPr>
              <a:t>정부구매</a:t>
            </a:r>
            <a:endParaRPr lang="en-US" altLang="ko-KR" sz="9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chemeClr val="accent1">
                    <a:lumMod val="75000"/>
                  </a:schemeClr>
                </a:solidFill>
              </a:rPr>
              <a:t>단가 조정</a:t>
            </a:r>
            <a:endParaRPr lang="en-US" altLang="ko-KR" sz="9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69203" y="476931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accent1">
                    <a:lumMod val="75000"/>
                  </a:schemeClr>
                </a:solidFill>
              </a:rPr>
              <a:t>교육강화</a:t>
            </a:r>
            <a:endParaRPr lang="en-US" altLang="ko-KR" sz="9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1" name="구부러진 연결선 161"/>
          <p:cNvCxnSpPr>
            <a:stCxn id="130" idx="3"/>
            <a:endCxn id="191" idx="2"/>
          </p:cNvCxnSpPr>
          <p:nvPr/>
        </p:nvCxnSpPr>
        <p:spPr>
          <a:xfrm flipV="1">
            <a:off x="4915534" y="4736114"/>
            <a:ext cx="706006" cy="148616"/>
          </a:xfrm>
          <a:prstGeom prst="curvedConnector2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4855944" y="24680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FF0000"/>
                </a:solidFill>
              </a:rPr>
              <a:t>수출지원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R&amp;D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지원</a:t>
            </a:r>
            <a:endParaRPr lang="en-US" altLang="ko-KR" sz="900" b="1" dirty="0" smtClean="0">
              <a:solidFill>
                <a:srgbClr val="FF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857724" y="1149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rgbClr val="FF0000"/>
                </a:solidFill>
              </a:rPr>
              <a:t>수출지원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900" b="1" dirty="0" smtClean="0">
                <a:solidFill>
                  <a:srgbClr val="FF0000"/>
                </a:solidFill>
              </a:rPr>
              <a:t>수요창출</a:t>
            </a:r>
            <a:endParaRPr lang="en-US" altLang="ko-KR" sz="900" b="1" dirty="0" smtClean="0">
              <a:solidFill>
                <a:srgbClr val="FF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367750" y="2323294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지식서비스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rgbClr val="FF0000"/>
                </a:solidFill>
              </a:rPr>
              <a:t>사업양성화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예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공정관리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757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</TotalTime>
  <Words>305</Words>
  <Application>Microsoft Office PowerPoint</Application>
  <PresentationFormat>화면 슬라이드 쇼(16:9)</PresentationFormat>
  <Paragraphs>131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Windows 사용자</cp:lastModifiedBy>
  <cp:revision>29</cp:revision>
  <dcterms:created xsi:type="dcterms:W3CDTF">2015-12-28T06:04:41Z</dcterms:created>
  <dcterms:modified xsi:type="dcterms:W3CDTF">2016-01-05T01:42:11Z</dcterms:modified>
</cp:coreProperties>
</file>