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1" r:id="rId4"/>
    <p:sldId id="270" r:id="rId5"/>
    <p:sldId id="272" r:id="rId6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CBAD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BA08-ADCE-4322-9D3C-2600327271B6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2328-CD82-4CA6-812D-479D25D43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8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BA08-ADCE-4322-9D3C-2600327271B6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2328-CD82-4CA6-812D-479D25D43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1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BA08-ADCE-4322-9D3C-2600327271B6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2328-CD82-4CA6-812D-479D25D43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BA08-ADCE-4322-9D3C-2600327271B6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2328-CD82-4CA6-812D-479D25D43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4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BA08-ADCE-4322-9D3C-2600327271B6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2328-CD82-4CA6-812D-479D25D43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1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BA08-ADCE-4322-9D3C-2600327271B6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2328-CD82-4CA6-812D-479D25D43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33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BA08-ADCE-4322-9D3C-2600327271B6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2328-CD82-4CA6-812D-479D25D43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1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BA08-ADCE-4322-9D3C-2600327271B6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2328-CD82-4CA6-812D-479D25D43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BA08-ADCE-4322-9D3C-2600327271B6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2328-CD82-4CA6-812D-479D25D43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4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BA08-ADCE-4322-9D3C-2600327271B6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2328-CD82-4CA6-812D-479D25D43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1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BA08-ADCE-4322-9D3C-2600327271B6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2328-CD82-4CA6-812D-479D25D43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0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6BA08-ADCE-4322-9D3C-2600327271B6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2328-CD82-4CA6-812D-479D25D43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1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RDF_Schem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모서리가 둥근 직사각형 266"/>
          <p:cNvSpPr/>
          <p:nvPr/>
        </p:nvSpPr>
        <p:spPr>
          <a:xfrm>
            <a:off x="0" y="1271671"/>
            <a:ext cx="2590469" cy="114586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제조 빅데이터 플랫폼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792927" y="5044329"/>
            <a:ext cx="1197820" cy="1557389"/>
            <a:chOff x="1923940" y="5806862"/>
            <a:chExt cx="1197820" cy="1557389"/>
          </a:xfrm>
        </p:grpSpPr>
        <p:sp>
          <p:nvSpPr>
            <p:cNvPr id="269" name="모서리가 둥근 직사각형 268"/>
            <p:cNvSpPr/>
            <p:nvPr/>
          </p:nvSpPr>
          <p:spPr>
            <a:xfrm>
              <a:off x="1931447" y="6104636"/>
              <a:ext cx="1190312" cy="125961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4" y="6406119"/>
              <a:ext cx="362429" cy="391006"/>
            </a:xfrm>
            <a:prstGeom prst="rect">
              <a:avLst/>
            </a:prstGeom>
          </p:spPr>
        </p:pic>
        <p:pic>
          <p:nvPicPr>
            <p:cNvPr id="270" name="그림 2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406119"/>
              <a:ext cx="362429" cy="391006"/>
            </a:xfrm>
            <a:prstGeom prst="rect">
              <a:avLst/>
            </a:prstGeom>
          </p:spPr>
        </p:pic>
        <p:pic>
          <p:nvPicPr>
            <p:cNvPr id="271" name="그림 2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2300" y="6406119"/>
              <a:ext cx="362429" cy="391006"/>
            </a:xfrm>
            <a:prstGeom prst="rect">
              <a:avLst/>
            </a:prstGeom>
          </p:spPr>
        </p:pic>
        <p:pic>
          <p:nvPicPr>
            <p:cNvPr id="272" name="그림 2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3" y="6813493"/>
              <a:ext cx="362429" cy="391006"/>
            </a:xfrm>
            <a:prstGeom prst="rect">
              <a:avLst/>
            </a:prstGeom>
          </p:spPr>
        </p:pic>
        <p:pic>
          <p:nvPicPr>
            <p:cNvPr id="273" name="그림 2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798839"/>
              <a:ext cx="362429" cy="391006"/>
            </a:xfrm>
            <a:prstGeom prst="rect">
              <a:avLst/>
            </a:prstGeom>
          </p:spPr>
        </p:pic>
        <p:sp>
          <p:nvSpPr>
            <p:cNvPr id="274" name="TextBox 273"/>
            <p:cNvSpPr txBox="1"/>
            <p:nvPr/>
          </p:nvSpPr>
          <p:spPr>
            <a:xfrm>
              <a:off x="2737670" y="6863537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927268" y="6024153"/>
              <a:ext cx="1194492" cy="265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900" b="1" dirty="0"/>
                <a:t>X2MDIS</a:t>
              </a:r>
              <a:endParaRPr lang="ko-KR" altLang="en-US" sz="900" b="1" dirty="0"/>
            </a:p>
          </p:txBody>
        </p:sp>
        <p:sp>
          <p:nvSpPr>
            <p:cNvPr id="384" name="_x453596016"/>
            <p:cNvSpPr>
              <a:spLocks noChangeArrowheads="1"/>
            </p:cNvSpPr>
            <p:nvPr/>
          </p:nvSpPr>
          <p:spPr bwMode="auto">
            <a:xfrm>
              <a:off x="1923940" y="5806862"/>
              <a:ext cx="1197819" cy="215577"/>
            </a:xfrm>
            <a:prstGeom prst="roundRect">
              <a:avLst>
                <a:gd name="adj" fmla="val 0"/>
              </a:avLst>
            </a:prstGeom>
            <a:solidFill>
              <a:srgbClr val="FFFFCC">
                <a:alpha val="37000"/>
              </a:srgb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latinLnBrk="0"/>
              <a:r>
                <a:rPr lang="en-US" altLang="ko-KR" sz="1000" kern="0" spc="-100" dirty="0">
                  <a:ln>
                    <a:solidFill>
                      <a:prstClr val="white">
                        <a:alpha val="5000"/>
                      </a:prstClr>
                    </a:solidFill>
                  </a:ln>
                </a:rPr>
                <a:t>DCAT</a:t>
              </a:r>
              <a:endParaRPr lang="ko-KR" altLang="en-US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273667" y="2766528"/>
            <a:ext cx="2409427" cy="1685764"/>
            <a:chOff x="2824109" y="2928998"/>
            <a:chExt cx="2409427" cy="1685764"/>
          </a:xfrm>
        </p:grpSpPr>
        <p:sp>
          <p:nvSpPr>
            <p:cNvPr id="184" name="모서리가 둥근 직사각형 183"/>
            <p:cNvSpPr/>
            <p:nvPr/>
          </p:nvSpPr>
          <p:spPr>
            <a:xfrm>
              <a:off x="2824110" y="3240598"/>
              <a:ext cx="2409426" cy="1374164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순서도: 자기 디스크 29"/>
            <p:cNvSpPr/>
            <p:nvPr/>
          </p:nvSpPr>
          <p:spPr>
            <a:xfrm>
              <a:off x="3191494" y="3571279"/>
              <a:ext cx="1597583" cy="88174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스토리지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824109" y="3135401"/>
              <a:ext cx="2408157" cy="3438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900" b="1" dirty="0"/>
                <a:t>(X2MDIS)</a:t>
              </a:r>
              <a:endParaRPr lang="ko-KR" altLang="en-US" sz="900" b="1" dirty="0"/>
            </a:p>
          </p:txBody>
        </p:sp>
        <p:sp>
          <p:nvSpPr>
            <p:cNvPr id="168" name="_x453596016"/>
            <p:cNvSpPr>
              <a:spLocks noChangeArrowheads="1"/>
            </p:cNvSpPr>
            <p:nvPr/>
          </p:nvSpPr>
          <p:spPr bwMode="auto">
            <a:xfrm>
              <a:off x="2824110" y="2928998"/>
              <a:ext cx="2409426" cy="204690"/>
            </a:xfrm>
            <a:prstGeom prst="roundRect">
              <a:avLst>
                <a:gd name="adj" fmla="val 0"/>
              </a:avLst>
            </a:prstGeom>
            <a:solidFill>
              <a:srgbClr val="FFFFCC">
                <a:alpha val="37000"/>
              </a:srgb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latinLnBrk="0"/>
              <a:r>
                <a:rPr lang="en-US" altLang="ko-KR" sz="1000" kern="0" spc="-100" dirty="0">
                  <a:ln>
                    <a:solidFill>
                      <a:prstClr val="white">
                        <a:alpha val="5000"/>
                      </a:prstClr>
                    </a:solidFill>
                  </a:ln>
                </a:rPr>
                <a:t>DCAT</a:t>
              </a:r>
              <a:endParaRPr lang="ko-KR" altLang="en-US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endParaRP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3081976" y="5044329"/>
            <a:ext cx="1197820" cy="1557389"/>
            <a:chOff x="1923940" y="5806862"/>
            <a:chExt cx="1197820" cy="1557389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1931447" y="6104636"/>
              <a:ext cx="1190312" cy="125961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4" y="6406119"/>
              <a:ext cx="362429" cy="391006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406119"/>
              <a:ext cx="362429" cy="391006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2300" y="6406119"/>
              <a:ext cx="362429" cy="391006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3" y="6813493"/>
              <a:ext cx="362429" cy="391006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798839"/>
              <a:ext cx="362429" cy="391006"/>
            </a:xfrm>
            <a:prstGeom prst="rect">
              <a:avLst/>
            </a:prstGeom>
          </p:spPr>
        </p:pic>
        <p:sp>
          <p:nvSpPr>
            <p:cNvPr id="177" name="TextBox 176"/>
            <p:cNvSpPr txBox="1"/>
            <p:nvPr/>
          </p:nvSpPr>
          <p:spPr>
            <a:xfrm>
              <a:off x="2737670" y="6863537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927268" y="6024153"/>
              <a:ext cx="1194492" cy="265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900" b="1" dirty="0"/>
                <a:t>X2MDIS</a:t>
              </a:r>
              <a:endParaRPr lang="ko-KR" altLang="en-US" sz="900" b="1" dirty="0"/>
            </a:p>
          </p:txBody>
        </p:sp>
        <p:sp>
          <p:nvSpPr>
            <p:cNvPr id="179" name="_x453596016"/>
            <p:cNvSpPr>
              <a:spLocks noChangeArrowheads="1"/>
            </p:cNvSpPr>
            <p:nvPr/>
          </p:nvSpPr>
          <p:spPr bwMode="auto">
            <a:xfrm>
              <a:off x="1923940" y="5806862"/>
              <a:ext cx="1197819" cy="215577"/>
            </a:xfrm>
            <a:prstGeom prst="roundRect">
              <a:avLst>
                <a:gd name="adj" fmla="val 0"/>
              </a:avLst>
            </a:prstGeom>
            <a:solidFill>
              <a:srgbClr val="FFFFCC">
                <a:alpha val="37000"/>
              </a:srgb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latinLnBrk="0"/>
              <a:r>
                <a:rPr lang="en-US" altLang="ko-KR" sz="1000" kern="0" spc="-100" dirty="0">
                  <a:ln>
                    <a:solidFill>
                      <a:prstClr val="white">
                        <a:alpha val="5000"/>
                      </a:prstClr>
                    </a:solidFill>
                  </a:ln>
                </a:rPr>
                <a:t>DCAT</a:t>
              </a:r>
              <a:endParaRPr lang="ko-KR" altLang="en-US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endParaRP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351313" y="5044329"/>
            <a:ext cx="1197820" cy="1557389"/>
            <a:chOff x="1923940" y="5806862"/>
            <a:chExt cx="1197820" cy="1557389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1931447" y="6104636"/>
              <a:ext cx="1190312" cy="125961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4" y="6406119"/>
              <a:ext cx="362429" cy="391006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406119"/>
              <a:ext cx="362429" cy="391006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2300" y="6406119"/>
              <a:ext cx="362429" cy="391006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3" y="6813493"/>
              <a:ext cx="362429" cy="391006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798839"/>
              <a:ext cx="362429" cy="391006"/>
            </a:xfrm>
            <a:prstGeom prst="rect">
              <a:avLst/>
            </a:prstGeom>
          </p:spPr>
        </p:pic>
        <p:sp>
          <p:nvSpPr>
            <p:cNvPr id="188" name="TextBox 187"/>
            <p:cNvSpPr txBox="1"/>
            <p:nvPr/>
          </p:nvSpPr>
          <p:spPr>
            <a:xfrm>
              <a:off x="2737670" y="6863537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927268" y="6024153"/>
              <a:ext cx="1194492" cy="265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900" b="1" dirty="0"/>
                <a:t>X2MDIS</a:t>
              </a:r>
              <a:endParaRPr lang="ko-KR" altLang="en-US" sz="900" b="1" dirty="0"/>
            </a:p>
          </p:txBody>
        </p:sp>
        <p:sp>
          <p:nvSpPr>
            <p:cNvPr id="190" name="_x453596016"/>
            <p:cNvSpPr>
              <a:spLocks noChangeArrowheads="1"/>
            </p:cNvSpPr>
            <p:nvPr/>
          </p:nvSpPr>
          <p:spPr bwMode="auto">
            <a:xfrm>
              <a:off x="1923940" y="5806862"/>
              <a:ext cx="1197819" cy="215577"/>
            </a:xfrm>
            <a:prstGeom prst="roundRect">
              <a:avLst>
                <a:gd name="adj" fmla="val 0"/>
              </a:avLst>
            </a:prstGeom>
            <a:solidFill>
              <a:srgbClr val="FFFFCC">
                <a:alpha val="37000"/>
              </a:srgb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latinLnBrk="0"/>
              <a:r>
                <a:rPr lang="en-US" altLang="ko-KR" sz="1000" kern="0" spc="-100" dirty="0">
                  <a:ln>
                    <a:solidFill>
                      <a:prstClr val="white">
                        <a:alpha val="5000"/>
                      </a:prstClr>
                    </a:solidFill>
                  </a:ln>
                </a:rPr>
                <a:t>DCAT</a:t>
              </a:r>
              <a:endParaRPr lang="ko-KR" altLang="en-US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endParaRPr>
            </a:p>
          </p:txBody>
        </p:sp>
      </p:grpSp>
      <p:sp>
        <p:nvSpPr>
          <p:cNvPr id="201" name="모서리가 둥근 직사각형 200"/>
          <p:cNvSpPr/>
          <p:nvPr/>
        </p:nvSpPr>
        <p:spPr>
          <a:xfrm>
            <a:off x="6159635" y="3097761"/>
            <a:ext cx="2409426" cy="1374164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202" name="그룹 201"/>
          <p:cNvGrpSpPr/>
          <p:nvPr/>
        </p:nvGrpSpPr>
        <p:grpSpPr>
          <a:xfrm>
            <a:off x="5644636" y="5039560"/>
            <a:ext cx="1197820" cy="1557389"/>
            <a:chOff x="1923940" y="5806862"/>
            <a:chExt cx="1197820" cy="1557389"/>
          </a:xfrm>
        </p:grpSpPr>
        <p:sp>
          <p:nvSpPr>
            <p:cNvPr id="203" name="모서리가 둥근 직사각형 202"/>
            <p:cNvSpPr/>
            <p:nvPr/>
          </p:nvSpPr>
          <p:spPr>
            <a:xfrm>
              <a:off x="1931447" y="6104636"/>
              <a:ext cx="1190312" cy="125961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4" name="그림 2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4" y="6406119"/>
              <a:ext cx="362429" cy="391006"/>
            </a:xfrm>
            <a:prstGeom prst="rect">
              <a:avLst/>
            </a:prstGeom>
          </p:spPr>
        </p:pic>
        <p:pic>
          <p:nvPicPr>
            <p:cNvPr id="205" name="그림 20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406119"/>
              <a:ext cx="362429" cy="391006"/>
            </a:xfrm>
            <a:prstGeom prst="rect">
              <a:avLst/>
            </a:prstGeom>
          </p:spPr>
        </p:pic>
        <p:pic>
          <p:nvPicPr>
            <p:cNvPr id="206" name="그림 2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2300" y="6406119"/>
              <a:ext cx="362429" cy="391006"/>
            </a:xfrm>
            <a:prstGeom prst="rect">
              <a:avLst/>
            </a:prstGeom>
          </p:spPr>
        </p:pic>
        <p:pic>
          <p:nvPicPr>
            <p:cNvPr id="207" name="그림 2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3" y="6813493"/>
              <a:ext cx="362429" cy="391006"/>
            </a:xfrm>
            <a:prstGeom prst="rect">
              <a:avLst/>
            </a:prstGeom>
          </p:spPr>
        </p:pic>
        <p:pic>
          <p:nvPicPr>
            <p:cNvPr id="208" name="그림 2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798839"/>
              <a:ext cx="362429" cy="391006"/>
            </a:xfrm>
            <a:prstGeom prst="rect">
              <a:avLst/>
            </a:prstGeom>
          </p:spPr>
        </p:pic>
        <p:sp>
          <p:nvSpPr>
            <p:cNvPr id="209" name="TextBox 208"/>
            <p:cNvSpPr txBox="1"/>
            <p:nvPr/>
          </p:nvSpPr>
          <p:spPr>
            <a:xfrm>
              <a:off x="2737670" y="6863537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927268" y="6024153"/>
              <a:ext cx="1194492" cy="265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900" b="1" dirty="0"/>
                <a:t>X2MDIS</a:t>
              </a:r>
              <a:endParaRPr lang="ko-KR" altLang="en-US" sz="900" b="1" dirty="0"/>
            </a:p>
          </p:txBody>
        </p:sp>
        <p:sp>
          <p:nvSpPr>
            <p:cNvPr id="211" name="_x453596016"/>
            <p:cNvSpPr>
              <a:spLocks noChangeArrowheads="1"/>
            </p:cNvSpPr>
            <p:nvPr/>
          </p:nvSpPr>
          <p:spPr bwMode="auto">
            <a:xfrm>
              <a:off x="1923940" y="5806862"/>
              <a:ext cx="1197819" cy="215577"/>
            </a:xfrm>
            <a:prstGeom prst="roundRect">
              <a:avLst>
                <a:gd name="adj" fmla="val 0"/>
              </a:avLst>
            </a:prstGeom>
            <a:solidFill>
              <a:srgbClr val="FFFFCC">
                <a:alpha val="37000"/>
              </a:srgb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latinLnBrk="0"/>
              <a:r>
                <a:rPr lang="en-US" altLang="ko-KR" sz="1000" kern="0" spc="-100" dirty="0">
                  <a:ln>
                    <a:solidFill>
                      <a:prstClr val="white">
                        <a:alpha val="5000"/>
                      </a:prstClr>
                    </a:solidFill>
                  </a:ln>
                </a:rPr>
                <a:t>DCAT</a:t>
              </a:r>
              <a:endParaRPr lang="ko-KR" altLang="en-US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endParaRPr>
            </a:p>
          </p:txBody>
        </p:sp>
      </p:grpSp>
      <p:sp>
        <p:nvSpPr>
          <p:cNvPr id="212" name="순서도: 자기 디스크 211"/>
          <p:cNvSpPr/>
          <p:nvPr/>
        </p:nvSpPr>
        <p:spPr>
          <a:xfrm>
            <a:off x="6527019" y="3428442"/>
            <a:ext cx="1597583" cy="8817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스토리지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159634" y="2992564"/>
            <a:ext cx="2408157" cy="343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900" b="1" dirty="0"/>
              <a:t>(X2MDIS)</a:t>
            </a:r>
            <a:endParaRPr lang="ko-KR" altLang="en-US" sz="900" b="1" dirty="0"/>
          </a:p>
        </p:txBody>
      </p:sp>
      <p:sp>
        <p:nvSpPr>
          <p:cNvPr id="214" name="_x453596016"/>
          <p:cNvSpPr>
            <a:spLocks noChangeArrowheads="1"/>
          </p:cNvSpPr>
          <p:nvPr/>
        </p:nvSpPr>
        <p:spPr bwMode="auto">
          <a:xfrm>
            <a:off x="6159635" y="2786161"/>
            <a:ext cx="2409426" cy="204690"/>
          </a:xfrm>
          <a:prstGeom prst="roundRect">
            <a:avLst>
              <a:gd name="adj" fmla="val 0"/>
            </a:avLst>
          </a:prstGeom>
          <a:solidFill>
            <a:srgbClr val="FFFFCC">
              <a:alpha val="37000"/>
            </a:srgbClr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latinLnBrk="0"/>
            <a:r>
              <a:rPr lang="en-US" altLang="ko-KR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rPr>
              <a:t>DCAT</a:t>
            </a:r>
            <a:endParaRPr lang="ko-KR" altLang="en-US" sz="1000" kern="0" spc="-100" dirty="0">
              <a:ln>
                <a:solidFill>
                  <a:prstClr val="white">
                    <a:alpha val="5000"/>
                  </a:prstClr>
                </a:solidFill>
              </a:ln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6941286" y="5039560"/>
            <a:ext cx="1197820" cy="1557389"/>
            <a:chOff x="1923940" y="5806862"/>
            <a:chExt cx="1197820" cy="1557389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1931447" y="6104636"/>
              <a:ext cx="1190312" cy="125961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17" name="그림 2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4" y="6406119"/>
              <a:ext cx="362429" cy="391006"/>
            </a:xfrm>
            <a:prstGeom prst="rect">
              <a:avLst/>
            </a:prstGeom>
          </p:spPr>
        </p:pic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406119"/>
              <a:ext cx="362429" cy="391006"/>
            </a:xfrm>
            <a:prstGeom prst="rect">
              <a:avLst/>
            </a:prstGeom>
          </p:spPr>
        </p:pic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2300" y="6406119"/>
              <a:ext cx="362429" cy="391006"/>
            </a:xfrm>
            <a:prstGeom prst="rect">
              <a:avLst/>
            </a:prstGeom>
          </p:spPr>
        </p:pic>
        <p:pic>
          <p:nvPicPr>
            <p:cNvPr id="220" name="그림 2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3" y="6813493"/>
              <a:ext cx="362429" cy="391006"/>
            </a:xfrm>
            <a:prstGeom prst="rect">
              <a:avLst/>
            </a:prstGeom>
          </p:spPr>
        </p:pic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798839"/>
              <a:ext cx="362429" cy="391006"/>
            </a:xfrm>
            <a:prstGeom prst="rect">
              <a:avLst/>
            </a:prstGeom>
          </p:spPr>
        </p:pic>
        <p:sp>
          <p:nvSpPr>
            <p:cNvPr id="222" name="TextBox 221"/>
            <p:cNvSpPr txBox="1"/>
            <p:nvPr/>
          </p:nvSpPr>
          <p:spPr>
            <a:xfrm>
              <a:off x="2737670" y="6863537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927268" y="6024153"/>
              <a:ext cx="1194492" cy="265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900" b="1" dirty="0"/>
                <a:t>X2MDIS</a:t>
              </a:r>
              <a:endParaRPr lang="ko-KR" altLang="en-US" sz="900" b="1" dirty="0"/>
            </a:p>
          </p:txBody>
        </p:sp>
        <p:sp>
          <p:nvSpPr>
            <p:cNvPr id="224" name="_x453596016"/>
            <p:cNvSpPr>
              <a:spLocks noChangeArrowheads="1"/>
            </p:cNvSpPr>
            <p:nvPr/>
          </p:nvSpPr>
          <p:spPr bwMode="auto">
            <a:xfrm>
              <a:off x="1923940" y="5806862"/>
              <a:ext cx="1197819" cy="215577"/>
            </a:xfrm>
            <a:prstGeom prst="roundRect">
              <a:avLst>
                <a:gd name="adj" fmla="val 0"/>
              </a:avLst>
            </a:prstGeom>
            <a:solidFill>
              <a:srgbClr val="FFFFCC">
                <a:alpha val="37000"/>
              </a:srgb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latinLnBrk="0"/>
              <a:r>
                <a:rPr lang="en-US" altLang="ko-KR" sz="1000" kern="0" spc="-100" dirty="0">
                  <a:ln>
                    <a:solidFill>
                      <a:prstClr val="white">
                        <a:alpha val="5000"/>
                      </a:prstClr>
                    </a:solidFill>
                  </a:ln>
                </a:rPr>
                <a:t>DCAT</a:t>
              </a:r>
              <a:endParaRPr lang="ko-KR" altLang="en-US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8240188" y="5039560"/>
            <a:ext cx="1197820" cy="1557389"/>
            <a:chOff x="1923940" y="5806862"/>
            <a:chExt cx="1197820" cy="1557389"/>
          </a:xfrm>
        </p:grpSpPr>
        <p:sp>
          <p:nvSpPr>
            <p:cNvPr id="226" name="모서리가 둥근 직사각형 225"/>
            <p:cNvSpPr/>
            <p:nvPr/>
          </p:nvSpPr>
          <p:spPr>
            <a:xfrm>
              <a:off x="1931447" y="6104636"/>
              <a:ext cx="1190312" cy="125961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4" y="6406119"/>
              <a:ext cx="362429" cy="391006"/>
            </a:xfrm>
            <a:prstGeom prst="rect">
              <a:avLst/>
            </a:prstGeom>
          </p:spPr>
        </p:pic>
        <p:pic>
          <p:nvPicPr>
            <p:cNvPr id="228" name="그림 2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406119"/>
              <a:ext cx="362429" cy="391006"/>
            </a:xfrm>
            <a:prstGeom prst="rect">
              <a:avLst/>
            </a:prstGeom>
          </p:spPr>
        </p:pic>
        <p:pic>
          <p:nvPicPr>
            <p:cNvPr id="229" name="그림 2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2300" y="6406119"/>
              <a:ext cx="362429" cy="391006"/>
            </a:xfrm>
            <a:prstGeom prst="rect">
              <a:avLst/>
            </a:prstGeom>
          </p:spPr>
        </p:pic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3" y="6813493"/>
              <a:ext cx="362429" cy="391006"/>
            </a:xfrm>
            <a:prstGeom prst="rect">
              <a:avLst/>
            </a:prstGeom>
          </p:spPr>
        </p:pic>
        <p:pic>
          <p:nvPicPr>
            <p:cNvPr id="231" name="그림 2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798839"/>
              <a:ext cx="362429" cy="391006"/>
            </a:xfrm>
            <a:prstGeom prst="rect">
              <a:avLst/>
            </a:prstGeom>
          </p:spPr>
        </p:pic>
        <p:sp>
          <p:nvSpPr>
            <p:cNvPr id="232" name="TextBox 231"/>
            <p:cNvSpPr txBox="1"/>
            <p:nvPr/>
          </p:nvSpPr>
          <p:spPr>
            <a:xfrm>
              <a:off x="2737670" y="6863537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927268" y="6024153"/>
              <a:ext cx="1194492" cy="265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900" b="1" dirty="0"/>
                <a:t>X2MDIS</a:t>
              </a:r>
              <a:endParaRPr lang="ko-KR" altLang="en-US" sz="900" b="1" dirty="0"/>
            </a:p>
          </p:txBody>
        </p:sp>
        <p:sp>
          <p:nvSpPr>
            <p:cNvPr id="234" name="_x453596016"/>
            <p:cNvSpPr>
              <a:spLocks noChangeArrowheads="1"/>
            </p:cNvSpPr>
            <p:nvPr/>
          </p:nvSpPr>
          <p:spPr bwMode="auto">
            <a:xfrm>
              <a:off x="1923940" y="5806862"/>
              <a:ext cx="1197819" cy="215577"/>
            </a:xfrm>
            <a:prstGeom prst="roundRect">
              <a:avLst>
                <a:gd name="adj" fmla="val 0"/>
              </a:avLst>
            </a:prstGeom>
            <a:solidFill>
              <a:srgbClr val="FFFFCC">
                <a:alpha val="37000"/>
              </a:srgb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latinLnBrk="0"/>
              <a:r>
                <a:rPr lang="en-US" altLang="ko-KR" sz="1000" kern="0" spc="-100" dirty="0">
                  <a:ln>
                    <a:solidFill>
                      <a:prstClr val="white">
                        <a:alpha val="5000"/>
                      </a:prstClr>
                    </a:solidFill>
                  </a:ln>
                </a:rPr>
                <a:t>DCAT</a:t>
              </a:r>
              <a:endParaRPr lang="ko-KR" altLang="en-US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endParaRPr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9546596" y="5286412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…</a:t>
            </a:r>
            <a:endParaRPr lang="ko-KR" altLang="en-US" sz="3200" dirty="0"/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1505761" y="4673364"/>
            <a:ext cx="8173698" cy="17454"/>
          </a:xfrm>
          <a:prstGeom prst="line">
            <a:avLst/>
          </a:prstGeom>
          <a:ln w="317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cxnSpLocks/>
          </p:cNvCxnSpPr>
          <p:nvPr/>
        </p:nvCxnSpPr>
        <p:spPr>
          <a:xfrm>
            <a:off x="1572791" y="2593168"/>
            <a:ext cx="8106668" cy="66324"/>
          </a:xfrm>
          <a:prstGeom prst="line">
            <a:avLst/>
          </a:prstGeom>
          <a:ln w="317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위쪽 화살표 21"/>
          <p:cNvSpPr/>
          <p:nvPr/>
        </p:nvSpPr>
        <p:spPr>
          <a:xfrm>
            <a:off x="3272797" y="4371795"/>
            <a:ext cx="389931" cy="433739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위쪽 화살표 242"/>
          <p:cNvSpPr/>
          <p:nvPr/>
        </p:nvSpPr>
        <p:spPr>
          <a:xfrm rot="2700583">
            <a:off x="2159753" y="4002468"/>
            <a:ext cx="389931" cy="1214276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위쪽 화살표 243"/>
          <p:cNvSpPr/>
          <p:nvPr/>
        </p:nvSpPr>
        <p:spPr>
          <a:xfrm rot="2700583">
            <a:off x="6135610" y="4369695"/>
            <a:ext cx="389931" cy="433739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위쪽 화살표 244"/>
          <p:cNvSpPr/>
          <p:nvPr/>
        </p:nvSpPr>
        <p:spPr>
          <a:xfrm>
            <a:off x="7178230" y="4390668"/>
            <a:ext cx="389931" cy="433739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위쪽 화살표 245"/>
          <p:cNvSpPr/>
          <p:nvPr/>
        </p:nvSpPr>
        <p:spPr>
          <a:xfrm rot="18967314">
            <a:off x="8292842" y="4369446"/>
            <a:ext cx="389931" cy="433739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위쪽 화살표 246"/>
          <p:cNvSpPr/>
          <p:nvPr/>
        </p:nvSpPr>
        <p:spPr>
          <a:xfrm rot="18967314">
            <a:off x="4341200" y="4328202"/>
            <a:ext cx="389931" cy="433739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/오른쪽 화살표 39"/>
          <p:cNvSpPr/>
          <p:nvPr/>
        </p:nvSpPr>
        <p:spPr>
          <a:xfrm>
            <a:off x="4747801" y="3534147"/>
            <a:ext cx="1185273" cy="440871"/>
          </a:xfrm>
          <a:prstGeom prst="left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TextBox 250"/>
          <p:cNvSpPr txBox="1"/>
          <p:nvPr/>
        </p:nvSpPr>
        <p:spPr>
          <a:xfrm>
            <a:off x="3177162" y="1818128"/>
            <a:ext cx="3233936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CKAN Platform</a:t>
            </a:r>
            <a:endParaRPr lang="ko-KR" altLang="en-US" sz="900" b="1" dirty="0"/>
          </a:p>
        </p:txBody>
      </p:sp>
      <p:sp>
        <p:nvSpPr>
          <p:cNvPr id="252" name="_x453596016"/>
          <p:cNvSpPr>
            <a:spLocks noChangeArrowheads="1"/>
          </p:cNvSpPr>
          <p:nvPr/>
        </p:nvSpPr>
        <p:spPr bwMode="auto">
          <a:xfrm>
            <a:off x="3177162" y="1063392"/>
            <a:ext cx="3233934" cy="75332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latinLnBrk="0"/>
            <a:r>
              <a:rPr lang="ko-KR" altLang="en-US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rPr>
              <a:t>포털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177162" y="2049299"/>
            <a:ext cx="3233934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DCAT (X2MDIS)</a:t>
            </a:r>
            <a:endParaRPr lang="ko-KR" altLang="en-US" sz="900" b="1" dirty="0"/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289883" y="3098800"/>
            <a:ext cx="1952414" cy="114586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제조 빅데이터 센터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295444" y="4936532"/>
            <a:ext cx="1470919" cy="114586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수요기업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위쪽 화살표 256"/>
          <p:cNvSpPr/>
          <p:nvPr/>
        </p:nvSpPr>
        <p:spPr>
          <a:xfrm rot="2700583">
            <a:off x="3272798" y="2232940"/>
            <a:ext cx="389931" cy="484310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위쪽 화살표 257"/>
          <p:cNvSpPr/>
          <p:nvPr/>
        </p:nvSpPr>
        <p:spPr>
          <a:xfrm rot="19535687">
            <a:off x="5940826" y="2243431"/>
            <a:ext cx="389931" cy="484310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637026EF-DB29-40D5-8CA3-73EAA172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55" y="772936"/>
            <a:ext cx="4947707" cy="1779037"/>
          </a:xfrm>
          <a:prstGeom prst="rect">
            <a:avLst/>
          </a:prstGeom>
          <a:ln w="25400" cmpd="sng">
            <a:solidFill>
              <a:schemeClr val="tx2"/>
            </a:solidFill>
          </a:ln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FE41ECD-FE6E-439F-90AF-F2E10D78F2DF}"/>
              </a:ext>
            </a:extLst>
          </p:cNvPr>
          <p:cNvCxnSpPr>
            <a:cxnSpLocks/>
          </p:cNvCxnSpPr>
          <p:nvPr/>
        </p:nvCxnSpPr>
        <p:spPr>
          <a:xfrm flipV="1">
            <a:off x="2111433" y="2439612"/>
            <a:ext cx="4890486" cy="289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AED4662-72CC-4E46-80C1-98B0D5572A6D}"/>
              </a:ext>
            </a:extLst>
          </p:cNvPr>
          <p:cNvCxnSpPr>
            <a:cxnSpLocks/>
            <a:stCxn id="251" idx="1"/>
            <a:endCxn id="384" idx="1"/>
          </p:cNvCxnSpPr>
          <p:nvPr/>
        </p:nvCxnSpPr>
        <p:spPr>
          <a:xfrm rot="10800000" flipV="1">
            <a:off x="1792928" y="1933544"/>
            <a:ext cx="1384235" cy="3218574"/>
          </a:xfrm>
          <a:prstGeom prst="bentConnector3">
            <a:avLst>
              <a:gd name="adj1" fmla="val 1165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F1C4F412-43C4-49B4-8D77-7DDDD95CFEF5}"/>
              </a:ext>
            </a:extLst>
          </p:cNvPr>
          <p:cNvCxnSpPr>
            <a:cxnSpLocks/>
            <a:stCxn id="251" idx="1"/>
            <a:endCxn id="168" idx="1"/>
          </p:cNvCxnSpPr>
          <p:nvPr/>
        </p:nvCxnSpPr>
        <p:spPr>
          <a:xfrm rot="10800000" flipV="1">
            <a:off x="2273668" y="1933543"/>
            <a:ext cx="903494" cy="935329"/>
          </a:xfrm>
          <a:prstGeom prst="bentConnector3">
            <a:avLst>
              <a:gd name="adj1" fmla="val 1253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266">
            <a:extLst>
              <a:ext uri="{FF2B5EF4-FFF2-40B4-BE49-F238E27FC236}">
                <a16:creationId xmlns:a16="http://schemas.microsoft.com/office/drawing/2014/main" id="{5ECE13BF-B1AA-450A-9960-84E9C51A1BE5}"/>
              </a:ext>
            </a:extLst>
          </p:cNvPr>
          <p:cNvSpPr/>
          <p:nvPr/>
        </p:nvSpPr>
        <p:spPr>
          <a:xfrm>
            <a:off x="135915" y="117622"/>
            <a:ext cx="3233934" cy="743179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X2MDIS </a:t>
            </a:r>
            <a:r>
              <a:rPr lang="ko-KR" altLang="en-US" sz="1400" dirty="0">
                <a:solidFill>
                  <a:schemeClr val="tx1"/>
                </a:solidFill>
              </a:rPr>
              <a:t>있을 경우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6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모서리가 둥근 직사각형 266"/>
          <p:cNvSpPr/>
          <p:nvPr/>
        </p:nvSpPr>
        <p:spPr>
          <a:xfrm>
            <a:off x="0" y="1293746"/>
            <a:ext cx="2590469" cy="114586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제조 빅데이터 플랫폼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792927" y="5044329"/>
            <a:ext cx="1197820" cy="1557389"/>
            <a:chOff x="1923940" y="5806862"/>
            <a:chExt cx="1197820" cy="1557389"/>
          </a:xfrm>
        </p:grpSpPr>
        <p:sp>
          <p:nvSpPr>
            <p:cNvPr id="269" name="모서리가 둥근 직사각형 268"/>
            <p:cNvSpPr/>
            <p:nvPr/>
          </p:nvSpPr>
          <p:spPr>
            <a:xfrm>
              <a:off x="1931447" y="6104636"/>
              <a:ext cx="1190312" cy="125961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4" y="6406119"/>
              <a:ext cx="362429" cy="391006"/>
            </a:xfrm>
            <a:prstGeom prst="rect">
              <a:avLst/>
            </a:prstGeom>
          </p:spPr>
        </p:pic>
        <p:pic>
          <p:nvPicPr>
            <p:cNvPr id="270" name="그림 2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406119"/>
              <a:ext cx="362429" cy="391006"/>
            </a:xfrm>
            <a:prstGeom prst="rect">
              <a:avLst/>
            </a:prstGeom>
          </p:spPr>
        </p:pic>
        <p:pic>
          <p:nvPicPr>
            <p:cNvPr id="271" name="그림 2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2300" y="6406119"/>
              <a:ext cx="362429" cy="391006"/>
            </a:xfrm>
            <a:prstGeom prst="rect">
              <a:avLst/>
            </a:prstGeom>
          </p:spPr>
        </p:pic>
        <p:pic>
          <p:nvPicPr>
            <p:cNvPr id="272" name="그림 2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3" y="6813493"/>
              <a:ext cx="362429" cy="391006"/>
            </a:xfrm>
            <a:prstGeom prst="rect">
              <a:avLst/>
            </a:prstGeom>
          </p:spPr>
        </p:pic>
        <p:pic>
          <p:nvPicPr>
            <p:cNvPr id="273" name="그림 2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798839"/>
              <a:ext cx="362429" cy="391006"/>
            </a:xfrm>
            <a:prstGeom prst="rect">
              <a:avLst/>
            </a:prstGeom>
          </p:spPr>
        </p:pic>
        <p:sp>
          <p:nvSpPr>
            <p:cNvPr id="274" name="TextBox 273"/>
            <p:cNvSpPr txBox="1"/>
            <p:nvPr/>
          </p:nvSpPr>
          <p:spPr>
            <a:xfrm>
              <a:off x="2737670" y="6863537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927268" y="6024153"/>
              <a:ext cx="1194492" cy="265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900" b="1" dirty="0"/>
                <a:t>(X2MDIS)</a:t>
              </a:r>
              <a:endParaRPr lang="ko-KR" altLang="en-US" sz="900" b="1" dirty="0"/>
            </a:p>
          </p:txBody>
        </p:sp>
        <p:sp>
          <p:nvSpPr>
            <p:cNvPr id="384" name="_x453596016"/>
            <p:cNvSpPr>
              <a:spLocks noChangeArrowheads="1"/>
            </p:cNvSpPr>
            <p:nvPr/>
          </p:nvSpPr>
          <p:spPr bwMode="auto">
            <a:xfrm>
              <a:off x="1923940" y="5806862"/>
              <a:ext cx="1197819" cy="215577"/>
            </a:xfrm>
            <a:prstGeom prst="roundRect">
              <a:avLst>
                <a:gd name="adj" fmla="val 0"/>
              </a:avLst>
            </a:prstGeom>
            <a:solidFill>
              <a:srgbClr val="FFFFCC">
                <a:alpha val="37000"/>
              </a:srgb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latinLnBrk="0"/>
              <a:r>
                <a:rPr lang="en-US" altLang="ko-KR" sz="1000" kern="0" spc="-100" dirty="0">
                  <a:ln>
                    <a:solidFill>
                      <a:prstClr val="white">
                        <a:alpha val="5000"/>
                      </a:prstClr>
                    </a:solidFill>
                  </a:ln>
                </a:rPr>
                <a:t>DCAT</a:t>
              </a:r>
              <a:endParaRPr lang="ko-KR" altLang="en-US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273667" y="2766528"/>
            <a:ext cx="2409427" cy="1685764"/>
            <a:chOff x="2824109" y="2928998"/>
            <a:chExt cx="2409427" cy="1685764"/>
          </a:xfrm>
        </p:grpSpPr>
        <p:sp>
          <p:nvSpPr>
            <p:cNvPr id="184" name="모서리가 둥근 직사각형 183"/>
            <p:cNvSpPr/>
            <p:nvPr/>
          </p:nvSpPr>
          <p:spPr>
            <a:xfrm>
              <a:off x="2824110" y="3240598"/>
              <a:ext cx="2409426" cy="1374164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순서도: 자기 디스크 29"/>
            <p:cNvSpPr/>
            <p:nvPr/>
          </p:nvSpPr>
          <p:spPr>
            <a:xfrm>
              <a:off x="3191494" y="3571279"/>
              <a:ext cx="1597583" cy="88174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스토리지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824109" y="3135401"/>
              <a:ext cx="2408157" cy="3438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900" b="1" dirty="0"/>
                <a:t>(X2MDIS)</a:t>
              </a:r>
              <a:endParaRPr lang="ko-KR" altLang="en-US" sz="900" b="1" dirty="0"/>
            </a:p>
          </p:txBody>
        </p:sp>
        <p:sp>
          <p:nvSpPr>
            <p:cNvPr id="168" name="_x453596016"/>
            <p:cNvSpPr>
              <a:spLocks noChangeArrowheads="1"/>
            </p:cNvSpPr>
            <p:nvPr/>
          </p:nvSpPr>
          <p:spPr bwMode="auto">
            <a:xfrm>
              <a:off x="2824110" y="2928998"/>
              <a:ext cx="2409426" cy="204690"/>
            </a:xfrm>
            <a:prstGeom prst="roundRect">
              <a:avLst>
                <a:gd name="adj" fmla="val 0"/>
              </a:avLst>
            </a:prstGeom>
            <a:solidFill>
              <a:srgbClr val="FFFFCC">
                <a:alpha val="37000"/>
              </a:srgb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latinLnBrk="0"/>
              <a:r>
                <a:rPr lang="en-US" altLang="ko-KR" sz="1000" kern="0" spc="-100" dirty="0">
                  <a:ln>
                    <a:solidFill>
                      <a:prstClr val="white">
                        <a:alpha val="5000"/>
                      </a:prstClr>
                    </a:solidFill>
                  </a:ln>
                </a:rPr>
                <a:t>DCAT</a:t>
              </a:r>
              <a:endParaRPr lang="ko-KR" altLang="en-US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endParaRP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3081976" y="5044329"/>
            <a:ext cx="1197820" cy="1557389"/>
            <a:chOff x="1923940" y="5806862"/>
            <a:chExt cx="1197820" cy="1557389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1931447" y="6104636"/>
              <a:ext cx="1190312" cy="125961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4" y="6406119"/>
              <a:ext cx="362429" cy="391006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406119"/>
              <a:ext cx="362429" cy="391006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2300" y="6406119"/>
              <a:ext cx="362429" cy="391006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3" y="6813493"/>
              <a:ext cx="362429" cy="391006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798839"/>
              <a:ext cx="362429" cy="391006"/>
            </a:xfrm>
            <a:prstGeom prst="rect">
              <a:avLst/>
            </a:prstGeom>
          </p:spPr>
        </p:pic>
        <p:sp>
          <p:nvSpPr>
            <p:cNvPr id="177" name="TextBox 176"/>
            <p:cNvSpPr txBox="1"/>
            <p:nvPr/>
          </p:nvSpPr>
          <p:spPr>
            <a:xfrm>
              <a:off x="2737670" y="6863537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927268" y="6024153"/>
              <a:ext cx="1194492" cy="265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900" b="1" dirty="0"/>
                <a:t>(X2MDIS)</a:t>
              </a:r>
              <a:endParaRPr lang="ko-KR" altLang="en-US" sz="900" b="1" dirty="0"/>
            </a:p>
          </p:txBody>
        </p:sp>
        <p:sp>
          <p:nvSpPr>
            <p:cNvPr id="179" name="_x453596016"/>
            <p:cNvSpPr>
              <a:spLocks noChangeArrowheads="1"/>
            </p:cNvSpPr>
            <p:nvPr/>
          </p:nvSpPr>
          <p:spPr bwMode="auto">
            <a:xfrm>
              <a:off x="1923940" y="5806862"/>
              <a:ext cx="1197819" cy="215577"/>
            </a:xfrm>
            <a:prstGeom prst="roundRect">
              <a:avLst>
                <a:gd name="adj" fmla="val 0"/>
              </a:avLst>
            </a:prstGeom>
            <a:solidFill>
              <a:srgbClr val="FFFFCC">
                <a:alpha val="37000"/>
              </a:srgb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latinLnBrk="0"/>
              <a:r>
                <a:rPr lang="en-US" altLang="ko-KR" sz="1000" kern="0" spc="-100" dirty="0">
                  <a:ln>
                    <a:solidFill>
                      <a:prstClr val="white">
                        <a:alpha val="5000"/>
                      </a:prstClr>
                    </a:solidFill>
                  </a:ln>
                </a:rPr>
                <a:t>DCAT</a:t>
              </a:r>
              <a:endParaRPr lang="ko-KR" altLang="en-US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endParaRP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351313" y="5044329"/>
            <a:ext cx="1197820" cy="1557389"/>
            <a:chOff x="1923940" y="5806862"/>
            <a:chExt cx="1197820" cy="1557389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1931447" y="6104636"/>
              <a:ext cx="1190312" cy="125961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4" y="6406119"/>
              <a:ext cx="362429" cy="391006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406119"/>
              <a:ext cx="362429" cy="391006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2300" y="6406119"/>
              <a:ext cx="362429" cy="391006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3" y="6813493"/>
              <a:ext cx="362429" cy="391006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798839"/>
              <a:ext cx="362429" cy="391006"/>
            </a:xfrm>
            <a:prstGeom prst="rect">
              <a:avLst/>
            </a:prstGeom>
          </p:spPr>
        </p:pic>
        <p:sp>
          <p:nvSpPr>
            <p:cNvPr id="188" name="TextBox 187"/>
            <p:cNvSpPr txBox="1"/>
            <p:nvPr/>
          </p:nvSpPr>
          <p:spPr>
            <a:xfrm>
              <a:off x="2737670" y="6863537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927268" y="6024153"/>
              <a:ext cx="1194492" cy="265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900" b="1" dirty="0"/>
                <a:t>(X2MDIS)</a:t>
              </a:r>
              <a:endParaRPr lang="ko-KR" altLang="en-US" sz="900" b="1" dirty="0"/>
            </a:p>
          </p:txBody>
        </p:sp>
        <p:sp>
          <p:nvSpPr>
            <p:cNvPr id="190" name="_x453596016"/>
            <p:cNvSpPr>
              <a:spLocks noChangeArrowheads="1"/>
            </p:cNvSpPr>
            <p:nvPr/>
          </p:nvSpPr>
          <p:spPr bwMode="auto">
            <a:xfrm>
              <a:off x="1923940" y="5806862"/>
              <a:ext cx="1197819" cy="215577"/>
            </a:xfrm>
            <a:prstGeom prst="roundRect">
              <a:avLst>
                <a:gd name="adj" fmla="val 0"/>
              </a:avLst>
            </a:prstGeom>
            <a:solidFill>
              <a:srgbClr val="FFFFCC">
                <a:alpha val="37000"/>
              </a:srgb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latinLnBrk="0"/>
              <a:r>
                <a:rPr lang="en-US" altLang="ko-KR" sz="1000" kern="0" spc="-100" dirty="0">
                  <a:ln>
                    <a:solidFill>
                      <a:prstClr val="white">
                        <a:alpha val="5000"/>
                      </a:prstClr>
                    </a:solidFill>
                  </a:ln>
                </a:rPr>
                <a:t>DCAT</a:t>
              </a:r>
              <a:endParaRPr lang="ko-KR" altLang="en-US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endParaRPr>
            </a:p>
          </p:txBody>
        </p:sp>
      </p:grpSp>
      <p:sp>
        <p:nvSpPr>
          <p:cNvPr id="201" name="모서리가 둥근 직사각형 200"/>
          <p:cNvSpPr/>
          <p:nvPr/>
        </p:nvSpPr>
        <p:spPr>
          <a:xfrm>
            <a:off x="6159635" y="3097761"/>
            <a:ext cx="2409426" cy="1374164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202" name="그룹 201"/>
          <p:cNvGrpSpPr/>
          <p:nvPr/>
        </p:nvGrpSpPr>
        <p:grpSpPr>
          <a:xfrm>
            <a:off x="5644636" y="5039560"/>
            <a:ext cx="1197820" cy="1557389"/>
            <a:chOff x="1923940" y="5806862"/>
            <a:chExt cx="1197820" cy="1557389"/>
          </a:xfrm>
        </p:grpSpPr>
        <p:sp>
          <p:nvSpPr>
            <p:cNvPr id="203" name="모서리가 둥근 직사각형 202"/>
            <p:cNvSpPr/>
            <p:nvPr/>
          </p:nvSpPr>
          <p:spPr>
            <a:xfrm>
              <a:off x="1931447" y="6104636"/>
              <a:ext cx="1190312" cy="125961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4" name="그림 2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4" y="6406119"/>
              <a:ext cx="362429" cy="391006"/>
            </a:xfrm>
            <a:prstGeom prst="rect">
              <a:avLst/>
            </a:prstGeom>
          </p:spPr>
        </p:pic>
        <p:pic>
          <p:nvPicPr>
            <p:cNvPr id="205" name="그림 20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406119"/>
              <a:ext cx="362429" cy="391006"/>
            </a:xfrm>
            <a:prstGeom prst="rect">
              <a:avLst/>
            </a:prstGeom>
          </p:spPr>
        </p:pic>
        <p:pic>
          <p:nvPicPr>
            <p:cNvPr id="206" name="그림 2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2300" y="6406119"/>
              <a:ext cx="362429" cy="391006"/>
            </a:xfrm>
            <a:prstGeom prst="rect">
              <a:avLst/>
            </a:prstGeom>
          </p:spPr>
        </p:pic>
        <p:pic>
          <p:nvPicPr>
            <p:cNvPr id="207" name="그림 2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3" y="6813493"/>
              <a:ext cx="362429" cy="391006"/>
            </a:xfrm>
            <a:prstGeom prst="rect">
              <a:avLst/>
            </a:prstGeom>
          </p:spPr>
        </p:pic>
        <p:pic>
          <p:nvPicPr>
            <p:cNvPr id="208" name="그림 2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798839"/>
              <a:ext cx="362429" cy="391006"/>
            </a:xfrm>
            <a:prstGeom prst="rect">
              <a:avLst/>
            </a:prstGeom>
          </p:spPr>
        </p:pic>
        <p:sp>
          <p:nvSpPr>
            <p:cNvPr id="209" name="TextBox 208"/>
            <p:cNvSpPr txBox="1"/>
            <p:nvPr/>
          </p:nvSpPr>
          <p:spPr>
            <a:xfrm>
              <a:off x="2737670" y="6863537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927268" y="6024153"/>
              <a:ext cx="1194492" cy="265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900" b="1" dirty="0"/>
                <a:t>(X2MDIS)</a:t>
              </a:r>
              <a:endParaRPr lang="ko-KR" altLang="en-US" sz="900" b="1" dirty="0"/>
            </a:p>
          </p:txBody>
        </p:sp>
        <p:sp>
          <p:nvSpPr>
            <p:cNvPr id="211" name="_x453596016"/>
            <p:cNvSpPr>
              <a:spLocks noChangeArrowheads="1"/>
            </p:cNvSpPr>
            <p:nvPr/>
          </p:nvSpPr>
          <p:spPr bwMode="auto">
            <a:xfrm>
              <a:off x="1923940" y="5806862"/>
              <a:ext cx="1197819" cy="215577"/>
            </a:xfrm>
            <a:prstGeom prst="roundRect">
              <a:avLst>
                <a:gd name="adj" fmla="val 0"/>
              </a:avLst>
            </a:prstGeom>
            <a:solidFill>
              <a:srgbClr val="FFFFCC">
                <a:alpha val="37000"/>
              </a:srgb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latinLnBrk="0"/>
              <a:r>
                <a:rPr lang="en-US" altLang="ko-KR" sz="1000" kern="0" spc="-100" dirty="0">
                  <a:ln>
                    <a:solidFill>
                      <a:prstClr val="white">
                        <a:alpha val="5000"/>
                      </a:prstClr>
                    </a:solidFill>
                  </a:ln>
                </a:rPr>
                <a:t>DCAT</a:t>
              </a:r>
              <a:endParaRPr lang="ko-KR" altLang="en-US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endParaRPr>
            </a:p>
          </p:txBody>
        </p:sp>
      </p:grpSp>
      <p:sp>
        <p:nvSpPr>
          <p:cNvPr id="212" name="순서도: 자기 디스크 211"/>
          <p:cNvSpPr/>
          <p:nvPr/>
        </p:nvSpPr>
        <p:spPr>
          <a:xfrm>
            <a:off x="6527019" y="3428442"/>
            <a:ext cx="1597583" cy="8817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스토리지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159634" y="2992564"/>
            <a:ext cx="2408157" cy="343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900" b="1" dirty="0"/>
              <a:t>(X2MDIS)</a:t>
            </a:r>
            <a:endParaRPr lang="ko-KR" altLang="en-US" sz="900" b="1" dirty="0"/>
          </a:p>
        </p:txBody>
      </p:sp>
      <p:sp>
        <p:nvSpPr>
          <p:cNvPr id="214" name="_x453596016"/>
          <p:cNvSpPr>
            <a:spLocks noChangeArrowheads="1"/>
          </p:cNvSpPr>
          <p:nvPr/>
        </p:nvSpPr>
        <p:spPr bwMode="auto">
          <a:xfrm>
            <a:off x="6159635" y="2786161"/>
            <a:ext cx="2409426" cy="204690"/>
          </a:xfrm>
          <a:prstGeom prst="roundRect">
            <a:avLst>
              <a:gd name="adj" fmla="val 0"/>
            </a:avLst>
          </a:prstGeom>
          <a:solidFill>
            <a:srgbClr val="FFFFCC">
              <a:alpha val="37000"/>
            </a:srgbClr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latinLnBrk="0"/>
            <a:r>
              <a:rPr lang="en-US" altLang="ko-KR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rPr>
              <a:t>DCAT</a:t>
            </a:r>
            <a:endParaRPr lang="ko-KR" altLang="en-US" sz="1000" kern="0" spc="-100" dirty="0">
              <a:ln>
                <a:solidFill>
                  <a:prstClr val="white">
                    <a:alpha val="5000"/>
                  </a:prstClr>
                </a:solidFill>
              </a:ln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6941286" y="5039560"/>
            <a:ext cx="1197820" cy="1557389"/>
            <a:chOff x="1923940" y="5806862"/>
            <a:chExt cx="1197820" cy="1557389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1931447" y="6104636"/>
              <a:ext cx="1190312" cy="125961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17" name="그림 2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4" y="6406119"/>
              <a:ext cx="362429" cy="391006"/>
            </a:xfrm>
            <a:prstGeom prst="rect">
              <a:avLst/>
            </a:prstGeom>
          </p:spPr>
        </p:pic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406119"/>
              <a:ext cx="362429" cy="391006"/>
            </a:xfrm>
            <a:prstGeom prst="rect">
              <a:avLst/>
            </a:prstGeom>
          </p:spPr>
        </p:pic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2300" y="6406119"/>
              <a:ext cx="362429" cy="391006"/>
            </a:xfrm>
            <a:prstGeom prst="rect">
              <a:avLst/>
            </a:prstGeom>
          </p:spPr>
        </p:pic>
        <p:pic>
          <p:nvPicPr>
            <p:cNvPr id="220" name="그림 2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3" y="6813493"/>
              <a:ext cx="362429" cy="391006"/>
            </a:xfrm>
            <a:prstGeom prst="rect">
              <a:avLst/>
            </a:prstGeom>
          </p:spPr>
        </p:pic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798839"/>
              <a:ext cx="362429" cy="391006"/>
            </a:xfrm>
            <a:prstGeom prst="rect">
              <a:avLst/>
            </a:prstGeom>
          </p:spPr>
        </p:pic>
        <p:sp>
          <p:nvSpPr>
            <p:cNvPr id="222" name="TextBox 221"/>
            <p:cNvSpPr txBox="1"/>
            <p:nvPr/>
          </p:nvSpPr>
          <p:spPr>
            <a:xfrm>
              <a:off x="2737670" y="6863537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927268" y="6024153"/>
              <a:ext cx="1194492" cy="265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900" b="1" dirty="0"/>
                <a:t>(X2MDIS)</a:t>
              </a:r>
              <a:endParaRPr lang="ko-KR" altLang="en-US" sz="900" b="1" dirty="0"/>
            </a:p>
          </p:txBody>
        </p:sp>
        <p:sp>
          <p:nvSpPr>
            <p:cNvPr id="224" name="_x453596016"/>
            <p:cNvSpPr>
              <a:spLocks noChangeArrowheads="1"/>
            </p:cNvSpPr>
            <p:nvPr/>
          </p:nvSpPr>
          <p:spPr bwMode="auto">
            <a:xfrm>
              <a:off x="1923940" y="5806862"/>
              <a:ext cx="1197819" cy="215577"/>
            </a:xfrm>
            <a:prstGeom prst="roundRect">
              <a:avLst>
                <a:gd name="adj" fmla="val 0"/>
              </a:avLst>
            </a:prstGeom>
            <a:solidFill>
              <a:srgbClr val="FFFFCC">
                <a:alpha val="37000"/>
              </a:srgb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latinLnBrk="0"/>
              <a:r>
                <a:rPr lang="en-US" altLang="ko-KR" sz="1000" kern="0" spc="-100" dirty="0">
                  <a:ln>
                    <a:solidFill>
                      <a:prstClr val="white">
                        <a:alpha val="5000"/>
                      </a:prstClr>
                    </a:solidFill>
                  </a:ln>
                </a:rPr>
                <a:t>DCAT</a:t>
              </a:r>
              <a:endParaRPr lang="ko-KR" altLang="en-US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8240188" y="5039560"/>
            <a:ext cx="1197820" cy="1557389"/>
            <a:chOff x="1923940" y="5806862"/>
            <a:chExt cx="1197820" cy="1557389"/>
          </a:xfrm>
        </p:grpSpPr>
        <p:sp>
          <p:nvSpPr>
            <p:cNvPr id="226" name="모서리가 둥근 직사각형 225"/>
            <p:cNvSpPr/>
            <p:nvPr/>
          </p:nvSpPr>
          <p:spPr>
            <a:xfrm>
              <a:off x="1931447" y="6104636"/>
              <a:ext cx="1190312" cy="125961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4" y="6406119"/>
              <a:ext cx="362429" cy="391006"/>
            </a:xfrm>
            <a:prstGeom prst="rect">
              <a:avLst/>
            </a:prstGeom>
          </p:spPr>
        </p:pic>
        <p:pic>
          <p:nvPicPr>
            <p:cNvPr id="228" name="그림 2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406119"/>
              <a:ext cx="362429" cy="391006"/>
            </a:xfrm>
            <a:prstGeom prst="rect">
              <a:avLst/>
            </a:prstGeom>
          </p:spPr>
        </p:pic>
        <p:pic>
          <p:nvPicPr>
            <p:cNvPr id="229" name="그림 2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2300" y="6406119"/>
              <a:ext cx="362429" cy="391006"/>
            </a:xfrm>
            <a:prstGeom prst="rect">
              <a:avLst/>
            </a:prstGeom>
          </p:spPr>
        </p:pic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573" y="6813493"/>
              <a:ext cx="362429" cy="391006"/>
            </a:xfrm>
            <a:prstGeom prst="rect">
              <a:avLst/>
            </a:prstGeom>
          </p:spPr>
        </p:pic>
        <p:pic>
          <p:nvPicPr>
            <p:cNvPr id="231" name="그림 2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411" y="6798839"/>
              <a:ext cx="362429" cy="391006"/>
            </a:xfrm>
            <a:prstGeom prst="rect">
              <a:avLst/>
            </a:prstGeom>
          </p:spPr>
        </p:pic>
        <p:sp>
          <p:nvSpPr>
            <p:cNvPr id="232" name="TextBox 231"/>
            <p:cNvSpPr txBox="1"/>
            <p:nvPr/>
          </p:nvSpPr>
          <p:spPr>
            <a:xfrm>
              <a:off x="2737670" y="6863537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927268" y="6024153"/>
              <a:ext cx="1194492" cy="265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900" b="1" dirty="0"/>
                <a:t>(X2MDIS)</a:t>
              </a:r>
              <a:endParaRPr lang="ko-KR" altLang="en-US" sz="900" b="1" dirty="0"/>
            </a:p>
          </p:txBody>
        </p:sp>
        <p:sp>
          <p:nvSpPr>
            <p:cNvPr id="234" name="_x453596016"/>
            <p:cNvSpPr>
              <a:spLocks noChangeArrowheads="1"/>
            </p:cNvSpPr>
            <p:nvPr/>
          </p:nvSpPr>
          <p:spPr bwMode="auto">
            <a:xfrm>
              <a:off x="1923940" y="5806862"/>
              <a:ext cx="1197819" cy="215577"/>
            </a:xfrm>
            <a:prstGeom prst="roundRect">
              <a:avLst>
                <a:gd name="adj" fmla="val 0"/>
              </a:avLst>
            </a:prstGeom>
            <a:solidFill>
              <a:srgbClr val="FFFFCC">
                <a:alpha val="37000"/>
              </a:srgbClr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latinLnBrk="0"/>
              <a:r>
                <a:rPr lang="en-US" altLang="ko-KR" sz="1000" kern="0" spc="-100" dirty="0">
                  <a:ln>
                    <a:solidFill>
                      <a:prstClr val="white">
                        <a:alpha val="5000"/>
                      </a:prstClr>
                    </a:solidFill>
                  </a:ln>
                </a:rPr>
                <a:t>DCAT</a:t>
              </a:r>
              <a:endParaRPr lang="ko-KR" altLang="en-US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endParaRPr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9546596" y="5286412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…</a:t>
            </a:r>
            <a:endParaRPr lang="ko-KR" altLang="en-US" sz="3200" dirty="0"/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1505761" y="4673364"/>
            <a:ext cx="8173698" cy="17454"/>
          </a:xfrm>
          <a:prstGeom prst="line">
            <a:avLst/>
          </a:prstGeom>
          <a:ln w="317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위쪽 화살표 21"/>
          <p:cNvSpPr/>
          <p:nvPr/>
        </p:nvSpPr>
        <p:spPr>
          <a:xfrm>
            <a:off x="3272797" y="4371795"/>
            <a:ext cx="389931" cy="433739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위쪽 화살표 242"/>
          <p:cNvSpPr/>
          <p:nvPr/>
        </p:nvSpPr>
        <p:spPr>
          <a:xfrm rot="2700583">
            <a:off x="2159753" y="4002468"/>
            <a:ext cx="389931" cy="1214276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위쪽 화살표 243"/>
          <p:cNvSpPr/>
          <p:nvPr/>
        </p:nvSpPr>
        <p:spPr>
          <a:xfrm rot="2700583">
            <a:off x="6135610" y="4369695"/>
            <a:ext cx="389931" cy="433739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위쪽 화살표 244"/>
          <p:cNvSpPr/>
          <p:nvPr/>
        </p:nvSpPr>
        <p:spPr>
          <a:xfrm>
            <a:off x="7178230" y="4390668"/>
            <a:ext cx="389931" cy="433739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위쪽 화살표 245"/>
          <p:cNvSpPr/>
          <p:nvPr/>
        </p:nvSpPr>
        <p:spPr>
          <a:xfrm rot="18967314">
            <a:off x="8292842" y="4369446"/>
            <a:ext cx="389931" cy="433739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위쪽 화살표 246"/>
          <p:cNvSpPr/>
          <p:nvPr/>
        </p:nvSpPr>
        <p:spPr>
          <a:xfrm rot="18967314">
            <a:off x="4341200" y="4328202"/>
            <a:ext cx="389931" cy="433739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/오른쪽 화살표 39"/>
          <p:cNvSpPr/>
          <p:nvPr/>
        </p:nvSpPr>
        <p:spPr>
          <a:xfrm>
            <a:off x="4747801" y="3534147"/>
            <a:ext cx="1185273" cy="440871"/>
          </a:xfrm>
          <a:prstGeom prst="left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TextBox 250"/>
          <p:cNvSpPr txBox="1"/>
          <p:nvPr/>
        </p:nvSpPr>
        <p:spPr>
          <a:xfrm>
            <a:off x="3177162" y="1818128"/>
            <a:ext cx="3233936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CKAN Platform</a:t>
            </a:r>
            <a:endParaRPr lang="ko-KR" altLang="en-US" sz="900" b="1" dirty="0"/>
          </a:p>
        </p:txBody>
      </p:sp>
      <p:sp>
        <p:nvSpPr>
          <p:cNvPr id="252" name="_x453596016"/>
          <p:cNvSpPr>
            <a:spLocks noChangeArrowheads="1"/>
          </p:cNvSpPr>
          <p:nvPr/>
        </p:nvSpPr>
        <p:spPr bwMode="auto">
          <a:xfrm>
            <a:off x="3177162" y="1063392"/>
            <a:ext cx="3233934" cy="75332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latinLnBrk="0"/>
            <a:r>
              <a:rPr lang="ko-KR" altLang="en-US" sz="1000" kern="0" spc="-100" dirty="0">
                <a:ln>
                  <a:solidFill>
                    <a:prstClr val="white">
                      <a:alpha val="5000"/>
                    </a:prstClr>
                  </a:solidFill>
                </a:ln>
              </a:rPr>
              <a:t>포털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177162" y="2049299"/>
            <a:ext cx="3233934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DCAT (X2MDIS </a:t>
            </a:r>
            <a:r>
              <a:rPr lang="ko-KR" altLang="en-US" sz="900" b="1" dirty="0"/>
              <a:t>기능대신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289883" y="3120875"/>
            <a:ext cx="1952414" cy="114586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제조 빅데이터 센터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295444" y="4958607"/>
            <a:ext cx="1470919" cy="114586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수요기업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위쪽 화살표 256"/>
          <p:cNvSpPr/>
          <p:nvPr/>
        </p:nvSpPr>
        <p:spPr>
          <a:xfrm rot="2700583">
            <a:off x="3272798" y="2232940"/>
            <a:ext cx="389931" cy="484310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위쪽 화살표 257"/>
          <p:cNvSpPr/>
          <p:nvPr/>
        </p:nvSpPr>
        <p:spPr>
          <a:xfrm rot="19535687">
            <a:off x="5940826" y="2243431"/>
            <a:ext cx="389931" cy="484310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FE41ECD-FE6E-439F-90AF-F2E10D78F2DF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590469" y="1504379"/>
            <a:ext cx="5444947" cy="363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AED4662-72CC-4E46-80C1-98B0D5572A6D}"/>
              </a:ext>
            </a:extLst>
          </p:cNvPr>
          <p:cNvCxnSpPr>
            <a:cxnSpLocks/>
            <a:stCxn id="251" idx="1"/>
            <a:endCxn id="384" idx="1"/>
          </p:cNvCxnSpPr>
          <p:nvPr/>
        </p:nvCxnSpPr>
        <p:spPr>
          <a:xfrm rot="10800000" flipV="1">
            <a:off x="1792928" y="1933544"/>
            <a:ext cx="1384235" cy="3218574"/>
          </a:xfrm>
          <a:prstGeom prst="bentConnector3">
            <a:avLst>
              <a:gd name="adj1" fmla="val 1585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F1C4F412-43C4-49B4-8D77-7DDDD95CFEF5}"/>
              </a:ext>
            </a:extLst>
          </p:cNvPr>
          <p:cNvCxnSpPr>
            <a:cxnSpLocks/>
            <a:endCxn id="168" idx="1"/>
          </p:cNvCxnSpPr>
          <p:nvPr/>
        </p:nvCxnSpPr>
        <p:spPr>
          <a:xfrm rot="5400000">
            <a:off x="2240476" y="1966737"/>
            <a:ext cx="935329" cy="868943"/>
          </a:xfrm>
          <a:prstGeom prst="bentConnector4">
            <a:avLst>
              <a:gd name="adj1" fmla="val 92"/>
              <a:gd name="adj2" fmla="val 12630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D516FF9-5380-406A-B6D4-06C4ADFCC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416" y="157387"/>
            <a:ext cx="3892107" cy="269398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242" name="직선 연결선 241"/>
          <p:cNvCxnSpPr>
            <a:cxnSpLocks/>
          </p:cNvCxnSpPr>
          <p:nvPr/>
        </p:nvCxnSpPr>
        <p:spPr>
          <a:xfrm>
            <a:off x="1572791" y="2593168"/>
            <a:ext cx="8106668" cy="66324"/>
          </a:xfrm>
          <a:prstGeom prst="line">
            <a:avLst/>
          </a:prstGeom>
          <a:ln w="317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266">
            <a:extLst>
              <a:ext uri="{FF2B5EF4-FFF2-40B4-BE49-F238E27FC236}">
                <a16:creationId xmlns:a16="http://schemas.microsoft.com/office/drawing/2014/main" id="{1340F80E-E7BF-4D7D-BD77-1DDBAB3F46FC}"/>
              </a:ext>
            </a:extLst>
          </p:cNvPr>
          <p:cNvSpPr/>
          <p:nvPr/>
        </p:nvSpPr>
        <p:spPr>
          <a:xfrm>
            <a:off x="135915" y="117622"/>
            <a:ext cx="3233934" cy="743179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X2MDIS </a:t>
            </a:r>
            <a:r>
              <a:rPr lang="ko-KR" altLang="en-US" sz="1400" dirty="0">
                <a:solidFill>
                  <a:schemeClr val="tx1"/>
                </a:solidFill>
              </a:rPr>
              <a:t>없을 경우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00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id="{1363CC24-DB2A-4EBE-A59F-9CDAA9F9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91" y="4907834"/>
            <a:ext cx="4667021" cy="167811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94" name="위쪽 화살표 21">
            <a:extLst>
              <a:ext uri="{FF2B5EF4-FFF2-40B4-BE49-F238E27FC236}">
                <a16:creationId xmlns:a16="http://schemas.microsoft.com/office/drawing/2014/main" id="{A39F3963-2E38-4249-86E8-C8823D558534}"/>
              </a:ext>
            </a:extLst>
          </p:cNvPr>
          <p:cNvSpPr/>
          <p:nvPr/>
        </p:nvSpPr>
        <p:spPr>
          <a:xfrm>
            <a:off x="4795035" y="4400340"/>
            <a:ext cx="389931" cy="433739"/>
          </a:xfrm>
          <a:prstGeom prst="upArrow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B2FFD-A4B9-404A-91A8-A8A35AF112AF}"/>
              </a:ext>
            </a:extLst>
          </p:cNvPr>
          <p:cNvSpPr/>
          <p:nvPr/>
        </p:nvSpPr>
        <p:spPr>
          <a:xfrm>
            <a:off x="2656491" y="3732413"/>
            <a:ext cx="4667021" cy="626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X2MDIS -&gt; DCAT </a:t>
            </a:r>
            <a:r>
              <a:rPr lang="ko-KR" altLang="en-US" sz="1600" dirty="0">
                <a:solidFill>
                  <a:schemeClr val="tx1"/>
                </a:solidFill>
              </a:rPr>
              <a:t>재정의 또는 맵핑 </a:t>
            </a:r>
            <a:r>
              <a:rPr lang="en-US" altLang="ko-KR" sz="16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DCAT </a:t>
            </a:r>
            <a:r>
              <a:rPr lang="ko-KR" altLang="en-US" sz="1600" dirty="0">
                <a:solidFill>
                  <a:schemeClr val="tx1"/>
                </a:solidFill>
              </a:rPr>
              <a:t>으로 </a:t>
            </a:r>
            <a:r>
              <a:rPr lang="ko-KR" altLang="en-US" sz="1600" dirty="0" err="1">
                <a:solidFill>
                  <a:schemeClr val="tx1"/>
                </a:solidFill>
              </a:rPr>
              <a:t>카타로그</a:t>
            </a:r>
            <a:r>
              <a:rPr lang="ko-KR" altLang="en-US" sz="1600" dirty="0">
                <a:solidFill>
                  <a:schemeClr val="tx1"/>
                </a:solidFill>
              </a:rPr>
              <a:t> 정의</a:t>
            </a:r>
          </a:p>
        </p:txBody>
      </p:sp>
      <p:sp>
        <p:nvSpPr>
          <p:cNvPr id="96" name="위쪽 화살표 21">
            <a:extLst>
              <a:ext uri="{FF2B5EF4-FFF2-40B4-BE49-F238E27FC236}">
                <a16:creationId xmlns:a16="http://schemas.microsoft.com/office/drawing/2014/main" id="{511664FD-15C4-45B0-AB52-0E36B6FA14DE}"/>
              </a:ext>
            </a:extLst>
          </p:cNvPr>
          <p:cNvSpPr/>
          <p:nvPr/>
        </p:nvSpPr>
        <p:spPr>
          <a:xfrm>
            <a:off x="4795035" y="3252241"/>
            <a:ext cx="389931" cy="433739"/>
          </a:xfrm>
          <a:prstGeom prst="upArrow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6B07EE35-823F-4F7C-908F-D80AF752CA86}"/>
              </a:ext>
            </a:extLst>
          </p:cNvPr>
          <p:cNvSpPr/>
          <p:nvPr/>
        </p:nvSpPr>
        <p:spPr>
          <a:xfrm>
            <a:off x="2656491" y="2584314"/>
            <a:ext cx="4667021" cy="626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DCAT &amp; CKAN API </a:t>
            </a:r>
            <a:r>
              <a:rPr lang="ko-KR" altLang="en-US" sz="1600" dirty="0">
                <a:solidFill>
                  <a:schemeClr val="tx1"/>
                </a:solidFill>
              </a:rPr>
              <a:t>연동</a:t>
            </a:r>
          </a:p>
        </p:txBody>
      </p:sp>
      <p:sp>
        <p:nvSpPr>
          <p:cNvPr id="98" name="위쪽 화살표 21">
            <a:extLst>
              <a:ext uri="{FF2B5EF4-FFF2-40B4-BE49-F238E27FC236}">
                <a16:creationId xmlns:a16="http://schemas.microsoft.com/office/drawing/2014/main" id="{D54527E9-6111-490E-B397-21824D0989E9}"/>
              </a:ext>
            </a:extLst>
          </p:cNvPr>
          <p:cNvSpPr/>
          <p:nvPr/>
        </p:nvSpPr>
        <p:spPr>
          <a:xfrm>
            <a:off x="4795035" y="2113698"/>
            <a:ext cx="389931" cy="433739"/>
          </a:xfrm>
          <a:prstGeom prst="upArrow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3CCF034-13FA-4073-9ECD-0E08FA74CC4C}"/>
              </a:ext>
            </a:extLst>
          </p:cNvPr>
          <p:cNvSpPr/>
          <p:nvPr/>
        </p:nvSpPr>
        <p:spPr>
          <a:xfrm>
            <a:off x="2656491" y="1445771"/>
            <a:ext cx="4667021" cy="626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CKAN </a:t>
            </a:r>
            <a:r>
              <a:rPr lang="ko-KR" altLang="en-US" sz="1600" dirty="0">
                <a:solidFill>
                  <a:schemeClr val="tx1"/>
                </a:solidFill>
              </a:rPr>
              <a:t>플랫폼 구축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포털 내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266">
            <a:extLst>
              <a:ext uri="{FF2B5EF4-FFF2-40B4-BE49-F238E27FC236}">
                <a16:creationId xmlns:a16="http://schemas.microsoft.com/office/drawing/2014/main" id="{41EB0EBA-087A-49F6-BC90-BBE6A10C90A9}"/>
              </a:ext>
            </a:extLst>
          </p:cNvPr>
          <p:cNvSpPr/>
          <p:nvPr/>
        </p:nvSpPr>
        <p:spPr>
          <a:xfrm>
            <a:off x="8562109" y="967833"/>
            <a:ext cx="2590469" cy="114586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제조 빅데이터 플랫폼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254">
            <a:extLst>
              <a:ext uri="{FF2B5EF4-FFF2-40B4-BE49-F238E27FC236}">
                <a16:creationId xmlns:a16="http://schemas.microsoft.com/office/drawing/2014/main" id="{6BBC3A26-7C0D-496D-9695-0AE77C244BD7}"/>
              </a:ext>
            </a:extLst>
          </p:cNvPr>
          <p:cNvSpPr/>
          <p:nvPr/>
        </p:nvSpPr>
        <p:spPr>
          <a:xfrm>
            <a:off x="8851992" y="2794962"/>
            <a:ext cx="1952414" cy="114586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제조 빅데이터 센터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255">
            <a:extLst>
              <a:ext uri="{FF2B5EF4-FFF2-40B4-BE49-F238E27FC236}">
                <a16:creationId xmlns:a16="http://schemas.microsoft.com/office/drawing/2014/main" id="{ADA059F6-BAF5-4060-8C8E-BCEEC0DBA954}"/>
              </a:ext>
            </a:extLst>
          </p:cNvPr>
          <p:cNvSpPr/>
          <p:nvPr/>
        </p:nvSpPr>
        <p:spPr>
          <a:xfrm>
            <a:off x="8857553" y="4632694"/>
            <a:ext cx="1470919" cy="114586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수요기업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8475F75-5E5A-4757-BBA2-BCD359F52C0D}"/>
              </a:ext>
            </a:extLst>
          </p:cNvPr>
          <p:cNvCxnSpPr>
            <a:cxnSpLocks/>
          </p:cNvCxnSpPr>
          <p:nvPr/>
        </p:nvCxnSpPr>
        <p:spPr>
          <a:xfrm>
            <a:off x="2304311" y="2860208"/>
            <a:ext cx="8635238" cy="0"/>
          </a:xfrm>
          <a:prstGeom prst="line">
            <a:avLst/>
          </a:prstGeom>
          <a:ln w="31750">
            <a:solidFill>
              <a:schemeClr val="bg2">
                <a:lumMod val="2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3A4EA56-FD08-4F72-BAF7-9BF3FF4006B5}"/>
              </a:ext>
            </a:extLst>
          </p:cNvPr>
          <p:cNvCxnSpPr>
            <a:cxnSpLocks/>
          </p:cNvCxnSpPr>
          <p:nvPr/>
        </p:nvCxnSpPr>
        <p:spPr>
          <a:xfrm>
            <a:off x="2337562" y="4107117"/>
            <a:ext cx="8635238" cy="0"/>
          </a:xfrm>
          <a:prstGeom prst="line">
            <a:avLst/>
          </a:prstGeom>
          <a:ln w="31750">
            <a:solidFill>
              <a:schemeClr val="bg2">
                <a:lumMod val="2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2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B2F9-7E57-4E9D-86A3-04F8F96A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53145" cy="68227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DCAT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837F7-2450-45A7-917D-7955781C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72" y="918904"/>
            <a:ext cx="7006042" cy="3528406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DCAT </a:t>
            </a:r>
            <a:r>
              <a:rPr lang="ko-KR" altLang="en-US" sz="1200" dirty="0"/>
              <a:t>은 웹 상에 산재되어 있는 데이터 카탈로그 간 상호 </a:t>
            </a:r>
            <a:r>
              <a:rPr lang="ko-KR" altLang="en-US" sz="1200" dirty="0" err="1"/>
              <a:t>운영성</a:t>
            </a:r>
            <a:r>
              <a:rPr lang="ko-KR" altLang="en-US" sz="1200" dirty="0"/>
              <a:t> 촉진을 위해 개발된 </a:t>
            </a:r>
            <a:r>
              <a:rPr lang="en-US" altLang="ko-KR" sz="1200" dirty="0"/>
              <a:t>RDF Vocabulary </a:t>
            </a:r>
            <a:r>
              <a:rPr lang="ko-KR" altLang="en-US" sz="1200" dirty="0"/>
              <a:t>표준입니다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데이터 카탈로그의 기술을 위해 </a:t>
            </a:r>
            <a:r>
              <a:rPr lang="en-US" altLang="ko-KR" sz="1200" dirty="0"/>
              <a:t>DCAT </a:t>
            </a:r>
            <a:r>
              <a:rPr lang="ko-KR" altLang="en-US" sz="1200" dirty="0"/>
              <a:t>을 사용하게 되면 다음과 같은 점들이 좋습니다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1) </a:t>
            </a:r>
            <a:r>
              <a:rPr lang="ko-KR" altLang="en-US" sz="1200" dirty="0"/>
              <a:t>다양한 데이터 카탈로그의 메타데이터를 쉽게 사용하고 융합할 수 있습니다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2) </a:t>
            </a:r>
            <a:r>
              <a:rPr lang="ko-KR" altLang="en-US" sz="1200" dirty="0"/>
              <a:t>웹 상에서 데이터가 쉽게 찾아질 수 있습니다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3) </a:t>
            </a:r>
            <a:r>
              <a:rPr lang="ko-KR" altLang="en-US" sz="1200" dirty="0"/>
              <a:t>분산되어 있는 다양한 데이터를 데이터 카탈로그의 관리를 통해 접근할 수 있습니다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4) </a:t>
            </a:r>
            <a:r>
              <a:rPr lang="ko-KR" altLang="en-US" sz="1200" dirty="0"/>
              <a:t>동일한 쿼리와 구조로 다양한 데이터에 접근할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그림은 </a:t>
            </a:r>
            <a:r>
              <a:rPr lang="en-US" altLang="ko-KR" sz="1200" dirty="0"/>
              <a:t>2019</a:t>
            </a:r>
            <a:r>
              <a:rPr lang="ko-KR" altLang="en-US" sz="1200" dirty="0"/>
              <a:t>년 </a:t>
            </a:r>
            <a:r>
              <a:rPr lang="en-US" altLang="ko-KR" sz="1200" dirty="0"/>
              <a:t>3</a:t>
            </a:r>
            <a:r>
              <a:rPr lang="ko-KR" altLang="en-US" sz="1200" dirty="0"/>
              <a:t>월 </a:t>
            </a:r>
            <a:r>
              <a:rPr lang="en-US" altLang="ko-KR" sz="1200" dirty="0"/>
              <a:t>8</a:t>
            </a:r>
            <a:r>
              <a:rPr lang="ko-KR" altLang="en-US" sz="1200" dirty="0"/>
              <a:t>일자로 업데이트 된 </a:t>
            </a:r>
            <a:r>
              <a:rPr lang="en-US" altLang="ko-KR" sz="1200" dirty="0"/>
              <a:t>DCAT Class </a:t>
            </a:r>
            <a:r>
              <a:rPr lang="ko-KR" altLang="en-US" sz="1200" dirty="0"/>
              <a:t>구조를 나타낸 그림입니다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데이터 리소스 뿐만 아니라 데이터 카탈로그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데이터셋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서비스 및 데이터 배포까지 다양한 클래스 및 클래스 간의 관계를 묘사하고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DCAT </a:t>
            </a:r>
            <a:r>
              <a:rPr lang="ko-KR" altLang="en-US" sz="1200" dirty="0"/>
              <a:t>은 위와 같은 다양한 장점을 제공해주고 있지만 </a:t>
            </a:r>
            <a:br>
              <a:rPr lang="en-US" altLang="ko-KR" sz="1200" dirty="0"/>
            </a:br>
            <a:r>
              <a:rPr lang="ko-KR" altLang="en-US" sz="1200" b="1" dirty="0"/>
              <a:t>현재까지 완벽히 정의된 표준은 아니며 지속적으로 변화하고 있습니다</a:t>
            </a:r>
            <a:r>
              <a:rPr lang="en-US" altLang="ko-KR" sz="1200" b="1" dirty="0"/>
              <a:t>.</a:t>
            </a:r>
            <a:r>
              <a:rPr lang="ko-KR" altLang="en-US" sz="1200" dirty="0"/>
              <a:t> </a:t>
            </a:r>
            <a:br>
              <a:rPr lang="en-US" altLang="ko-KR" sz="1200" dirty="0"/>
            </a:br>
            <a:r>
              <a:rPr lang="ko-KR" altLang="en-US" sz="1200" dirty="0"/>
              <a:t>다만 다양한 데이터의 효율적 기술과 통합이라는 목표 아래에 더욱 더 발전하는 것을 보았을 때 미래에는 </a:t>
            </a:r>
            <a:r>
              <a:rPr lang="en-US" altLang="ko-KR" sz="1200" dirty="0"/>
              <a:t>DCAT </a:t>
            </a:r>
            <a:r>
              <a:rPr lang="ko-KR" altLang="en-US" sz="1200" dirty="0"/>
              <a:t>표준을 이용하여 웹 상에 데이터를 접근할 수 있는 기대를 해볼 수 있습니다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PS) </a:t>
            </a:r>
            <a:r>
              <a:rPr lang="en-US" altLang="ko-KR" sz="1200" dirty="0">
                <a:hlinkClick r:id="rId2"/>
              </a:rPr>
              <a:t>https://en.wikipedia.org/wiki/RDF_Schema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1026" name="Picture 2" descr="Class-DCAT-Summary">
            <a:extLst>
              <a:ext uri="{FF2B5EF4-FFF2-40B4-BE49-F238E27FC236}">
                <a16:creationId xmlns:a16="http://schemas.microsoft.com/office/drawing/2014/main" id="{47742386-29FD-4F09-9AC0-4C56E91BB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0"/>
            <a:ext cx="4878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67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A4C301-6DB9-4491-9D5F-25C08C22F5F5}"/>
              </a:ext>
            </a:extLst>
          </p:cNvPr>
          <p:cNvSpPr/>
          <p:nvPr/>
        </p:nvSpPr>
        <p:spPr bwMode="auto">
          <a:xfrm>
            <a:off x="2274816" y="1048206"/>
            <a:ext cx="6624735" cy="485159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75234E-75E1-486B-AA33-4DD94C8455AE}"/>
              </a:ext>
            </a:extLst>
          </p:cNvPr>
          <p:cNvSpPr/>
          <p:nvPr/>
        </p:nvSpPr>
        <p:spPr bwMode="auto">
          <a:xfrm>
            <a:off x="2274817" y="693425"/>
            <a:ext cx="697598" cy="35803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제조</a:t>
            </a:r>
            <a:endParaRPr kumimoji="0" lang="en-US" altLang="ko-KR" sz="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빅데이터</a:t>
            </a:r>
            <a:endParaRPr kumimoji="0" lang="en-US" altLang="ko-KR" sz="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플랫폼</a:t>
            </a: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ko-KR" alt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배너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21F099-1BB5-4319-81F9-AF97469A9681}"/>
              </a:ext>
            </a:extLst>
          </p:cNvPr>
          <p:cNvSpPr/>
          <p:nvPr/>
        </p:nvSpPr>
        <p:spPr bwMode="auto">
          <a:xfrm>
            <a:off x="2972415" y="693423"/>
            <a:ext cx="5927135" cy="35803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50ADD5-881A-49C0-A800-C07E68AFEB9D}"/>
              </a:ext>
            </a:extLst>
          </p:cNvPr>
          <p:cNvSpPr/>
          <p:nvPr/>
        </p:nvSpPr>
        <p:spPr bwMode="auto">
          <a:xfrm>
            <a:off x="7495605" y="1941798"/>
            <a:ext cx="1108661" cy="1773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게시날짜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B71B6E-E2DD-41F8-B799-CE3650AB20E1}"/>
              </a:ext>
            </a:extLst>
          </p:cNvPr>
          <p:cNvSpPr/>
          <p:nvPr/>
        </p:nvSpPr>
        <p:spPr bwMode="auto">
          <a:xfrm>
            <a:off x="3488888" y="1133487"/>
            <a:ext cx="1232569" cy="2457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>
                <a:solidFill>
                  <a:prstClr val="black"/>
                </a:solidFill>
              </a:rPr>
              <a:t>업종별 데이터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B80E21-9D12-4E67-9334-6659B2C8FD9F}"/>
              </a:ext>
            </a:extLst>
          </p:cNvPr>
          <p:cNvSpPr/>
          <p:nvPr/>
        </p:nvSpPr>
        <p:spPr bwMode="auto">
          <a:xfrm>
            <a:off x="3560033" y="1572547"/>
            <a:ext cx="5044233" cy="292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latin typeface="+mn-ea"/>
              </a:rPr>
              <a:t>데이터 검색</a:t>
            </a:r>
            <a:r>
              <a:rPr lang="en-US" altLang="ko-KR" sz="800" dirty="0">
                <a:latin typeface="+mn-ea"/>
              </a:rPr>
              <a:t>….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99652-9A65-4800-9277-AB0CF362CA5F}"/>
              </a:ext>
            </a:extLst>
          </p:cNvPr>
          <p:cNvSpPr txBox="1"/>
          <p:nvPr/>
        </p:nvSpPr>
        <p:spPr>
          <a:xfrm>
            <a:off x="4721457" y="5370174"/>
            <a:ext cx="10436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.</a:t>
            </a:r>
            <a:endParaRPr lang="ko-KR" altLang="en-US" sz="13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F5CA1F-B47D-42A6-99F3-B00711D83CA9}"/>
              </a:ext>
            </a:extLst>
          </p:cNvPr>
          <p:cNvSpPr/>
          <p:nvPr/>
        </p:nvSpPr>
        <p:spPr bwMode="auto">
          <a:xfrm>
            <a:off x="3488626" y="1379236"/>
            <a:ext cx="1231083" cy="141033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기계부품 조립</a:t>
            </a:r>
            <a:r>
              <a:rPr lang="en-US" altLang="ko-KR" sz="8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전자부품 조립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PCB</a:t>
            </a:r>
            <a:r>
              <a:rPr lang="ko-KR" altLang="en-US" sz="800" dirty="0"/>
              <a:t>제작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err="1"/>
              <a:t>뿌리업종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정밀가공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u="sng" dirty="0"/>
              <a:t>사출성형</a:t>
            </a:r>
            <a:endParaRPr lang="en-US" altLang="ko-KR" sz="8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제약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화학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화장품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패션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가공식품</a:t>
            </a:r>
            <a:endParaRPr lang="en-US" altLang="ko-KR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42DB3E-A6D2-4440-B597-E873FA87BA8C}"/>
              </a:ext>
            </a:extLst>
          </p:cNvPr>
          <p:cNvSpPr/>
          <p:nvPr/>
        </p:nvSpPr>
        <p:spPr bwMode="auto">
          <a:xfrm>
            <a:off x="3071846" y="738709"/>
            <a:ext cx="1196334" cy="2631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 Catalogue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478C14-1C18-4BDF-A4D0-67AAC407FEF6}"/>
              </a:ext>
            </a:extLst>
          </p:cNvPr>
          <p:cNvSpPr/>
          <p:nvPr/>
        </p:nvSpPr>
        <p:spPr bwMode="auto">
          <a:xfrm>
            <a:off x="2381346" y="1096743"/>
            <a:ext cx="961537" cy="2924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latin typeface="+mn-ea"/>
              </a:rPr>
              <a:t>Data Set</a:t>
            </a:r>
            <a:endParaRPr lang="ko-KR" altLang="en-US" sz="1050" dirty="0">
              <a:latin typeface="+mn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A3D074-CA6E-4FC8-8B18-99B9540EC7B1}"/>
              </a:ext>
            </a:extLst>
          </p:cNvPr>
          <p:cNvCxnSpPr/>
          <p:nvPr/>
        </p:nvCxnSpPr>
        <p:spPr>
          <a:xfrm>
            <a:off x="2514600" y="1455420"/>
            <a:ext cx="6073140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26B22AE-B9CD-42F6-9E1B-1C1B5D84DF81}"/>
              </a:ext>
            </a:extLst>
          </p:cNvPr>
          <p:cNvCxnSpPr/>
          <p:nvPr/>
        </p:nvCxnSpPr>
        <p:spPr>
          <a:xfrm>
            <a:off x="3459480" y="1577340"/>
            <a:ext cx="9690" cy="3683842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1C1E125F-54DB-46E2-957F-D023F9AC5109}"/>
              </a:ext>
            </a:extLst>
          </p:cNvPr>
          <p:cNvSpPr/>
          <p:nvPr/>
        </p:nvSpPr>
        <p:spPr>
          <a:xfrm>
            <a:off x="4527148" y="1215738"/>
            <a:ext cx="129540" cy="9906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DDDAEBF-EB12-459F-BC0F-0CF8532191ED}"/>
              </a:ext>
            </a:extLst>
          </p:cNvPr>
          <p:cNvGrpSpPr/>
          <p:nvPr/>
        </p:nvGrpSpPr>
        <p:grpSpPr>
          <a:xfrm>
            <a:off x="2297009" y="2193222"/>
            <a:ext cx="1117419" cy="739123"/>
            <a:chOff x="2297009" y="2094162"/>
            <a:chExt cx="1117419" cy="73912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4695247-8790-4CAC-983D-D6BCCB25920B}"/>
                </a:ext>
              </a:extLst>
            </p:cNvPr>
            <p:cNvSpPr/>
            <p:nvPr/>
          </p:nvSpPr>
          <p:spPr bwMode="auto">
            <a:xfrm>
              <a:off x="2297009" y="2094162"/>
              <a:ext cx="1117419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kern="0" noProof="0" dirty="0">
                  <a:solidFill>
                    <a:prstClr val="black"/>
                  </a:solidFill>
                </a:rPr>
                <a:t>SCM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97218C-65CA-4834-9032-81ED8ACF3A6C}"/>
                </a:ext>
              </a:extLst>
            </p:cNvPr>
            <p:cNvSpPr/>
            <p:nvPr/>
          </p:nvSpPr>
          <p:spPr bwMode="auto">
            <a:xfrm>
              <a:off x="2297009" y="2275489"/>
              <a:ext cx="1117419" cy="5577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/>
                <a:t>자제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발주</a:t>
              </a:r>
              <a:r>
                <a:rPr lang="en-US" altLang="ko-KR" sz="800" dirty="0"/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err="1"/>
                <a:t>납품관리</a:t>
              </a:r>
              <a:endParaRPr lang="en-US" altLang="ko-KR" sz="8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err="1"/>
                <a:t>수주관리</a:t>
              </a:r>
              <a:endParaRPr lang="en-US" altLang="ko-KR" sz="8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/>
                <a:t>…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CE1228A-04DF-4A6B-9E71-05BDD615D7CB}"/>
              </a:ext>
            </a:extLst>
          </p:cNvPr>
          <p:cNvGrpSpPr/>
          <p:nvPr/>
        </p:nvGrpSpPr>
        <p:grpSpPr>
          <a:xfrm>
            <a:off x="2296872" y="2951552"/>
            <a:ext cx="1117419" cy="698428"/>
            <a:chOff x="2289252" y="2997272"/>
            <a:chExt cx="1117419" cy="69842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0A9937-5AE7-4DE1-B065-CB5AE8553A2C}"/>
                </a:ext>
              </a:extLst>
            </p:cNvPr>
            <p:cNvSpPr/>
            <p:nvPr/>
          </p:nvSpPr>
          <p:spPr bwMode="auto">
            <a:xfrm>
              <a:off x="2289252" y="2997272"/>
              <a:ext cx="1117419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kern="0" dirty="0">
                  <a:solidFill>
                    <a:prstClr val="black"/>
                  </a:solidFill>
                </a:rPr>
                <a:t>ERP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08989F1-B8B1-440D-8401-80E6E95E0AA5}"/>
                </a:ext>
              </a:extLst>
            </p:cNvPr>
            <p:cNvSpPr/>
            <p:nvPr/>
          </p:nvSpPr>
          <p:spPr bwMode="auto">
            <a:xfrm>
              <a:off x="2289252" y="3178599"/>
              <a:ext cx="1117419" cy="5171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/>
                <a:t>회계관리</a:t>
              </a:r>
              <a:endParaRPr lang="en-US" altLang="ko-KR" sz="8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/>
                <a:t>인사관리</a:t>
              </a:r>
              <a:endParaRPr lang="en-US" altLang="ko-KR" sz="8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/>
                <a:t>영업관리</a:t>
              </a:r>
              <a:endParaRPr lang="en-US" altLang="ko-KR" sz="8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/>
                <a:t>…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6A8133F-BE61-40E2-8345-E92154166CA0}"/>
              </a:ext>
            </a:extLst>
          </p:cNvPr>
          <p:cNvGrpSpPr/>
          <p:nvPr/>
        </p:nvGrpSpPr>
        <p:grpSpPr>
          <a:xfrm>
            <a:off x="2296871" y="1480996"/>
            <a:ext cx="1117419" cy="699078"/>
            <a:chOff x="771151" y="2090492"/>
            <a:chExt cx="1117419" cy="69907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D504908-B4CC-449B-8766-916A61B63AF0}"/>
                </a:ext>
              </a:extLst>
            </p:cNvPr>
            <p:cNvSpPr/>
            <p:nvPr/>
          </p:nvSpPr>
          <p:spPr bwMode="auto">
            <a:xfrm>
              <a:off x="771151" y="2090492"/>
              <a:ext cx="1117419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kern="0" dirty="0">
                  <a:solidFill>
                    <a:prstClr val="black"/>
                  </a:solidFill>
                </a:rPr>
                <a:t>MES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BC424E-8CA0-4C23-A85A-170083904D06}"/>
                </a:ext>
              </a:extLst>
            </p:cNvPr>
            <p:cNvSpPr/>
            <p:nvPr/>
          </p:nvSpPr>
          <p:spPr bwMode="auto">
            <a:xfrm>
              <a:off x="771151" y="2271819"/>
              <a:ext cx="1117419" cy="5177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/>
                <a:t>생산관리</a:t>
              </a:r>
              <a:endParaRPr lang="en-US" altLang="ko-KR" sz="8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/>
                <a:t>자재관리</a:t>
              </a:r>
              <a:endParaRPr lang="en-US" altLang="ko-KR" sz="8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/>
                <a:t>설비관리</a:t>
              </a:r>
              <a:endParaRPr lang="en-US" altLang="ko-KR" sz="8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/>
                <a:t>…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786A396-FEF7-4473-B47C-C41BE4701845}"/>
              </a:ext>
            </a:extLst>
          </p:cNvPr>
          <p:cNvGrpSpPr/>
          <p:nvPr/>
        </p:nvGrpSpPr>
        <p:grpSpPr>
          <a:xfrm>
            <a:off x="2296871" y="3673538"/>
            <a:ext cx="1117419" cy="698428"/>
            <a:chOff x="2289252" y="2997272"/>
            <a:chExt cx="1117419" cy="69842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22645A8-980F-4D97-BA82-3A8575A85E89}"/>
                </a:ext>
              </a:extLst>
            </p:cNvPr>
            <p:cNvSpPr/>
            <p:nvPr/>
          </p:nvSpPr>
          <p:spPr bwMode="auto">
            <a:xfrm>
              <a:off x="2289252" y="2997272"/>
              <a:ext cx="1117419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kern="0" dirty="0">
                  <a:solidFill>
                    <a:prstClr val="black"/>
                  </a:solidFill>
                </a:rPr>
                <a:t>QMS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F1CA4AF-3865-4832-98E1-EA6F7855507A}"/>
                </a:ext>
              </a:extLst>
            </p:cNvPr>
            <p:cNvSpPr/>
            <p:nvPr/>
          </p:nvSpPr>
          <p:spPr bwMode="auto">
            <a:xfrm>
              <a:off x="2289252" y="3178599"/>
              <a:ext cx="1117419" cy="5171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err="1"/>
                <a:t>부적합관리</a:t>
              </a:r>
              <a:endParaRPr lang="en-US" altLang="ko-KR" sz="8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err="1"/>
                <a:t>협력사관리</a:t>
              </a:r>
              <a:endParaRPr lang="en-US" altLang="ko-KR" sz="8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err="1"/>
                <a:t>클레임관리</a:t>
              </a:r>
              <a:endParaRPr lang="en-US" altLang="ko-KR" sz="8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/>
                <a:t>…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34D398-D9D2-4935-BCA8-561C939140FB}"/>
              </a:ext>
            </a:extLst>
          </p:cNvPr>
          <p:cNvSpPr/>
          <p:nvPr/>
        </p:nvSpPr>
        <p:spPr bwMode="auto">
          <a:xfrm>
            <a:off x="2296871" y="4391172"/>
            <a:ext cx="1117419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noProof="0" dirty="0">
                <a:solidFill>
                  <a:prstClr val="black"/>
                </a:solidFill>
              </a:rPr>
              <a:t>DAS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순서도: 병합 29">
            <a:extLst>
              <a:ext uri="{FF2B5EF4-FFF2-40B4-BE49-F238E27FC236}">
                <a16:creationId xmlns:a16="http://schemas.microsoft.com/office/drawing/2014/main" id="{C09BEF11-D00F-4B66-8514-37CBB79D6A0F}"/>
              </a:ext>
            </a:extLst>
          </p:cNvPr>
          <p:cNvSpPr/>
          <p:nvPr/>
        </p:nvSpPr>
        <p:spPr>
          <a:xfrm>
            <a:off x="3266766" y="1527790"/>
            <a:ext cx="129540" cy="9906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병합 30">
            <a:extLst>
              <a:ext uri="{FF2B5EF4-FFF2-40B4-BE49-F238E27FC236}">
                <a16:creationId xmlns:a16="http://schemas.microsoft.com/office/drawing/2014/main" id="{E9ED0276-376D-4B54-B487-93FABC724D81}"/>
              </a:ext>
            </a:extLst>
          </p:cNvPr>
          <p:cNvSpPr/>
          <p:nvPr/>
        </p:nvSpPr>
        <p:spPr>
          <a:xfrm>
            <a:off x="3252457" y="2244350"/>
            <a:ext cx="129540" cy="9906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병합 31">
            <a:extLst>
              <a:ext uri="{FF2B5EF4-FFF2-40B4-BE49-F238E27FC236}">
                <a16:creationId xmlns:a16="http://schemas.microsoft.com/office/drawing/2014/main" id="{40919090-265D-446D-B74D-8D302F78B159}"/>
              </a:ext>
            </a:extLst>
          </p:cNvPr>
          <p:cNvSpPr/>
          <p:nvPr/>
        </p:nvSpPr>
        <p:spPr>
          <a:xfrm>
            <a:off x="3266766" y="3006455"/>
            <a:ext cx="129540" cy="9906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병합 32">
            <a:extLst>
              <a:ext uri="{FF2B5EF4-FFF2-40B4-BE49-F238E27FC236}">
                <a16:creationId xmlns:a16="http://schemas.microsoft.com/office/drawing/2014/main" id="{943DD4EF-F100-4F80-81CF-06F1235CA180}"/>
              </a:ext>
            </a:extLst>
          </p:cNvPr>
          <p:cNvSpPr/>
          <p:nvPr/>
        </p:nvSpPr>
        <p:spPr>
          <a:xfrm>
            <a:off x="3266766" y="3732131"/>
            <a:ext cx="129540" cy="9906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병합 33">
            <a:extLst>
              <a:ext uri="{FF2B5EF4-FFF2-40B4-BE49-F238E27FC236}">
                <a16:creationId xmlns:a16="http://schemas.microsoft.com/office/drawing/2014/main" id="{8E98D4F2-F67C-409E-8843-A6C0F228029F}"/>
              </a:ext>
            </a:extLst>
          </p:cNvPr>
          <p:cNvSpPr/>
          <p:nvPr/>
        </p:nvSpPr>
        <p:spPr>
          <a:xfrm>
            <a:off x="3254455" y="4445156"/>
            <a:ext cx="129540" cy="9906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CB39F2-56BA-4BE5-B9FB-3EFF3652B392}"/>
              </a:ext>
            </a:extLst>
          </p:cNvPr>
          <p:cNvSpPr/>
          <p:nvPr/>
        </p:nvSpPr>
        <p:spPr bwMode="auto">
          <a:xfrm>
            <a:off x="2296871" y="4614902"/>
            <a:ext cx="1117419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noProof="0" dirty="0">
                <a:solidFill>
                  <a:prstClr val="black"/>
                </a:solidFill>
              </a:rPr>
              <a:t>CPPS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순서도: 병합 35">
            <a:extLst>
              <a:ext uri="{FF2B5EF4-FFF2-40B4-BE49-F238E27FC236}">
                <a16:creationId xmlns:a16="http://schemas.microsoft.com/office/drawing/2014/main" id="{FD317BE0-22BE-49B1-80B4-EC272FE06A37}"/>
              </a:ext>
            </a:extLst>
          </p:cNvPr>
          <p:cNvSpPr/>
          <p:nvPr/>
        </p:nvSpPr>
        <p:spPr>
          <a:xfrm>
            <a:off x="3265432" y="4677217"/>
            <a:ext cx="129540" cy="9906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755D93-80EE-4778-8DD1-46E172C6BEF1}"/>
              </a:ext>
            </a:extLst>
          </p:cNvPr>
          <p:cNvSpPr/>
          <p:nvPr/>
        </p:nvSpPr>
        <p:spPr bwMode="auto">
          <a:xfrm>
            <a:off x="2274816" y="5321641"/>
            <a:ext cx="6624735" cy="57816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00434F-C4BF-45CF-AE4E-5C94B2B29C78}"/>
              </a:ext>
            </a:extLst>
          </p:cNvPr>
          <p:cNvSpPr/>
          <p:nvPr/>
        </p:nvSpPr>
        <p:spPr bwMode="auto">
          <a:xfrm>
            <a:off x="2418831" y="5390504"/>
            <a:ext cx="4392488" cy="44770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홈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| </a:t>
            </a:r>
            <a:r>
              <a:rPr kumimoji="0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이용약관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| </a:t>
            </a:r>
            <a:r>
              <a:rPr kumimoji="0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개인정보처리방침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| </a:t>
            </a:r>
            <a:r>
              <a:rPr kumimoji="0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신고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| </a:t>
            </a:r>
            <a:r>
              <a:rPr kumimoji="0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저작권정책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| </a:t>
            </a:r>
            <a:r>
              <a:rPr kumimoji="0" lang="ko-KR" altLang="en-US" sz="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이메일주소</a:t>
            </a:r>
            <a:r>
              <a:rPr kumimoji="0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무단수집 거부</a:t>
            </a: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제조빅데이터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</a:t>
            </a:r>
            <a:r>
              <a:rPr kumimoji="0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주소</a:t>
            </a: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949A7A-1239-4F67-A2A5-3B9B800E4A5C}"/>
              </a:ext>
            </a:extLst>
          </p:cNvPr>
          <p:cNvSpPr/>
          <p:nvPr/>
        </p:nvSpPr>
        <p:spPr bwMode="auto">
          <a:xfrm>
            <a:off x="6976508" y="5610721"/>
            <a:ext cx="1788881" cy="22748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Copyright </a:t>
            </a:r>
            <a:r>
              <a:rPr kumimoji="0" lang="en-US" altLang="ko-KR" sz="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xxxxxxx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xxxxxx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All rights reserved.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466817-8C85-48F8-B3C1-79A595E539E5}"/>
              </a:ext>
            </a:extLst>
          </p:cNvPr>
          <p:cNvSpPr/>
          <p:nvPr/>
        </p:nvSpPr>
        <p:spPr bwMode="auto">
          <a:xfrm>
            <a:off x="7574669" y="5413751"/>
            <a:ext cx="894441" cy="11374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관련사이트 </a:t>
            </a:r>
            <a:r>
              <a:rPr kumimoji="0" lang="ko-KR" altLang="en-US" sz="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바로가기</a:t>
            </a:r>
            <a:r>
              <a:rPr kumimoji="0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▽</a:t>
            </a: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ED43D8C-15E8-4225-BBB3-30F0081B2ABA}"/>
              </a:ext>
            </a:extLst>
          </p:cNvPr>
          <p:cNvSpPr/>
          <p:nvPr/>
        </p:nvSpPr>
        <p:spPr bwMode="auto">
          <a:xfrm>
            <a:off x="6191503" y="732610"/>
            <a:ext cx="2647411" cy="292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latin typeface="+mn-ea"/>
              </a:rPr>
              <a:t>데이터 검색</a:t>
            </a:r>
            <a:r>
              <a:rPr lang="en-US" altLang="ko-KR" sz="800" dirty="0">
                <a:latin typeface="+mn-ea"/>
              </a:rPr>
              <a:t>….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5405FCC-EAA7-4250-B533-EA359E077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951" y="765325"/>
            <a:ext cx="267945" cy="24478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ABA4ED8-9333-40A6-AD10-CD94D590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850" y="1596137"/>
            <a:ext cx="267945" cy="24478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25DDA4-4634-4925-AE59-128408A4EADC}"/>
              </a:ext>
            </a:extLst>
          </p:cNvPr>
          <p:cNvSpPr/>
          <p:nvPr/>
        </p:nvSpPr>
        <p:spPr bwMode="auto">
          <a:xfrm>
            <a:off x="4740398" y="1891651"/>
            <a:ext cx="1413787" cy="2924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50" b="1" dirty="0"/>
              <a:t>2,958 datasets found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F33C73-288E-4120-B8F5-31D7ACC5C82D}"/>
              </a:ext>
            </a:extLst>
          </p:cNvPr>
          <p:cNvSpPr/>
          <p:nvPr/>
        </p:nvSpPr>
        <p:spPr bwMode="auto">
          <a:xfrm>
            <a:off x="6976509" y="1905582"/>
            <a:ext cx="520048" cy="2924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Order by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5E7D25B-BADB-4453-ABB8-A3F204C900F9}"/>
              </a:ext>
            </a:extLst>
          </p:cNvPr>
          <p:cNvSpPr/>
          <p:nvPr/>
        </p:nvSpPr>
        <p:spPr bwMode="auto">
          <a:xfrm>
            <a:off x="7496557" y="2119173"/>
            <a:ext cx="1107709" cy="69547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err="1"/>
              <a:t>게시날짜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관련성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인기있는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오름차순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내림차순</a:t>
            </a:r>
            <a:endParaRPr lang="en-US" altLang="ko-KR" sz="800" dirty="0"/>
          </a:p>
        </p:txBody>
      </p:sp>
      <p:sp>
        <p:nvSpPr>
          <p:cNvPr id="47" name="순서도: 병합 46">
            <a:extLst>
              <a:ext uri="{FF2B5EF4-FFF2-40B4-BE49-F238E27FC236}">
                <a16:creationId xmlns:a16="http://schemas.microsoft.com/office/drawing/2014/main" id="{51F37811-F120-44A8-AC1C-F2AB3D8AD810}"/>
              </a:ext>
            </a:extLst>
          </p:cNvPr>
          <p:cNvSpPr/>
          <p:nvPr/>
        </p:nvSpPr>
        <p:spPr>
          <a:xfrm>
            <a:off x="8451338" y="1985343"/>
            <a:ext cx="129540" cy="9906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A233E9E-0D42-4178-A6BE-D4AF0C21D014}"/>
              </a:ext>
            </a:extLst>
          </p:cNvPr>
          <p:cNvCxnSpPr/>
          <p:nvPr/>
        </p:nvCxnSpPr>
        <p:spPr>
          <a:xfrm>
            <a:off x="3560033" y="2193222"/>
            <a:ext cx="5027707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3E4717-9200-411E-A3A8-AF3FB87437B0}"/>
              </a:ext>
            </a:extLst>
          </p:cNvPr>
          <p:cNvSpPr/>
          <p:nvPr/>
        </p:nvSpPr>
        <p:spPr bwMode="auto">
          <a:xfrm>
            <a:off x="3514222" y="2851760"/>
            <a:ext cx="3959052" cy="5889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sz="1100" dirty="0">
                <a:latin typeface="+mn-ea"/>
              </a:rPr>
              <a:t>생산관리 현황</a:t>
            </a:r>
            <a:endParaRPr lang="en-US" altLang="ko-KR" sz="1100" dirty="0">
              <a:latin typeface="+mn-ea"/>
            </a:endParaRPr>
          </a:p>
          <a:p>
            <a:pPr algn="just"/>
            <a:r>
              <a:rPr lang="ko-KR" altLang="en-US" sz="800" dirty="0">
                <a:latin typeface="+mn-ea"/>
              </a:rPr>
              <a:t>고객의 요구를 만족시키기 위해 생산의 여러가지 요소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사람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물건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설비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자금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정보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를 효율적으로 운용하여 이익을 올리고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사업의 지속과 확장을 위한 ‘</a:t>
            </a:r>
            <a:r>
              <a:rPr lang="ko-KR" altLang="en-US" sz="800" dirty="0" err="1">
                <a:latin typeface="+mn-ea"/>
              </a:rPr>
              <a:t>관리’의</a:t>
            </a:r>
            <a:r>
              <a:rPr lang="ko-KR" altLang="en-US" sz="800" dirty="0">
                <a:latin typeface="+mn-ea"/>
              </a:rPr>
              <a:t> 총칭입니다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03B82E-9C12-4A4A-A70C-8F90A84A3E33}"/>
              </a:ext>
            </a:extLst>
          </p:cNvPr>
          <p:cNvSpPr/>
          <p:nvPr/>
        </p:nvSpPr>
        <p:spPr bwMode="auto">
          <a:xfrm>
            <a:off x="2296871" y="4836736"/>
            <a:ext cx="1117419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파일형식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순서도: 병합 50">
            <a:extLst>
              <a:ext uri="{FF2B5EF4-FFF2-40B4-BE49-F238E27FC236}">
                <a16:creationId xmlns:a16="http://schemas.microsoft.com/office/drawing/2014/main" id="{A12C34ED-FFB7-40EF-854F-A0D0614D9E09}"/>
              </a:ext>
            </a:extLst>
          </p:cNvPr>
          <p:cNvSpPr/>
          <p:nvPr/>
        </p:nvSpPr>
        <p:spPr>
          <a:xfrm>
            <a:off x="3258743" y="4898097"/>
            <a:ext cx="129540" cy="9906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344DB2-9C18-4790-AD06-CDC7C0BA0129}"/>
              </a:ext>
            </a:extLst>
          </p:cNvPr>
          <p:cNvSpPr/>
          <p:nvPr/>
        </p:nvSpPr>
        <p:spPr bwMode="auto">
          <a:xfrm>
            <a:off x="3514222" y="3634554"/>
            <a:ext cx="3959052" cy="5889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sz="1100" dirty="0">
                <a:latin typeface="+mn-ea"/>
              </a:rPr>
              <a:t>자재관리 현황</a:t>
            </a:r>
            <a:endParaRPr lang="en-US" altLang="ko-KR" sz="1100" dirty="0">
              <a:latin typeface="+mn-ea"/>
            </a:endParaRPr>
          </a:p>
          <a:p>
            <a:pPr algn="just"/>
            <a:r>
              <a:rPr lang="ko-KR" altLang="en-US" sz="800" dirty="0">
                <a:latin typeface="+mn-ea"/>
              </a:rPr>
              <a:t>생산에 필요한 여러 가지 자재를 합리적으로 관리하여 생산을 지원하는 </a:t>
            </a:r>
            <a:r>
              <a:rPr lang="en-US" altLang="ko-KR" sz="800" dirty="0">
                <a:latin typeface="+mn-ea"/>
              </a:rPr>
              <a:t>'</a:t>
            </a:r>
            <a:r>
              <a:rPr lang="ko-KR" altLang="en-US" sz="800" dirty="0" err="1">
                <a:latin typeface="+mn-ea"/>
              </a:rPr>
              <a:t>관리’의</a:t>
            </a:r>
            <a:r>
              <a:rPr lang="ko-KR" altLang="en-US" sz="800" dirty="0">
                <a:latin typeface="+mn-ea"/>
              </a:rPr>
              <a:t> 총칭입니다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14E9479-B2E7-4673-962E-B3CE3723DADB}"/>
              </a:ext>
            </a:extLst>
          </p:cNvPr>
          <p:cNvSpPr/>
          <p:nvPr/>
        </p:nvSpPr>
        <p:spPr bwMode="auto">
          <a:xfrm>
            <a:off x="3536553" y="4375961"/>
            <a:ext cx="3959052" cy="5889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sz="1100" dirty="0">
                <a:latin typeface="+mn-ea"/>
              </a:rPr>
              <a:t>설비관리 현황</a:t>
            </a:r>
            <a:endParaRPr lang="en-US" altLang="ko-KR" sz="1100" dirty="0">
              <a:latin typeface="+mn-ea"/>
            </a:endParaRPr>
          </a:p>
          <a:p>
            <a:pPr algn="just"/>
            <a:r>
              <a:rPr lang="ko-KR" altLang="en-US" sz="800" dirty="0">
                <a:latin typeface="+mn-ea"/>
              </a:rPr>
              <a:t>고정자산 회계에서 분류되는 토지</a:t>
            </a:r>
            <a:r>
              <a:rPr lang="en-US" altLang="ko-KR" sz="800" dirty="0">
                <a:latin typeface="+mn-ea"/>
              </a:rPr>
              <a:t>,</a:t>
            </a:r>
            <a:r>
              <a:rPr lang="ko-KR" altLang="en-US" sz="800" dirty="0">
                <a:latin typeface="+mn-ea"/>
              </a:rPr>
              <a:t>건물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구축물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기계 및 장치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차량 </a:t>
            </a:r>
            <a:r>
              <a:rPr lang="ko-KR" altLang="en-US" sz="800" dirty="0" err="1">
                <a:latin typeface="+mn-ea"/>
              </a:rPr>
              <a:t>운반구</a:t>
            </a:r>
            <a:r>
              <a:rPr lang="en-US" altLang="ko-KR" sz="800" dirty="0">
                <a:latin typeface="+mn-ea"/>
              </a:rPr>
              <a:t>,</a:t>
            </a:r>
            <a:r>
              <a:rPr lang="ko-KR" altLang="en-US" sz="800" dirty="0">
                <a:latin typeface="+mn-ea"/>
              </a:rPr>
              <a:t>선반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공구 및 기구 그리고 비품 등을 총칭 총칭입니다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94F6222-D115-4513-8E30-430EB162E3B2}"/>
              </a:ext>
            </a:extLst>
          </p:cNvPr>
          <p:cNvCxnSpPr/>
          <p:nvPr/>
        </p:nvCxnSpPr>
        <p:spPr>
          <a:xfrm>
            <a:off x="3612412" y="3564822"/>
            <a:ext cx="5027707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F883520-CC1F-42A2-A105-4CF6D5686E9F}"/>
              </a:ext>
            </a:extLst>
          </p:cNvPr>
          <p:cNvCxnSpPr/>
          <p:nvPr/>
        </p:nvCxnSpPr>
        <p:spPr>
          <a:xfrm>
            <a:off x="3612412" y="4296342"/>
            <a:ext cx="5027707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A1D09EB-5BB3-4107-8F76-8FE0B0847A16}"/>
              </a:ext>
            </a:extLst>
          </p:cNvPr>
          <p:cNvSpPr/>
          <p:nvPr/>
        </p:nvSpPr>
        <p:spPr bwMode="auto">
          <a:xfrm>
            <a:off x="7722260" y="3056992"/>
            <a:ext cx="858618" cy="292428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MES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912B21-9F6F-49BA-80A2-7E8F07452103}"/>
              </a:ext>
            </a:extLst>
          </p:cNvPr>
          <p:cNvSpPr/>
          <p:nvPr/>
        </p:nvSpPr>
        <p:spPr bwMode="auto">
          <a:xfrm>
            <a:off x="7722260" y="3827471"/>
            <a:ext cx="858618" cy="292428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MES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213F372-9A87-4C83-A75E-BB006105CCF2}"/>
              </a:ext>
            </a:extLst>
          </p:cNvPr>
          <p:cNvSpPr/>
          <p:nvPr/>
        </p:nvSpPr>
        <p:spPr bwMode="auto">
          <a:xfrm>
            <a:off x="7745648" y="4549325"/>
            <a:ext cx="858618" cy="292428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MES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79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501</Words>
  <Application>Microsoft Office PowerPoint</Application>
  <PresentationFormat>와이드스크린</PresentationFormat>
  <Paragraphs>142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DCAT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송호문</dc:creator>
  <cp:lastModifiedBy>Jang Dong-Hoon</cp:lastModifiedBy>
  <cp:revision>121</cp:revision>
  <cp:lastPrinted>2019-02-20T04:30:17Z</cp:lastPrinted>
  <dcterms:created xsi:type="dcterms:W3CDTF">2019-02-20T03:36:53Z</dcterms:created>
  <dcterms:modified xsi:type="dcterms:W3CDTF">2020-03-02T03:28:29Z</dcterms:modified>
</cp:coreProperties>
</file>