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4" r:id="rId2"/>
    <p:sldId id="367" r:id="rId3"/>
    <p:sldId id="355" r:id="rId4"/>
    <p:sldId id="368" r:id="rId5"/>
    <p:sldId id="369" r:id="rId6"/>
    <p:sldId id="370" r:id="rId7"/>
    <p:sldId id="371" r:id="rId8"/>
    <p:sldId id="372" r:id="rId9"/>
    <p:sldId id="373" r:id="rId10"/>
    <p:sldId id="375" r:id="rId11"/>
    <p:sldId id="374" r:id="rId12"/>
    <p:sldId id="376" r:id="rId13"/>
  </p:sldIdLst>
  <p:sldSz cx="9144000" cy="6858000" type="screen4x3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FA"/>
    <a:srgbClr val="336699"/>
    <a:srgbClr val="1C195D"/>
    <a:srgbClr val="F5801F"/>
    <a:srgbClr val="97E4FF"/>
    <a:srgbClr val="FFFFCC"/>
    <a:srgbClr val="003366"/>
    <a:srgbClr val="DF8B0F"/>
    <a:srgbClr val="006699"/>
    <a:srgbClr val="0099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11" autoAdjust="0"/>
  </p:normalViewPr>
  <p:slideViewPr>
    <p:cSldViewPr>
      <p:cViewPr varScale="1">
        <p:scale>
          <a:sx n="109" d="100"/>
          <a:sy n="109" d="100"/>
        </p:scale>
        <p:origin x="-1674" y="-78"/>
      </p:cViewPr>
      <p:guideLst>
        <p:guide orient="horz" pos="2160"/>
        <p:guide pos="18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RX\Desktop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stacked"/>
        <c:ser>
          <c:idx val="0"/>
          <c:order val="0"/>
          <c:tx>
            <c:strRef>
              <c:f>Sheet1!$A$30</c:f>
              <c:strCache>
                <c:ptCount val="1"/>
                <c:pt idx="0">
                  <c:v>일반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</c:spPr>
          <c:cat>
            <c:strRef>
              <c:f>Sheet1!$G$29:$L$29</c:f>
              <c:strCache>
                <c:ptCount val="6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'15.1Q</c:v>
                </c:pt>
              </c:strCache>
            </c:strRef>
          </c:cat>
          <c:val>
            <c:numRef>
              <c:f>Sheet1!$G$30:$L$30</c:f>
              <c:numCache>
                <c:formatCode>General</c:formatCode>
                <c:ptCount val="6"/>
                <c:pt idx="0">
                  <c:v>86</c:v>
                </c:pt>
                <c:pt idx="1">
                  <c:v>78</c:v>
                </c:pt>
                <c:pt idx="2">
                  <c:v>41</c:v>
                </c:pt>
                <c:pt idx="3">
                  <c:v>31</c:v>
                </c:pt>
                <c:pt idx="4">
                  <c:v>36</c:v>
                </c:pt>
                <c:pt idx="5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Sheet1!$A$31</c:f>
              <c:strCache>
                <c:ptCount val="1"/>
                <c:pt idx="0">
                  <c:v>기술특례</c:v>
                </c:pt>
              </c:strCache>
            </c:strRef>
          </c:tx>
          <c:cat>
            <c:strRef>
              <c:f>Sheet1!$G$29:$L$29</c:f>
              <c:strCache>
                <c:ptCount val="6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'15.1Q</c:v>
                </c:pt>
              </c:strCache>
            </c:strRef>
          </c:cat>
          <c:val>
            <c:numRef>
              <c:f>Sheet1!$G$31:$L$31</c:f>
              <c:numCache>
                <c:formatCode>General</c:formatCode>
                <c:ptCount val="6"/>
                <c:pt idx="0">
                  <c:v>1</c:v>
                </c:pt>
                <c:pt idx="1">
                  <c:v>5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Sheet1!$A$32</c:f>
              <c:strCache>
                <c:ptCount val="1"/>
                <c:pt idx="0">
                  <c:v>스팩</c:v>
                </c:pt>
              </c:strCache>
            </c:strRef>
          </c:tx>
          <c:cat>
            <c:strRef>
              <c:f>Sheet1!$G$29:$L$29</c:f>
              <c:strCache>
                <c:ptCount val="6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'15.1Q</c:v>
                </c:pt>
              </c:strCache>
            </c:strRef>
          </c:cat>
          <c:val>
            <c:numRef>
              <c:f>Sheet1!$G$32:$L$32</c:f>
              <c:numCache>
                <c:formatCode>General</c:formatCode>
                <c:ptCount val="6"/>
                <c:pt idx="0">
                  <c:v>22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26</c:v>
                </c:pt>
                <c:pt idx="5">
                  <c:v>10</c:v>
                </c:pt>
              </c:numCache>
            </c:numRef>
          </c:val>
        </c:ser>
        <c:ser>
          <c:idx val="3"/>
          <c:order val="3"/>
          <c:tx>
            <c:strRef>
              <c:f>Sheet1!$A$33</c:f>
              <c:strCache>
                <c:ptCount val="1"/>
                <c:pt idx="0">
                  <c:v>스팩합병</c:v>
                </c:pt>
              </c:strCache>
            </c:strRef>
          </c:tx>
          <c:cat>
            <c:strRef>
              <c:f>Sheet1!$G$29:$L$29</c:f>
              <c:strCache>
                <c:ptCount val="6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'15.1Q</c:v>
                </c:pt>
              </c:strCache>
            </c:strRef>
          </c:cat>
          <c:val>
            <c:numRef>
              <c:f>Sheet1!$G$33:$L$33</c:f>
              <c:numCache>
                <c:formatCode>General</c:formatCode>
                <c:ptCount val="6"/>
                <c:pt idx="0">
                  <c:v>0</c:v>
                </c:pt>
                <c:pt idx="1">
                  <c:v>13</c:v>
                </c:pt>
                <c:pt idx="2">
                  <c:v>1</c:v>
                </c:pt>
                <c:pt idx="3">
                  <c:v>4</c:v>
                </c:pt>
                <c:pt idx="4">
                  <c:v>8</c:v>
                </c:pt>
                <c:pt idx="5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Sheet1!$A$34</c:f>
              <c:strCache>
                <c:ptCount val="1"/>
                <c:pt idx="0">
                  <c:v>재상장</c:v>
                </c:pt>
              </c:strCache>
            </c:strRef>
          </c:tx>
          <c:cat>
            <c:strRef>
              <c:f>Sheet1!$G$29:$L$29</c:f>
              <c:strCache>
                <c:ptCount val="6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'15.1Q</c:v>
                </c:pt>
              </c:strCache>
            </c:strRef>
          </c:cat>
          <c:val>
            <c:numRef>
              <c:f>Sheet1!$G$34:$L$34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</c:ser>
        <c:ser>
          <c:idx val="5"/>
          <c:order val="5"/>
          <c:tx>
            <c:strRef>
              <c:f>Sheet1!$A$35</c:f>
              <c:strCache>
                <c:ptCount val="1"/>
                <c:pt idx="0">
                  <c:v>이전상장</c:v>
                </c:pt>
              </c:strCache>
            </c:strRef>
          </c:tx>
          <c:cat>
            <c:strRef>
              <c:f>Sheet1!$G$29:$L$29</c:f>
              <c:strCache>
                <c:ptCount val="6"/>
                <c:pt idx="0">
                  <c:v>10년</c:v>
                </c:pt>
                <c:pt idx="1">
                  <c:v>11년</c:v>
                </c:pt>
                <c:pt idx="2">
                  <c:v>12년</c:v>
                </c:pt>
                <c:pt idx="3">
                  <c:v>13년</c:v>
                </c:pt>
                <c:pt idx="4">
                  <c:v>14년</c:v>
                </c:pt>
                <c:pt idx="5">
                  <c:v>'15.1Q</c:v>
                </c:pt>
              </c:strCache>
            </c:strRef>
          </c:cat>
          <c:val>
            <c:numRef>
              <c:f>Sheet1!$G$35:$L$35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1</c:v>
                </c:pt>
              </c:numCache>
            </c:numRef>
          </c:val>
        </c:ser>
        <c:overlap val="100"/>
        <c:axId val="108878848"/>
        <c:axId val="108888832"/>
      </c:barChart>
      <c:catAx>
        <c:axId val="108878848"/>
        <c:scaling>
          <c:orientation val="minMax"/>
        </c:scaling>
        <c:axPos val="b"/>
        <c:tickLblPos val="nextTo"/>
        <c:txPr>
          <a:bodyPr/>
          <a:lstStyle/>
          <a:p>
            <a:pPr>
              <a:defRPr>
                <a:latin typeface="HY동녘B" pitchFamily="18" charset="-127"/>
                <a:ea typeface="HY동녘B" pitchFamily="18" charset="-127"/>
              </a:defRPr>
            </a:pPr>
            <a:endParaRPr lang="ko-KR"/>
          </a:p>
        </c:txPr>
        <c:crossAx val="108888832"/>
        <c:crosses val="autoZero"/>
        <c:auto val="1"/>
        <c:lblAlgn val="ctr"/>
        <c:lblOffset val="100"/>
      </c:catAx>
      <c:valAx>
        <c:axId val="108888832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>
                <a:latin typeface="HY동녘B" pitchFamily="18" charset="-127"/>
                <a:ea typeface="HY동녘B" pitchFamily="18" charset="-127"/>
              </a:defRPr>
            </a:pPr>
            <a:endParaRPr lang="ko-KR"/>
          </a:p>
        </c:txPr>
        <c:crossAx val="108878848"/>
        <c:crosses val="autoZero"/>
        <c:crossBetween val="between"/>
      </c:valAx>
      <c:spPr>
        <a:solidFill>
          <a:schemeClr val="bg1"/>
        </a:solidFill>
      </c:spPr>
    </c:plotArea>
    <c:legend>
      <c:legendPos val="r"/>
      <c:layout/>
      <c:txPr>
        <a:bodyPr/>
        <a:lstStyle/>
        <a:p>
          <a:pPr>
            <a:defRPr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울릉도B" pitchFamily="18" charset="-127"/>
              <a:ea typeface="HY울릉도B" pitchFamily="18" charset="-127"/>
            </a:defRPr>
          </a:pPr>
          <a:endParaRPr lang="ko-KR"/>
        </a:p>
      </c:txPr>
    </c:legend>
    <c:plotVisOnly val="1"/>
  </c:chart>
  <c:spPr>
    <a:ln w="25400" cmpd="thickThin">
      <a:solidFill>
        <a:schemeClr val="tx2">
          <a:lumMod val="75000"/>
        </a:schemeClr>
      </a:solidFill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013B256-1F1A-4971-B73B-32F84AB81F0B}" type="datetimeFigureOut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13463D5-B62D-4102-81BF-665DAD81F8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4828F1A-EFF4-4E99-9218-C594F24DB771}" type="datetimeFigureOut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0FF4E2-D631-48AD-8B29-2174F1A19F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328F91-7DBC-4F64-9459-5D4CD06DD03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328F91-7DBC-4F64-9459-5D4CD06DD03B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3A6FB6-92CA-4EA9-BE99-9DE24C5479D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333DE-C4DB-4E0B-98FE-F0B70366D845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3348C-8E20-42D4-9DC1-447A782AEA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AF52F-F613-4D75-9100-60EC9AA984FF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6031E-1AE0-44FD-89CF-CBDDC7F22C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3C81F-4CA4-4396-B2CF-DF8FE7EA8A90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65512-34A8-4020-8697-65BCD269E41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830263"/>
            <a:ext cx="9144000" cy="46037"/>
          </a:xfrm>
          <a:prstGeom prst="rect">
            <a:avLst/>
          </a:prstGeom>
          <a:solidFill>
            <a:srgbClr val="3FBAC2"/>
          </a:solidFill>
          <a:ln w="19050"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3" name="Picture 8" descr="KRX PPT eng_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7138" y="252413"/>
            <a:ext cx="1522412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98F219-07B4-4767-BCCA-84130C7C3B3F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ADB6-7D4C-487D-9CB5-6EA4A8C152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1.jpg"/>
          <p:cNvPicPr>
            <a:picLocks noChangeAspect="1"/>
          </p:cNvPicPr>
          <p:nvPr userDrawn="1"/>
        </p:nvPicPr>
        <p:blipFill>
          <a:blip r:embed="rId2" cstate="print"/>
          <a:srcRect t="4353"/>
          <a:stretch>
            <a:fillRect/>
          </a:stretch>
        </p:blipFill>
        <p:spPr bwMode="auto">
          <a:xfrm>
            <a:off x="0" y="0"/>
            <a:ext cx="9144000" cy="325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직사각형 2"/>
          <p:cNvSpPr/>
          <p:nvPr userDrawn="1"/>
        </p:nvSpPr>
        <p:spPr>
          <a:xfrm>
            <a:off x="0" y="2708275"/>
            <a:ext cx="9144000" cy="41497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noFill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4B0067-13D0-47AF-990F-FACD403857DE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7009E-0C78-48C2-A9D8-0913D814FD9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C3283-CDA2-4557-9207-2F2A85AA3DF1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56ED4-E8FB-4775-B101-ED01217A81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61A8D-7524-4AB7-B8E0-CFA099739E0C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93058-8A4E-420A-BB14-537DD98E528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FD27C-AB00-48B1-B6A6-2858F27C2587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4556F-7349-4AD0-B856-1B6CC8638CD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D9D0C-3974-4CE0-95E0-E0E413CD5742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7983F-687F-4E85-8834-B74AE6C64E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DE534-D974-4195-9308-F3765593F863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13253-CEC5-4987-B05E-DEAE64808F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B12B1-F649-4E4E-A29E-B0463F7D23C0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15D2E-BBA2-4AD8-B427-492E60BA59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E69FF-400C-448D-872D-1A823E57AE1E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D37AA-1538-434B-ABDA-48909C8E0E0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01316-BAA6-4FDD-A1D8-F1AFCBF6008D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EC9FB-2E72-47FF-AF31-BFC163ED56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2000">
              <a:schemeClr val="bg1">
                <a:lumMod val="85000"/>
              </a:schemeClr>
            </a:gs>
            <a:gs pos="79000">
              <a:schemeClr val="bg1">
                <a:alpha val="97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36D009-D34D-4412-B2E4-D5AB5552EC43}" type="datetime1">
              <a:rPr lang="ko-KR" altLang="en-US"/>
              <a:pPr>
                <a:defRPr/>
              </a:pPr>
              <a:t>2015-08-06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AB10B5-6302-4107-BAD7-DA9700C0D6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982663" y="1556321"/>
            <a:ext cx="7273925" cy="1584647"/>
          </a:xfrm>
          <a:prstGeom prst="roundRect">
            <a:avLst/>
          </a:prstGeom>
          <a:solidFill>
            <a:srgbClr val="006699"/>
          </a:solidFill>
          <a:ln w="57150" cap="flat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63938" y="3860800"/>
            <a:ext cx="2160587" cy="565150"/>
          </a:xfrm>
          <a:prstGeom prst="rect">
            <a:avLst/>
          </a:prstGeom>
          <a:noFill/>
          <a:effectLst/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1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HY견고딕" pitchFamily="18" charset="-127"/>
                <a:cs typeface="Arial" pitchFamily="34" charset="0"/>
              </a:rPr>
              <a:t>2015. 07.</a:t>
            </a:r>
            <a:endParaRPr kumimoji="0" lang="en-US" altLang="ko-KR" sz="3100" spc="-15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HY견고딕" pitchFamily="18" charset="-127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31640" y="1844824"/>
            <a:ext cx="6537646" cy="1031051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5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rPr>
              <a:t>코스닥 상장심사 제도 설명</a:t>
            </a:r>
            <a:endParaRPr kumimoji="0" lang="en-US" altLang="ko-KR" sz="35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울릉도M" pitchFamily="18" charset="-127"/>
              <a:ea typeface="HY울릉도M" pitchFamily="18" charset="-127"/>
              <a:cs typeface="Arial" pitchFamily="34" charset="0"/>
            </a:endParaRP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4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울릉도M" pitchFamily="18" charset="-127"/>
              <a:ea typeface="HY울릉도M" pitchFamily="18" charset="-127"/>
              <a:cs typeface="Arial" pitchFamily="34" charset="0"/>
            </a:endParaRPr>
          </a:p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rPr>
              <a:t>- </a:t>
            </a:r>
            <a:r>
              <a:rPr kumimoji="0" lang="ko-KR" altLang="en-US" sz="2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rPr>
              <a:t>기술특례 및 </a:t>
            </a:r>
            <a:r>
              <a:rPr kumimoji="0" lang="en-US" altLang="ko-KR" sz="2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rPr>
              <a:t>SPAC</a:t>
            </a:r>
            <a:r>
              <a:rPr kumimoji="0" lang="ko-KR" altLang="en-US" sz="2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rPr>
              <a:t>제도</a:t>
            </a:r>
            <a:r>
              <a:rPr kumimoji="0" lang="en-US" altLang="ko-KR" sz="2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rPr>
              <a:t> </a:t>
            </a:r>
            <a:r>
              <a:rPr kumimoji="0" lang="ko-KR" altLang="en-US" sz="2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rPr>
              <a:t>중심으로 </a:t>
            </a:r>
            <a:r>
              <a:rPr kumimoji="0" lang="en-US" altLang="ko-KR" sz="22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HY울릉도M" pitchFamily="18" charset="-127"/>
                <a:ea typeface="HY울릉도M" pitchFamily="18" charset="-127"/>
                <a:cs typeface="Arial" pitchFamily="34" charset="0"/>
              </a:rPr>
              <a:t>-</a:t>
            </a:r>
            <a:endParaRPr kumimoji="0" lang="en-US" altLang="ko-KR" sz="2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HY울릉도M" pitchFamily="18" charset="-127"/>
              <a:ea typeface="HY울릉도M" pitchFamily="18" charset="-127"/>
              <a:cs typeface="Arial" pitchFamily="34" charset="0"/>
            </a:endParaRPr>
          </a:p>
        </p:txBody>
      </p:sp>
      <p:pic>
        <p:nvPicPr>
          <p:cNvPr id="17412" name="Picture 5" descr="KRX PPT e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2811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4879479" y="5013176"/>
            <a:ext cx="3364929" cy="1080120"/>
          </a:xfrm>
          <a:prstGeom prst="round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WordArt 25"/>
          <p:cNvSpPr>
            <a:spLocks noChangeArrowheads="1" noChangeShapeType="1" noTextEdit="1"/>
          </p:cNvSpPr>
          <p:nvPr/>
        </p:nvSpPr>
        <p:spPr bwMode="auto">
          <a:xfrm>
            <a:off x="5198888" y="5229200"/>
            <a:ext cx="2829496" cy="2880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3366"/>
                </a:solidFill>
                <a:latin typeface="HY동녘B" pitchFamily="18" charset="-127"/>
                <a:ea typeface="HY동녘B" pitchFamily="18" charset="-127"/>
              </a:rPr>
              <a:t>한국거래소 코스닥시장본부</a:t>
            </a:r>
            <a:endParaRPr lang="ko-KR" altLang="en-US" sz="3600" kern="10" dirty="0">
              <a:ln w="9525">
                <a:noFill/>
                <a:round/>
                <a:headEnd/>
                <a:tailEnd/>
              </a:ln>
              <a:solidFill>
                <a:srgbClr val="003366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4" name="WordArt 25"/>
          <p:cNvSpPr>
            <a:spLocks noChangeArrowheads="1" noChangeShapeType="1" noTextEdit="1"/>
          </p:cNvSpPr>
          <p:nvPr/>
        </p:nvSpPr>
        <p:spPr bwMode="auto">
          <a:xfrm>
            <a:off x="5436096" y="5589240"/>
            <a:ext cx="2592288" cy="2880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ko-KR" altLang="en-US" sz="3600" kern="10" smtClean="0">
                <a:ln w="9525">
                  <a:noFill/>
                  <a:round/>
                  <a:headEnd/>
                  <a:tailEnd/>
                </a:ln>
                <a:solidFill>
                  <a:srgbClr val="003366"/>
                </a:solidFill>
                <a:latin typeface="HY울릉도B" pitchFamily="18" charset="-127"/>
                <a:ea typeface="HY울릉도B" pitchFamily="18" charset="-127"/>
              </a:rPr>
              <a:t>기술기업상장부장 </a:t>
            </a:r>
            <a:r>
              <a:rPr lang="ko-KR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3366"/>
                </a:solidFill>
                <a:latin typeface="HY울릉도B" pitchFamily="18" charset="-127"/>
                <a:ea typeface="HY울릉도B" pitchFamily="18" charset="-127"/>
              </a:rPr>
              <a:t>박 </a:t>
            </a:r>
            <a:r>
              <a:rPr lang="ko-KR" alt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003366"/>
                </a:solidFill>
                <a:latin typeface="HY울릉도B" pitchFamily="18" charset="-127"/>
                <a:ea typeface="HY울릉도B" pitchFamily="18" charset="-127"/>
              </a:rPr>
              <a:t>웅</a:t>
            </a:r>
            <a:r>
              <a:rPr lang="ko-KR" alt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003366"/>
                </a:solidFill>
                <a:latin typeface="HY울릉도B" pitchFamily="18" charset="-127"/>
                <a:ea typeface="HY울릉도B" pitchFamily="18" charset="-127"/>
              </a:rPr>
              <a:t> 갑</a:t>
            </a:r>
            <a:endParaRPr lang="ko-KR" altLang="en-US" sz="3600" kern="10" dirty="0">
              <a:ln w="9525">
                <a:noFill/>
                <a:round/>
                <a:headEnd/>
                <a:tailEnd/>
              </a:ln>
              <a:solidFill>
                <a:srgbClr val="003366"/>
              </a:solidFill>
              <a:latin typeface="HY울릉도B" pitchFamily="18" charset="-127"/>
              <a:ea typeface="HY울릉도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Ⅱ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 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SPAC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제도 설명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3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kumimoji="0" lang="en-US" altLang="ko-KR" sz="2200" b="1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8</a:t>
            </a:r>
            <a:endParaRPr lang="ko-KR" altLang="en-US" sz="14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076325" y="1052736"/>
            <a:ext cx="7312099" cy="43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코스닥시장 </a:t>
            </a:r>
            <a:r>
              <a:rPr kumimoji="0" lang="en-US" altLang="ko-KR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SPAC </a:t>
            </a:r>
            <a:r>
              <a:rPr kumimoji="0" lang="ko-KR" altLang="en-US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상장 및 합병 현황</a:t>
            </a:r>
            <a:endParaRPr kumimoji="0" lang="ko-KR" altLang="en-US" sz="2200" b="1" dirty="0">
              <a:solidFill>
                <a:srgbClr val="1C195D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83592" y="587799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9" name="양쪽 모서리가 둥근 사각형 38"/>
          <p:cNvSpPr/>
          <p:nvPr/>
        </p:nvSpPr>
        <p:spPr bwMode="auto">
          <a:xfrm>
            <a:off x="467544" y="1844824"/>
            <a:ext cx="8037711" cy="4248472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" name="타원 40"/>
          <p:cNvSpPr/>
          <p:nvPr/>
        </p:nvSpPr>
        <p:spPr bwMode="auto">
          <a:xfrm>
            <a:off x="722313" y="2010326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1043609" y="2001034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'13.11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월 이후 상장한 </a:t>
            </a: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2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 </a:t>
            </a: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SPAC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의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합병 추진율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은 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25.9%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827584" y="2494637"/>
            <a:ext cx="75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전체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IPO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에서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SPAC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이 차지하는 비중 및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SPAC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합병 건수 증가 등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M&amp;A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시장 활황 추세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611559" y="3441700"/>
            <a:ext cx="7776865" cy="2000263"/>
          </a:xfrm>
          <a:prstGeom prst="round2Same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5">
                  <a:lumMod val="60000"/>
                  <a:lumOff val="40000"/>
                  <a:alpha val="69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47" name="그룹 12"/>
          <p:cNvGrpSpPr>
            <a:grpSpLocks/>
          </p:cNvGrpSpPr>
          <p:nvPr/>
        </p:nvGrpSpPr>
        <p:grpSpPr bwMode="auto">
          <a:xfrm>
            <a:off x="2870200" y="3205163"/>
            <a:ext cx="3457575" cy="367853"/>
            <a:chOff x="2071670" y="3143248"/>
            <a:chExt cx="5000660" cy="598478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2071670" y="3143248"/>
              <a:ext cx="5000660" cy="59847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50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177285" y="3175042"/>
              <a:ext cx="4789429" cy="49561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50000">
                  <a:schemeClr val="bg1">
                    <a:alpha val="3500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국내 </a:t>
              </a:r>
              <a:r>
                <a:rPr lang="en-US" altLang="ko-KR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SPAC </a:t>
              </a:r>
              <a:r>
                <a:rPr lang="ko-KR" altLang="en-US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상장현황</a:t>
              </a:r>
              <a:endParaRPr lang="ko-KR" altLang="en-US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aphicFrame>
        <p:nvGraphicFramePr>
          <p:cNvPr id="52" name="Group 372"/>
          <p:cNvGraphicFramePr>
            <a:graphicFrameLocks noGrp="1"/>
          </p:cNvGraphicFramePr>
          <p:nvPr/>
        </p:nvGraphicFramePr>
        <p:xfrm>
          <a:off x="755575" y="3968750"/>
          <a:ext cx="7488833" cy="1831341"/>
        </p:xfrm>
        <a:graphic>
          <a:graphicData uri="http://schemas.openxmlformats.org/drawingml/2006/table">
            <a:tbl>
              <a:tblPr/>
              <a:tblGrid>
                <a:gridCol w="1362275"/>
                <a:gridCol w="1085998"/>
                <a:gridCol w="936104"/>
                <a:gridCol w="936104"/>
                <a:gridCol w="864096"/>
                <a:gridCol w="936104"/>
                <a:gridCol w="136815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HY동녘M" pitchFamily="18" charset="-127"/>
                          <a:ea typeface="HY동녘M" pitchFamily="18" charset="-127"/>
                        </a:rPr>
                        <a:t>구  분</a:t>
                      </a:r>
                      <a:endParaRPr kumimoji="0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HY동녘M" pitchFamily="18" charset="-127"/>
                        </a:rPr>
                        <a:t>‘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10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HY동녘M" pitchFamily="18" charset="-127"/>
                        </a:rPr>
                        <a:t>‘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11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HY동녘M" pitchFamily="18" charset="-127"/>
                        </a:rPr>
                        <a:t>‘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12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HY동녘M" pitchFamily="18" charset="-127"/>
                        </a:rPr>
                        <a:t>’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13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HY동녘M" pitchFamily="18" charset="-127"/>
                        </a:rPr>
                        <a:t>‘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14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년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맑은 고딕"/>
                          <a:ea typeface="HY동녘M" pitchFamily="18" charset="-127"/>
                        </a:rPr>
                        <a:t>‘</a:t>
                      </a:r>
                      <a:r>
                        <a:rPr kumimoji="0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15</a:t>
                      </a:r>
                      <a:r>
                        <a:rPr kumimoji="0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년</a:t>
                      </a: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(7.31)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Y동녘M" pitchFamily="18" charset="-127"/>
                          <a:ea typeface="HY동녘M" pitchFamily="18" charset="-127"/>
                        </a:rPr>
                        <a:t>IPO</a:t>
                      </a:r>
                      <a:endParaRPr kumimoji="0" lang="ko-KR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76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60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22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37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67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52</a:t>
                      </a:r>
                      <a:endParaRPr kumimoji="0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Y동녘M" pitchFamily="18" charset="-127"/>
                          <a:ea typeface="HY동녘M" pitchFamily="18" charset="-127"/>
                        </a:rPr>
                        <a:t>SPAC(</a:t>
                      </a:r>
                      <a:r>
                        <a:rPr kumimoji="0" lang="ko-KR" alt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Y동녘M" pitchFamily="18" charset="-127"/>
                          <a:ea typeface="HY동녘M" pitchFamily="18" charset="-127"/>
                        </a:rPr>
                        <a:t>비중</a:t>
                      </a:r>
                      <a:r>
                        <a:rPr kumimoji="0" lang="en-US" altLang="ko-KR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Y동녘M" pitchFamily="18" charset="-127"/>
                          <a:ea typeface="HY동녘M" pitchFamily="18" charset="-127"/>
                        </a:rPr>
                        <a:t>)</a:t>
                      </a:r>
                      <a:endParaRPr kumimoji="0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18</a:t>
                      </a:r>
                    </a:p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(23.7%)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1</a:t>
                      </a:r>
                    </a:p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(1.7%)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</a:t>
                      </a:r>
                    </a:p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(-)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2</a:t>
                      </a:r>
                    </a:p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(5.4%)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26</a:t>
                      </a:r>
                    </a:p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(38.8%)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25</a:t>
                      </a:r>
                    </a:p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(48.1%)</a:t>
                      </a:r>
                      <a:endParaRPr kumimoji="0" lang="en-US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Y동녘M" pitchFamily="18" charset="-127"/>
                          <a:ea typeface="HY동녘M" pitchFamily="18" charset="-127"/>
                        </a:rPr>
                        <a:t>SPAC</a:t>
                      </a:r>
                      <a:r>
                        <a:rPr kumimoji="0" lang="ko-KR" alt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Y동녘M" pitchFamily="18" charset="-127"/>
                          <a:ea typeface="HY동녘M" pitchFamily="18" charset="-127"/>
                        </a:rPr>
                        <a:t>합병</a:t>
                      </a:r>
                      <a:endParaRPr kumimoji="0" lang="en-US" altLang="ko-KR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-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4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4"/>
          <p:cNvSpPr>
            <a:spLocks noChangeArrowheads="1"/>
          </p:cNvSpPr>
          <p:nvPr/>
        </p:nvSpPr>
        <p:spPr bwMode="ltGray">
          <a:xfrm rot="10800000">
            <a:off x="1043609" y="3501008"/>
            <a:ext cx="6857305" cy="2659434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9898"/>
              </a:gs>
              <a:gs pos="100000">
                <a:srgbClr val="F8F8F8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Ⅱ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 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SPAC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제도 설명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3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kumimoji="0" lang="en-US" altLang="ko-KR" sz="2200" b="1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9</a:t>
            </a:r>
            <a:endParaRPr lang="ko-KR" altLang="en-US" sz="14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076325" y="1052736"/>
            <a:ext cx="7312099" cy="43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최근 </a:t>
            </a:r>
            <a:r>
              <a:rPr kumimoji="0" lang="en-US" altLang="ko-KR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SPAC</a:t>
            </a:r>
            <a:r>
              <a:rPr kumimoji="0" lang="ko-KR" altLang="en-US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시장 확대 배경</a:t>
            </a:r>
            <a:endParaRPr kumimoji="0" lang="ko-KR" altLang="en-US" sz="2200" b="1" dirty="0">
              <a:solidFill>
                <a:srgbClr val="1C195D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9" name="양쪽 모서리가 둥근 사각형 38"/>
          <p:cNvSpPr/>
          <p:nvPr/>
        </p:nvSpPr>
        <p:spPr bwMode="auto">
          <a:xfrm>
            <a:off x="467544" y="2060848"/>
            <a:ext cx="2592288" cy="2592288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1" name="양쪽 모서리가 둥근 사각형 40"/>
          <p:cNvSpPr/>
          <p:nvPr/>
        </p:nvSpPr>
        <p:spPr bwMode="auto">
          <a:xfrm>
            <a:off x="3167844" y="2060848"/>
            <a:ext cx="2592288" cy="2592288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4" name="양쪽 모서리가 둥근 사각형 43"/>
          <p:cNvSpPr/>
          <p:nvPr/>
        </p:nvSpPr>
        <p:spPr bwMode="auto">
          <a:xfrm>
            <a:off x="5868143" y="2060848"/>
            <a:ext cx="2592288" cy="2592288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6" name="양쪽 모서리가 둥근 사각형 45"/>
          <p:cNvSpPr/>
          <p:nvPr/>
        </p:nvSpPr>
        <p:spPr>
          <a:xfrm>
            <a:off x="971600" y="5085184"/>
            <a:ext cx="7056784" cy="1283444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grpSp>
        <p:nvGrpSpPr>
          <p:cNvPr id="47" name="그룹 12"/>
          <p:cNvGrpSpPr>
            <a:grpSpLocks/>
          </p:cNvGrpSpPr>
          <p:nvPr/>
        </p:nvGrpSpPr>
        <p:grpSpPr bwMode="auto">
          <a:xfrm>
            <a:off x="467545" y="1837011"/>
            <a:ext cx="2592287" cy="583877"/>
            <a:chOff x="2071670" y="3143248"/>
            <a:chExt cx="5000660" cy="59847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grpSpPr>
        <p:sp>
          <p:nvSpPr>
            <p:cNvPr id="48" name="모서리가 둥근 직사각형 47"/>
            <p:cNvSpPr/>
            <p:nvPr/>
          </p:nvSpPr>
          <p:spPr>
            <a:xfrm>
              <a:off x="2071670" y="3143248"/>
              <a:ext cx="5000660" cy="598478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2177285" y="3175042"/>
              <a:ext cx="4789429" cy="4956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투자의 </a:t>
              </a:r>
              <a:r>
                <a:rPr lang="ko-KR" altLang="en-US" dirty="0" err="1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선순환</a:t>
              </a:r>
              <a:r>
                <a:rPr lang="ko-KR" altLang="en-US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 구조</a:t>
              </a:r>
              <a:endParaRPr lang="ko-KR" altLang="en-US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50" name="그룹 12"/>
          <p:cNvGrpSpPr>
            <a:grpSpLocks/>
          </p:cNvGrpSpPr>
          <p:nvPr/>
        </p:nvGrpSpPr>
        <p:grpSpPr bwMode="auto">
          <a:xfrm>
            <a:off x="3167845" y="1844824"/>
            <a:ext cx="2592287" cy="583877"/>
            <a:chOff x="2071670" y="3143248"/>
            <a:chExt cx="5000660" cy="59847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grpSpPr>
        <p:sp>
          <p:nvSpPr>
            <p:cNvPr id="51" name="모서리가 둥근 직사각형 50"/>
            <p:cNvSpPr/>
            <p:nvPr/>
          </p:nvSpPr>
          <p:spPr>
            <a:xfrm>
              <a:off x="2071670" y="3143248"/>
              <a:ext cx="5000660" cy="598478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2177285" y="3175042"/>
              <a:ext cx="4789429" cy="4956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규모 및 업종 다변화</a:t>
              </a:r>
              <a:endParaRPr lang="ko-KR" altLang="en-US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grpSp>
        <p:nvGrpSpPr>
          <p:cNvPr id="53" name="그룹 12"/>
          <p:cNvGrpSpPr>
            <a:grpSpLocks/>
          </p:cNvGrpSpPr>
          <p:nvPr/>
        </p:nvGrpSpPr>
        <p:grpSpPr bwMode="auto">
          <a:xfrm>
            <a:off x="5868145" y="1844824"/>
            <a:ext cx="2592287" cy="583877"/>
            <a:chOff x="2071670" y="3143248"/>
            <a:chExt cx="5000660" cy="598478"/>
          </a:xfr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1"/>
            <a:tileRect/>
          </a:gradFill>
        </p:grpSpPr>
        <p:sp>
          <p:nvSpPr>
            <p:cNvPr id="54" name="모서리가 둥근 직사각형 53"/>
            <p:cNvSpPr/>
            <p:nvPr/>
          </p:nvSpPr>
          <p:spPr>
            <a:xfrm>
              <a:off x="2071670" y="3143248"/>
              <a:ext cx="5000660" cy="598478"/>
            </a:xfrm>
            <a:prstGeom prst="roundRect">
              <a:avLst>
                <a:gd name="adj" fmla="val 50000"/>
              </a:avLst>
            </a:prstGeom>
            <a:grpFill/>
            <a:ln w="19050">
              <a:solidFill>
                <a:schemeClr val="accent5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HY견고딕" pitchFamily="18" charset="-127"/>
                <a:cs typeface="Arial" pitchFamily="34" charset="0"/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2177285" y="3175042"/>
              <a:ext cx="4789429" cy="4956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solidFill>
                    <a:schemeClr val="tx1"/>
                  </a:solidFill>
                  <a:latin typeface="HY울릉도B" pitchFamily="18" charset="-127"/>
                  <a:ea typeface="HY울릉도B" pitchFamily="18" charset="-127"/>
                </a:rPr>
                <a:t>시장진입의 다양성</a:t>
              </a:r>
              <a:endParaRPr lang="ko-KR" altLang="en-US" dirty="0">
                <a:solidFill>
                  <a:schemeClr val="tx1"/>
                </a:solidFill>
                <a:latin typeface="HY울릉도B" pitchFamily="18" charset="-127"/>
                <a:ea typeface="HY울릉도B" pitchFamily="18" charset="-127"/>
              </a:endParaRP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611560" y="2636912"/>
            <a:ext cx="230425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스팩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설립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611560" y="3089865"/>
            <a:ext cx="230425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스팩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상장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611560" y="3542818"/>
            <a:ext cx="230425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합병성공</a:t>
            </a:r>
            <a:r>
              <a:rPr kumimoji="0" lang="en-US" altLang="ko-KR" sz="16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(</a:t>
            </a:r>
            <a:r>
              <a:rPr kumimoji="0" lang="ko-KR" altLang="en-US" sz="1600" cap="all" spc="-1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투자금</a:t>
            </a:r>
            <a:r>
              <a:rPr kumimoji="0" lang="ko-KR" altLang="en-US" sz="16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회수</a:t>
            </a:r>
            <a:r>
              <a:rPr kumimoji="0" lang="en-US" altLang="ko-KR" sz="16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)</a:t>
            </a:r>
            <a:endParaRPr kumimoji="0" lang="en-US" altLang="ko-KR" sz="1600" b="1" dirty="0" smtClean="0">
              <a:solidFill>
                <a:srgbClr val="FF0000"/>
              </a:solidFill>
              <a:latin typeface="HY울릉도B" pitchFamily="18" charset="-127"/>
              <a:ea typeface="HY울릉도B" pitchFamily="18" charset="-127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611560" y="3995772"/>
            <a:ext cx="230425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스팩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추가 설립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3203848" y="2636912"/>
            <a:ext cx="2520280" cy="107721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개별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SPAC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슬림화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업종 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스팩트럼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확대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* </a:t>
            </a:r>
            <a:r>
              <a:rPr kumimoji="0" lang="ko-KR" altLang="en-US" sz="14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제조업 중심 → </a:t>
            </a:r>
            <a:r>
              <a:rPr kumimoji="0" lang="ko-KR" altLang="en-US" sz="1400" b="1" dirty="0" err="1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모바일게임</a:t>
            </a:r>
            <a:r>
              <a:rPr kumimoji="0" lang="en-US" altLang="ko-KR" sz="14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 </a:t>
            </a:r>
            <a:r>
              <a:rPr kumimoji="0" lang="ko-KR" altLang="en-US" sz="14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소프트웨어 등 다양화</a:t>
            </a:r>
            <a:endParaRPr kumimoji="0" lang="en-US" altLang="ko-KR" sz="1400" b="1" dirty="0" smtClean="0">
              <a:solidFill>
                <a:srgbClr val="F5801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3203848" y="3787879"/>
            <a:ext cx="252028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</a:t>
            </a:r>
            <a:r>
              <a:rPr kumimoji="0" lang="ko-KR" altLang="en-US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유망 </a:t>
            </a:r>
            <a:r>
              <a:rPr kumimoji="0" lang="ko-KR" altLang="en-US" cap="all" spc="-10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중조벤처기업의</a:t>
            </a:r>
            <a:r>
              <a:rPr kumimoji="0" lang="ko-KR" altLang="en-US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 자금조달 통로기능 강화</a:t>
            </a:r>
            <a:endParaRPr kumimoji="0" lang="en-US" altLang="ko-KR" b="1" dirty="0" smtClean="0">
              <a:solidFill>
                <a:srgbClr val="FF0000"/>
              </a:solidFill>
              <a:latin typeface="HY울릉도B" pitchFamily="18" charset="-127"/>
              <a:ea typeface="HY울릉도B" pitchFamily="18" charset="-127"/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6012160" y="2771636"/>
            <a:ext cx="2304256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상장준비기간 단축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,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기업가치평가의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적정성 등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6012160" y="3861048"/>
            <a:ext cx="2304256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SPAC</a:t>
            </a:r>
            <a:r>
              <a:rPr kumimoji="0" lang="ko-KR" altLang="en-US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울릉도B" pitchFamily="18" charset="-127"/>
                <a:ea typeface="HY울릉도B" pitchFamily="18" charset="-127"/>
              </a:rPr>
              <a:t>합병 장점 부각</a:t>
            </a:r>
            <a:endParaRPr kumimoji="0" lang="en-US" altLang="ko-KR" b="1" dirty="0" smtClean="0">
              <a:solidFill>
                <a:srgbClr val="FF0000"/>
              </a:solidFill>
              <a:latin typeface="HY울릉도B" pitchFamily="18" charset="-127"/>
              <a:ea typeface="HY울릉도B" pitchFamily="18" charset="-127"/>
              <a:cs typeface="Arial" pitchFamily="34" charset="0"/>
            </a:endParaRPr>
          </a:p>
        </p:txBody>
      </p:sp>
      <p:sp>
        <p:nvSpPr>
          <p:cNvPr id="70" name="Freeform 9"/>
          <p:cNvSpPr>
            <a:spLocks/>
          </p:cNvSpPr>
          <p:nvPr/>
        </p:nvSpPr>
        <p:spPr bwMode="gray">
          <a:xfrm rot="18676284">
            <a:off x="2655827" y="2908999"/>
            <a:ext cx="471240" cy="28803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Freeform 9"/>
          <p:cNvSpPr>
            <a:spLocks/>
          </p:cNvSpPr>
          <p:nvPr/>
        </p:nvSpPr>
        <p:spPr bwMode="gray">
          <a:xfrm rot="18676284">
            <a:off x="2655827" y="3413054"/>
            <a:ext cx="471240" cy="28803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2" name="Freeform 9"/>
          <p:cNvSpPr>
            <a:spLocks/>
          </p:cNvSpPr>
          <p:nvPr/>
        </p:nvSpPr>
        <p:spPr bwMode="gray">
          <a:xfrm rot="18676284">
            <a:off x="2655827" y="3917111"/>
            <a:ext cx="471240" cy="28803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Freeform 9"/>
          <p:cNvSpPr>
            <a:spLocks/>
          </p:cNvSpPr>
          <p:nvPr/>
        </p:nvSpPr>
        <p:spPr bwMode="gray">
          <a:xfrm rot="18676284">
            <a:off x="5464139" y="3626177"/>
            <a:ext cx="471240" cy="28803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4" name="Freeform 9"/>
          <p:cNvSpPr>
            <a:spLocks/>
          </p:cNvSpPr>
          <p:nvPr/>
        </p:nvSpPr>
        <p:spPr bwMode="gray">
          <a:xfrm rot="18676284">
            <a:off x="8056428" y="3701088"/>
            <a:ext cx="471240" cy="288033"/>
          </a:xfrm>
          <a:custGeom>
            <a:avLst/>
            <a:gdLst>
              <a:gd name="T0" fmla="*/ 580 w 580"/>
              <a:gd name="T1" fmla="*/ 0 h 798"/>
              <a:gd name="T2" fmla="*/ 578 w 580"/>
              <a:gd name="T3" fmla="*/ 90 h 798"/>
              <a:gd name="T4" fmla="*/ 568 w 580"/>
              <a:gd name="T5" fmla="*/ 174 h 798"/>
              <a:gd name="T6" fmla="*/ 552 w 580"/>
              <a:gd name="T7" fmla="*/ 252 h 798"/>
              <a:gd name="T8" fmla="*/ 526 w 580"/>
              <a:gd name="T9" fmla="*/ 324 h 798"/>
              <a:gd name="T10" fmla="*/ 494 w 580"/>
              <a:gd name="T11" fmla="*/ 390 h 798"/>
              <a:gd name="T12" fmla="*/ 452 w 580"/>
              <a:gd name="T13" fmla="*/ 450 h 798"/>
              <a:gd name="T14" fmla="*/ 402 w 580"/>
              <a:gd name="T15" fmla="*/ 508 h 798"/>
              <a:gd name="T16" fmla="*/ 342 w 580"/>
              <a:gd name="T17" fmla="*/ 560 h 798"/>
              <a:gd name="T18" fmla="*/ 270 w 580"/>
              <a:gd name="T19" fmla="*/ 610 h 798"/>
              <a:gd name="T20" fmla="*/ 188 w 580"/>
              <a:gd name="T21" fmla="*/ 656 h 798"/>
              <a:gd name="T22" fmla="*/ 188 w 580"/>
              <a:gd name="T23" fmla="*/ 798 h 798"/>
              <a:gd name="T24" fmla="*/ 0 w 580"/>
              <a:gd name="T25" fmla="*/ 514 h 798"/>
              <a:gd name="T26" fmla="*/ 188 w 580"/>
              <a:gd name="T27" fmla="*/ 230 h 798"/>
              <a:gd name="T28" fmla="*/ 188 w 580"/>
              <a:gd name="T29" fmla="*/ 372 h 798"/>
              <a:gd name="T30" fmla="*/ 224 w 580"/>
              <a:gd name="T31" fmla="*/ 368 h 798"/>
              <a:gd name="T32" fmla="*/ 264 w 580"/>
              <a:gd name="T33" fmla="*/ 356 h 798"/>
              <a:gd name="T34" fmla="*/ 306 w 580"/>
              <a:gd name="T35" fmla="*/ 336 h 798"/>
              <a:gd name="T36" fmla="*/ 348 w 580"/>
              <a:gd name="T37" fmla="*/ 310 h 798"/>
              <a:gd name="T38" fmla="*/ 392 w 580"/>
              <a:gd name="T39" fmla="*/ 280 h 798"/>
              <a:gd name="T40" fmla="*/ 432 w 580"/>
              <a:gd name="T41" fmla="*/ 246 h 798"/>
              <a:gd name="T42" fmla="*/ 472 w 580"/>
              <a:gd name="T43" fmla="*/ 208 h 798"/>
              <a:gd name="T44" fmla="*/ 506 w 580"/>
              <a:gd name="T45" fmla="*/ 166 h 798"/>
              <a:gd name="T46" fmla="*/ 536 w 580"/>
              <a:gd name="T47" fmla="*/ 124 h 798"/>
              <a:gd name="T48" fmla="*/ 558 w 580"/>
              <a:gd name="T49" fmla="*/ 82 h 798"/>
              <a:gd name="T50" fmla="*/ 574 w 580"/>
              <a:gd name="T51" fmla="*/ 40 h 798"/>
              <a:gd name="T52" fmla="*/ 578 w 580"/>
              <a:gd name="T53" fmla="*/ 0 h 798"/>
              <a:gd name="T54" fmla="*/ 580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580"/>
              <a:gd name="T85" fmla="*/ 0 h 798"/>
              <a:gd name="T86" fmla="*/ 580 w 580"/>
              <a:gd name="T87" fmla="*/ 798 h 79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0099CC"/>
              </a:gs>
              <a:gs pos="100000">
                <a:srgbClr val="AEDFEF"/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5" name="TextBox 74"/>
          <p:cNvSpPr txBox="1"/>
          <p:nvPr/>
        </p:nvSpPr>
        <p:spPr bwMode="auto">
          <a:xfrm>
            <a:off x="1187624" y="5373216"/>
            <a:ext cx="6624736" cy="400110"/>
          </a:xfrm>
          <a:prstGeom prst="rect">
            <a:avLst/>
          </a:prstGeom>
          <a:noFill/>
          <a:ln w="0" cmpd="dbl"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dirty="0" smtClean="0">
                <a:solidFill>
                  <a:srgbClr val="0018FA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M&amp;A</a:t>
            </a:r>
            <a:r>
              <a:rPr kumimoji="0" lang="ko-KR" altLang="en-US" sz="2000" b="1" dirty="0" smtClean="0">
                <a:solidFill>
                  <a:srgbClr val="0018FA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시장 활성화 </a:t>
            </a:r>
            <a:r>
              <a:rPr kumimoji="0" lang="ko-KR" altLang="en-US" sz="2000" b="1" dirty="0" smtClean="0">
                <a:latin typeface="HY동녘M" pitchFamily="18" charset="-127"/>
                <a:ea typeface="HY동녘M" pitchFamily="18" charset="-127"/>
                <a:cs typeface="Arial" pitchFamily="34" charset="0"/>
              </a:rPr>
              <a:t>등으로 코스닥시장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 진입경로 다변화</a:t>
            </a:r>
            <a:endParaRPr kumimoji="0" lang="en-US" altLang="ko-KR" sz="2000" b="1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1187624" y="5693186"/>
            <a:ext cx="6624736" cy="400110"/>
          </a:xfrm>
          <a:prstGeom prst="rect">
            <a:avLst/>
          </a:prstGeom>
          <a:noFill/>
          <a:ln w="0" cmpd="dbl"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 smtClean="0">
                <a:latin typeface="HY동녘M" pitchFamily="18" charset="-127"/>
                <a:ea typeface="HY동녘M" pitchFamily="18" charset="-127"/>
                <a:cs typeface="Arial" pitchFamily="34" charset="0"/>
              </a:rPr>
              <a:t>상장수요 증가 및 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코스닥시장 특유의 역동성 유지</a:t>
            </a:r>
            <a:endParaRPr kumimoji="0" lang="en-US" altLang="ko-KR" sz="2000" b="1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WordArt 141"/>
          <p:cNvSpPr>
            <a:spLocks noChangeArrowheads="1" noChangeShapeType="1" noTextEdit="1"/>
          </p:cNvSpPr>
          <p:nvPr/>
        </p:nvSpPr>
        <p:spPr bwMode="auto">
          <a:xfrm>
            <a:off x="207963" y="188913"/>
            <a:ext cx="3643312" cy="449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ko-KR" altLang="en-US" sz="3600" b="1" kern="10">
                <a:ln w="9525">
                  <a:noFill/>
                  <a:round/>
                  <a:headEnd/>
                  <a:tailEnd/>
                </a:ln>
                <a:solidFill>
                  <a:schemeClr val="bg1"/>
                </a:solidFill>
                <a:latin typeface="HY견고딕"/>
                <a:ea typeface="HY견고딕"/>
              </a:rPr>
              <a:t>신성장동력기업 상장활성화</a:t>
            </a:r>
          </a:p>
        </p:txBody>
      </p:sp>
      <p:sp>
        <p:nvSpPr>
          <p:cNvPr id="145411" name="Rectangle 8"/>
          <p:cNvSpPr>
            <a:spLocks noChangeArrowheads="1"/>
          </p:cNvSpPr>
          <p:nvPr/>
        </p:nvSpPr>
        <p:spPr bwMode="auto">
          <a:xfrm>
            <a:off x="0" y="7715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kumimoji="1" lang="ko-KR" altLang="en-US">
              <a:solidFill>
                <a:schemeClr val="tx1"/>
              </a:solidFill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145412" name="Picture 2" descr="0907ppt en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5038" y="3779838"/>
            <a:ext cx="72739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b="0" dirty="0" err="1" smtClean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기술기업상장부</a:t>
            </a:r>
            <a:r>
              <a:rPr lang="ko-KR" altLang="en-US" b="0" dirty="0" smtClean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b="0" dirty="0" err="1" smtClean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박웅갑</a:t>
            </a:r>
            <a:r>
              <a:rPr lang="ko-KR" altLang="en-US" b="0" dirty="0" smtClean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 부장</a:t>
            </a:r>
            <a:endParaRPr lang="en-US" altLang="ko-KR" b="0" dirty="0">
              <a:solidFill>
                <a:srgbClr val="062CEC"/>
              </a:solidFill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en-US" altLang="ko-KR" b="0" dirty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(</a:t>
            </a:r>
            <a:r>
              <a:rPr lang="en-US" altLang="ko-KR" b="0" dirty="0" smtClean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02-3774-9480</a:t>
            </a:r>
            <a:r>
              <a:rPr lang="en-US" altLang="ko-KR" b="0" dirty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en-US" altLang="ko-KR" b="0" dirty="0" smtClean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woongaro@krx.co.kr</a:t>
            </a:r>
            <a:r>
              <a:rPr lang="en-US" altLang="ko-KR" b="0" dirty="0">
                <a:solidFill>
                  <a:srgbClr val="062CEC"/>
                </a:solidFill>
                <a:latin typeface="HY동녘M" pitchFamily="18" charset="-127"/>
                <a:ea typeface="HY동녘M" pitchFamily="18" charset="-127"/>
              </a:rPr>
              <a:t>)</a:t>
            </a:r>
            <a:endParaRPr lang="ko-KR" altLang="en-US" b="0" dirty="0">
              <a:solidFill>
                <a:srgbClr val="062CEC"/>
              </a:solidFill>
              <a:latin typeface="HY동녘M" pitchFamily="18" charset="-127"/>
              <a:ea typeface="HY동녘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5" descr="KRX PPT e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2656"/>
            <a:ext cx="28114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6" y="980728"/>
            <a:ext cx="457200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40"/>
          <p:cNvSpPr/>
          <p:nvPr/>
        </p:nvSpPr>
        <p:spPr>
          <a:xfrm>
            <a:off x="1691680" y="2296181"/>
            <a:ext cx="431800" cy="414337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Ⅰ</a:t>
            </a:r>
          </a:p>
        </p:txBody>
      </p:sp>
      <p:sp>
        <p:nvSpPr>
          <p:cNvPr id="15" name="직사각형 40"/>
          <p:cNvSpPr/>
          <p:nvPr/>
        </p:nvSpPr>
        <p:spPr>
          <a:xfrm>
            <a:off x="1691680" y="3134811"/>
            <a:ext cx="431800" cy="414337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Ⅱ</a:t>
            </a:r>
          </a:p>
        </p:txBody>
      </p:sp>
      <p:sp>
        <p:nvSpPr>
          <p:cNvPr id="17" name="직사각형 40"/>
          <p:cNvSpPr/>
          <p:nvPr/>
        </p:nvSpPr>
        <p:spPr>
          <a:xfrm>
            <a:off x="1691680" y="4762164"/>
            <a:ext cx="431800" cy="414337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0" lang="en-US" altLang="ko-KR" sz="2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휴먼둥근헤드라인" pitchFamily="18" charset="-127"/>
                <a:ea typeface="휴먼둥근헤드라인" pitchFamily="18" charset="-127"/>
              </a:rPr>
              <a:t>Ⅲ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339752" y="2296181"/>
            <a:ext cx="406308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동녘B" pitchFamily="18" charset="-127"/>
                <a:ea typeface="HY동녘B" pitchFamily="18" charset="-127"/>
              </a:rPr>
              <a:t>코스닥시장 상장 현황</a:t>
            </a:r>
            <a:endParaRPr kumimoji="0" lang="ko-KR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2358347" y="2741251"/>
            <a:ext cx="4013299" cy="18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339752" y="3145418"/>
            <a:ext cx="406308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동녘B" pitchFamily="18" charset="-127"/>
                <a:ea typeface="HY동녘B" pitchFamily="18" charset="-127"/>
              </a:rPr>
              <a:t>코스닥 기술특례제도 설명</a:t>
            </a:r>
            <a:endParaRPr kumimoji="0" lang="ko-KR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2358347" y="3590488"/>
            <a:ext cx="4013299" cy="18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2339752" y="4726229"/>
            <a:ext cx="4063082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latin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ko-KR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동녘B" pitchFamily="18" charset="-127"/>
                <a:ea typeface="HY동녘B" pitchFamily="18" charset="-127"/>
              </a:rPr>
              <a:t>코스닥 </a:t>
            </a:r>
            <a:r>
              <a:rPr kumimoji="0" lang="en-US" altLang="ko-KR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동녘B" pitchFamily="18" charset="-127"/>
                <a:ea typeface="HY동녘B" pitchFamily="18" charset="-127"/>
              </a:rPr>
              <a:t>SPAC </a:t>
            </a:r>
            <a:r>
              <a:rPr kumimoji="0" lang="ko-KR" altLang="en-US" sz="2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동녘B" pitchFamily="18" charset="-127"/>
                <a:ea typeface="HY동녘B" pitchFamily="18" charset="-127"/>
              </a:rPr>
              <a:t>제도 설명</a:t>
            </a:r>
            <a:endParaRPr kumimoji="0" lang="ko-KR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24" name="Line 47"/>
          <p:cNvSpPr>
            <a:spLocks noChangeShapeType="1"/>
          </p:cNvSpPr>
          <p:nvPr/>
        </p:nvSpPr>
        <p:spPr bwMode="auto">
          <a:xfrm>
            <a:off x="2358347" y="5171299"/>
            <a:ext cx="4013299" cy="1837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2267744" y="3678066"/>
            <a:ext cx="3672408" cy="969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3850" indent="-323850" algn="l">
              <a:buFontTx/>
              <a:buAutoNum type="arabicPeriod"/>
            </a:pPr>
            <a:r>
              <a:rPr lang="ko-KR" alt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제도의의 및 특징</a:t>
            </a:r>
            <a:endParaRPr lang="en-US" altLang="ko-KR" sz="19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울릉도M" pitchFamily="18" charset="-127"/>
              <a:ea typeface="HY울릉도M" pitchFamily="18" charset="-127"/>
            </a:endParaRPr>
          </a:p>
          <a:p>
            <a:pPr marL="323850" indent="-323850" algn="l">
              <a:buFontTx/>
              <a:buAutoNum type="arabicPeriod"/>
            </a:pPr>
            <a:r>
              <a:rPr lang="ko-KR" alt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주요 개정내용 </a:t>
            </a:r>
            <a:r>
              <a:rPr lang="en-US" altLang="ko-KR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(TCB</a:t>
            </a:r>
            <a:r>
              <a:rPr lang="ko-KR" alt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도입</a:t>
            </a:r>
            <a:r>
              <a:rPr lang="en-US" altLang="ko-KR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marL="323850" indent="-323850" algn="l">
              <a:buFontTx/>
              <a:buAutoNum type="arabicPeriod"/>
            </a:pPr>
            <a:r>
              <a:rPr lang="ko-KR" alt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기술성장기업 상장현황</a:t>
            </a:r>
            <a:endParaRPr lang="ko-KR" altLang="en-US" sz="19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2267744" y="5272172"/>
            <a:ext cx="3672408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3850" indent="-323850" algn="l">
              <a:buFontTx/>
              <a:buAutoNum type="arabicPeriod"/>
            </a:pPr>
            <a:r>
              <a:rPr lang="en-US" altLang="ko-KR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SPAC </a:t>
            </a:r>
            <a:r>
              <a:rPr lang="ko-KR" alt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상장 및 합병 현황</a:t>
            </a:r>
            <a:endParaRPr lang="en-US" altLang="ko-KR" sz="19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울릉도M" pitchFamily="18" charset="-127"/>
              <a:ea typeface="HY울릉도M" pitchFamily="18" charset="-127"/>
            </a:endParaRPr>
          </a:p>
          <a:p>
            <a:pPr marL="323850" indent="-323850" algn="l">
              <a:buFontTx/>
              <a:buAutoNum type="arabicPeriod"/>
            </a:pPr>
            <a:r>
              <a:rPr lang="ko-KR" alt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최근 </a:t>
            </a:r>
            <a:r>
              <a:rPr lang="en-US" altLang="ko-KR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SPAC</a:t>
            </a:r>
            <a:r>
              <a:rPr lang="ko-KR" altLang="en-US" sz="19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시장 확대 배경</a:t>
            </a:r>
            <a:endParaRPr lang="en-US" altLang="ko-KR" sz="19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울릉도M" pitchFamily="18" charset="-127"/>
              <a:ea typeface="HY울릉도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Ⅰ</a:t>
            </a:r>
            <a:r>
              <a:rPr kumimoji="0"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코스닥시장 상장현황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77" name="양쪽 모서리가 둥근 사각형 76"/>
          <p:cNvSpPr/>
          <p:nvPr/>
        </p:nvSpPr>
        <p:spPr bwMode="auto">
          <a:xfrm>
            <a:off x="539552" y="1700113"/>
            <a:ext cx="8037711" cy="4609207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9460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19468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ko-KR" altLang="en-US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유형별 상장현황</a:t>
                </a:r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 bwMode="auto">
          <a:xfrm>
            <a:off x="683592" y="1835701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67" name="타원 66"/>
          <p:cNvSpPr/>
          <p:nvPr/>
        </p:nvSpPr>
        <p:spPr bwMode="auto">
          <a:xfrm>
            <a:off x="722313" y="1882651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683568" y="2566065"/>
            <a:ext cx="79928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400" b="1" dirty="0" smtClean="0">
              <a:solidFill>
                <a:srgbClr val="1C195D"/>
              </a:solidFill>
              <a:latin typeface="+mn-ea"/>
              <a:ea typeface="+mn-ea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99"/>
                </a:solidFill>
                <a:latin typeface="+mn-ea"/>
                <a:ea typeface="+mn-ea"/>
              </a:rPr>
              <a:t>   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기술특례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상장기업 건수 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: ('12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년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)2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건 → 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cs typeface="Arial" pitchFamily="34" charset="0"/>
              </a:rPr>
              <a:t>'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13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년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)3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건 → 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cs typeface="Arial" pitchFamily="34" charset="0"/>
              </a:rPr>
              <a:t>'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14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년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)5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건</a:t>
            </a:r>
            <a:endParaRPr kumimoji="0" lang="en-US" altLang="ko-KR" dirty="0">
              <a:solidFill>
                <a:srgbClr val="336699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</a:p>
        </p:txBody>
      </p:sp>
      <p:graphicFrame>
        <p:nvGraphicFramePr>
          <p:cNvPr id="37" name="차트 36"/>
          <p:cNvGraphicFramePr/>
          <p:nvPr/>
        </p:nvGraphicFramePr>
        <p:xfrm>
          <a:off x="971600" y="3501008"/>
          <a:ext cx="7272808" cy="2527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직사각형 37"/>
          <p:cNvSpPr/>
          <p:nvPr/>
        </p:nvSpPr>
        <p:spPr>
          <a:xfrm>
            <a:off x="7308304" y="4581128"/>
            <a:ext cx="86409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516216" y="522920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508104" y="4437112"/>
            <a:ext cx="504056" cy="64807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 bwMode="auto">
          <a:xfrm>
            <a:off x="755576" y="1794768"/>
            <a:ext cx="8030196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</a:t>
            </a:r>
            <a:r>
              <a:rPr kumimoji="0" lang="ko-KR" altLang="en-US" sz="2000" b="1" dirty="0" smtClean="0">
                <a:latin typeface="HY헤드라인M" pitchFamily="18" charset="-127"/>
                <a:ea typeface="HY헤드라인M" pitchFamily="18" charset="-127"/>
              </a:rPr>
              <a:t>코스닥시장 신규상장은 </a:t>
            </a:r>
            <a:r>
              <a:rPr kumimoji="0" lang="ko-KR" altLang="en-US" sz="2000" b="1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</a:rPr>
              <a:t>기술특례제도 도입 및 </a:t>
            </a:r>
            <a:r>
              <a:rPr kumimoji="0" lang="ko-KR" altLang="en-US" sz="2000" b="1" dirty="0" err="1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</a:rPr>
              <a:t>스팩시장</a:t>
            </a:r>
            <a:r>
              <a:rPr kumimoji="0" lang="ko-KR" altLang="en-US" sz="2000" b="1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</a:rPr>
              <a:t> 활성화</a:t>
            </a:r>
            <a:endParaRPr kumimoji="0" lang="en-US" altLang="ko-KR" sz="2000" b="1" dirty="0" smtClean="0">
              <a:solidFill>
                <a:srgbClr val="0018FA"/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   </a:t>
            </a:r>
            <a:r>
              <a:rPr kumimoji="0" lang="ko-KR" altLang="en-US" sz="20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등으로 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상장유형 다변화 추세</a:t>
            </a:r>
            <a:endParaRPr kumimoji="0" lang="en-US" altLang="ko-KR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683568" y="2926105"/>
            <a:ext cx="79928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400" b="1" dirty="0" smtClean="0">
              <a:solidFill>
                <a:srgbClr val="1C195D"/>
              </a:solidFill>
              <a:latin typeface="+mn-ea"/>
              <a:ea typeface="+mn-ea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336699"/>
                </a:solidFill>
                <a:latin typeface="+mn-ea"/>
                <a:ea typeface="+mn-ea"/>
              </a:rPr>
              <a:t>   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b="1" dirty="0" err="1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스팩합병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 상장 건수 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: : ('12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년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)1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건 → 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('13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년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)4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건 → 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('14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년</a:t>
            </a:r>
            <a:r>
              <a:rPr kumimoji="0" lang="en-US" altLang="ko-KR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)8</a:t>
            </a:r>
            <a:r>
              <a:rPr kumimoji="0" lang="ko-KR" altLang="en-US" b="1" dirty="0" smtClean="0">
                <a:solidFill>
                  <a:srgbClr val="336699"/>
                </a:solidFill>
                <a:latin typeface="+mn-ea"/>
                <a:ea typeface="+mn-ea"/>
                <a:cs typeface="Arial" pitchFamily="34" charset="0"/>
              </a:rPr>
              <a:t>건</a:t>
            </a:r>
            <a:endParaRPr kumimoji="0" lang="en-US" altLang="ko-KR" dirty="0" smtClean="0">
              <a:solidFill>
                <a:srgbClr val="336699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6021288"/>
            <a:ext cx="6840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+mn-ea"/>
                <a:ea typeface="+mn-ea"/>
              </a:rPr>
              <a:t>* (15</a:t>
            </a:r>
            <a:r>
              <a:rPr lang="ko-KR" altLang="en-US" sz="1000" b="1" dirty="0" smtClean="0">
                <a:latin typeface="+mn-ea"/>
                <a:ea typeface="+mn-ea"/>
              </a:rPr>
              <a:t>년 상반기</a:t>
            </a:r>
            <a:r>
              <a:rPr lang="en-US" altLang="ko-KR" sz="1000" b="1" dirty="0" smtClean="0">
                <a:latin typeface="+mn-ea"/>
                <a:ea typeface="+mn-ea"/>
              </a:rPr>
              <a:t>) </a:t>
            </a:r>
            <a:r>
              <a:rPr lang="ko-KR" altLang="en-US" sz="1000" b="1" dirty="0" smtClean="0">
                <a:latin typeface="+mn-ea"/>
                <a:ea typeface="+mn-ea"/>
              </a:rPr>
              <a:t>일반 </a:t>
            </a:r>
            <a:r>
              <a:rPr lang="en-US" altLang="ko-KR" sz="1000" b="1" dirty="0" smtClean="0">
                <a:latin typeface="+mn-ea"/>
                <a:ea typeface="+mn-ea"/>
              </a:rPr>
              <a:t>13</a:t>
            </a:r>
            <a:r>
              <a:rPr lang="ko-KR" altLang="en-US" sz="1000" b="1" dirty="0" smtClean="0">
                <a:latin typeface="+mn-ea"/>
                <a:ea typeface="+mn-ea"/>
              </a:rPr>
              <a:t>사</a:t>
            </a:r>
            <a:r>
              <a:rPr lang="en-US" altLang="ko-KR" sz="1000" b="1" dirty="0" smtClean="0">
                <a:latin typeface="+mn-ea"/>
                <a:ea typeface="+mn-ea"/>
              </a:rPr>
              <a:t>, </a:t>
            </a:r>
            <a:r>
              <a:rPr lang="ko-KR" altLang="en-US" sz="1000" b="1" dirty="0" smtClean="0">
                <a:latin typeface="+mn-ea"/>
                <a:ea typeface="+mn-ea"/>
              </a:rPr>
              <a:t>기술특례 </a:t>
            </a:r>
            <a:r>
              <a:rPr lang="en-US" altLang="ko-KR" sz="1000" b="1" dirty="0" smtClean="0">
                <a:latin typeface="+mn-ea"/>
                <a:ea typeface="+mn-ea"/>
              </a:rPr>
              <a:t>3</a:t>
            </a:r>
            <a:r>
              <a:rPr lang="ko-KR" altLang="en-US" sz="1000" b="1" dirty="0" smtClean="0">
                <a:latin typeface="+mn-ea"/>
                <a:ea typeface="+mn-ea"/>
              </a:rPr>
              <a:t>사</a:t>
            </a:r>
            <a:r>
              <a:rPr lang="en-US" altLang="ko-KR" sz="1000" b="1" dirty="0" smtClean="0">
                <a:latin typeface="+mn-ea"/>
                <a:ea typeface="+mn-ea"/>
              </a:rPr>
              <a:t>, </a:t>
            </a:r>
            <a:r>
              <a:rPr lang="ko-KR" altLang="en-US" sz="1000" b="1" dirty="0" err="1" smtClean="0">
                <a:latin typeface="+mn-ea"/>
                <a:ea typeface="+mn-ea"/>
              </a:rPr>
              <a:t>스팩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latin typeface="+mn-ea"/>
                <a:ea typeface="+mn-ea"/>
              </a:rPr>
              <a:t>25</a:t>
            </a:r>
            <a:r>
              <a:rPr lang="ko-KR" altLang="en-US" sz="1000" b="1" dirty="0" smtClean="0">
                <a:latin typeface="+mn-ea"/>
                <a:ea typeface="+mn-ea"/>
              </a:rPr>
              <a:t>사</a:t>
            </a:r>
            <a:r>
              <a:rPr lang="en-US" altLang="ko-KR" sz="1000" b="1" dirty="0" smtClean="0">
                <a:latin typeface="+mn-ea"/>
                <a:ea typeface="+mn-ea"/>
              </a:rPr>
              <a:t>, </a:t>
            </a:r>
            <a:r>
              <a:rPr lang="ko-KR" altLang="en-US" sz="1000" b="1" dirty="0" err="1" smtClean="0">
                <a:latin typeface="+mn-ea"/>
                <a:ea typeface="+mn-ea"/>
              </a:rPr>
              <a:t>스팩합병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latin typeface="+mn-ea"/>
                <a:ea typeface="+mn-ea"/>
              </a:rPr>
              <a:t>6</a:t>
            </a:r>
            <a:r>
              <a:rPr lang="ko-KR" altLang="en-US" sz="1000" b="1" dirty="0" smtClean="0">
                <a:latin typeface="+mn-ea"/>
                <a:ea typeface="+mn-ea"/>
              </a:rPr>
              <a:t>사</a:t>
            </a:r>
            <a:r>
              <a:rPr lang="en-US" altLang="ko-KR" sz="1000" b="1" dirty="0" smtClean="0">
                <a:latin typeface="+mn-ea"/>
                <a:ea typeface="+mn-ea"/>
              </a:rPr>
              <a:t>, </a:t>
            </a:r>
            <a:r>
              <a:rPr lang="ko-KR" altLang="en-US" sz="1000" b="1" dirty="0" err="1" smtClean="0">
                <a:latin typeface="+mn-ea"/>
                <a:ea typeface="+mn-ea"/>
              </a:rPr>
              <a:t>재상장</a:t>
            </a:r>
            <a:r>
              <a:rPr lang="ko-KR" altLang="en-US" sz="1000" b="1" dirty="0" smtClean="0">
                <a:latin typeface="+mn-ea"/>
                <a:ea typeface="+mn-ea"/>
              </a:rPr>
              <a:t> </a:t>
            </a:r>
            <a:r>
              <a:rPr lang="en-US" altLang="ko-KR" sz="1000" b="1" dirty="0" smtClean="0">
                <a:latin typeface="+mn-ea"/>
                <a:ea typeface="+mn-ea"/>
              </a:rPr>
              <a:t>4</a:t>
            </a:r>
            <a:r>
              <a:rPr lang="ko-KR" altLang="en-US" sz="1000" b="1" dirty="0" smtClean="0">
                <a:latin typeface="+mn-ea"/>
                <a:ea typeface="+mn-ea"/>
              </a:rPr>
              <a:t>사</a:t>
            </a:r>
            <a:r>
              <a:rPr lang="en-US" altLang="ko-KR" sz="1000" b="1" dirty="0" smtClean="0">
                <a:latin typeface="+mn-ea"/>
                <a:ea typeface="+mn-ea"/>
              </a:rPr>
              <a:t>, </a:t>
            </a:r>
            <a:r>
              <a:rPr lang="ko-KR" altLang="en-US" sz="1000" b="1" dirty="0" smtClean="0">
                <a:latin typeface="+mn-ea"/>
                <a:ea typeface="+mn-ea"/>
              </a:rPr>
              <a:t>이전상장 </a:t>
            </a:r>
            <a:r>
              <a:rPr lang="en-US" altLang="ko-KR" sz="1000" b="1" dirty="0" smtClean="0">
                <a:latin typeface="+mn-ea"/>
                <a:ea typeface="+mn-ea"/>
              </a:rPr>
              <a:t>1</a:t>
            </a:r>
            <a:r>
              <a:rPr lang="ko-KR" altLang="en-US" sz="1000" b="1" dirty="0" smtClean="0">
                <a:latin typeface="+mn-ea"/>
                <a:ea typeface="+mn-ea"/>
              </a:rPr>
              <a:t>사</a:t>
            </a:r>
            <a:endParaRPr lang="ko-KR" altLang="en-US" sz="10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Ⅱ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 기술특례제도 설명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3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ko-KR" altLang="en-US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제도 의의 및 특징</a:t>
                </a:r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 bwMode="auto">
          <a:xfrm>
            <a:off x="683592" y="176438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13" name="그룹 71"/>
          <p:cNvGrpSpPr>
            <a:grpSpLocks/>
          </p:cNvGrpSpPr>
          <p:nvPr/>
        </p:nvGrpSpPr>
        <p:grpSpPr bwMode="auto">
          <a:xfrm>
            <a:off x="539552" y="1547638"/>
            <a:ext cx="3762375" cy="1035050"/>
            <a:chOff x="0" y="928670"/>
            <a:chExt cx="2071670" cy="1071570"/>
          </a:xfrm>
        </p:grpSpPr>
        <p:pic>
          <p:nvPicPr>
            <p:cNvPr id="14" name="그림 39" descr="으하ㅏ하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928670"/>
              <a:ext cx="207167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1"/>
            <p:cNvSpPr txBox="1"/>
            <p:nvPr/>
          </p:nvSpPr>
          <p:spPr>
            <a:xfrm>
              <a:off x="103146" y="1282026"/>
              <a:ext cx="1729014" cy="446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/>
              <a:r>
                <a:rPr lang="en-US" altLang="ko-KR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1. </a:t>
              </a:r>
              <a:r>
                <a:rPr lang="ko-KR" altLang="en-US" sz="2200" dirty="0" smtClean="0">
                  <a:latin typeface="HY헤드라인M" pitchFamily="18" charset="-127"/>
                  <a:ea typeface="HY헤드라인M" pitchFamily="18" charset="-127"/>
                </a:rPr>
                <a:t>제도 의의</a:t>
              </a:r>
              <a:endParaRPr lang="ko-KR" altLang="en-US" sz="2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2" name="양쪽 모서리가 둥근 사각형 21"/>
          <p:cNvSpPr/>
          <p:nvPr/>
        </p:nvSpPr>
        <p:spPr bwMode="auto">
          <a:xfrm>
            <a:off x="539552" y="2420888"/>
            <a:ext cx="8037711" cy="1080120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3" name="타원 22"/>
          <p:cNvSpPr/>
          <p:nvPr/>
        </p:nvSpPr>
        <p:spPr bwMode="auto">
          <a:xfrm>
            <a:off x="722313" y="2636912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1043609" y="2627620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기술력</a:t>
            </a: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이 뛰어난 유망 기술기업이 </a:t>
            </a: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</a:rPr>
              <a:t>기술평가를 활용</a:t>
            </a: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latin typeface="HY헤드라인M" pitchFamily="18" charset="-127"/>
                <a:ea typeface="HY헤드라인M" pitchFamily="18" charset="-127"/>
              </a:rPr>
              <a:t>해 코스닥시장에 진입할 수 있는 기회를 부여</a:t>
            </a:r>
            <a:endParaRPr kumimoji="0" lang="en-US" altLang="ko-KR" sz="2000" dirty="0" smtClean="0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83592" y="3708604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26" name="그룹 71"/>
          <p:cNvGrpSpPr>
            <a:grpSpLocks/>
          </p:cNvGrpSpPr>
          <p:nvPr/>
        </p:nvGrpSpPr>
        <p:grpSpPr bwMode="auto">
          <a:xfrm>
            <a:off x="539552" y="3491854"/>
            <a:ext cx="3762375" cy="1035050"/>
            <a:chOff x="0" y="928670"/>
            <a:chExt cx="2071670" cy="1071570"/>
          </a:xfrm>
        </p:grpSpPr>
        <p:pic>
          <p:nvPicPr>
            <p:cNvPr id="27" name="그림 39" descr="으하ㅏ하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928670"/>
              <a:ext cx="207167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1"/>
            <p:cNvSpPr txBox="1"/>
            <p:nvPr/>
          </p:nvSpPr>
          <p:spPr>
            <a:xfrm>
              <a:off x="103146" y="1282026"/>
              <a:ext cx="1729014" cy="446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/>
              <a:r>
                <a:rPr lang="en-US" altLang="ko-KR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특례 대상기업</a:t>
              </a:r>
              <a:endParaRPr lang="ko-KR" altLang="en-US" sz="2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9" name="양쪽 모서리가 둥근 사각형 28"/>
          <p:cNvSpPr/>
          <p:nvPr/>
        </p:nvSpPr>
        <p:spPr bwMode="auto">
          <a:xfrm>
            <a:off x="467544" y="4365104"/>
            <a:ext cx="8037711" cy="2088232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" name="타원 29"/>
          <p:cNvSpPr/>
          <p:nvPr/>
        </p:nvSpPr>
        <p:spPr bwMode="auto">
          <a:xfrm>
            <a:off x="722313" y="4581128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043608" y="4571836"/>
            <a:ext cx="75608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전문평가기관 중 </a:t>
            </a:r>
            <a:r>
              <a:rPr kumimoji="0" lang="en-US" altLang="ko-KR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2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개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기관으로부터의 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기술평가 결과가 일정등급 이상</a:t>
            </a:r>
            <a:r>
              <a:rPr kumimoji="0" lang="en-US" altLang="ko-KR" sz="2000" baseline="30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*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일 경우 기술성장기업으로 상장예비심사 청구자격 부여</a:t>
            </a:r>
            <a:endParaRPr kumimoji="0" lang="en-US" altLang="ko-KR" sz="2000" dirty="0" smtClean="0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83568" y="5313402"/>
            <a:ext cx="7992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   </a:t>
            </a:r>
            <a:r>
              <a:rPr kumimoji="0" lang="en-US" altLang="ko-KR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*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복수기관 평가결과 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A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등급 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&amp; BBB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등급 이상</a:t>
            </a:r>
            <a:endParaRPr kumimoji="0" lang="en-US" altLang="ko-KR" b="1" dirty="0" smtClean="0">
              <a:solidFill>
                <a:srgbClr val="F5801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187624" y="5837202"/>
            <a:ext cx="6624736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 cmpd="dbl"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 </a:t>
            </a:r>
            <a:r>
              <a:rPr kumimoji="0" lang="ko-KR" altLang="en-US" sz="2000" b="1" dirty="0" err="1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일반ㆍ벤처기업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 대비 일부 외형요건이 면제 또는 완화</a:t>
            </a:r>
            <a:endParaRPr kumimoji="0" lang="en-US" altLang="ko-KR" sz="2000" b="1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</a:p>
        </p:txBody>
      </p:sp>
      <p:sp>
        <p:nvSpPr>
          <p:cNvPr id="40" name="AutoShape 117"/>
          <p:cNvSpPr>
            <a:spLocks noChangeArrowheads="1"/>
          </p:cNvSpPr>
          <p:nvPr/>
        </p:nvSpPr>
        <p:spPr bwMode="gray">
          <a:xfrm rot="5400000">
            <a:off x="611561" y="5805263"/>
            <a:ext cx="792088" cy="504058"/>
          </a:xfrm>
          <a:prstGeom prst="upArrow">
            <a:avLst>
              <a:gd name="adj1" fmla="val 70389"/>
              <a:gd name="adj2" fmla="val 48528"/>
            </a:avLst>
          </a:prstGeom>
          <a:gradFill rotWithShape="1">
            <a:gsLst>
              <a:gs pos="0">
                <a:srgbClr val="0066CC"/>
              </a:gs>
              <a:gs pos="100000">
                <a:srgbClr val="0066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/>
      <p:bldP spid="4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양쪽 모서리가 둥근 사각형 63"/>
          <p:cNvSpPr/>
          <p:nvPr/>
        </p:nvSpPr>
        <p:spPr bwMode="auto">
          <a:xfrm>
            <a:off x="539552" y="5085184"/>
            <a:ext cx="8037711" cy="1296144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auto">
          <a:xfrm>
            <a:off x="611560" y="6048226"/>
            <a:ext cx="1137320" cy="295275"/>
          </a:xfrm>
          <a:prstGeom prst="leftRightArrow">
            <a:avLst>
              <a:gd name="adj1" fmla="val 63269"/>
              <a:gd name="adj2" fmla="val 44009"/>
            </a:avLst>
          </a:prstGeom>
          <a:gradFill rotWithShape="0">
            <a:gsLst>
              <a:gs pos="0">
                <a:srgbClr val="79B979">
                  <a:gamma/>
                  <a:tint val="30196"/>
                  <a:invGamma/>
                </a:srgbClr>
              </a:gs>
              <a:gs pos="100000">
                <a:srgbClr val="79B97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auto">
          <a:xfrm>
            <a:off x="2483768" y="6048226"/>
            <a:ext cx="5472608" cy="295275"/>
          </a:xfrm>
          <a:prstGeom prst="leftRightArrow">
            <a:avLst>
              <a:gd name="adj1" fmla="val 63269"/>
              <a:gd name="adj2" fmla="val 44009"/>
            </a:avLst>
          </a:prstGeom>
          <a:gradFill rotWithShape="0">
            <a:gsLst>
              <a:gs pos="0">
                <a:srgbClr val="79B979">
                  <a:gamma/>
                  <a:tint val="30196"/>
                  <a:invGamma/>
                </a:srgbClr>
              </a:gs>
              <a:gs pos="100000">
                <a:srgbClr val="79B979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8" name="AutoShape 68"/>
          <p:cNvSpPr>
            <a:spLocks noChangeArrowheads="1"/>
          </p:cNvSpPr>
          <p:nvPr/>
        </p:nvSpPr>
        <p:spPr bwMode="auto">
          <a:xfrm>
            <a:off x="1864643" y="5328146"/>
            <a:ext cx="619125" cy="6731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9" name="AutoShape 68"/>
          <p:cNvSpPr>
            <a:spLocks noChangeArrowheads="1"/>
          </p:cNvSpPr>
          <p:nvPr/>
        </p:nvSpPr>
        <p:spPr bwMode="auto">
          <a:xfrm>
            <a:off x="3563888" y="5328146"/>
            <a:ext cx="619125" cy="6731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0" name="AutoShape 68"/>
          <p:cNvSpPr>
            <a:spLocks noChangeArrowheads="1"/>
          </p:cNvSpPr>
          <p:nvPr/>
        </p:nvSpPr>
        <p:spPr bwMode="auto">
          <a:xfrm>
            <a:off x="5580112" y="5328146"/>
            <a:ext cx="619125" cy="6731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" name="AutoShape 68"/>
          <p:cNvSpPr>
            <a:spLocks noChangeArrowheads="1"/>
          </p:cNvSpPr>
          <p:nvPr/>
        </p:nvSpPr>
        <p:spPr bwMode="auto">
          <a:xfrm>
            <a:off x="7308304" y="5328146"/>
            <a:ext cx="619125" cy="673100"/>
          </a:xfrm>
          <a:prstGeom prst="right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7" name="양쪽 모서리가 둥근 사각형 36"/>
          <p:cNvSpPr/>
          <p:nvPr/>
        </p:nvSpPr>
        <p:spPr bwMode="auto">
          <a:xfrm>
            <a:off x="539552" y="2420888"/>
            <a:ext cx="8037711" cy="1872208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Ⅱ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 기술특례제도 설명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3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ko-KR" altLang="en-US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제도 의의 및 특징</a:t>
                </a:r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 bwMode="auto">
          <a:xfrm>
            <a:off x="683592" y="176438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4" name="그룹 71"/>
          <p:cNvGrpSpPr>
            <a:grpSpLocks/>
          </p:cNvGrpSpPr>
          <p:nvPr/>
        </p:nvGrpSpPr>
        <p:grpSpPr bwMode="auto">
          <a:xfrm>
            <a:off x="539552" y="1547638"/>
            <a:ext cx="3762375" cy="1035050"/>
            <a:chOff x="0" y="928670"/>
            <a:chExt cx="2071670" cy="1071570"/>
          </a:xfrm>
        </p:grpSpPr>
        <p:pic>
          <p:nvPicPr>
            <p:cNvPr id="14" name="그림 39" descr="으하ㅏ하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928670"/>
              <a:ext cx="207167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21"/>
            <p:cNvSpPr txBox="1"/>
            <p:nvPr/>
          </p:nvSpPr>
          <p:spPr>
            <a:xfrm>
              <a:off x="103146" y="1282026"/>
              <a:ext cx="1729014" cy="4460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l"/>
              <a:r>
                <a:rPr lang="en-US" altLang="ko-KR" sz="2200" dirty="0" smtClean="0">
                  <a:latin typeface="HY헤드라인M" pitchFamily="18" charset="-127"/>
                  <a:ea typeface="HY헤드라인M" pitchFamily="18" charset="-127"/>
                </a:rPr>
                <a:t>3</a:t>
              </a:r>
              <a:r>
                <a:rPr lang="en-US" altLang="ko-KR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. </a:t>
              </a:r>
              <a:r>
                <a:rPr lang="ko-KR" altLang="en-US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요건 면제 및 완화</a:t>
              </a:r>
              <a:endParaRPr lang="ko-KR" altLang="en-US" sz="2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683592" y="443783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5" name="그룹 71"/>
          <p:cNvGrpSpPr>
            <a:grpSpLocks/>
          </p:cNvGrpSpPr>
          <p:nvPr/>
        </p:nvGrpSpPr>
        <p:grpSpPr bwMode="auto">
          <a:xfrm>
            <a:off x="539552" y="4221088"/>
            <a:ext cx="5904657" cy="1035050"/>
            <a:chOff x="0" y="928670"/>
            <a:chExt cx="3251271" cy="1071570"/>
          </a:xfrm>
        </p:grpSpPr>
        <p:pic>
          <p:nvPicPr>
            <p:cNvPr id="27" name="그림 39" descr="으하ㅏ하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928670"/>
              <a:ext cx="3251271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TextBox 21"/>
            <p:cNvSpPr txBox="1"/>
            <p:nvPr/>
          </p:nvSpPr>
          <p:spPr>
            <a:xfrm>
              <a:off x="103146" y="1282026"/>
              <a:ext cx="2672329" cy="44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4. </a:t>
              </a:r>
              <a:r>
                <a:rPr lang="ko-KR" altLang="en-US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기술성장기업 상장예비심사 절차</a:t>
              </a:r>
              <a:endParaRPr lang="ko-KR" altLang="en-US" sz="2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26" name="AutoShape 45"/>
          <p:cNvSpPr>
            <a:spLocks noChangeArrowheads="1"/>
          </p:cNvSpPr>
          <p:nvPr/>
        </p:nvSpPr>
        <p:spPr bwMode="gray">
          <a:xfrm>
            <a:off x="660202" y="2539100"/>
            <a:ext cx="1481604" cy="457852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38100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/>
            <a:r>
              <a:rPr lang="ko-KR" altLang="en-US" u="none" dirty="0" smtClean="0">
                <a:latin typeface="HY헤드라인M" pitchFamily="18" charset="-127"/>
                <a:ea typeface="HY헤드라인M" pitchFamily="18" charset="-127"/>
              </a:rPr>
              <a:t>요건면제</a:t>
            </a:r>
            <a:endParaRPr lang="ko-KR" altLang="en-US" u="none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2267744" y="2564904"/>
            <a:ext cx="6120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설립후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경과연수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(3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년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-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경영성과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법인세차감전계속사업이익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있을 것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-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이익규모 등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(ROE, 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당기순이익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매출액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시가총액 등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38" name="AutoShape 45"/>
          <p:cNvSpPr>
            <a:spLocks noChangeArrowheads="1"/>
          </p:cNvSpPr>
          <p:nvPr/>
        </p:nvSpPr>
        <p:spPr bwMode="gray">
          <a:xfrm>
            <a:off x="683568" y="3573016"/>
            <a:ext cx="1481604" cy="457852"/>
          </a:xfrm>
          <a:prstGeom prst="roundRect">
            <a:avLst>
              <a:gd name="adj" fmla="val 11921"/>
            </a:avLst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2700000" scaled="0"/>
            <a:tileRect/>
          </a:gradFill>
          <a:ln w="38100">
            <a:solidFill>
              <a:schemeClr val="bg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/>
            <a:r>
              <a:rPr lang="ko-KR" altLang="en-US" u="none" dirty="0" smtClean="0">
                <a:latin typeface="HY헤드라인M" pitchFamily="18" charset="-127"/>
                <a:ea typeface="HY헤드라인M" pitchFamily="18" charset="-127"/>
              </a:rPr>
              <a:t>요건완화</a:t>
            </a:r>
            <a:endParaRPr lang="ko-KR" altLang="en-US" u="none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2267744" y="3611594"/>
            <a:ext cx="6120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기업규모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자기자본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10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억원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이상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-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자본상태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자본잠식률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10%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미만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kumimoji="0" lang="en-US" altLang="ko-KR" sz="2200" b="1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2" name="_x121396992" descr="EMB0000179400a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330200" cy="241300"/>
          </a:xfrm>
          <a:prstGeom prst="rect">
            <a:avLst/>
          </a:prstGeom>
          <a:noFill/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4" name="직사각형 43"/>
          <p:cNvSpPr/>
          <p:nvPr/>
        </p:nvSpPr>
        <p:spPr bwMode="auto">
          <a:xfrm>
            <a:off x="611559" y="5430582"/>
            <a:ext cx="1296145" cy="443198"/>
          </a:xfrm>
          <a:prstGeom prst="rect">
            <a:avLst/>
          </a:prstGeom>
          <a:solidFill>
            <a:schemeClr val="accent2">
              <a:lumMod val="20000"/>
              <a:lumOff val="80000"/>
              <a:alpha val="82000"/>
            </a:schemeClr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</a:rPr>
              <a:t>기술평가</a:t>
            </a:r>
            <a:endParaRPr lang="en-US" altLang="ko-KR" sz="1600" dirty="0" smtClean="0">
              <a:solidFill>
                <a:schemeClr val="tx2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139951" y="5430582"/>
            <a:ext cx="1512169" cy="443198"/>
          </a:xfrm>
          <a:prstGeom prst="rect">
            <a:avLst/>
          </a:prstGeom>
          <a:solidFill>
            <a:schemeClr val="accent2">
              <a:lumMod val="20000"/>
              <a:lumOff val="80000"/>
              <a:alpha val="82000"/>
            </a:schemeClr>
          </a:solidFill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</a:rPr>
              <a:t>전문가 회의</a:t>
            </a:r>
            <a:endParaRPr lang="en-US" altLang="ko-KR" sz="1600" dirty="0" smtClean="0">
              <a:solidFill>
                <a:schemeClr val="tx2"/>
              </a:solidFill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50" name="양쪽 모서리가 둥근 사각형 49"/>
          <p:cNvSpPr/>
          <p:nvPr/>
        </p:nvSpPr>
        <p:spPr bwMode="auto">
          <a:xfrm>
            <a:off x="2411760" y="5328146"/>
            <a:ext cx="1224136" cy="648071"/>
          </a:xfrm>
          <a:prstGeom prst="round2SameRect">
            <a:avLst>
              <a:gd name="adj1" fmla="val 3277"/>
              <a:gd name="adj2" fmla="val 3406"/>
            </a:avLst>
          </a:prstGeom>
          <a:solidFill>
            <a:srgbClr val="FFFFCC"/>
          </a:soli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 smtClean="0">
                <a:solidFill>
                  <a:schemeClr val="tx1"/>
                </a:solidFill>
                <a:latin typeface="HY강M" pitchFamily="18" charset="-127"/>
                <a:ea typeface="HY강M" pitchFamily="18" charset="-127"/>
                <a:cs typeface="Arial Unicode MS" pitchFamily="50" charset="-127"/>
              </a:rPr>
              <a:t>질적심사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HY강M" pitchFamily="18" charset="-127"/>
                <a:ea typeface="HY강M" pitchFamily="18" charset="-127"/>
                <a:cs typeface="Arial Unicode MS" pitchFamily="50" charset="-127"/>
              </a:rPr>
              <a:t> 및</a:t>
            </a:r>
            <a:endParaRPr kumimoji="0" lang="en-US" altLang="ko-KR" sz="1400" b="1" dirty="0" smtClean="0">
              <a:solidFill>
                <a:schemeClr val="tx1"/>
              </a:solidFill>
              <a:latin typeface="HY강M" pitchFamily="18" charset="-127"/>
              <a:ea typeface="HY강M" pitchFamily="18" charset="-127"/>
              <a:cs typeface="Arial Unicode MS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err="1" smtClean="0">
                <a:solidFill>
                  <a:schemeClr val="tx1"/>
                </a:solidFill>
                <a:latin typeface="HY강M" pitchFamily="18" charset="-127"/>
                <a:ea typeface="HY강M" pitchFamily="18" charset="-127"/>
                <a:cs typeface="Arial Unicode MS" pitchFamily="50" charset="-127"/>
              </a:rPr>
              <a:t>양적심사</a:t>
            </a:r>
            <a:endParaRPr kumimoji="0" lang="ko-KR" altLang="en-US" sz="1400" b="1" dirty="0">
              <a:solidFill>
                <a:schemeClr val="tx1"/>
              </a:solidFill>
              <a:latin typeface="HY강M" pitchFamily="18" charset="-127"/>
              <a:ea typeface="HY강M" pitchFamily="18" charset="-127"/>
              <a:cs typeface="Arial Unicode MS" pitchFamily="50" charset="-127"/>
            </a:endParaRPr>
          </a:p>
        </p:txBody>
      </p:sp>
      <p:sp>
        <p:nvSpPr>
          <p:cNvPr id="51" name="양쪽 모서리가 둥근 사각형 50"/>
          <p:cNvSpPr/>
          <p:nvPr/>
        </p:nvSpPr>
        <p:spPr bwMode="auto">
          <a:xfrm>
            <a:off x="6156176" y="5328146"/>
            <a:ext cx="1224136" cy="648071"/>
          </a:xfrm>
          <a:prstGeom prst="round2SameRect">
            <a:avLst>
              <a:gd name="adj1" fmla="val 3277"/>
              <a:gd name="adj2" fmla="val 3406"/>
            </a:avLst>
          </a:prstGeom>
          <a:solidFill>
            <a:srgbClr val="FFFFCC"/>
          </a:soli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chemeClr val="tx1"/>
                </a:solidFill>
                <a:latin typeface="HY강M" pitchFamily="18" charset="-127"/>
                <a:ea typeface="HY강M" pitchFamily="18" charset="-127"/>
                <a:cs typeface="Arial Unicode MS" pitchFamily="50" charset="-127"/>
              </a:rPr>
              <a:t>상장위원회</a:t>
            </a:r>
            <a:endParaRPr kumimoji="0" lang="en-US" altLang="ko-KR" sz="1400" b="1" dirty="0" smtClean="0">
              <a:solidFill>
                <a:schemeClr val="tx1"/>
              </a:solidFill>
              <a:latin typeface="HY강M" pitchFamily="18" charset="-127"/>
              <a:ea typeface="HY강M" pitchFamily="18" charset="-127"/>
              <a:cs typeface="Arial Unicode MS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dirty="0" smtClean="0">
                <a:solidFill>
                  <a:schemeClr val="tx1"/>
                </a:solidFill>
                <a:latin typeface="HY강M" pitchFamily="18" charset="-127"/>
                <a:ea typeface="HY강M" pitchFamily="18" charset="-127"/>
                <a:cs typeface="Arial Unicode MS" pitchFamily="50" charset="-127"/>
              </a:rPr>
              <a:t>심의</a:t>
            </a:r>
            <a:endParaRPr kumimoji="0" lang="ko-KR" altLang="en-US" sz="1400" b="1" dirty="0">
              <a:solidFill>
                <a:schemeClr val="tx1"/>
              </a:solidFill>
              <a:latin typeface="HY강M" pitchFamily="18" charset="-127"/>
              <a:ea typeface="HY강M" pitchFamily="18" charset="-127"/>
              <a:cs typeface="Arial Unicode MS" pitchFamily="50" charset="-127"/>
            </a:endParaRPr>
          </a:p>
        </p:txBody>
      </p:sp>
      <p:sp>
        <p:nvSpPr>
          <p:cNvPr id="52" name="양쪽 모서리가 둥근 사각형 51"/>
          <p:cNvSpPr/>
          <p:nvPr/>
        </p:nvSpPr>
        <p:spPr bwMode="auto">
          <a:xfrm>
            <a:off x="7884368" y="5184130"/>
            <a:ext cx="648072" cy="909166"/>
          </a:xfrm>
          <a:prstGeom prst="round2SameRect">
            <a:avLst>
              <a:gd name="adj1" fmla="val 3277"/>
              <a:gd name="adj2" fmla="val 3406"/>
            </a:avLst>
          </a:prstGeom>
          <a:solidFill>
            <a:srgbClr val="FFFFCC"/>
          </a:soli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srgbClr val="C00000"/>
                </a:solidFill>
                <a:latin typeface="HY울릉도B" pitchFamily="18" charset="-127"/>
                <a:ea typeface="HY울릉도B" pitchFamily="18" charset="-127"/>
                <a:cs typeface="Arial Unicode MS" pitchFamily="50" charset="-127"/>
              </a:rPr>
              <a:t>심사</a:t>
            </a:r>
            <a:endParaRPr kumimoji="0" lang="en-US" altLang="ko-KR" sz="1600" b="1" dirty="0" smtClean="0">
              <a:solidFill>
                <a:srgbClr val="C00000"/>
              </a:solidFill>
              <a:latin typeface="HY울릉도B" pitchFamily="18" charset="-127"/>
              <a:ea typeface="HY울릉도B" pitchFamily="18" charset="-127"/>
              <a:cs typeface="Arial Unicode MS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srgbClr val="C00000"/>
                </a:solidFill>
                <a:latin typeface="HY울릉도B" pitchFamily="18" charset="-127"/>
                <a:ea typeface="HY울릉도B" pitchFamily="18" charset="-127"/>
                <a:cs typeface="Arial Unicode MS" pitchFamily="50" charset="-127"/>
              </a:rPr>
              <a:t>결과</a:t>
            </a:r>
            <a:endParaRPr kumimoji="0" lang="en-US" altLang="ko-KR" sz="1600" b="1" dirty="0" smtClean="0">
              <a:solidFill>
                <a:srgbClr val="C00000"/>
              </a:solidFill>
              <a:latin typeface="HY울릉도B" pitchFamily="18" charset="-127"/>
              <a:ea typeface="HY울릉도B" pitchFamily="18" charset="-127"/>
              <a:cs typeface="Arial Unicode MS" pitchFamily="50" charset="-127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dirty="0" smtClean="0">
                <a:solidFill>
                  <a:srgbClr val="C00000"/>
                </a:solidFill>
                <a:latin typeface="HY울릉도B" pitchFamily="18" charset="-127"/>
                <a:ea typeface="HY울릉도B" pitchFamily="18" charset="-127"/>
                <a:cs typeface="Arial Unicode MS" pitchFamily="50" charset="-127"/>
              </a:rPr>
              <a:t>확정</a:t>
            </a:r>
            <a:endParaRPr kumimoji="0" lang="ko-KR" altLang="en-US" sz="1600" b="1" dirty="0">
              <a:solidFill>
                <a:srgbClr val="C00000"/>
              </a:solidFill>
              <a:latin typeface="HY울릉도B" pitchFamily="18" charset="-127"/>
              <a:ea typeface="HY울릉도B" pitchFamily="18" charset="-127"/>
              <a:cs typeface="Arial Unicode MS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19672" y="588504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6</a:t>
            </a:r>
            <a:r>
              <a:rPr lang="ko-KR" alt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개월내</a:t>
            </a:r>
            <a:endParaRPr lang="en-US" altLang="ko-KR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심사청구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3568" y="597621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청구전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3968" y="597621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상장예비심사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Ⅱ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 기술특례제도 설명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3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ko-KR" altLang="en-US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주요 개정내용 </a:t>
                </a:r>
                <a:r>
                  <a:rPr kumimoji="0" lang="en-US" altLang="ko-KR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(TCB</a:t>
                </a:r>
                <a:r>
                  <a:rPr kumimoji="0" lang="ko-KR" altLang="en-US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도입</a:t>
                </a:r>
                <a:r>
                  <a:rPr kumimoji="0" lang="en-US" altLang="ko-KR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)</a:t>
                </a:r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 bwMode="auto">
          <a:xfrm>
            <a:off x="683592" y="176438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83592" y="3708604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kumimoji="0" lang="en-US" altLang="ko-KR" sz="2200" b="1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83592" y="176438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38" name="그룹 71"/>
          <p:cNvGrpSpPr>
            <a:grpSpLocks/>
          </p:cNvGrpSpPr>
          <p:nvPr/>
        </p:nvGrpSpPr>
        <p:grpSpPr bwMode="auto">
          <a:xfrm>
            <a:off x="539552" y="1547638"/>
            <a:ext cx="4248472" cy="1035050"/>
            <a:chOff x="0" y="928670"/>
            <a:chExt cx="2222337" cy="1071570"/>
          </a:xfrm>
        </p:grpSpPr>
        <p:pic>
          <p:nvPicPr>
            <p:cNvPr id="39" name="그림 39" descr="으하ㅏ하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928670"/>
              <a:ext cx="2222337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21"/>
            <p:cNvSpPr txBox="1"/>
            <p:nvPr/>
          </p:nvSpPr>
          <p:spPr>
            <a:xfrm>
              <a:off x="103146" y="1282026"/>
              <a:ext cx="1918986" cy="44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1. </a:t>
              </a:r>
              <a:r>
                <a:rPr lang="ko-KR" altLang="en-US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기술평가 신뢰성 제고</a:t>
              </a:r>
              <a:endParaRPr lang="ko-KR" altLang="en-US" sz="2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41" name="양쪽 모서리가 둥근 사각형 40"/>
          <p:cNvSpPr/>
          <p:nvPr/>
        </p:nvSpPr>
        <p:spPr bwMode="auto">
          <a:xfrm>
            <a:off x="539552" y="2420888"/>
            <a:ext cx="8037711" cy="1728192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타원 41"/>
          <p:cNvSpPr/>
          <p:nvPr/>
        </p:nvSpPr>
        <p:spPr bwMode="auto">
          <a:xfrm>
            <a:off x="722313" y="2636912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043609" y="2627620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평가기간관 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편차 해소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를 통한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기술평가 신뢰성 제고</a:t>
            </a:r>
            <a:endParaRPr kumimoji="0" lang="en-US" altLang="ko-KR" sz="2000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827584" y="3043932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기존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22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개 평가기관에서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TCB(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기술신용평가기관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 3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사로 전환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1043608" y="3532946"/>
            <a:ext cx="7416824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b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 평가기관간 편차 해소</a:t>
            </a:r>
            <a:r>
              <a:rPr kumimoji="0" lang="en-US" altLang="ko-KR" sz="2000" b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, </a:t>
            </a:r>
            <a:r>
              <a:rPr kumimoji="0" lang="ko-KR" altLang="en-US" sz="2000" b="1" dirty="0" err="1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내부통제ㆍ사후관리ㆍ전문인력</a:t>
            </a:r>
            <a:r>
              <a:rPr kumimoji="0" lang="ko-KR" altLang="en-US" sz="2000" b="1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  <a:cs typeface="Arial" pitchFamily="34" charset="0"/>
              </a:rPr>
              <a:t> 확보 등</a:t>
            </a:r>
            <a:endParaRPr kumimoji="0" lang="en-US" altLang="ko-KR" sz="2000" b="1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  <a:cs typeface="Arial" pitchFamily="34" charset="0"/>
            </a:endParaRPr>
          </a:p>
        </p:txBody>
      </p:sp>
      <p:grpSp>
        <p:nvGrpSpPr>
          <p:cNvPr id="47" name="그룹 71"/>
          <p:cNvGrpSpPr>
            <a:grpSpLocks/>
          </p:cNvGrpSpPr>
          <p:nvPr/>
        </p:nvGrpSpPr>
        <p:grpSpPr bwMode="auto">
          <a:xfrm>
            <a:off x="539552" y="4077072"/>
            <a:ext cx="3865737" cy="1035050"/>
            <a:chOff x="0" y="928670"/>
            <a:chExt cx="2022132" cy="1071570"/>
          </a:xfrm>
        </p:grpSpPr>
        <p:pic>
          <p:nvPicPr>
            <p:cNvPr id="48" name="그림 39" descr="으하ㅏ하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928670"/>
              <a:ext cx="1996337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21"/>
            <p:cNvSpPr txBox="1"/>
            <p:nvPr/>
          </p:nvSpPr>
          <p:spPr>
            <a:xfrm>
              <a:off x="103146" y="1282026"/>
              <a:ext cx="1918986" cy="44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2. </a:t>
              </a:r>
              <a:r>
                <a:rPr lang="ko-KR" altLang="en-US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자율적 평가시스템</a:t>
              </a:r>
              <a:endParaRPr lang="ko-KR" altLang="en-US" sz="2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50" name="양쪽 모서리가 둥근 사각형 49"/>
          <p:cNvSpPr/>
          <p:nvPr/>
        </p:nvSpPr>
        <p:spPr bwMode="auto">
          <a:xfrm>
            <a:off x="539552" y="4941168"/>
            <a:ext cx="8037711" cy="1368152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1" name="타원 50"/>
          <p:cNvSpPr/>
          <p:nvPr/>
        </p:nvSpPr>
        <p:spPr bwMode="auto">
          <a:xfrm>
            <a:off x="722312" y="5126414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043608" y="511712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거래소를 경유하지 않고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기업이 </a:t>
            </a:r>
            <a:r>
              <a:rPr kumimoji="0" lang="ko-KR" altLang="en-US" sz="2000" dirty="0" err="1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주관사를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통해 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전문평가기관에 기술평가를 신청</a:t>
            </a:r>
            <a:endParaRPr kumimoji="0" lang="en-US" altLang="ko-KR" sz="2000" dirty="0" smtClean="0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683568" y="5805264"/>
            <a:ext cx="7992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   </a:t>
            </a:r>
            <a:r>
              <a:rPr kumimoji="0" lang="en-US" altLang="ko-KR" sz="1600" b="1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*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(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평가신청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) </a:t>
            </a:r>
            <a:r>
              <a:rPr kumimoji="0" lang="ko-KR" altLang="en-US" sz="1600" b="1" dirty="0" err="1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주관사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⇒ 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평가수행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) 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전문평가기관 ⇒ 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결과통보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) </a:t>
            </a:r>
            <a:r>
              <a:rPr kumimoji="0" lang="ko-KR" altLang="en-US" sz="1600" b="1" dirty="0" err="1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주관사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및 거래소</a:t>
            </a:r>
            <a:endParaRPr kumimoji="0" lang="en-US" altLang="ko-KR" sz="1600" b="1" dirty="0" smtClean="0">
              <a:solidFill>
                <a:srgbClr val="F5801F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54" name="AutoShape 117"/>
          <p:cNvSpPr>
            <a:spLocks noChangeArrowheads="1"/>
          </p:cNvSpPr>
          <p:nvPr/>
        </p:nvSpPr>
        <p:spPr bwMode="gray">
          <a:xfrm rot="5400000">
            <a:off x="539553" y="3501007"/>
            <a:ext cx="792088" cy="504058"/>
          </a:xfrm>
          <a:prstGeom prst="upArrow">
            <a:avLst>
              <a:gd name="adj1" fmla="val 70389"/>
              <a:gd name="adj2" fmla="val 48528"/>
            </a:avLst>
          </a:prstGeom>
          <a:gradFill rotWithShape="1">
            <a:gsLst>
              <a:gs pos="0">
                <a:srgbClr val="0066CC"/>
              </a:gs>
              <a:gs pos="100000">
                <a:srgbClr val="0066CC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양쪽 모서리가 둥근 사각형 37"/>
          <p:cNvSpPr/>
          <p:nvPr/>
        </p:nvSpPr>
        <p:spPr bwMode="auto">
          <a:xfrm>
            <a:off x="539552" y="5157192"/>
            <a:ext cx="8037711" cy="1224136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Ⅱ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 기술특례제도 설명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3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ko-KR" altLang="en-US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주요 개정내용 </a:t>
                </a:r>
                <a:r>
                  <a:rPr kumimoji="0" lang="en-US" altLang="ko-KR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(TCB</a:t>
                </a:r>
                <a:r>
                  <a:rPr kumimoji="0" lang="ko-KR" altLang="en-US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도입</a:t>
                </a:r>
                <a:r>
                  <a:rPr kumimoji="0" lang="en-US" altLang="ko-KR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)</a:t>
                </a:r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66" name="TextBox 65"/>
          <p:cNvSpPr txBox="1"/>
          <p:nvPr/>
        </p:nvSpPr>
        <p:spPr bwMode="auto">
          <a:xfrm>
            <a:off x="683592" y="176438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83592" y="3573880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kumimoji="0" lang="en-US" altLang="ko-KR" sz="2200" b="1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83592" y="176438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4" name="그룹 71"/>
          <p:cNvGrpSpPr>
            <a:grpSpLocks/>
          </p:cNvGrpSpPr>
          <p:nvPr/>
        </p:nvGrpSpPr>
        <p:grpSpPr bwMode="auto">
          <a:xfrm>
            <a:off x="539552" y="1547638"/>
            <a:ext cx="3865737" cy="1035050"/>
            <a:chOff x="0" y="928670"/>
            <a:chExt cx="2022132" cy="1071570"/>
          </a:xfrm>
        </p:grpSpPr>
        <p:pic>
          <p:nvPicPr>
            <p:cNvPr id="39" name="그림 39" descr="으하ㅏ하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928670"/>
              <a:ext cx="1695003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21"/>
            <p:cNvSpPr txBox="1"/>
            <p:nvPr/>
          </p:nvSpPr>
          <p:spPr>
            <a:xfrm>
              <a:off x="103146" y="1282026"/>
              <a:ext cx="1918986" cy="44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3. </a:t>
              </a:r>
              <a:r>
                <a:rPr lang="ko-KR" altLang="en-US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평가부담 완화</a:t>
              </a:r>
              <a:endParaRPr lang="ko-KR" altLang="en-US" sz="2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41" name="양쪽 모서리가 둥근 사각형 40"/>
          <p:cNvSpPr/>
          <p:nvPr/>
        </p:nvSpPr>
        <p:spPr bwMode="auto">
          <a:xfrm>
            <a:off x="539552" y="2420888"/>
            <a:ext cx="8037711" cy="2016224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2" name="타원 41"/>
          <p:cNvSpPr/>
          <p:nvPr/>
        </p:nvSpPr>
        <p:spPr bwMode="auto">
          <a:xfrm>
            <a:off x="722313" y="2502188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1043609" y="2492896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기존 전문평가기관 수수료 대비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평가수수료 인하</a:t>
            </a:r>
            <a:endParaRPr kumimoji="0" lang="en-US" altLang="ko-KR" sz="2000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827584" y="2909208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건당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15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백만원에서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b="1" dirty="0" smtClean="0">
                <a:solidFill>
                  <a:srgbClr val="0018FA"/>
                </a:solidFill>
                <a:latin typeface="+mn-ea"/>
                <a:ea typeface="+mn-ea"/>
                <a:cs typeface="Arial" pitchFamily="34" charset="0"/>
              </a:rPr>
              <a:t>건당 </a:t>
            </a:r>
            <a:r>
              <a:rPr kumimoji="0" lang="en-US" altLang="ko-KR" b="1" dirty="0" smtClean="0">
                <a:solidFill>
                  <a:srgbClr val="0018FA"/>
                </a:solidFill>
                <a:latin typeface="+mn-ea"/>
                <a:ea typeface="+mn-ea"/>
                <a:cs typeface="Arial" pitchFamily="34" charset="0"/>
              </a:rPr>
              <a:t>5</a:t>
            </a:r>
            <a:r>
              <a:rPr kumimoji="0" lang="ko-KR" altLang="en-US" b="1" dirty="0" err="1" smtClean="0">
                <a:solidFill>
                  <a:srgbClr val="0018FA"/>
                </a:solidFill>
                <a:latin typeface="+mn-ea"/>
                <a:ea typeface="+mn-ea"/>
                <a:cs typeface="Arial" pitchFamily="34" charset="0"/>
              </a:rPr>
              <a:t>백만원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으로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1/3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수준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722312" y="3335506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1043608" y="3326214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자율적 평가시스템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도입 및 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기술평가 프로세스 개선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으로 </a:t>
            </a:r>
            <a:endParaRPr kumimoji="0" lang="en-US" altLang="ko-KR" sz="2000" dirty="0" smtClean="0"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평가기간 단축</a:t>
            </a:r>
            <a:endParaRPr kumimoji="0" lang="en-US" altLang="ko-KR" sz="2000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827584" y="4005064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기존 평가시스템 대비 약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5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주 단축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약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9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주 →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4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주 이내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</a:t>
            </a:r>
          </a:p>
        </p:txBody>
      </p:sp>
      <p:grpSp>
        <p:nvGrpSpPr>
          <p:cNvPr id="33" name="그룹 71"/>
          <p:cNvGrpSpPr>
            <a:grpSpLocks/>
          </p:cNvGrpSpPr>
          <p:nvPr/>
        </p:nvGrpSpPr>
        <p:grpSpPr bwMode="auto">
          <a:xfrm>
            <a:off x="539552" y="4293096"/>
            <a:ext cx="3865737" cy="1035050"/>
            <a:chOff x="0" y="928670"/>
            <a:chExt cx="2022132" cy="1071570"/>
          </a:xfrm>
        </p:grpSpPr>
        <p:pic>
          <p:nvPicPr>
            <p:cNvPr id="34" name="그림 39" descr="으하ㅏ하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928670"/>
              <a:ext cx="1695003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TextBox 21"/>
            <p:cNvSpPr txBox="1"/>
            <p:nvPr/>
          </p:nvSpPr>
          <p:spPr>
            <a:xfrm>
              <a:off x="103146" y="1282026"/>
              <a:ext cx="1918986" cy="4460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4. </a:t>
              </a:r>
              <a:r>
                <a:rPr lang="ko-KR" altLang="en-US" sz="2200" dirty="0" smtClean="0">
                  <a:solidFill>
                    <a:schemeClr val="tx1"/>
                  </a:solidFill>
                  <a:latin typeface="HY헤드라인M" pitchFamily="18" charset="-127"/>
                  <a:ea typeface="HY헤드라인M" pitchFamily="18" charset="-127"/>
                </a:rPr>
                <a:t>평가항목 정비</a:t>
              </a:r>
              <a:endParaRPr lang="ko-KR" altLang="en-US" sz="2200" dirty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47" name="타원 46"/>
          <p:cNvSpPr/>
          <p:nvPr/>
        </p:nvSpPr>
        <p:spPr bwMode="auto">
          <a:xfrm>
            <a:off x="722312" y="5250686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1043608" y="5241394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기존 평가항목을 보다 </a:t>
            </a:r>
            <a:r>
              <a:rPr kumimoji="0" lang="ko-KR" altLang="en-US" sz="2000" dirty="0" err="1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객관화ㆍ구체화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 하고 기존에 없던 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경영진에 관한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평가항목을 신설</a:t>
            </a:r>
            <a:endParaRPr kumimoji="0" lang="en-US" altLang="ko-KR" sz="2000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467544" y="5970766"/>
            <a:ext cx="8280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b="1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   </a:t>
            </a:r>
            <a:r>
              <a:rPr kumimoji="0" lang="en-US" altLang="ko-KR" sz="1600" b="1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*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주요 경영진의 </a:t>
            </a:r>
            <a:r>
              <a:rPr kumimoji="0" lang="ko-KR" altLang="en-US" sz="1600" b="1" dirty="0" err="1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전문성ㆍ사업몰입도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최고기술경영자의 전문성</a:t>
            </a:r>
            <a:r>
              <a:rPr kumimoji="0" lang="en-US" altLang="ko-KR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sz="1600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기술인력의 전문성 등</a:t>
            </a:r>
            <a:endParaRPr kumimoji="0" lang="en-US" altLang="ko-KR" sz="1600" b="1" dirty="0" smtClean="0">
              <a:solidFill>
                <a:srgbClr val="F5801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양쪽 모서리가 둥근 사각형 121"/>
          <p:cNvSpPr/>
          <p:nvPr/>
        </p:nvSpPr>
        <p:spPr bwMode="auto">
          <a:xfrm>
            <a:off x="467544" y="1844824"/>
            <a:ext cx="8037711" cy="4320480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Ⅱ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 기술특례제도 설명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3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kumimoji="0" lang="ko-KR" altLang="en-US" sz="2200" b="1" dirty="0" smtClean="0">
                    <a:solidFill>
                      <a:srgbClr val="1C195D"/>
                    </a:solidFill>
                    <a:latin typeface="HY헤드라인M" pitchFamily="18" charset="-127"/>
                    <a:ea typeface="HY헤드라인M" pitchFamily="18" charset="-127"/>
                  </a:rPr>
                  <a:t>기술성장기업 상장현황</a:t>
                </a:r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kumimoji="0" lang="en-US" altLang="ko-KR" sz="2200" b="1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6</a:t>
            </a:r>
            <a:endParaRPr lang="ko-KR" altLang="en-US" sz="1400" dirty="0"/>
          </a:p>
        </p:txBody>
      </p:sp>
      <p:graphicFrame>
        <p:nvGraphicFramePr>
          <p:cNvPr id="121" name="Group 190"/>
          <p:cNvGraphicFramePr>
            <a:graphicFrameLocks noGrp="1"/>
          </p:cNvGraphicFramePr>
          <p:nvPr/>
        </p:nvGraphicFramePr>
        <p:xfrm>
          <a:off x="539553" y="3212976"/>
          <a:ext cx="7848871" cy="2743200"/>
        </p:xfrm>
        <a:graphic>
          <a:graphicData uri="http://schemas.openxmlformats.org/drawingml/2006/table">
            <a:tbl>
              <a:tblPr/>
              <a:tblGrid>
                <a:gridCol w="936103"/>
                <a:gridCol w="1224136"/>
                <a:gridCol w="1800200"/>
                <a:gridCol w="1080120"/>
                <a:gridCol w="1296144"/>
                <a:gridCol w="1512168"/>
              </a:tblGrid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상장일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회사명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주요제품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상장일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회사명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주요제품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'05.12.29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바이로메드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유전자 치료제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'13.03.05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코렌텍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인공고관절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'05.12.29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바이오니아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합성유전자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'13.05.10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레고켐바이오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항생제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'06.01.06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크리스탈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당뇨치료제 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'13.09.12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아미코젠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특수효과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'09.02.03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이수앱지스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항체치료제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'13.12.19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인트로메딕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캡슐내시경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'09.09.15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제넥신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항체융합단백질치료제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'14.12.12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알테오젠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바이오시밀러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 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'09.11.06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진매트릭스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간염내성진단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'14.12.24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아스트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항공기동체부품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'11.01.26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인트론바이오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유전자시약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'15.5.29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 err="1" smtClean="0">
                          <a:solidFill>
                            <a:srgbClr val="0018FA"/>
                          </a:solidFill>
                          <a:latin typeface="HY동녘M" pitchFamily="18" charset="-127"/>
                          <a:ea typeface="HY동녘M" pitchFamily="18" charset="-127"/>
                        </a:rPr>
                        <a:t>제노포커스</a:t>
                      </a:r>
                      <a:endParaRPr lang="ko-KR" altLang="en-US" sz="1200" b="1" dirty="0">
                        <a:solidFill>
                          <a:srgbClr val="0018FA"/>
                        </a:solidFill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HY동녘M" pitchFamily="18" charset="-127"/>
                          <a:ea typeface="HY동녘M" pitchFamily="18" charset="-127"/>
                        </a:rPr>
                        <a:t>산업용 효소</a:t>
                      </a:r>
                      <a:endParaRPr lang="ko-KR" altLang="en-US" sz="1200" dirty="0"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'11.07.13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나비벡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펩타이드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 의약품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'15.6.26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코아스템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줄기세포 치료제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'11.12.26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디엔에이링크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유전자분석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'15.7.22</a:t>
                      </a:r>
                      <a:endParaRPr kumimoji="0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18FA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펩트론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18FA"/>
                        </a:solidFill>
                        <a:effectLst/>
                        <a:latin typeface="HY동녘M" pitchFamily="18" charset="-127"/>
                        <a:ea typeface="HY동녘M" pitchFamily="18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동녘M" pitchFamily="18" charset="-127"/>
                          <a:ea typeface="HY동녘M" pitchFamily="18" charset="-127"/>
                        </a:rPr>
                        <a:t>약효지속성 의약품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타원 122"/>
          <p:cNvSpPr/>
          <p:nvPr/>
        </p:nvSpPr>
        <p:spPr bwMode="auto">
          <a:xfrm>
            <a:off x="722313" y="2010326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 bwMode="auto">
          <a:xfrm>
            <a:off x="1043609" y="2001034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'05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년 기술기업 상장특례제도 시행 이후</a:t>
            </a: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기술평가를 통과하여 상장한 기업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은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총 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18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사</a:t>
            </a:r>
            <a:endParaRPr kumimoji="0" lang="en-US" altLang="ko-KR" sz="2000" dirty="0" smtClean="0">
              <a:solidFill>
                <a:srgbClr val="FF0000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 bwMode="auto">
          <a:xfrm>
            <a:off x="827584" y="2708920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-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Arial" pitchFamily="34" charset="0"/>
              </a:rPr>
              <a:t>'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14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년 상장한 </a:t>
            </a:r>
            <a:r>
              <a:rPr kumimoji="0" lang="ko-KR" altLang="en-US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아스트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(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항공기 부품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이외는 모두 바이오 업종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1" descr="200905180157"/>
          <p:cNvPicPr>
            <a:picLocks noChangeAspect="1" noChangeArrowheads="1"/>
          </p:cNvPicPr>
          <p:nvPr/>
        </p:nvPicPr>
        <p:blipFill>
          <a:blip r:embed="rId3" cstate="print">
            <a:lum bright="20000" contrast="-40000"/>
          </a:blip>
          <a:srcRect/>
          <a:stretch>
            <a:fillRect/>
          </a:stretch>
        </p:blipFill>
        <p:spPr bwMode="auto">
          <a:xfrm>
            <a:off x="5724128" y="1947887"/>
            <a:ext cx="2960688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그림 39" descr="으하ㅏ하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547638"/>
            <a:ext cx="324036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 rot="10800000" flipV="1">
            <a:off x="179388" y="230188"/>
            <a:ext cx="696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명조" pitchFamily="18" charset="-127"/>
                <a:ea typeface="HY견명조" pitchFamily="18" charset="-127"/>
                <a:cs typeface="Arial" pitchFamily="34" charset="0"/>
              </a:rPr>
              <a:t>Ⅱ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.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 </a:t>
            </a:r>
            <a:r>
              <a:rPr kumimoji="0"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SPAC </a:t>
            </a:r>
            <a:r>
              <a:rPr kumimoji="0"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제도 설명</a:t>
            </a:r>
            <a:endParaRPr kumimoji="0"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grpSp>
        <p:nvGrpSpPr>
          <p:cNvPr id="2" name="그룹 103"/>
          <p:cNvGrpSpPr>
            <a:grpSpLocks/>
          </p:cNvGrpSpPr>
          <p:nvPr/>
        </p:nvGrpSpPr>
        <p:grpSpPr bwMode="auto">
          <a:xfrm>
            <a:off x="325438" y="981075"/>
            <a:ext cx="8496300" cy="668338"/>
            <a:chOff x="326154" y="980728"/>
            <a:chExt cx="8496300" cy="667950"/>
          </a:xfrm>
        </p:grpSpPr>
        <p:grpSp>
          <p:nvGrpSpPr>
            <p:cNvPr id="3" name="그룹 23"/>
            <p:cNvGrpSpPr>
              <a:grpSpLocks/>
            </p:cNvGrpSpPr>
            <p:nvPr/>
          </p:nvGrpSpPr>
          <p:grpSpPr bwMode="auto">
            <a:xfrm>
              <a:off x="326154" y="980728"/>
              <a:ext cx="8496300" cy="667950"/>
              <a:chOff x="323850" y="1890713"/>
              <a:chExt cx="8496300" cy="588962"/>
            </a:xfrm>
          </p:grpSpPr>
          <p:pic>
            <p:nvPicPr>
              <p:cNvPr id="19470" name="Picture 4" descr="40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23850" y="1890713"/>
                <a:ext cx="8496300" cy="588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471" name="Text Box 8"/>
              <p:cNvSpPr txBox="1">
                <a:spLocks noChangeArrowheads="1"/>
              </p:cNvSpPr>
              <p:nvPr/>
            </p:nvSpPr>
            <p:spPr bwMode="auto">
              <a:xfrm>
                <a:off x="1076325" y="1950418"/>
                <a:ext cx="7312099" cy="3799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kumimoji="0" lang="ko-KR" altLang="en-US" sz="2200" b="1" dirty="0">
                  <a:solidFill>
                    <a:srgbClr val="1C195D"/>
                  </a:solidFill>
                  <a:latin typeface="HY헤드라인M" pitchFamily="18" charset="-127"/>
                  <a:ea typeface="HY헤드라인M" pitchFamily="18" charset="-127"/>
                </a:endParaRPr>
              </a:p>
            </p:txBody>
          </p:sp>
        </p:grp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93922" y="1083366"/>
              <a:ext cx="5767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endParaRPr kumimoji="0" lang="en-US" altLang="ko-KR" sz="2200" b="1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</p:grp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395536" y="1074025"/>
            <a:ext cx="576758" cy="33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kumimoji="0" lang="en-US" altLang="ko-KR" sz="2200" b="1" dirty="0" smtClean="0">
                <a:solidFill>
                  <a:srgbClr val="FFFFFF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kumimoji="0" lang="en-US" altLang="ko-KR" sz="2200" b="1" dirty="0">
              <a:solidFill>
                <a:srgbClr val="FFFFFF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48354" y="6309320"/>
            <a:ext cx="400110" cy="2880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342900" indent="-342900"/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076325" y="1052736"/>
            <a:ext cx="7312099" cy="43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ko-KR" altLang="en-US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코스닥시장 </a:t>
            </a:r>
            <a:r>
              <a:rPr kumimoji="0" lang="en-US" altLang="ko-KR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SPAC </a:t>
            </a:r>
            <a:r>
              <a:rPr kumimoji="0" lang="ko-KR" altLang="en-US" sz="2200" b="1" dirty="0" smtClean="0">
                <a:solidFill>
                  <a:srgbClr val="1C195D"/>
                </a:solidFill>
                <a:latin typeface="HY헤드라인M" pitchFamily="18" charset="-127"/>
                <a:ea typeface="HY헤드라인M" pitchFamily="18" charset="-127"/>
              </a:rPr>
              <a:t>상장 및 합병 현황</a:t>
            </a:r>
            <a:endParaRPr kumimoji="0" lang="ko-KR" altLang="en-US" sz="2200" b="1" dirty="0">
              <a:solidFill>
                <a:srgbClr val="1C195D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83592" y="176438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683592" y="3708604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683592" y="176438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0" name="양쪽 모서리가 둥근 사각형 19"/>
          <p:cNvSpPr/>
          <p:nvPr/>
        </p:nvSpPr>
        <p:spPr bwMode="auto">
          <a:xfrm>
            <a:off x="539552" y="2420888"/>
            <a:ext cx="6264696" cy="1440160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" name="타원 20"/>
          <p:cNvSpPr/>
          <p:nvPr/>
        </p:nvSpPr>
        <p:spPr bwMode="auto">
          <a:xfrm>
            <a:off x="722313" y="2636912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1043609" y="2627620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코스닥시장 </a:t>
            </a:r>
            <a:r>
              <a:rPr kumimoji="0" lang="en-US" altLang="ko-KR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2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 </a:t>
            </a:r>
            <a:r>
              <a:rPr kumimoji="0" lang="en-US" altLang="ko-KR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SPAC </a:t>
            </a:r>
            <a:r>
              <a:rPr kumimoji="0" lang="en-US" altLang="ko-KR" sz="16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('13</a:t>
            </a:r>
            <a:r>
              <a:rPr kumimoji="0" lang="ko-KR" altLang="en-US" sz="16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년 이후 상장</a:t>
            </a:r>
            <a:r>
              <a:rPr kumimoji="0" lang="en-US" altLang="ko-KR" sz="16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)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은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총 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61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사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*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827584" y="3043932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- 1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기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SPAC('11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년까지 상장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) 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총 </a:t>
            </a:r>
            <a:r>
              <a:rPr kumimoji="0" lang="en-US" altLang="ko-KR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19</a:t>
            </a:r>
            <a:r>
              <a:rPr kumimoji="0" lang="ko-KR" altLang="en-US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Arial" pitchFamily="34" charset="0"/>
              </a:rPr>
              <a:t>사 대비 크게 증가</a:t>
            </a:r>
            <a:endParaRPr kumimoji="0" lang="en-US" altLang="ko-KR" b="1" dirty="0" smtClean="0">
              <a:solidFill>
                <a:schemeClr val="accent1">
                  <a:lumMod val="7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6" name="TextBox 21"/>
          <p:cNvSpPr txBox="1"/>
          <p:nvPr/>
        </p:nvSpPr>
        <p:spPr bwMode="auto">
          <a:xfrm>
            <a:off x="736738" y="1888951"/>
            <a:ext cx="30431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상장현황</a:t>
            </a:r>
            <a:endParaRPr lang="ko-KR" altLang="en-US" sz="2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83568" y="3429000"/>
            <a:ext cx="7992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   </a:t>
            </a:r>
            <a:r>
              <a:rPr kumimoji="0" lang="en-US" altLang="ko-KR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*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상장 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53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사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, 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상장진행 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8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사</a:t>
            </a:r>
            <a:endParaRPr kumimoji="0" lang="en-US" altLang="ko-KR" b="1" dirty="0" smtClean="0">
              <a:solidFill>
                <a:srgbClr val="F5801F"/>
              </a:solidFill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30" name="그림 39" descr="으하ㅏ하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717032"/>
            <a:ext cx="324036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 bwMode="auto">
          <a:xfrm>
            <a:off x="683592" y="3933782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683592" y="5877998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3592" y="3933782"/>
            <a:ext cx="8030196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latin typeface="나눔고딕 ExtraBold" pitchFamily="50" charset="-127"/>
                <a:ea typeface="나눔고딕 ExtraBold" pitchFamily="50" charset="-127"/>
              </a:rPr>
              <a:t>     </a:t>
            </a:r>
            <a:endParaRPr kumimoji="0" lang="en-US" altLang="ko-KR" u="sng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5" name="양쪽 모서리가 둥근 사각형 34"/>
          <p:cNvSpPr/>
          <p:nvPr/>
        </p:nvSpPr>
        <p:spPr bwMode="auto">
          <a:xfrm>
            <a:off x="539552" y="4590282"/>
            <a:ext cx="6264696" cy="1440160"/>
          </a:xfrm>
          <a:prstGeom prst="round2SameRect">
            <a:avLst>
              <a:gd name="adj1" fmla="val 3277"/>
              <a:gd name="adj2" fmla="val 3406"/>
            </a:avLst>
          </a:prstGeom>
          <a:gradFill>
            <a:gsLst>
              <a:gs pos="0">
                <a:srgbClr val="F0F0F0"/>
              </a:gs>
              <a:gs pos="100000">
                <a:srgbClr val="F8F8F8"/>
              </a:gs>
            </a:gsLst>
            <a:lin ang="5400000" scaled="0"/>
          </a:gradFill>
          <a:ln w="9525">
            <a:solidFill>
              <a:srgbClr val="96969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6" name="타원 35"/>
          <p:cNvSpPr/>
          <p:nvPr/>
        </p:nvSpPr>
        <p:spPr bwMode="auto">
          <a:xfrm>
            <a:off x="722313" y="4806306"/>
            <a:ext cx="261937" cy="26035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Arial Black" pitchFamily="34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043609" y="4797014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2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기 </a:t>
            </a: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SPAC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합병 건수는 </a:t>
            </a: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6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사 이며</a:t>
            </a: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'15.7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월 현재 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총 </a:t>
            </a:r>
            <a:r>
              <a:rPr kumimoji="0" lang="en-US" altLang="ko-KR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8</a:t>
            </a:r>
            <a:r>
              <a:rPr kumimoji="0" lang="ko-KR" altLang="en-US" sz="2000" dirty="0" smtClean="0">
                <a:solidFill>
                  <a:srgbClr val="0018FA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사</a:t>
            </a:r>
            <a:r>
              <a:rPr kumimoji="0" lang="ko-KR" altLang="en-US" sz="2000" dirty="0" smtClean="0"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가 </a:t>
            </a:r>
            <a:r>
              <a:rPr kumimoji="0" lang="ko-KR" altLang="en-US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합병상장 </a:t>
            </a:r>
            <a:r>
              <a:rPr kumimoji="0" lang="ko-KR" altLang="en-US" sz="2000" dirty="0" err="1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진행중</a:t>
            </a:r>
            <a:r>
              <a:rPr kumimoji="0" lang="en-US" altLang="ko-KR" sz="2000" dirty="0" smtClean="0">
                <a:solidFill>
                  <a:srgbClr val="FF0000"/>
                </a:solidFill>
                <a:latin typeface="HY헤드라인M" pitchFamily="18" charset="-127"/>
                <a:ea typeface="HY헤드라인M" pitchFamily="18" charset="-127"/>
                <a:cs typeface="Arial" pitchFamily="34" charset="0"/>
              </a:rPr>
              <a:t>*</a:t>
            </a:r>
          </a:p>
        </p:txBody>
      </p:sp>
      <p:sp>
        <p:nvSpPr>
          <p:cNvPr id="40" name="TextBox 21"/>
          <p:cNvSpPr txBox="1"/>
          <p:nvPr/>
        </p:nvSpPr>
        <p:spPr bwMode="auto">
          <a:xfrm>
            <a:off x="736738" y="4058345"/>
            <a:ext cx="30431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200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합병현황</a:t>
            </a:r>
            <a:endParaRPr lang="ko-KR" altLang="en-US" sz="2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683568" y="5507940"/>
            <a:ext cx="7992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cap="all" spc="-1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   </a:t>
            </a:r>
            <a:r>
              <a:rPr kumimoji="0" lang="en-US" altLang="ko-KR" cap="all" spc="-1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5801F"/>
                </a:solidFill>
                <a:latin typeface="+mn-ea"/>
                <a:ea typeface="+mn-ea"/>
              </a:rPr>
              <a:t>*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SPAC 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합병 심사 승인 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6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사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, SPAC 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합병 </a:t>
            </a:r>
            <a:r>
              <a:rPr kumimoji="0" lang="ko-KR" altLang="en-US" b="1" dirty="0" err="1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심사중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 </a:t>
            </a:r>
            <a:r>
              <a:rPr kumimoji="0" lang="en-US" altLang="ko-KR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2</a:t>
            </a:r>
            <a:r>
              <a:rPr kumimoji="0" lang="ko-KR" altLang="en-US" b="1" dirty="0" smtClean="0">
                <a:solidFill>
                  <a:srgbClr val="F5801F"/>
                </a:solidFill>
                <a:latin typeface="+mn-ea"/>
                <a:ea typeface="+mn-ea"/>
                <a:cs typeface="Arial" pitchFamily="34" charset="0"/>
              </a:rPr>
              <a:t>사</a:t>
            </a:r>
            <a:endParaRPr kumimoji="0" lang="en-US" altLang="ko-KR" b="1" dirty="0" smtClean="0">
              <a:solidFill>
                <a:srgbClr val="F5801F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9965</TotalTime>
  <Words>909</Words>
  <Application>Microsoft Office PowerPoint</Application>
  <PresentationFormat>화면 슬라이드 쇼(4:3)</PresentationFormat>
  <Paragraphs>261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Company>XP SP3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 Il Jung</dc:creator>
  <cp:lastModifiedBy>KRX</cp:lastModifiedBy>
  <cp:revision>971</cp:revision>
  <dcterms:created xsi:type="dcterms:W3CDTF">2010-07-14T05:37:36Z</dcterms:created>
  <dcterms:modified xsi:type="dcterms:W3CDTF">2015-08-06T00:48:09Z</dcterms:modified>
</cp:coreProperties>
</file>