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52" r:id="rId1"/>
    <p:sldMasterId id="2147483711" r:id="rId2"/>
  </p:sldMasterIdLst>
  <p:notesMasterIdLst>
    <p:notesMasterId r:id="rId28"/>
  </p:notesMasterIdLst>
  <p:handoutMasterIdLst>
    <p:handoutMasterId r:id="rId29"/>
  </p:handoutMasterIdLst>
  <p:sldIdLst>
    <p:sldId id="287" r:id="rId3"/>
    <p:sldId id="284" r:id="rId4"/>
    <p:sldId id="410" r:id="rId5"/>
    <p:sldId id="397" r:id="rId6"/>
    <p:sldId id="398" r:id="rId7"/>
    <p:sldId id="404" r:id="rId8"/>
    <p:sldId id="408" r:id="rId9"/>
    <p:sldId id="409" r:id="rId10"/>
    <p:sldId id="406" r:id="rId11"/>
    <p:sldId id="407" r:id="rId12"/>
    <p:sldId id="402" r:id="rId13"/>
    <p:sldId id="403" r:id="rId14"/>
    <p:sldId id="415" r:id="rId15"/>
    <p:sldId id="419" r:id="rId16"/>
    <p:sldId id="416" r:id="rId17"/>
    <p:sldId id="420" r:id="rId18"/>
    <p:sldId id="422" r:id="rId19"/>
    <p:sldId id="423" r:id="rId20"/>
    <p:sldId id="418" r:id="rId21"/>
    <p:sldId id="426" r:id="rId22"/>
    <p:sldId id="428" r:id="rId23"/>
    <p:sldId id="427" r:id="rId24"/>
    <p:sldId id="429" r:id="rId25"/>
    <p:sldId id="430" r:id="rId26"/>
    <p:sldId id="369" r:id="rId27"/>
  </p:sldIdLst>
  <p:sldSz cx="9144000" cy="6858000" type="screen4x3"/>
  <p:notesSz cx="6797675" cy="9926638"/>
  <p:embeddedFontLst>
    <p:embeddedFont>
      <p:font typeface="HY헤드라인M" panose="02030600000101010101" pitchFamily="18" charset="-127"/>
      <p:regular r:id="rId30"/>
    </p:embeddedFont>
    <p:embeddedFont>
      <p:font typeface="FangSong" panose="02010609060101010101" pitchFamily="49" charset="-122"/>
      <p:regular r:id="rId31"/>
    </p:embeddedFont>
    <p:embeddedFont>
      <p:font typeface="Franklin Gothic Medium" panose="020B0603020102020204" pitchFamily="34" charset="0"/>
      <p:regular r:id="rId32"/>
      <p:italic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HY견고딕" panose="02030600000101010101" pitchFamily="18" charset="-127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나눔고딕" panose="020B0600000101010101" charset="-127"/>
      <p:regular r:id="rId41"/>
      <p:bold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나눔고딕 ExtraBold" panose="020B0600000101010101" charset="-127"/>
      <p:bold r:id="rId45"/>
    </p:embeddedFont>
  </p:embeddedFont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ACC6"/>
    <a:srgbClr val="FEA501"/>
    <a:srgbClr val="BDE1FF"/>
    <a:srgbClr val="9999FF"/>
    <a:srgbClr val="CCCCFF"/>
    <a:srgbClr val="F79646"/>
    <a:srgbClr val="F2F2F2"/>
    <a:srgbClr val="1E5ED2"/>
    <a:srgbClr val="EC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3513" autoAdjust="0"/>
  </p:normalViewPr>
  <p:slideViewPr>
    <p:cSldViewPr snapToGrid="0">
      <p:cViewPr varScale="1">
        <p:scale>
          <a:sx n="80" d="100"/>
          <a:sy n="80" d="100"/>
        </p:scale>
        <p:origin x="-85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F1B1A165-1719-41FD-8C5D-F89173A5AD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524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4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6597CF7-6EB1-4958-A366-8AC21972B759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5078493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7ED06-6FF9-4F3F-8F46-7910781D91BE}" type="slidenum">
              <a:rPr lang="de-DE" altLang="ko-KR" smtClean="0">
                <a:latin typeface="Arial" pitchFamily="34" charset="0"/>
                <a:ea typeface="굴림" pitchFamily="50" charset="-127"/>
              </a:rPr>
              <a:pPr/>
              <a:t>0</a:t>
            </a:fld>
            <a:endParaRPr lang="de-DE" altLang="ko-KR" smtClean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53590" y="9433754"/>
            <a:ext cx="2944085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latinLnBrk="0"/>
            <a:fld id="{EBD641CD-29C5-40D7-95B2-1BAADED8ACD4}" type="slidenum">
              <a:rPr kumimoji="0" lang="en-GB" altLang="ko-KR" sz="1300"/>
              <a:pPr algn="r" defTabSz="947738" latinLnBrk="0"/>
              <a:t>0</a:t>
            </a:fld>
            <a:endParaRPr kumimoji="0" lang="en-GB" altLang="ko-KR" sz="130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4"/>
            <a:ext cx="4984962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altLang="ko-KR" dirty="0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1E944-5B6A-401B-BC64-0585D47440AC}" type="slidenum">
              <a:rPr lang="de-DE" altLang="ko-KR" smtClean="0">
                <a:latin typeface="Arial" pitchFamily="34" charset="0"/>
                <a:ea typeface="굴림" pitchFamily="50" charset="-127"/>
              </a:rPr>
              <a:pPr/>
              <a:t>1</a:t>
            </a:fld>
            <a:endParaRPr lang="de-DE" altLang="ko-KR" smtClean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4"/>
            <a:ext cx="4984962" cy="4466987"/>
          </a:xfrm>
          <a:noFill/>
          <a:ln/>
        </p:spPr>
        <p:txBody>
          <a:bodyPr/>
          <a:lstStyle/>
          <a:p>
            <a:pPr eaLnBrk="1" hangingPunct="1"/>
            <a:endParaRPr lang="ko-KR" altLang="ko-KR" noProof="1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태티서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597CF7-6EB1-4958-A366-8AC21972B759}" type="slidenum">
              <a:rPr lang="de-DE" altLang="ko-KR" smtClean="0"/>
              <a:pPr>
                <a:defRPr/>
              </a:pPr>
              <a:t>6</a:t>
            </a:fld>
            <a:endParaRPr lang="de-DE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5" name="그림 24" descr="blog-microsoft-happy.copy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25101"/>
            <a:ext cx="9144000" cy="2963333"/>
          </a:xfrm>
          <a:prstGeom prst="rect">
            <a:avLst/>
          </a:prstGeom>
        </p:spPr>
      </p:pic>
      <p:pic>
        <p:nvPicPr>
          <p:cNvPr id="22" name="Picture 3" descr="스트라이프"/>
          <p:cNvPicPr>
            <a:picLocks noChangeAspect="1" noChangeArrowheads="1"/>
          </p:cNvPicPr>
          <p:nvPr userDrawn="1"/>
        </p:nvPicPr>
        <p:blipFill>
          <a:blip r:embed="rId4" cstate="print">
            <a:lum bright="40000"/>
          </a:blip>
          <a:srcRect/>
          <a:stretch>
            <a:fillRect/>
          </a:stretch>
        </p:blipFill>
        <p:spPr bwMode="auto">
          <a:xfrm>
            <a:off x="0" y="2027976"/>
            <a:ext cx="9144000" cy="132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그림 7" descr="한글 좌우조합.jpg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79588" y="6346479"/>
            <a:ext cx="2792976" cy="46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그림 26" descr="main_visual_01.jpg"/>
          <p:cNvPicPr>
            <a:picLocks noChangeAspect="1"/>
          </p:cNvPicPr>
          <p:nvPr userDrawn="1"/>
        </p:nvPicPr>
        <p:blipFill>
          <a:blip r:embed="rId6" cstate="print"/>
          <a:srcRect l="9901" t="38788" r="61881" b="28261"/>
          <a:stretch>
            <a:fillRect/>
          </a:stretch>
        </p:blipFill>
        <p:spPr>
          <a:xfrm>
            <a:off x="0" y="5681049"/>
            <a:ext cx="2580238" cy="1176951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</p:pic>
      <p:sp>
        <p:nvSpPr>
          <p:cNvPr id="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99036" y="625770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8FC86B8F-18F4-4327-A96E-10D64C05BBB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18379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8FC86B8F-18F4-4327-A96E-10D64C05BBB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99036" y="625770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8FC86B8F-18F4-4327-A96E-10D64C05BBB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 rot="10800000">
            <a:off x="0" y="6492875"/>
            <a:ext cx="9144000" cy="36512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latinLnBrk="0">
              <a:defRPr/>
            </a:pPr>
            <a:endParaRPr kumimoji="0" lang="ko-KR" altLang="en-US">
              <a:ea typeface="+mn-ea"/>
            </a:endParaRPr>
          </a:p>
        </p:txBody>
      </p:sp>
      <p:pic>
        <p:nvPicPr>
          <p:cNvPr id="2051" name="그림 6" descr="기술보증기금 BI.jpg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" y="6242050"/>
            <a:ext cx="1328738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그림 7" descr="한글 좌우조합.jpg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15188" y="6500813"/>
            <a:ext cx="18573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그림 7" descr="그림1.png"/>
          <p:cNvPicPr>
            <a:picLocks noChangeAspect="1"/>
          </p:cNvPicPr>
          <p:nvPr userDrawn="1"/>
        </p:nvPicPr>
        <p:blipFill>
          <a:blip r:embed="rId8" cstate="print">
            <a:lum bright="40000"/>
          </a:blip>
          <a:srcRect b="28387"/>
          <a:stretch>
            <a:fillRect/>
          </a:stretch>
        </p:blipFill>
        <p:spPr bwMode="auto">
          <a:xfrm>
            <a:off x="0" y="720725"/>
            <a:ext cx="91440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99036" y="625770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8FC86B8F-18F4-4327-A96E-10D64C05BBB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7" r:id="rId2"/>
    <p:sldLayoutId id="2147483818" r:id="rId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HY헤드라인M" pitchFamily="18" charset="-127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ahoma" pitchFamily="34" charset="0"/>
          <a:ea typeface="HY헤드라인M" pitchFamily="18" charset="-127"/>
          <a:cs typeface="HY헤드라인M" pitchFamily="18" charset="-127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ahoma" pitchFamily="34" charset="0"/>
          <a:ea typeface="HY헤드라인M" pitchFamily="18" charset="-127"/>
          <a:cs typeface="HY헤드라인M" pitchFamily="18" charset="-127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ahoma" pitchFamily="34" charset="0"/>
          <a:ea typeface="HY헤드라인M" pitchFamily="18" charset="-127"/>
          <a:cs typeface="HY헤드라인M" pitchFamily="18" charset="-127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ahoma" pitchFamily="34" charset="0"/>
          <a:ea typeface="HY헤드라인M" pitchFamily="18" charset="-127"/>
          <a:cs typeface="HY헤드라인M" pitchFamily="18" charset="-127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HY헤드라인M" pitchFamily="18" charset="-127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ea typeface="HY헤드라인M" pitchFamily="18" charset="-127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ea typeface="HY헤드라인M" pitchFamily="18" charset="-127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ea typeface="HY헤드라인M" pitchFamily="18" charset="-127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ea typeface="HY헤드라인M" pitchFamily="18" charset="-127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3072" y="2238141"/>
            <a:ext cx="8518448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ts val="6000"/>
              </a:lnSpc>
              <a:defRPr/>
            </a:pPr>
            <a:r>
              <a:rPr kumimoji="0" lang="ko-KR" altLang="en-US" sz="5400" b="1" spc="-20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5400000" scaled="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기술이전 및 거래지원 제도</a:t>
            </a:r>
            <a:endParaRPr kumimoji="0" lang="ko-KR" altLang="en-US" sz="5400" b="1" spc="-20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5400000" scaled="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14374" y="1657505"/>
          <a:ext cx="7305675" cy="19028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99891"/>
                <a:gridCol w="2107862"/>
                <a:gridCol w="1282500"/>
                <a:gridCol w="1156541"/>
                <a:gridCol w="1156540"/>
                <a:gridCol w="1202341"/>
              </a:tblGrid>
              <a:tr h="4176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구 분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2011</a:t>
                      </a:r>
                      <a:r>
                        <a:rPr lang="ko-KR" altLang="en-US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년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2012</a:t>
                      </a:r>
                      <a:r>
                        <a:rPr lang="ko-KR" altLang="en-US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년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2013</a:t>
                      </a:r>
                      <a:r>
                        <a:rPr lang="ko-KR" altLang="en-US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년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2014</a:t>
                      </a:r>
                      <a:r>
                        <a:rPr lang="ko-KR" altLang="en-US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년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평가건수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40,702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45,702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45,414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46,941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82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기술가치평가</a:t>
                      </a: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471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548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378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606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기술사업타당성평가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36,920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41,366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40,994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37,991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종합기술평가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3,311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3,788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4,042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8,344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2713" y="46038"/>
            <a:ext cx="90140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융합지원 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Infra _</a:t>
            </a:r>
            <a:r>
              <a:rPr kumimoji="0"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평가</a:t>
            </a:r>
            <a:r>
              <a:rPr kumimoji="0" lang="en-US" altLang="ko-KR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/Consulting Knowhow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1"/>
            <a:ext cx="7383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중소기업 특화 기술평가</a:t>
            </a:r>
            <a:r>
              <a:rPr kumimoji="0" lang="en-US" altLang="ko-KR" sz="2400" dirty="0" err="1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ㆍConsulting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Know-how 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보유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AutoShape 104"/>
          <p:cNvSpPr>
            <a:spLocks noChangeArrowheads="1"/>
          </p:cNvSpPr>
          <p:nvPr/>
        </p:nvSpPr>
        <p:spPr bwMode="auto">
          <a:xfrm>
            <a:off x="722891" y="3608011"/>
            <a:ext cx="7305575" cy="2630282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AutoShape 106"/>
          <p:cNvSpPr>
            <a:spLocks noChangeArrowheads="1"/>
          </p:cNvSpPr>
          <p:nvPr/>
        </p:nvSpPr>
        <p:spPr bwMode="auto">
          <a:xfrm>
            <a:off x="787852" y="3682541"/>
            <a:ext cx="7165348" cy="2460396"/>
          </a:xfrm>
          <a:prstGeom prst="roundRect">
            <a:avLst>
              <a:gd name="adj" fmla="val 418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endParaRPr kumimoji="0" lang="ko-KR" altLang="en-US" sz="11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" name="그룹 9"/>
          <p:cNvGrpSpPr/>
          <p:nvPr/>
        </p:nvGrpSpPr>
        <p:grpSpPr>
          <a:xfrm>
            <a:off x="597867" y="3729970"/>
            <a:ext cx="7376522" cy="2680133"/>
            <a:chOff x="861947" y="3163686"/>
            <a:chExt cx="7737113" cy="3495211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861947" y="4224937"/>
              <a:ext cx="2318145" cy="1775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just" latinLnBrk="0">
                <a:spcBef>
                  <a:spcPct val="50000"/>
                </a:spcBef>
                <a:buFontTx/>
                <a:buBlip>
                  <a:blip r:embed="rId3"/>
                </a:buBlip>
              </a:pPr>
              <a:endParaRPr kumimoji="0" lang="en-US" altLang="ko-KR" sz="1600" dirty="0">
                <a:solidFill>
                  <a:srgbClr val="000A5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2" name="Picture 3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6228" y="3163686"/>
              <a:ext cx="2252663" cy="104478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13" name="AutoShape 40"/>
            <p:cNvSpPr>
              <a:spLocks noChangeArrowheads="1"/>
            </p:cNvSpPr>
            <p:nvPr/>
          </p:nvSpPr>
          <p:spPr bwMode="auto">
            <a:xfrm>
              <a:off x="1186228" y="3682984"/>
              <a:ext cx="2252663" cy="1176169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wrap="none" lIns="36000" rIns="36000" anchor="t" anchorCtr="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1367167" y="3312237"/>
              <a:ext cx="1812924" cy="3377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latin typeface="나눔고딕" pitchFamily="50" charset="-127"/>
                  <a:ea typeface="나눔고딕" pitchFamily="50" charset="-127"/>
                </a:rPr>
                <a:t>가</a:t>
              </a:r>
              <a:r>
                <a:rPr lang="en-US" altLang="ko-KR" sz="1400" b="1" dirty="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400" b="1" dirty="0" smtClean="0">
                  <a:latin typeface="나눔고딕" pitchFamily="50" charset="-127"/>
                  <a:ea typeface="나눔고딕" pitchFamily="50" charset="-127"/>
                </a:rPr>
                <a:t>기술가치평가</a:t>
              </a:r>
              <a:endParaRPr lang="ko-KR" altLang="en-US" sz="14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098506" y="3682985"/>
              <a:ext cx="2428108" cy="1176168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none" lIns="252000" rIns="252000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ko-KR" altLang="en-US" sz="1200" dirty="0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 당해 기술에 의하여 현재 </a:t>
              </a:r>
              <a:endParaRPr lang="en-US" altLang="ko-KR" sz="1200" dirty="0" smtClean="0">
                <a:solidFill>
                  <a:srgbClr val="202C3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ko-KR" altLang="en-US" sz="1200" dirty="0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 시현되고 있거나 장래에 </a:t>
              </a:r>
              <a:endParaRPr lang="en-US" altLang="ko-KR" sz="1200" dirty="0" smtClean="0">
                <a:solidFill>
                  <a:srgbClr val="202C3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ko-KR" altLang="en-US" sz="1200" dirty="0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 시현될 기술의 가치를 평가</a:t>
              </a:r>
              <a:endParaRPr lang="en-US" altLang="ko-KR" sz="1200" b="1" dirty="0" smtClean="0">
                <a:solidFill>
                  <a:srgbClr val="202C3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ts val="1600"/>
                </a:lnSpc>
              </a:pPr>
              <a:endParaRPr lang="en-US" altLang="ko-KR" sz="1200" b="1" dirty="0" smtClean="0">
                <a:solidFill>
                  <a:srgbClr val="202C3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ts val="1600"/>
                </a:lnSpc>
              </a:pPr>
              <a:endParaRPr lang="en-US" altLang="ko-KR" sz="1200" b="1" dirty="0" smtClean="0">
                <a:solidFill>
                  <a:srgbClr val="202C3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ts val="1600"/>
                </a:lnSpc>
              </a:pPr>
              <a:endParaRPr lang="ko-KR" altLang="en-US" sz="1200" b="1" dirty="0">
                <a:solidFill>
                  <a:srgbClr val="202C3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pic>
          <p:nvPicPr>
            <p:cNvPr id="16" name="Picture 3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36548" y="3163686"/>
              <a:ext cx="2252663" cy="9774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" name="AutoShape 38"/>
            <p:cNvSpPr>
              <a:spLocks noChangeArrowheads="1"/>
            </p:cNvSpPr>
            <p:nvPr/>
          </p:nvSpPr>
          <p:spPr bwMode="auto">
            <a:xfrm>
              <a:off x="3736548" y="3673476"/>
              <a:ext cx="2252662" cy="1185677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9525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3876258" y="3327208"/>
              <a:ext cx="2072346" cy="3377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r>
                <a:rPr lang="ko-KR" altLang="en-US" sz="1400" b="1" dirty="0" smtClean="0">
                  <a:latin typeface="나눔고딕" pitchFamily="50" charset="-127"/>
                  <a:ea typeface="나눔고딕" pitchFamily="50" charset="-127"/>
                </a:rPr>
                <a:t>나</a:t>
              </a:r>
              <a:r>
                <a:rPr lang="en-US" altLang="ko-KR" sz="1400" b="1" dirty="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400" b="1" dirty="0" smtClean="0">
                  <a:latin typeface="나눔고딕" pitchFamily="50" charset="-127"/>
                  <a:ea typeface="나눔고딕" pitchFamily="50" charset="-127"/>
                </a:rPr>
                <a:t>기술사업타당성평가</a:t>
              </a:r>
              <a:endParaRPr lang="en-US" altLang="ko-KR" sz="14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9" name="Picture 4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22574" y="3163686"/>
              <a:ext cx="2244724" cy="10806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" name="AutoShape 43"/>
            <p:cNvSpPr>
              <a:spLocks noChangeArrowheads="1"/>
            </p:cNvSpPr>
            <p:nvPr/>
          </p:nvSpPr>
          <p:spPr bwMode="auto">
            <a:xfrm>
              <a:off x="6214635" y="3682984"/>
              <a:ext cx="2252663" cy="1176169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t" anchorCtr="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  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기업이 보유하고 있는 모든</a:t>
              </a: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ts val="1600"/>
                </a:lnSpc>
              </a:pP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  기술을 경영환경</a:t>
              </a: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사업전망</a:t>
              </a: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ts val="1600"/>
                </a:lnSpc>
              </a:pP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  등 기업의 실체와 연계하여</a:t>
              </a: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ts val="1600"/>
                </a:lnSpc>
              </a:pP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  종합적으로 평가</a:t>
              </a:r>
              <a:endParaRPr lang="ko-KR" altLang="en-US" sz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Text Box 45"/>
            <p:cNvSpPr txBox="1">
              <a:spLocks noChangeArrowheads="1"/>
            </p:cNvSpPr>
            <p:nvPr/>
          </p:nvSpPr>
          <p:spPr bwMode="auto">
            <a:xfrm>
              <a:off x="6543702" y="3317034"/>
              <a:ext cx="1541709" cy="3377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r>
                <a:rPr lang="ko-KR" altLang="en-US" sz="1400" b="1" dirty="0" smtClean="0">
                  <a:latin typeface="나눔고딕" pitchFamily="50" charset="-127"/>
                  <a:ea typeface="나눔고딕" pitchFamily="50" charset="-127"/>
                </a:rPr>
                <a:t>다</a:t>
              </a:r>
              <a:r>
                <a:rPr lang="en-US" altLang="ko-KR" sz="1400" b="1" dirty="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400" b="1" dirty="0" smtClean="0">
                  <a:latin typeface="나눔고딕" pitchFamily="50" charset="-127"/>
                  <a:ea typeface="나눔고딕" pitchFamily="50" charset="-127"/>
                </a:rPr>
                <a:t>종합기술평가</a:t>
              </a:r>
              <a:endParaRPr lang="en-US" altLang="ko-KR" sz="14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6222573" y="3707193"/>
              <a:ext cx="2376487" cy="2294104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none" lIns="252000" rIns="252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ko-KR" altLang="en-US" sz="1200" b="1" dirty="0">
                <a:solidFill>
                  <a:srgbClr val="202C3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3561102" y="3682985"/>
              <a:ext cx="2428108" cy="1176168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none" lIns="252000" rIns="252000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ko-KR" altLang="en-US" sz="1200" dirty="0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 특정기술 또는 아이디어를</a:t>
              </a:r>
              <a:endParaRPr lang="en-US" altLang="ko-KR" sz="1200" dirty="0" smtClean="0">
                <a:solidFill>
                  <a:srgbClr val="202C3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ko-KR" sz="1200" dirty="0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 </a:t>
              </a:r>
              <a:r>
                <a:rPr lang="ko-KR" altLang="en-US" sz="1200" dirty="0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사업화</a:t>
              </a:r>
              <a:r>
                <a:rPr lang="en-US" altLang="ko-KR" sz="1200" dirty="0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투자를 확대하고자 </a:t>
              </a:r>
              <a:endParaRPr lang="en-US" altLang="ko-KR" sz="1200" dirty="0" smtClean="0">
                <a:solidFill>
                  <a:srgbClr val="202C3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ko-KR" sz="1200" dirty="0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 </a:t>
              </a:r>
              <a:r>
                <a:rPr lang="ko-KR" altLang="en-US" sz="1200" dirty="0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하는 때에 </a:t>
              </a:r>
              <a:r>
                <a:rPr lang="ko-KR" altLang="en-US" sz="1200" dirty="0" err="1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당해사업의</a:t>
              </a:r>
              <a:r>
                <a:rPr lang="ko-KR" altLang="en-US" sz="1200" dirty="0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</a:t>
              </a:r>
              <a:r>
                <a:rPr lang="ko-KR" altLang="en-US" sz="1200" dirty="0" err="1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기술성</a:t>
              </a:r>
              <a:endParaRPr lang="en-US" altLang="ko-KR" sz="1200" dirty="0" smtClean="0">
                <a:solidFill>
                  <a:srgbClr val="202C3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ko-KR" sz="1200" dirty="0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 </a:t>
              </a:r>
              <a:r>
                <a:rPr lang="ko-KR" altLang="en-US" sz="1200" dirty="0" smtClean="0">
                  <a:solidFill>
                    <a:srgbClr val="202C3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및 사업타당성을 평가</a:t>
              </a:r>
              <a:endParaRPr lang="en-US" altLang="ko-KR" sz="1200" b="1" dirty="0" smtClean="0">
                <a:solidFill>
                  <a:srgbClr val="202C3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>
                <a:lnSpc>
                  <a:spcPts val="1600"/>
                </a:lnSpc>
              </a:pPr>
              <a:endParaRPr lang="ko-KR" altLang="en-US" sz="1200" b="1" dirty="0">
                <a:solidFill>
                  <a:srgbClr val="202C30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24" name="AutoShape 40"/>
            <p:cNvSpPr>
              <a:spLocks noChangeArrowheads="1"/>
            </p:cNvSpPr>
            <p:nvPr/>
          </p:nvSpPr>
          <p:spPr bwMode="auto">
            <a:xfrm>
              <a:off x="1186228" y="5029005"/>
              <a:ext cx="2252663" cy="1216510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wrap="none" lIns="36000" rIns="36000" anchor="t" anchorCtr="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TextBox 70"/>
            <p:cNvSpPr txBox="1"/>
            <p:nvPr/>
          </p:nvSpPr>
          <p:spPr>
            <a:xfrm>
              <a:off x="1186228" y="4859153"/>
              <a:ext cx="2252663" cy="1013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v"/>
              </a:pP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v"/>
              </a:pP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 현물출자용 기술가치평가</a:t>
              </a: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v"/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기술이전용 기술가치평가</a:t>
              </a: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AutoShape 38"/>
            <p:cNvSpPr>
              <a:spLocks noChangeArrowheads="1"/>
            </p:cNvSpPr>
            <p:nvPr/>
          </p:nvSpPr>
          <p:spPr bwMode="auto">
            <a:xfrm>
              <a:off x="3736548" y="5029003"/>
              <a:ext cx="2252662" cy="1220265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9525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TextBox 72"/>
            <p:cNvSpPr txBox="1"/>
            <p:nvPr/>
          </p:nvSpPr>
          <p:spPr>
            <a:xfrm>
              <a:off x="3736548" y="4732286"/>
              <a:ext cx="2252663" cy="1926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</a:p>
            <a:p>
              <a:pPr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v"/>
              </a:pP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 특허기술사업성 평가</a:t>
              </a: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v"/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벤처</a:t>
              </a: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200" dirty="0" err="1" smtClean="0">
                  <a:latin typeface="나눔고딕" pitchFamily="50" charset="-127"/>
                  <a:ea typeface="나눔고딕" pitchFamily="50" charset="-127"/>
                </a:rPr>
                <a:t>이노비즈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v"/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보증지원을 위한 평가</a:t>
              </a: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  <a:buClr>
                  <a:schemeClr val="accent1"/>
                </a:buClr>
              </a:pPr>
              <a:endParaRPr lang="ko-KR" altLang="en-US" sz="1200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AutoShape 43"/>
            <p:cNvSpPr>
              <a:spLocks noChangeArrowheads="1"/>
            </p:cNvSpPr>
            <p:nvPr/>
          </p:nvSpPr>
          <p:spPr bwMode="auto">
            <a:xfrm>
              <a:off x="6214635" y="5011553"/>
              <a:ext cx="2252663" cy="1230678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t" anchorCtr="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  </a:t>
              </a:r>
              <a:endParaRPr lang="ko-KR" altLang="en-US" sz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TextBox 74"/>
            <p:cNvSpPr txBox="1"/>
            <p:nvPr/>
          </p:nvSpPr>
          <p:spPr>
            <a:xfrm>
              <a:off x="6214635" y="4719601"/>
              <a:ext cx="2252663" cy="1565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Clr>
                  <a:schemeClr val="accent1"/>
                </a:buClr>
              </a:pP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v"/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dirty="0" smtClean="0">
                  <a:latin typeface="나눔고딕" pitchFamily="50" charset="-127"/>
                  <a:ea typeface="나눔고딕" pitchFamily="50" charset="-127"/>
                </a:rPr>
                <a:t>주식가치평가</a:t>
              </a:r>
              <a:endParaRPr lang="en-US" altLang="ko-KR" sz="1200" dirty="0" smtClean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v"/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spc="-300" dirty="0" smtClean="0">
                  <a:latin typeface="나눔고딕" pitchFamily="50" charset="-127"/>
                  <a:ea typeface="나눔고딕" pitchFamily="50" charset="-127"/>
                </a:rPr>
                <a:t>코스닥시장 상장기업의 전문평가 </a:t>
              </a:r>
              <a:endParaRPr lang="en-US" altLang="ko-KR" sz="1200" spc="-300" dirty="0" smtClean="0"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v"/>
              </a:pPr>
              <a:r>
                <a:rPr lang="en-US" altLang="ko-KR" sz="1200" spc="-3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spc="-300" dirty="0" smtClean="0">
                  <a:latin typeface="나눔고딕" pitchFamily="50" charset="-127"/>
                  <a:ea typeface="나눔고딕" pitchFamily="50" charset="-127"/>
                </a:rPr>
                <a:t>기술신용정보 산출     및     제공을 위한 평가</a:t>
              </a:r>
            </a:p>
          </p:txBody>
        </p:sp>
        <p:pic>
          <p:nvPicPr>
            <p:cNvPr id="30" name="Picture 63" descr="p13-3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00225" y="4859153"/>
              <a:ext cx="930336" cy="26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31" name="Picture 63" descr="p13-3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355569" y="4755290"/>
              <a:ext cx="930336" cy="26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32" name="Picture 63" descr="p13-3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6917213" y="4859153"/>
              <a:ext cx="930336" cy="26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</p:pic>
      </p:grp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560332" y="1301933"/>
            <a:ext cx="761270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latin typeface="나눔고딕 ExtraBold" pitchFamily="50" charset="-127"/>
                <a:ea typeface="나눔고딕 ExtraBold" pitchFamily="50" charset="-127"/>
              </a:rPr>
              <a:t>                                              &lt;</a:t>
            </a:r>
            <a:r>
              <a:rPr kumimoji="0" lang="ko-KR" altLang="en-US" sz="1400" dirty="0" err="1" smtClean="0">
                <a:latin typeface="나눔고딕 ExtraBold" pitchFamily="50" charset="-127"/>
                <a:ea typeface="나눔고딕 ExtraBold" pitchFamily="50" charset="-127"/>
              </a:rPr>
              <a:t>기보</a:t>
            </a:r>
            <a:r>
              <a:rPr kumimoji="0" lang="ko-KR" altLang="en-US" sz="1400" dirty="0" smtClean="0">
                <a:latin typeface="나눔고딕 ExtraBold" pitchFamily="50" charset="-127"/>
                <a:ea typeface="나눔고딕 ExtraBold" pitchFamily="50" charset="-127"/>
              </a:rPr>
              <a:t> 기술평가 실적</a:t>
            </a:r>
            <a:r>
              <a:rPr kumimoji="0" lang="en-US" altLang="ko-KR" sz="1200" dirty="0" smtClean="0">
                <a:latin typeface="나눔고딕 ExtraBold" pitchFamily="50" charset="-127"/>
                <a:ea typeface="나눔고딕 ExtraBold" pitchFamily="50" charset="-127"/>
              </a:rPr>
              <a:t>&gt;                                                                 (</a:t>
            </a:r>
            <a:r>
              <a:rPr kumimoji="0" lang="ko-KR" altLang="en-US" sz="1200" dirty="0" smtClean="0">
                <a:latin typeface="나눔고딕 ExtraBold" pitchFamily="50" charset="-127"/>
                <a:ea typeface="나눔고딕 ExtraBold" pitchFamily="50" charset="-127"/>
              </a:rPr>
              <a:t>단위</a:t>
            </a:r>
            <a:r>
              <a:rPr kumimoji="0" lang="en-US" altLang="ko-KR" sz="1200" dirty="0" smtClean="0">
                <a:latin typeface="나눔고딕 ExtraBold" pitchFamily="50" charset="-127"/>
                <a:ea typeface="나눔고딕 ExtraBold" pitchFamily="50" charset="-127"/>
              </a:rPr>
              <a:t>:</a:t>
            </a:r>
            <a:r>
              <a:rPr kumimoji="0" lang="ko-KR" altLang="en-US" sz="1200" dirty="0" smtClean="0">
                <a:latin typeface="나눔고딕 ExtraBold" pitchFamily="50" charset="-127"/>
                <a:ea typeface="나눔고딕 ExtraBold" pitchFamily="50" charset="-127"/>
              </a:rPr>
              <a:t>건</a:t>
            </a:r>
            <a:r>
              <a:rPr kumimoji="0" lang="en-US" altLang="ko-KR" sz="1200" dirty="0" smtClean="0">
                <a:latin typeface="나눔고딕 ExtraBold" pitchFamily="50" charset="-127"/>
                <a:ea typeface="나눔고딕 ExtraBold" pitchFamily="50" charset="-127"/>
              </a:rPr>
              <a:t>)                                                   </a:t>
            </a:r>
            <a:endParaRPr kumimoji="0" lang="en-US" altLang="ko-KR" sz="1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4"/>
          </p:nvPr>
        </p:nvSpPr>
        <p:spPr>
          <a:xfrm>
            <a:off x="2914205" y="6365136"/>
            <a:ext cx="1905000" cy="457200"/>
          </a:xfrm>
        </p:spPr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12293" y="1900024"/>
            <a:ext cx="5256554" cy="774660"/>
            <a:chOff x="1904741" y="1702359"/>
            <a:chExt cx="5256554" cy="774660"/>
          </a:xfrm>
        </p:grpSpPr>
        <p:cxnSp>
          <p:nvCxnSpPr>
            <p:cNvPr id="7" name="직선 연결선 6"/>
            <p:cNvCxnSpPr/>
            <p:nvPr/>
          </p:nvCxnSpPr>
          <p:spPr bwMode="auto">
            <a:xfrm flipV="1">
              <a:off x="2334375" y="2462542"/>
              <a:ext cx="4826920" cy="3219"/>
            </a:xfrm>
            <a:prstGeom prst="line">
              <a:avLst/>
            </a:prstGeom>
            <a:ln>
              <a:solidFill>
                <a:srgbClr val="4BACC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57"/>
            <p:cNvSpPr txBox="1">
              <a:spLocks noChangeArrowheads="1"/>
            </p:cNvSpPr>
            <p:nvPr/>
          </p:nvSpPr>
          <p:spPr bwMode="auto">
            <a:xfrm>
              <a:off x="2671164" y="1921146"/>
              <a:ext cx="43973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ko-KR" altLang="en-US" sz="2400" dirty="0" err="1" smtClean="0">
                  <a:latin typeface="나눔고딕 ExtraBold" pitchFamily="50" charset="-127"/>
                  <a:ea typeface="나눔고딕 ExtraBold" pitchFamily="50" charset="-127"/>
                </a:rPr>
                <a:t>기보의</a:t>
              </a:r>
              <a:r>
                <a:rPr kumimoji="0"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 기술이전</a:t>
              </a:r>
              <a:r>
                <a:rPr kumimoji="0"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•</a:t>
              </a:r>
              <a:r>
                <a:rPr kumimoji="0"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융합 지원제도</a:t>
              </a:r>
              <a:endParaRPr kumimoji="0"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9" name="현 8"/>
            <p:cNvSpPr/>
            <p:nvPr/>
          </p:nvSpPr>
          <p:spPr>
            <a:xfrm rot="900000">
              <a:off x="1904741" y="1702359"/>
              <a:ext cx="774660" cy="774660"/>
            </a:xfrm>
            <a:prstGeom prst="chord">
              <a:avLst>
                <a:gd name="adj1" fmla="val 3381758"/>
                <a:gd name="adj2" fmla="val 20290105"/>
              </a:avLst>
            </a:prstGeom>
            <a:solidFill>
              <a:srgbClr val="4BAC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TextBox 18"/>
            <p:cNvSpPr txBox="1"/>
            <p:nvPr/>
          </p:nvSpPr>
          <p:spPr>
            <a:xfrm>
              <a:off x="2114779" y="18312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124134" y="2688876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2-1.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개요 및 절차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2-2.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지원제도 상세</a:t>
            </a:r>
            <a:endParaRPr lang="ko-KR" altLang="en-US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oShape 106"/>
          <p:cNvSpPr>
            <a:spLocks noChangeArrowheads="1"/>
          </p:cNvSpPr>
          <p:nvPr/>
        </p:nvSpPr>
        <p:spPr bwMode="auto">
          <a:xfrm>
            <a:off x="108643" y="1376125"/>
            <a:ext cx="8917662" cy="5051835"/>
          </a:xfrm>
          <a:prstGeom prst="roundRect">
            <a:avLst>
              <a:gd name="adj" fmla="val 3675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endParaRPr kumimoji="0"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6" name="오각형 165"/>
          <p:cNvSpPr/>
          <p:nvPr/>
        </p:nvSpPr>
        <p:spPr bwMode="auto">
          <a:xfrm>
            <a:off x="941559" y="1428180"/>
            <a:ext cx="1765427" cy="468000"/>
          </a:xfrm>
          <a:prstGeom prst="homePlate">
            <a:avLst>
              <a:gd name="adj" fmla="val 40328"/>
            </a:avLst>
          </a:prstGeom>
          <a:solidFill>
            <a:srgbClr val="BDE1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7" name="갈매기형 수장 166"/>
          <p:cNvSpPr/>
          <p:nvPr/>
        </p:nvSpPr>
        <p:spPr bwMode="auto">
          <a:xfrm>
            <a:off x="2589297" y="1428180"/>
            <a:ext cx="2444429" cy="468000"/>
          </a:xfrm>
          <a:prstGeom prst="chevron">
            <a:avLst>
              <a:gd name="adj" fmla="val 38393"/>
            </a:avLst>
          </a:prstGeom>
          <a:solidFill>
            <a:srgbClr val="BDE1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8" name="갈매기형 수장 167"/>
          <p:cNvSpPr/>
          <p:nvPr/>
        </p:nvSpPr>
        <p:spPr bwMode="auto">
          <a:xfrm>
            <a:off x="4914533" y="1428180"/>
            <a:ext cx="1332357" cy="468000"/>
          </a:xfrm>
          <a:prstGeom prst="chevron">
            <a:avLst>
              <a:gd name="adj" fmla="val 38393"/>
            </a:avLst>
          </a:prstGeom>
          <a:solidFill>
            <a:srgbClr val="BDE1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9" name="갈매기형 수장 168"/>
          <p:cNvSpPr/>
          <p:nvPr/>
        </p:nvSpPr>
        <p:spPr bwMode="auto">
          <a:xfrm>
            <a:off x="6144295" y="1428180"/>
            <a:ext cx="2728101" cy="468000"/>
          </a:xfrm>
          <a:prstGeom prst="chevron">
            <a:avLst>
              <a:gd name="adj" fmla="val 38393"/>
            </a:avLst>
          </a:prstGeom>
          <a:solidFill>
            <a:srgbClr val="BDE1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713" y="46038"/>
            <a:ext cx="332975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융합 지원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0375" y="787400"/>
            <a:ext cx="3852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개요 및 절차 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(Full Package)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6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5400000">
            <a:off x="402778" y="4138673"/>
            <a:ext cx="439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2753709" y="4138673"/>
            <a:ext cx="439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>
            <a:off x="3989955" y="4138673"/>
            <a:ext cx="439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30732" y="3011317"/>
            <a:ext cx="792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 bwMode="gray">
          <a:xfrm>
            <a:off x="1058637" y="2374868"/>
            <a:ext cx="639757" cy="2857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연구개발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939524" y="1918152"/>
            <a:ext cx="792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21940" y="5207092"/>
            <a:ext cx="792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 bwMode="gray">
          <a:xfrm>
            <a:off x="209909" y="1900568"/>
            <a:ext cx="703995" cy="1080000"/>
          </a:xfrm>
          <a:prstGeom prst="roundRect">
            <a:avLst/>
          </a:prstGeom>
          <a:solidFill>
            <a:srgbClr val="F79646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ln w="15875" cap="rnd" cmpd="sng">
                  <a:noFill/>
                </a:ln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공공연</a:t>
            </a:r>
            <a:endParaRPr lang="en-US" altLang="ko-KR" sz="1400" b="1" dirty="0" smtClean="0">
              <a:ln w="15875" cap="rnd" cmpd="sng">
                <a:noFill/>
              </a:ln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n w="15875" cap="rnd" cmpd="sng">
                  <a:noFill/>
                </a:ln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학교</a:t>
            </a:r>
          </a:p>
        </p:txBody>
      </p:sp>
      <p:sp>
        <p:nvSpPr>
          <p:cNvPr id="49" name="모서리가 둥근 직사각형 48"/>
          <p:cNvSpPr/>
          <p:nvPr/>
        </p:nvSpPr>
        <p:spPr bwMode="gray">
          <a:xfrm>
            <a:off x="199838" y="3026002"/>
            <a:ext cx="703995" cy="2160000"/>
          </a:xfrm>
          <a:prstGeom prst="roundRect">
            <a:avLst/>
          </a:prstGeom>
          <a:solidFill>
            <a:srgbClr val="4BACC6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1400" b="1" dirty="0" smtClean="0">
                <a:ln w="15875" cap="rnd" cmpd="sng">
                  <a:noFill/>
                </a:ln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기술</a:t>
            </a:r>
            <a:endParaRPr lang="en-US" altLang="ko-KR" sz="1400" b="1" dirty="0" smtClean="0">
              <a:ln w="15875" cap="rnd" cmpd="sng">
                <a:noFill/>
              </a:ln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pPr lvl="0" algn="ctr"/>
            <a:r>
              <a:rPr lang="ko-KR" altLang="en-US" sz="1400" b="1" dirty="0" smtClean="0">
                <a:ln w="15875" cap="rnd" cmpd="sng">
                  <a:noFill/>
                </a:ln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보증</a:t>
            </a:r>
            <a:endParaRPr lang="en-US" altLang="ko-KR" sz="1400" b="1" dirty="0" smtClean="0">
              <a:ln w="15875" cap="rnd" cmpd="sng">
                <a:noFill/>
              </a:ln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pPr lvl="0" algn="ctr"/>
            <a:r>
              <a:rPr lang="ko-KR" altLang="en-US" sz="1400" b="1" dirty="0" smtClean="0">
                <a:ln w="15875" cap="rnd" cmpd="sng">
                  <a:noFill/>
                </a:ln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기금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923080" y="6332867"/>
            <a:ext cx="792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 bwMode="gray">
          <a:xfrm>
            <a:off x="200978" y="5217791"/>
            <a:ext cx="703995" cy="1080000"/>
          </a:xfrm>
          <a:prstGeom prst="roundRect">
            <a:avLst/>
          </a:prstGeom>
          <a:solidFill>
            <a:srgbClr val="9999FF"/>
          </a:solidFill>
          <a:ln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1400" b="1" dirty="0" smtClean="0">
                <a:ln w="15875" cap="rnd" cmpd="sng">
                  <a:noFill/>
                </a:ln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기업</a:t>
            </a:r>
          </a:p>
        </p:txBody>
      </p:sp>
      <p:sp>
        <p:nvSpPr>
          <p:cNvPr id="52" name="모서리가 둥근 직사각형 51"/>
          <p:cNvSpPr/>
          <p:nvPr/>
        </p:nvSpPr>
        <p:spPr bwMode="gray">
          <a:xfrm>
            <a:off x="1058637" y="3433510"/>
            <a:ext cx="639757" cy="285752"/>
          </a:xfrm>
          <a:prstGeom prst="roundRect">
            <a:avLst/>
          </a:prstGeom>
          <a:ln>
            <a:solidFill>
              <a:srgbClr val="4BACC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기술선별</a:t>
            </a:r>
            <a:endParaRPr lang="ko-KR" altLang="en-US" sz="1100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 bwMode="gray">
          <a:xfrm>
            <a:off x="1058637" y="4349497"/>
            <a:ext cx="639757" cy="285752"/>
          </a:xfrm>
          <a:prstGeom prst="roundRect">
            <a:avLst/>
          </a:prstGeom>
          <a:ln>
            <a:solidFill>
              <a:srgbClr val="4BACC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수요조사</a:t>
            </a:r>
          </a:p>
        </p:txBody>
      </p:sp>
      <p:sp>
        <p:nvSpPr>
          <p:cNvPr id="54" name="모서리가 둥근 직사각형 53"/>
          <p:cNvSpPr/>
          <p:nvPr/>
        </p:nvSpPr>
        <p:spPr bwMode="gray">
          <a:xfrm>
            <a:off x="1058637" y="5591038"/>
            <a:ext cx="639757" cy="285752"/>
          </a:xfrm>
          <a:prstGeom prst="roundRect">
            <a:avLst/>
          </a:prstGeom>
          <a:ln>
            <a:solidFill>
              <a:srgbClr val="9999FF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기술수요</a:t>
            </a:r>
          </a:p>
        </p:txBody>
      </p:sp>
      <p:sp>
        <p:nvSpPr>
          <p:cNvPr id="55" name="모서리가 둥근 직사각형 54"/>
          <p:cNvSpPr/>
          <p:nvPr/>
        </p:nvSpPr>
        <p:spPr bwMode="gray">
          <a:xfrm>
            <a:off x="1908635" y="3874494"/>
            <a:ext cx="639757" cy="285752"/>
          </a:xfrm>
          <a:prstGeom prst="roundRect">
            <a:avLst/>
          </a:prstGeom>
          <a:ln>
            <a:solidFill>
              <a:srgbClr val="4BACC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D/B</a:t>
            </a:r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구축</a:t>
            </a:r>
          </a:p>
        </p:txBody>
      </p:sp>
      <p:cxnSp>
        <p:nvCxnSpPr>
          <p:cNvPr id="56" name="직선 화살표 연결선 55"/>
          <p:cNvCxnSpPr>
            <a:stCxn id="45" idx="2"/>
            <a:endCxn id="52" idx="0"/>
          </p:cNvCxnSpPr>
          <p:nvPr/>
        </p:nvCxnSpPr>
        <p:spPr bwMode="auto">
          <a:xfrm>
            <a:off x="1378516" y="2660620"/>
            <a:ext cx="0" cy="7728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직선 화살표 연결선 56"/>
          <p:cNvCxnSpPr>
            <a:stCxn id="54" idx="0"/>
            <a:endCxn id="53" idx="2"/>
          </p:cNvCxnSpPr>
          <p:nvPr/>
        </p:nvCxnSpPr>
        <p:spPr bwMode="auto">
          <a:xfrm flipV="1">
            <a:off x="1378516" y="4635249"/>
            <a:ext cx="0" cy="9557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꺾인 연결선 57"/>
          <p:cNvCxnSpPr>
            <a:stCxn id="52" idx="3"/>
            <a:endCxn id="55" idx="1"/>
          </p:cNvCxnSpPr>
          <p:nvPr/>
        </p:nvCxnSpPr>
        <p:spPr bwMode="auto">
          <a:xfrm>
            <a:off x="1698394" y="3576386"/>
            <a:ext cx="210241" cy="4409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꺾인 연결선 58"/>
          <p:cNvCxnSpPr>
            <a:stCxn id="53" idx="3"/>
            <a:endCxn id="55" idx="1"/>
          </p:cNvCxnSpPr>
          <p:nvPr/>
        </p:nvCxnSpPr>
        <p:spPr bwMode="auto">
          <a:xfrm flipV="1">
            <a:off x="1698394" y="4017370"/>
            <a:ext cx="210241" cy="4750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0" name="모서리가 둥근 직사각형 59"/>
          <p:cNvSpPr/>
          <p:nvPr/>
        </p:nvSpPr>
        <p:spPr bwMode="gray">
          <a:xfrm>
            <a:off x="2749564" y="3219841"/>
            <a:ext cx="900000" cy="285752"/>
          </a:xfrm>
          <a:prstGeom prst="roundRect">
            <a:avLst/>
          </a:prstGeom>
          <a:ln>
            <a:solidFill>
              <a:srgbClr val="4BACC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기술이전설명회</a:t>
            </a:r>
          </a:p>
        </p:txBody>
      </p:sp>
      <p:sp>
        <p:nvSpPr>
          <p:cNvPr id="61" name="모서리가 둥근 직사각형 60"/>
          <p:cNvSpPr/>
          <p:nvPr/>
        </p:nvSpPr>
        <p:spPr bwMode="gray">
          <a:xfrm>
            <a:off x="2749564" y="3874494"/>
            <a:ext cx="900000" cy="285752"/>
          </a:xfrm>
          <a:prstGeom prst="roundRect">
            <a:avLst/>
          </a:prstGeom>
          <a:ln>
            <a:solidFill>
              <a:srgbClr val="4BACC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KTMS </a:t>
            </a:r>
            <a:r>
              <a:rPr lang="ko-KR" altLang="en-US" sz="1100" dirty="0" err="1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매칭</a:t>
            </a:r>
            <a:endParaRPr lang="ko-KR" altLang="en-US" sz="1100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 bwMode="gray">
          <a:xfrm>
            <a:off x="2749564" y="4599297"/>
            <a:ext cx="900000" cy="285752"/>
          </a:xfrm>
          <a:prstGeom prst="roundRect">
            <a:avLst/>
          </a:prstGeom>
          <a:ln>
            <a:solidFill>
              <a:srgbClr val="4BACC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전용 </a:t>
            </a:r>
            <a:r>
              <a:rPr lang="en-US" altLang="ko-KR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Portal</a:t>
            </a:r>
            <a:endParaRPr lang="ko-KR" altLang="en-US" sz="1100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63" name="꺾인 연결선 62"/>
          <p:cNvCxnSpPr>
            <a:stCxn id="55" idx="3"/>
            <a:endCxn id="60" idx="1"/>
          </p:cNvCxnSpPr>
          <p:nvPr/>
        </p:nvCxnSpPr>
        <p:spPr bwMode="auto">
          <a:xfrm flipV="1">
            <a:off x="2548392" y="3362717"/>
            <a:ext cx="201172" cy="65465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꺾인 연결선 63"/>
          <p:cNvCxnSpPr>
            <a:stCxn id="55" idx="3"/>
            <a:endCxn id="62" idx="1"/>
          </p:cNvCxnSpPr>
          <p:nvPr/>
        </p:nvCxnSpPr>
        <p:spPr bwMode="auto">
          <a:xfrm>
            <a:off x="2548392" y="4017370"/>
            <a:ext cx="201172" cy="7248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직선 화살표 연결선 64"/>
          <p:cNvCxnSpPr>
            <a:stCxn id="55" idx="3"/>
            <a:endCxn id="61" idx="1"/>
          </p:cNvCxnSpPr>
          <p:nvPr/>
        </p:nvCxnSpPr>
        <p:spPr bwMode="auto">
          <a:xfrm>
            <a:off x="2548392" y="4017370"/>
            <a:ext cx="20117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6" name="모서리가 둥근 직사각형 65"/>
          <p:cNvSpPr/>
          <p:nvPr/>
        </p:nvSpPr>
        <p:spPr bwMode="gray">
          <a:xfrm>
            <a:off x="3849145" y="3541927"/>
            <a:ext cx="1008000" cy="285752"/>
          </a:xfrm>
          <a:prstGeom prst="roundRect">
            <a:avLst/>
          </a:prstGeom>
          <a:ln>
            <a:solidFill>
              <a:srgbClr val="4BACC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err="1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사업화역량평가</a:t>
            </a:r>
            <a:endParaRPr lang="ko-KR" altLang="en-US" sz="1100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7" name="모서리가 둥근 직사각형 66"/>
          <p:cNvSpPr/>
          <p:nvPr/>
        </p:nvSpPr>
        <p:spPr bwMode="gray">
          <a:xfrm>
            <a:off x="3849145" y="4250520"/>
            <a:ext cx="1008000" cy="285752"/>
          </a:xfrm>
          <a:prstGeom prst="roundRect">
            <a:avLst/>
          </a:prstGeom>
          <a:ln>
            <a:solidFill>
              <a:srgbClr val="4BACC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기술가치평가</a:t>
            </a:r>
          </a:p>
        </p:txBody>
      </p:sp>
      <p:cxnSp>
        <p:nvCxnSpPr>
          <p:cNvPr id="80" name="꺾인 연결선 79"/>
          <p:cNvCxnSpPr>
            <a:stCxn id="60" idx="3"/>
            <a:endCxn id="66" idx="1"/>
          </p:cNvCxnSpPr>
          <p:nvPr/>
        </p:nvCxnSpPr>
        <p:spPr bwMode="auto">
          <a:xfrm>
            <a:off x="3649564" y="3362717"/>
            <a:ext cx="199581" cy="32208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꺾인 연결선 81"/>
          <p:cNvCxnSpPr>
            <a:stCxn id="60" idx="3"/>
            <a:endCxn id="67" idx="1"/>
          </p:cNvCxnSpPr>
          <p:nvPr/>
        </p:nvCxnSpPr>
        <p:spPr bwMode="auto">
          <a:xfrm>
            <a:off x="3649564" y="3362717"/>
            <a:ext cx="199581" cy="10306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4" name="꺾인 연결선 83"/>
          <p:cNvCxnSpPr>
            <a:stCxn id="61" idx="3"/>
            <a:endCxn id="66" idx="1"/>
          </p:cNvCxnSpPr>
          <p:nvPr/>
        </p:nvCxnSpPr>
        <p:spPr bwMode="auto">
          <a:xfrm flipV="1">
            <a:off x="3649564" y="3684803"/>
            <a:ext cx="199581" cy="3325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6" name="꺾인 연결선 85"/>
          <p:cNvCxnSpPr>
            <a:stCxn id="61" idx="3"/>
            <a:endCxn id="67" idx="1"/>
          </p:cNvCxnSpPr>
          <p:nvPr/>
        </p:nvCxnSpPr>
        <p:spPr bwMode="auto">
          <a:xfrm>
            <a:off x="3649564" y="4017370"/>
            <a:ext cx="199581" cy="3760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꺾인 연결선 87"/>
          <p:cNvCxnSpPr>
            <a:stCxn id="62" idx="3"/>
            <a:endCxn id="66" idx="1"/>
          </p:cNvCxnSpPr>
          <p:nvPr/>
        </p:nvCxnSpPr>
        <p:spPr bwMode="auto">
          <a:xfrm flipV="1">
            <a:off x="3649564" y="3684803"/>
            <a:ext cx="199581" cy="10573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0" name="꺾인 연결선 89"/>
          <p:cNvCxnSpPr>
            <a:stCxn id="62" idx="3"/>
            <a:endCxn id="67" idx="1"/>
          </p:cNvCxnSpPr>
          <p:nvPr/>
        </p:nvCxnSpPr>
        <p:spPr bwMode="auto">
          <a:xfrm flipV="1">
            <a:off x="3649564" y="4393396"/>
            <a:ext cx="199581" cy="34877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1" name="모서리가 둥근 직사각형 100"/>
          <p:cNvSpPr/>
          <p:nvPr/>
        </p:nvSpPr>
        <p:spPr bwMode="gray">
          <a:xfrm>
            <a:off x="3849145" y="2374868"/>
            <a:ext cx="1008000" cy="2857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수요기업선별</a:t>
            </a:r>
            <a:endParaRPr lang="en-US" altLang="ko-KR" sz="1100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02" name="모서리가 둥근 직사각형 101"/>
          <p:cNvSpPr/>
          <p:nvPr/>
        </p:nvSpPr>
        <p:spPr bwMode="gray">
          <a:xfrm>
            <a:off x="5065238" y="2374868"/>
            <a:ext cx="1008000" cy="2857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거래조건</a:t>
            </a:r>
            <a:r>
              <a:rPr lang="en-US" altLang="ko-KR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/</a:t>
            </a:r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협상</a:t>
            </a:r>
            <a:endParaRPr lang="en-US" altLang="ko-KR" sz="1100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03" name="모서리가 둥근 직사각형 102"/>
          <p:cNvSpPr/>
          <p:nvPr/>
        </p:nvSpPr>
        <p:spPr bwMode="gray">
          <a:xfrm>
            <a:off x="3849145" y="5591038"/>
            <a:ext cx="1008000" cy="285752"/>
          </a:xfrm>
          <a:prstGeom prst="roundRect">
            <a:avLst/>
          </a:prstGeom>
          <a:ln>
            <a:solidFill>
              <a:srgbClr val="9999FF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도입타당성검토</a:t>
            </a:r>
          </a:p>
        </p:txBody>
      </p:sp>
      <p:sp>
        <p:nvSpPr>
          <p:cNvPr id="104" name="모서리가 둥근 직사각형 103"/>
          <p:cNvSpPr/>
          <p:nvPr/>
        </p:nvSpPr>
        <p:spPr bwMode="gray">
          <a:xfrm>
            <a:off x="5065238" y="5591038"/>
            <a:ext cx="1008000" cy="285752"/>
          </a:xfrm>
          <a:prstGeom prst="roundRect">
            <a:avLst/>
          </a:prstGeom>
          <a:ln>
            <a:solidFill>
              <a:srgbClr val="9999FF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거래조건</a:t>
            </a:r>
            <a:r>
              <a:rPr lang="en-US" altLang="ko-KR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/</a:t>
            </a:r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협상</a:t>
            </a:r>
            <a:endParaRPr lang="en-US" altLang="ko-KR" sz="1100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05" name="모서리가 둥근 직사각형 104"/>
          <p:cNvSpPr/>
          <p:nvPr/>
        </p:nvSpPr>
        <p:spPr bwMode="gray">
          <a:xfrm>
            <a:off x="5065238" y="3820616"/>
            <a:ext cx="1008000" cy="434566"/>
          </a:xfrm>
          <a:prstGeom prst="roundRect">
            <a:avLst/>
          </a:prstGeom>
          <a:ln>
            <a:solidFill>
              <a:srgbClr val="4BACC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기술미팅</a:t>
            </a:r>
            <a:r>
              <a:rPr lang="en-US" altLang="ko-KR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/</a:t>
            </a:r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중개</a:t>
            </a:r>
            <a:endParaRPr lang="en-US" altLang="ko-KR" sz="1100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1:1</a:t>
            </a:r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 지원</a:t>
            </a:r>
            <a:endParaRPr lang="en-US" altLang="ko-KR" sz="1100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351640" y="3609843"/>
            <a:ext cx="1960945" cy="874219"/>
            <a:chOff x="6342587" y="3600790"/>
            <a:chExt cx="1960945" cy="874219"/>
          </a:xfrm>
        </p:grpSpPr>
        <p:sp>
          <p:nvSpPr>
            <p:cNvPr id="106" name="모서리가 둥근 직사각형 105"/>
            <p:cNvSpPr/>
            <p:nvPr/>
          </p:nvSpPr>
          <p:spPr bwMode="gray">
            <a:xfrm>
              <a:off x="6342587" y="3884457"/>
              <a:ext cx="818707" cy="285752"/>
            </a:xfrm>
            <a:prstGeom prst="roundRect">
              <a:avLst/>
            </a:prstGeom>
            <a:ln>
              <a:solidFill>
                <a:srgbClr val="4BACC6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IP</a:t>
              </a:r>
              <a:r>
                <a:rPr lang="ko-KR" altLang="en-US" sz="11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인수보증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 bwMode="gray">
            <a:xfrm>
              <a:off x="7192068" y="3892009"/>
              <a:ext cx="1111464" cy="285752"/>
            </a:xfrm>
            <a:prstGeom prst="roundRect">
              <a:avLst/>
            </a:prstGeom>
            <a:ln>
              <a:solidFill>
                <a:srgbClr val="4BACC6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C&amp;D/</a:t>
              </a:r>
              <a:r>
                <a:rPr lang="ko-KR" altLang="en-US" sz="1100" dirty="0" err="1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사업화지원</a:t>
              </a:r>
              <a:endPara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 bwMode="gray">
            <a:xfrm>
              <a:off x="6348586" y="3600790"/>
              <a:ext cx="1944392" cy="285752"/>
            </a:xfrm>
            <a:prstGeom prst="roundRect">
              <a:avLst/>
            </a:prstGeom>
            <a:ln>
              <a:solidFill>
                <a:srgbClr val="4BACC6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사업화</a:t>
              </a:r>
              <a:r>
                <a:rPr lang="en-US" altLang="ko-KR" sz="11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(R&amp;BD) Consulting</a:t>
              </a:r>
              <a:endPara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 bwMode="gray">
            <a:xfrm>
              <a:off x="7190567" y="4189257"/>
              <a:ext cx="1111464" cy="285752"/>
            </a:xfrm>
            <a:prstGeom prst="roundRect">
              <a:avLst/>
            </a:prstGeom>
            <a:ln>
              <a:solidFill>
                <a:srgbClr val="4BACC6"/>
              </a:solidFill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보증연계투자</a:t>
              </a:r>
              <a:endPara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6351640" y="2230767"/>
            <a:ext cx="1008000" cy="573955"/>
            <a:chOff x="6352284" y="2306216"/>
            <a:chExt cx="1008000" cy="573955"/>
          </a:xfrm>
        </p:grpSpPr>
        <p:sp>
          <p:nvSpPr>
            <p:cNvPr id="111" name="모서리가 둥근 직사각형 110"/>
            <p:cNvSpPr/>
            <p:nvPr/>
          </p:nvSpPr>
          <p:spPr bwMode="gray">
            <a:xfrm>
              <a:off x="6352284" y="2306216"/>
              <a:ext cx="1008000" cy="28575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기술이전사업화</a:t>
              </a:r>
              <a:endParaRPr lang="en-US" altLang="ko-KR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 bwMode="gray">
            <a:xfrm>
              <a:off x="6352284" y="2594419"/>
              <a:ext cx="1008000" cy="28575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기술이전 수입</a:t>
              </a:r>
              <a:endParaRPr lang="en-US" altLang="ko-KR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115" name="모서리가 둥근 직사각형 114"/>
          <p:cNvSpPr/>
          <p:nvPr/>
        </p:nvSpPr>
        <p:spPr bwMode="gray">
          <a:xfrm>
            <a:off x="6351640" y="5591038"/>
            <a:ext cx="817200" cy="285752"/>
          </a:xfrm>
          <a:prstGeom prst="roundRect">
            <a:avLst/>
          </a:prstGeom>
          <a:ln>
            <a:solidFill>
              <a:srgbClr val="9999FF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기술도입자금</a:t>
            </a:r>
            <a:endParaRPr lang="en-US" altLang="ko-KR" sz="1100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16" name="모서리가 둥근 직사각형 115"/>
          <p:cNvSpPr/>
          <p:nvPr/>
        </p:nvSpPr>
        <p:spPr bwMode="gray">
          <a:xfrm>
            <a:off x="7328500" y="5591038"/>
            <a:ext cx="910159" cy="285752"/>
          </a:xfrm>
          <a:prstGeom prst="roundRect">
            <a:avLst/>
          </a:prstGeom>
          <a:ln>
            <a:solidFill>
              <a:srgbClr val="9999FF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err="1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사업화자금확보</a:t>
            </a:r>
            <a:endParaRPr lang="en-US" altLang="ko-KR" sz="1100" dirty="0" smtClean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118" name="Shape 117"/>
          <p:cNvCxnSpPr>
            <a:stCxn id="55" idx="0"/>
            <a:endCxn id="45" idx="3"/>
          </p:cNvCxnSpPr>
          <p:nvPr/>
        </p:nvCxnSpPr>
        <p:spPr bwMode="auto">
          <a:xfrm rot="16200000" flipV="1">
            <a:off x="1285079" y="2931059"/>
            <a:ext cx="1356750" cy="53012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직선 화살표 연결선 119"/>
          <p:cNvCxnSpPr/>
          <p:nvPr/>
        </p:nvCxnSpPr>
        <p:spPr bwMode="auto">
          <a:xfrm flipV="1">
            <a:off x="4353145" y="2660620"/>
            <a:ext cx="0" cy="8813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직선 화살표 연결선 121"/>
          <p:cNvCxnSpPr>
            <a:stCxn id="67" idx="2"/>
            <a:endCxn id="103" idx="0"/>
          </p:cNvCxnSpPr>
          <p:nvPr/>
        </p:nvCxnSpPr>
        <p:spPr bwMode="auto">
          <a:xfrm>
            <a:off x="4353145" y="4536272"/>
            <a:ext cx="0" cy="10547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꺾인 연결선 123"/>
          <p:cNvCxnSpPr>
            <a:stCxn id="66" idx="3"/>
            <a:endCxn id="105" idx="1"/>
          </p:cNvCxnSpPr>
          <p:nvPr/>
        </p:nvCxnSpPr>
        <p:spPr bwMode="auto">
          <a:xfrm>
            <a:off x="4857145" y="3684803"/>
            <a:ext cx="208093" cy="3530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6" name="꺾인 연결선 125"/>
          <p:cNvCxnSpPr>
            <a:stCxn id="67" idx="3"/>
            <a:endCxn id="105" idx="1"/>
          </p:cNvCxnSpPr>
          <p:nvPr/>
        </p:nvCxnSpPr>
        <p:spPr bwMode="auto">
          <a:xfrm flipV="1">
            <a:off x="4857145" y="4037899"/>
            <a:ext cx="208093" cy="3554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8" name="직선 화살표 연결선 127"/>
          <p:cNvCxnSpPr>
            <a:stCxn id="101" idx="3"/>
            <a:endCxn id="102" idx="1"/>
          </p:cNvCxnSpPr>
          <p:nvPr/>
        </p:nvCxnSpPr>
        <p:spPr bwMode="auto">
          <a:xfrm>
            <a:off x="4857145" y="2517744"/>
            <a:ext cx="20809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0" name="직선 화살표 연결선 129"/>
          <p:cNvCxnSpPr>
            <a:stCxn id="103" idx="3"/>
            <a:endCxn id="104" idx="1"/>
          </p:cNvCxnSpPr>
          <p:nvPr/>
        </p:nvCxnSpPr>
        <p:spPr bwMode="auto">
          <a:xfrm>
            <a:off x="4857145" y="5733914"/>
            <a:ext cx="20809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2" name="직선 화살표 연결선 131"/>
          <p:cNvCxnSpPr>
            <a:stCxn id="102" idx="2"/>
            <a:endCxn id="105" idx="0"/>
          </p:cNvCxnSpPr>
          <p:nvPr/>
        </p:nvCxnSpPr>
        <p:spPr bwMode="auto">
          <a:xfrm>
            <a:off x="5569238" y="2660620"/>
            <a:ext cx="0" cy="11599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4" name="직선 화살표 연결선 133"/>
          <p:cNvCxnSpPr>
            <a:stCxn id="104" idx="0"/>
            <a:endCxn id="105" idx="2"/>
          </p:cNvCxnSpPr>
          <p:nvPr/>
        </p:nvCxnSpPr>
        <p:spPr bwMode="auto">
          <a:xfrm flipV="1">
            <a:off x="5569238" y="4255182"/>
            <a:ext cx="0" cy="13358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6" name="꺾인 연결선 135"/>
          <p:cNvCxnSpPr>
            <a:stCxn id="105" idx="3"/>
            <a:endCxn id="106" idx="1"/>
          </p:cNvCxnSpPr>
          <p:nvPr/>
        </p:nvCxnSpPr>
        <p:spPr bwMode="auto">
          <a:xfrm flipV="1">
            <a:off x="6073238" y="4036386"/>
            <a:ext cx="278402" cy="15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0" name="꺾인 연결선 139"/>
          <p:cNvCxnSpPr>
            <a:stCxn id="107" idx="3"/>
            <a:endCxn id="109" idx="3"/>
          </p:cNvCxnSpPr>
          <p:nvPr/>
        </p:nvCxnSpPr>
        <p:spPr bwMode="auto">
          <a:xfrm flipH="1">
            <a:off x="8311084" y="4043938"/>
            <a:ext cx="1501" cy="297248"/>
          </a:xfrm>
          <a:prstGeom prst="bentConnector3">
            <a:avLst>
              <a:gd name="adj1" fmla="val -557928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hape 142"/>
          <p:cNvCxnSpPr>
            <a:stCxn id="107" idx="3"/>
            <a:endCxn id="116" idx="0"/>
          </p:cNvCxnSpPr>
          <p:nvPr/>
        </p:nvCxnSpPr>
        <p:spPr bwMode="auto">
          <a:xfrm flipH="1">
            <a:off x="7783580" y="4043938"/>
            <a:ext cx="529005" cy="1547100"/>
          </a:xfrm>
          <a:prstGeom prst="bentConnector4">
            <a:avLst>
              <a:gd name="adj1" fmla="val -15830"/>
              <a:gd name="adj2" fmla="val 5461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6" name="직선 화살표 연결선 145"/>
          <p:cNvCxnSpPr>
            <a:stCxn id="106" idx="2"/>
            <a:endCxn id="115" idx="0"/>
          </p:cNvCxnSpPr>
          <p:nvPr/>
        </p:nvCxnSpPr>
        <p:spPr bwMode="auto">
          <a:xfrm flipH="1">
            <a:off x="6760240" y="4179262"/>
            <a:ext cx="754" cy="14117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8" name="직선 화살표 연결선 157"/>
          <p:cNvCxnSpPr>
            <a:stCxn id="115" idx="3"/>
            <a:endCxn id="116" idx="1"/>
          </p:cNvCxnSpPr>
          <p:nvPr/>
        </p:nvCxnSpPr>
        <p:spPr bwMode="auto">
          <a:xfrm>
            <a:off x="7168840" y="5733914"/>
            <a:ext cx="15966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1" name="TextBox 160"/>
          <p:cNvSpPr txBox="1"/>
          <p:nvPr/>
        </p:nvSpPr>
        <p:spPr>
          <a:xfrm>
            <a:off x="1801638" y="2145680"/>
            <a:ext cx="744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시장기반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R&amp;D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유도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1097742" y="1521633"/>
            <a:ext cx="1310483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latinLnBrk="0">
              <a:defRPr/>
            </a:pPr>
            <a:r>
              <a:rPr kumimoji="0" lang="ko-KR" altLang="en-US" sz="14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기술정보수집</a:t>
            </a:r>
            <a:endParaRPr kumimoji="0" lang="ko-KR" altLang="en-US" sz="1400" b="1" spc="5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3042704" y="1521633"/>
            <a:ext cx="1728472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latinLnBrk="0">
              <a:defRPr/>
            </a:pPr>
            <a:r>
              <a:rPr kumimoji="0" lang="ko-KR" altLang="en-US" sz="14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수요기업 탐색</a:t>
            </a:r>
            <a:r>
              <a:rPr kumimoji="0" lang="en-US" altLang="ko-KR" sz="14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ko-KR" altLang="en-US" sz="14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선별</a:t>
            </a:r>
            <a:endParaRPr kumimoji="0" lang="ko-KR" altLang="en-US" sz="1400" b="1" spc="5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4969583" y="1521633"/>
            <a:ext cx="1222987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latinLnBrk="0">
              <a:defRPr/>
            </a:pPr>
            <a:r>
              <a:rPr kumimoji="0" lang="ko-KR" altLang="en-US" sz="1400" b="1" spc="5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이전중개</a:t>
            </a:r>
            <a:endParaRPr kumimoji="0" lang="ko-KR" altLang="en-US" sz="1400" b="1" spc="5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6181245" y="1413911"/>
            <a:ext cx="263683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latinLnBrk="0">
              <a:defRPr/>
            </a:pPr>
            <a:r>
              <a:rPr kumimoji="0" lang="ko-KR" altLang="en-US" sz="14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기술이전 및 사업화 종합지원 </a:t>
            </a:r>
            <a:r>
              <a:rPr kumimoji="0" lang="en-US" altLang="ko-KR" sz="14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4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금융</a:t>
            </a:r>
            <a:r>
              <a:rPr kumimoji="0" lang="en-US" altLang="ko-KR" sz="14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ko-KR" altLang="en-US" sz="14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컨설팅</a:t>
            </a:r>
            <a:r>
              <a:rPr kumimoji="0" lang="en-US" altLang="ko-KR" sz="14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kumimoji="0" lang="ko-KR" altLang="en-US" sz="1400" b="1" spc="5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5" name="Shape 174"/>
          <p:cNvCxnSpPr>
            <a:stCxn id="55" idx="2"/>
            <a:endCxn id="54" idx="3"/>
          </p:cNvCxnSpPr>
          <p:nvPr/>
        </p:nvCxnSpPr>
        <p:spPr bwMode="auto">
          <a:xfrm rot="5400000">
            <a:off x="1176620" y="4682020"/>
            <a:ext cx="1573668" cy="53012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1772968" y="5702160"/>
            <a:ext cx="760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기술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시장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동향정보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 bwMode="gray">
          <a:xfrm>
            <a:off x="2748063" y="2394517"/>
            <a:ext cx="900000" cy="2857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rPr>
              <a:t>기술이전설명회</a:t>
            </a:r>
          </a:p>
        </p:txBody>
      </p:sp>
      <p:cxnSp>
        <p:nvCxnSpPr>
          <p:cNvPr id="179" name="직선 화살표 연결선 178"/>
          <p:cNvCxnSpPr>
            <a:stCxn id="177" idx="2"/>
            <a:endCxn id="60" idx="0"/>
          </p:cNvCxnSpPr>
          <p:nvPr/>
        </p:nvCxnSpPr>
        <p:spPr bwMode="auto">
          <a:xfrm>
            <a:off x="3198063" y="2680269"/>
            <a:ext cx="1501" cy="5395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2" name="Shape 141"/>
          <p:cNvCxnSpPr>
            <a:stCxn id="115" idx="1"/>
            <a:endCxn id="112" idx="2"/>
          </p:cNvCxnSpPr>
          <p:nvPr/>
        </p:nvCxnSpPr>
        <p:spPr bwMode="auto">
          <a:xfrm rot="10800000" flipH="1">
            <a:off x="6351640" y="2804722"/>
            <a:ext cx="504000" cy="2929192"/>
          </a:xfrm>
          <a:prstGeom prst="bentConnector4">
            <a:avLst>
              <a:gd name="adj1" fmla="val -27215"/>
              <a:gd name="adj2" fmla="val 8651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3" name="꺾인 연결선 152"/>
          <p:cNvCxnSpPr>
            <a:stCxn id="102" idx="3"/>
            <a:endCxn id="111" idx="1"/>
          </p:cNvCxnSpPr>
          <p:nvPr/>
        </p:nvCxnSpPr>
        <p:spPr bwMode="auto">
          <a:xfrm flipV="1">
            <a:off x="6073238" y="2373643"/>
            <a:ext cx="278402" cy="1441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5" name="꺾인 연결선 154"/>
          <p:cNvCxnSpPr>
            <a:stCxn id="102" idx="3"/>
            <a:endCxn id="112" idx="1"/>
          </p:cNvCxnSpPr>
          <p:nvPr/>
        </p:nvCxnSpPr>
        <p:spPr bwMode="auto">
          <a:xfrm>
            <a:off x="6073238" y="2517744"/>
            <a:ext cx="278402" cy="1441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슬라이드 번호 개체 틀 8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56493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 지원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_(1)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기술정보수집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46346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 공급자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수요자 종합 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D/B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구축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4"/>
          <p:cNvSpPr>
            <a:spLocks noChangeArrowheads="1"/>
          </p:cNvSpPr>
          <p:nvPr/>
        </p:nvSpPr>
        <p:spPr bwMode="auto">
          <a:xfrm>
            <a:off x="631598" y="1399517"/>
            <a:ext cx="7569722" cy="4788848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AutoShape 109"/>
          <p:cNvSpPr>
            <a:spLocks noChangeArrowheads="1"/>
          </p:cNvSpPr>
          <p:nvPr/>
        </p:nvSpPr>
        <p:spPr bwMode="auto">
          <a:xfrm>
            <a:off x="718457" y="1473183"/>
            <a:ext cx="1282359" cy="2110525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 공급</a:t>
            </a:r>
            <a:endParaRPr kumimoji="0" lang="ko-KR" altLang="en-US" sz="1600" b="1" dirty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AutoShape 106"/>
          <p:cNvSpPr>
            <a:spLocks noChangeArrowheads="1"/>
          </p:cNvSpPr>
          <p:nvPr/>
        </p:nvSpPr>
        <p:spPr bwMode="auto">
          <a:xfrm>
            <a:off x="2089849" y="1473184"/>
            <a:ext cx="5974544" cy="391827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공공</a:t>
            </a:r>
            <a:r>
              <a:rPr kumimoji="0"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연구개발 성과의 선별 및 집중</a:t>
            </a:r>
            <a:endParaRPr kumimoji="0" lang="ko-KR" altLang="en-US" sz="1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AutoShape 106"/>
          <p:cNvSpPr>
            <a:spLocks noChangeArrowheads="1"/>
          </p:cNvSpPr>
          <p:nvPr/>
        </p:nvSpPr>
        <p:spPr bwMode="auto">
          <a:xfrm>
            <a:off x="2089849" y="1952406"/>
            <a:ext cx="5974544" cy="1631302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기술이전 및 사업화 가능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연구성과를 선별 수집</a:t>
            </a:r>
            <a:r>
              <a:rPr kumimoji="0" lang="en-US" altLang="ko-KR" sz="14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정보 집중</a:t>
            </a:r>
            <a:r>
              <a:rPr kumimoji="0" lang="en-US" altLang="ko-KR" sz="14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atinLnBrk="0">
              <a:lnSpc>
                <a:spcPct val="150000"/>
              </a:lnSpc>
            </a:pP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   * 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정보 수집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, 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연계를 위한 기술정보보유기관과의 협약 체결</a:t>
            </a:r>
            <a:endParaRPr kumimoji="0" lang="en-US" altLang="ko-KR" sz="1100" dirty="0" smtClean="0">
              <a:latin typeface="굴림" pitchFamily="50" charset="-127"/>
              <a:sym typeface="Wingdings" pitchFamily="2" charset="2"/>
            </a:endParaRPr>
          </a:p>
          <a:p>
            <a:pPr latinLnBrk="0">
              <a:lnSpc>
                <a:spcPct val="150000"/>
              </a:lnSpc>
              <a:spcBef>
                <a:spcPts val="500"/>
              </a:spcBef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해당 대학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연구원의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차 자체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Filtering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기보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차 선별평가 실시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필요시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</a:p>
          <a:p>
            <a:pPr latinLnBrk="0">
              <a:lnSpc>
                <a:spcPct val="150000"/>
              </a:lnSpc>
            </a:pP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* </a:t>
            </a:r>
            <a:r>
              <a:rPr kumimoji="0" lang="ko-KR" altLang="en-US" sz="1100" dirty="0" err="1" smtClean="0">
                <a:latin typeface="굴림" pitchFamily="50" charset="-127"/>
                <a:sym typeface="Wingdings" pitchFamily="2" charset="2"/>
              </a:rPr>
              <a:t>기보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 전문가 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Pool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을 활용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, 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내부 위원회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(T/F) 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방식에 의한 선별평가</a:t>
            </a:r>
            <a:endParaRPr kumimoji="0" lang="en-US" altLang="ko-KR" sz="1200" dirty="0" smtClean="0">
              <a:latin typeface="굴림" pitchFamily="50" charset="-127"/>
              <a:sym typeface="Wingdings" pitchFamily="2" charset="2"/>
            </a:endParaRPr>
          </a:p>
          <a:p>
            <a:pPr latinLnBrk="0">
              <a:lnSpc>
                <a:spcPct val="150000"/>
              </a:lnSpc>
              <a:spcBef>
                <a:spcPts val="500"/>
              </a:spcBef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-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향후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기술시장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동향정보化하여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중소기업에 지원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2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차 기술수요 형성가능</a:t>
            </a:r>
          </a:p>
        </p:txBody>
      </p:sp>
      <p:sp>
        <p:nvSpPr>
          <p:cNvPr id="15" name="AutoShape 109"/>
          <p:cNvSpPr>
            <a:spLocks noChangeArrowheads="1"/>
          </p:cNvSpPr>
          <p:nvPr/>
        </p:nvSpPr>
        <p:spPr bwMode="auto">
          <a:xfrm>
            <a:off x="707903" y="3646049"/>
            <a:ext cx="1282359" cy="2457622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 수요</a:t>
            </a:r>
            <a:endParaRPr kumimoji="0" lang="ko-KR" altLang="en-US" sz="1600" b="1" dirty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AutoShape 106"/>
          <p:cNvSpPr>
            <a:spLocks noChangeArrowheads="1"/>
          </p:cNvSpPr>
          <p:nvPr/>
        </p:nvSpPr>
        <p:spPr bwMode="auto">
          <a:xfrm>
            <a:off x="2089849" y="3646049"/>
            <a:ext cx="5974544" cy="3924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眞性 기술수요 발굴 및 </a:t>
            </a:r>
            <a:r>
              <a:rPr kumimoji="0"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D/B</a:t>
            </a:r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化</a:t>
            </a:r>
            <a:endParaRPr kumimoji="0" lang="ko-KR" altLang="en-US" sz="1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AutoShape 106"/>
          <p:cNvSpPr>
            <a:spLocks noChangeArrowheads="1"/>
          </p:cNvSpPr>
          <p:nvPr/>
        </p:nvSpPr>
        <p:spPr bwMode="auto">
          <a:xfrm>
            <a:off x="2089849" y="4133420"/>
            <a:ext cx="5974544" cy="1991155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기보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지원기업 등을 대상으로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기술수요조사 실시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buFontTx/>
              <a:buChar char="-"/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’14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1,299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개  달성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(1,200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개 목표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),  ’15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1,250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개  목표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/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* 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전국 영업점 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network 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활용</a:t>
            </a:r>
            <a:endParaRPr kumimoji="0" lang="en-US" altLang="ko-KR" sz="1100" dirty="0" smtClean="0">
              <a:latin typeface="굴림" pitchFamily="50" charset="-127"/>
              <a:sym typeface="Wingdings" pitchFamily="2" charset="2"/>
            </a:endParaRPr>
          </a:p>
          <a:p>
            <a:pPr latinLnBrk="0">
              <a:spcBef>
                <a:spcPts val="500"/>
              </a:spcBef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기술융합센터 전문가의 검증을 통한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眞性기술수요발굴로 </a:t>
            </a:r>
            <a:r>
              <a:rPr kumimoji="0"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매칭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가능성 ↑</a:t>
            </a:r>
            <a:endParaRPr kumimoji="0" lang="en-US" altLang="ko-KR" sz="1400" b="1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latinLnBrk="0"/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* 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영업점 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1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차 발굴 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 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기술융합센터 심층검증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(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현장조사 동반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)  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진성 기술수요 발굴</a:t>
            </a:r>
            <a:endParaRPr kumimoji="0" lang="en-US" altLang="ko-KR" sz="1100" dirty="0" smtClean="0">
              <a:latin typeface="굴림" pitchFamily="50" charset="-127"/>
              <a:sym typeface="Wingdings" pitchFamily="2" charset="2"/>
            </a:endParaRPr>
          </a:p>
          <a:p>
            <a:pPr lvl="0" latinLnBrk="0">
              <a:spcBef>
                <a:spcPts val="500"/>
              </a:spcBef>
              <a:buFontTx/>
              <a:buChar char="-"/>
            </a:pPr>
            <a:r>
              <a:rPr kumimoji="0" lang="ko-KR" altLang="en-US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향후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RFP</a:t>
            </a:r>
            <a:r>
              <a:rPr kumimoji="0" lang="ko-KR" altLang="en-US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化하여 </a:t>
            </a:r>
            <a:r>
              <a:rPr kumimoji="0" lang="ko-KR" altLang="en-US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공공연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kumimoji="0" lang="ko-KR" altLang="en-US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학교에 과제 추천 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Market-pull</a:t>
            </a:r>
            <a:r>
              <a:rPr kumimoji="0" lang="ko-KR" altLang="en-US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R&amp;D </a:t>
            </a:r>
            <a:r>
              <a:rPr kumimoji="0" lang="ko-KR" altLang="en-US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유도</a:t>
            </a:r>
            <a:endParaRPr kumimoji="0" lang="en-US" altLang="ko-KR" sz="14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latinLnBrk="0">
              <a:spcBef>
                <a:spcPts val="0"/>
              </a:spcBef>
            </a:pP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   * 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RFP : Request for Proposal (</a:t>
            </a:r>
            <a:r>
              <a:rPr kumimoji="0" lang="ko-KR" altLang="en-US" sz="1100" dirty="0" smtClean="0">
                <a:latin typeface="굴림" pitchFamily="50" charset="-127"/>
                <a:sym typeface="Wingdings" pitchFamily="2" charset="2"/>
              </a:rPr>
              <a:t>과제요청서</a:t>
            </a:r>
            <a:r>
              <a:rPr kumimoji="0" lang="en-US" altLang="ko-KR" sz="1100" dirty="0" smtClean="0">
                <a:latin typeface="굴림" pitchFamily="50" charset="-127"/>
                <a:sym typeface="Wingdings" pitchFamily="2" charset="2"/>
              </a:rPr>
              <a:t>)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56493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 지원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_(1)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기술정보수집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48590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기술사업화 지원 대외 네트워크 구축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04"/>
          <p:cNvSpPr>
            <a:spLocks noChangeArrowheads="1"/>
          </p:cNvSpPr>
          <p:nvPr/>
        </p:nvSpPr>
        <p:spPr bwMode="auto">
          <a:xfrm>
            <a:off x="631598" y="1399516"/>
            <a:ext cx="7569722" cy="4403755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AutoShape 109"/>
          <p:cNvSpPr>
            <a:spLocks noChangeArrowheads="1"/>
          </p:cNvSpPr>
          <p:nvPr/>
        </p:nvSpPr>
        <p:spPr bwMode="auto">
          <a:xfrm>
            <a:off x="712213" y="1473184"/>
            <a:ext cx="1282359" cy="154162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대외 </a:t>
            </a: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네트워크</a:t>
            </a: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구축</a:t>
            </a:r>
            <a:endParaRPr kumimoji="0" lang="ko-KR" altLang="en-US" sz="1600" b="1" dirty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AutoShape 106"/>
          <p:cNvSpPr>
            <a:spLocks noChangeArrowheads="1"/>
          </p:cNvSpPr>
          <p:nvPr/>
        </p:nvSpPr>
        <p:spPr bwMode="auto">
          <a:xfrm>
            <a:off x="2089848" y="1473184"/>
            <a:ext cx="6031109" cy="15408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공공연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•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학교와 기술사업화 지원을 위한 공동 업무협약 체결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협력체제 구축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en-US" altLang="ko-KR" sz="1100" dirty="0" smtClean="0">
                <a:latin typeface="굴림" pitchFamily="50" charset="-127"/>
              </a:rPr>
              <a:t>   * </a:t>
            </a:r>
            <a:r>
              <a:rPr kumimoji="0" lang="ko-KR" altLang="en-US" sz="1100" dirty="0" err="1" smtClean="0">
                <a:latin typeface="굴림" pitchFamily="50" charset="-127"/>
              </a:rPr>
              <a:t>기협약</a:t>
            </a:r>
            <a:r>
              <a:rPr kumimoji="0" lang="en-US" altLang="ko-KR" sz="1100" dirty="0" smtClean="0">
                <a:latin typeface="굴림" pitchFamily="50" charset="-127"/>
              </a:rPr>
              <a:t>: </a:t>
            </a:r>
            <a:r>
              <a:rPr kumimoji="0" lang="ko-KR" altLang="en-US" sz="1100" dirty="0" smtClean="0">
                <a:latin typeface="굴림" pitchFamily="50" charset="-127"/>
              </a:rPr>
              <a:t>전자통신연구원</a:t>
            </a:r>
            <a:r>
              <a:rPr kumimoji="0" lang="en-US" altLang="ko-KR" sz="1100" dirty="0" smtClean="0">
                <a:latin typeface="굴림" pitchFamily="50" charset="-127"/>
              </a:rPr>
              <a:t>, </a:t>
            </a:r>
            <a:r>
              <a:rPr kumimoji="0" lang="ko-KR" altLang="en-US" sz="1100" dirty="0" smtClean="0">
                <a:latin typeface="굴림" pitchFamily="50" charset="-127"/>
              </a:rPr>
              <a:t>전자부품연구원</a:t>
            </a:r>
            <a:r>
              <a:rPr kumimoji="0" lang="en-US" altLang="ko-KR" sz="1100" dirty="0" smtClean="0">
                <a:latin typeface="굴림" pitchFamily="50" charset="-127"/>
              </a:rPr>
              <a:t>, </a:t>
            </a:r>
            <a:r>
              <a:rPr kumimoji="0" lang="ko-KR" altLang="en-US" sz="1100" dirty="0" smtClean="0">
                <a:latin typeface="굴림" pitchFamily="50" charset="-127"/>
              </a:rPr>
              <a:t>한국화학연구원</a:t>
            </a:r>
            <a:r>
              <a:rPr kumimoji="0" lang="en-US" altLang="ko-KR" sz="1100" dirty="0" smtClean="0">
                <a:latin typeface="굴림" pitchFamily="50" charset="-127"/>
              </a:rPr>
              <a:t>, </a:t>
            </a:r>
            <a:r>
              <a:rPr kumimoji="0" lang="ko-KR" altLang="en-US" sz="1100" dirty="0" smtClean="0">
                <a:latin typeface="굴림" pitchFamily="50" charset="-127"/>
              </a:rPr>
              <a:t>고려대</a:t>
            </a:r>
            <a:r>
              <a:rPr kumimoji="0" lang="en-US" altLang="ko-KR" sz="1100" dirty="0" smtClean="0">
                <a:latin typeface="굴림" pitchFamily="50" charset="-127"/>
              </a:rPr>
              <a:t>, </a:t>
            </a:r>
            <a:r>
              <a:rPr kumimoji="0" lang="ko-KR" altLang="en-US" sz="1100" dirty="0" smtClean="0">
                <a:latin typeface="굴림" pitchFamily="50" charset="-127"/>
              </a:rPr>
              <a:t>아주대 등 多數</a:t>
            </a:r>
            <a:endParaRPr kumimoji="0" lang="en-US" altLang="ko-KR" sz="1100" dirty="0" smtClean="0">
              <a:latin typeface="굴림" pitchFamily="50" charset="-127"/>
            </a:endParaRPr>
          </a:p>
          <a:p>
            <a:pPr latinLnBrk="0">
              <a:lnSpc>
                <a:spcPct val="150000"/>
              </a:lnSpc>
              <a:spcBef>
                <a:spcPts val="500"/>
              </a:spcBef>
              <a:buFontTx/>
              <a:buChar char="-"/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협약 주요내용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案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) : 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보유 기술 기술이전 및 거래 활성화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우수기업 발굴추천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                            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기술사업화를 위한 기술금융 적극지원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기타 정보교류 등</a:t>
            </a:r>
          </a:p>
        </p:txBody>
      </p:sp>
      <p:sp>
        <p:nvSpPr>
          <p:cNvPr id="15" name="AutoShape 106"/>
          <p:cNvSpPr>
            <a:spLocks noChangeArrowheads="1"/>
          </p:cNvSpPr>
          <p:nvPr/>
        </p:nvSpPr>
        <p:spPr bwMode="auto">
          <a:xfrm>
            <a:off x="712213" y="3101299"/>
            <a:ext cx="7399692" cy="2584277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endParaRPr kumimoji="0" lang="ko-KR" altLang="en-US" sz="14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958391" y="3387450"/>
            <a:ext cx="5138017" cy="2108050"/>
            <a:chOff x="1958391" y="3423662"/>
            <a:chExt cx="5138017" cy="2108050"/>
          </a:xfrm>
        </p:grpSpPr>
        <p:sp>
          <p:nvSpPr>
            <p:cNvPr id="22" name="TextBox 104"/>
            <p:cNvSpPr txBox="1">
              <a:spLocks noChangeArrowheads="1"/>
            </p:cNvSpPr>
            <p:nvPr/>
          </p:nvSpPr>
          <p:spPr bwMode="auto">
            <a:xfrm>
              <a:off x="4037248" y="3511595"/>
              <a:ext cx="200022" cy="374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TextBox 23"/>
            <p:cNvSpPr txBox="1"/>
            <p:nvPr/>
          </p:nvSpPr>
          <p:spPr bwMode="auto">
            <a:xfrm>
              <a:off x="3905590" y="3423662"/>
              <a:ext cx="1257075" cy="332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spc="-150" dirty="0">
                  <a:latin typeface="나눔고딕" pitchFamily="50" charset="-127"/>
                  <a:ea typeface="나눔고딕" pitchFamily="50" charset="-127"/>
                </a:rPr>
                <a:t>기술이전 및 사업화 </a:t>
              </a:r>
            </a:p>
          </p:txBody>
        </p:sp>
        <p:sp>
          <p:nvSpPr>
            <p:cNvPr id="26" name="TextBox 26"/>
            <p:cNvSpPr txBox="1"/>
            <p:nvPr/>
          </p:nvSpPr>
          <p:spPr bwMode="auto">
            <a:xfrm>
              <a:off x="3126046" y="4166055"/>
              <a:ext cx="835485" cy="5544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spc="-150" dirty="0">
                  <a:latin typeface="나눔고딕" pitchFamily="50" charset="-127"/>
                  <a:ea typeface="나눔고딕" pitchFamily="50" charset="-127"/>
                </a:rPr>
                <a:t>금융</a:t>
              </a:r>
              <a:r>
                <a:rPr kumimoji="0" lang="en-US" altLang="ko-KR" sz="1200" spc="-150" dirty="0">
                  <a:latin typeface="나눔고딕" pitchFamily="50" charset="-127"/>
                  <a:ea typeface="나눔고딕" pitchFamily="50" charset="-127"/>
                </a:rPr>
                <a:t>·</a:t>
              </a:r>
              <a:r>
                <a:rPr kumimoji="0" lang="ko-KR" altLang="en-US" sz="1200" spc="-150" dirty="0">
                  <a:latin typeface="나눔고딕" pitchFamily="50" charset="-127"/>
                  <a:ea typeface="나눔고딕" pitchFamily="50" charset="-127"/>
                </a:rPr>
                <a:t>컨설팅</a:t>
              </a:r>
              <a:endParaRPr kumimoji="0" lang="en-US" altLang="ko-KR" sz="1200" spc="-150" dirty="0">
                <a:latin typeface="나눔고딕" pitchFamily="50" charset="-127"/>
                <a:ea typeface="나눔고딕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spc="-150" dirty="0">
                  <a:latin typeface="나눔고딕" pitchFamily="50" charset="-127"/>
                  <a:ea typeface="나눔고딕" pitchFamily="50" charset="-127"/>
                </a:rPr>
                <a:t> 지원</a:t>
              </a:r>
            </a:p>
          </p:txBody>
        </p:sp>
        <p:sp>
          <p:nvSpPr>
            <p:cNvPr id="27" name="TextBox 27"/>
            <p:cNvSpPr txBox="1"/>
            <p:nvPr/>
          </p:nvSpPr>
          <p:spPr bwMode="auto">
            <a:xfrm>
              <a:off x="5089924" y="4106300"/>
              <a:ext cx="70884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spc="-150" dirty="0">
                  <a:latin typeface="나눔고딕" pitchFamily="50" charset="-127"/>
                  <a:ea typeface="나눔고딕" pitchFamily="50" charset="-127"/>
                </a:rPr>
                <a:t>수요기업 </a:t>
              </a:r>
              <a:endParaRPr kumimoji="0" lang="en-US" altLang="ko-KR" sz="1200" spc="-150" dirty="0" smtClean="0">
                <a:latin typeface="나눔고딕" pitchFamily="50" charset="-127"/>
                <a:ea typeface="나눔고딕" pitchFamily="50" charset="-127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spc="-150" dirty="0" smtClean="0">
                  <a:latin typeface="나눔고딕" pitchFamily="50" charset="-127"/>
                  <a:ea typeface="나눔고딕" pitchFamily="50" charset="-127"/>
                </a:rPr>
                <a:t>정보 </a:t>
              </a:r>
              <a:r>
                <a:rPr kumimoji="0" lang="ko-KR" altLang="en-US" sz="1200" spc="-150" dirty="0">
                  <a:latin typeface="나눔고딕" pitchFamily="50" charset="-127"/>
                  <a:ea typeface="나눔고딕" pitchFamily="50" charset="-127"/>
                </a:rPr>
                <a:t>제공</a:t>
              </a:r>
            </a:p>
          </p:txBody>
        </p:sp>
        <p:sp>
          <p:nvSpPr>
            <p:cNvPr id="28" name="TextBox 28"/>
            <p:cNvSpPr txBox="1"/>
            <p:nvPr/>
          </p:nvSpPr>
          <p:spPr bwMode="auto">
            <a:xfrm>
              <a:off x="2150226" y="4361482"/>
              <a:ext cx="1196957" cy="5544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spc="-150" dirty="0">
                  <a:latin typeface="나눔고딕" pitchFamily="50" charset="-127"/>
                  <a:ea typeface="나눔고딕" pitchFamily="50" charset="-127"/>
                </a:rPr>
                <a:t>기술수요조사 및 </a:t>
              </a:r>
              <a:endParaRPr kumimoji="0" lang="en-US" altLang="ko-KR" sz="1200" spc="-150" dirty="0">
                <a:latin typeface="나눔고딕" pitchFamily="50" charset="-127"/>
                <a:ea typeface="나눔고딕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spc="-150" dirty="0">
                  <a:latin typeface="나눔고딕" pitchFamily="50" charset="-127"/>
                  <a:ea typeface="나눔고딕" pitchFamily="50" charset="-127"/>
                </a:rPr>
                <a:t>기술정보 제공</a:t>
              </a:r>
            </a:p>
          </p:txBody>
        </p:sp>
        <p:sp>
          <p:nvSpPr>
            <p:cNvPr id="29" name="TextBox 29"/>
            <p:cNvSpPr txBox="1"/>
            <p:nvPr/>
          </p:nvSpPr>
          <p:spPr bwMode="auto">
            <a:xfrm>
              <a:off x="5660286" y="4532609"/>
              <a:ext cx="73289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spc="-150" dirty="0">
                  <a:latin typeface="나눔고딕" pitchFamily="50" charset="-127"/>
                  <a:ea typeface="나눔고딕" pitchFamily="50" charset="-127"/>
                </a:rPr>
                <a:t>연구성과 </a:t>
              </a:r>
              <a:endParaRPr kumimoji="0" lang="en-US" altLang="ko-KR" sz="1200" spc="-150" dirty="0">
                <a:latin typeface="나눔고딕" pitchFamily="50" charset="-127"/>
                <a:ea typeface="나눔고딕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spc="-150" dirty="0">
                  <a:latin typeface="나눔고딕" pitchFamily="50" charset="-127"/>
                  <a:ea typeface="나눔고딕" pitchFamily="50" charset="-127"/>
                </a:rPr>
                <a:t>정 보 </a:t>
              </a:r>
              <a:r>
                <a:rPr kumimoji="0" lang="ko-KR" altLang="en-US" sz="1200" spc="-150" dirty="0" smtClean="0">
                  <a:latin typeface="나눔고딕" pitchFamily="50" charset="-127"/>
                  <a:ea typeface="나눔고딕" pitchFamily="50" charset="-127"/>
                </a:rPr>
                <a:t>집중</a:t>
              </a:r>
              <a:endParaRPr kumimoji="0" lang="en-US" altLang="ko-KR" sz="1200" spc="-150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 bwMode="gray">
            <a:xfrm>
              <a:off x="3661950" y="5097146"/>
              <a:ext cx="1733914" cy="434566"/>
            </a:xfrm>
            <a:prstGeom prst="roundRect">
              <a:avLst/>
            </a:prstGeom>
            <a:ln>
              <a:solidFill>
                <a:srgbClr val="4BACC6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기술보증기금</a:t>
              </a:r>
              <a:endParaRPr lang="en-US" altLang="ko-KR" sz="1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 bwMode="gray">
            <a:xfrm>
              <a:off x="1958391" y="3466017"/>
              <a:ext cx="1733914" cy="434566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/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수요중소기업</a:t>
              </a:r>
              <a:endParaRPr lang="en-US" altLang="ko-KR" sz="1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 bwMode="gray">
            <a:xfrm>
              <a:off x="5362494" y="3466016"/>
              <a:ext cx="1733914" cy="434566"/>
            </a:xfrm>
            <a:prstGeom prst="roundRect">
              <a:avLst/>
            </a:prstGeom>
            <a:ln>
              <a:solidFill>
                <a:srgbClr val="9999FF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err="1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공공연</a:t>
              </a:r>
              <a:r>
                <a:rPr lang="en-US" altLang="ko-KR" sz="14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•</a:t>
              </a:r>
              <a:r>
                <a:rPr lang="ko-KR" altLang="en-US" sz="14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대학</a:t>
              </a:r>
              <a:endParaRPr lang="en-US" altLang="ko-KR" sz="1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cxnSp>
          <p:nvCxnSpPr>
            <p:cNvPr id="38" name="직선 화살표 연결선 37"/>
            <p:cNvCxnSpPr>
              <a:stCxn id="35" idx="3"/>
              <a:endCxn id="36" idx="1"/>
            </p:cNvCxnSpPr>
            <p:nvPr/>
          </p:nvCxnSpPr>
          <p:spPr bwMode="auto">
            <a:xfrm flipV="1">
              <a:off x="3692305" y="3683299"/>
              <a:ext cx="1670189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1" name="직선 화살표 연결선 40"/>
            <p:cNvCxnSpPr/>
            <p:nvPr/>
          </p:nvCxnSpPr>
          <p:spPr bwMode="auto">
            <a:xfrm>
              <a:off x="2915216" y="4037846"/>
              <a:ext cx="769555" cy="96872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3" name="직선 화살표 연결선 42"/>
            <p:cNvCxnSpPr/>
            <p:nvPr/>
          </p:nvCxnSpPr>
          <p:spPr bwMode="auto">
            <a:xfrm flipH="1">
              <a:off x="5359653" y="4028792"/>
              <a:ext cx="769543" cy="9687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0" name="직선 화살표 연결선 49"/>
            <p:cNvCxnSpPr/>
            <p:nvPr/>
          </p:nvCxnSpPr>
          <p:spPr bwMode="auto">
            <a:xfrm flipV="1">
              <a:off x="4526732" y="3811509"/>
              <a:ext cx="0" cy="115884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모서리가 둥근 직사각형 59"/>
            <p:cNvSpPr/>
            <p:nvPr/>
          </p:nvSpPr>
          <p:spPr bwMode="gray">
            <a:xfrm>
              <a:off x="4082471" y="4163367"/>
              <a:ext cx="895928" cy="353221"/>
            </a:xfrm>
            <a:prstGeom prst="roundRect">
              <a:avLst/>
            </a:prstGeom>
            <a:ln>
              <a:solidFill>
                <a:srgbClr val="C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Matching</a:t>
              </a:r>
            </a:p>
          </p:txBody>
        </p:sp>
      </p:grpSp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7120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 지원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_(2)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수요기업 발굴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선별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kumimoji="0" lang="ko-KR" altLang="en-US" sz="24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매칭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49872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종합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D/B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기반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다양한 수요 발굴 수행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4"/>
          <p:cNvSpPr>
            <a:spLocks noChangeArrowheads="1"/>
          </p:cNvSpPr>
          <p:nvPr/>
        </p:nvSpPr>
        <p:spPr bwMode="auto">
          <a:xfrm>
            <a:off x="631597" y="1399516"/>
            <a:ext cx="7875093" cy="4946963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AutoShape 109"/>
          <p:cNvSpPr>
            <a:spLocks noChangeArrowheads="1"/>
          </p:cNvSpPr>
          <p:nvPr/>
        </p:nvSpPr>
        <p:spPr bwMode="auto">
          <a:xfrm>
            <a:off x="712213" y="1473185"/>
            <a:ext cx="1569169" cy="988461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기술이전</a:t>
            </a:r>
            <a:r>
              <a:rPr kumimoji="0" lang="en-US" altLang="ko-KR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융합</a:t>
            </a: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전용 포털 구축</a:t>
            </a: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kumimoji="0" lang="en-US" altLang="ko-KR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(KIBO Tech-net)</a:t>
            </a:r>
            <a:endParaRPr kumimoji="0" lang="ko-KR" altLang="en-US" sz="1600" b="1" dirty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AutoShape 106"/>
          <p:cNvSpPr>
            <a:spLocks noChangeArrowheads="1"/>
          </p:cNvSpPr>
          <p:nvPr/>
        </p:nvSpPr>
        <p:spPr bwMode="auto">
          <a:xfrm>
            <a:off x="2385400" y="1473184"/>
            <a:ext cx="6031109" cy="989359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기술이전을 위한 대학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․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연구소 기술정보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기술수요정보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중소기업지원정보 등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수요자 필요정보 구축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․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제공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(’14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년 구축 완료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kumimoji="0" lang="ko-KR" altLang="en-US" sz="1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AutoShape 106"/>
          <p:cNvSpPr>
            <a:spLocks noChangeArrowheads="1"/>
          </p:cNvSpPr>
          <p:nvPr/>
        </p:nvSpPr>
        <p:spPr bwMode="auto">
          <a:xfrm>
            <a:off x="712213" y="2580238"/>
            <a:ext cx="7702114" cy="3648547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endParaRPr kumimoji="0" lang="ko-KR" altLang="en-US" sz="14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097764" y="3002586"/>
          <a:ext cx="6760641" cy="3108503"/>
        </p:xfrm>
        <a:graphic>
          <a:graphicData uri="http://schemas.openxmlformats.org/drawingml/2006/table">
            <a:tbl>
              <a:tblPr/>
              <a:tblGrid>
                <a:gridCol w="1452099"/>
                <a:gridCol w="5308542"/>
              </a:tblGrid>
              <a:tr h="357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구 분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세 부 내 용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550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기술정보 집중 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▪ 중소기업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이전 및 사업화가 가능한 대학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공공연구소 보유 개별 기술정보 수집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▪ 수집된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정보를 분야별 분류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(DB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표준화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기술수요정보 집중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▪ 기술보증기금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차세대시스템의 기업정보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DB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수집 및 신규 기술수요정보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DB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구축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9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기술이전 매칭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▪ 기술이전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효율화 확대를 위한 기술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기업매칭프로그램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개발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▪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매칭레포트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매칭결과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9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기술정보사이트 구축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▪ 사용자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중심의 기술포탈서비스 구축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▪ 다양한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기업지원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콘텐츠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기술평가지원정보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Biz-info,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특허정보 등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제공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6506" y="2599749"/>
            <a:ext cx="1075936" cy="377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latinLnBrk="0">
              <a:lnSpc>
                <a:spcPct val="150000"/>
              </a:lnSpc>
            </a:pPr>
            <a:r>
              <a:rPr kumimoji="0" lang="en-US" altLang="ko-KR" sz="1400" dirty="0" smtClean="0">
                <a:solidFill>
                  <a:srgbClr val="0061B2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※ </a:t>
            </a:r>
            <a:r>
              <a:rPr kumimoji="0" lang="ko-KR" altLang="en-US" sz="1400" dirty="0" smtClean="0">
                <a:solidFill>
                  <a:srgbClr val="0061B2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주요기능</a:t>
            </a:r>
            <a:endParaRPr kumimoji="0" lang="ko-KR" altLang="en-US" sz="1400" dirty="0">
              <a:solidFill>
                <a:srgbClr val="0061B2">
                  <a:lumMod val="7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7120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 지원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_(2)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수요기업 발굴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선별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kumimoji="0" lang="ko-KR" altLang="en-US" sz="24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매칭</a:t>
            </a:r>
            <a:endParaRPr kumimoji="0" lang="ko-KR" altLang="en-US" sz="2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49872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종합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D/B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기반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다양한 수요 발굴 수행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4"/>
          <p:cNvSpPr>
            <a:spLocks noChangeArrowheads="1"/>
          </p:cNvSpPr>
          <p:nvPr/>
        </p:nvSpPr>
        <p:spPr bwMode="auto">
          <a:xfrm>
            <a:off x="631597" y="1399516"/>
            <a:ext cx="7875093" cy="4946963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AutoShape 109"/>
          <p:cNvSpPr>
            <a:spLocks noChangeArrowheads="1"/>
          </p:cNvSpPr>
          <p:nvPr/>
        </p:nvSpPr>
        <p:spPr bwMode="auto">
          <a:xfrm>
            <a:off x="712213" y="1473185"/>
            <a:ext cx="1569169" cy="1069868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en-US" altLang="ko-KR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KTMS</a:t>
            </a:r>
          </a:p>
          <a:p>
            <a:pPr algn="ctr" latinLnBrk="0">
              <a:defRPr/>
            </a:pPr>
            <a:r>
              <a:rPr kumimoji="0"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(KIBO </a:t>
            </a:r>
          </a:p>
          <a:p>
            <a:pPr algn="ctr" latinLnBrk="0">
              <a:defRPr/>
            </a:pPr>
            <a:r>
              <a:rPr kumimoji="0"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Tech Matching</a:t>
            </a:r>
          </a:p>
          <a:p>
            <a:pPr algn="ctr" latinLnBrk="0">
              <a:defRPr/>
            </a:pPr>
            <a:r>
              <a:rPr kumimoji="0"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System)</a:t>
            </a:r>
            <a:endParaRPr kumimoji="0" lang="ko-KR" altLang="en-US" sz="1600" b="1" dirty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AutoShape 106"/>
          <p:cNvSpPr>
            <a:spLocks noChangeArrowheads="1"/>
          </p:cNvSpPr>
          <p:nvPr/>
        </p:nvSpPr>
        <p:spPr bwMode="auto">
          <a:xfrm>
            <a:off x="2385400" y="1473184"/>
            <a:ext cx="6031109" cy="107084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이전대상기술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수요기업간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유사도측정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등을 통한 최적의 기술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기업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매칭시스템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en-US" altLang="ko-KR" sz="1100" dirty="0" smtClean="0">
                <a:latin typeface="굴림" pitchFamily="50" charset="-127"/>
              </a:rPr>
              <a:t>   * </a:t>
            </a:r>
            <a:r>
              <a:rPr kumimoji="0" lang="ko-KR" altLang="en-US" sz="1100" dirty="0" smtClean="0">
                <a:latin typeface="굴림" pitchFamily="50" charset="-127"/>
              </a:rPr>
              <a:t>수요정보</a:t>
            </a:r>
            <a:r>
              <a:rPr kumimoji="0" lang="en-US" altLang="ko-KR" sz="1100" dirty="0" smtClean="0">
                <a:latin typeface="굴림" pitchFamily="50" charset="-127"/>
              </a:rPr>
              <a:t>(</a:t>
            </a:r>
            <a:r>
              <a:rPr kumimoji="0" lang="ko-KR" altLang="en-US" sz="1100" dirty="0" smtClean="0">
                <a:latin typeface="굴림" pitchFamily="50" charset="-127"/>
              </a:rPr>
              <a:t>기업정보</a:t>
            </a:r>
            <a:r>
              <a:rPr kumimoji="0" lang="en-US" altLang="ko-KR" sz="1100" dirty="0" smtClean="0">
                <a:latin typeface="굴림" pitchFamily="50" charset="-127"/>
              </a:rPr>
              <a:t>, </a:t>
            </a:r>
            <a:r>
              <a:rPr kumimoji="0" lang="ko-KR" altLang="en-US" sz="1100" dirty="0" smtClean="0">
                <a:latin typeface="굴림" pitchFamily="50" charset="-127"/>
              </a:rPr>
              <a:t>기술평가정보</a:t>
            </a:r>
            <a:r>
              <a:rPr kumimoji="0" lang="en-US" altLang="ko-KR" sz="1100" dirty="0" smtClean="0">
                <a:latin typeface="굴림" pitchFamily="50" charset="-127"/>
              </a:rPr>
              <a:t>, </a:t>
            </a:r>
            <a:r>
              <a:rPr kumimoji="0" lang="ko-KR" altLang="en-US" sz="1100" dirty="0" smtClean="0">
                <a:latin typeface="굴림" pitchFamily="50" charset="-127"/>
              </a:rPr>
              <a:t>기술수요정보</a:t>
            </a:r>
            <a:r>
              <a:rPr kumimoji="0" lang="en-US" altLang="ko-KR" sz="1100" dirty="0" smtClean="0">
                <a:latin typeface="굴림" pitchFamily="50" charset="-127"/>
              </a:rPr>
              <a:t>), </a:t>
            </a:r>
            <a:r>
              <a:rPr kumimoji="0" lang="ko-KR" altLang="en-US" sz="1100" dirty="0" smtClean="0">
                <a:latin typeface="굴림" pitchFamily="50" charset="-127"/>
              </a:rPr>
              <a:t>공급정보</a:t>
            </a:r>
            <a:r>
              <a:rPr kumimoji="0" lang="en-US" altLang="ko-KR" sz="1100" dirty="0" smtClean="0">
                <a:latin typeface="굴림" pitchFamily="50" charset="-127"/>
              </a:rPr>
              <a:t>(</a:t>
            </a:r>
            <a:r>
              <a:rPr kumimoji="0" lang="ko-KR" altLang="en-US" sz="1100" dirty="0" smtClean="0">
                <a:latin typeface="굴림" pitchFamily="50" charset="-127"/>
              </a:rPr>
              <a:t>연구개발성과</a:t>
            </a:r>
            <a:r>
              <a:rPr kumimoji="0" lang="en-US" altLang="ko-KR" sz="1100" dirty="0" smtClean="0">
                <a:latin typeface="굴림" pitchFamily="50" charset="-127"/>
              </a:rPr>
              <a:t>)</a:t>
            </a:r>
            <a:r>
              <a:rPr kumimoji="0" lang="ko-KR" altLang="en-US" sz="1100" dirty="0" smtClean="0">
                <a:latin typeface="굴림" pitchFamily="50" charset="-127"/>
              </a:rPr>
              <a:t>로 구성</a:t>
            </a:r>
            <a:endParaRPr kumimoji="0" lang="en-US" altLang="ko-KR" sz="1100" dirty="0" smtClean="0">
              <a:latin typeface="굴림" pitchFamily="50" charset="-127"/>
            </a:endParaRPr>
          </a:p>
          <a:p>
            <a:pPr latinLnBrk="0">
              <a:lnSpc>
                <a:spcPct val="150000"/>
              </a:lnSpc>
              <a:spcBef>
                <a:spcPts val="500"/>
              </a:spcBef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기업정보검색모듈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유사도측정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및 추천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통계분석모듈의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단계로 구성</a:t>
            </a:r>
          </a:p>
        </p:txBody>
      </p:sp>
      <p:sp>
        <p:nvSpPr>
          <p:cNvPr id="8" name="AutoShape 106"/>
          <p:cNvSpPr>
            <a:spLocks noChangeArrowheads="1"/>
          </p:cNvSpPr>
          <p:nvPr/>
        </p:nvSpPr>
        <p:spPr bwMode="auto">
          <a:xfrm>
            <a:off x="712213" y="2625504"/>
            <a:ext cx="7702114" cy="3639493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endParaRPr kumimoji="0" lang="ko-KR" altLang="en-US" sz="14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575302" y="2770359"/>
            <a:ext cx="6047714" cy="3291920"/>
            <a:chOff x="1557196" y="2716041"/>
            <a:chExt cx="6047714" cy="3291920"/>
          </a:xfrm>
        </p:grpSpPr>
        <p:pic>
          <p:nvPicPr>
            <p:cNvPr id="16" name="_x54203912" descr="DRW000017142735"/>
            <p:cNvPicPr>
              <a:picLocks noChangeAspect="1" noChangeArrowheads="1"/>
            </p:cNvPicPr>
            <p:nvPr/>
          </p:nvPicPr>
          <p:blipFill>
            <a:blip r:embed="rId3" cstate="print"/>
            <a:srcRect b="53407"/>
            <a:stretch>
              <a:fillRect/>
            </a:stretch>
          </p:blipFill>
          <p:spPr bwMode="auto">
            <a:xfrm>
              <a:off x="1557196" y="3173239"/>
              <a:ext cx="6047714" cy="2834722"/>
            </a:xfrm>
            <a:prstGeom prst="rect">
              <a:avLst/>
            </a:prstGeom>
            <a:noFill/>
          </p:spPr>
        </p:pic>
        <p:pic>
          <p:nvPicPr>
            <p:cNvPr id="17" name="_x54203592" descr="DRW000017142745"/>
            <p:cNvPicPr>
              <a:picLocks noChangeAspect="1" noChangeArrowheads="1"/>
            </p:cNvPicPr>
            <p:nvPr/>
          </p:nvPicPr>
          <p:blipFill>
            <a:blip r:embed="rId4" cstate="print"/>
            <a:srcRect l="11539" t="70954" r="3145" b="21647"/>
            <a:stretch>
              <a:fillRect/>
            </a:stretch>
          </p:blipFill>
          <p:spPr bwMode="auto">
            <a:xfrm>
              <a:off x="2390115" y="2716041"/>
              <a:ext cx="4399981" cy="549997"/>
            </a:xfrm>
            <a:prstGeom prst="rect">
              <a:avLst/>
            </a:prstGeom>
            <a:noFill/>
          </p:spPr>
        </p:pic>
      </p:grp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7120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 지원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_(2)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수요기업 발굴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선별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kumimoji="0" lang="ko-KR" altLang="en-US" sz="24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매칭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49872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종합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D/B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기반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다양한 수요 발굴 수행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4"/>
          <p:cNvSpPr>
            <a:spLocks noChangeArrowheads="1"/>
          </p:cNvSpPr>
          <p:nvPr/>
        </p:nvSpPr>
        <p:spPr bwMode="auto">
          <a:xfrm>
            <a:off x="631597" y="1399516"/>
            <a:ext cx="7875093" cy="5046551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AutoShape 109"/>
          <p:cNvSpPr>
            <a:spLocks noChangeArrowheads="1"/>
          </p:cNvSpPr>
          <p:nvPr/>
        </p:nvSpPr>
        <p:spPr bwMode="auto">
          <a:xfrm>
            <a:off x="712213" y="1491291"/>
            <a:ext cx="1569169" cy="4900455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기술이전</a:t>
            </a: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설명회</a:t>
            </a: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AutoShape 106"/>
          <p:cNvSpPr>
            <a:spLocks noChangeArrowheads="1"/>
          </p:cNvSpPr>
          <p:nvPr/>
        </p:nvSpPr>
        <p:spPr bwMode="auto">
          <a:xfrm>
            <a:off x="2385400" y="1934886"/>
            <a:ext cx="5976000" cy="1621664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공공연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•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학교 등과 기술이전설명회를 공동 또는 단독으로 개최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주요사례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kumimoji="0" lang="en-US" altLang="ko-KR" sz="1400" dirty="0" smtClean="0">
                <a:latin typeface="나눔고딕" charset="-127"/>
                <a:ea typeface="나눔고딕" charset="-127"/>
              </a:rPr>
              <a:t> ’14</a:t>
            </a:r>
            <a:r>
              <a:rPr kumimoji="0" lang="ko-KR" altLang="en-US" sz="1400" dirty="0" smtClean="0">
                <a:latin typeface="나눔고딕" charset="-127"/>
                <a:ea typeface="나눔고딕" charset="-127"/>
              </a:rPr>
              <a:t>년 </a:t>
            </a:r>
            <a:r>
              <a:rPr lang="ko-KR" altLang="en-US" sz="1400" b="1" dirty="0" smtClean="0">
                <a:latin typeface="나눔고딕" charset="-127"/>
                <a:ea typeface="나눔고딕" charset="-127"/>
              </a:rPr>
              <a:t>총 </a:t>
            </a:r>
            <a:r>
              <a:rPr lang="en-US" altLang="ko-KR" sz="1400" b="1" dirty="0" smtClean="0">
                <a:latin typeface="나눔고딕" charset="-127"/>
                <a:ea typeface="나눔고딕" charset="-127"/>
              </a:rPr>
              <a:t>18</a:t>
            </a:r>
            <a:r>
              <a:rPr lang="ko-KR" altLang="en-US" sz="1400" b="1" dirty="0" smtClean="0">
                <a:latin typeface="나눔고딕" charset="-127"/>
                <a:ea typeface="나눔고딕" charset="-127"/>
              </a:rPr>
              <a:t>회의 기술이전설명회를 개최</a:t>
            </a:r>
            <a:r>
              <a:rPr lang="ko-KR" altLang="en-US" sz="1400" dirty="0" smtClean="0">
                <a:latin typeface="나눔고딕" charset="-127"/>
                <a:ea typeface="나눔고딕" charset="-127"/>
              </a:rPr>
              <a:t>하여</a:t>
            </a:r>
            <a:r>
              <a:rPr lang="en-US" altLang="ko-KR" sz="1400" dirty="0" smtClean="0">
                <a:latin typeface="나눔고딕" charset="-127"/>
                <a:ea typeface="나눔고딕" charset="-127"/>
              </a:rPr>
              <a:t>,</a:t>
            </a:r>
            <a:r>
              <a:rPr lang="ko-KR" altLang="en-US" sz="1400" b="1" dirty="0" smtClean="0">
                <a:latin typeface="나눔고딕" charset="-127"/>
                <a:ea typeface="나눔고딕" charset="-127"/>
              </a:rPr>
              <a:t> 참석기업 </a:t>
            </a:r>
            <a:r>
              <a:rPr lang="en-US" altLang="ko-KR" sz="1400" b="1" dirty="0" smtClean="0">
                <a:latin typeface="나눔고딕" charset="-127"/>
                <a:ea typeface="나눔고딕" charset="-127"/>
              </a:rPr>
              <a:t>1,837</a:t>
            </a:r>
            <a:r>
              <a:rPr lang="ko-KR" altLang="en-US" sz="1400" b="1" dirty="0" smtClean="0">
                <a:latin typeface="나눔고딕" charset="-127"/>
                <a:ea typeface="나눔고딕" charset="-127"/>
              </a:rPr>
              <a:t>개</a:t>
            </a:r>
            <a:r>
              <a:rPr lang="en-US" altLang="ko-KR" sz="1400" dirty="0" smtClean="0">
                <a:latin typeface="나눔고딕" charset="-127"/>
                <a:ea typeface="나눔고딕" charset="-127"/>
              </a:rPr>
              <a:t>(</a:t>
            </a:r>
            <a:r>
              <a:rPr lang="ko-KR" altLang="en-US" sz="1400" dirty="0" smtClean="0">
                <a:latin typeface="나눔고딕" charset="-127"/>
                <a:ea typeface="나눔고딕" charset="-127"/>
              </a:rPr>
              <a:t>참석인원 </a:t>
            </a:r>
            <a:endParaRPr lang="en-US" altLang="ko-KR" sz="1400" dirty="0" smtClean="0">
              <a:latin typeface="나눔고딕" charset="-127"/>
              <a:ea typeface="나눔고딕" charset="-127"/>
            </a:endParaRPr>
          </a:p>
          <a:p>
            <a:r>
              <a:rPr lang="en-US" altLang="ko-KR" sz="1400" dirty="0" smtClean="0">
                <a:latin typeface="나눔고딕" charset="-127"/>
                <a:ea typeface="나눔고딕" charset="-127"/>
              </a:rPr>
              <a:t> 3,104</a:t>
            </a:r>
            <a:r>
              <a:rPr lang="ko-KR" altLang="en-US" sz="1400" dirty="0" smtClean="0">
                <a:latin typeface="나눔고딕" charset="-127"/>
                <a:ea typeface="나눔고딕" charset="-127"/>
              </a:rPr>
              <a:t>명</a:t>
            </a:r>
            <a:r>
              <a:rPr lang="en-US" altLang="ko-KR" sz="1400" dirty="0" smtClean="0">
                <a:latin typeface="나눔고딕" charset="-127"/>
                <a:ea typeface="나눔고딕" charset="-127"/>
              </a:rPr>
              <a:t>)</a:t>
            </a:r>
            <a:r>
              <a:rPr lang="ko-KR" altLang="en-US" sz="1400" dirty="0" smtClean="0">
                <a:latin typeface="나눔고딕" charset="-127"/>
                <a:ea typeface="나눔고딕" charset="-127"/>
              </a:rPr>
              <a:t>를 대상으로</a:t>
            </a:r>
            <a:r>
              <a:rPr lang="en-US" altLang="ko-KR" sz="1400" dirty="0" smtClean="0">
                <a:latin typeface="나눔고딕" charset="-127"/>
                <a:ea typeface="나눔고딕" charset="-127"/>
              </a:rPr>
              <a:t> </a:t>
            </a:r>
            <a:r>
              <a:rPr lang="ko-KR" altLang="en-US" sz="1400" dirty="0" smtClean="0">
                <a:latin typeface="나눔고딕" charset="-127"/>
                <a:ea typeface="나눔고딕" charset="-127"/>
              </a:rPr>
              <a:t> </a:t>
            </a:r>
            <a:r>
              <a:rPr lang="ko-KR" altLang="en-US" sz="1400" b="1" dirty="0" smtClean="0">
                <a:latin typeface="나눔고딕" charset="-127"/>
                <a:ea typeface="나눔고딕" charset="-127"/>
              </a:rPr>
              <a:t>현장에서 </a:t>
            </a:r>
            <a:r>
              <a:rPr lang="en-US" altLang="ko-KR" sz="1400" b="1" dirty="0" smtClean="0">
                <a:latin typeface="나눔고딕" charset="-127"/>
                <a:ea typeface="나눔고딕" charset="-127"/>
              </a:rPr>
              <a:t>147</a:t>
            </a:r>
            <a:r>
              <a:rPr lang="ko-KR" altLang="en-US" sz="1400" b="1" dirty="0" smtClean="0">
                <a:latin typeface="나눔고딕" charset="-127"/>
                <a:ea typeface="나눔고딕" charset="-127"/>
              </a:rPr>
              <a:t>건의 기술이전 관련 기술금융상담</a:t>
            </a:r>
            <a:r>
              <a:rPr lang="ko-KR" altLang="en-US" sz="1400" dirty="0" smtClean="0">
                <a:latin typeface="나눔고딕" charset="-127"/>
                <a:ea typeface="나눔고딕" charset="-127"/>
              </a:rPr>
              <a:t> 등 </a:t>
            </a:r>
            <a:endParaRPr lang="en-US" altLang="ko-KR" sz="1400" dirty="0" smtClean="0">
              <a:latin typeface="나눔고딕" charset="-127"/>
              <a:ea typeface="나눔고딕" charset="-127"/>
            </a:endParaRPr>
          </a:p>
          <a:p>
            <a:r>
              <a:rPr lang="en-US" altLang="ko-KR" sz="1400" dirty="0" smtClean="0">
                <a:latin typeface="나눔고딕" charset="-127"/>
                <a:ea typeface="나눔고딕" charset="-127"/>
              </a:rPr>
              <a:t> </a:t>
            </a:r>
            <a:r>
              <a:rPr lang="ko-KR" altLang="en-US" sz="1400" dirty="0" smtClean="0">
                <a:latin typeface="나눔고딕" charset="-127"/>
                <a:ea typeface="나눔고딕" charset="-127"/>
              </a:rPr>
              <a:t>기술이전 및 </a:t>
            </a:r>
            <a:r>
              <a:rPr lang="en-US" altLang="ko-KR" sz="1400" dirty="0" smtClean="0">
                <a:latin typeface="나눔고딕" charset="-127"/>
                <a:ea typeface="나눔고딕" charset="-127"/>
              </a:rPr>
              <a:t>IP </a:t>
            </a:r>
            <a:r>
              <a:rPr lang="ko-KR" altLang="en-US" sz="1400" dirty="0" smtClean="0">
                <a:latin typeface="나눔고딕" charset="-127"/>
                <a:ea typeface="나눔고딕" charset="-127"/>
              </a:rPr>
              <a:t>기술금융 수요발굴 </a:t>
            </a:r>
            <a:endParaRPr lang="ko-KR" altLang="en-US" sz="1400" dirty="0">
              <a:latin typeface="나눔고딕" charset="-127"/>
              <a:ea typeface="나눔고딕" charset="-127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AutoShape 106"/>
          <p:cNvSpPr>
            <a:spLocks noChangeArrowheads="1"/>
          </p:cNvSpPr>
          <p:nvPr/>
        </p:nvSpPr>
        <p:spPr bwMode="auto">
          <a:xfrm>
            <a:off x="2379545" y="1491291"/>
            <a:ext cx="5974544" cy="391827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 설명회 주기적 개최를 통한 </a:t>
            </a:r>
            <a:r>
              <a:rPr kumimoji="0"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Boom-Up</a:t>
            </a:r>
            <a:endParaRPr kumimoji="0" lang="ko-KR" altLang="en-US" sz="1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AutoShape 106"/>
          <p:cNvSpPr>
            <a:spLocks noChangeArrowheads="1"/>
          </p:cNvSpPr>
          <p:nvPr/>
        </p:nvSpPr>
        <p:spPr bwMode="auto">
          <a:xfrm>
            <a:off x="2374846" y="3630439"/>
            <a:ext cx="5976000" cy="2725095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473974" y="3958882"/>
          <a:ext cx="5700666" cy="229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7307"/>
                <a:gridCol w="4463359"/>
              </a:tblGrid>
              <a:tr h="262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구분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지원 상세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8442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기술이전 마케팅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홍보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보증지원기업 대상 지역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기술분야 등을 고려한 홍보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* Target marketing : 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기술평가등급</a:t>
                      </a:r>
                      <a: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재무등급 등을 고려</a:t>
                      </a:r>
                      <a: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이전</a:t>
                      </a:r>
                      <a:endParaRPr lang="en-US" altLang="ko-KR" sz="12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                                가능성에</a:t>
                      </a:r>
                      <a: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따라 </a:t>
                      </a:r>
                      <a: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target marketing 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실시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8442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현장 상담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기보의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기술이전사업화 지원제도 소개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현장 기술이전수요조사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현장 상담부스 운용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기술이전 및 기술금융 지원 현장 상담 실시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37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사후관리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 행사 참가업체에 대한 지속적 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Follow</a:t>
                      </a:r>
                      <a: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up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433167" y="3568476"/>
            <a:ext cx="1075936" cy="377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latinLnBrk="0">
              <a:lnSpc>
                <a:spcPct val="150000"/>
              </a:lnSpc>
            </a:pPr>
            <a:r>
              <a:rPr kumimoji="0" lang="en-US" altLang="ko-KR" sz="1400" dirty="0" smtClean="0">
                <a:solidFill>
                  <a:srgbClr val="0061B2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※ </a:t>
            </a:r>
            <a:r>
              <a:rPr kumimoji="0" lang="ko-KR" altLang="en-US" sz="1400" dirty="0" smtClean="0">
                <a:solidFill>
                  <a:srgbClr val="0061B2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주요역할</a:t>
            </a:r>
            <a:endParaRPr kumimoji="0" lang="ko-KR" altLang="en-US" sz="1400" dirty="0">
              <a:solidFill>
                <a:srgbClr val="0061B2">
                  <a:lumMod val="7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7120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 지원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_(2)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수요기업 발굴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선별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kumimoji="0" lang="ko-KR" altLang="en-US" sz="24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매칭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5125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기술평가 역량 기반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선별 및 </a:t>
            </a:r>
            <a:r>
              <a:rPr kumimoji="0" lang="ko-KR" altLang="en-US" sz="2400" dirty="0" err="1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매칭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지원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4"/>
          <p:cNvSpPr>
            <a:spLocks noChangeArrowheads="1"/>
          </p:cNvSpPr>
          <p:nvPr/>
        </p:nvSpPr>
        <p:spPr bwMode="auto">
          <a:xfrm>
            <a:off x="631598" y="1399516"/>
            <a:ext cx="7742858" cy="4946963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AutoShape 109"/>
          <p:cNvSpPr>
            <a:spLocks noChangeArrowheads="1"/>
          </p:cNvSpPr>
          <p:nvPr/>
        </p:nvSpPr>
        <p:spPr bwMode="auto">
          <a:xfrm>
            <a:off x="712213" y="1491292"/>
            <a:ext cx="1569169" cy="1270016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기술평가</a:t>
            </a: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AutoShape 106"/>
          <p:cNvSpPr>
            <a:spLocks noChangeArrowheads="1"/>
          </p:cNvSpPr>
          <p:nvPr/>
        </p:nvSpPr>
        <p:spPr bwMode="auto">
          <a:xfrm>
            <a:off x="2359890" y="1491292"/>
            <a:ext cx="742346" cy="5760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이전</a:t>
            </a:r>
            <a:endParaRPr kumimoji="0" lang="en-US" altLang="ko-KR" sz="1400" dirty="0" smtClean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 latinLnBrk="0"/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</a:t>
            </a:r>
            <a:endParaRPr kumimoji="0" lang="ko-KR" altLang="en-US" sz="1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AutoShape 106"/>
          <p:cNvSpPr>
            <a:spLocks noChangeArrowheads="1"/>
          </p:cNvSpPr>
          <p:nvPr/>
        </p:nvSpPr>
        <p:spPr bwMode="auto">
          <a:xfrm>
            <a:off x="3188046" y="1489783"/>
            <a:ext cx="5106429" cy="5760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이전대상기술에 대한 기술가치평가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en-US" altLang="ko-KR" sz="1100" dirty="0" smtClean="0">
                <a:latin typeface="굴림" pitchFamily="50" charset="-127"/>
              </a:rPr>
              <a:t>* </a:t>
            </a:r>
            <a:r>
              <a:rPr kumimoji="0" lang="ko-KR" altLang="en-US" sz="1100" dirty="0" smtClean="0">
                <a:latin typeface="굴림" pitchFamily="50" charset="-127"/>
              </a:rPr>
              <a:t>기술이전 및 거래기준가 산정</a:t>
            </a:r>
            <a:r>
              <a:rPr kumimoji="0" lang="en-US" altLang="ko-KR" sz="1100" dirty="0" smtClean="0">
                <a:latin typeface="굴림" pitchFamily="50" charset="-127"/>
              </a:rPr>
              <a:t>, </a:t>
            </a:r>
            <a:r>
              <a:rPr kumimoji="0" lang="ko-KR" altLang="en-US" sz="1100" dirty="0" smtClean="0">
                <a:latin typeface="굴림" pitchFamily="50" charset="-127"/>
              </a:rPr>
              <a:t>현물출자용 등</a:t>
            </a:r>
          </a:p>
        </p:txBody>
      </p:sp>
      <p:sp>
        <p:nvSpPr>
          <p:cNvPr id="16" name="AutoShape 106"/>
          <p:cNvSpPr>
            <a:spLocks noChangeArrowheads="1"/>
          </p:cNvSpPr>
          <p:nvPr/>
        </p:nvSpPr>
        <p:spPr bwMode="auto">
          <a:xfrm>
            <a:off x="2359890" y="2177819"/>
            <a:ext cx="742346" cy="5760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수요</a:t>
            </a:r>
            <a:endParaRPr kumimoji="0" lang="en-US" altLang="ko-KR" sz="1400" dirty="0" smtClean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 latinLnBrk="0"/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기업</a:t>
            </a:r>
            <a:endParaRPr kumimoji="0" lang="ko-KR" altLang="en-US" sz="1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AutoShape 106"/>
          <p:cNvSpPr>
            <a:spLocks noChangeArrowheads="1"/>
          </p:cNvSpPr>
          <p:nvPr/>
        </p:nvSpPr>
        <p:spPr bwMode="auto">
          <a:xfrm>
            <a:off x="3188046" y="2176310"/>
            <a:ext cx="5106429" cy="5760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예비수요기업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사업화역량평가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en-US" altLang="ko-KR" sz="1100" dirty="0" smtClean="0">
                <a:latin typeface="굴림" pitchFamily="50" charset="-127"/>
              </a:rPr>
              <a:t>* </a:t>
            </a:r>
            <a:r>
              <a:rPr kumimoji="0" lang="ko-KR" altLang="en-US" sz="1100" dirty="0" smtClean="0">
                <a:latin typeface="굴림" pitchFamily="50" charset="-127"/>
              </a:rPr>
              <a:t>연구성과와의 관련성</a:t>
            </a:r>
            <a:r>
              <a:rPr kumimoji="0" lang="en-US" altLang="ko-KR" sz="1100" dirty="0" smtClean="0">
                <a:latin typeface="굴림" pitchFamily="50" charset="-127"/>
              </a:rPr>
              <a:t>, </a:t>
            </a:r>
            <a:r>
              <a:rPr kumimoji="0" lang="ko-KR" altLang="en-US" sz="1100" dirty="0" smtClean="0">
                <a:latin typeface="굴림" pitchFamily="50" charset="-127"/>
              </a:rPr>
              <a:t>이전 적합성</a:t>
            </a:r>
            <a:r>
              <a:rPr kumimoji="0" lang="en-US" altLang="ko-KR" sz="1100" dirty="0" smtClean="0">
                <a:latin typeface="굴림" pitchFamily="50" charset="-127"/>
              </a:rPr>
              <a:t>, </a:t>
            </a:r>
            <a:r>
              <a:rPr kumimoji="0" lang="ko-KR" altLang="en-US" sz="1100" dirty="0" smtClean="0">
                <a:latin typeface="굴림" pitchFamily="50" charset="-127"/>
              </a:rPr>
              <a:t>사업화 여건 등을 평가</a:t>
            </a:r>
          </a:p>
        </p:txBody>
      </p:sp>
      <p:sp>
        <p:nvSpPr>
          <p:cNvPr id="18" name="AutoShape 109"/>
          <p:cNvSpPr>
            <a:spLocks noChangeArrowheads="1"/>
          </p:cNvSpPr>
          <p:nvPr/>
        </p:nvSpPr>
        <p:spPr bwMode="auto">
          <a:xfrm>
            <a:off x="707601" y="2853607"/>
            <a:ext cx="1569169" cy="2404278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수요기업</a:t>
            </a: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선정</a:t>
            </a: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AutoShape 106"/>
          <p:cNvSpPr>
            <a:spLocks noChangeArrowheads="1"/>
          </p:cNvSpPr>
          <p:nvPr/>
        </p:nvSpPr>
        <p:spPr bwMode="auto">
          <a:xfrm>
            <a:off x="2361391" y="2853607"/>
            <a:ext cx="5933084" cy="2406456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사업화 역량과 사업화 성공 가능성에 최우선 순위를 두고 선정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3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단계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filtering (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기술평가등급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사업화 역량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정책적 필요성 등을 고려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atinLnBrk="0">
              <a:lnSpc>
                <a:spcPct val="150000"/>
              </a:lnSpc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2755097" y="3648546"/>
            <a:ext cx="4999809" cy="1455353"/>
            <a:chOff x="2755097" y="3648546"/>
            <a:chExt cx="4999809" cy="1455353"/>
          </a:xfrm>
        </p:grpSpPr>
        <p:grpSp>
          <p:nvGrpSpPr>
            <p:cNvPr id="39" name="그룹 38"/>
            <p:cNvGrpSpPr/>
            <p:nvPr/>
          </p:nvGrpSpPr>
          <p:grpSpPr>
            <a:xfrm>
              <a:off x="2755097" y="4036383"/>
              <a:ext cx="4999809" cy="1067516"/>
              <a:chOff x="2012713" y="1963139"/>
              <a:chExt cx="4999809" cy="1067516"/>
            </a:xfrm>
          </p:grpSpPr>
          <p:grpSp>
            <p:nvGrpSpPr>
              <p:cNvPr id="40" name="그룹 7"/>
              <p:cNvGrpSpPr/>
              <p:nvPr/>
            </p:nvGrpSpPr>
            <p:grpSpPr>
              <a:xfrm>
                <a:off x="2012713" y="1963139"/>
                <a:ext cx="1513501" cy="1067516"/>
                <a:chOff x="2012713" y="1963139"/>
                <a:chExt cx="1513501" cy="1067516"/>
              </a:xfrm>
            </p:grpSpPr>
            <p:sp>
              <p:nvSpPr>
                <p:cNvPr id="49" name="모서리가 둥근 직사각형 1"/>
                <p:cNvSpPr/>
                <p:nvPr/>
              </p:nvSpPr>
              <p:spPr bwMode="gray">
                <a:xfrm>
                  <a:off x="2014214" y="1963139"/>
                  <a:ext cx="1512000" cy="307771"/>
                </a:xfrm>
                <a:prstGeom prst="roundRect">
                  <a:avLst/>
                </a:prstGeom>
                <a:ln>
                  <a:solidFill>
                    <a:srgbClr val="4BACC6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400" b="1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1</a:t>
                  </a:r>
                  <a:r>
                    <a:rPr lang="ko-KR" altLang="en-US" sz="1400" b="1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단계</a:t>
                  </a:r>
                  <a:endParaRPr lang="en-US" altLang="ko-KR" sz="1400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tx1"/>
                    </a:solidFill>
                    <a:effectLst/>
                    <a:latin typeface="나눔고딕" pitchFamily="50" charset="-127"/>
                    <a:ea typeface="나눔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50" name="모서리가 둥근 직사각형 4"/>
                <p:cNvSpPr/>
                <p:nvPr/>
              </p:nvSpPr>
              <p:spPr bwMode="gray">
                <a:xfrm>
                  <a:off x="2012713" y="2294345"/>
                  <a:ext cx="1512000" cy="736310"/>
                </a:xfrm>
                <a:prstGeom prst="roundRect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buFontTx/>
                    <a:buChar char="-"/>
                  </a:pPr>
                  <a:r>
                    <a:rPr lang="ko-KR" altLang="en-US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 우수기술중소기업</a:t>
                  </a:r>
                  <a:endParaRPr lang="en-US" altLang="ko-KR" sz="1050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Arial" pitchFamily="34" charset="0"/>
                  </a:endParaRPr>
                </a:p>
                <a:p>
                  <a:r>
                    <a:rPr lang="en-US" altLang="ko-KR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(</a:t>
                  </a:r>
                  <a:r>
                    <a:rPr lang="ko-KR" altLang="en-US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평가등급 </a:t>
                  </a:r>
                  <a:r>
                    <a:rPr lang="en-US" altLang="ko-KR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BBB</a:t>
                  </a:r>
                  <a:r>
                    <a:rPr lang="ko-KR" altLang="en-US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이상</a:t>
                  </a:r>
                  <a:r>
                    <a:rPr lang="en-US" altLang="ko-KR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)</a:t>
                  </a:r>
                </a:p>
                <a:p>
                  <a:r>
                    <a:rPr lang="en-US" altLang="ko-KR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- </a:t>
                  </a:r>
                  <a:r>
                    <a:rPr lang="ko-KR" altLang="en-US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교수</a:t>
                  </a:r>
                  <a:r>
                    <a:rPr lang="en-US" altLang="ko-KR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,</a:t>
                  </a:r>
                  <a:r>
                    <a:rPr lang="ko-KR" altLang="en-US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연구원 창업</a:t>
                  </a:r>
                  <a:endParaRPr lang="en-US" altLang="ko-KR" sz="1050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tx1"/>
                    </a:solidFill>
                    <a:effectLst/>
                    <a:latin typeface="나눔고딕" pitchFamily="50" charset="-127"/>
                    <a:ea typeface="나눔고딕" pitchFamily="50" charset="-127"/>
                    <a:cs typeface="Arial" pitchFamily="34" charset="0"/>
                  </a:endParaRPr>
                </a:p>
              </p:txBody>
            </p:sp>
          </p:grpSp>
          <p:grpSp>
            <p:nvGrpSpPr>
              <p:cNvPr id="41" name="그룹 8"/>
              <p:cNvGrpSpPr/>
              <p:nvPr/>
            </p:nvGrpSpPr>
            <p:grpSpPr>
              <a:xfrm>
                <a:off x="3757368" y="1963139"/>
                <a:ext cx="1512000" cy="1067516"/>
                <a:chOff x="3824875" y="1963139"/>
                <a:chExt cx="1512000" cy="1067516"/>
              </a:xfrm>
            </p:grpSpPr>
            <p:sp>
              <p:nvSpPr>
                <p:cNvPr id="47" name="모서리가 둥근 직사각형 2"/>
                <p:cNvSpPr/>
                <p:nvPr/>
              </p:nvSpPr>
              <p:spPr bwMode="gray">
                <a:xfrm>
                  <a:off x="3824875" y="1963139"/>
                  <a:ext cx="1512000" cy="307771"/>
                </a:xfrm>
                <a:prstGeom prst="roundRect">
                  <a:avLst/>
                </a:prstGeom>
                <a:ln>
                  <a:solidFill>
                    <a:srgbClr val="4BACC6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400" b="1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2</a:t>
                  </a:r>
                  <a:r>
                    <a:rPr lang="ko-KR" altLang="en-US" sz="1400" b="1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단계</a:t>
                  </a:r>
                  <a:endParaRPr lang="en-US" altLang="ko-KR" sz="1400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tx1"/>
                    </a:solidFill>
                    <a:effectLst/>
                    <a:latin typeface="나눔고딕" pitchFamily="50" charset="-127"/>
                    <a:ea typeface="나눔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48" name="모서리가 둥근 직사각형 5"/>
                <p:cNvSpPr/>
                <p:nvPr/>
              </p:nvSpPr>
              <p:spPr bwMode="gray">
                <a:xfrm>
                  <a:off x="3824875" y="2294345"/>
                  <a:ext cx="1512000" cy="736310"/>
                </a:xfrm>
                <a:prstGeom prst="roundRect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buFontTx/>
                    <a:buChar char="-"/>
                  </a:pPr>
                  <a:r>
                    <a:rPr lang="ko-KR" altLang="en-US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 벤처</a:t>
                  </a:r>
                  <a:r>
                    <a:rPr lang="en-US" altLang="ko-KR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, </a:t>
                  </a:r>
                  <a:r>
                    <a:rPr lang="ko-KR" altLang="en-US" sz="1050" dirty="0" err="1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이노비즈기업중</a:t>
                  </a:r>
                  <a:endParaRPr lang="en-US" altLang="ko-KR" sz="1050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Arial" pitchFamily="34" charset="0"/>
                  </a:endParaRPr>
                </a:p>
                <a:p>
                  <a:r>
                    <a:rPr lang="en-US" altLang="ko-KR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  </a:t>
                  </a:r>
                  <a:r>
                    <a:rPr lang="ko-KR" altLang="en-US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평가등급 </a:t>
                  </a:r>
                  <a:r>
                    <a:rPr lang="en-US" altLang="ko-KR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BB</a:t>
                  </a:r>
                  <a:r>
                    <a:rPr lang="ko-KR" altLang="en-US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이상</a:t>
                  </a:r>
                  <a:endParaRPr lang="en-US" altLang="ko-KR" sz="1050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Arial" pitchFamily="34" charset="0"/>
                  </a:endParaRPr>
                </a:p>
                <a:p>
                  <a:r>
                    <a:rPr lang="en-US" altLang="ko-KR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- </a:t>
                  </a:r>
                  <a:r>
                    <a:rPr lang="ko-KR" altLang="en-US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청년창업 등</a:t>
                  </a:r>
                  <a:endParaRPr lang="en-US" altLang="ko-KR" sz="1050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tx1"/>
                    </a:solidFill>
                    <a:effectLst/>
                    <a:latin typeface="나눔고딕" pitchFamily="50" charset="-127"/>
                    <a:ea typeface="나눔고딕" pitchFamily="50" charset="-127"/>
                    <a:cs typeface="Arial" pitchFamily="34" charset="0"/>
                  </a:endParaRPr>
                </a:p>
              </p:txBody>
            </p:sp>
          </p:grpSp>
          <p:grpSp>
            <p:nvGrpSpPr>
              <p:cNvPr id="42" name="그룹 9"/>
              <p:cNvGrpSpPr/>
              <p:nvPr/>
            </p:nvGrpSpPr>
            <p:grpSpPr>
              <a:xfrm>
                <a:off x="5500522" y="1963139"/>
                <a:ext cx="1512000" cy="1067516"/>
                <a:chOff x="5500522" y="1963139"/>
                <a:chExt cx="1512000" cy="1067516"/>
              </a:xfrm>
            </p:grpSpPr>
            <p:sp>
              <p:nvSpPr>
                <p:cNvPr id="45" name="모서리가 둥근 직사각형 3"/>
                <p:cNvSpPr/>
                <p:nvPr/>
              </p:nvSpPr>
              <p:spPr bwMode="gray">
                <a:xfrm>
                  <a:off x="5500522" y="1963139"/>
                  <a:ext cx="1512000" cy="307771"/>
                </a:xfrm>
                <a:prstGeom prst="roundRect">
                  <a:avLst/>
                </a:prstGeom>
                <a:ln>
                  <a:solidFill>
                    <a:srgbClr val="4BACC6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400" b="1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3</a:t>
                  </a:r>
                  <a:r>
                    <a:rPr lang="ko-KR" altLang="en-US" sz="1400" b="1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단계</a:t>
                  </a:r>
                  <a:endParaRPr lang="en-US" altLang="ko-KR" sz="1400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tx1"/>
                    </a:solidFill>
                    <a:effectLst/>
                    <a:latin typeface="나눔고딕" pitchFamily="50" charset="-127"/>
                    <a:ea typeface="나눔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46" name="모서리가 둥근 직사각형 45"/>
                <p:cNvSpPr/>
                <p:nvPr/>
              </p:nvSpPr>
              <p:spPr bwMode="gray">
                <a:xfrm>
                  <a:off x="5500522" y="2294345"/>
                  <a:ext cx="1512000" cy="736310"/>
                </a:xfrm>
                <a:prstGeom prst="roundRect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effectLst/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해외기술이전</a:t>
                  </a:r>
                  <a:endParaRPr lang="en-US" altLang="ko-KR" sz="1050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tx1"/>
                    </a:solidFill>
                    <a:effectLst/>
                    <a:latin typeface="나눔고딕" pitchFamily="50" charset="-127"/>
                    <a:ea typeface="나눔고딕" pitchFamily="50" charset="-127"/>
                    <a:cs typeface="Arial" pitchFamily="34" charset="0"/>
                  </a:endParaRPr>
                </a:p>
                <a:p>
                  <a:pPr algn="ctr"/>
                  <a:r>
                    <a:rPr lang="en-US" altLang="ko-KR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(</a:t>
                  </a:r>
                  <a:r>
                    <a:rPr lang="ko-KR" altLang="en-US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장기 </a:t>
                  </a:r>
                  <a:r>
                    <a:rPr lang="ko-KR" altLang="en-US" sz="1050" dirty="0" err="1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미이전기술</a:t>
                  </a:r>
                  <a:r>
                    <a:rPr lang="en-US" altLang="ko-KR" sz="1050" dirty="0" smtClean="0">
                      <a:ln w="17780" cmpd="sng">
                        <a:noFill/>
                        <a:prstDash val="solid"/>
                        <a:miter lim="800000"/>
                      </a:ln>
                      <a:solidFill>
                        <a:schemeClr val="tx1"/>
                      </a:solidFill>
                      <a:latin typeface="나눔고딕" pitchFamily="50" charset="-127"/>
                      <a:ea typeface="나눔고딕" pitchFamily="50" charset="-127"/>
                      <a:cs typeface="Arial" pitchFamily="34" charset="0"/>
                    </a:rPr>
                    <a:t>)</a:t>
                  </a:r>
                  <a:endParaRPr lang="en-US" altLang="ko-KR" sz="1050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tx1"/>
                    </a:solidFill>
                    <a:effectLst/>
                    <a:latin typeface="나눔고딕" pitchFamily="50" charset="-127"/>
                    <a:ea typeface="나눔고딕" pitchFamily="50" charset="-127"/>
                    <a:cs typeface="Arial" pitchFamily="34" charset="0"/>
                  </a:endParaRPr>
                </a:p>
              </p:txBody>
            </p:sp>
          </p:grpSp>
          <p:sp>
            <p:nvSpPr>
              <p:cNvPr id="43" name="오른쪽 화살표 42"/>
              <p:cNvSpPr/>
              <p:nvPr/>
            </p:nvSpPr>
            <p:spPr bwMode="auto">
              <a:xfrm>
                <a:off x="3567066" y="2307880"/>
                <a:ext cx="126748" cy="525101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오른쪽 화살표 43"/>
              <p:cNvSpPr/>
              <p:nvPr/>
            </p:nvSpPr>
            <p:spPr bwMode="auto">
              <a:xfrm>
                <a:off x="5330983" y="2307880"/>
                <a:ext cx="126748" cy="525101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101220" y="3648546"/>
              <a:ext cx="2303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ko-KR" sz="1400" dirty="0" smtClean="0">
                  <a:solidFill>
                    <a:srgbClr val="0061B2">
                      <a:lumMod val="75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&lt; </a:t>
              </a:r>
              <a:r>
                <a:rPr kumimoji="0" lang="ko-KR" altLang="en-US" sz="1400" dirty="0" smtClean="0">
                  <a:solidFill>
                    <a:srgbClr val="0061B2">
                      <a:lumMod val="75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수요기업 선정단계</a:t>
              </a:r>
              <a:r>
                <a:rPr kumimoji="0" lang="en-US" altLang="ko-KR" sz="1400" dirty="0" smtClean="0">
                  <a:solidFill>
                    <a:srgbClr val="0061B2">
                      <a:lumMod val="75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(</a:t>
              </a:r>
              <a:r>
                <a:rPr kumimoji="0" lang="ko-KR" altLang="en-US" sz="1400" dirty="0" smtClean="0">
                  <a:solidFill>
                    <a:srgbClr val="0061B2">
                      <a:lumMod val="75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예시</a:t>
              </a:r>
              <a:r>
                <a:rPr kumimoji="0" lang="en-US" altLang="ko-KR" sz="1400" dirty="0" smtClean="0">
                  <a:solidFill>
                    <a:srgbClr val="0061B2">
                      <a:lumMod val="75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)&gt;</a:t>
              </a:r>
              <a:endParaRPr kumimoji="0" lang="ko-KR" altLang="en-US" sz="1400" dirty="0" smtClean="0">
                <a:solidFill>
                  <a:srgbClr val="0061B2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53" name="AutoShape 109"/>
          <p:cNvSpPr>
            <a:spLocks noChangeArrowheads="1"/>
          </p:cNvSpPr>
          <p:nvPr/>
        </p:nvSpPr>
        <p:spPr bwMode="auto">
          <a:xfrm>
            <a:off x="706100" y="5341681"/>
            <a:ext cx="1569169" cy="904391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기술미팅</a:t>
            </a:r>
            <a:r>
              <a:rPr kumimoji="0" lang="en-US" altLang="ko-KR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중개</a:t>
            </a: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AutoShape 106"/>
          <p:cNvSpPr>
            <a:spLocks noChangeArrowheads="1"/>
          </p:cNvSpPr>
          <p:nvPr/>
        </p:nvSpPr>
        <p:spPr bwMode="auto">
          <a:xfrm>
            <a:off x="2359890" y="5341681"/>
            <a:ext cx="5933084" cy="90521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수요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공급자간 기술미팅 중개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충분한 정보교환 및 최적의 거래조건 도출을 위해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1:1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적극 지원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755367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 지원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_(3)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기술이전 및 </a:t>
            </a:r>
            <a:r>
              <a:rPr kumimoji="0" lang="ko-KR" altLang="en-US" sz="24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사업화종합지원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532068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사업화 성공을 위한 금융 및 컨설팅 지원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AutoShape 104"/>
          <p:cNvSpPr>
            <a:spLocks noChangeArrowheads="1"/>
          </p:cNvSpPr>
          <p:nvPr/>
        </p:nvSpPr>
        <p:spPr bwMode="auto">
          <a:xfrm>
            <a:off x="488887" y="1399517"/>
            <a:ext cx="7885569" cy="4765894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AutoShape 109"/>
          <p:cNvSpPr>
            <a:spLocks noChangeArrowheads="1"/>
          </p:cNvSpPr>
          <p:nvPr/>
        </p:nvSpPr>
        <p:spPr bwMode="auto">
          <a:xfrm>
            <a:off x="570367" y="1479135"/>
            <a:ext cx="1493823" cy="4641007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</a:t>
            </a: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지원체계</a:t>
            </a: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kumimoji="0" lang="ko-KR" altLang="en-US" sz="16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수립</a:t>
            </a: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endParaRPr kumimoji="0" lang="en-US" altLang="ko-KR" sz="16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AutoShape 106"/>
          <p:cNvSpPr>
            <a:spLocks noChangeArrowheads="1"/>
          </p:cNvSpPr>
          <p:nvPr/>
        </p:nvSpPr>
        <p:spPr bwMode="auto">
          <a:xfrm>
            <a:off x="2145670" y="1479136"/>
            <a:ext cx="896293" cy="2280064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금융지원</a:t>
            </a:r>
            <a:endParaRPr kumimoji="0" lang="ko-KR" altLang="en-US" sz="1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6" name="AutoShape 106"/>
          <p:cNvSpPr>
            <a:spLocks noChangeArrowheads="1"/>
          </p:cNvSpPr>
          <p:nvPr/>
        </p:nvSpPr>
        <p:spPr bwMode="auto">
          <a:xfrm>
            <a:off x="3106565" y="1480400"/>
            <a:ext cx="5204516" cy="22788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기술이전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C&amp;D,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사업화 자금을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지식재산금융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투자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로 연계지원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en-US" altLang="ko-KR" sz="1100" dirty="0" smtClean="0">
                <a:latin typeface="굴림" pitchFamily="50" charset="-127"/>
              </a:rPr>
              <a:t>* </a:t>
            </a:r>
            <a:r>
              <a:rPr kumimoji="0" lang="ko-KR" altLang="en-US" sz="1100" dirty="0" smtClean="0">
                <a:latin typeface="굴림" pitchFamily="50" charset="-127"/>
              </a:rPr>
              <a:t>투</a:t>
            </a:r>
            <a:r>
              <a:rPr kumimoji="0" lang="en-US" altLang="ko-KR" sz="1100" dirty="0" smtClean="0">
                <a:latin typeface="굴림" pitchFamily="50" charset="-127"/>
              </a:rPr>
              <a:t>•</a:t>
            </a:r>
            <a:r>
              <a:rPr kumimoji="0" lang="ko-KR" altLang="en-US" sz="1100" dirty="0" smtClean="0">
                <a:latin typeface="굴림" pitchFamily="50" charset="-127"/>
              </a:rPr>
              <a:t>융자 복합상품 추가 개발 예정</a:t>
            </a:r>
            <a:endParaRPr kumimoji="0" lang="en-US" altLang="ko-KR" sz="1100" dirty="0" smtClean="0">
              <a:latin typeface="굴림" pitchFamily="50" charset="-127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04982" y="6092545"/>
            <a:ext cx="4572000" cy="34624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kumimoji="0" lang="en-US" altLang="ko-KR" sz="1100" dirty="0" smtClean="0">
                <a:solidFill>
                  <a:srgbClr val="000000"/>
                </a:solidFill>
                <a:latin typeface="굴림" pitchFamily="50" charset="-127"/>
              </a:rPr>
              <a:t>* C&amp;D: Connect &amp; Development, </a:t>
            </a:r>
            <a:r>
              <a:rPr kumimoji="0" lang="ko-KR" altLang="en-US" sz="1100" dirty="0" smtClean="0">
                <a:solidFill>
                  <a:srgbClr val="000000"/>
                </a:solidFill>
                <a:latin typeface="굴림" pitchFamily="50" charset="-127"/>
              </a:rPr>
              <a:t>연계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굴림" pitchFamily="50" charset="-127"/>
              </a:rPr>
              <a:t>(</a:t>
            </a:r>
            <a:r>
              <a:rPr kumimoji="0" lang="ko-KR" altLang="en-US" sz="1100" dirty="0" smtClean="0">
                <a:solidFill>
                  <a:srgbClr val="000000"/>
                </a:solidFill>
                <a:latin typeface="굴림" pitchFamily="50" charset="-127"/>
              </a:rPr>
              <a:t>추가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굴림" pitchFamily="50" charset="-127"/>
              </a:rPr>
              <a:t>)</a:t>
            </a:r>
            <a:r>
              <a:rPr kumimoji="0" lang="ko-KR" altLang="en-US" sz="1100" dirty="0" smtClean="0">
                <a:solidFill>
                  <a:srgbClr val="000000"/>
                </a:solidFill>
                <a:latin typeface="굴림" pitchFamily="50" charset="-127"/>
              </a:rPr>
              <a:t>기술개발</a:t>
            </a:r>
          </a:p>
        </p:txBody>
      </p:sp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3214255" y="1918401"/>
          <a:ext cx="4950691" cy="1500272"/>
        </p:xfrm>
        <a:graphic>
          <a:graphicData uri="http://schemas.openxmlformats.org/drawingml/2006/table">
            <a:tbl>
              <a:tblPr/>
              <a:tblGrid>
                <a:gridCol w="1597891"/>
                <a:gridCol w="3352800"/>
              </a:tblGrid>
              <a:tr h="274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자 금 종 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7205" marR="47205" marT="13051" marB="130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지원 내용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7205" marR="47205" marT="13051" marB="130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42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지식재산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(IP)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인수보증</a:t>
                      </a:r>
                    </a:p>
                  </a:txBody>
                  <a:tcPr marL="47205" marR="47205" marT="13051" marB="130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기술도입자금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* 대상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IP: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산업재산권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저작권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신지식재산권 등 </a:t>
                      </a:r>
                    </a:p>
                  </a:txBody>
                  <a:tcPr marL="47205" marR="47205" marT="13051" marB="130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R&amp;D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보증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융합보증</a:t>
                      </a:r>
                    </a:p>
                  </a:txBody>
                  <a:tcPr marL="47205" marR="47205" marT="13051" marB="130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IP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인수이후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개발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생산 등에 소요되는 자금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* 기술개발자금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시제품제작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사업화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운전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시설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7205" marR="47205" marT="13051" marB="130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지식재산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(IP)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평가보증</a:t>
                      </a:r>
                    </a:p>
                  </a:txBody>
                  <a:tcPr marL="47205" marR="47205" marT="13051" marB="130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AutoShape 106"/>
          <p:cNvSpPr>
            <a:spLocks noChangeArrowheads="1"/>
          </p:cNvSpPr>
          <p:nvPr/>
        </p:nvSpPr>
        <p:spPr bwMode="auto">
          <a:xfrm>
            <a:off x="2153222" y="3840468"/>
            <a:ext cx="896293" cy="2280064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컨설팅</a:t>
            </a:r>
            <a:endParaRPr kumimoji="0" lang="en-US" altLang="ko-KR" sz="1400" dirty="0" smtClean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 latinLnBrk="0"/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지원</a:t>
            </a:r>
            <a:endParaRPr kumimoji="0" lang="ko-KR" altLang="en-US" sz="1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AutoShape 106"/>
          <p:cNvSpPr>
            <a:spLocks noChangeArrowheads="1"/>
          </p:cNvSpPr>
          <p:nvPr/>
        </p:nvSpPr>
        <p:spPr bwMode="auto">
          <a:xfrm>
            <a:off x="3114117" y="3841732"/>
            <a:ext cx="5204516" cy="22788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추가개발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사업화 과정에서 필요한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기술</a:t>
            </a:r>
            <a:r>
              <a:rPr kumimoji="0" lang="en-US" altLang="ko-KR" sz="1400" b="1" dirty="0" smtClean="0">
                <a:latin typeface="나눔고딕" pitchFamily="50" charset="-127"/>
                <a:ea typeface="나눔고딕" pitchFamily="50" charset="-127"/>
              </a:rPr>
              <a:t>•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경영컨설팅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지원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대학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연구기관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유관기관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(R&amp;D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전담기관 등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네트워크 적극 활용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221807" y="4252574"/>
          <a:ext cx="4950691" cy="1499354"/>
        </p:xfrm>
        <a:graphic>
          <a:graphicData uri="http://schemas.openxmlformats.org/drawingml/2006/table">
            <a:tbl>
              <a:tblPr/>
              <a:tblGrid>
                <a:gridCol w="1485995"/>
                <a:gridCol w="3464696"/>
              </a:tblGrid>
              <a:tr h="274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자 금 종 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7205" marR="47205" marT="13051" marB="130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지원 내용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7205" marR="47205" marT="13051" marB="130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93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R&amp;BD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기획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7205" marR="47205" marT="13051" marB="130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기술개발전략 및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BM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도출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사업화 전략 수립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7205" marR="47205" marT="13051" marB="130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정부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R&amp;D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과제 연계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7205" marR="47205" marT="13051" marB="130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부처별 정부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지역사업을 맞춤형 정보로 제공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연계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7205" marR="47205" marT="13051" marB="130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전담컨설턴트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7205" marR="47205" marT="13051" marB="130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기술이전 기업에 대한 지속적 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7205" marR="47205" marT="13051" marB="130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591472" y="2915857"/>
            <a:ext cx="1659593" cy="2805941"/>
            <a:chOff x="1071319" y="1639328"/>
            <a:chExt cx="1659593" cy="2805941"/>
          </a:xfrm>
        </p:grpSpPr>
        <p:grpSp>
          <p:nvGrpSpPr>
            <p:cNvPr id="25" name="그룹 25"/>
            <p:cNvGrpSpPr/>
            <p:nvPr/>
          </p:nvGrpSpPr>
          <p:grpSpPr>
            <a:xfrm>
              <a:off x="1311240" y="1691993"/>
              <a:ext cx="1158820" cy="216000"/>
              <a:chOff x="1104522" y="1673887"/>
              <a:chExt cx="1158820" cy="216000"/>
            </a:xfrm>
          </p:grpSpPr>
          <p:cxnSp>
            <p:nvCxnSpPr>
              <p:cNvPr id="48" name="직선 연결선 47"/>
              <p:cNvCxnSpPr/>
              <p:nvPr/>
            </p:nvCxnSpPr>
            <p:spPr bwMode="auto">
              <a:xfrm>
                <a:off x="1104522" y="1883122"/>
                <a:ext cx="1068309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9" name="타원 48"/>
              <p:cNvSpPr/>
              <p:nvPr/>
            </p:nvSpPr>
            <p:spPr>
              <a:xfrm>
                <a:off x="2047342" y="1673887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303698" y="1656784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HY견고딕" pitchFamily="18" charset="-127"/>
                  <a:ea typeface="HY견고딕" pitchFamily="18" charset="-127"/>
                </a:rPr>
                <a:t>기술도입자금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26360" y="1892178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나눔고딕" pitchFamily="50" charset="-127"/>
                  <a:ea typeface="나눔고딕" pitchFamily="50" charset="-127"/>
                </a:rPr>
                <a:t>IP</a:t>
              </a:r>
              <a:r>
                <a:rPr lang="ko-KR" altLang="en-US" sz="1100" dirty="0" smtClean="0">
                  <a:latin typeface="나눔고딕" pitchFamily="50" charset="-127"/>
                  <a:ea typeface="나눔고딕" pitchFamily="50" charset="-127"/>
                </a:rPr>
                <a:t>인수보증</a:t>
              </a:r>
              <a:endParaRPr lang="ko-KR" altLang="en-US" sz="1100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8" name="그룹 28"/>
            <p:cNvGrpSpPr/>
            <p:nvPr/>
          </p:nvGrpSpPr>
          <p:grpSpPr>
            <a:xfrm>
              <a:off x="1311240" y="2269916"/>
              <a:ext cx="1158820" cy="216000"/>
              <a:chOff x="1104522" y="1673887"/>
              <a:chExt cx="1158820" cy="216000"/>
            </a:xfrm>
          </p:grpSpPr>
          <p:cxnSp>
            <p:nvCxnSpPr>
              <p:cNvPr id="46" name="직선 연결선 45"/>
              <p:cNvCxnSpPr/>
              <p:nvPr/>
            </p:nvCxnSpPr>
            <p:spPr bwMode="auto">
              <a:xfrm>
                <a:off x="1104522" y="1883122"/>
                <a:ext cx="1068309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7" name="타원 46"/>
              <p:cNvSpPr/>
              <p:nvPr/>
            </p:nvSpPr>
            <p:spPr>
              <a:xfrm>
                <a:off x="2047342" y="1673887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421518" y="2225652"/>
              <a:ext cx="795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HY견고딕" pitchFamily="18" charset="-127"/>
                  <a:ea typeface="HY견고딕" pitchFamily="18" charset="-127"/>
                </a:rPr>
                <a:t>개발 자금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26360" y="2488175"/>
              <a:ext cx="12763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나눔고딕" pitchFamily="50" charset="-127"/>
                  <a:ea typeface="나눔고딕" pitchFamily="50" charset="-127"/>
                </a:rPr>
                <a:t>R&amp;D</a:t>
              </a:r>
              <a:r>
                <a:rPr lang="ko-KR" altLang="en-US" sz="1100" dirty="0" smtClean="0">
                  <a:latin typeface="나눔고딕" pitchFamily="50" charset="-127"/>
                  <a:ea typeface="나눔고딕" pitchFamily="50" charset="-127"/>
                </a:rPr>
                <a:t>보증</a:t>
              </a:r>
              <a:r>
                <a:rPr lang="en-US" altLang="ko-KR" sz="1100" dirty="0" smtClean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100" dirty="0" smtClean="0">
                  <a:latin typeface="나눔고딕" pitchFamily="50" charset="-127"/>
                  <a:ea typeface="나눔고딕" pitchFamily="50" charset="-127"/>
                </a:rPr>
                <a:t>개발</a:t>
              </a:r>
              <a:r>
                <a:rPr lang="en-US" altLang="ko-KR" sz="1100" dirty="0" smtClean="0">
                  <a:latin typeface="나눔고딕" pitchFamily="50" charset="-127"/>
                  <a:ea typeface="나눔고딕" pitchFamily="50" charset="-127"/>
                </a:rPr>
                <a:t>)</a:t>
              </a:r>
            </a:p>
            <a:p>
              <a:r>
                <a:rPr lang="en-US" altLang="ko-KR" sz="1100" dirty="0" smtClean="0">
                  <a:latin typeface="나눔고딕" pitchFamily="50" charset="-127"/>
                  <a:ea typeface="나눔고딕" pitchFamily="50" charset="-127"/>
                </a:rPr>
                <a:t>R&amp;D</a:t>
              </a:r>
              <a:r>
                <a:rPr lang="ko-KR" altLang="en-US" sz="1100" dirty="0" smtClean="0">
                  <a:latin typeface="나눔고딕" pitchFamily="50" charset="-127"/>
                  <a:ea typeface="나눔고딕" pitchFamily="50" charset="-127"/>
                </a:rPr>
                <a:t>출연연계보증</a:t>
              </a:r>
              <a:endParaRPr lang="ko-KR" altLang="en-US" sz="1100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1" name="그룹 33"/>
            <p:cNvGrpSpPr/>
            <p:nvPr/>
          </p:nvGrpSpPr>
          <p:grpSpPr>
            <a:xfrm>
              <a:off x="1311240" y="3083185"/>
              <a:ext cx="1158820" cy="216000"/>
              <a:chOff x="1104522" y="1673887"/>
              <a:chExt cx="1158820" cy="216000"/>
            </a:xfrm>
          </p:grpSpPr>
          <p:cxnSp>
            <p:nvCxnSpPr>
              <p:cNvPr id="44" name="직선 연결선 43"/>
              <p:cNvCxnSpPr/>
              <p:nvPr/>
            </p:nvCxnSpPr>
            <p:spPr bwMode="auto">
              <a:xfrm>
                <a:off x="1104522" y="1883122"/>
                <a:ext cx="1068309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5" name="타원 44"/>
              <p:cNvSpPr/>
              <p:nvPr/>
            </p:nvSpPr>
            <p:spPr>
              <a:xfrm>
                <a:off x="2047342" y="1673887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350986" y="3038921"/>
              <a:ext cx="9364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HY견고딕" pitchFamily="18" charset="-127"/>
                  <a:ea typeface="HY견고딕" pitchFamily="18" charset="-127"/>
                </a:rPr>
                <a:t>사업화 자금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26360" y="3283338"/>
              <a:ext cx="14045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나눔고딕" pitchFamily="50" charset="-127"/>
                  <a:ea typeface="나눔고딕" pitchFamily="50" charset="-127"/>
                </a:rPr>
                <a:t>IP</a:t>
              </a:r>
              <a:r>
                <a:rPr lang="ko-KR" altLang="en-US" sz="1100" dirty="0" smtClean="0">
                  <a:latin typeface="나눔고딕" pitchFamily="50" charset="-127"/>
                  <a:ea typeface="나눔고딕" pitchFamily="50" charset="-127"/>
                </a:rPr>
                <a:t>평가보증</a:t>
              </a:r>
              <a:endParaRPr lang="en-US" altLang="ko-KR" sz="1100" dirty="0" smtClean="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100" dirty="0" smtClean="0">
                  <a:latin typeface="나눔고딕" pitchFamily="50" charset="-127"/>
                  <a:ea typeface="나눔고딕" pitchFamily="50" charset="-127"/>
                </a:rPr>
                <a:t>융합</a:t>
              </a:r>
              <a:r>
                <a:rPr lang="en-US" altLang="ko-KR" sz="1100" dirty="0" smtClean="0">
                  <a:latin typeface="나눔고딕" pitchFamily="50" charset="-127"/>
                  <a:ea typeface="나눔고딕" pitchFamily="50" charset="-127"/>
                </a:rPr>
                <a:t>/R&amp;D</a:t>
              </a:r>
              <a:r>
                <a:rPr lang="ko-KR" altLang="en-US" sz="1100" dirty="0" smtClean="0">
                  <a:latin typeface="나눔고딕" pitchFamily="50" charset="-127"/>
                  <a:ea typeface="나눔고딕" pitchFamily="50" charset="-127"/>
                </a:rPr>
                <a:t>보증</a:t>
              </a:r>
              <a:endParaRPr lang="en-US" altLang="ko-KR" sz="1100" dirty="0" smtClean="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en-US" altLang="ko-KR" sz="1100" dirty="0" smtClean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100" dirty="0" err="1" smtClean="0">
                  <a:latin typeface="나눔고딕" pitchFamily="50" charset="-127"/>
                  <a:ea typeface="나눔고딕" pitchFamily="50" charset="-127"/>
                </a:rPr>
                <a:t>사업화준비</a:t>
              </a:r>
              <a:r>
                <a:rPr lang="en-US" altLang="ko-KR" sz="1100" dirty="0" smtClean="0">
                  <a:latin typeface="나눔고딕" pitchFamily="50" charset="-127"/>
                  <a:ea typeface="나눔고딕" pitchFamily="50" charset="-127"/>
                </a:rPr>
                <a:t>/</a:t>
              </a:r>
              <a:r>
                <a:rPr lang="ko-KR" altLang="en-US" sz="1100" dirty="0" smtClean="0">
                  <a:latin typeface="나눔고딕" pitchFamily="50" charset="-127"/>
                  <a:ea typeface="나눔고딕" pitchFamily="50" charset="-127"/>
                </a:rPr>
                <a:t>사업화</a:t>
              </a:r>
              <a:r>
                <a:rPr lang="en-US" altLang="ko-KR" sz="1100" dirty="0" smtClean="0"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sz="1100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4" name="그룹 38"/>
            <p:cNvGrpSpPr/>
            <p:nvPr/>
          </p:nvGrpSpPr>
          <p:grpSpPr>
            <a:xfrm>
              <a:off x="1311240" y="3932666"/>
              <a:ext cx="1158820" cy="216000"/>
              <a:chOff x="1104522" y="1673887"/>
              <a:chExt cx="1158820" cy="216000"/>
            </a:xfrm>
          </p:grpSpPr>
          <p:cxnSp>
            <p:nvCxnSpPr>
              <p:cNvPr id="42" name="직선 연결선 41"/>
              <p:cNvCxnSpPr/>
              <p:nvPr/>
            </p:nvCxnSpPr>
            <p:spPr bwMode="auto">
              <a:xfrm>
                <a:off x="1104522" y="1883122"/>
                <a:ext cx="1068309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3" name="타원 42"/>
              <p:cNvSpPr/>
              <p:nvPr/>
            </p:nvSpPr>
            <p:spPr>
              <a:xfrm>
                <a:off x="2047342" y="1673887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15294" y="3888402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HY견고딕" pitchFamily="18" charset="-127"/>
                  <a:ea typeface="HY견고딕" pitchFamily="18" charset="-127"/>
                </a:rPr>
                <a:t>컨설팅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26360" y="4132819"/>
              <a:ext cx="11160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나눔고딕" pitchFamily="50" charset="-127"/>
                  <a:ea typeface="나눔고딕" pitchFamily="50" charset="-127"/>
                </a:rPr>
                <a:t>기술경영컨설팅</a:t>
              </a:r>
              <a:endParaRPr lang="ko-KR" altLang="en-US" sz="1100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7" name="그룹 26"/>
            <p:cNvGrpSpPr/>
            <p:nvPr/>
          </p:nvGrpSpPr>
          <p:grpSpPr>
            <a:xfrm>
              <a:off x="1071319" y="1639328"/>
              <a:ext cx="361399" cy="2805941"/>
              <a:chOff x="1071319" y="1639328"/>
              <a:chExt cx="361399" cy="2805941"/>
            </a:xfrm>
          </p:grpSpPr>
          <p:sp>
            <p:nvSpPr>
              <p:cNvPr id="38" name="오각형 37"/>
              <p:cNvSpPr/>
              <p:nvPr/>
            </p:nvSpPr>
            <p:spPr bwMode="auto">
              <a:xfrm rot="5400000">
                <a:off x="533335" y="2226334"/>
                <a:ext cx="1412339" cy="291350"/>
              </a:xfrm>
              <a:prstGeom prst="homePlate">
                <a:avLst/>
              </a:prstGeom>
              <a:solidFill>
                <a:srgbClr val="BDE1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갈매기형 수장 2"/>
              <p:cNvSpPr/>
              <p:nvPr/>
            </p:nvSpPr>
            <p:spPr bwMode="auto">
              <a:xfrm rot="5400000">
                <a:off x="508377" y="3568341"/>
                <a:ext cx="1462132" cy="291724"/>
              </a:xfrm>
              <a:prstGeom prst="chevron">
                <a:avLst/>
              </a:prstGeom>
              <a:solidFill>
                <a:srgbClr val="BDE1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 bwMode="auto">
              <a:xfrm>
                <a:off x="1071319" y="1639328"/>
                <a:ext cx="36139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 latinLnBrk="0">
                  <a:defRPr/>
                </a:pPr>
                <a:r>
                  <a:rPr kumimoji="0" lang="ko-KR" altLang="en-US" sz="1200" b="1" spc="50" dirty="0" smtClean="0">
                    <a:ln w="11430"/>
                    <a:solidFill>
                      <a:schemeClr val="bg2">
                        <a:lumMod val="75000"/>
                      </a:schemeClr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기술</a:t>
                </a:r>
                <a:endParaRPr kumimoji="0" lang="en-US" altLang="ko-KR" sz="1200" b="1" spc="50" dirty="0" smtClean="0">
                  <a:ln w="11430"/>
                  <a:solidFill>
                    <a:schemeClr val="bg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 latinLnBrk="0">
                  <a:defRPr/>
                </a:pPr>
                <a:r>
                  <a:rPr kumimoji="0" lang="ko-KR" altLang="en-US" sz="1200" b="1" spc="50" dirty="0" smtClean="0">
                    <a:ln w="11430"/>
                    <a:solidFill>
                      <a:schemeClr val="bg2">
                        <a:lumMod val="75000"/>
                      </a:schemeClr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이전</a:t>
                </a:r>
                <a:endParaRPr kumimoji="0" lang="en-US" altLang="ko-KR" sz="1200" b="1" spc="50" dirty="0" smtClean="0">
                  <a:ln w="11430"/>
                  <a:solidFill>
                    <a:schemeClr val="bg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 latinLnBrk="0">
                  <a:defRPr/>
                </a:pPr>
                <a:r>
                  <a:rPr kumimoji="0" lang="ko-KR" altLang="en-US" sz="1200" b="1" spc="50" dirty="0" smtClean="0">
                    <a:ln w="11430"/>
                    <a:solidFill>
                      <a:schemeClr val="bg2">
                        <a:lumMod val="75000"/>
                      </a:schemeClr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진행</a:t>
                </a:r>
                <a:endParaRPr kumimoji="0" lang="en-US" altLang="ko-KR" sz="1200" b="1" spc="50" dirty="0" smtClean="0">
                  <a:ln w="11430"/>
                  <a:solidFill>
                    <a:schemeClr val="bg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 latinLnBrk="0">
                  <a:defRPr/>
                </a:pPr>
                <a:r>
                  <a:rPr kumimoji="0" lang="ko-KR" altLang="en-US" sz="1200" b="1" spc="50" dirty="0" smtClean="0">
                    <a:ln w="11430"/>
                    <a:solidFill>
                      <a:schemeClr val="bg2">
                        <a:lumMod val="75000"/>
                      </a:schemeClr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중</a:t>
                </a:r>
                <a:endParaRPr kumimoji="0" lang="ko-KR" altLang="en-US" sz="1200" b="1" spc="50" dirty="0">
                  <a:ln w="11430"/>
                  <a:solidFill>
                    <a:schemeClr val="bg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1" name="직사각형 5"/>
              <p:cNvSpPr/>
              <p:nvPr/>
            </p:nvSpPr>
            <p:spPr bwMode="auto">
              <a:xfrm>
                <a:off x="1071319" y="3149755"/>
                <a:ext cx="36139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 latinLnBrk="0">
                  <a:defRPr/>
                </a:pPr>
                <a:r>
                  <a:rPr kumimoji="0" lang="ko-KR" altLang="en-US" sz="1200" b="1" spc="50" dirty="0" smtClean="0">
                    <a:ln w="11430"/>
                    <a:solidFill>
                      <a:schemeClr val="bg2">
                        <a:lumMod val="75000"/>
                      </a:schemeClr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기술</a:t>
                </a:r>
                <a:endParaRPr kumimoji="0" lang="en-US" altLang="ko-KR" sz="1200" b="1" spc="50" dirty="0" smtClean="0">
                  <a:ln w="11430"/>
                  <a:solidFill>
                    <a:schemeClr val="bg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 latinLnBrk="0">
                  <a:defRPr/>
                </a:pPr>
                <a:r>
                  <a:rPr kumimoji="0" lang="ko-KR" altLang="en-US" sz="1200" b="1" spc="50" dirty="0" smtClean="0">
                    <a:ln w="11430"/>
                    <a:solidFill>
                      <a:schemeClr val="bg2">
                        <a:lumMod val="75000"/>
                      </a:schemeClr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이전</a:t>
                </a:r>
                <a:endParaRPr kumimoji="0" lang="en-US" altLang="ko-KR" sz="1200" b="1" spc="50" dirty="0" smtClean="0">
                  <a:ln w="11430"/>
                  <a:solidFill>
                    <a:schemeClr val="bg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 latinLnBrk="0">
                  <a:defRPr/>
                </a:pPr>
                <a:r>
                  <a:rPr kumimoji="0" lang="ko-KR" altLang="en-US" sz="1200" b="1" spc="50" dirty="0" smtClean="0">
                    <a:ln w="11430"/>
                    <a:solidFill>
                      <a:schemeClr val="bg2">
                        <a:lumMod val="75000"/>
                      </a:schemeClr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완료</a:t>
                </a:r>
                <a:endParaRPr kumimoji="0" lang="ko-KR" altLang="en-US" sz="1200" b="1" spc="50" dirty="0">
                  <a:ln w="11430"/>
                  <a:solidFill>
                    <a:schemeClr val="bg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1781269" y="29514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/>
                </a:solidFill>
                <a:ea typeface="FangSong" pitchFamily="49" charset="-122"/>
                <a:cs typeface="Arial" pitchFamily="34" charset="0"/>
              </a:rPr>
              <a:t>1</a:t>
            </a:r>
            <a:endParaRPr lang="ko-KR" altLang="en-US" sz="1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81269" y="3538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/>
                </a:solidFill>
                <a:ea typeface="FangSong" pitchFamily="49" charset="-122"/>
                <a:cs typeface="Arial" pitchFamily="34" charset="0"/>
              </a:rPr>
              <a:t>2</a:t>
            </a:r>
            <a:endParaRPr lang="ko-KR" altLang="en-US" sz="1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81269" y="43426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/>
                </a:solidFill>
                <a:ea typeface="FangSong" pitchFamily="49" charset="-122"/>
                <a:cs typeface="Arial" pitchFamily="34" charset="0"/>
              </a:rPr>
              <a:t>3</a:t>
            </a:r>
            <a:endParaRPr lang="ko-KR" altLang="en-US" sz="1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81269" y="519216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/>
                </a:solidFill>
                <a:ea typeface="FangSong" pitchFamily="49" charset="-122"/>
                <a:cs typeface="Arial" pitchFamily="34" charset="0"/>
              </a:rPr>
              <a:t>4</a:t>
            </a:r>
            <a:endParaRPr lang="ko-KR" altLang="en-US" sz="1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슬라이드 번호 개체 틀 5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1" y="-1"/>
            <a:ext cx="9144001" cy="6858001"/>
            <a:chOff x="-1" y="-1"/>
            <a:chExt cx="9144001" cy="6858001"/>
          </a:xfrm>
        </p:grpSpPr>
        <p:pic>
          <p:nvPicPr>
            <p:cNvPr id="35" name="그림 34" descr="Technology-new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" y="-1"/>
              <a:ext cx="9144001" cy="6853093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902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149" name="TextBox 36"/>
          <p:cNvSpPr txBox="1">
            <a:spLocks noChangeArrowheads="1"/>
          </p:cNvSpPr>
          <p:nvPr/>
        </p:nvSpPr>
        <p:spPr bwMode="auto">
          <a:xfrm>
            <a:off x="2733675" y="681038"/>
            <a:ext cx="40450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3200" b="1" dirty="0">
                <a:solidFill>
                  <a:srgbClr val="003B6C"/>
                </a:solidFill>
                <a:latin typeface="나눔고딕 ExtraBold" pitchFamily="50" charset="-127"/>
                <a:ea typeface="나눔고딕 ExtraBold" pitchFamily="50" charset="-127"/>
              </a:rPr>
              <a:t>- Table of Contents -</a:t>
            </a:r>
            <a:endParaRPr kumimoji="0" lang="ko-KR" altLang="en-US" sz="3200" b="1" dirty="0">
              <a:solidFill>
                <a:srgbClr val="003B6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904741" y="1702359"/>
            <a:ext cx="5316066" cy="774660"/>
            <a:chOff x="1904741" y="1702359"/>
            <a:chExt cx="5316066" cy="774660"/>
          </a:xfrm>
        </p:grpSpPr>
        <p:cxnSp>
          <p:nvCxnSpPr>
            <p:cNvPr id="25" name="직선 연결선 24"/>
            <p:cNvCxnSpPr/>
            <p:nvPr/>
          </p:nvCxnSpPr>
          <p:spPr bwMode="auto">
            <a:xfrm flipV="1">
              <a:off x="2334375" y="2462542"/>
              <a:ext cx="4826920" cy="3219"/>
            </a:xfrm>
            <a:prstGeom prst="line">
              <a:avLst/>
            </a:prstGeom>
            <a:ln>
              <a:solidFill>
                <a:srgbClr val="4BACC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54" name="TextBox 57"/>
            <p:cNvSpPr txBox="1">
              <a:spLocks noChangeArrowheads="1"/>
            </p:cNvSpPr>
            <p:nvPr/>
          </p:nvSpPr>
          <p:spPr bwMode="auto">
            <a:xfrm>
              <a:off x="2671164" y="1921146"/>
              <a:ext cx="45496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TB</a:t>
              </a:r>
              <a:r>
                <a:rPr kumimoji="0"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업무 및 서울기술융합센터 </a:t>
              </a:r>
              <a:r>
                <a:rPr kumimoji="0"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개요</a:t>
              </a:r>
            </a:p>
          </p:txBody>
        </p:sp>
        <p:sp>
          <p:nvSpPr>
            <p:cNvPr id="11" name="현 10"/>
            <p:cNvSpPr/>
            <p:nvPr/>
          </p:nvSpPr>
          <p:spPr>
            <a:xfrm rot="900000">
              <a:off x="1904741" y="1702359"/>
              <a:ext cx="774660" cy="774660"/>
            </a:xfrm>
            <a:prstGeom prst="chord">
              <a:avLst>
                <a:gd name="adj1" fmla="val 3381758"/>
                <a:gd name="adj2" fmla="val 20290105"/>
              </a:avLst>
            </a:prstGeom>
            <a:solidFill>
              <a:srgbClr val="4BAC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TextBox 18"/>
            <p:cNvSpPr txBox="1"/>
            <p:nvPr/>
          </p:nvSpPr>
          <p:spPr>
            <a:xfrm>
              <a:off x="2114779" y="18312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912293" y="3131232"/>
            <a:ext cx="5256554" cy="774660"/>
            <a:chOff x="1904741" y="1702359"/>
            <a:chExt cx="5256554" cy="774660"/>
          </a:xfrm>
        </p:grpSpPr>
        <p:cxnSp>
          <p:nvCxnSpPr>
            <p:cNvPr id="28" name="직선 연결선 27"/>
            <p:cNvCxnSpPr/>
            <p:nvPr/>
          </p:nvCxnSpPr>
          <p:spPr bwMode="auto">
            <a:xfrm flipV="1">
              <a:off x="2334375" y="2462542"/>
              <a:ext cx="4826920" cy="3219"/>
            </a:xfrm>
            <a:prstGeom prst="line">
              <a:avLst/>
            </a:prstGeom>
            <a:ln>
              <a:solidFill>
                <a:srgbClr val="4BACC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57"/>
            <p:cNvSpPr txBox="1">
              <a:spLocks noChangeArrowheads="1"/>
            </p:cNvSpPr>
            <p:nvPr/>
          </p:nvSpPr>
          <p:spPr bwMode="auto">
            <a:xfrm>
              <a:off x="2671164" y="1921146"/>
              <a:ext cx="43973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ko-KR" altLang="en-US" sz="2400" dirty="0" err="1" smtClean="0">
                  <a:latin typeface="나눔고딕 ExtraBold" pitchFamily="50" charset="-127"/>
                  <a:ea typeface="나눔고딕 ExtraBold" pitchFamily="50" charset="-127"/>
                </a:rPr>
                <a:t>기보의</a:t>
              </a:r>
              <a:r>
                <a:rPr kumimoji="0"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 기술이전</a:t>
              </a:r>
              <a:r>
                <a:rPr kumimoji="0"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•</a:t>
              </a:r>
              <a:r>
                <a:rPr kumimoji="0"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융합 지원제도</a:t>
              </a:r>
              <a:endParaRPr kumimoji="0"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0" name="현 29"/>
            <p:cNvSpPr/>
            <p:nvPr/>
          </p:nvSpPr>
          <p:spPr>
            <a:xfrm rot="900000">
              <a:off x="1904741" y="1702359"/>
              <a:ext cx="774660" cy="774660"/>
            </a:xfrm>
            <a:prstGeom prst="chord">
              <a:avLst>
                <a:gd name="adj1" fmla="val 3381758"/>
                <a:gd name="adj2" fmla="val 20290105"/>
              </a:avLst>
            </a:prstGeom>
            <a:solidFill>
              <a:srgbClr val="4BAC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TextBox 18"/>
            <p:cNvSpPr txBox="1"/>
            <p:nvPr/>
          </p:nvSpPr>
          <p:spPr>
            <a:xfrm>
              <a:off x="2114779" y="18312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755367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 지원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_(3)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기술이전 및 </a:t>
            </a:r>
            <a:r>
              <a:rPr kumimoji="0" lang="ko-KR" altLang="en-US" sz="24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사업화종합지원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29225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금융지원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_IP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인수보증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AutoShape 104"/>
          <p:cNvSpPr>
            <a:spLocks noChangeArrowheads="1"/>
          </p:cNvSpPr>
          <p:nvPr/>
        </p:nvSpPr>
        <p:spPr bwMode="auto">
          <a:xfrm>
            <a:off x="851026" y="1399517"/>
            <a:ext cx="7523430" cy="4937909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AutoShape 106"/>
          <p:cNvSpPr>
            <a:spLocks noChangeArrowheads="1"/>
          </p:cNvSpPr>
          <p:nvPr/>
        </p:nvSpPr>
        <p:spPr bwMode="auto">
          <a:xfrm>
            <a:off x="944293" y="1479137"/>
            <a:ext cx="1276538" cy="8280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 요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3" name="AutoShape 106"/>
          <p:cNvSpPr>
            <a:spLocks noChangeArrowheads="1"/>
          </p:cNvSpPr>
          <p:nvPr/>
        </p:nvSpPr>
        <p:spPr bwMode="auto">
          <a:xfrm>
            <a:off x="2317140" y="1479137"/>
            <a:ext cx="5957180" cy="8280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지식재산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(IP)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을 인수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사업화하는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기업의 지식재산 인수자금을 보증 지원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하여 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기술사업화를  촉진하고 기술경쟁력 강화</a:t>
            </a:r>
          </a:p>
        </p:txBody>
      </p:sp>
      <p:sp>
        <p:nvSpPr>
          <p:cNvPr id="89" name="AutoShape 106"/>
          <p:cNvSpPr>
            <a:spLocks noChangeArrowheads="1"/>
          </p:cNvSpPr>
          <p:nvPr/>
        </p:nvSpPr>
        <p:spPr bwMode="auto">
          <a:xfrm>
            <a:off x="944293" y="2379682"/>
            <a:ext cx="1276538" cy="8280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대상기업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0" name="AutoShape 106"/>
          <p:cNvSpPr>
            <a:spLocks noChangeArrowheads="1"/>
          </p:cNvSpPr>
          <p:nvPr/>
        </p:nvSpPr>
        <p:spPr bwMode="auto">
          <a:xfrm>
            <a:off x="2317140" y="2379682"/>
            <a:ext cx="5957180" cy="8280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사업화를 위해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매매</a:t>
            </a:r>
            <a:r>
              <a:rPr kumimoji="0"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실시권허락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 등의 방법으로 지식재산</a:t>
            </a:r>
            <a:r>
              <a:rPr kumimoji="0" lang="en-US" altLang="ko-KR" sz="1400" b="1" dirty="0" smtClean="0">
                <a:latin typeface="나눔고딕" pitchFamily="50" charset="-127"/>
                <a:ea typeface="나눔고딕" pitchFamily="50" charset="-127"/>
              </a:rPr>
              <a:t>(IP)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 인수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를 추진중인 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기업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관계기업간 인수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제외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kumimoji="0" lang="ko-KR" altLang="en-US" sz="1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AutoShape 106"/>
          <p:cNvSpPr>
            <a:spLocks noChangeArrowheads="1"/>
          </p:cNvSpPr>
          <p:nvPr/>
        </p:nvSpPr>
        <p:spPr bwMode="auto">
          <a:xfrm>
            <a:off x="944293" y="3292533"/>
            <a:ext cx="1276538" cy="2067119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대상</a:t>
            </a:r>
            <a:endParaRPr kumimoji="0" lang="en-US" altLang="ko-KR" sz="1600" dirty="0" smtClean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지식재산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2" name="AutoShape 106"/>
          <p:cNvSpPr>
            <a:spLocks noChangeArrowheads="1"/>
          </p:cNvSpPr>
          <p:nvPr/>
        </p:nvSpPr>
        <p:spPr bwMode="auto">
          <a:xfrm>
            <a:off x="2317140" y="3292533"/>
            <a:ext cx="5957180" cy="2065857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kumimoji="0" lang="ko-KR" altLang="en-US" sz="16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452248" y="3401547"/>
          <a:ext cx="5650603" cy="1866800"/>
        </p:xfrm>
        <a:graphic>
          <a:graphicData uri="http://schemas.openxmlformats.org/drawingml/2006/table">
            <a:tbl>
              <a:tblPr/>
              <a:tblGrid>
                <a:gridCol w="1505374"/>
                <a:gridCol w="4145229"/>
              </a:tblGrid>
              <a:tr h="274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구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           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93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산업재산권</a:t>
                      </a:r>
                      <a:endParaRPr lang="ko-KR" altLang="en-US" sz="1200" b="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100" spc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특허권</a:t>
                      </a:r>
                      <a:r>
                        <a:rPr lang="en-US" altLang="ko-KR" sz="1200" b="0" kern="1100" spc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kern="1100" spc="0" baseline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실용실안권</a:t>
                      </a:r>
                      <a:r>
                        <a:rPr lang="en-US" altLang="ko-KR" sz="1200" b="0" kern="1100" spc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kern="1100" spc="0" baseline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디자인권</a:t>
                      </a:r>
                      <a:r>
                        <a:rPr lang="en-US" altLang="ko-KR" sz="1200" b="0" kern="1100" spc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kern="1100" spc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상표권</a:t>
                      </a:r>
                      <a:endParaRPr lang="ko-KR" altLang="en-US" sz="1200" b="0" kern="1100" spc="0" baseline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저작권</a:t>
                      </a:r>
                      <a:endParaRPr lang="ko-KR" altLang="en-US" sz="1200" b="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저작권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저작인접권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실연가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음반제작자 등의 권리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신지식재산권</a:t>
                      </a:r>
                      <a:endParaRPr lang="ko-KR" altLang="en-US" sz="1200" b="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산업저작권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첨단산업재산권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정보재산권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신상표권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  타</a:t>
                      </a:r>
                      <a:endParaRPr lang="ko-KR" altLang="en-US" sz="1200" b="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그 밖에 </a:t>
                      </a:r>
                      <a:r>
                        <a:rPr lang="ko-KR" altLang="en-US" sz="1200" b="0" dirty="0" err="1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영업점장이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우수하다고 인정한 지식재산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(IP)</a:t>
                      </a:r>
                      <a:endParaRPr lang="ko-KR" altLang="en-US" sz="1200" b="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" name="AutoShape 106"/>
          <p:cNvSpPr>
            <a:spLocks noChangeArrowheads="1"/>
          </p:cNvSpPr>
          <p:nvPr/>
        </p:nvSpPr>
        <p:spPr bwMode="auto">
          <a:xfrm>
            <a:off x="944293" y="5429192"/>
            <a:ext cx="1276538" cy="8280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우대지원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5" name="AutoShape 106"/>
          <p:cNvSpPr>
            <a:spLocks noChangeArrowheads="1"/>
          </p:cNvSpPr>
          <p:nvPr/>
        </p:nvSpPr>
        <p:spPr bwMode="auto">
          <a:xfrm>
            <a:off x="2317140" y="5429192"/>
            <a:ext cx="5957180" cy="8280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보증료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감면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최대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0.3%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보증비율 상향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최대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95%  </a:t>
            </a:r>
            <a:r>
              <a:rPr kumimoji="0" lang="en-US" altLang="ko-KR" sz="1400" dirty="0" err="1" smtClean="0">
                <a:latin typeface="나눔고딕" pitchFamily="50" charset="-127"/>
                <a:ea typeface="나눔고딕" pitchFamily="50" charset="-127"/>
              </a:rPr>
              <a:t>cf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굴림" pitchFamily="50" charset="-127"/>
              </a:rPr>
              <a:t> </a:t>
            </a:r>
            <a:r>
              <a:rPr kumimoji="0" lang="ko-KR" altLang="en-US" sz="1100" dirty="0" smtClean="0">
                <a:solidFill>
                  <a:srgbClr val="000000"/>
                </a:solidFill>
                <a:latin typeface="굴림" pitchFamily="50" charset="-127"/>
              </a:rPr>
              <a:t>일반보증 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굴림" pitchFamily="50" charset="-127"/>
              </a:rPr>
              <a:t>85%</a:t>
            </a:r>
            <a:endParaRPr kumimoji="0" lang="ko-KR" altLang="en-US" sz="1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755367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 지원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_(3)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기술이전 및 </a:t>
            </a:r>
            <a:r>
              <a:rPr kumimoji="0" lang="ko-KR" altLang="en-US" sz="24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사업화종합지원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29225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금융지원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_IP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평가보증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AutoShape 104"/>
          <p:cNvSpPr>
            <a:spLocks noChangeArrowheads="1"/>
          </p:cNvSpPr>
          <p:nvPr/>
        </p:nvSpPr>
        <p:spPr bwMode="auto">
          <a:xfrm>
            <a:off x="851026" y="1399517"/>
            <a:ext cx="7523430" cy="4937909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AutoShape 106"/>
          <p:cNvSpPr>
            <a:spLocks noChangeArrowheads="1"/>
          </p:cNvSpPr>
          <p:nvPr/>
        </p:nvSpPr>
        <p:spPr bwMode="auto">
          <a:xfrm>
            <a:off x="944293" y="1479137"/>
            <a:ext cx="1276538" cy="494518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 요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AutoShape 106"/>
          <p:cNvSpPr>
            <a:spLocks noChangeArrowheads="1"/>
          </p:cNvSpPr>
          <p:nvPr/>
        </p:nvSpPr>
        <p:spPr bwMode="auto">
          <a:xfrm>
            <a:off x="2317140" y="1479137"/>
            <a:ext cx="5957180" cy="494518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특허 등 지식재산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(IP)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기술가치 평가후</a:t>
            </a:r>
            <a:r>
              <a:rPr kumimoji="0"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평가금액 이내 보증 지원</a:t>
            </a:r>
          </a:p>
        </p:txBody>
      </p:sp>
      <p:sp>
        <p:nvSpPr>
          <p:cNvPr id="10" name="AutoShape 106"/>
          <p:cNvSpPr>
            <a:spLocks noChangeArrowheads="1"/>
          </p:cNvSpPr>
          <p:nvPr/>
        </p:nvSpPr>
        <p:spPr bwMode="auto">
          <a:xfrm>
            <a:off x="944293" y="2046090"/>
            <a:ext cx="1276538" cy="1025797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대상기업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AutoShape 106"/>
          <p:cNvSpPr>
            <a:spLocks noChangeArrowheads="1"/>
          </p:cNvSpPr>
          <p:nvPr/>
        </p:nvSpPr>
        <p:spPr bwMode="auto">
          <a:xfrm>
            <a:off x="2317140" y="2046090"/>
            <a:ext cx="5957180" cy="1025797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대상기술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(IP)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개발완료 후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사업화</a:t>
            </a:r>
            <a:r>
              <a:rPr kumimoji="0" lang="en-US" altLang="ko-KR" sz="14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제품화완료</a:t>
            </a:r>
            <a:r>
              <a:rPr kumimoji="0"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양산준비</a:t>
            </a:r>
            <a:r>
              <a:rPr kumimoji="0"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양산 단계</a:t>
            </a:r>
            <a:r>
              <a:rPr kumimoji="0" lang="en-US" altLang="ko-KR" sz="1400" b="1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하는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기업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전용실시권자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포함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신청기술에 대한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기술사업평가등급이 일정 등급 이상</a:t>
            </a:r>
          </a:p>
        </p:txBody>
      </p:sp>
      <p:sp>
        <p:nvSpPr>
          <p:cNvPr id="12" name="AutoShape 106"/>
          <p:cNvSpPr>
            <a:spLocks noChangeArrowheads="1"/>
          </p:cNvSpPr>
          <p:nvPr/>
        </p:nvSpPr>
        <p:spPr bwMode="auto">
          <a:xfrm>
            <a:off x="944293" y="3129579"/>
            <a:ext cx="1276538" cy="2067119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대상</a:t>
            </a:r>
            <a:endParaRPr kumimoji="0" lang="en-US" altLang="ko-KR" sz="1600" dirty="0" smtClean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지식재산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AutoShape 106"/>
          <p:cNvSpPr>
            <a:spLocks noChangeArrowheads="1"/>
          </p:cNvSpPr>
          <p:nvPr/>
        </p:nvSpPr>
        <p:spPr bwMode="auto">
          <a:xfrm>
            <a:off x="2317140" y="3129579"/>
            <a:ext cx="5957180" cy="2065857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kumimoji="0" lang="ko-KR" altLang="en-US" sz="16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452248" y="3238593"/>
          <a:ext cx="5650603" cy="1866800"/>
        </p:xfrm>
        <a:graphic>
          <a:graphicData uri="http://schemas.openxmlformats.org/drawingml/2006/table">
            <a:tbl>
              <a:tblPr/>
              <a:tblGrid>
                <a:gridCol w="1505374"/>
                <a:gridCol w="4145229"/>
              </a:tblGrid>
              <a:tr h="274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구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           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93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산업재산권</a:t>
                      </a:r>
                      <a:endParaRPr lang="ko-KR" altLang="en-US" sz="1200" b="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100" spc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특허권</a:t>
                      </a:r>
                      <a:r>
                        <a:rPr lang="en-US" altLang="ko-KR" sz="1200" b="0" kern="1100" spc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kern="1100" spc="0" baseline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실용실안권</a:t>
                      </a:r>
                      <a:r>
                        <a:rPr lang="en-US" altLang="ko-KR" sz="1200" b="0" kern="1100" spc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kern="1100" spc="0" baseline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디자인권</a:t>
                      </a:r>
                      <a:r>
                        <a:rPr lang="en-US" altLang="ko-KR" sz="1200" b="0" kern="1100" spc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kern="1100" spc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상표권</a:t>
                      </a:r>
                      <a:endParaRPr lang="ko-KR" altLang="en-US" sz="1200" b="0" kern="1100" spc="0" baseline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저작권</a:t>
                      </a:r>
                      <a:endParaRPr lang="ko-KR" altLang="en-US" sz="1200" b="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저작권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저작인접권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실연가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응반제작자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등의 권리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신지식재산권</a:t>
                      </a:r>
                      <a:endParaRPr lang="ko-KR" altLang="en-US" sz="1200" b="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산업저작권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첨단산업재산권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정보재산권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신상표권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  타</a:t>
                      </a:r>
                      <a:endParaRPr lang="ko-KR" altLang="en-US" sz="1200" b="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그 밖에 </a:t>
                      </a:r>
                      <a:r>
                        <a:rPr lang="ko-KR" altLang="en-US" sz="1200" b="0" dirty="0" err="1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영업점장이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우수하다고 인정한 지식재산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(IP)</a:t>
                      </a:r>
                      <a:endParaRPr lang="ko-KR" altLang="en-US" sz="1200" b="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1031" marR="51031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AutoShape 106"/>
          <p:cNvSpPr>
            <a:spLocks noChangeArrowheads="1"/>
          </p:cNvSpPr>
          <p:nvPr/>
        </p:nvSpPr>
        <p:spPr bwMode="auto">
          <a:xfrm>
            <a:off x="944293" y="5269117"/>
            <a:ext cx="1276538" cy="988075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우대지원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AutoShape 106"/>
          <p:cNvSpPr>
            <a:spLocks noChangeArrowheads="1"/>
          </p:cNvSpPr>
          <p:nvPr/>
        </p:nvSpPr>
        <p:spPr bwMode="auto">
          <a:xfrm>
            <a:off x="2317140" y="5269117"/>
            <a:ext cx="5957180" cy="988075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보증한도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기술가치평가금액 이내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보증료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감면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최대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0.5%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보증비율 상향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최대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95%  </a:t>
            </a:r>
            <a:r>
              <a:rPr kumimoji="0" lang="en-US" altLang="ko-KR" sz="1100" dirty="0" err="1" smtClean="0">
                <a:latin typeface="나눔고딕" pitchFamily="50" charset="-127"/>
                <a:ea typeface="나눔고딕" pitchFamily="50" charset="-127"/>
              </a:rPr>
              <a:t>cf</a:t>
            </a:r>
            <a:r>
              <a:rPr kumimoji="0" lang="en-US" altLang="ko-KR" sz="11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ko-KR" altLang="en-US" sz="1100" dirty="0" smtClean="0">
                <a:latin typeface="나눔고딕" pitchFamily="50" charset="-127"/>
                <a:ea typeface="나눔고딕" pitchFamily="50" charset="-127"/>
              </a:rPr>
              <a:t>일반보증 </a:t>
            </a:r>
            <a:r>
              <a:rPr kumimoji="0" lang="en-US" altLang="ko-KR" sz="1100" dirty="0" smtClean="0">
                <a:latin typeface="나눔고딕" pitchFamily="50" charset="-127"/>
                <a:ea typeface="나눔고딕" pitchFamily="50" charset="-127"/>
              </a:rPr>
              <a:t>85%</a:t>
            </a:r>
            <a:endParaRPr kumimoji="0" lang="ko-KR" altLang="en-US" sz="11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755367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 지원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_(3)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기술이전 및 </a:t>
            </a:r>
            <a:r>
              <a:rPr kumimoji="0" lang="ko-KR" altLang="en-US" sz="24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사업화종합지원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27334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금융지원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_R&amp;D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보증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AutoShape 104"/>
          <p:cNvSpPr>
            <a:spLocks noChangeArrowheads="1"/>
          </p:cNvSpPr>
          <p:nvPr/>
        </p:nvSpPr>
        <p:spPr bwMode="auto">
          <a:xfrm>
            <a:off x="851026" y="1363305"/>
            <a:ext cx="7523430" cy="5046548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AutoShape 106"/>
          <p:cNvSpPr>
            <a:spLocks noChangeArrowheads="1"/>
          </p:cNvSpPr>
          <p:nvPr/>
        </p:nvSpPr>
        <p:spPr bwMode="auto">
          <a:xfrm>
            <a:off x="944293" y="1442925"/>
            <a:ext cx="1201378" cy="494518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 요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AutoShape 106"/>
          <p:cNvSpPr>
            <a:spLocks noChangeArrowheads="1"/>
          </p:cNvSpPr>
          <p:nvPr/>
        </p:nvSpPr>
        <p:spPr bwMode="auto">
          <a:xfrm>
            <a:off x="2227152" y="1442925"/>
            <a:ext cx="6047168" cy="494518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기술사업화를 위해 소요되는 자금을 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기술개발</a:t>
            </a:r>
            <a:r>
              <a:rPr kumimoji="0" lang="en-US" altLang="ko-KR" sz="1400" b="1" dirty="0" smtClean="0">
                <a:latin typeface="나눔고딕" pitchFamily="50" charset="-127"/>
                <a:ea typeface="나눔고딕" pitchFamily="50" charset="-127"/>
              </a:rPr>
              <a:t>(R&amp;D)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단계에 따라 구분</a:t>
            </a:r>
            <a:r>
              <a:rPr kumimoji="0" lang="en-US" altLang="ko-KR" sz="14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 지원</a:t>
            </a:r>
          </a:p>
        </p:txBody>
      </p:sp>
      <p:sp>
        <p:nvSpPr>
          <p:cNvPr id="10" name="AutoShape 106"/>
          <p:cNvSpPr>
            <a:spLocks noChangeArrowheads="1"/>
          </p:cNvSpPr>
          <p:nvPr/>
        </p:nvSpPr>
        <p:spPr bwMode="auto">
          <a:xfrm>
            <a:off x="944293" y="2009877"/>
            <a:ext cx="1201378" cy="2598339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구분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AutoShape 106"/>
          <p:cNvSpPr>
            <a:spLocks noChangeArrowheads="1"/>
          </p:cNvSpPr>
          <p:nvPr/>
        </p:nvSpPr>
        <p:spPr bwMode="auto">
          <a:xfrm>
            <a:off x="944293" y="4671591"/>
            <a:ext cx="1201378" cy="1629622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우대지원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AutoShape 106"/>
          <p:cNvSpPr>
            <a:spLocks noChangeArrowheads="1"/>
          </p:cNvSpPr>
          <p:nvPr/>
        </p:nvSpPr>
        <p:spPr bwMode="auto">
          <a:xfrm>
            <a:off x="2227152" y="4671591"/>
            <a:ext cx="6047168" cy="1629622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보증비율 상향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최대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100%</a:t>
            </a:r>
            <a:r>
              <a:rPr kumimoji="0" lang="en-US" altLang="ko-KR" sz="1100" dirty="0" smtClean="0">
                <a:latin typeface="굴림" pitchFamily="50" charset="-127"/>
              </a:rPr>
              <a:t> (* </a:t>
            </a:r>
            <a:r>
              <a:rPr kumimoji="0" lang="ko-KR" altLang="en-US" sz="1100" dirty="0" smtClean="0">
                <a:latin typeface="굴림" pitchFamily="50" charset="-127"/>
              </a:rPr>
              <a:t>일반보증 </a:t>
            </a:r>
            <a:r>
              <a:rPr kumimoji="0" lang="en-US" altLang="ko-KR" sz="1100" dirty="0" smtClean="0">
                <a:latin typeface="굴림" pitchFamily="50" charset="-127"/>
              </a:rPr>
              <a:t>85%)</a:t>
            </a:r>
            <a:endParaRPr kumimoji="0" lang="en-US" altLang="ko-KR" sz="1100" dirty="0" smtClean="0">
              <a:latin typeface="굴림" pitchFamily="50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보증료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감면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최대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0.3%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금리감면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최대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0.5%p-1.8%p  </a:t>
            </a:r>
            <a:r>
              <a:rPr kumimoji="0" lang="en-US" altLang="ko-KR" sz="1100" dirty="0" smtClean="0">
                <a:latin typeface="굴림" pitchFamily="50" charset="-127"/>
              </a:rPr>
              <a:t>(* </a:t>
            </a:r>
            <a:r>
              <a:rPr kumimoji="0" lang="ko-KR" altLang="en-US" sz="1100" dirty="0" smtClean="0">
                <a:latin typeface="굴림" pitchFamily="50" charset="-127"/>
              </a:rPr>
              <a:t>협약은행인 기업</a:t>
            </a:r>
            <a:r>
              <a:rPr kumimoji="0" lang="en-US" altLang="ko-KR" sz="1100" dirty="0" smtClean="0">
                <a:latin typeface="굴림" pitchFamily="50" charset="-127"/>
              </a:rPr>
              <a:t>,</a:t>
            </a:r>
            <a:r>
              <a:rPr kumimoji="0" lang="ko-KR" altLang="en-US" sz="1100" dirty="0" smtClean="0">
                <a:latin typeface="굴림" pitchFamily="50" charset="-127"/>
              </a:rPr>
              <a:t>국민</a:t>
            </a:r>
            <a:r>
              <a:rPr kumimoji="0" lang="en-US" altLang="ko-KR" sz="1100" dirty="0" smtClean="0">
                <a:latin typeface="굴림" pitchFamily="50" charset="-127"/>
              </a:rPr>
              <a:t>,</a:t>
            </a:r>
            <a:r>
              <a:rPr kumimoji="0" lang="ko-KR" altLang="en-US" sz="1100" dirty="0" smtClean="0">
                <a:latin typeface="굴림" pitchFamily="50" charset="-127"/>
              </a:rPr>
              <a:t>우리</a:t>
            </a:r>
            <a:r>
              <a:rPr kumimoji="0" lang="en-US" altLang="ko-KR" sz="1100" dirty="0" smtClean="0">
                <a:latin typeface="굴림" pitchFamily="50" charset="-127"/>
              </a:rPr>
              <a:t>,</a:t>
            </a:r>
            <a:r>
              <a:rPr kumimoji="0" lang="ko-KR" altLang="en-US" sz="1100" dirty="0" smtClean="0">
                <a:latin typeface="굴림" pitchFamily="50" charset="-127"/>
              </a:rPr>
              <a:t>농협</a:t>
            </a:r>
            <a:r>
              <a:rPr kumimoji="0" lang="en-US" altLang="ko-KR" sz="1100" dirty="0" smtClean="0">
                <a:latin typeface="굴림" pitchFamily="50" charset="-127"/>
              </a:rPr>
              <a:t>,</a:t>
            </a:r>
            <a:r>
              <a:rPr kumimoji="0" lang="ko-KR" altLang="en-US" sz="1100" dirty="0" smtClean="0">
                <a:latin typeface="굴림" pitchFamily="50" charset="-127"/>
              </a:rPr>
              <a:t>외환은행 限</a:t>
            </a:r>
            <a:r>
              <a:rPr kumimoji="0" lang="en-US" altLang="ko-KR" sz="1100" dirty="0" smtClean="0">
                <a:latin typeface="굴림" pitchFamily="50" charset="-127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연대보증부담 경감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대표자 연대보증 책임을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50%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로 감면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100" dirty="0" smtClean="0">
                <a:latin typeface="굴림" pitchFamily="50" charset="-127"/>
              </a:rPr>
              <a:t>   * </a:t>
            </a:r>
            <a:r>
              <a:rPr kumimoji="0" lang="ko-KR" altLang="en-US" sz="1100" dirty="0" err="1" smtClean="0">
                <a:latin typeface="굴림" pitchFamily="50" charset="-127"/>
              </a:rPr>
              <a:t>창업후</a:t>
            </a:r>
            <a:r>
              <a:rPr kumimoji="0" lang="ko-KR" altLang="en-US" sz="1100" dirty="0" smtClean="0">
                <a:latin typeface="굴림" pitchFamily="50" charset="-127"/>
              </a:rPr>
              <a:t> </a:t>
            </a:r>
            <a:r>
              <a:rPr kumimoji="0" lang="en-US" altLang="ko-KR" sz="1100" dirty="0" smtClean="0">
                <a:latin typeface="굴림" pitchFamily="50" charset="-127"/>
              </a:rPr>
              <a:t>5</a:t>
            </a:r>
            <a:r>
              <a:rPr kumimoji="0" lang="ko-KR" altLang="en-US" sz="1100" dirty="0" err="1" smtClean="0">
                <a:latin typeface="굴림" pitchFamily="50" charset="-127"/>
              </a:rPr>
              <a:t>년이내</a:t>
            </a:r>
            <a:r>
              <a:rPr kumimoji="0" lang="en-US" altLang="ko-KR" sz="1100" dirty="0" smtClean="0">
                <a:latin typeface="굴림" pitchFamily="50" charset="-127"/>
              </a:rPr>
              <a:t>, </a:t>
            </a:r>
            <a:r>
              <a:rPr kumimoji="0" lang="ko-KR" altLang="en-US" sz="1100" dirty="0" smtClean="0">
                <a:latin typeface="굴림" pitchFamily="50" charset="-127"/>
              </a:rPr>
              <a:t>개발단계</a:t>
            </a:r>
            <a:r>
              <a:rPr kumimoji="0" lang="en-US" altLang="ko-KR" sz="1100" dirty="0" smtClean="0">
                <a:latin typeface="굴림" pitchFamily="50" charset="-127"/>
              </a:rPr>
              <a:t>, </a:t>
            </a:r>
            <a:r>
              <a:rPr kumimoji="0" lang="ko-KR" altLang="en-US" sz="1100" dirty="0" smtClean="0">
                <a:latin typeface="굴림" pitchFamily="50" charset="-127"/>
              </a:rPr>
              <a:t>평가등급 </a:t>
            </a:r>
            <a:r>
              <a:rPr kumimoji="0" lang="en-US" altLang="ko-KR" sz="1100" dirty="0" smtClean="0">
                <a:latin typeface="굴림" pitchFamily="50" charset="-127"/>
              </a:rPr>
              <a:t>BBB</a:t>
            </a:r>
            <a:r>
              <a:rPr kumimoji="0" lang="ko-KR" altLang="en-US" sz="1100" dirty="0" smtClean="0">
                <a:latin typeface="굴림" pitchFamily="50" charset="-127"/>
              </a:rPr>
              <a:t>이상</a:t>
            </a:r>
            <a:r>
              <a:rPr kumimoji="0" lang="en-US" altLang="ko-KR" sz="1100" dirty="0" smtClean="0">
                <a:latin typeface="굴림" pitchFamily="50" charset="-127"/>
              </a:rPr>
              <a:t>, </a:t>
            </a:r>
            <a:r>
              <a:rPr kumimoji="0" lang="ko-KR" altLang="en-US" sz="1100" dirty="0" err="1" smtClean="0">
                <a:latin typeface="굴림" pitchFamily="50" charset="-127"/>
              </a:rPr>
              <a:t>같은기업당</a:t>
            </a:r>
            <a:r>
              <a:rPr kumimoji="0" lang="ko-KR" altLang="en-US" sz="1100" dirty="0" smtClean="0">
                <a:latin typeface="굴림" pitchFamily="50" charset="-127"/>
              </a:rPr>
              <a:t> 보증금액 </a:t>
            </a:r>
            <a:r>
              <a:rPr kumimoji="0" lang="en-US" altLang="ko-KR" sz="1100" dirty="0" smtClean="0">
                <a:latin typeface="굴림" pitchFamily="50" charset="-127"/>
              </a:rPr>
              <a:t>10</a:t>
            </a:r>
            <a:r>
              <a:rPr kumimoji="0" lang="ko-KR" altLang="en-US" sz="1100" dirty="0" smtClean="0">
                <a:latin typeface="굴림" pitchFamily="50" charset="-127"/>
              </a:rPr>
              <a:t>억 이하일 경우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227152" y="2009877"/>
            <a:ext cx="6047168" cy="2598339"/>
            <a:chOff x="2227152" y="2009877"/>
            <a:chExt cx="6047168" cy="2598339"/>
          </a:xfrm>
        </p:grpSpPr>
        <p:sp>
          <p:nvSpPr>
            <p:cNvPr id="11" name="AutoShape 106"/>
            <p:cNvSpPr>
              <a:spLocks noChangeArrowheads="1"/>
            </p:cNvSpPr>
            <p:nvPr/>
          </p:nvSpPr>
          <p:spPr bwMode="auto">
            <a:xfrm>
              <a:off x="2227152" y="2009877"/>
              <a:ext cx="6047168" cy="2598339"/>
            </a:xfrm>
            <a:prstGeom prst="roundRect">
              <a:avLst>
                <a:gd name="adj" fmla="val 6204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prstShdw prst="shdw17" dist="17961" dir="13500000">
                <a:srgbClr val="92958B"/>
              </a:prstShdw>
            </a:effec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kumimoji="0" lang="ko-KR" altLang="en-US" sz="14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gray">
            <a:xfrm>
              <a:off x="2846335" y="2511024"/>
              <a:ext cx="1656000" cy="74824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기술개발</a:t>
              </a:r>
              <a:r>
                <a:rPr lang="en-US" altLang="ko-KR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(R&amp;D)</a:t>
              </a:r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중인</a:t>
              </a:r>
              <a:endParaRPr lang="en-US" altLang="ko-KR" sz="12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기술의 </a:t>
              </a:r>
              <a:r>
                <a:rPr lang="ko-KR" altLang="en-US" sz="12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기술개발자금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 bwMode="gray">
            <a:xfrm>
              <a:off x="2846335" y="3918230"/>
              <a:ext cx="3472987" cy="599449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개발과제 </a:t>
              </a:r>
              <a:r>
                <a:rPr lang="ko-KR" altLang="en-US" sz="1200" dirty="0" err="1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사업화타당성</a:t>
              </a:r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분석 및 경제성분석</a:t>
              </a:r>
              <a:endParaRPr lang="en-US" altLang="ko-KR" sz="12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(R&amp;D</a:t>
              </a:r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평가모형</a:t>
              </a:r>
              <a:r>
                <a:rPr lang="en-US" altLang="ko-KR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)</a:t>
              </a:r>
              <a:endParaRPr lang="ko-KR" altLang="en-US" sz="12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gray">
            <a:xfrm>
              <a:off x="4675803" y="2790170"/>
              <a:ext cx="1656000" cy="74824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개발완료후</a:t>
              </a:r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</a:t>
              </a:r>
              <a:r>
                <a:rPr lang="ko-KR" altLang="en-US" sz="12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시제품제작에</a:t>
              </a:r>
              <a:endParaRPr lang="en-US" altLang="ko-KR" sz="12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 algn="ctr"/>
              <a:r>
                <a:rPr lang="ko-KR" altLang="en-US" sz="12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소요</a:t>
              </a:r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되는 자금</a:t>
              </a:r>
              <a:endParaRPr lang="en-US" altLang="ko-KR" sz="12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 algn="ctr"/>
              <a:r>
                <a:rPr lang="en-US" altLang="ko-KR" sz="105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Arial" pitchFamily="34" charset="0"/>
                </a:rPr>
                <a:t>* </a:t>
              </a:r>
              <a:r>
                <a:rPr lang="ko-KR" altLang="en-US" sz="105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Arial" pitchFamily="34" charset="0"/>
                </a:rPr>
                <a:t>디자인</a:t>
              </a:r>
              <a:r>
                <a:rPr lang="en-US" altLang="ko-KR" sz="105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Arial" pitchFamily="34" charset="0"/>
                </a:rPr>
                <a:t>,</a:t>
              </a:r>
              <a:r>
                <a:rPr lang="ko-KR" altLang="en-US" sz="1050" dirty="0" err="1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Arial" pitchFamily="34" charset="0"/>
                </a:rPr>
                <a:t>금형</a:t>
              </a:r>
              <a:r>
                <a:rPr lang="en-US" altLang="ko-KR" sz="105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Arial" pitchFamily="34" charset="0"/>
                </a:rPr>
                <a:t>,</a:t>
              </a:r>
              <a:r>
                <a:rPr lang="ko-KR" altLang="en-US" sz="105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Arial" pitchFamily="34" charset="0"/>
                </a:rPr>
                <a:t>성능인증 등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 bwMode="gray">
            <a:xfrm>
              <a:off x="6505271" y="3051212"/>
              <a:ext cx="1656000" cy="74824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개발완료과제의 </a:t>
              </a:r>
              <a:r>
                <a:rPr lang="ko-KR" altLang="en-US" sz="12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사업화 </a:t>
              </a:r>
              <a:endParaRPr lang="en-US" altLang="ko-KR" sz="12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 algn="ctr"/>
              <a:r>
                <a:rPr lang="ko-KR" altLang="en-US" sz="12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및 제품양산</a:t>
              </a:r>
              <a:r>
                <a:rPr lang="en-US" altLang="ko-KR" sz="12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, </a:t>
              </a:r>
              <a:r>
                <a:rPr lang="ko-KR" altLang="en-US" sz="12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판매</a:t>
              </a:r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에 </a:t>
              </a:r>
              <a:endParaRPr lang="en-US" altLang="ko-KR" sz="12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필요한 운전</a:t>
              </a:r>
              <a:r>
                <a:rPr lang="en-US" altLang="ko-KR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,</a:t>
              </a:r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시설자금</a:t>
              </a:r>
            </a:p>
          </p:txBody>
        </p:sp>
        <p:grpSp>
          <p:nvGrpSpPr>
            <p:cNvPr id="24" name="그룹 71"/>
            <p:cNvGrpSpPr/>
            <p:nvPr/>
          </p:nvGrpSpPr>
          <p:grpSpPr>
            <a:xfrm>
              <a:off x="2763792" y="2126866"/>
              <a:ext cx="1880140" cy="328938"/>
              <a:chOff x="1389203" y="1402579"/>
              <a:chExt cx="1844027" cy="328938"/>
            </a:xfrm>
          </p:grpSpPr>
          <p:sp>
            <p:nvSpPr>
              <p:cNvPr id="36" name="오각형 35"/>
              <p:cNvSpPr/>
              <p:nvPr/>
            </p:nvSpPr>
            <p:spPr bwMode="auto">
              <a:xfrm>
                <a:off x="1467803" y="1402579"/>
                <a:ext cx="1765427" cy="328938"/>
              </a:xfrm>
              <a:prstGeom prst="homePlate">
                <a:avLst>
                  <a:gd name="adj" fmla="val 40328"/>
                </a:avLst>
              </a:prstGeom>
              <a:solidFill>
                <a:srgbClr val="BDE1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 bwMode="auto">
              <a:xfrm>
                <a:off x="1389203" y="1413160"/>
                <a:ext cx="174504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 latinLnBrk="0">
                  <a:defRPr/>
                </a:pPr>
                <a:r>
                  <a:rPr kumimoji="0" lang="ko-KR" altLang="en-US" sz="1400" b="1" spc="50" dirty="0" smtClean="0">
                    <a:ln w="11430"/>
                    <a:solidFill>
                      <a:schemeClr val="bg2">
                        <a:lumMod val="75000"/>
                      </a:schemeClr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기획</a:t>
                </a:r>
                <a:r>
                  <a:rPr kumimoji="0" lang="en-US" altLang="ko-KR" sz="1400" b="1" spc="50" dirty="0" smtClean="0">
                    <a:ln w="11430"/>
                    <a:solidFill>
                      <a:schemeClr val="bg2">
                        <a:lumMod val="75000"/>
                      </a:schemeClr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, </a:t>
                </a:r>
                <a:r>
                  <a:rPr kumimoji="0" lang="ko-KR" altLang="en-US" sz="1400" b="1" spc="50" dirty="0" smtClean="0">
                    <a:ln w="11430"/>
                    <a:solidFill>
                      <a:schemeClr val="bg2">
                        <a:lumMod val="75000"/>
                      </a:schemeClr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개발단계</a:t>
                </a:r>
                <a:endParaRPr kumimoji="0" lang="ko-KR" altLang="en-US" sz="1400" b="1" spc="50" dirty="0">
                  <a:ln w="11430"/>
                  <a:solidFill>
                    <a:schemeClr val="bg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" name="그룹 73"/>
            <p:cNvGrpSpPr/>
            <p:nvPr/>
          </p:nvGrpSpPr>
          <p:grpSpPr>
            <a:xfrm>
              <a:off x="4617072" y="2126866"/>
              <a:ext cx="1800000" cy="328938"/>
              <a:chOff x="3358803" y="1402579"/>
              <a:chExt cx="1764000" cy="328938"/>
            </a:xfrm>
          </p:grpSpPr>
          <p:sp>
            <p:nvSpPr>
              <p:cNvPr id="34" name="갈매기형 수장 33"/>
              <p:cNvSpPr/>
              <p:nvPr/>
            </p:nvSpPr>
            <p:spPr bwMode="auto">
              <a:xfrm>
                <a:off x="3358803" y="1402579"/>
                <a:ext cx="1764000" cy="328938"/>
              </a:xfrm>
              <a:prstGeom prst="chevron">
                <a:avLst>
                  <a:gd name="adj" fmla="val 38393"/>
                </a:avLst>
              </a:prstGeom>
              <a:solidFill>
                <a:srgbClr val="BDE1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 bwMode="auto">
              <a:xfrm>
                <a:off x="3368280" y="1413160"/>
                <a:ext cx="1745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 latinLnBrk="0">
                  <a:defRPr/>
                </a:pPr>
                <a:r>
                  <a:rPr kumimoji="0" lang="ko-KR" altLang="en-US" sz="1400" b="1" spc="50" dirty="0" err="1" smtClean="0">
                    <a:ln w="11430"/>
                    <a:solidFill>
                      <a:schemeClr val="bg2">
                        <a:lumMod val="75000"/>
                      </a:schemeClr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사업화준비</a:t>
                </a:r>
                <a:r>
                  <a:rPr kumimoji="0" lang="ko-KR" altLang="en-US" sz="1400" b="1" spc="50" dirty="0" smtClean="0">
                    <a:ln w="11430"/>
                    <a:solidFill>
                      <a:schemeClr val="bg2">
                        <a:lumMod val="75000"/>
                      </a:schemeClr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 단계</a:t>
                </a:r>
                <a:endParaRPr kumimoji="0" lang="ko-KR" altLang="en-US" sz="1400" b="1" spc="50" dirty="0">
                  <a:ln w="11430"/>
                  <a:solidFill>
                    <a:schemeClr val="bg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6" name="그룹 72"/>
            <p:cNvGrpSpPr/>
            <p:nvPr/>
          </p:nvGrpSpPr>
          <p:grpSpPr>
            <a:xfrm>
              <a:off x="6390213" y="2126866"/>
              <a:ext cx="1800000" cy="328938"/>
              <a:chOff x="5113666" y="1402579"/>
              <a:chExt cx="1764000" cy="328938"/>
            </a:xfrm>
          </p:grpSpPr>
          <p:sp>
            <p:nvSpPr>
              <p:cNvPr id="32" name="갈매기형 수장 31"/>
              <p:cNvSpPr/>
              <p:nvPr/>
            </p:nvSpPr>
            <p:spPr bwMode="auto">
              <a:xfrm>
                <a:off x="5113666" y="1402579"/>
                <a:ext cx="1764000" cy="328938"/>
              </a:xfrm>
              <a:prstGeom prst="chevron">
                <a:avLst>
                  <a:gd name="adj" fmla="val 38393"/>
                </a:avLst>
              </a:prstGeom>
              <a:solidFill>
                <a:srgbClr val="BDE1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>
                <a:off x="5123143" y="1413160"/>
                <a:ext cx="1745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 latinLnBrk="0">
                  <a:defRPr/>
                </a:pPr>
                <a:r>
                  <a:rPr kumimoji="0" lang="ko-KR" altLang="en-US" sz="1400" b="1" spc="50" dirty="0" smtClean="0">
                    <a:ln w="11430"/>
                    <a:solidFill>
                      <a:schemeClr val="bg2">
                        <a:lumMod val="75000"/>
                      </a:schemeClr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사업화 단계</a:t>
                </a:r>
                <a:endParaRPr kumimoji="0" lang="ko-KR" altLang="en-US" sz="1400" b="1" spc="50" dirty="0">
                  <a:ln w="11430"/>
                  <a:solidFill>
                    <a:schemeClr val="bg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cxnSp>
          <p:nvCxnSpPr>
            <p:cNvPr id="27" name="꺾인 연결선 26"/>
            <p:cNvCxnSpPr>
              <a:stCxn id="20" idx="3"/>
              <a:endCxn id="22" idx="1"/>
            </p:cNvCxnSpPr>
            <p:nvPr/>
          </p:nvCxnSpPr>
          <p:spPr bwMode="auto">
            <a:xfrm>
              <a:off x="4502335" y="2885145"/>
              <a:ext cx="173468" cy="279146"/>
            </a:xfrm>
            <a:prstGeom prst="bentConnector3">
              <a:avLst>
                <a:gd name="adj1" fmla="val 3956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꺾인 연결선 27"/>
            <p:cNvCxnSpPr>
              <a:stCxn id="22" idx="3"/>
              <a:endCxn id="23" idx="1"/>
            </p:cNvCxnSpPr>
            <p:nvPr/>
          </p:nvCxnSpPr>
          <p:spPr bwMode="auto">
            <a:xfrm>
              <a:off x="6331803" y="3164291"/>
              <a:ext cx="173468" cy="261042"/>
            </a:xfrm>
            <a:prstGeom prst="bentConnector3">
              <a:avLst>
                <a:gd name="adj1" fmla="val 34343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" name="직사각형 28"/>
            <p:cNvSpPr/>
            <p:nvPr/>
          </p:nvSpPr>
          <p:spPr bwMode="auto">
            <a:xfrm>
              <a:off x="2317690" y="2453505"/>
              <a:ext cx="470780" cy="1385180"/>
            </a:xfrm>
            <a:prstGeom prst="rect">
              <a:avLst/>
            </a:prstGeom>
            <a:solidFill>
              <a:srgbClr val="FEA501">
                <a:alpha val="6784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200" b="1" dirty="0" smtClean="0">
                  <a:ln w="15875" cap="rnd" cmpd="sng">
                    <a:noFill/>
                  </a:ln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대상</a:t>
              </a:r>
              <a:endParaRPr lang="en-US" altLang="ko-KR" sz="1200" b="1" dirty="0" smtClean="0">
                <a:ln w="15875" cap="rnd" cmpd="sng">
                  <a:noFill/>
                </a:ln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 algn="ctr"/>
              <a:r>
                <a:rPr lang="ko-KR" altLang="en-US" sz="1200" b="1" dirty="0" smtClean="0">
                  <a:ln w="15875" cap="rnd" cmpd="sng">
                    <a:noFill/>
                  </a:ln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자금</a:t>
              </a: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316181" y="3855282"/>
              <a:ext cx="470780" cy="716717"/>
            </a:xfrm>
            <a:prstGeom prst="rect">
              <a:avLst/>
            </a:prstGeom>
            <a:solidFill>
              <a:schemeClr val="accent2">
                <a:alpha val="67843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200" b="1" dirty="0" smtClean="0">
                  <a:ln w="15875" cap="rnd" cmpd="sng">
                    <a:noFill/>
                  </a:ln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평가</a:t>
              </a:r>
              <a:endParaRPr lang="en-US" altLang="ko-KR" sz="1200" b="1" dirty="0" smtClean="0">
                <a:ln w="15875" cap="rnd" cmpd="sng">
                  <a:noFill/>
                </a:ln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 algn="ctr"/>
              <a:r>
                <a:rPr lang="ko-KR" altLang="en-US" sz="1200" b="1" dirty="0" smtClean="0">
                  <a:ln w="15875" cap="rnd" cmpd="sng">
                    <a:noFill/>
                  </a:ln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방법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 bwMode="gray">
            <a:xfrm>
              <a:off x="6505271" y="3918230"/>
              <a:ext cx="1656000" cy="601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개발완료과제</a:t>
              </a:r>
              <a:endParaRPr lang="en-US" altLang="ko-KR" sz="12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 err="1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사업화타당성</a:t>
              </a:r>
              <a:r>
                <a:rPr lang="ko-KR" altLang="en-US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  분석</a:t>
              </a:r>
              <a:endParaRPr lang="en-US" altLang="ko-KR" sz="12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(KTRS or KTRS-SM)</a:t>
              </a:r>
              <a:endParaRPr lang="ko-KR" altLang="en-US" sz="12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cxnSp>
          <p:nvCxnSpPr>
            <p:cNvPr id="19" name="직선 화살표 연결선 18"/>
            <p:cNvCxnSpPr>
              <a:stCxn id="21" idx="3"/>
              <a:endCxn id="31" idx="1"/>
            </p:cNvCxnSpPr>
            <p:nvPr/>
          </p:nvCxnSpPr>
          <p:spPr bwMode="auto">
            <a:xfrm>
              <a:off x="6319322" y="4217955"/>
              <a:ext cx="185949" cy="8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8" name="슬라이드 번호 개체 틀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755367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 지원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_(3)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기술이전 및 </a:t>
            </a:r>
            <a:r>
              <a:rPr kumimoji="0" lang="ko-KR" altLang="en-US" sz="24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사업화종합지원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39116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금융지원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_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보증연계 직접투자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0" name="AutoShape 104"/>
          <p:cNvSpPr>
            <a:spLocks noChangeArrowheads="1"/>
          </p:cNvSpPr>
          <p:nvPr/>
        </p:nvSpPr>
        <p:spPr bwMode="auto">
          <a:xfrm>
            <a:off x="805761" y="1363305"/>
            <a:ext cx="7523430" cy="4847372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AutoShape 106"/>
          <p:cNvSpPr>
            <a:spLocks noChangeArrowheads="1"/>
          </p:cNvSpPr>
          <p:nvPr/>
        </p:nvSpPr>
        <p:spPr bwMode="auto">
          <a:xfrm>
            <a:off x="886962" y="1442925"/>
            <a:ext cx="1201378" cy="675586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 요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2" name="AutoShape 106"/>
          <p:cNvSpPr>
            <a:spLocks noChangeArrowheads="1"/>
          </p:cNvSpPr>
          <p:nvPr/>
        </p:nvSpPr>
        <p:spPr bwMode="auto">
          <a:xfrm>
            <a:off x="2178874" y="1442925"/>
            <a:ext cx="6047168" cy="675586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보증거래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기업중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기술력 및 성장기능성이  우수하여 투자수익이 예상되는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기술혁신선도형</a:t>
            </a:r>
            <a:r>
              <a:rPr kumimoji="0" lang="ko-KR" altLang="en-US" sz="1400" b="1" dirty="0" smtClean="0">
                <a:latin typeface="나눔고딕" pitchFamily="50" charset="-127"/>
                <a:ea typeface="나눔고딕" pitchFamily="50" charset="-127"/>
              </a:rPr>
              <a:t> 기업의 유가증권을 인수</a:t>
            </a:r>
          </a:p>
        </p:txBody>
      </p:sp>
      <p:sp>
        <p:nvSpPr>
          <p:cNvPr id="105" name="AutoShape 106"/>
          <p:cNvSpPr>
            <a:spLocks noChangeArrowheads="1"/>
          </p:cNvSpPr>
          <p:nvPr/>
        </p:nvSpPr>
        <p:spPr bwMode="auto">
          <a:xfrm>
            <a:off x="886962" y="4436213"/>
            <a:ext cx="1201378" cy="1647716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투자금액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6" name="AutoShape 106"/>
          <p:cNvSpPr>
            <a:spLocks noChangeArrowheads="1"/>
          </p:cNvSpPr>
          <p:nvPr/>
        </p:nvSpPr>
        <p:spPr bwMode="auto">
          <a:xfrm>
            <a:off x="2178874" y="4436213"/>
            <a:ext cx="6047168" cy="1647716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vl="0"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업체당 최고 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30</a:t>
            </a:r>
            <a:r>
              <a:rPr kumimoji="0" lang="ko-KR" altLang="en-US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억원</a:t>
            </a:r>
            <a:r>
              <a:rPr kumimoji="0" lang="ko-KR" altLang="en-US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이내</a:t>
            </a:r>
            <a:endParaRPr kumimoji="0" lang="en-US" altLang="ko-KR" sz="14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latinLnBrk="0">
              <a:lnSpc>
                <a:spcPct val="150000"/>
              </a:lnSpc>
              <a:buFontTx/>
              <a:buChar char="-"/>
            </a:pPr>
            <a:endParaRPr kumimoji="0" lang="en-US" altLang="ko-KR" sz="14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kumimoji="0" lang="ko-KR" altLang="en-US" sz="1100" dirty="0" smtClean="0">
              <a:latin typeface="굴림" pitchFamily="50" charset="-127"/>
            </a:endParaRPr>
          </a:p>
        </p:txBody>
      </p:sp>
      <p:sp>
        <p:nvSpPr>
          <p:cNvPr id="126" name="AutoShape 106"/>
          <p:cNvSpPr>
            <a:spLocks noChangeArrowheads="1"/>
          </p:cNvSpPr>
          <p:nvPr/>
        </p:nvSpPr>
        <p:spPr bwMode="auto">
          <a:xfrm>
            <a:off x="886962" y="2219982"/>
            <a:ext cx="1201378" cy="45079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투자규모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7" name="AutoShape 106"/>
          <p:cNvSpPr>
            <a:spLocks noChangeArrowheads="1"/>
          </p:cNvSpPr>
          <p:nvPr/>
        </p:nvSpPr>
        <p:spPr bwMode="auto">
          <a:xfrm>
            <a:off x="2178874" y="2219982"/>
            <a:ext cx="6047168" cy="45079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2015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450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억 원</a:t>
            </a:r>
            <a:endParaRPr kumimoji="0" lang="ko-KR" altLang="en-US" sz="14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AutoShape 106"/>
          <p:cNvSpPr>
            <a:spLocks noChangeArrowheads="1"/>
          </p:cNvSpPr>
          <p:nvPr/>
        </p:nvSpPr>
        <p:spPr bwMode="auto">
          <a:xfrm>
            <a:off x="886962" y="2752638"/>
            <a:ext cx="1201378" cy="1040775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대상기업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9" name="AutoShape 106"/>
          <p:cNvSpPr>
            <a:spLocks noChangeArrowheads="1"/>
          </p:cNvSpPr>
          <p:nvPr/>
        </p:nvSpPr>
        <p:spPr bwMode="auto">
          <a:xfrm>
            <a:off x="2178874" y="2752638"/>
            <a:ext cx="6047168" cy="1022669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설립후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년이내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벤처기업 또는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이노비즈기업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latinLnBrk="0">
              <a:lnSpc>
                <a:spcPct val="150000"/>
              </a:lnSpc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신성장산업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녹색성장산업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R&amp;D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기업은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년초과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기업도 가능 </a:t>
            </a:r>
          </a:p>
          <a:p>
            <a:pPr latinLnBrk="0">
              <a:lnSpc>
                <a:spcPct val="150000"/>
              </a:lnSpc>
            </a:pPr>
            <a:r>
              <a:rPr kumimoji="0" lang="ko-KR" altLang="en-US" sz="1100" dirty="0" smtClean="0">
                <a:latin typeface="굴림" pitchFamily="50" charset="-127"/>
              </a:rPr>
              <a:t>   * 투자총량의 </a:t>
            </a:r>
            <a:r>
              <a:rPr kumimoji="0" lang="en-US" altLang="ko-KR" sz="1100" dirty="0" smtClean="0">
                <a:latin typeface="굴림" pitchFamily="50" charset="-127"/>
              </a:rPr>
              <a:t>50%</a:t>
            </a:r>
            <a:r>
              <a:rPr kumimoji="0" lang="ko-KR" altLang="en-US" sz="1100" dirty="0" smtClean="0">
                <a:latin typeface="굴림" pitchFamily="50" charset="-127"/>
              </a:rPr>
              <a:t>이상을 </a:t>
            </a:r>
            <a:r>
              <a:rPr kumimoji="0" lang="ko-KR" altLang="en-US" sz="1100" dirty="0" err="1" smtClean="0">
                <a:latin typeface="굴림" pitchFamily="50" charset="-127"/>
              </a:rPr>
              <a:t>설립후</a:t>
            </a:r>
            <a:r>
              <a:rPr kumimoji="0" lang="ko-KR" altLang="en-US" sz="1100" dirty="0" smtClean="0">
                <a:latin typeface="굴림" pitchFamily="50" charset="-127"/>
              </a:rPr>
              <a:t> </a:t>
            </a:r>
            <a:r>
              <a:rPr kumimoji="0" lang="en-US" altLang="ko-KR" sz="1100" dirty="0" smtClean="0">
                <a:latin typeface="굴림" pitchFamily="50" charset="-127"/>
              </a:rPr>
              <a:t>5</a:t>
            </a:r>
            <a:r>
              <a:rPr kumimoji="0" lang="ko-KR" altLang="en-US" sz="1100" dirty="0" err="1" smtClean="0">
                <a:latin typeface="굴림" pitchFamily="50" charset="-127"/>
              </a:rPr>
              <a:t>년이내</a:t>
            </a:r>
            <a:r>
              <a:rPr kumimoji="0" lang="ko-KR" altLang="en-US" sz="1100" dirty="0" smtClean="0">
                <a:latin typeface="굴림" pitchFamily="50" charset="-127"/>
              </a:rPr>
              <a:t> 기업에 투자  </a:t>
            </a:r>
          </a:p>
        </p:txBody>
      </p:sp>
      <p:sp>
        <p:nvSpPr>
          <p:cNvPr id="130" name="AutoShape 106"/>
          <p:cNvSpPr>
            <a:spLocks noChangeArrowheads="1"/>
          </p:cNvSpPr>
          <p:nvPr/>
        </p:nvSpPr>
        <p:spPr bwMode="auto">
          <a:xfrm>
            <a:off x="886962" y="3866204"/>
            <a:ext cx="1201378" cy="45079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투자종류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1" name="AutoShape 106"/>
          <p:cNvSpPr>
            <a:spLocks noChangeArrowheads="1"/>
          </p:cNvSpPr>
          <p:nvPr/>
        </p:nvSpPr>
        <p:spPr bwMode="auto">
          <a:xfrm>
            <a:off x="2178874" y="3866204"/>
            <a:ext cx="6047168" cy="45079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주식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보통주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우선주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),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전환사채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신주인수권부사채 </a:t>
            </a:r>
          </a:p>
        </p:txBody>
      </p:sp>
      <p:graphicFrame>
        <p:nvGraphicFramePr>
          <p:cNvPr id="134" name="표 133"/>
          <p:cNvGraphicFramePr>
            <a:graphicFrameLocks noGrp="1"/>
          </p:cNvGraphicFramePr>
          <p:nvPr/>
        </p:nvGraphicFramePr>
        <p:xfrm>
          <a:off x="2379815" y="4868213"/>
          <a:ext cx="5279417" cy="1215714"/>
        </p:xfrm>
        <a:graphic>
          <a:graphicData uri="http://schemas.openxmlformats.org/drawingml/2006/table">
            <a:tbl>
              <a:tblPr/>
              <a:tblGrid>
                <a:gridCol w="1685185"/>
                <a:gridCol w="1892804"/>
                <a:gridCol w="1701428"/>
              </a:tblGrid>
              <a:tr h="314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구     분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한   도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비   고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50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투자한도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30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억원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투자금액은 보증금액 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초과불가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통합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보증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+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투자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한도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100</a:t>
                      </a:r>
                      <a:r>
                        <a:rPr lang="ko-KR" altLang="en-US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억원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755367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 지원</a:t>
            </a:r>
            <a:r>
              <a:rPr kumimoji="0"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_(3)</a:t>
            </a:r>
            <a:r>
              <a:rPr kumimoji="0" lang="ko-KR" altLang="en-US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기술이전 및 </a:t>
            </a:r>
            <a:r>
              <a:rPr kumimoji="0" lang="ko-KR" altLang="en-US" sz="24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사업화종합지원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32944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컨설팅 지원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_R&amp;BD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기획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3" name="그림 52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9816" y="2219380"/>
            <a:ext cx="4563877" cy="3448090"/>
          </a:xfrm>
          <a:prstGeom prst="rect">
            <a:avLst/>
          </a:prstGeom>
        </p:spPr>
      </p:pic>
      <p:sp>
        <p:nvSpPr>
          <p:cNvPr id="54" name="AutoShape 104"/>
          <p:cNvSpPr>
            <a:spLocks noChangeArrowheads="1"/>
          </p:cNvSpPr>
          <p:nvPr/>
        </p:nvSpPr>
        <p:spPr bwMode="auto">
          <a:xfrm>
            <a:off x="158154" y="1504914"/>
            <a:ext cx="8813830" cy="4812759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AutoShape 109"/>
          <p:cNvSpPr>
            <a:spLocks noChangeArrowheads="1"/>
          </p:cNvSpPr>
          <p:nvPr/>
        </p:nvSpPr>
        <p:spPr bwMode="auto">
          <a:xfrm>
            <a:off x="213227" y="1620406"/>
            <a:ext cx="896654" cy="7236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대상</a:t>
            </a:r>
            <a:endParaRPr kumimoji="0" lang="ko-KR" altLang="en-US" sz="1400" b="1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6" name="AutoShape 106"/>
          <p:cNvSpPr>
            <a:spLocks noChangeArrowheads="1"/>
          </p:cNvSpPr>
          <p:nvPr/>
        </p:nvSpPr>
        <p:spPr bwMode="auto">
          <a:xfrm>
            <a:off x="1185819" y="1620406"/>
            <a:ext cx="3155272" cy="724348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이전기술을 추가기술개발 및 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사업화 하는 기업</a:t>
            </a:r>
            <a:endParaRPr kumimoji="0"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AutoShape 109"/>
          <p:cNvSpPr>
            <a:spLocks noChangeArrowheads="1"/>
          </p:cNvSpPr>
          <p:nvPr/>
        </p:nvSpPr>
        <p:spPr bwMode="auto">
          <a:xfrm>
            <a:off x="213227" y="2420198"/>
            <a:ext cx="896654" cy="7560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목표</a:t>
            </a:r>
            <a:endParaRPr kumimoji="0" lang="ko-KR" altLang="en-US" sz="1400" b="1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8" name="AutoShape 106"/>
          <p:cNvSpPr>
            <a:spLocks noChangeArrowheads="1"/>
          </p:cNvSpPr>
          <p:nvPr/>
        </p:nvSpPr>
        <p:spPr bwMode="auto">
          <a:xfrm>
            <a:off x="1185819" y="2420198"/>
            <a:ext cx="3155272" cy="7560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r>
              <a:rPr kumimoji="0" lang="en-US" altLang="ko-KR" sz="1400" dirty="0" smtClean="0">
                <a:latin typeface="나눔고딕" charset="-127"/>
                <a:ea typeface="나눔고딕" charset="-127"/>
              </a:rPr>
              <a:t>R&amp;D</a:t>
            </a:r>
            <a:r>
              <a:rPr kumimoji="0" lang="ko-KR" altLang="en-US" sz="1400" dirty="0" smtClean="0">
                <a:latin typeface="나눔고딕" charset="-127"/>
                <a:ea typeface="나눔고딕" charset="-127"/>
              </a:rPr>
              <a:t> 상세기획 및 사업화 전략수립을</a:t>
            </a:r>
            <a:endParaRPr kumimoji="0" lang="en-US" altLang="ko-KR" sz="1400" dirty="0" smtClean="0">
              <a:latin typeface="나눔고딕" charset="-127"/>
              <a:ea typeface="나눔고딕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ko-KR" altLang="en-US" sz="1400" dirty="0" smtClean="0">
                <a:latin typeface="나눔고딕" charset="-127"/>
                <a:ea typeface="나눔고딕" charset="-127"/>
              </a:rPr>
              <a:t>통한 기술사업화 성공률 제고 </a:t>
            </a:r>
            <a:endParaRPr kumimoji="0" lang="ko-KR" altLang="en-US" sz="1400" dirty="0">
              <a:latin typeface="나눔고딕" charset="-127"/>
              <a:ea typeface="나눔고딕" charset="-127"/>
            </a:endParaRPr>
          </a:p>
        </p:txBody>
      </p:sp>
      <p:sp>
        <p:nvSpPr>
          <p:cNvPr id="59" name="AutoShape 109"/>
          <p:cNvSpPr>
            <a:spLocks noChangeArrowheads="1"/>
          </p:cNvSpPr>
          <p:nvPr/>
        </p:nvSpPr>
        <p:spPr bwMode="auto">
          <a:xfrm>
            <a:off x="213227" y="4396843"/>
            <a:ext cx="896654" cy="9612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인력</a:t>
            </a:r>
            <a:endParaRPr kumimoji="0" lang="ko-KR" altLang="en-US" sz="1400" b="1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0" name="AutoShape 106"/>
          <p:cNvSpPr>
            <a:spLocks noChangeArrowheads="1"/>
          </p:cNvSpPr>
          <p:nvPr/>
        </p:nvSpPr>
        <p:spPr bwMode="auto">
          <a:xfrm>
            <a:off x="1185819" y="4396843"/>
            <a:ext cx="3155272" cy="959414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기금 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내외부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전문가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consulting team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구성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내부전문가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박사급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 인력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)+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외부전문가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kumimoji="0"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AutoShape 109"/>
          <p:cNvSpPr>
            <a:spLocks noChangeArrowheads="1"/>
          </p:cNvSpPr>
          <p:nvPr/>
        </p:nvSpPr>
        <p:spPr bwMode="auto">
          <a:xfrm>
            <a:off x="213227" y="3262649"/>
            <a:ext cx="896654" cy="10332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내용</a:t>
            </a:r>
            <a:endParaRPr kumimoji="0" lang="ko-KR" altLang="en-US" sz="1400" b="1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4" name="AutoShape 106"/>
          <p:cNvSpPr>
            <a:spLocks noChangeArrowheads="1"/>
          </p:cNvSpPr>
          <p:nvPr/>
        </p:nvSpPr>
        <p:spPr bwMode="auto">
          <a:xfrm>
            <a:off x="1185819" y="3262649"/>
            <a:ext cx="3155272" cy="1032259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r>
              <a:rPr kumimoji="0" lang="ko-KR" altLang="en-US" sz="1400" dirty="0" err="1" smtClean="0">
                <a:latin typeface="나눔고딕" pitchFamily="50" charset="-127"/>
                <a:ea typeface="나눔고딕" pitchFamily="50" charset="-127"/>
              </a:rPr>
              <a:t>기술성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시장성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경제성 분석 및 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R&amp;D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사업화 전략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(R&amp;D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수행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,BM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도출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latinLnBrk="0">
              <a:lnSpc>
                <a:spcPct val="150000"/>
              </a:lnSpc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마케팅전략 등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수립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AutoShape 109"/>
          <p:cNvSpPr>
            <a:spLocks noChangeArrowheads="1"/>
          </p:cNvSpPr>
          <p:nvPr/>
        </p:nvSpPr>
        <p:spPr bwMode="auto">
          <a:xfrm>
            <a:off x="213227" y="5446784"/>
            <a:ext cx="896654" cy="7704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소요기간 </a:t>
            </a:r>
            <a:endParaRPr kumimoji="0" lang="en-US" altLang="ko-KR" sz="1400" b="1" dirty="0" smtClean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 latinLnBrk="0">
              <a:defRPr/>
            </a:pPr>
            <a:r>
              <a:rPr kumimoji="0"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 비용</a:t>
            </a:r>
            <a:endParaRPr kumimoji="0" lang="ko-KR" altLang="en-US" sz="1400" b="1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8" name="AutoShape 106"/>
          <p:cNvSpPr>
            <a:spLocks noChangeArrowheads="1"/>
          </p:cNvSpPr>
          <p:nvPr/>
        </p:nvSpPr>
        <p:spPr bwMode="auto">
          <a:xfrm>
            <a:off x="1185819" y="5446784"/>
            <a:ext cx="3155272" cy="770606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2-3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개월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협약에 따라 달리 운용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atinLnBrk="0">
              <a:lnSpc>
                <a:spcPct val="150000"/>
              </a:lnSpc>
            </a:pP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별도협의</a:t>
            </a:r>
            <a:endParaRPr kumimoji="0"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AutoShape 106"/>
          <p:cNvSpPr>
            <a:spLocks noChangeArrowheads="1"/>
          </p:cNvSpPr>
          <p:nvPr/>
        </p:nvSpPr>
        <p:spPr bwMode="auto">
          <a:xfrm>
            <a:off x="4434504" y="1600790"/>
            <a:ext cx="4446946" cy="4637048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endParaRPr kumimoji="0"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9" name="그림 68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982" y="1983984"/>
            <a:ext cx="4124403" cy="4190528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4548918" y="1567655"/>
            <a:ext cx="16065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latinLnBrk="0">
              <a:lnSpc>
                <a:spcPct val="150000"/>
              </a:lnSpc>
            </a:pPr>
            <a:r>
              <a:rPr kumimoji="0" lang="en-US" altLang="ko-KR" sz="1400" dirty="0" smtClean="0">
                <a:solidFill>
                  <a:srgbClr val="0061B2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※ R&amp;BD</a:t>
            </a:r>
            <a:r>
              <a:rPr kumimoji="0" lang="ko-KR" altLang="en-US" sz="1400" dirty="0" smtClean="0">
                <a:solidFill>
                  <a:srgbClr val="0061B2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기획 예시</a:t>
            </a:r>
            <a:endParaRPr kumimoji="0" lang="ko-KR" altLang="en-US" sz="1400" dirty="0">
              <a:solidFill>
                <a:srgbClr val="0061B2">
                  <a:lumMod val="7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284" y="56930"/>
            <a:ext cx="8784577" cy="674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3143268" y="4051504"/>
            <a:ext cx="31101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endParaRPr lang="en-US" altLang="ko-KR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0876" y="2489710"/>
            <a:ext cx="18918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1-1. TB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업무 개요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1-2.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조직 및 구성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1-3.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주요업무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1-4.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주요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Infra</a:t>
            </a:r>
            <a:endParaRPr lang="ko-KR" altLang="en-US" sz="1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04741" y="1702359"/>
            <a:ext cx="5316066" cy="774660"/>
            <a:chOff x="1904741" y="1702359"/>
            <a:chExt cx="5316066" cy="774660"/>
          </a:xfrm>
        </p:grpSpPr>
        <p:cxnSp>
          <p:nvCxnSpPr>
            <p:cNvPr id="7" name="직선 연결선 6"/>
            <p:cNvCxnSpPr/>
            <p:nvPr/>
          </p:nvCxnSpPr>
          <p:spPr bwMode="auto">
            <a:xfrm flipV="1">
              <a:off x="2334375" y="2462542"/>
              <a:ext cx="4826920" cy="3219"/>
            </a:xfrm>
            <a:prstGeom prst="line">
              <a:avLst/>
            </a:prstGeom>
            <a:ln>
              <a:solidFill>
                <a:srgbClr val="4BACC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57"/>
            <p:cNvSpPr txBox="1">
              <a:spLocks noChangeArrowheads="1"/>
            </p:cNvSpPr>
            <p:nvPr/>
          </p:nvSpPr>
          <p:spPr bwMode="auto">
            <a:xfrm>
              <a:off x="2671164" y="1921146"/>
              <a:ext cx="45496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TB</a:t>
              </a:r>
              <a:r>
                <a:rPr kumimoji="0"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업무 및 서울기술융합센터 </a:t>
              </a:r>
              <a:r>
                <a:rPr kumimoji="0"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개요</a:t>
              </a:r>
            </a:p>
          </p:txBody>
        </p:sp>
        <p:sp>
          <p:nvSpPr>
            <p:cNvPr id="9" name="현 8"/>
            <p:cNvSpPr/>
            <p:nvPr/>
          </p:nvSpPr>
          <p:spPr>
            <a:xfrm rot="900000">
              <a:off x="1904741" y="1702359"/>
              <a:ext cx="774660" cy="774660"/>
            </a:xfrm>
            <a:prstGeom prst="chord">
              <a:avLst>
                <a:gd name="adj1" fmla="val 3381758"/>
                <a:gd name="adj2" fmla="val 20290105"/>
              </a:avLst>
            </a:prstGeom>
            <a:solidFill>
              <a:srgbClr val="4BAC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TextBox 18"/>
            <p:cNvSpPr txBox="1"/>
            <p:nvPr/>
          </p:nvSpPr>
          <p:spPr>
            <a:xfrm>
              <a:off x="2114779" y="18312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2713" y="46038"/>
            <a:ext cx="44391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TB(Tech Bureau) </a:t>
            </a:r>
            <a:r>
              <a:rPr kumimoji="0"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업무 개요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AutoShape 104"/>
          <p:cNvSpPr>
            <a:spLocks noChangeArrowheads="1"/>
          </p:cNvSpPr>
          <p:nvPr/>
        </p:nvSpPr>
        <p:spPr bwMode="auto">
          <a:xfrm>
            <a:off x="292278" y="1423988"/>
            <a:ext cx="8568914" cy="4632325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AutoShape 109"/>
          <p:cNvSpPr>
            <a:spLocks noChangeArrowheads="1"/>
          </p:cNvSpPr>
          <p:nvPr/>
        </p:nvSpPr>
        <p:spPr bwMode="auto">
          <a:xfrm>
            <a:off x="379590" y="1563689"/>
            <a:ext cx="1503531" cy="1374372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개요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AutoShape 106"/>
          <p:cNvSpPr>
            <a:spLocks noChangeArrowheads="1"/>
          </p:cNvSpPr>
          <p:nvPr/>
        </p:nvSpPr>
        <p:spPr bwMode="auto">
          <a:xfrm>
            <a:off x="1973655" y="1562087"/>
            <a:ext cx="6774419" cy="1388503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30000"/>
              </a:lnSpc>
              <a:defRPr/>
            </a:pPr>
            <a:r>
              <a:rPr kumimoji="0" lang="ko-KR" altLang="en-US" sz="1800" dirty="0" smtClean="0">
                <a:latin typeface="나눔고딕" pitchFamily="50" charset="-127"/>
                <a:ea typeface="나눔고딕" pitchFamily="50" charset="-127"/>
              </a:rPr>
              <a:t>기업</a:t>
            </a:r>
            <a:r>
              <a:rPr kumimoji="0" lang="en-US" altLang="ko-KR" sz="1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800" dirty="0" smtClean="0">
                <a:latin typeface="나눔고딕" pitchFamily="50" charset="-127"/>
                <a:ea typeface="나눔고딕" pitchFamily="50" charset="-127"/>
              </a:rPr>
              <a:t>및 연구기관의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</a:rPr>
              <a:t>기술정보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</a:rPr>
              <a:t>•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</a:rPr>
              <a:t>기술수요정보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</a:rPr>
              <a:t> •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</a:rPr>
              <a:t>기술평가정보를</a:t>
            </a:r>
            <a:endParaRPr kumimoji="0" lang="en-US" altLang="ko-KR" sz="1800" b="1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30000"/>
              </a:lnSpc>
              <a:defRPr/>
            </a:pP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</a:rPr>
              <a:t>통합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</a:rPr>
              <a:t> •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</a:rPr>
              <a:t>관리</a:t>
            </a:r>
            <a:r>
              <a:rPr kumimoji="0" lang="ko-KR" altLang="en-US" sz="1800" dirty="0" smtClean="0">
                <a:latin typeface="나눔고딕" pitchFamily="50" charset="-127"/>
                <a:ea typeface="나눔고딕" pitchFamily="50" charset="-127"/>
              </a:rPr>
              <a:t>하면서</a:t>
            </a:r>
            <a:r>
              <a:rPr kumimoji="0" lang="en-US" altLang="ko-KR" sz="1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</a:rPr>
              <a:t>기업의 기술평가정보를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</a:rPr>
              <a:t>수요처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</a:rPr>
              <a:t>금융회사 등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</a:rPr>
              <a:t>에</a:t>
            </a:r>
            <a:endParaRPr kumimoji="0" lang="en-US" altLang="ko-KR" sz="1800" b="1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30000"/>
              </a:lnSpc>
              <a:defRPr/>
            </a:pP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</a:rPr>
              <a:t>제공</a:t>
            </a:r>
            <a:r>
              <a:rPr kumimoji="0" lang="ko-KR" altLang="en-US" sz="1800" dirty="0" smtClean="0">
                <a:latin typeface="나눔고딕" pitchFamily="50" charset="-127"/>
                <a:ea typeface="나눔고딕" pitchFamily="50" charset="-127"/>
              </a:rPr>
              <a:t>하거나 </a:t>
            </a:r>
            <a:r>
              <a:rPr kumimoji="0" lang="ko-KR" altLang="en-US" sz="18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기업</a:t>
            </a:r>
            <a:r>
              <a:rPr kumimoji="0" lang="en-US" altLang="ko-KR" sz="18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•</a:t>
            </a:r>
            <a:r>
              <a:rPr kumimoji="0" lang="ko-KR" altLang="en-US" sz="18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연구기관 간 기술이전</a:t>
            </a:r>
            <a:r>
              <a:rPr kumimoji="0" lang="en-US" altLang="ko-KR" sz="18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•</a:t>
            </a:r>
            <a:r>
              <a:rPr kumimoji="0" lang="ko-KR" altLang="en-US" sz="18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융합을 지원</a:t>
            </a:r>
            <a:endParaRPr kumimoji="0" lang="ko-KR" altLang="en-US" sz="18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AutoShape 106"/>
          <p:cNvSpPr>
            <a:spLocks noChangeArrowheads="1"/>
          </p:cNvSpPr>
          <p:nvPr/>
        </p:nvSpPr>
        <p:spPr bwMode="auto">
          <a:xfrm>
            <a:off x="363656" y="3044858"/>
            <a:ext cx="8403271" cy="2903455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30000"/>
              </a:lnSpc>
              <a:defRPr/>
            </a:pPr>
            <a:endParaRPr lang="ko-KR" altLang="en-US" sz="1800" dirty="0" smtClean="0"/>
          </a:p>
          <a:p>
            <a:pPr latinLnBrk="0">
              <a:lnSpc>
                <a:spcPct val="130000"/>
              </a:lnSpc>
              <a:defRPr/>
            </a:pPr>
            <a:endParaRPr kumimoji="0" lang="ko-KR" altLang="en-US" sz="18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42499848" descr="EMB0000250439e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368" y="3219254"/>
            <a:ext cx="5977522" cy="263479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27167" y="3336183"/>
            <a:ext cx="282320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KTRS</a:t>
            </a:r>
            <a:r>
              <a:rPr lang="en-US" altLang="ko-KR" sz="1050" dirty="0" smtClean="0"/>
              <a:t>: KIBO Tech Rating System</a:t>
            </a:r>
          </a:p>
          <a:p>
            <a:r>
              <a:rPr lang="en-US" altLang="ko-KR" sz="1050" dirty="0" smtClean="0"/>
              <a:t>              </a:t>
            </a:r>
            <a:r>
              <a:rPr lang="ko-KR" altLang="en-US" sz="1050" dirty="0" smtClean="0"/>
              <a:t>기업 보유 기술을 </a:t>
            </a:r>
            <a:r>
              <a:rPr lang="ko-KR" altLang="en-US" sz="1050" dirty="0" err="1" smtClean="0"/>
              <a:t>기술성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시장성</a:t>
            </a:r>
            <a:r>
              <a:rPr lang="en-US" altLang="ko-KR" sz="1050" dirty="0" smtClean="0"/>
              <a:t>,</a:t>
            </a:r>
          </a:p>
          <a:p>
            <a:r>
              <a:rPr lang="en-US" altLang="ko-KR" sz="1050" dirty="0" smtClean="0"/>
              <a:t>              </a:t>
            </a:r>
            <a:r>
              <a:rPr lang="ko-KR" altLang="en-US" sz="1050" dirty="0" smtClean="0"/>
              <a:t>사업성 등의 평가지표로 평가</a:t>
            </a:r>
            <a:r>
              <a:rPr lang="en-US" altLang="ko-KR" sz="1050" dirty="0" smtClean="0"/>
              <a:t>․</a:t>
            </a:r>
          </a:p>
          <a:p>
            <a:r>
              <a:rPr lang="en-US" altLang="ko-KR" sz="1050" dirty="0" smtClean="0"/>
              <a:t>              </a:t>
            </a:r>
            <a:r>
              <a:rPr lang="ko-KR" altLang="en-US" sz="1050" dirty="0" smtClean="0"/>
              <a:t>등급화하는 기술평가시스템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* 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KTMS</a:t>
            </a:r>
            <a:r>
              <a:rPr lang="en-US" altLang="ko-KR" sz="1050" dirty="0" smtClean="0"/>
              <a:t>: KIBO Tech Matching System</a:t>
            </a:r>
          </a:p>
          <a:p>
            <a:r>
              <a:rPr lang="en-US" altLang="ko-KR" sz="1050" dirty="0" smtClean="0"/>
              <a:t>              </a:t>
            </a:r>
            <a:r>
              <a:rPr lang="ko-KR" altLang="en-US" sz="1050" dirty="0" smtClean="0"/>
              <a:t>기업의 기술수요</a:t>
            </a:r>
            <a:r>
              <a:rPr lang="en-US" altLang="ko-KR" sz="1050" dirty="0" smtClean="0"/>
              <a:t>DB, </a:t>
            </a:r>
          </a:p>
          <a:p>
            <a:r>
              <a:rPr lang="en-US" altLang="ko-KR" sz="1050" dirty="0" smtClean="0"/>
              <a:t>               </a:t>
            </a:r>
            <a:r>
              <a:rPr lang="ko-KR" altLang="en-US" sz="1050" dirty="0" err="1" smtClean="0"/>
              <a:t>기보의</a:t>
            </a:r>
            <a:r>
              <a:rPr lang="ko-KR" altLang="en-US" sz="1050" dirty="0" smtClean="0"/>
              <a:t> 기술평가</a:t>
            </a:r>
            <a:r>
              <a:rPr lang="en-US" altLang="ko-KR" sz="1050" dirty="0" smtClean="0"/>
              <a:t>DB,</a:t>
            </a:r>
          </a:p>
          <a:p>
            <a:r>
              <a:rPr lang="en-US" altLang="ko-KR" sz="1050" dirty="0" smtClean="0"/>
              <a:t>               </a:t>
            </a:r>
            <a:r>
              <a:rPr lang="ko-KR" altLang="en-US" sz="1050" dirty="0" err="1" smtClean="0"/>
              <a:t>공공연</a:t>
            </a:r>
            <a:r>
              <a:rPr lang="ko-KR" altLang="en-US" sz="1050" dirty="0" smtClean="0"/>
              <a:t> 등의 연구성과</a:t>
            </a:r>
            <a:r>
              <a:rPr lang="en-US" altLang="ko-KR" sz="1050" dirty="0" smtClean="0"/>
              <a:t>DB</a:t>
            </a:r>
            <a:r>
              <a:rPr lang="ko-KR" altLang="en-US" sz="1050" dirty="0" smtClean="0"/>
              <a:t>를 활용</a:t>
            </a:r>
            <a:endParaRPr lang="en-US" altLang="ko-KR" sz="1050" dirty="0" smtClean="0"/>
          </a:p>
          <a:p>
            <a:r>
              <a:rPr lang="en-US" altLang="ko-KR" sz="1050" dirty="0" smtClean="0"/>
              <a:t>               </a:t>
            </a:r>
            <a:r>
              <a:rPr lang="ko-KR" altLang="en-US" sz="1050" dirty="0" smtClean="0"/>
              <a:t>기술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기업 및 기업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기업을 매칭하는</a:t>
            </a:r>
            <a:endParaRPr lang="en-US" altLang="ko-KR" sz="1050" dirty="0" smtClean="0"/>
          </a:p>
          <a:p>
            <a:r>
              <a:rPr lang="en-US" altLang="ko-KR" sz="1050" dirty="0" smtClean="0"/>
              <a:t>               </a:t>
            </a:r>
            <a:r>
              <a:rPr lang="ko-KR" altLang="en-US" sz="1050" dirty="0" smtClean="0"/>
              <a:t>개방형 혁신 지원 플랫폼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46200" y="787400"/>
            <a:ext cx="820609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공공기술이전사업화 및 금융연계를 통한 중소기업 경쟁력 강화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Picture 4" descr="ONE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2713" y="46038"/>
            <a:ext cx="2592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en-US" altLang="ko-KR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TB</a:t>
            </a:r>
            <a:r>
              <a:rPr kumimoji="0"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조직 및 구성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625917" y="1795807"/>
            <a:ext cx="3154231" cy="4029958"/>
            <a:chOff x="3216" y="864"/>
            <a:chExt cx="2118" cy="2925"/>
          </a:xfrm>
        </p:grpSpPr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216" y="1940"/>
              <a:ext cx="940" cy="699"/>
            </a:xfrm>
            <a:custGeom>
              <a:avLst/>
              <a:gdLst/>
              <a:ahLst/>
              <a:cxnLst>
                <a:cxn ang="0">
                  <a:pos x="423" y="652"/>
                </a:cxn>
                <a:cxn ang="0">
                  <a:pos x="625" y="628"/>
                </a:cxn>
                <a:cxn ang="0">
                  <a:pos x="799" y="628"/>
                </a:cxn>
                <a:cxn ang="0">
                  <a:pos x="868" y="636"/>
                </a:cxn>
                <a:cxn ang="0">
                  <a:pos x="897" y="540"/>
                </a:cxn>
                <a:cxn ang="0">
                  <a:pos x="760" y="536"/>
                </a:cxn>
                <a:cxn ang="0">
                  <a:pos x="795" y="378"/>
                </a:cxn>
                <a:cxn ang="0">
                  <a:pos x="728" y="270"/>
                </a:cxn>
                <a:cxn ang="0">
                  <a:pos x="790" y="183"/>
                </a:cxn>
                <a:cxn ang="0">
                  <a:pos x="708" y="70"/>
                </a:cxn>
                <a:cxn ang="0">
                  <a:pos x="525" y="68"/>
                </a:cxn>
                <a:cxn ang="0">
                  <a:pos x="449" y="100"/>
                </a:cxn>
                <a:cxn ang="0">
                  <a:pos x="437" y="141"/>
                </a:cxn>
                <a:cxn ang="0">
                  <a:pos x="419" y="119"/>
                </a:cxn>
                <a:cxn ang="0">
                  <a:pos x="402" y="57"/>
                </a:cxn>
                <a:cxn ang="0">
                  <a:pos x="355" y="48"/>
                </a:cxn>
                <a:cxn ang="0">
                  <a:pos x="302" y="62"/>
                </a:cxn>
                <a:cxn ang="0">
                  <a:pos x="269" y="20"/>
                </a:cxn>
                <a:cxn ang="0">
                  <a:pos x="205" y="14"/>
                </a:cxn>
                <a:cxn ang="0">
                  <a:pos x="146" y="50"/>
                </a:cxn>
                <a:cxn ang="0">
                  <a:pos x="176" y="96"/>
                </a:cxn>
                <a:cxn ang="0">
                  <a:pos x="151" y="110"/>
                </a:cxn>
                <a:cxn ang="0">
                  <a:pos x="123" y="110"/>
                </a:cxn>
                <a:cxn ang="0">
                  <a:pos x="88" y="155"/>
                </a:cxn>
                <a:cxn ang="0">
                  <a:pos x="109" y="58"/>
                </a:cxn>
                <a:cxn ang="0">
                  <a:pos x="81" y="106"/>
                </a:cxn>
                <a:cxn ang="0">
                  <a:pos x="51" y="90"/>
                </a:cxn>
                <a:cxn ang="0">
                  <a:pos x="60" y="124"/>
                </a:cxn>
                <a:cxn ang="0">
                  <a:pos x="8" y="153"/>
                </a:cxn>
                <a:cxn ang="0">
                  <a:pos x="50" y="212"/>
                </a:cxn>
                <a:cxn ang="0">
                  <a:pos x="13" y="231"/>
                </a:cxn>
                <a:cxn ang="0">
                  <a:pos x="65" y="219"/>
                </a:cxn>
                <a:cxn ang="0">
                  <a:pos x="98" y="270"/>
                </a:cxn>
                <a:cxn ang="0">
                  <a:pos x="118" y="280"/>
                </a:cxn>
                <a:cxn ang="0">
                  <a:pos x="200" y="248"/>
                </a:cxn>
                <a:cxn ang="0">
                  <a:pos x="200" y="332"/>
                </a:cxn>
                <a:cxn ang="0">
                  <a:pos x="233" y="389"/>
                </a:cxn>
                <a:cxn ang="0">
                  <a:pos x="269" y="391"/>
                </a:cxn>
                <a:cxn ang="0">
                  <a:pos x="231" y="431"/>
                </a:cxn>
                <a:cxn ang="0">
                  <a:pos x="264" y="437"/>
                </a:cxn>
                <a:cxn ang="0">
                  <a:pos x="258" y="462"/>
                </a:cxn>
                <a:cxn ang="0">
                  <a:pos x="248" y="488"/>
                </a:cxn>
                <a:cxn ang="0">
                  <a:pos x="240" y="552"/>
                </a:cxn>
                <a:cxn ang="0">
                  <a:pos x="277" y="588"/>
                </a:cxn>
                <a:cxn ang="0">
                  <a:pos x="264" y="597"/>
                </a:cxn>
                <a:cxn ang="0">
                  <a:pos x="225" y="601"/>
                </a:cxn>
                <a:cxn ang="0">
                  <a:pos x="287" y="629"/>
                </a:cxn>
                <a:cxn ang="0">
                  <a:pos x="323" y="673"/>
                </a:cxn>
              </a:cxnLst>
              <a:rect l="0" t="0" r="r" b="b"/>
              <a:pathLst>
                <a:path w="940" h="699">
                  <a:moveTo>
                    <a:pt x="326" y="696"/>
                  </a:moveTo>
                  <a:lnTo>
                    <a:pt x="334" y="698"/>
                  </a:lnTo>
                  <a:lnTo>
                    <a:pt x="375" y="681"/>
                  </a:lnTo>
                  <a:lnTo>
                    <a:pt x="423" y="652"/>
                  </a:lnTo>
                  <a:lnTo>
                    <a:pt x="458" y="611"/>
                  </a:lnTo>
                  <a:lnTo>
                    <a:pt x="514" y="588"/>
                  </a:lnTo>
                  <a:lnTo>
                    <a:pt x="572" y="591"/>
                  </a:lnTo>
                  <a:lnTo>
                    <a:pt x="625" y="628"/>
                  </a:lnTo>
                  <a:lnTo>
                    <a:pt x="674" y="636"/>
                  </a:lnTo>
                  <a:lnTo>
                    <a:pt x="712" y="613"/>
                  </a:lnTo>
                  <a:lnTo>
                    <a:pt x="760" y="603"/>
                  </a:lnTo>
                  <a:lnTo>
                    <a:pt x="799" y="628"/>
                  </a:lnTo>
                  <a:lnTo>
                    <a:pt x="799" y="659"/>
                  </a:lnTo>
                  <a:lnTo>
                    <a:pt x="821" y="672"/>
                  </a:lnTo>
                  <a:lnTo>
                    <a:pt x="855" y="669"/>
                  </a:lnTo>
                  <a:lnTo>
                    <a:pt x="868" y="636"/>
                  </a:lnTo>
                  <a:lnTo>
                    <a:pt x="891" y="620"/>
                  </a:lnTo>
                  <a:lnTo>
                    <a:pt x="939" y="620"/>
                  </a:lnTo>
                  <a:lnTo>
                    <a:pt x="915" y="565"/>
                  </a:lnTo>
                  <a:lnTo>
                    <a:pt x="897" y="540"/>
                  </a:lnTo>
                  <a:lnTo>
                    <a:pt x="857" y="517"/>
                  </a:lnTo>
                  <a:lnTo>
                    <a:pt x="835" y="538"/>
                  </a:lnTo>
                  <a:lnTo>
                    <a:pt x="804" y="544"/>
                  </a:lnTo>
                  <a:lnTo>
                    <a:pt x="760" y="536"/>
                  </a:lnTo>
                  <a:lnTo>
                    <a:pt x="737" y="505"/>
                  </a:lnTo>
                  <a:lnTo>
                    <a:pt x="746" y="466"/>
                  </a:lnTo>
                  <a:lnTo>
                    <a:pt x="753" y="411"/>
                  </a:lnTo>
                  <a:lnTo>
                    <a:pt x="795" y="378"/>
                  </a:lnTo>
                  <a:lnTo>
                    <a:pt x="762" y="347"/>
                  </a:lnTo>
                  <a:lnTo>
                    <a:pt x="770" y="326"/>
                  </a:lnTo>
                  <a:lnTo>
                    <a:pt x="762" y="303"/>
                  </a:lnTo>
                  <a:lnTo>
                    <a:pt x="728" y="270"/>
                  </a:lnTo>
                  <a:lnTo>
                    <a:pt x="723" y="229"/>
                  </a:lnTo>
                  <a:lnTo>
                    <a:pt x="737" y="199"/>
                  </a:lnTo>
                  <a:lnTo>
                    <a:pt x="770" y="188"/>
                  </a:lnTo>
                  <a:lnTo>
                    <a:pt x="790" y="183"/>
                  </a:lnTo>
                  <a:lnTo>
                    <a:pt x="794" y="159"/>
                  </a:lnTo>
                  <a:lnTo>
                    <a:pt x="767" y="147"/>
                  </a:lnTo>
                  <a:lnTo>
                    <a:pt x="728" y="119"/>
                  </a:lnTo>
                  <a:lnTo>
                    <a:pt x="708" y="70"/>
                  </a:lnTo>
                  <a:lnTo>
                    <a:pt x="684" y="56"/>
                  </a:lnTo>
                  <a:lnTo>
                    <a:pt x="636" y="45"/>
                  </a:lnTo>
                  <a:lnTo>
                    <a:pt x="563" y="58"/>
                  </a:lnTo>
                  <a:lnTo>
                    <a:pt x="525" y="68"/>
                  </a:lnTo>
                  <a:lnTo>
                    <a:pt x="505" y="89"/>
                  </a:lnTo>
                  <a:lnTo>
                    <a:pt x="489" y="97"/>
                  </a:lnTo>
                  <a:lnTo>
                    <a:pt x="460" y="90"/>
                  </a:lnTo>
                  <a:lnTo>
                    <a:pt x="449" y="100"/>
                  </a:lnTo>
                  <a:lnTo>
                    <a:pt x="442" y="113"/>
                  </a:lnTo>
                  <a:lnTo>
                    <a:pt x="447" y="124"/>
                  </a:lnTo>
                  <a:lnTo>
                    <a:pt x="448" y="135"/>
                  </a:lnTo>
                  <a:lnTo>
                    <a:pt x="437" y="141"/>
                  </a:lnTo>
                  <a:lnTo>
                    <a:pt x="437" y="168"/>
                  </a:lnTo>
                  <a:lnTo>
                    <a:pt x="432" y="164"/>
                  </a:lnTo>
                  <a:lnTo>
                    <a:pt x="427" y="137"/>
                  </a:lnTo>
                  <a:lnTo>
                    <a:pt x="419" y="119"/>
                  </a:lnTo>
                  <a:lnTo>
                    <a:pt x="412" y="74"/>
                  </a:lnTo>
                  <a:lnTo>
                    <a:pt x="408" y="74"/>
                  </a:lnTo>
                  <a:lnTo>
                    <a:pt x="402" y="69"/>
                  </a:lnTo>
                  <a:lnTo>
                    <a:pt x="402" y="57"/>
                  </a:lnTo>
                  <a:lnTo>
                    <a:pt x="397" y="37"/>
                  </a:lnTo>
                  <a:lnTo>
                    <a:pt x="376" y="45"/>
                  </a:lnTo>
                  <a:lnTo>
                    <a:pt x="360" y="56"/>
                  </a:lnTo>
                  <a:lnTo>
                    <a:pt x="355" y="48"/>
                  </a:lnTo>
                  <a:lnTo>
                    <a:pt x="351" y="34"/>
                  </a:lnTo>
                  <a:lnTo>
                    <a:pt x="335" y="24"/>
                  </a:lnTo>
                  <a:lnTo>
                    <a:pt x="321" y="56"/>
                  </a:lnTo>
                  <a:lnTo>
                    <a:pt x="302" y="62"/>
                  </a:lnTo>
                  <a:lnTo>
                    <a:pt x="297" y="48"/>
                  </a:lnTo>
                  <a:lnTo>
                    <a:pt x="302" y="34"/>
                  </a:lnTo>
                  <a:lnTo>
                    <a:pt x="283" y="22"/>
                  </a:lnTo>
                  <a:lnTo>
                    <a:pt x="269" y="20"/>
                  </a:lnTo>
                  <a:lnTo>
                    <a:pt x="264" y="9"/>
                  </a:lnTo>
                  <a:lnTo>
                    <a:pt x="249" y="0"/>
                  </a:lnTo>
                  <a:lnTo>
                    <a:pt x="233" y="10"/>
                  </a:lnTo>
                  <a:lnTo>
                    <a:pt x="205" y="14"/>
                  </a:lnTo>
                  <a:lnTo>
                    <a:pt x="171" y="17"/>
                  </a:lnTo>
                  <a:lnTo>
                    <a:pt x="156" y="36"/>
                  </a:lnTo>
                  <a:lnTo>
                    <a:pt x="138" y="44"/>
                  </a:lnTo>
                  <a:lnTo>
                    <a:pt x="146" y="50"/>
                  </a:lnTo>
                  <a:lnTo>
                    <a:pt x="168" y="58"/>
                  </a:lnTo>
                  <a:lnTo>
                    <a:pt x="184" y="78"/>
                  </a:lnTo>
                  <a:lnTo>
                    <a:pt x="184" y="89"/>
                  </a:lnTo>
                  <a:lnTo>
                    <a:pt x="176" y="96"/>
                  </a:lnTo>
                  <a:lnTo>
                    <a:pt x="168" y="90"/>
                  </a:lnTo>
                  <a:lnTo>
                    <a:pt x="146" y="98"/>
                  </a:lnTo>
                  <a:lnTo>
                    <a:pt x="144" y="106"/>
                  </a:lnTo>
                  <a:lnTo>
                    <a:pt x="151" y="110"/>
                  </a:lnTo>
                  <a:lnTo>
                    <a:pt x="146" y="123"/>
                  </a:lnTo>
                  <a:lnTo>
                    <a:pt x="134" y="131"/>
                  </a:lnTo>
                  <a:lnTo>
                    <a:pt x="127" y="123"/>
                  </a:lnTo>
                  <a:lnTo>
                    <a:pt x="123" y="110"/>
                  </a:lnTo>
                  <a:lnTo>
                    <a:pt x="118" y="119"/>
                  </a:lnTo>
                  <a:lnTo>
                    <a:pt x="122" y="137"/>
                  </a:lnTo>
                  <a:lnTo>
                    <a:pt x="102" y="153"/>
                  </a:lnTo>
                  <a:lnTo>
                    <a:pt x="88" y="155"/>
                  </a:lnTo>
                  <a:lnTo>
                    <a:pt x="93" y="137"/>
                  </a:lnTo>
                  <a:lnTo>
                    <a:pt x="97" y="123"/>
                  </a:lnTo>
                  <a:lnTo>
                    <a:pt x="113" y="84"/>
                  </a:lnTo>
                  <a:lnTo>
                    <a:pt x="109" y="58"/>
                  </a:lnTo>
                  <a:lnTo>
                    <a:pt x="107" y="48"/>
                  </a:lnTo>
                  <a:lnTo>
                    <a:pt x="97" y="45"/>
                  </a:lnTo>
                  <a:lnTo>
                    <a:pt x="88" y="96"/>
                  </a:lnTo>
                  <a:lnTo>
                    <a:pt x="81" y="106"/>
                  </a:lnTo>
                  <a:lnTo>
                    <a:pt x="68" y="110"/>
                  </a:lnTo>
                  <a:lnTo>
                    <a:pt x="60" y="100"/>
                  </a:lnTo>
                  <a:lnTo>
                    <a:pt x="60" y="89"/>
                  </a:lnTo>
                  <a:lnTo>
                    <a:pt x="51" y="90"/>
                  </a:lnTo>
                  <a:lnTo>
                    <a:pt x="37" y="93"/>
                  </a:lnTo>
                  <a:lnTo>
                    <a:pt x="31" y="98"/>
                  </a:lnTo>
                  <a:lnTo>
                    <a:pt x="40" y="109"/>
                  </a:lnTo>
                  <a:lnTo>
                    <a:pt x="60" y="124"/>
                  </a:lnTo>
                  <a:lnTo>
                    <a:pt x="45" y="137"/>
                  </a:lnTo>
                  <a:lnTo>
                    <a:pt x="45" y="156"/>
                  </a:lnTo>
                  <a:lnTo>
                    <a:pt x="31" y="157"/>
                  </a:lnTo>
                  <a:lnTo>
                    <a:pt x="8" y="153"/>
                  </a:lnTo>
                  <a:lnTo>
                    <a:pt x="0" y="167"/>
                  </a:lnTo>
                  <a:lnTo>
                    <a:pt x="31" y="183"/>
                  </a:lnTo>
                  <a:lnTo>
                    <a:pt x="47" y="203"/>
                  </a:lnTo>
                  <a:lnTo>
                    <a:pt x="50" y="212"/>
                  </a:lnTo>
                  <a:lnTo>
                    <a:pt x="45" y="216"/>
                  </a:lnTo>
                  <a:lnTo>
                    <a:pt x="31" y="212"/>
                  </a:lnTo>
                  <a:lnTo>
                    <a:pt x="20" y="212"/>
                  </a:lnTo>
                  <a:lnTo>
                    <a:pt x="13" y="231"/>
                  </a:lnTo>
                  <a:lnTo>
                    <a:pt x="15" y="236"/>
                  </a:lnTo>
                  <a:lnTo>
                    <a:pt x="32" y="242"/>
                  </a:lnTo>
                  <a:lnTo>
                    <a:pt x="47" y="234"/>
                  </a:lnTo>
                  <a:lnTo>
                    <a:pt x="65" y="219"/>
                  </a:lnTo>
                  <a:lnTo>
                    <a:pt x="78" y="224"/>
                  </a:lnTo>
                  <a:lnTo>
                    <a:pt x="86" y="244"/>
                  </a:lnTo>
                  <a:lnTo>
                    <a:pt x="99" y="255"/>
                  </a:lnTo>
                  <a:lnTo>
                    <a:pt x="98" y="270"/>
                  </a:lnTo>
                  <a:lnTo>
                    <a:pt x="88" y="296"/>
                  </a:lnTo>
                  <a:lnTo>
                    <a:pt x="93" y="296"/>
                  </a:lnTo>
                  <a:lnTo>
                    <a:pt x="103" y="292"/>
                  </a:lnTo>
                  <a:lnTo>
                    <a:pt x="118" y="280"/>
                  </a:lnTo>
                  <a:lnTo>
                    <a:pt x="128" y="266"/>
                  </a:lnTo>
                  <a:lnTo>
                    <a:pt x="153" y="264"/>
                  </a:lnTo>
                  <a:lnTo>
                    <a:pt x="168" y="247"/>
                  </a:lnTo>
                  <a:lnTo>
                    <a:pt x="200" y="248"/>
                  </a:lnTo>
                  <a:lnTo>
                    <a:pt x="230" y="267"/>
                  </a:lnTo>
                  <a:lnTo>
                    <a:pt x="220" y="283"/>
                  </a:lnTo>
                  <a:lnTo>
                    <a:pt x="200" y="310"/>
                  </a:lnTo>
                  <a:lnTo>
                    <a:pt x="200" y="332"/>
                  </a:lnTo>
                  <a:lnTo>
                    <a:pt x="215" y="381"/>
                  </a:lnTo>
                  <a:lnTo>
                    <a:pt x="215" y="391"/>
                  </a:lnTo>
                  <a:lnTo>
                    <a:pt x="230" y="402"/>
                  </a:lnTo>
                  <a:lnTo>
                    <a:pt x="233" y="389"/>
                  </a:lnTo>
                  <a:lnTo>
                    <a:pt x="236" y="381"/>
                  </a:lnTo>
                  <a:lnTo>
                    <a:pt x="249" y="378"/>
                  </a:lnTo>
                  <a:lnTo>
                    <a:pt x="264" y="379"/>
                  </a:lnTo>
                  <a:lnTo>
                    <a:pt x="269" y="391"/>
                  </a:lnTo>
                  <a:lnTo>
                    <a:pt x="264" y="402"/>
                  </a:lnTo>
                  <a:lnTo>
                    <a:pt x="236" y="409"/>
                  </a:lnTo>
                  <a:lnTo>
                    <a:pt x="226" y="417"/>
                  </a:lnTo>
                  <a:lnTo>
                    <a:pt x="231" y="431"/>
                  </a:lnTo>
                  <a:lnTo>
                    <a:pt x="215" y="433"/>
                  </a:lnTo>
                  <a:lnTo>
                    <a:pt x="238" y="450"/>
                  </a:lnTo>
                  <a:lnTo>
                    <a:pt x="257" y="442"/>
                  </a:lnTo>
                  <a:lnTo>
                    <a:pt x="264" y="437"/>
                  </a:lnTo>
                  <a:lnTo>
                    <a:pt x="264" y="451"/>
                  </a:lnTo>
                  <a:lnTo>
                    <a:pt x="273" y="468"/>
                  </a:lnTo>
                  <a:lnTo>
                    <a:pt x="268" y="468"/>
                  </a:lnTo>
                  <a:lnTo>
                    <a:pt x="258" y="462"/>
                  </a:lnTo>
                  <a:lnTo>
                    <a:pt x="245" y="465"/>
                  </a:lnTo>
                  <a:lnTo>
                    <a:pt x="225" y="488"/>
                  </a:lnTo>
                  <a:lnTo>
                    <a:pt x="230" y="493"/>
                  </a:lnTo>
                  <a:lnTo>
                    <a:pt x="248" y="488"/>
                  </a:lnTo>
                  <a:lnTo>
                    <a:pt x="269" y="490"/>
                  </a:lnTo>
                  <a:lnTo>
                    <a:pt x="273" y="505"/>
                  </a:lnTo>
                  <a:lnTo>
                    <a:pt x="248" y="516"/>
                  </a:lnTo>
                  <a:lnTo>
                    <a:pt x="240" y="552"/>
                  </a:lnTo>
                  <a:lnTo>
                    <a:pt x="252" y="565"/>
                  </a:lnTo>
                  <a:lnTo>
                    <a:pt x="282" y="574"/>
                  </a:lnTo>
                  <a:lnTo>
                    <a:pt x="284" y="584"/>
                  </a:lnTo>
                  <a:lnTo>
                    <a:pt x="277" y="588"/>
                  </a:lnTo>
                  <a:lnTo>
                    <a:pt x="269" y="580"/>
                  </a:lnTo>
                  <a:lnTo>
                    <a:pt x="259" y="580"/>
                  </a:lnTo>
                  <a:lnTo>
                    <a:pt x="257" y="589"/>
                  </a:lnTo>
                  <a:lnTo>
                    <a:pt x="264" y="597"/>
                  </a:lnTo>
                  <a:lnTo>
                    <a:pt x="264" y="601"/>
                  </a:lnTo>
                  <a:lnTo>
                    <a:pt x="258" y="603"/>
                  </a:lnTo>
                  <a:lnTo>
                    <a:pt x="235" y="589"/>
                  </a:lnTo>
                  <a:lnTo>
                    <a:pt x="225" y="601"/>
                  </a:lnTo>
                  <a:lnTo>
                    <a:pt x="223" y="613"/>
                  </a:lnTo>
                  <a:lnTo>
                    <a:pt x="240" y="611"/>
                  </a:lnTo>
                  <a:lnTo>
                    <a:pt x="264" y="615"/>
                  </a:lnTo>
                  <a:lnTo>
                    <a:pt x="287" y="629"/>
                  </a:lnTo>
                  <a:lnTo>
                    <a:pt x="302" y="635"/>
                  </a:lnTo>
                  <a:lnTo>
                    <a:pt x="306" y="668"/>
                  </a:lnTo>
                  <a:lnTo>
                    <a:pt x="310" y="669"/>
                  </a:lnTo>
                  <a:lnTo>
                    <a:pt x="323" y="673"/>
                  </a:lnTo>
                  <a:lnTo>
                    <a:pt x="326" y="696"/>
                  </a:lnTo>
                </a:path>
              </a:pathLst>
            </a:custGeom>
            <a:solidFill>
              <a:schemeClr val="accent3">
                <a:lumMod val="85000"/>
              </a:schemeClr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77" y="1733"/>
              <a:ext cx="1057" cy="1156"/>
            </a:xfrm>
            <a:custGeom>
              <a:avLst/>
              <a:gdLst/>
              <a:ahLst/>
              <a:cxnLst>
                <a:cxn ang="0">
                  <a:pos x="994" y="1051"/>
                </a:cxn>
                <a:cxn ang="0">
                  <a:pos x="1035" y="933"/>
                </a:cxn>
                <a:cxn ang="0">
                  <a:pos x="1056" y="876"/>
                </a:cxn>
                <a:cxn ang="0">
                  <a:pos x="1039" y="820"/>
                </a:cxn>
                <a:cxn ang="0">
                  <a:pos x="1013" y="845"/>
                </a:cxn>
                <a:cxn ang="0">
                  <a:pos x="947" y="870"/>
                </a:cxn>
                <a:cxn ang="0">
                  <a:pos x="937" y="834"/>
                </a:cxn>
                <a:cxn ang="0">
                  <a:pos x="961" y="814"/>
                </a:cxn>
                <a:cxn ang="0">
                  <a:pos x="938" y="747"/>
                </a:cxn>
                <a:cxn ang="0">
                  <a:pos x="929" y="704"/>
                </a:cxn>
                <a:cxn ang="0">
                  <a:pos x="947" y="617"/>
                </a:cxn>
                <a:cxn ang="0">
                  <a:pos x="958" y="549"/>
                </a:cxn>
                <a:cxn ang="0">
                  <a:pos x="958" y="509"/>
                </a:cxn>
                <a:cxn ang="0">
                  <a:pos x="942" y="474"/>
                </a:cxn>
                <a:cxn ang="0">
                  <a:pos x="976" y="408"/>
                </a:cxn>
                <a:cxn ang="0">
                  <a:pos x="936" y="270"/>
                </a:cxn>
                <a:cxn ang="0">
                  <a:pos x="936" y="184"/>
                </a:cxn>
                <a:cxn ang="0">
                  <a:pos x="911" y="124"/>
                </a:cxn>
                <a:cxn ang="0">
                  <a:pos x="892" y="52"/>
                </a:cxn>
                <a:cxn ang="0">
                  <a:pos x="790" y="73"/>
                </a:cxn>
                <a:cxn ang="0">
                  <a:pos x="740" y="136"/>
                </a:cxn>
                <a:cxn ang="0">
                  <a:pos x="679" y="136"/>
                </a:cxn>
                <a:cxn ang="0">
                  <a:pos x="583" y="136"/>
                </a:cxn>
                <a:cxn ang="0">
                  <a:pos x="538" y="174"/>
                </a:cxn>
                <a:cxn ang="0">
                  <a:pos x="444" y="162"/>
                </a:cxn>
                <a:cxn ang="0">
                  <a:pos x="347" y="293"/>
                </a:cxn>
                <a:cxn ang="0">
                  <a:pos x="286" y="321"/>
                </a:cxn>
                <a:cxn ang="0">
                  <a:pos x="231" y="293"/>
                </a:cxn>
                <a:cxn ang="0">
                  <a:pos x="185" y="321"/>
                </a:cxn>
                <a:cxn ang="0">
                  <a:pos x="117" y="332"/>
                </a:cxn>
                <a:cxn ang="0">
                  <a:pos x="55" y="399"/>
                </a:cxn>
                <a:cxn ang="0">
                  <a:pos x="0" y="495"/>
                </a:cxn>
                <a:cxn ang="0">
                  <a:pos x="18" y="576"/>
                </a:cxn>
                <a:cxn ang="0">
                  <a:pos x="10" y="641"/>
                </a:cxn>
                <a:cxn ang="0">
                  <a:pos x="30" y="696"/>
                </a:cxn>
                <a:cxn ang="0">
                  <a:pos x="94" y="720"/>
                </a:cxn>
                <a:cxn ang="0">
                  <a:pos x="83" y="781"/>
                </a:cxn>
                <a:cxn ang="0">
                  <a:pos x="30" y="872"/>
                </a:cxn>
                <a:cxn ang="0">
                  <a:pos x="16" y="947"/>
                </a:cxn>
                <a:cxn ang="0">
                  <a:pos x="117" y="983"/>
                </a:cxn>
                <a:cxn ang="0">
                  <a:pos x="221" y="1035"/>
                </a:cxn>
                <a:cxn ang="0">
                  <a:pos x="215" y="1094"/>
                </a:cxn>
                <a:cxn ang="0">
                  <a:pos x="270" y="1121"/>
                </a:cxn>
                <a:cxn ang="0">
                  <a:pos x="373" y="1138"/>
                </a:cxn>
                <a:cxn ang="0">
                  <a:pos x="485" y="1155"/>
                </a:cxn>
                <a:cxn ang="0">
                  <a:pos x="739" y="1105"/>
                </a:cxn>
                <a:cxn ang="0">
                  <a:pos x="826" y="1058"/>
                </a:cxn>
                <a:cxn ang="0">
                  <a:pos x="941" y="1079"/>
                </a:cxn>
              </a:cxnLst>
              <a:rect l="0" t="0" r="r" b="b"/>
              <a:pathLst>
                <a:path w="1057" h="1156">
                  <a:moveTo>
                    <a:pt x="994" y="1092"/>
                  </a:moveTo>
                  <a:lnTo>
                    <a:pt x="994" y="1051"/>
                  </a:lnTo>
                  <a:lnTo>
                    <a:pt x="1024" y="992"/>
                  </a:lnTo>
                  <a:lnTo>
                    <a:pt x="1035" y="933"/>
                  </a:lnTo>
                  <a:lnTo>
                    <a:pt x="1054" y="893"/>
                  </a:lnTo>
                  <a:lnTo>
                    <a:pt x="1056" y="876"/>
                  </a:lnTo>
                  <a:lnTo>
                    <a:pt x="1056" y="848"/>
                  </a:lnTo>
                  <a:lnTo>
                    <a:pt x="1039" y="820"/>
                  </a:lnTo>
                  <a:lnTo>
                    <a:pt x="1028" y="824"/>
                  </a:lnTo>
                  <a:lnTo>
                    <a:pt x="1013" y="845"/>
                  </a:lnTo>
                  <a:lnTo>
                    <a:pt x="974" y="878"/>
                  </a:lnTo>
                  <a:lnTo>
                    <a:pt x="947" y="870"/>
                  </a:lnTo>
                  <a:lnTo>
                    <a:pt x="936" y="849"/>
                  </a:lnTo>
                  <a:lnTo>
                    <a:pt x="937" y="834"/>
                  </a:lnTo>
                  <a:lnTo>
                    <a:pt x="961" y="828"/>
                  </a:lnTo>
                  <a:lnTo>
                    <a:pt x="961" y="814"/>
                  </a:lnTo>
                  <a:lnTo>
                    <a:pt x="951" y="795"/>
                  </a:lnTo>
                  <a:lnTo>
                    <a:pt x="938" y="747"/>
                  </a:lnTo>
                  <a:lnTo>
                    <a:pt x="942" y="720"/>
                  </a:lnTo>
                  <a:lnTo>
                    <a:pt x="929" y="704"/>
                  </a:lnTo>
                  <a:lnTo>
                    <a:pt x="931" y="672"/>
                  </a:lnTo>
                  <a:lnTo>
                    <a:pt x="947" y="617"/>
                  </a:lnTo>
                  <a:lnTo>
                    <a:pt x="958" y="590"/>
                  </a:lnTo>
                  <a:lnTo>
                    <a:pt x="958" y="549"/>
                  </a:lnTo>
                  <a:lnTo>
                    <a:pt x="969" y="531"/>
                  </a:lnTo>
                  <a:lnTo>
                    <a:pt x="958" y="509"/>
                  </a:lnTo>
                  <a:lnTo>
                    <a:pt x="947" y="494"/>
                  </a:lnTo>
                  <a:lnTo>
                    <a:pt x="942" y="474"/>
                  </a:lnTo>
                  <a:lnTo>
                    <a:pt x="953" y="438"/>
                  </a:lnTo>
                  <a:lnTo>
                    <a:pt x="976" y="408"/>
                  </a:lnTo>
                  <a:lnTo>
                    <a:pt x="966" y="345"/>
                  </a:lnTo>
                  <a:lnTo>
                    <a:pt x="936" y="270"/>
                  </a:lnTo>
                  <a:lnTo>
                    <a:pt x="931" y="207"/>
                  </a:lnTo>
                  <a:lnTo>
                    <a:pt x="936" y="184"/>
                  </a:lnTo>
                  <a:lnTo>
                    <a:pt x="941" y="163"/>
                  </a:lnTo>
                  <a:lnTo>
                    <a:pt x="911" y="124"/>
                  </a:lnTo>
                  <a:lnTo>
                    <a:pt x="897" y="89"/>
                  </a:lnTo>
                  <a:lnTo>
                    <a:pt x="892" y="52"/>
                  </a:lnTo>
                  <a:lnTo>
                    <a:pt x="874" y="0"/>
                  </a:lnTo>
                  <a:lnTo>
                    <a:pt x="790" y="73"/>
                  </a:lnTo>
                  <a:lnTo>
                    <a:pt x="764" y="125"/>
                  </a:lnTo>
                  <a:lnTo>
                    <a:pt x="740" y="136"/>
                  </a:lnTo>
                  <a:lnTo>
                    <a:pt x="724" y="121"/>
                  </a:lnTo>
                  <a:lnTo>
                    <a:pt x="679" y="136"/>
                  </a:lnTo>
                  <a:lnTo>
                    <a:pt x="616" y="148"/>
                  </a:lnTo>
                  <a:lnTo>
                    <a:pt x="583" y="136"/>
                  </a:lnTo>
                  <a:lnTo>
                    <a:pt x="558" y="148"/>
                  </a:lnTo>
                  <a:lnTo>
                    <a:pt x="538" y="174"/>
                  </a:lnTo>
                  <a:lnTo>
                    <a:pt x="506" y="176"/>
                  </a:lnTo>
                  <a:lnTo>
                    <a:pt x="444" y="162"/>
                  </a:lnTo>
                  <a:lnTo>
                    <a:pt x="362" y="239"/>
                  </a:lnTo>
                  <a:lnTo>
                    <a:pt x="347" y="293"/>
                  </a:lnTo>
                  <a:lnTo>
                    <a:pt x="341" y="314"/>
                  </a:lnTo>
                  <a:lnTo>
                    <a:pt x="286" y="321"/>
                  </a:lnTo>
                  <a:lnTo>
                    <a:pt x="268" y="310"/>
                  </a:lnTo>
                  <a:lnTo>
                    <a:pt x="231" y="293"/>
                  </a:lnTo>
                  <a:lnTo>
                    <a:pt x="215" y="310"/>
                  </a:lnTo>
                  <a:lnTo>
                    <a:pt x="185" y="321"/>
                  </a:lnTo>
                  <a:lnTo>
                    <a:pt x="141" y="310"/>
                  </a:lnTo>
                  <a:lnTo>
                    <a:pt x="117" y="332"/>
                  </a:lnTo>
                  <a:lnTo>
                    <a:pt x="104" y="376"/>
                  </a:lnTo>
                  <a:lnTo>
                    <a:pt x="55" y="399"/>
                  </a:lnTo>
                  <a:lnTo>
                    <a:pt x="6" y="462"/>
                  </a:lnTo>
                  <a:lnTo>
                    <a:pt x="0" y="495"/>
                  </a:lnTo>
                  <a:lnTo>
                    <a:pt x="18" y="510"/>
                  </a:lnTo>
                  <a:lnTo>
                    <a:pt x="18" y="576"/>
                  </a:lnTo>
                  <a:lnTo>
                    <a:pt x="32" y="619"/>
                  </a:lnTo>
                  <a:lnTo>
                    <a:pt x="10" y="641"/>
                  </a:lnTo>
                  <a:lnTo>
                    <a:pt x="10" y="677"/>
                  </a:lnTo>
                  <a:lnTo>
                    <a:pt x="30" y="696"/>
                  </a:lnTo>
                  <a:lnTo>
                    <a:pt x="61" y="712"/>
                  </a:lnTo>
                  <a:lnTo>
                    <a:pt x="94" y="720"/>
                  </a:lnTo>
                  <a:lnTo>
                    <a:pt x="99" y="743"/>
                  </a:lnTo>
                  <a:lnTo>
                    <a:pt x="83" y="781"/>
                  </a:lnTo>
                  <a:lnTo>
                    <a:pt x="83" y="836"/>
                  </a:lnTo>
                  <a:lnTo>
                    <a:pt x="30" y="872"/>
                  </a:lnTo>
                  <a:lnTo>
                    <a:pt x="32" y="905"/>
                  </a:lnTo>
                  <a:lnTo>
                    <a:pt x="16" y="947"/>
                  </a:lnTo>
                  <a:lnTo>
                    <a:pt x="57" y="970"/>
                  </a:lnTo>
                  <a:lnTo>
                    <a:pt x="117" y="983"/>
                  </a:lnTo>
                  <a:lnTo>
                    <a:pt x="170" y="1002"/>
                  </a:lnTo>
                  <a:lnTo>
                    <a:pt x="221" y="1035"/>
                  </a:lnTo>
                  <a:lnTo>
                    <a:pt x="226" y="1069"/>
                  </a:lnTo>
                  <a:lnTo>
                    <a:pt x="215" y="1094"/>
                  </a:lnTo>
                  <a:lnTo>
                    <a:pt x="215" y="1121"/>
                  </a:lnTo>
                  <a:lnTo>
                    <a:pt x="270" y="1121"/>
                  </a:lnTo>
                  <a:lnTo>
                    <a:pt x="337" y="1141"/>
                  </a:lnTo>
                  <a:lnTo>
                    <a:pt x="373" y="1138"/>
                  </a:lnTo>
                  <a:lnTo>
                    <a:pt x="415" y="1128"/>
                  </a:lnTo>
                  <a:lnTo>
                    <a:pt x="485" y="1155"/>
                  </a:lnTo>
                  <a:lnTo>
                    <a:pt x="669" y="1141"/>
                  </a:lnTo>
                  <a:lnTo>
                    <a:pt x="739" y="1105"/>
                  </a:lnTo>
                  <a:lnTo>
                    <a:pt x="781" y="1066"/>
                  </a:lnTo>
                  <a:lnTo>
                    <a:pt x="826" y="1058"/>
                  </a:lnTo>
                  <a:lnTo>
                    <a:pt x="875" y="1082"/>
                  </a:lnTo>
                  <a:lnTo>
                    <a:pt x="941" y="1079"/>
                  </a:lnTo>
                  <a:lnTo>
                    <a:pt x="994" y="1092"/>
                  </a:lnTo>
                </a:path>
              </a:pathLst>
            </a:custGeom>
            <a:solidFill>
              <a:schemeClr val="accent3">
                <a:lumMod val="85000"/>
              </a:schemeClr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403" y="1135"/>
              <a:ext cx="838" cy="877"/>
            </a:xfrm>
            <a:custGeom>
              <a:avLst/>
              <a:gdLst/>
              <a:ahLst/>
              <a:cxnLst>
                <a:cxn ang="0">
                  <a:pos x="159" y="544"/>
                </a:cxn>
                <a:cxn ang="0">
                  <a:pos x="181" y="498"/>
                </a:cxn>
                <a:cxn ang="0">
                  <a:pos x="138" y="460"/>
                </a:cxn>
                <a:cxn ang="0">
                  <a:pos x="98" y="437"/>
                </a:cxn>
                <a:cxn ang="0">
                  <a:pos x="76" y="320"/>
                </a:cxn>
                <a:cxn ang="0">
                  <a:pos x="134" y="320"/>
                </a:cxn>
                <a:cxn ang="0">
                  <a:pos x="143" y="369"/>
                </a:cxn>
                <a:cxn ang="0">
                  <a:pos x="193" y="399"/>
                </a:cxn>
                <a:cxn ang="0">
                  <a:pos x="168" y="369"/>
                </a:cxn>
                <a:cxn ang="0">
                  <a:pos x="157" y="312"/>
                </a:cxn>
                <a:cxn ang="0">
                  <a:pos x="152" y="268"/>
                </a:cxn>
                <a:cxn ang="0">
                  <a:pos x="132" y="287"/>
                </a:cxn>
                <a:cxn ang="0">
                  <a:pos x="90" y="303"/>
                </a:cxn>
                <a:cxn ang="0">
                  <a:pos x="37" y="276"/>
                </a:cxn>
                <a:cxn ang="0">
                  <a:pos x="0" y="255"/>
                </a:cxn>
                <a:cxn ang="0">
                  <a:pos x="159" y="200"/>
                </a:cxn>
                <a:cxn ang="0">
                  <a:pos x="298" y="96"/>
                </a:cxn>
                <a:cxn ang="0">
                  <a:pos x="352" y="10"/>
                </a:cxn>
                <a:cxn ang="0">
                  <a:pos x="420" y="73"/>
                </a:cxn>
                <a:cxn ang="0">
                  <a:pos x="475" y="36"/>
                </a:cxn>
                <a:cxn ang="0">
                  <a:pos x="522" y="65"/>
                </a:cxn>
                <a:cxn ang="0">
                  <a:pos x="584" y="85"/>
                </a:cxn>
                <a:cxn ang="0">
                  <a:pos x="670" y="155"/>
                </a:cxn>
                <a:cxn ang="0">
                  <a:pos x="718" y="199"/>
                </a:cxn>
                <a:cxn ang="0">
                  <a:pos x="670" y="274"/>
                </a:cxn>
                <a:cxn ang="0">
                  <a:pos x="670" y="355"/>
                </a:cxn>
                <a:cxn ang="0">
                  <a:pos x="758" y="405"/>
                </a:cxn>
                <a:cxn ang="0">
                  <a:pos x="837" y="444"/>
                </a:cxn>
                <a:cxn ang="0">
                  <a:pos x="816" y="484"/>
                </a:cxn>
                <a:cxn ang="0">
                  <a:pos x="833" y="544"/>
                </a:cxn>
                <a:cxn ang="0">
                  <a:pos x="805" y="616"/>
                </a:cxn>
                <a:cxn ang="0">
                  <a:pos x="785" y="683"/>
                </a:cxn>
                <a:cxn ang="0">
                  <a:pos x="735" y="719"/>
                </a:cxn>
                <a:cxn ang="0">
                  <a:pos x="693" y="797"/>
                </a:cxn>
                <a:cxn ang="0">
                  <a:pos x="631" y="769"/>
                </a:cxn>
                <a:cxn ang="0">
                  <a:pos x="522" y="876"/>
                </a:cxn>
                <a:cxn ang="0">
                  <a:pos x="450" y="850"/>
                </a:cxn>
                <a:cxn ang="0">
                  <a:pos x="338" y="873"/>
                </a:cxn>
                <a:cxn ang="0">
                  <a:pos x="347" y="834"/>
                </a:cxn>
                <a:cxn ang="0">
                  <a:pos x="319" y="851"/>
                </a:cxn>
                <a:cxn ang="0">
                  <a:pos x="309" y="876"/>
                </a:cxn>
                <a:cxn ang="0">
                  <a:pos x="250" y="851"/>
                </a:cxn>
                <a:cxn ang="0">
                  <a:pos x="273" y="818"/>
                </a:cxn>
                <a:cxn ang="0">
                  <a:pos x="294" y="801"/>
                </a:cxn>
                <a:cxn ang="0">
                  <a:pos x="270" y="774"/>
                </a:cxn>
                <a:cxn ang="0">
                  <a:pos x="246" y="779"/>
                </a:cxn>
                <a:cxn ang="0">
                  <a:pos x="232" y="803"/>
                </a:cxn>
                <a:cxn ang="0">
                  <a:pos x="200" y="811"/>
                </a:cxn>
                <a:cxn ang="0">
                  <a:pos x="186" y="775"/>
                </a:cxn>
                <a:cxn ang="0">
                  <a:pos x="211" y="735"/>
                </a:cxn>
                <a:cxn ang="0">
                  <a:pos x="265" y="716"/>
                </a:cxn>
                <a:cxn ang="0">
                  <a:pos x="230" y="714"/>
                </a:cxn>
                <a:cxn ang="0">
                  <a:pos x="200" y="704"/>
                </a:cxn>
                <a:cxn ang="0">
                  <a:pos x="171" y="735"/>
                </a:cxn>
                <a:cxn ang="0">
                  <a:pos x="134" y="730"/>
                </a:cxn>
                <a:cxn ang="0">
                  <a:pos x="143" y="698"/>
                </a:cxn>
                <a:cxn ang="0">
                  <a:pos x="143" y="658"/>
                </a:cxn>
                <a:cxn ang="0">
                  <a:pos x="193" y="658"/>
                </a:cxn>
                <a:cxn ang="0">
                  <a:pos x="255" y="651"/>
                </a:cxn>
                <a:cxn ang="0">
                  <a:pos x="221" y="625"/>
                </a:cxn>
                <a:cxn ang="0">
                  <a:pos x="152" y="580"/>
                </a:cxn>
              </a:cxnLst>
              <a:rect l="0" t="0" r="r" b="b"/>
              <a:pathLst>
                <a:path w="838" h="877">
                  <a:moveTo>
                    <a:pt x="133" y="556"/>
                  </a:moveTo>
                  <a:lnTo>
                    <a:pt x="159" y="544"/>
                  </a:lnTo>
                  <a:lnTo>
                    <a:pt x="181" y="517"/>
                  </a:lnTo>
                  <a:lnTo>
                    <a:pt x="181" y="498"/>
                  </a:lnTo>
                  <a:lnTo>
                    <a:pt x="171" y="469"/>
                  </a:lnTo>
                  <a:lnTo>
                    <a:pt x="138" y="460"/>
                  </a:lnTo>
                  <a:lnTo>
                    <a:pt x="108" y="461"/>
                  </a:lnTo>
                  <a:lnTo>
                    <a:pt x="98" y="437"/>
                  </a:lnTo>
                  <a:lnTo>
                    <a:pt x="73" y="415"/>
                  </a:lnTo>
                  <a:lnTo>
                    <a:pt x="76" y="320"/>
                  </a:lnTo>
                  <a:lnTo>
                    <a:pt x="101" y="312"/>
                  </a:lnTo>
                  <a:lnTo>
                    <a:pt x="134" y="320"/>
                  </a:lnTo>
                  <a:lnTo>
                    <a:pt x="143" y="346"/>
                  </a:lnTo>
                  <a:lnTo>
                    <a:pt x="143" y="369"/>
                  </a:lnTo>
                  <a:lnTo>
                    <a:pt x="159" y="390"/>
                  </a:lnTo>
                  <a:lnTo>
                    <a:pt x="193" y="399"/>
                  </a:lnTo>
                  <a:lnTo>
                    <a:pt x="193" y="386"/>
                  </a:lnTo>
                  <a:lnTo>
                    <a:pt x="168" y="369"/>
                  </a:lnTo>
                  <a:lnTo>
                    <a:pt x="157" y="354"/>
                  </a:lnTo>
                  <a:lnTo>
                    <a:pt x="157" y="312"/>
                  </a:lnTo>
                  <a:lnTo>
                    <a:pt x="147" y="300"/>
                  </a:lnTo>
                  <a:lnTo>
                    <a:pt x="152" y="268"/>
                  </a:lnTo>
                  <a:lnTo>
                    <a:pt x="138" y="266"/>
                  </a:lnTo>
                  <a:lnTo>
                    <a:pt x="132" y="287"/>
                  </a:lnTo>
                  <a:lnTo>
                    <a:pt x="113" y="303"/>
                  </a:lnTo>
                  <a:lnTo>
                    <a:pt x="90" y="303"/>
                  </a:lnTo>
                  <a:lnTo>
                    <a:pt x="73" y="298"/>
                  </a:lnTo>
                  <a:lnTo>
                    <a:pt x="37" y="276"/>
                  </a:lnTo>
                  <a:lnTo>
                    <a:pt x="3" y="260"/>
                  </a:lnTo>
                  <a:lnTo>
                    <a:pt x="0" y="255"/>
                  </a:lnTo>
                  <a:lnTo>
                    <a:pt x="56" y="226"/>
                  </a:lnTo>
                  <a:lnTo>
                    <a:pt x="159" y="200"/>
                  </a:lnTo>
                  <a:lnTo>
                    <a:pt x="247" y="161"/>
                  </a:lnTo>
                  <a:lnTo>
                    <a:pt x="298" y="96"/>
                  </a:lnTo>
                  <a:lnTo>
                    <a:pt x="312" y="0"/>
                  </a:lnTo>
                  <a:lnTo>
                    <a:pt x="352" y="10"/>
                  </a:lnTo>
                  <a:lnTo>
                    <a:pt x="391" y="54"/>
                  </a:lnTo>
                  <a:lnTo>
                    <a:pt x="420" y="73"/>
                  </a:lnTo>
                  <a:lnTo>
                    <a:pt x="460" y="62"/>
                  </a:lnTo>
                  <a:lnTo>
                    <a:pt x="475" y="36"/>
                  </a:lnTo>
                  <a:lnTo>
                    <a:pt x="508" y="40"/>
                  </a:lnTo>
                  <a:lnTo>
                    <a:pt x="522" y="65"/>
                  </a:lnTo>
                  <a:lnTo>
                    <a:pt x="548" y="76"/>
                  </a:lnTo>
                  <a:lnTo>
                    <a:pt x="584" y="85"/>
                  </a:lnTo>
                  <a:lnTo>
                    <a:pt x="620" y="131"/>
                  </a:lnTo>
                  <a:lnTo>
                    <a:pt x="670" y="155"/>
                  </a:lnTo>
                  <a:lnTo>
                    <a:pt x="707" y="169"/>
                  </a:lnTo>
                  <a:lnTo>
                    <a:pt x="718" y="199"/>
                  </a:lnTo>
                  <a:lnTo>
                    <a:pt x="689" y="235"/>
                  </a:lnTo>
                  <a:lnTo>
                    <a:pt x="670" y="274"/>
                  </a:lnTo>
                  <a:lnTo>
                    <a:pt x="668" y="296"/>
                  </a:lnTo>
                  <a:lnTo>
                    <a:pt x="670" y="355"/>
                  </a:lnTo>
                  <a:lnTo>
                    <a:pt x="697" y="387"/>
                  </a:lnTo>
                  <a:lnTo>
                    <a:pt x="758" y="405"/>
                  </a:lnTo>
                  <a:lnTo>
                    <a:pt x="826" y="423"/>
                  </a:lnTo>
                  <a:lnTo>
                    <a:pt x="837" y="444"/>
                  </a:lnTo>
                  <a:lnTo>
                    <a:pt x="833" y="461"/>
                  </a:lnTo>
                  <a:lnTo>
                    <a:pt x="816" y="484"/>
                  </a:lnTo>
                  <a:lnTo>
                    <a:pt x="816" y="509"/>
                  </a:lnTo>
                  <a:lnTo>
                    <a:pt x="833" y="544"/>
                  </a:lnTo>
                  <a:lnTo>
                    <a:pt x="805" y="580"/>
                  </a:lnTo>
                  <a:lnTo>
                    <a:pt x="805" y="616"/>
                  </a:lnTo>
                  <a:lnTo>
                    <a:pt x="805" y="668"/>
                  </a:lnTo>
                  <a:lnTo>
                    <a:pt x="785" y="683"/>
                  </a:lnTo>
                  <a:lnTo>
                    <a:pt x="780" y="711"/>
                  </a:lnTo>
                  <a:lnTo>
                    <a:pt x="735" y="719"/>
                  </a:lnTo>
                  <a:lnTo>
                    <a:pt x="728" y="762"/>
                  </a:lnTo>
                  <a:lnTo>
                    <a:pt x="693" y="797"/>
                  </a:lnTo>
                  <a:lnTo>
                    <a:pt x="665" y="782"/>
                  </a:lnTo>
                  <a:lnTo>
                    <a:pt x="631" y="769"/>
                  </a:lnTo>
                  <a:lnTo>
                    <a:pt x="586" y="825"/>
                  </a:lnTo>
                  <a:lnTo>
                    <a:pt x="522" y="876"/>
                  </a:lnTo>
                  <a:lnTo>
                    <a:pt x="497" y="861"/>
                  </a:lnTo>
                  <a:lnTo>
                    <a:pt x="450" y="850"/>
                  </a:lnTo>
                  <a:lnTo>
                    <a:pt x="376" y="863"/>
                  </a:lnTo>
                  <a:lnTo>
                    <a:pt x="338" y="873"/>
                  </a:lnTo>
                  <a:lnTo>
                    <a:pt x="356" y="846"/>
                  </a:lnTo>
                  <a:lnTo>
                    <a:pt x="347" y="834"/>
                  </a:lnTo>
                  <a:lnTo>
                    <a:pt x="327" y="837"/>
                  </a:lnTo>
                  <a:lnTo>
                    <a:pt x="319" y="851"/>
                  </a:lnTo>
                  <a:lnTo>
                    <a:pt x="319" y="863"/>
                  </a:lnTo>
                  <a:lnTo>
                    <a:pt x="309" y="876"/>
                  </a:lnTo>
                  <a:lnTo>
                    <a:pt x="270" y="871"/>
                  </a:lnTo>
                  <a:lnTo>
                    <a:pt x="250" y="851"/>
                  </a:lnTo>
                  <a:lnTo>
                    <a:pt x="258" y="834"/>
                  </a:lnTo>
                  <a:lnTo>
                    <a:pt x="273" y="818"/>
                  </a:lnTo>
                  <a:lnTo>
                    <a:pt x="286" y="815"/>
                  </a:lnTo>
                  <a:lnTo>
                    <a:pt x="294" y="801"/>
                  </a:lnTo>
                  <a:lnTo>
                    <a:pt x="286" y="793"/>
                  </a:lnTo>
                  <a:lnTo>
                    <a:pt x="270" y="774"/>
                  </a:lnTo>
                  <a:lnTo>
                    <a:pt x="261" y="767"/>
                  </a:lnTo>
                  <a:lnTo>
                    <a:pt x="246" y="779"/>
                  </a:lnTo>
                  <a:lnTo>
                    <a:pt x="246" y="793"/>
                  </a:lnTo>
                  <a:lnTo>
                    <a:pt x="232" y="803"/>
                  </a:lnTo>
                  <a:lnTo>
                    <a:pt x="219" y="811"/>
                  </a:lnTo>
                  <a:lnTo>
                    <a:pt x="200" y="811"/>
                  </a:lnTo>
                  <a:lnTo>
                    <a:pt x="183" y="793"/>
                  </a:lnTo>
                  <a:lnTo>
                    <a:pt x="186" y="775"/>
                  </a:lnTo>
                  <a:lnTo>
                    <a:pt x="205" y="760"/>
                  </a:lnTo>
                  <a:lnTo>
                    <a:pt x="211" y="735"/>
                  </a:lnTo>
                  <a:lnTo>
                    <a:pt x="240" y="724"/>
                  </a:lnTo>
                  <a:lnTo>
                    <a:pt x="265" y="716"/>
                  </a:lnTo>
                  <a:lnTo>
                    <a:pt x="255" y="707"/>
                  </a:lnTo>
                  <a:lnTo>
                    <a:pt x="230" y="714"/>
                  </a:lnTo>
                  <a:lnTo>
                    <a:pt x="211" y="714"/>
                  </a:lnTo>
                  <a:lnTo>
                    <a:pt x="200" y="704"/>
                  </a:lnTo>
                  <a:lnTo>
                    <a:pt x="174" y="719"/>
                  </a:lnTo>
                  <a:lnTo>
                    <a:pt x="171" y="735"/>
                  </a:lnTo>
                  <a:lnTo>
                    <a:pt x="147" y="747"/>
                  </a:lnTo>
                  <a:lnTo>
                    <a:pt x="134" y="730"/>
                  </a:lnTo>
                  <a:lnTo>
                    <a:pt x="127" y="719"/>
                  </a:lnTo>
                  <a:lnTo>
                    <a:pt x="143" y="698"/>
                  </a:lnTo>
                  <a:lnTo>
                    <a:pt x="148" y="675"/>
                  </a:lnTo>
                  <a:lnTo>
                    <a:pt x="143" y="658"/>
                  </a:lnTo>
                  <a:lnTo>
                    <a:pt x="159" y="645"/>
                  </a:lnTo>
                  <a:lnTo>
                    <a:pt x="193" y="658"/>
                  </a:lnTo>
                  <a:lnTo>
                    <a:pt x="221" y="649"/>
                  </a:lnTo>
                  <a:lnTo>
                    <a:pt x="255" y="651"/>
                  </a:lnTo>
                  <a:lnTo>
                    <a:pt x="255" y="632"/>
                  </a:lnTo>
                  <a:lnTo>
                    <a:pt x="221" y="625"/>
                  </a:lnTo>
                  <a:lnTo>
                    <a:pt x="183" y="620"/>
                  </a:lnTo>
                  <a:lnTo>
                    <a:pt x="152" y="580"/>
                  </a:lnTo>
                  <a:lnTo>
                    <a:pt x="133" y="556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301" y="2986"/>
              <a:ext cx="977" cy="803"/>
            </a:xfrm>
            <a:custGeom>
              <a:avLst/>
              <a:gdLst/>
              <a:ahLst/>
              <a:cxnLst>
                <a:cxn ang="0">
                  <a:pos x="633" y="681"/>
                </a:cxn>
                <a:cxn ang="0">
                  <a:pos x="698" y="681"/>
                </a:cxn>
                <a:cxn ang="0">
                  <a:pos x="679" y="604"/>
                </a:cxn>
                <a:cxn ang="0">
                  <a:pos x="770" y="588"/>
                </a:cxn>
                <a:cxn ang="0">
                  <a:pos x="730" y="548"/>
                </a:cxn>
                <a:cxn ang="0">
                  <a:pos x="704" y="493"/>
                </a:cxn>
                <a:cxn ang="0">
                  <a:pos x="712" y="465"/>
                </a:cxn>
                <a:cxn ang="0">
                  <a:pos x="813" y="481"/>
                </a:cxn>
                <a:cxn ang="0">
                  <a:pos x="805" y="506"/>
                </a:cxn>
                <a:cxn ang="0">
                  <a:pos x="801" y="548"/>
                </a:cxn>
                <a:cxn ang="0">
                  <a:pos x="894" y="577"/>
                </a:cxn>
                <a:cxn ang="0">
                  <a:pos x="960" y="578"/>
                </a:cxn>
                <a:cxn ang="0">
                  <a:pos x="934" y="443"/>
                </a:cxn>
                <a:cxn ang="0">
                  <a:pos x="875" y="433"/>
                </a:cxn>
                <a:cxn ang="0">
                  <a:pos x="817" y="367"/>
                </a:cxn>
                <a:cxn ang="0">
                  <a:pos x="894" y="374"/>
                </a:cxn>
                <a:cxn ang="0">
                  <a:pos x="960" y="311"/>
                </a:cxn>
                <a:cxn ang="0">
                  <a:pos x="698" y="105"/>
                </a:cxn>
                <a:cxn ang="0">
                  <a:pos x="498" y="41"/>
                </a:cxn>
                <a:cxn ang="0">
                  <a:pos x="335" y="0"/>
                </a:cxn>
                <a:cxn ang="0">
                  <a:pos x="137" y="38"/>
                </a:cxn>
                <a:cxn ang="0">
                  <a:pos x="109" y="66"/>
                </a:cxn>
                <a:cxn ang="0">
                  <a:pos x="134" y="106"/>
                </a:cxn>
                <a:cxn ang="0">
                  <a:pos x="63" y="120"/>
                </a:cxn>
                <a:cxn ang="0">
                  <a:pos x="73" y="189"/>
                </a:cxn>
                <a:cxn ang="0">
                  <a:pos x="85" y="245"/>
                </a:cxn>
                <a:cxn ang="0">
                  <a:pos x="98" y="299"/>
                </a:cxn>
                <a:cxn ang="0">
                  <a:pos x="65" y="284"/>
                </a:cxn>
                <a:cxn ang="0">
                  <a:pos x="31" y="261"/>
                </a:cxn>
                <a:cxn ang="0">
                  <a:pos x="31" y="375"/>
                </a:cxn>
                <a:cxn ang="0">
                  <a:pos x="73" y="374"/>
                </a:cxn>
                <a:cxn ang="0">
                  <a:pos x="66" y="466"/>
                </a:cxn>
                <a:cxn ang="0">
                  <a:pos x="179" y="534"/>
                </a:cxn>
                <a:cxn ang="0">
                  <a:pos x="160" y="565"/>
                </a:cxn>
                <a:cxn ang="0">
                  <a:pos x="95" y="569"/>
                </a:cxn>
                <a:cxn ang="0">
                  <a:pos x="81" y="606"/>
                </a:cxn>
                <a:cxn ang="0">
                  <a:pos x="8" y="514"/>
                </a:cxn>
                <a:cxn ang="0">
                  <a:pos x="26" y="614"/>
                </a:cxn>
                <a:cxn ang="0">
                  <a:pos x="75" y="630"/>
                </a:cxn>
                <a:cxn ang="0">
                  <a:pos x="112" y="637"/>
                </a:cxn>
                <a:cxn ang="0">
                  <a:pos x="170" y="626"/>
                </a:cxn>
                <a:cxn ang="0">
                  <a:pos x="124" y="668"/>
                </a:cxn>
                <a:cxn ang="0">
                  <a:pos x="128" y="708"/>
                </a:cxn>
                <a:cxn ang="0">
                  <a:pos x="137" y="727"/>
                </a:cxn>
                <a:cxn ang="0">
                  <a:pos x="163" y="797"/>
                </a:cxn>
                <a:cxn ang="0">
                  <a:pos x="248" y="720"/>
                </a:cxn>
                <a:cxn ang="0">
                  <a:pos x="283" y="708"/>
                </a:cxn>
                <a:cxn ang="0">
                  <a:pos x="311" y="671"/>
                </a:cxn>
                <a:cxn ang="0">
                  <a:pos x="335" y="581"/>
                </a:cxn>
                <a:cxn ang="0">
                  <a:pos x="363" y="701"/>
                </a:cxn>
                <a:cxn ang="0">
                  <a:pos x="446" y="680"/>
                </a:cxn>
                <a:cxn ang="0">
                  <a:pos x="452" y="630"/>
                </a:cxn>
                <a:cxn ang="0">
                  <a:pos x="506" y="564"/>
                </a:cxn>
                <a:cxn ang="0">
                  <a:pos x="580" y="521"/>
                </a:cxn>
                <a:cxn ang="0">
                  <a:pos x="645" y="489"/>
                </a:cxn>
                <a:cxn ang="0">
                  <a:pos x="664" y="556"/>
                </a:cxn>
                <a:cxn ang="0">
                  <a:pos x="612" y="522"/>
                </a:cxn>
              </a:cxnLst>
              <a:rect l="0" t="0" r="r" b="b"/>
              <a:pathLst>
                <a:path w="977" h="803">
                  <a:moveTo>
                    <a:pt x="592" y="606"/>
                  </a:moveTo>
                  <a:lnTo>
                    <a:pt x="592" y="618"/>
                  </a:lnTo>
                  <a:lnTo>
                    <a:pt x="601" y="637"/>
                  </a:lnTo>
                  <a:lnTo>
                    <a:pt x="612" y="652"/>
                  </a:lnTo>
                  <a:lnTo>
                    <a:pt x="631" y="661"/>
                  </a:lnTo>
                  <a:lnTo>
                    <a:pt x="633" y="681"/>
                  </a:lnTo>
                  <a:lnTo>
                    <a:pt x="651" y="688"/>
                  </a:lnTo>
                  <a:lnTo>
                    <a:pt x="674" y="708"/>
                  </a:lnTo>
                  <a:lnTo>
                    <a:pt x="682" y="701"/>
                  </a:lnTo>
                  <a:lnTo>
                    <a:pt x="677" y="681"/>
                  </a:lnTo>
                  <a:lnTo>
                    <a:pt x="682" y="676"/>
                  </a:lnTo>
                  <a:lnTo>
                    <a:pt x="698" y="681"/>
                  </a:lnTo>
                  <a:lnTo>
                    <a:pt x="712" y="653"/>
                  </a:lnTo>
                  <a:lnTo>
                    <a:pt x="717" y="642"/>
                  </a:lnTo>
                  <a:lnTo>
                    <a:pt x="723" y="630"/>
                  </a:lnTo>
                  <a:lnTo>
                    <a:pt x="692" y="626"/>
                  </a:lnTo>
                  <a:lnTo>
                    <a:pt x="677" y="616"/>
                  </a:lnTo>
                  <a:lnTo>
                    <a:pt x="679" y="604"/>
                  </a:lnTo>
                  <a:lnTo>
                    <a:pt x="698" y="596"/>
                  </a:lnTo>
                  <a:lnTo>
                    <a:pt x="718" y="600"/>
                  </a:lnTo>
                  <a:lnTo>
                    <a:pt x="736" y="604"/>
                  </a:lnTo>
                  <a:lnTo>
                    <a:pt x="761" y="608"/>
                  </a:lnTo>
                  <a:lnTo>
                    <a:pt x="771" y="602"/>
                  </a:lnTo>
                  <a:lnTo>
                    <a:pt x="770" y="588"/>
                  </a:lnTo>
                  <a:lnTo>
                    <a:pt x="751" y="584"/>
                  </a:lnTo>
                  <a:lnTo>
                    <a:pt x="743" y="580"/>
                  </a:lnTo>
                  <a:lnTo>
                    <a:pt x="745" y="576"/>
                  </a:lnTo>
                  <a:lnTo>
                    <a:pt x="759" y="574"/>
                  </a:lnTo>
                  <a:lnTo>
                    <a:pt x="760" y="568"/>
                  </a:lnTo>
                  <a:lnTo>
                    <a:pt x="730" y="548"/>
                  </a:lnTo>
                  <a:lnTo>
                    <a:pt x="720" y="538"/>
                  </a:lnTo>
                  <a:lnTo>
                    <a:pt x="709" y="526"/>
                  </a:lnTo>
                  <a:lnTo>
                    <a:pt x="693" y="525"/>
                  </a:lnTo>
                  <a:lnTo>
                    <a:pt x="692" y="507"/>
                  </a:lnTo>
                  <a:lnTo>
                    <a:pt x="693" y="498"/>
                  </a:lnTo>
                  <a:lnTo>
                    <a:pt x="704" y="493"/>
                  </a:lnTo>
                  <a:lnTo>
                    <a:pt x="698" y="489"/>
                  </a:lnTo>
                  <a:lnTo>
                    <a:pt x="692" y="489"/>
                  </a:lnTo>
                  <a:lnTo>
                    <a:pt x="679" y="485"/>
                  </a:lnTo>
                  <a:lnTo>
                    <a:pt x="682" y="475"/>
                  </a:lnTo>
                  <a:lnTo>
                    <a:pt x="693" y="470"/>
                  </a:lnTo>
                  <a:lnTo>
                    <a:pt x="712" y="465"/>
                  </a:lnTo>
                  <a:lnTo>
                    <a:pt x="735" y="453"/>
                  </a:lnTo>
                  <a:lnTo>
                    <a:pt x="756" y="442"/>
                  </a:lnTo>
                  <a:lnTo>
                    <a:pt x="776" y="442"/>
                  </a:lnTo>
                  <a:lnTo>
                    <a:pt x="791" y="461"/>
                  </a:lnTo>
                  <a:lnTo>
                    <a:pt x="801" y="463"/>
                  </a:lnTo>
                  <a:lnTo>
                    <a:pt x="813" y="481"/>
                  </a:lnTo>
                  <a:lnTo>
                    <a:pt x="830" y="485"/>
                  </a:lnTo>
                  <a:lnTo>
                    <a:pt x="842" y="489"/>
                  </a:lnTo>
                  <a:lnTo>
                    <a:pt x="843" y="495"/>
                  </a:lnTo>
                  <a:lnTo>
                    <a:pt x="836" y="502"/>
                  </a:lnTo>
                  <a:lnTo>
                    <a:pt x="817" y="503"/>
                  </a:lnTo>
                  <a:lnTo>
                    <a:pt x="805" y="506"/>
                  </a:lnTo>
                  <a:lnTo>
                    <a:pt x="805" y="514"/>
                  </a:lnTo>
                  <a:lnTo>
                    <a:pt x="810" y="518"/>
                  </a:lnTo>
                  <a:lnTo>
                    <a:pt x="823" y="518"/>
                  </a:lnTo>
                  <a:lnTo>
                    <a:pt x="823" y="525"/>
                  </a:lnTo>
                  <a:lnTo>
                    <a:pt x="807" y="534"/>
                  </a:lnTo>
                  <a:lnTo>
                    <a:pt x="801" y="548"/>
                  </a:lnTo>
                  <a:lnTo>
                    <a:pt x="812" y="562"/>
                  </a:lnTo>
                  <a:lnTo>
                    <a:pt x="818" y="570"/>
                  </a:lnTo>
                  <a:lnTo>
                    <a:pt x="842" y="566"/>
                  </a:lnTo>
                  <a:lnTo>
                    <a:pt x="848" y="574"/>
                  </a:lnTo>
                  <a:lnTo>
                    <a:pt x="857" y="577"/>
                  </a:lnTo>
                  <a:lnTo>
                    <a:pt x="894" y="577"/>
                  </a:lnTo>
                  <a:lnTo>
                    <a:pt x="907" y="588"/>
                  </a:lnTo>
                  <a:lnTo>
                    <a:pt x="924" y="600"/>
                  </a:lnTo>
                  <a:lnTo>
                    <a:pt x="955" y="609"/>
                  </a:lnTo>
                  <a:lnTo>
                    <a:pt x="970" y="609"/>
                  </a:lnTo>
                  <a:lnTo>
                    <a:pt x="976" y="602"/>
                  </a:lnTo>
                  <a:lnTo>
                    <a:pt x="960" y="578"/>
                  </a:lnTo>
                  <a:lnTo>
                    <a:pt x="962" y="566"/>
                  </a:lnTo>
                  <a:lnTo>
                    <a:pt x="950" y="554"/>
                  </a:lnTo>
                  <a:lnTo>
                    <a:pt x="934" y="529"/>
                  </a:lnTo>
                  <a:lnTo>
                    <a:pt x="934" y="503"/>
                  </a:lnTo>
                  <a:lnTo>
                    <a:pt x="938" y="465"/>
                  </a:lnTo>
                  <a:lnTo>
                    <a:pt x="934" y="443"/>
                  </a:lnTo>
                  <a:lnTo>
                    <a:pt x="945" y="429"/>
                  </a:lnTo>
                  <a:lnTo>
                    <a:pt x="934" y="419"/>
                  </a:lnTo>
                  <a:lnTo>
                    <a:pt x="923" y="411"/>
                  </a:lnTo>
                  <a:lnTo>
                    <a:pt x="899" y="422"/>
                  </a:lnTo>
                  <a:lnTo>
                    <a:pt x="887" y="435"/>
                  </a:lnTo>
                  <a:lnTo>
                    <a:pt x="875" y="433"/>
                  </a:lnTo>
                  <a:lnTo>
                    <a:pt x="867" y="435"/>
                  </a:lnTo>
                  <a:lnTo>
                    <a:pt x="857" y="433"/>
                  </a:lnTo>
                  <a:lnTo>
                    <a:pt x="853" y="422"/>
                  </a:lnTo>
                  <a:lnTo>
                    <a:pt x="830" y="409"/>
                  </a:lnTo>
                  <a:lnTo>
                    <a:pt x="812" y="386"/>
                  </a:lnTo>
                  <a:lnTo>
                    <a:pt x="817" y="367"/>
                  </a:lnTo>
                  <a:lnTo>
                    <a:pt x="830" y="364"/>
                  </a:lnTo>
                  <a:lnTo>
                    <a:pt x="837" y="380"/>
                  </a:lnTo>
                  <a:lnTo>
                    <a:pt x="861" y="384"/>
                  </a:lnTo>
                  <a:lnTo>
                    <a:pt x="875" y="384"/>
                  </a:lnTo>
                  <a:lnTo>
                    <a:pt x="882" y="380"/>
                  </a:lnTo>
                  <a:lnTo>
                    <a:pt x="894" y="374"/>
                  </a:lnTo>
                  <a:lnTo>
                    <a:pt x="904" y="362"/>
                  </a:lnTo>
                  <a:lnTo>
                    <a:pt x="910" y="344"/>
                  </a:lnTo>
                  <a:lnTo>
                    <a:pt x="930" y="334"/>
                  </a:lnTo>
                  <a:lnTo>
                    <a:pt x="944" y="340"/>
                  </a:lnTo>
                  <a:lnTo>
                    <a:pt x="960" y="334"/>
                  </a:lnTo>
                  <a:lnTo>
                    <a:pt x="960" y="311"/>
                  </a:lnTo>
                  <a:lnTo>
                    <a:pt x="888" y="237"/>
                  </a:lnTo>
                  <a:lnTo>
                    <a:pt x="856" y="184"/>
                  </a:lnTo>
                  <a:lnTo>
                    <a:pt x="823" y="116"/>
                  </a:lnTo>
                  <a:lnTo>
                    <a:pt x="764" y="82"/>
                  </a:lnTo>
                  <a:lnTo>
                    <a:pt x="730" y="86"/>
                  </a:lnTo>
                  <a:lnTo>
                    <a:pt x="698" y="105"/>
                  </a:lnTo>
                  <a:lnTo>
                    <a:pt x="660" y="108"/>
                  </a:lnTo>
                  <a:lnTo>
                    <a:pt x="626" y="106"/>
                  </a:lnTo>
                  <a:lnTo>
                    <a:pt x="583" y="89"/>
                  </a:lnTo>
                  <a:lnTo>
                    <a:pt x="518" y="108"/>
                  </a:lnTo>
                  <a:lnTo>
                    <a:pt x="499" y="85"/>
                  </a:lnTo>
                  <a:lnTo>
                    <a:pt x="498" y="41"/>
                  </a:lnTo>
                  <a:lnTo>
                    <a:pt x="474" y="20"/>
                  </a:lnTo>
                  <a:lnTo>
                    <a:pt x="451" y="37"/>
                  </a:lnTo>
                  <a:lnTo>
                    <a:pt x="432" y="44"/>
                  </a:lnTo>
                  <a:lnTo>
                    <a:pt x="402" y="14"/>
                  </a:lnTo>
                  <a:lnTo>
                    <a:pt x="363" y="0"/>
                  </a:lnTo>
                  <a:lnTo>
                    <a:pt x="335" y="0"/>
                  </a:lnTo>
                  <a:lnTo>
                    <a:pt x="283" y="77"/>
                  </a:lnTo>
                  <a:lnTo>
                    <a:pt x="225" y="122"/>
                  </a:lnTo>
                  <a:lnTo>
                    <a:pt x="176" y="116"/>
                  </a:lnTo>
                  <a:lnTo>
                    <a:pt x="148" y="97"/>
                  </a:lnTo>
                  <a:lnTo>
                    <a:pt x="145" y="66"/>
                  </a:lnTo>
                  <a:lnTo>
                    <a:pt x="137" y="38"/>
                  </a:lnTo>
                  <a:lnTo>
                    <a:pt x="108" y="21"/>
                  </a:lnTo>
                  <a:lnTo>
                    <a:pt x="103" y="44"/>
                  </a:lnTo>
                  <a:lnTo>
                    <a:pt x="88" y="53"/>
                  </a:lnTo>
                  <a:lnTo>
                    <a:pt x="88" y="65"/>
                  </a:lnTo>
                  <a:lnTo>
                    <a:pt x="97" y="74"/>
                  </a:lnTo>
                  <a:lnTo>
                    <a:pt x="109" y="66"/>
                  </a:lnTo>
                  <a:lnTo>
                    <a:pt x="128" y="64"/>
                  </a:lnTo>
                  <a:lnTo>
                    <a:pt x="137" y="72"/>
                  </a:lnTo>
                  <a:lnTo>
                    <a:pt x="122" y="82"/>
                  </a:lnTo>
                  <a:lnTo>
                    <a:pt x="112" y="89"/>
                  </a:lnTo>
                  <a:lnTo>
                    <a:pt x="122" y="100"/>
                  </a:lnTo>
                  <a:lnTo>
                    <a:pt x="134" y="106"/>
                  </a:lnTo>
                  <a:lnTo>
                    <a:pt x="133" y="112"/>
                  </a:lnTo>
                  <a:lnTo>
                    <a:pt x="122" y="118"/>
                  </a:lnTo>
                  <a:lnTo>
                    <a:pt x="107" y="110"/>
                  </a:lnTo>
                  <a:lnTo>
                    <a:pt x="88" y="89"/>
                  </a:lnTo>
                  <a:lnTo>
                    <a:pt x="73" y="100"/>
                  </a:lnTo>
                  <a:lnTo>
                    <a:pt x="63" y="120"/>
                  </a:lnTo>
                  <a:lnTo>
                    <a:pt x="73" y="140"/>
                  </a:lnTo>
                  <a:lnTo>
                    <a:pt x="71" y="149"/>
                  </a:lnTo>
                  <a:lnTo>
                    <a:pt x="45" y="152"/>
                  </a:lnTo>
                  <a:lnTo>
                    <a:pt x="45" y="176"/>
                  </a:lnTo>
                  <a:lnTo>
                    <a:pt x="60" y="185"/>
                  </a:lnTo>
                  <a:lnTo>
                    <a:pt x="73" y="189"/>
                  </a:lnTo>
                  <a:lnTo>
                    <a:pt x="60" y="196"/>
                  </a:lnTo>
                  <a:lnTo>
                    <a:pt x="60" y="205"/>
                  </a:lnTo>
                  <a:lnTo>
                    <a:pt x="70" y="220"/>
                  </a:lnTo>
                  <a:lnTo>
                    <a:pt x="73" y="235"/>
                  </a:lnTo>
                  <a:lnTo>
                    <a:pt x="88" y="235"/>
                  </a:lnTo>
                  <a:lnTo>
                    <a:pt x="85" y="245"/>
                  </a:lnTo>
                  <a:lnTo>
                    <a:pt x="85" y="253"/>
                  </a:lnTo>
                  <a:lnTo>
                    <a:pt x="113" y="260"/>
                  </a:lnTo>
                  <a:lnTo>
                    <a:pt x="113" y="265"/>
                  </a:lnTo>
                  <a:lnTo>
                    <a:pt x="103" y="275"/>
                  </a:lnTo>
                  <a:lnTo>
                    <a:pt x="113" y="283"/>
                  </a:lnTo>
                  <a:lnTo>
                    <a:pt x="98" y="299"/>
                  </a:lnTo>
                  <a:lnTo>
                    <a:pt x="102" y="306"/>
                  </a:lnTo>
                  <a:lnTo>
                    <a:pt x="97" y="312"/>
                  </a:lnTo>
                  <a:lnTo>
                    <a:pt x="85" y="307"/>
                  </a:lnTo>
                  <a:lnTo>
                    <a:pt x="81" y="294"/>
                  </a:lnTo>
                  <a:lnTo>
                    <a:pt x="70" y="279"/>
                  </a:lnTo>
                  <a:lnTo>
                    <a:pt x="65" y="284"/>
                  </a:lnTo>
                  <a:lnTo>
                    <a:pt x="52" y="287"/>
                  </a:lnTo>
                  <a:lnTo>
                    <a:pt x="47" y="268"/>
                  </a:lnTo>
                  <a:lnTo>
                    <a:pt x="41" y="251"/>
                  </a:lnTo>
                  <a:lnTo>
                    <a:pt x="45" y="229"/>
                  </a:lnTo>
                  <a:lnTo>
                    <a:pt x="37" y="221"/>
                  </a:lnTo>
                  <a:lnTo>
                    <a:pt x="31" y="261"/>
                  </a:lnTo>
                  <a:lnTo>
                    <a:pt x="46" y="299"/>
                  </a:lnTo>
                  <a:lnTo>
                    <a:pt x="63" y="308"/>
                  </a:lnTo>
                  <a:lnTo>
                    <a:pt x="56" y="322"/>
                  </a:lnTo>
                  <a:lnTo>
                    <a:pt x="31" y="334"/>
                  </a:lnTo>
                  <a:lnTo>
                    <a:pt x="20" y="350"/>
                  </a:lnTo>
                  <a:lnTo>
                    <a:pt x="31" y="375"/>
                  </a:lnTo>
                  <a:lnTo>
                    <a:pt x="52" y="380"/>
                  </a:lnTo>
                  <a:lnTo>
                    <a:pt x="63" y="360"/>
                  </a:lnTo>
                  <a:lnTo>
                    <a:pt x="65" y="344"/>
                  </a:lnTo>
                  <a:lnTo>
                    <a:pt x="88" y="338"/>
                  </a:lnTo>
                  <a:lnTo>
                    <a:pt x="103" y="347"/>
                  </a:lnTo>
                  <a:lnTo>
                    <a:pt x="73" y="374"/>
                  </a:lnTo>
                  <a:lnTo>
                    <a:pt x="78" y="392"/>
                  </a:lnTo>
                  <a:lnTo>
                    <a:pt x="97" y="403"/>
                  </a:lnTo>
                  <a:lnTo>
                    <a:pt x="87" y="411"/>
                  </a:lnTo>
                  <a:lnTo>
                    <a:pt x="85" y="434"/>
                  </a:lnTo>
                  <a:lnTo>
                    <a:pt x="73" y="443"/>
                  </a:lnTo>
                  <a:lnTo>
                    <a:pt x="66" y="466"/>
                  </a:lnTo>
                  <a:lnTo>
                    <a:pt x="63" y="507"/>
                  </a:lnTo>
                  <a:lnTo>
                    <a:pt x="63" y="521"/>
                  </a:lnTo>
                  <a:lnTo>
                    <a:pt x="81" y="534"/>
                  </a:lnTo>
                  <a:lnTo>
                    <a:pt x="113" y="534"/>
                  </a:lnTo>
                  <a:lnTo>
                    <a:pt x="162" y="541"/>
                  </a:lnTo>
                  <a:lnTo>
                    <a:pt x="179" y="534"/>
                  </a:lnTo>
                  <a:lnTo>
                    <a:pt x="189" y="554"/>
                  </a:lnTo>
                  <a:lnTo>
                    <a:pt x="195" y="566"/>
                  </a:lnTo>
                  <a:lnTo>
                    <a:pt x="224" y="580"/>
                  </a:lnTo>
                  <a:lnTo>
                    <a:pt x="215" y="584"/>
                  </a:lnTo>
                  <a:lnTo>
                    <a:pt x="175" y="566"/>
                  </a:lnTo>
                  <a:lnTo>
                    <a:pt x="160" y="565"/>
                  </a:lnTo>
                  <a:lnTo>
                    <a:pt x="160" y="574"/>
                  </a:lnTo>
                  <a:lnTo>
                    <a:pt x="152" y="577"/>
                  </a:lnTo>
                  <a:lnTo>
                    <a:pt x="132" y="566"/>
                  </a:lnTo>
                  <a:lnTo>
                    <a:pt x="114" y="554"/>
                  </a:lnTo>
                  <a:lnTo>
                    <a:pt x="97" y="558"/>
                  </a:lnTo>
                  <a:lnTo>
                    <a:pt x="95" y="569"/>
                  </a:lnTo>
                  <a:lnTo>
                    <a:pt x="114" y="581"/>
                  </a:lnTo>
                  <a:lnTo>
                    <a:pt x="127" y="590"/>
                  </a:lnTo>
                  <a:lnTo>
                    <a:pt x="123" y="597"/>
                  </a:lnTo>
                  <a:lnTo>
                    <a:pt x="118" y="601"/>
                  </a:lnTo>
                  <a:lnTo>
                    <a:pt x="98" y="602"/>
                  </a:lnTo>
                  <a:lnTo>
                    <a:pt x="81" y="606"/>
                  </a:lnTo>
                  <a:lnTo>
                    <a:pt x="60" y="580"/>
                  </a:lnTo>
                  <a:lnTo>
                    <a:pt x="47" y="554"/>
                  </a:lnTo>
                  <a:lnTo>
                    <a:pt x="41" y="534"/>
                  </a:lnTo>
                  <a:lnTo>
                    <a:pt x="41" y="507"/>
                  </a:lnTo>
                  <a:lnTo>
                    <a:pt x="26" y="489"/>
                  </a:lnTo>
                  <a:lnTo>
                    <a:pt x="8" y="514"/>
                  </a:lnTo>
                  <a:lnTo>
                    <a:pt x="3" y="534"/>
                  </a:lnTo>
                  <a:lnTo>
                    <a:pt x="0" y="562"/>
                  </a:lnTo>
                  <a:lnTo>
                    <a:pt x="23" y="577"/>
                  </a:lnTo>
                  <a:lnTo>
                    <a:pt x="23" y="584"/>
                  </a:lnTo>
                  <a:lnTo>
                    <a:pt x="15" y="592"/>
                  </a:lnTo>
                  <a:lnTo>
                    <a:pt x="26" y="614"/>
                  </a:lnTo>
                  <a:lnTo>
                    <a:pt x="41" y="621"/>
                  </a:lnTo>
                  <a:lnTo>
                    <a:pt x="51" y="618"/>
                  </a:lnTo>
                  <a:lnTo>
                    <a:pt x="58" y="621"/>
                  </a:lnTo>
                  <a:lnTo>
                    <a:pt x="58" y="629"/>
                  </a:lnTo>
                  <a:lnTo>
                    <a:pt x="65" y="630"/>
                  </a:lnTo>
                  <a:lnTo>
                    <a:pt x="75" y="630"/>
                  </a:lnTo>
                  <a:lnTo>
                    <a:pt x="78" y="637"/>
                  </a:lnTo>
                  <a:lnTo>
                    <a:pt x="75" y="644"/>
                  </a:lnTo>
                  <a:lnTo>
                    <a:pt x="88" y="644"/>
                  </a:lnTo>
                  <a:lnTo>
                    <a:pt x="95" y="637"/>
                  </a:lnTo>
                  <a:lnTo>
                    <a:pt x="107" y="632"/>
                  </a:lnTo>
                  <a:lnTo>
                    <a:pt x="112" y="637"/>
                  </a:lnTo>
                  <a:lnTo>
                    <a:pt x="132" y="638"/>
                  </a:lnTo>
                  <a:lnTo>
                    <a:pt x="134" y="625"/>
                  </a:lnTo>
                  <a:lnTo>
                    <a:pt x="148" y="626"/>
                  </a:lnTo>
                  <a:lnTo>
                    <a:pt x="158" y="624"/>
                  </a:lnTo>
                  <a:lnTo>
                    <a:pt x="170" y="620"/>
                  </a:lnTo>
                  <a:lnTo>
                    <a:pt x="170" y="626"/>
                  </a:lnTo>
                  <a:lnTo>
                    <a:pt x="163" y="638"/>
                  </a:lnTo>
                  <a:lnTo>
                    <a:pt x="172" y="646"/>
                  </a:lnTo>
                  <a:lnTo>
                    <a:pt x="168" y="653"/>
                  </a:lnTo>
                  <a:lnTo>
                    <a:pt x="153" y="653"/>
                  </a:lnTo>
                  <a:lnTo>
                    <a:pt x="138" y="657"/>
                  </a:lnTo>
                  <a:lnTo>
                    <a:pt x="124" y="668"/>
                  </a:lnTo>
                  <a:lnTo>
                    <a:pt x="119" y="679"/>
                  </a:lnTo>
                  <a:lnTo>
                    <a:pt x="128" y="681"/>
                  </a:lnTo>
                  <a:lnTo>
                    <a:pt x="137" y="679"/>
                  </a:lnTo>
                  <a:lnTo>
                    <a:pt x="138" y="693"/>
                  </a:lnTo>
                  <a:lnTo>
                    <a:pt x="127" y="701"/>
                  </a:lnTo>
                  <a:lnTo>
                    <a:pt x="128" y="708"/>
                  </a:lnTo>
                  <a:lnTo>
                    <a:pt x="147" y="708"/>
                  </a:lnTo>
                  <a:lnTo>
                    <a:pt x="158" y="713"/>
                  </a:lnTo>
                  <a:lnTo>
                    <a:pt x="172" y="713"/>
                  </a:lnTo>
                  <a:lnTo>
                    <a:pt x="170" y="724"/>
                  </a:lnTo>
                  <a:lnTo>
                    <a:pt x="162" y="725"/>
                  </a:lnTo>
                  <a:lnTo>
                    <a:pt x="137" y="727"/>
                  </a:lnTo>
                  <a:lnTo>
                    <a:pt x="118" y="741"/>
                  </a:lnTo>
                  <a:lnTo>
                    <a:pt x="118" y="756"/>
                  </a:lnTo>
                  <a:lnTo>
                    <a:pt x="132" y="769"/>
                  </a:lnTo>
                  <a:lnTo>
                    <a:pt x="152" y="760"/>
                  </a:lnTo>
                  <a:lnTo>
                    <a:pt x="163" y="780"/>
                  </a:lnTo>
                  <a:lnTo>
                    <a:pt x="163" y="797"/>
                  </a:lnTo>
                  <a:lnTo>
                    <a:pt x="174" y="802"/>
                  </a:lnTo>
                  <a:lnTo>
                    <a:pt x="194" y="792"/>
                  </a:lnTo>
                  <a:lnTo>
                    <a:pt x="221" y="791"/>
                  </a:lnTo>
                  <a:lnTo>
                    <a:pt x="226" y="768"/>
                  </a:lnTo>
                  <a:lnTo>
                    <a:pt x="232" y="755"/>
                  </a:lnTo>
                  <a:lnTo>
                    <a:pt x="248" y="720"/>
                  </a:lnTo>
                  <a:lnTo>
                    <a:pt x="257" y="719"/>
                  </a:lnTo>
                  <a:lnTo>
                    <a:pt x="262" y="727"/>
                  </a:lnTo>
                  <a:lnTo>
                    <a:pt x="272" y="723"/>
                  </a:lnTo>
                  <a:lnTo>
                    <a:pt x="271" y="713"/>
                  </a:lnTo>
                  <a:lnTo>
                    <a:pt x="271" y="703"/>
                  </a:lnTo>
                  <a:lnTo>
                    <a:pt x="283" y="708"/>
                  </a:lnTo>
                  <a:lnTo>
                    <a:pt x="296" y="713"/>
                  </a:lnTo>
                  <a:lnTo>
                    <a:pt x="298" y="705"/>
                  </a:lnTo>
                  <a:lnTo>
                    <a:pt x="293" y="699"/>
                  </a:lnTo>
                  <a:lnTo>
                    <a:pt x="282" y="681"/>
                  </a:lnTo>
                  <a:lnTo>
                    <a:pt x="301" y="689"/>
                  </a:lnTo>
                  <a:lnTo>
                    <a:pt x="311" y="671"/>
                  </a:lnTo>
                  <a:lnTo>
                    <a:pt x="307" y="656"/>
                  </a:lnTo>
                  <a:lnTo>
                    <a:pt x="325" y="657"/>
                  </a:lnTo>
                  <a:lnTo>
                    <a:pt x="325" y="632"/>
                  </a:lnTo>
                  <a:lnTo>
                    <a:pt x="313" y="606"/>
                  </a:lnTo>
                  <a:lnTo>
                    <a:pt x="330" y="577"/>
                  </a:lnTo>
                  <a:lnTo>
                    <a:pt x="335" y="581"/>
                  </a:lnTo>
                  <a:lnTo>
                    <a:pt x="332" y="608"/>
                  </a:lnTo>
                  <a:lnTo>
                    <a:pt x="337" y="625"/>
                  </a:lnTo>
                  <a:lnTo>
                    <a:pt x="337" y="653"/>
                  </a:lnTo>
                  <a:lnTo>
                    <a:pt x="332" y="683"/>
                  </a:lnTo>
                  <a:lnTo>
                    <a:pt x="348" y="704"/>
                  </a:lnTo>
                  <a:lnTo>
                    <a:pt x="363" y="701"/>
                  </a:lnTo>
                  <a:lnTo>
                    <a:pt x="395" y="701"/>
                  </a:lnTo>
                  <a:lnTo>
                    <a:pt x="412" y="704"/>
                  </a:lnTo>
                  <a:lnTo>
                    <a:pt x="427" y="700"/>
                  </a:lnTo>
                  <a:lnTo>
                    <a:pt x="426" y="681"/>
                  </a:lnTo>
                  <a:lnTo>
                    <a:pt x="440" y="687"/>
                  </a:lnTo>
                  <a:lnTo>
                    <a:pt x="446" y="680"/>
                  </a:lnTo>
                  <a:lnTo>
                    <a:pt x="442" y="671"/>
                  </a:lnTo>
                  <a:lnTo>
                    <a:pt x="440" y="658"/>
                  </a:lnTo>
                  <a:lnTo>
                    <a:pt x="447" y="644"/>
                  </a:lnTo>
                  <a:lnTo>
                    <a:pt x="462" y="642"/>
                  </a:lnTo>
                  <a:lnTo>
                    <a:pt x="464" y="632"/>
                  </a:lnTo>
                  <a:lnTo>
                    <a:pt x="452" y="630"/>
                  </a:lnTo>
                  <a:lnTo>
                    <a:pt x="447" y="621"/>
                  </a:lnTo>
                  <a:lnTo>
                    <a:pt x="456" y="609"/>
                  </a:lnTo>
                  <a:lnTo>
                    <a:pt x="464" y="590"/>
                  </a:lnTo>
                  <a:lnTo>
                    <a:pt x="472" y="580"/>
                  </a:lnTo>
                  <a:lnTo>
                    <a:pt x="493" y="577"/>
                  </a:lnTo>
                  <a:lnTo>
                    <a:pt x="506" y="564"/>
                  </a:lnTo>
                  <a:lnTo>
                    <a:pt x="513" y="554"/>
                  </a:lnTo>
                  <a:lnTo>
                    <a:pt x="529" y="538"/>
                  </a:lnTo>
                  <a:lnTo>
                    <a:pt x="535" y="530"/>
                  </a:lnTo>
                  <a:lnTo>
                    <a:pt x="546" y="531"/>
                  </a:lnTo>
                  <a:lnTo>
                    <a:pt x="563" y="534"/>
                  </a:lnTo>
                  <a:lnTo>
                    <a:pt x="580" y="521"/>
                  </a:lnTo>
                  <a:lnTo>
                    <a:pt x="585" y="498"/>
                  </a:lnTo>
                  <a:lnTo>
                    <a:pt x="595" y="479"/>
                  </a:lnTo>
                  <a:lnTo>
                    <a:pt x="611" y="475"/>
                  </a:lnTo>
                  <a:lnTo>
                    <a:pt x="617" y="485"/>
                  </a:lnTo>
                  <a:lnTo>
                    <a:pt x="621" y="498"/>
                  </a:lnTo>
                  <a:lnTo>
                    <a:pt x="645" y="489"/>
                  </a:lnTo>
                  <a:lnTo>
                    <a:pt x="651" y="490"/>
                  </a:lnTo>
                  <a:lnTo>
                    <a:pt x="660" y="495"/>
                  </a:lnTo>
                  <a:lnTo>
                    <a:pt x="662" y="544"/>
                  </a:lnTo>
                  <a:lnTo>
                    <a:pt x="679" y="546"/>
                  </a:lnTo>
                  <a:lnTo>
                    <a:pt x="674" y="554"/>
                  </a:lnTo>
                  <a:lnTo>
                    <a:pt x="664" y="556"/>
                  </a:lnTo>
                  <a:lnTo>
                    <a:pt x="656" y="553"/>
                  </a:lnTo>
                  <a:lnTo>
                    <a:pt x="640" y="557"/>
                  </a:lnTo>
                  <a:lnTo>
                    <a:pt x="630" y="531"/>
                  </a:lnTo>
                  <a:lnTo>
                    <a:pt x="631" y="519"/>
                  </a:lnTo>
                  <a:lnTo>
                    <a:pt x="622" y="515"/>
                  </a:lnTo>
                  <a:lnTo>
                    <a:pt x="612" y="522"/>
                  </a:lnTo>
                  <a:lnTo>
                    <a:pt x="605" y="534"/>
                  </a:lnTo>
                  <a:lnTo>
                    <a:pt x="600" y="557"/>
                  </a:lnTo>
                  <a:lnTo>
                    <a:pt x="605" y="588"/>
                  </a:lnTo>
                  <a:lnTo>
                    <a:pt x="592" y="606"/>
                  </a:lnTo>
                </a:path>
              </a:pathLst>
            </a:custGeom>
            <a:solidFill>
              <a:schemeClr val="accent3">
                <a:lumMod val="85000"/>
              </a:schemeClr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3411" y="2528"/>
              <a:ext cx="900" cy="581"/>
            </a:xfrm>
            <a:custGeom>
              <a:avLst/>
              <a:gdLst/>
              <a:ahLst/>
              <a:cxnLst>
                <a:cxn ang="0">
                  <a:pos x="27" y="495"/>
                </a:cxn>
                <a:cxn ang="0">
                  <a:pos x="40" y="554"/>
                </a:cxn>
                <a:cxn ang="0">
                  <a:pos x="117" y="580"/>
                </a:cxn>
                <a:cxn ang="0">
                  <a:pos x="226" y="456"/>
                </a:cxn>
                <a:cxn ang="0">
                  <a:pos x="293" y="471"/>
                </a:cxn>
                <a:cxn ang="0">
                  <a:pos x="341" y="494"/>
                </a:cxn>
                <a:cxn ang="0">
                  <a:pos x="388" y="498"/>
                </a:cxn>
                <a:cxn ang="0">
                  <a:pos x="408" y="565"/>
                </a:cxn>
                <a:cxn ang="0">
                  <a:pos x="516" y="563"/>
                </a:cxn>
                <a:cxn ang="0">
                  <a:pos x="588" y="562"/>
                </a:cxn>
                <a:cxn ang="0">
                  <a:pos x="654" y="539"/>
                </a:cxn>
                <a:cxn ang="0">
                  <a:pos x="735" y="510"/>
                </a:cxn>
                <a:cxn ang="0">
                  <a:pos x="733" y="417"/>
                </a:cxn>
                <a:cxn ang="0">
                  <a:pos x="733" y="275"/>
                </a:cxn>
                <a:cxn ang="0">
                  <a:pos x="814" y="202"/>
                </a:cxn>
                <a:cxn ang="0">
                  <a:pos x="882" y="151"/>
                </a:cxn>
                <a:cxn ang="0">
                  <a:pos x="895" y="76"/>
                </a:cxn>
                <a:cxn ang="0">
                  <a:pos x="789" y="58"/>
                </a:cxn>
                <a:cxn ang="0">
                  <a:pos x="696" y="32"/>
                </a:cxn>
                <a:cxn ang="0">
                  <a:pos x="660" y="81"/>
                </a:cxn>
                <a:cxn ang="0">
                  <a:pos x="603" y="70"/>
                </a:cxn>
                <a:cxn ang="0">
                  <a:pos x="564" y="14"/>
                </a:cxn>
                <a:cxn ang="0">
                  <a:pos x="479" y="48"/>
                </a:cxn>
                <a:cxn ang="0">
                  <a:pos x="377" y="2"/>
                </a:cxn>
                <a:cxn ang="0">
                  <a:pos x="263" y="22"/>
                </a:cxn>
                <a:cxn ang="0">
                  <a:pos x="180" y="93"/>
                </a:cxn>
                <a:cxn ang="0">
                  <a:pos x="132" y="108"/>
                </a:cxn>
                <a:cxn ang="0">
                  <a:pos x="104" y="174"/>
                </a:cxn>
                <a:cxn ang="0">
                  <a:pos x="112" y="216"/>
                </a:cxn>
                <a:cxn ang="0">
                  <a:pos x="181" y="243"/>
                </a:cxn>
                <a:cxn ang="0">
                  <a:pos x="206" y="270"/>
                </a:cxn>
                <a:cxn ang="0">
                  <a:pos x="180" y="255"/>
                </a:cxn>
                <a:cxn ang="0">
                  <a:pos x="151" y="293"/>
                </a:cxn>
                <a:cxn ang="0">
                  <a:pos x="129" y="281"/>
                </a:cxn>
                <a:cxn ang="0">
                  <a:pos x="13" y="349"/>
                </a:cxn>
                <a:cxn ang="0">
                  <a:pos x="6" y="384"/>
                </a:cxn>
                <a:cxn ang="0">
                  <a:pos x="63" y="393"/>
                </a:cxn>
                <a:cxn ang="0">
                  <a:pos x="139" y="372"/>
                </a:cxn>
                <a:cxn ang="0">
                  <a:pos x="143" y="397"/>
                </a:cxn>
                <a:cxn ang="0">
                  <a:pos x="150" y="420"/>
                </a:cxn>
                <a:cxn ang="0">
                  <a:pos x="128" y="408"/>
                </a:cxn>
                <a:cxn ang="0">
                  <a:pos x="103" y="417"/>
                </a:cxn>
                <a:cxn ang="0">
                  <a:pos x="45" y="431"/>
                </a:cxn>
                <a:cxn ang="0">
                  <a:pos x="5" y="451"/>
                </a:cxn>
              </a:cxnLst>
              <a:rect l="0" t="0" r="r" b="b"/>
              <a:pathLst>
                <a:path w="900" h="581">
                  <a:moveTo>
                    <a:pt x="0" y="478"/>
                  </a:moveTo>
                  <a:lnTo>
                    <a:pt x="27" y="495"/>
                  </a:lnTo>
                  <a:lnTo>
                    <a:pt x="36" y="523"/>
                  </a:lnTo>
                  <a:lnTo>
                    <a:pt x="40" y="554"/>
                  </a:lnTo>
                  <a:lnTo>
                    <a:pt x="68" y="574"/>
                  </a:lnTo>
                  <a:lnTo>
                    <a:pt x="117" y="580"/>
                  </a:lnTo>
                  <a:lnTo>
                    <a:pt x="175" y="534"/>
                  </a:lnTo>
                  <a:lnTo>
                    <a:pt x="226" y="456"/>
                  </a:lnTo>
                  <a:lnTo>
                    <a:pt x="253" y="456"/>
                  </a:lnTo>
                  <a:lnTo>
                    <a:pt x="293" y="471"/>
                  </a:lnTo>
                  <a:lnTo>
                    <a:pt x="324" y="500"/>
                  </a:lnTo>
                  <a:lnTo>
                    <a:pt x="341" y="494"/>
                  </a:lnTo>
                  <a:lnTo>
                    <a:pt x="365" y="476"/>
                  </a:lnTo>
                  <a:lnTo>
                    <a:pt x="388" y="498"/>
                  </a:lnTo>
                  <a:lnTo>
                    <a:pt x="390" y="542"/>
                  </a:lnTo>
                  <a:lnTo>
                    <a:pt x="408" y="565"/>
                  </a:lnTo>
                  <a:lnTo>
                    <a:pt x="474" y="546"/>
                  </a:lnTo>
                  <a:lnTo>
                    <a:pt x="516" y="563"/>
                  </a:lnTo>
                  <a:lnTo>
                    <a:pt x="551" y="565"/>
                  </a:lnTo>
                  <a:lnTo>
                    <a:pt x="588" y="562"/>
                  </a:lnTo>
                  <a:lnTo>
                    <a:pt x="620" y="543"/>
                  </a:lnTo>
                  <a:lnTo>
                    <a:pt x="654" y="539"/>
                  </a:lnTo>
                  <a:lnTo>
                    <a:pt x="713" y="574"/>
                  </a:lnTo>
                  <a:lnTo>
                    <a:pt x="735" y="510"/>
                  </a:lnTo>
                  <a:lnTo>
                    <a:pt x="747" y="466"/>
                  </a:lnTo>
                  <a:lnTo>
                    <a:pt x="733" y="417"/>
                  </a:lnTo>
                  <a:lnTo>
                    <a:pt x="723" y="361"/>
                  </a:lnTo>
                  <a:lnTo>
                    <a:pt x="733" y="275"/>
                  </a:lnTo>
                  <a:lnTo>
                    <a:pt x="771" y="230"/>
                  </a:lnTo>
                  <a:lnTo>
                    <a:pt x="814" y="202"/>
                  </a:lnTo>
                  <a:lnTo>
                    <a:pt x="862" y="172"/>
                  </a:lnTo>
                  <a:lnTo>
                    <a:pt x="882" y="151"/>
                  </a:lnTo>
                  <a:lnTo>
                    <a:pt x="899" y="109"/>
                  </a:lnTo>
                  <a:lnTo>
                    <a:pt x="895" y="76"/>
                  </a:lnTo>
                  <a:lnTo>
                    <a:pt x="853" y="61"/>
                  </a:lnTo>
                  <a:lnTo>
                    <a:pt x="789" y="58"/>
                  </a:lnTo>
                  <a:lnTo>
                    <a:pt x="743" y="32"/>
                  </a:lnTo>
                  <a:lnTo>
                    <a:pt x="696" y="32"/>
                  </a:lnTo>
                  <a:lnTo>
                    <a:pt x="673" y="48"/>
                  </a:lnTo>
                  <a:lnTo>
                    <a:pt x="660" y="81"/>
                  </a:lnTo>
                  <a:lnTo>
                    <a:pt x="626" y="84"/>
                  </a:lnTo>
                  <a:lnTo>
                    <a:pt x="603" y="70"/>
                  </a:lnTo>
                  <a:lnTo>
                    <a:pt x="603" y="40"/>
                  </a:lnTo>
                  <a:lnTo>
                    <a:pt x="564" y="14"/>
                  </a:lnTo>
                  <a:lnTo>
                    <a:pt x="516" y="25"/>
                  </a:lnTo>
                  <a:lnTo>
                    <a:pt x="479" y="48"/>
                  </a:lnTo>
                  <a:lnTo>
                    <a:pt x="429" y="40"/>
                  </a:lnTo>
                  <a:lnTo>
                    <a:pt x="377" y="2"/>
                  </a:lnTo>
                  <a:lnTo>
                    <a:pt x="319" y="0"/>
                  </a:lnTo>
                  <a:lnTo>
                    <a:pt x="263" y="22"/>
                  </a:lnTo>
                  <a:lnTo>
                    <a:pt x="228" y="64"/>
                  </a:lnTo>
                  <a:lnTo>
                    <a:pt x="180" y="93"/>
                  </a:lnTo>
                  <a:lnTo>
                    <a:pt x="138" y="109"/>
                  </a:lnTo>
                  <a:lnTo>
                    <a:pt x="132" y="108"/>
                  </a:lnTo>
                  <a:lnTo>
                    <a:pt x="114" y="131"/>
                  </a:lnTo>
                  <a:lnTo>
                    <a:pt x="104" y="174"/>
                  </a:lnTo>
                  <a:lnTo>
                    <a:pt x="99" y="204"/>
                  </a:lnTo>
                  <a:lnTo>
                    <a:pt x="112" y="216"/>
                  </a:lnTo>
                  <a:lnTo>
                    <a:pt x="153" y="216"/>
                  </a:lnTo>
                  <a:lnTo>
                    <a:pt x="181" y="243"/>
                  </a:lnTo>
                  <a:lnTo>
                    <a:pt x="206" y="255"/>
                  </a:lnTo>
                  <a:lnTo>
                    <a:pt x="206" y="270"/>
                  </a:lnTo>
                  <a:lnTo>
                    <a:pt x="201" y="271"/>
                  </a:lnTo>
                  <a:lnTo>
                    <a:pt x="180" y="255"/>
                  </a:lnTo>
                  <a:lnTo>
                    <a:pt x="163" y="269"/>
                  </a:lnTo>
                  <a:lnTo>
                    <a:pt x="151" y="293"/>
                  </a:lnTo>
                  <a:lnTo>
                    <a:pt x="139" y="294"/>
                  </a:lnTo>
                  <a:lnTo>
                    <a:pt x="129" y="281"/>
                  </a:lnTo>
                  <a:lnTo>
                    <a:pt x="68" y="306"/>
                  </a:lnTo>
                  <a:lnTo>
                    <a:pt x="13" y="349"/>
                  </a:lnTo>
                  <a:lnTo>
                    <a:pt x="6" y="361"/>
                  </a:lnTo>
                  <a:lnTo>
                    <a:pt x="6" y="384"/>
                  </a:lnTo>
                  <a:lnTo>
                    <a:pt x="16" y="391"/>
                  </a:lnTo>
                  <a:lnTo>
                    <a:pt x="63" y="393"/>
                  </a:lnTo>
                  <a:lnTo>
                    <a:pt x="94" y="373"/>
                  </a:lnTo>
                  <a:lnTo>
                    <a:pt x="139" y="372"/>
                  </a:lnTo>
                  <a:lnTo>
                    <a:pt x="148" y="384"/>
                  </a:lnTo>
                  <a:lnTo>
                    <a:pt x="143" y="397"/>
                  </a:lnTo>
                  <a:lnTo>
                    <a:pt x="151" y="415"/>
                  </a:lnTo>
                  <a:lnTo>
                    <a:pt x="150" y="420"/>
                  </a:lnTo>
                  <a:lnTo>
                    <a:pt x="139" y="419"/>
                  </a:lnTo>
                  <a:lnTo>
                    <a:pt x="128" y="408"/>
                  </a:lnTo>
                  <a:lnTo>
                    <a:pt x="114" y="397"/>
                  </a:lnTo>
                  <a:lnTo>
                    <a:pt x="103" y="417"/>
                  </a:lnTo>
                  <a:lnTo>
                    <a:pt x="75" y="409"/>
                  </a:lnTo>
                  <a:lnTo>
                    <a:pt x="45" y="431"/>
                  </a:lnTo>
                  <a:lnTo>
                    <a:pt x="37" y="443"/>
                  </a:lnTo>
                  <a:lnTo>
                    <a:pt x="5" y="451"/>
                  </a:lnTo>
                  <a:lnTo>
                    <a:pt x="0" y="478"/>
                  </a:lnTo>
                </a:path>
              </a:pathLst>
            </a:custGeom>
            <a:solidFill>
              <a:schemeClr val="accent3">
                <a:lumMod val="85000"/>
              </a:schemeClr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4124" y="2682"/>
              <a:ext cx="1149" cy="838"/>
            </a:xfrm>
            <a:custGeom>
              <a:avLst/>
              <a:gdLst/>
              <a:ahLst/>
              <a:cxnLst>
                <a:cxn ang="0">
                  <a:pos x="173" y="647"/>
                </a:cxn>
                <a:cxn ang="0">
                  <a:pos x="236" y="625"/>
                </a:cxn>
                <a:cxn ang="0">
                  <a:pos x="212" y="657"/>
                </a:cxn>
                <a:cxn ang="0">
                  <a:pos x="134" y="746"/>
                </a:cxn>
                <a:cxn ang="0">
                  <a:pos x="196" y="812"/>
                </a:cxn>
                <a:cxn ang="0">
                  <a:pos x="225" y="796"/>
                </a:cxn>
                <a:cxn ang="0">
                  <a:pos x="262" y="837"/>
                </a:cxn>
                <a:cxn ang="0">
                  <a:pos x="282" y="800"/>
                </a:cxn>
                <a:cxn ang="0">
                  <a:pos x="287" y="752"/>
                </a:cxn>
                <a:cxn ang="0">
                  <a:pos x="282" y="679"/>
                </a:cxn>
                <a:cxn ang="0">
                  <a:pos x="396" y="685"/>
                </a:cxn>
                <a:cxn ang="0">
                  <a:pos x="418" y="681"/>
                </a:cxn>
                <a:cxn ang="0">
                  <a:pos x="451" y="665"/>
                </a:cxn>
                <a:cxn ang="0">
                  <a:pos x="454" y="693"/>
                </a:cxn>
                <a:cxn ang="0">
                  <a:pos x="495" y="730"/>
                </a:cxn>
                <a:cxn ang="0">
                  <a:pos x="544" y="730"/>
                </a:cxn>
                <a:cxn ang="0">
                  <a:pos x="531" y="681"/>
                </a:cxn>
                <a:cxn ang="0">
                  <a:pos x="535" y="632"/>
                </a:cxn>
                <a:cxn ang="0">
                  <a:pos x="555" y="601"/>
                </a:cxn>
                <a:cxn ang="0">
                  <a:pos x="550" y="554"/>
                </a:cxn>
                <a:cxn ang="0">
                  <a:pos x="580" y="557"/>
                </a:cxn>
                <a:cxn ang="0">
                  <a:pos x="612" y="569"/>
                </a:cxn>
                <a:cxn ang="0">
                  <a:pos x="654" y="566"/>
                </a:cxn>
                <a:cxn ang="0">
                  <a:pos x="608" y="528"/>
                </a:cxn>
                <a:cxn ang="0">
                  <a:pos x="690" y="544"/>
                </a:cxn>
                <a:cxn ang="0">
                  <a:pos x="752" y="569"/>
                </a:cxn>
                <a:cxn ang="0">
                  <a:pos x="793" y="509"/>
                </a:cxn>
                <a:cxn ang="0">
                  <a:pos x="860" y="422"/>
                </a:cxn>
                <a:cxn ang="0">
                  <a:pos x="936" y="427"/>
                </a:cxn>
                <a:cxn ang="0">
                  <a:pos x="1018" y="466"/>
                </a:cxn>
                <a:cxn ang="0">
                  <a:pos x="1028" y="398"/>
                </a:cxn>
                <a:cxn ang="0">
                  <a:pos x="1072" y="361"/>
                </a:cxn>
                <a:cxn ang="0">
                  <a:pos x="1084" y="344"/>
                </a:cxn>
                <a:cxn ang="0">
                  <a:pos x="1084" y="307"/>
                </a:cxn>
                <a:cxn ang="0">
                  <a:pos x="1142" y="275"/>
                </a:cxn>
                <a:cxn ang="0">
                  <a:pos x="1146" y="247"/>
                </a:cxn>
                <a:cxn ang="0">
                  <a:pos x="1095" y="132"/>
                </a:cxn>
                <a:cxn ang="0">
                  <a:pos x="935" y="118"/>
                </a:cxn>
                <a:cxn ang="0">
                  <a:pos x="637" y="207"/>
                </a:cxn>
                <a:cxn ang="0">
                  <a:pos x="490" y="193"/>
                </a:cxn>
                <a:cxn ang="0">
                  <a:pos x="366" y="147"/>
                </a:cxn>
                <a:cxn ang="0">
                  <a:pos x="322" y="53"/>
                </a:cxn>
                <a:cxn ang="0">
                  <a:pos x="168" y="0"/>
                </a:cxn>
                <a:cxn ang="0">
                  <a:pos x="57" y="77"/>
                </a:cxn>
                <a:cxn ang="0">
                  <a:pos x="20" y="266"/>
                </a:cxn>
                <a:cxn ang="0">
                  <a:pos x="0" y="421"/>
                </a:cxn>
                <a:cxn ang="0">
                  <a:pos x="137" y="616"/>
                </a:cxn>
              </a:cxnLst>
              <a:rect l="0" t="0" r="r" b="b"/>
              <a:pathLst>
                <a:path w="1149" h="838">
                  <a:moveTo>
                    <a:pt x="137" y="639"/>
                  </a:moveTo>
                  <a:lnTo>
                    <a:pt x="151" y="647"/>
                  </a:lnTo>
                  <a:lnTo>
                    <a:pt x="173" y="647"/>
                  </a:lnTo>
                  <a:lnTo>
                    <a:pt x="189" y="636"/>
                  </a:lnTo>
                  <a:lnTo>
                    <a:pt x="212" y="624"/>
                  </a:lnTo>
                  <a:lnTo>
                    <a:pt x="236" y="625"/>
                  </a:lnTo>
                  <a:lnTo>
                    <a:pt x="241" y="647"/>
                  </a:lnTo>
                  <a:lnTo>
                    <a:pt x="241" y="665"/>
                  </a:lnTo>
                  <a:lnTo>
                    <a:pt x="212" y="657"/>
                  </a:lnTo>
                  <a:lnTo>
                    <a:pt x="171" y="675"/>
                  </a:lnTo>
                  <a:lnTo>
                    <a:pt x="144" y="711"/>
                  </a:lnTo>
                  <a:lnTo>
                    <a:pt x="134" y="746"/>
                  </a:lnTo>
                  <a:lnTo>
                    <a:pt x="151" y="779"/>
                  </a:lnTo>
                  <a:lnTo>
                    <a:pt x="176" y="812"/>
                  </a:lnTo>
                  <a:lnTo>
                    <a:pt x="196" y="812"/>
                  </a:lnTo>
                  <a:lnTo>
                    <a:pt x="209" y="800"/>
                  </a:lnTo>
                  <a:lnTo>
                    <a:pt x="218" y="783"/>
                  </a:lnTo>
                  <a:lnTo>
                    <a:pt x="225" y="796"/>
                  </a:lnTo>
                  <a:lnTo>
                    <a:pt x="230" y="823"/>
                  </a:lnTo>
                  <a:lnTo>
                    <a:pt x="241" y="837"/>
                  </a:lnTo>
                  <a:lnTo>
                    <a:pt x="262" y="837"/>
                  </a:lnTo>
                  <a:lnTo>
                    <a:pt x="287" y="837"/>
                  </a:lnTo>
                  <a:lnTo>
                    <a:pt x="287" y="812"/>
                  </a:lnTo>
                  <a:lnTo>
                    <a:pt x="282" y="800"/>
                  </a:lnTo>
                  <a:lnTo>
                    <a:pt x="287" y="786"/>
                  </a:lnTo>
                  <a:lnTo>
                    <a:pt x="294" y="763"/>
                  </a:lnTo>
                  <a:lnTo>
                    <a:pt x="287" y="752"/>
                  </a:lnTo>
                  <a:lnTo>
                    <a:pt x="277" y="735"/>
                  </a:lnTo>
                  <a:lnTo>
                    <a:pt x="277" y="711"/>
                  </a:lnTo>
                  <a:lnTo>
                    <a:pt x="282" y="679"/>
                  </a:lnTo>
                  <a:lnTo>
                    <a:pt x="309" y="681"/>
                  </a:lnTo>
                  <a:lnTo>
                    <a:pt x="356" y="691"/>
                  </a:lnTo>
                  <a:lnTo>
                    <a:pt x="396" y="685"/>
                  </a:lnTo>
                  <a:lnTo>
                    <a:pt x="400" y="665"/>
                  </a:lnTo>
                  <a:lnTo>
                    <a:pt x="418" y="668"/>
                  </a:lnTo>
                  <a:lnTo>
                    <a:pt x="418" y="681"/>
                  </a:lnTo>
                  <a:lnTo>
                    <a:pt x="430" y="704"/>
                  </a:lnTo>
                  <a:lnTo>
                    <a:pt x="446" y="691"/>
                  </a:lnTo>
                  <a:lnTo>
                    <a:pt x="451" y="665"/>
                  </a:lnTo>
                  <a:lnTo>
                    <a:pt x="467" y="661"/>
                  </a:lnTo>
                  <a:lnTo>
                    <a:pt x="462" y="675"/>
                  </a:lnTo>
                  <a:lnTo>
                    <a:pt x="454" y="693"/>
                  </a:lnTo>
                  <a:lnTo>
                    <a:pt x="473" y="708"/>
                  </a:lnTo>
                  <a:lnTo>
                    <a:pt x="487" y="718"/>
                  </a:lnTo>
                  <a:lnTo>
                    <a:pt x="495" y="730"/>
                  </a:lnTo>
                  <a:lnTo>
                    <a:pt x="519" y="746"/>
                  </a:lnTo>
                  <a:lnTo>
                    <a:pt x="529" y="746"/>
                  </a:lnTo>
                  <a:lnTo>
                    <a:pt x="544" y="730"/>
                  </a:lnTo>
                  <a:lnTo>
                    <a:pt x="544" y="715"/>
                  </a:lnTo>
                  <a:lnTo>
                    <a:pt x="544" y="691"/>
                  </a:lnTo>
                  <a:lnTo>
                    <a:pt x="531" y="681"/>
                  </a:lnTo>
                  <a:lnTo>
                    <a:pt x="524" y="668"/>
                  </a:lnTo>
                  <a:lnTo>
                    <a:pt x="524" y="649"/>
                  </a:lnTo>
                  <a:lnTo>
                    <a:pt x="535" y="632"/>
                  </a:lnTo>
                  <a:lnTo>
                    <a:pt x="559" y="628"/>
                  </a:lnTo>
                  <a:lnTo>
                    <a:pt x="560" y="613"/>
                  </a:lnTo>
                  <a:lnTo>
                    <a:pt x="555" y="601"/>
                  </a:lnTo>
                  <a:lnTo>
                    <a:pt x="560" y="588"/>
                  </a:lnTo>
                  <a:lnTo>
                    <a:pt x="559" y="573"/>
                  </a:lnTo>
                  <a:lnTo>
                    <a:pt x="550" y="554"/>
                  </a:lnTo>
                  <a:lnTo>
                    <a:pt x="565" y="554"/>
                  </a:lnTo>
                  <a:lnTo>
                    <a:pt x="572" y="558"/>
                  </a:lnTo>
                  <a:lnTo>
                    <a:pt x="580" y="557"/>
                  </a:lnTo>
                  <a:lnTo>
                    <a:pt x="591" y="546"/>
                  </a:lnTo>
                  <a:lnTo>
                    <a:pt x="602" y="558"/>
                  </a:lnTo>
                  <a:lnTo>
                    <a:pt x="612" y="569"/>
                  </a:lnTo>
                  <a:lnTo>
                    <a:pt x="623" y="577"/>
                  </a:lnTo>
                  <a:lnTo>
                    <a:pt x="648" y="577"/>
                  </a:lnTo>
                  <a:lnTo>
                    <a:pt x="654" y="566"/>
                  </a:lnTo>
                  <a:lnTo>
                    <a:pt x="645" y="557"/>
                  </a:lnTo>
                  <a:lnTo>
                    <a:pt x="612" y="544"/>
                  </a:lnTo>
                  <a:lnTo>
                    <a:pt x="608" y="528"/>
                  </a:lnTo>
                  <a:lnTo>
                    <a:pt x="632" y="521"/>
                  </a:lnTo>
                  <a:lnTo>
                    <a:pt x="654" y="532"/>
                  </a:lnTo>
                  <a:lnTo>
                    <a:pt x="690" y="544"/>
                  </a:lnTo>
                  <a:lnTo>
                    <a:pt x="719" y="558"/>
                  </a:lnTo>
                  <a:lnTo>
                    <a:pt x="732" y="566"/>
                  </a:lnTo>
                  <a:lnTo>
                    <a:pt x="752" y="569"/>
                  </a:lnTo>
                  <a:lnTo>
                    <a:pt x="766" y="558"/>
                  </a:lnTo>
                  <a:lnTo>
                    <a:pt x="783" y="546"/>
                  </a:lnTo>
                  <a:lnTo>
                    <a:pt x="793" y="509"/>
                  </a:lnTo>
                  <a:lnTo>
                    <a:pt x="829" y="469"/>
                  </a:lnTo>
                  <a:lnTo>
                    <a:pt x="832" y="446"/>
                  </a:lnTo>
                  <a:lnTo>
                    <a:pt x="860" y="422"/>
                  </a:lnTo>
                  <a:lnTo>
                    <a:pt x="890" y="405"/>
                  </a:lnTo>
                  <a:lnTo>
                    <a:pt x="909" y="413"/>
                  </a:lnTo>
                  <a:lnTo>
                    <a:pt x="936" y="427"/>
                  </a:lnTo>
                  <a:lnTo>
                    <a:pt x="956" y="450"/>
                  </a:lnTo>
                  <a:lnTo>
                    <a:pt x="994" y="484"/>
                  </a:lnTo>
                  <a:lnTo>
                    <a:pt x="1018" y="466"/>
                  </a:lnTo>
                  <a:lnTo>
                    <a:pt x="1028" y="442"/>
                  </a:lnTo>
                  <a:lnTo>
                    <a:pt x="1020" y="433"/>
                  </a:lnTo>
                  <a:lnTo>
                    <a:pt x="1028" y="398"/>
                  </a:lnTo>
                  <a:lnTo>
                    <a:pt x="1039" y="389"/>
                  </a:lnTo>
                  <a:lnTo>
                    <a:pt x="1062" y="383"/>
                  </a:lnTo>
                  <a:lnTo>
                    <a:pt x="1072" y="361"/>
                  </a:lnTo>
                  <a:lnTo>
                    <a:pt x="1087" y="359"/>
                  </a:lnTo>
                  <a:lnTo>
                    <a:pt x="1084" y="354"/>
                  </a:lnTo>
                  <a:lnTo>
                    <a:pt x="1084" y="344"/>
                  </a:lnTo>
                  <a:lnTo>
                    <a:pt x="1092" y="332"/>
                  </a:lnTo>
                  <a:lnTo>
                    <a:pt x="1097" y="320"/>
                  </a:lnTo>
                  <a:lnTo>
                    <a:pt x="1084" y="307"/>
                  </a:lnTo>
                  <a:lnTo>
                    <a:pt x="1084" y="291"/>
                  </a:lnTo>
                  <a:lnTo>
                    <a:pt x="1102" y="279"/>
                  </a:lnTo>
                  <a:lnTo>
                    <a:pt x="1142" y="275"/>
                  </a:lnTo>
                  <a:lnTo>
                    <a:pt x="1141" y="268"/>
                  </a:lnTo>
                  <a:lnTo>
                    <a:pt x="1137" y="254"/>
                  </a:lnTo>
                  <a:lnTo>
                    <a:pt x="1146" y="247"/>
                  </a:lnTo>
                  <a:lnTo>
                    <a:pt x="1148" y="199"/>
                  </a:lnTo>
                  <a:lnTo>
                    <a:pt x="1148" y="144"/>
                  </a:lnTo>
                  <a:lnTo>
                    <a:pt x="1095" y="132"/>
                  </a:lnTo>
                  <a:lnTo>
                    <a:pt x="1029" y="135"/>
                  </a:lnTo>
                  <a:lnTo>
                    <a:pt x="979" y="110"/>
                  </a:lnTo>
                  <a:lnTo>
                    <a:pt x="935" y="118"/>
                  </a:lnTo>
                  <a:lnTo>
                    <a:pt x="892" y="157"/>
                  </a:lnTo>
                  <a:lnTo>
                    <a:pt x="822" y="193"/>
                  </a:lnTo>
                  <a:lnTo>
                    <a:pt x="637" y="207"/>
                  </a:lnTo>
                  <a:lnTo>
                    <a:pt x="569" y="180"/>
                  </a:lnTo>
                  <a:lnTo>
                    <a:pt x="525" y="189"/>
                  </a:lnTo>
                  <a:lnTo>
                    <a:pt x="490" y="193"/>
                  </a:lnTo>
                  <a:lnTo>
                    <a:pt x="423" y="173"/>
                  </a:lnTo>
                  <a:lnTo>
                    <a:pt x="366" y="173"/>
                  </a:lnTo>
                  <a:lnTo>
                    <a:pt x="366" y="147"/>
                  </a:lnTo>
                  <a:lnTo>
                    <a:pt x="379" y="121"/>
                  </a:lnTo>
                  <a:lnTo>
                    <a:pt x="374" y="88"/>
                  </a:lnTo>
                  <a:lnTo>
                    <a:pt x="322" y="53"/>
                  </a:lnTo>
                  <a:lnTo>
                    <a:pt x="268" y="36"/>
                  </a:lnTo>
                  <a:lnTo>
                    <a:pt x="210" y="22"/>
                  </a:lnTo>
                  <a:lnTo>
                    <a:pt x="168" y="0"/>
                  </a:lnTo>
                  <a:lnTo>
                    <a:pt x="148" y="21"/>
                  </a:lnTo>
                  <a:lnTo>
                    <a:pt x="99" y="50"/>
                  </a:lnTo>
                  <a:lnTo>
                    <a:pt x="57" y="77"/>
                  </a:lnTo>
                  <a:lnTo>
                    <a:pt x="20" y="124"/>
                  </a:lnTo>
                  <a:lnTo>
                    <a:pt x="10" y="209"/>
                  </a:lnTo>
                  <a:lnTo>
                    <a:pt x="20" y="266"/>
                  </a:lnTo>
                  <a:lnTo>
                    <a:pt x="32" y="312"/>
                  </a:lnTo>
                  <a:lnTo>
                    <a:pt x="21" y="358"/>
                  </a:lnTo>
                  <a:lnTo>
                    <a:pt x="0" y="421"/>
                  </a:lnTo>
                  <a:lnTo>
                    <a:pt x="31" y="489"/>
                  </a:lnTo>
                  <a:lnTo>
                    <a:pt x="65" y="542"/>
                  </a:lnTo>
                  <a:lnTo>
                    <a:pt x="137" y="616"/>
                  </a:lnTo>
                  <a:lnTo>
                    <a:pt x="137" y="639"/>
                  </a:lnTo>
                </a:path>
              </a:pathLst>
            </a:custGeom>
            <a:solidFill>
              <a:schemeClr val="accent3">
                <a:lumMod val="85000"/>
              </a:schemeClr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3714" y="864"/>
              <a:ext cx="1439" cy="1047"/>
            </a:xfrm>
            <a:custGeom>
              <a:avLst/>
              <a:gdLst/>
              <a:ahLst/>
              <a:cxnLst>
                <a:cxn ang="0">
                  <a:pos x="40" y="280"/>
                </a:cxn>
                <a:cxn ang="0">
                  <a:pos x="108" y="343"/>
                </a:cxn>
                <a:cxn ang="0">
                  <a:pos x="163" y="306"/>
                </a:cxn>
                <a:cxn ang="0">
                  <a:pos x="210" y="335"/>
                </a:cxn>
                <a:cxn ang="0">
                  <a:pos x="272" y="355"/>
                </a:cxn>
                <a:cxn ang="0">
                  <a:pos x="359" y="425"/>
                </a:cxn>
                <a:cxn ang="0">
                  <a:pos x="407" y="469"/>
                </a:cxn>
                <a:cxn ang="0">
                  <a:pos x="359" y="544"/>
                </a:cxn>
                <a:cxn ang="0">
                  <a:pos x="359" y="625"/>
                </a:cxn>
                <a:cxn ang="0">
                  <a:pos x="447" y="675"/>
                </a:cxn>
                <a:cxn ang="0">
                  <a:pos x="525" y="714"/>
                </a:cxn>
                <a:cxn ang="0">
                  <a:pos x="505" y="754"/>
                </a:cxn>
                <a:cxn ang="0">
                  <a:pos x="521" y="814"/>
                </a:cxn>
                <a:cxn ang="0">
                  <a:pos x="494" y="886"/>
                </a:cxn>
                <a:cxn ang="0">
                  <a:pos x="496" y="945"/>
                </a:cxn>
                <a:cxn ang="0">
                  <a:pos x="534" y="981"/>
                </a:cxn>
                <a:cxn ang="0">
                  <a:pos x="608" y="909"/>
                </a:cxn>
                <a:cxn ang="0">
                  <a:pos x="649" y="936"/>
                </a:cxn>
                <a:cxn ang="0">
                  <a:pos x="707" y="949"/>
                </a:cxn>
                <a:cxn ang="0">
                  <a:pos x="772" y="920"/>
                </a:cxn>
                <a:cxn ang="0">
                  <a:pos x="834" y="955"/>
                </a:cxn>
                <a:cxn ang="0">
                  <a:pos x="870" y="981"/>
                </a:cxn>
                <a:cxn ang="0">
                  <a:pos x="1006" y="1031"/>
                </a:cxn>
                <a:cxn ang="0">
                  <a:pos x="1101" y="1043"/>
                </a:cxn>
                <a:cxn ang="0">
                  <a:pos x="1145" y="1005"/>
                </a:cxn>
                <a:cxn ang="0">
                  <a:pos x="1242" y="1005"/>
                </a:cxn>
                <a:cxn ang="0">
                  <a:pos x="1304" y="1005"/>
                </a:cxn>
                <a:cxn ang="0">
                  <a:pos x="1352" y="943"/>
                </a:cxn>
                <a:cxn ang="0">
                  <a:pos x="1407" y="848"/>
                </a:cxn>
                <a:cxn ang="0">
                  <a:pos x="1315" y="727"/>
                </a:cxn>
                <a:cxn ang="0">
                  <a:pos x="1303" y="679"/>
                </a:cxn>
                <a:cxn ang="0">
                  <a:pos x="1257" y="625"/>
                </a:cxn>
                <a:cxn ang="0">
                  <a:pos x="1175" y="549"/>
                </a:cxn>
                <a:cxn ang="0">
                  <a:pos x="1101" y="452"/>
                </a:cxn>
                <a:cxn ang="0">
                  <a:pos x="1022" y="349"/>
                </a:cxn>
                <a:cxn ang="0">
                  <a:pos x="926" y="164"/>
                </a:cxn>
                <a:cxn ang="0">
                  <a:pos x="880" y="65"/>
                </a:cxn>
                <a:cxn ang="0">
                  <a:pos x="841" y="0"/>
                </a:cxn>
                <a:cxn ang="0">
                  <a:pos x="701" y="89"/>
                </a:cxn>
                <a:cxn ang="0">
                  <a:pos x="480" y="192"/>
                </a:cxn>
                <a:cxn ang="0">
                  <a:pos x="278" y="152"/>
                </a:cxn>
                <a:cxn ang="0">
                  <a:pos x="104" y="144"/>
                </a:cxn>
                <a:cxn ang="0">
                  <a:pos x="6" y="235"/>
                </a:cxn>
              </a:cxnLst>
              <a:rect l="0" t="0" r="r" b="b"/>
              <a:pathLst>
                <a:path w="1439" h="1047">
                  <a:moveTo>
                    <a:pt x="0" y="270"/>
                  </a:moveTo>
                  <a:lnTo>
                    <a:pt x="40" y="280"/>
                  </a:lnTo>
                  <a:lnTo>
                    <a:pt x="80" y="325"/>
                  </a:lnTo>
                  <a:lnTo>
                    <a:pt x="108" y="343"/>
                  </a:lnTo>
                  <a:lnTo>
                    <a:pt x="148" y="333"/>
                  </a:lnTo>
                  <a:lnTo>
                    <a:pt x="163" y="306"/>
                  </a:lnTo>
                  <a:lnTo>
                    <a:pt x="196" y="310"/>
                  </a:lnTo>
                  <a:lnTo>
                    <a:pt x="210" y="335"/>
                  </a:lnTo>
                  <a:lnTo>
                    <a:pt x="236" y="346"/>
                  </a:lnTo>
                  <a:lnTo>
                    <a:pt x="272" y="355"/>
                  </a:lnTo>
                  <a:lnTo>
                    <a:pt x="308" y="401"/>
                  </a:lnTo>
                  <a:lnTo>
                    <a:pt x="359" y="425"/>
                  </a:lnTo>
                  <a:lnTo>
                    <a:pt x="395" y="440"/>
                  </a:lnTo>
                  <a:lnTo>
                    <a:pt x="407" y="469"/>
                  </a:lnTo>
                  <a:lnTo>
                    <a:pt x="378" y="505"/>
                  </a:lnTo>
                  <a:lnTo>
                    <a:pt x="359" y="544"/>
                  </a:lnTo>
                  <a:lnTo>
                    <a:pt x="356" y="567"/>
                  </a:lnTo>
                  <a:lnTo>
                    <a:pt x="359" y="625"/>
                  </a:lnTo>
                  <a:lnTo>
                    <a:pt x="385" y="659"/>
                  </a:lnTo>
                  <a:lnTo>
                    <a:pt x="447" y="675"/>
                  </a:lnTo>
                  <a:lnTo>
                    <a:pt x="515" y="694"/>
                  </a:lnTo>
                  <a:lnTo>
                    <a:pt x="525" y="714"/>
                  </a:lnTo>
                  <a:lnTo>
                    <a:pt x="521" y="733"/>
                  </a:lnTo>
                  <a:lnTo>
                    <a:pt x="505" y="754"/>
                  </a:lnTo>
                  <a:lnTo>
                    <a:pt x="505" y="779"/>
                  </a:lnTo>
                  <a:lnTo>
                    <a:pt x="521" y="814"/>
                  </a:lnTo>
                  <a:lnTo>
                    <a:pt x="494" y="850"/>
                  </a:lnTo>
                  <a:lnTo>
                    <a:pt x="494" y="886"/>
                  </a:lnTo>
                  <a:lnTo>
                    <a:pt x="494" y="938"/>
                  </a:lnTo>
                  <a:lnTo>
                    <a:pt x="496" y="945"/>
                  </a:lnTo>
                  <a:lnTo>
                    <a:pt x="519" y="973"/>
                  </a:lnTo>
                  <a:lnTo>
                    <a:pt x="534" y="981"/>
                  </a:lnTo>
                  <a:lnTo>
                    <a:pt x="562" y="961"/>
                  </a:lnTo>
                  <a:lnTo>
                    <a:pt x="608" y="909"/>
                  </a:lnTo>
                  <a:lnTo>
                    <a:pt x="635" y="906"/>
                  </a:lnTo>
                  <a:lnTo>
                    <a:pt x="649" y="936"/>
                  </a:lnTo>
                  <a:lnTo>
                    <a:pt x="670" y="959"/>
                  </a:lnTo>
                  <a:lnTo>
                    <a:pt x="707" y="949"/>
                  </a:lnTo>
                  <a:lnTo>
                    <a:pt x="732" y="932"/>
                  </a:lnTo>
                  <a:lnTo>
                    <a:pt x="772" y="920"/>
                  </a:lnTo>
                  <a:lnTo>
                    <a:pt x="809" y="938"/>
                  </a:lnTo>
                  <a:lnTo>
                    <a:pt x="834" y="955"/>
                  </a:lnTo>
                  <a:lnTo>
                    <a:pt x="839" y="979"/>
                  </a:lnTo>
                  <a:lnTo>
                    <a:pt x="870" y="981"/>
                  </a:lnTo>
                  <a:lnTo>
                    <a:pt x="936" y="1000"/>
                  </a:lnTo>
                  <a:lnTo>
                    <a:pt x="1006" y="1031"/>
                  </a:lnTo>
                  <a:lnTo>
                    <a:pt x="1068" y="1046"/>
                  </a:lnTo>
                  <a:lnTo>
                    <a:pt x="1101" y="1043"/>
                  </a:lnTo>
                  <a:lnTo>
                    <a:pt x="1121" y="1017"/>
                  </a:lnTo>
                  <a:lnTo>
                    <a:pt x="1145" y="1005"/>
                  </a:lnTo>
                  <a:lnTo>
                    <a:pt x="1179" y="1017"/>
                  </a:lnTo>
                  <a:lnTo>
                    <a:pt x="1242" y="1005"/>
                  </a:lnTo>
                  <a:lnTo>
                    <a:pt x="1288" y="989"/>
                  </a:lnTo>
                  <a:lnTo>
                    <a:pt x="1304" y="1005"/>
                  </a:lnTo>
                  <a:lnTo>
                    <a:pt x="1328" y="995"/>
                  </a:lnTo>
                  <a:lnTo>
                    <a:pt x="1352" y="943"/>
                  </a:lnTo>
                  <a:lnTo>
                    <a:pt x="1438" y="869"/>
                  </a:lnTo>
                  <a:lnTo>
                    <a:pt x="1407" y="848"/>
                  </a:lnTo>
                  <a:lnTo>
                    <a:pt x="1382" y="799"/>
                  </a:lnTo>
                  <a:lnTo>
                    <a:pt x="1315" y="727"/>
                  </a:lnTo>
                  <a:lnTo>
                    <a:pt x="1313" y="708"/>
                  </a:lnTo>
                  <a:lnTo>
                    <a:pt x="1303" y="679"/>
                  </a:lnTo>
                  <a:lnTo>
                    <a:pt x="1276" y="667"/>
                  </a:lnTo>
                  <a:lnTo>
                    <a:pt x="1257" y="625"/>
                  </a:lnTo>
                  <a:lnTo>
                    <a:pt x="1246" y="600"/>
                  </a:lnTo>
                  <a:lnTo>
                    <a:pt x="1175" y="549"/>
                  </a:lnTo>
                  <a:lnTo>
                    <a:pt x="1175" y="537"/>
                  </a:lnTo>
                  <a:lnTo>
                    <a:pt x="1101" y="452"/>
                  </a:lnTo>
                  <a:lnTo>
                    <a:pt x="1082" y="409"/>
                  </a:lnTo>
                  <a:lnTo>
                    <a:pt x="1022" y="349"/>
                  </a:lnTo>
                  <a:lnTo>
                    <a:pt x="980" y="255"/>
                  </a:lnTo>
                  <a:lnTo>
                    <a:pt x="926" y="164"/>
                  </a:lnTo>
                  <a:lnTo>
                    <a:pt x="902" y="133"/>
                  </a:lnTo>
                  <a:lnTo>
                    <a:pt x="880" y="65"/>
                  </a:lnTo>
                  <a:lnTo>
                    <a:pt x="844" y="1"/>
                  </a:lnTo>
                  <a:lnTo>
                    <a:pt x="841" y="0"/>
                  </a:lnTo>
                  <a:lnTo>
                    <a:pt x="761" y="33"/>
                  </a:lnTo>
                  <a:lnTo>
                    <a:pt x="701" y="89"/>
                  </a:lnTo>
                  <a:lnTo>
                    <a:pt x="583" y="175"/>
                  </a:lnTo>
                  <a:lnTo>
                    <a:pt x="480" y="192"/>
                  </a:lnTo>
                  <a:lnTo>
                    <a:pt x="391" y="175"/>
                  </a:lnTo>
                  <a:lnTo>
                    <a:pt x="278" y="152"/>
                  </a:lnTo>
                  <a:lnTo>
                    <a:pt x="163" y="133"/>
                  </a:lnTo>
                  <a:lnTo>
                    <a:pt x="104" y="144"/>
                  </a:lnTo>
                  <a:lnTo>
                    <a:pt x="45" y="160"/>
                  </a:lnTo>
                  <a:lnTo>
                    <a:pt x="6" y="235"/>
                  </a:lnTo>
                  <a:lnTo>
                    <a:pt x="0" y="270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3924" y="1772"/>
              <a:ext cx="797" cy="834"/>
            </a:xfrm>
            <a:custGeom>
              <a:avLst/>
              <a:gdLst/>
              <a:ahLst/>
              <a:cxnLst>
                <a:cxn ang="0">
                  <a:pos x="20" y="287"/>
                </a:cxn>
                <a:cxn ang="0">
                  <a:pos x="84" y="327"/>
                </a:cxn>
                <a:cxn ang="0">
                  <a:pos x="61" y="358"/>
                </a:cxn>
                <a:cxn ang="0">
                  <a:pos x="15" y="398"/>
                </a:cxn>
                <a:cxn ang="0">
                  <a:pos x="52" y="471"/>
                </a:cxn>
                <a:cxn ang="0">
                  <a:pos x="52" y="517"/>
                </a:cxn>
                <a:cxn ang="0">
                  <a:pos x="125" y="534"/>
                </a:cxn>
                <a:cxn ang="0">
                  <a:pos x="168" y="560"/>
                </a:cxn>
                <a:cxn ang="0">
                  <a:pos x="156" y="623"/>
                </a:cxn>
                <a:cxn ang="0">
                  <a:pos x="148" y="685"/>
                </a:cxn>
                <a:cxn ang="0">
                  <a:pos x="206" y="734"/>
                </a:cxn>
                <a:cxn ang="0">
                  <a:pos x="274" y="815"/>
                </a:cxn>
                <a:cxn ang="0">
                  <a:pos x="381" y="833"/>
                </a:cxn>
                <a:cxn ang="0">
                  <a:pos x="434" y="742"/>
                </a:cxn>
                <a:cxn ang="0">
                  <a:pos x="445" y="681"/>
                </a:cxn>
                <a:cxn ang="0">
                  <a:pos x="381" y="657"/>
                </a:cxn>
                <a:cxn ang="0">
                  <a:pos x="361" y="601"/>
                </a:cxn>
                <a:cxn ang="0">
                  <a:pos x="370" y="537"/>
                </a:cxn>
                <a:cxn ang="0">
                  <a:pos x="351" y="457"/>
                </a:cxn>
                <a:cxn ang="0">
                  <a:pos x="406" y="361"/>
                </a:cxn>
                <a:cxn ang="0">
                  <a:pos x="468" y="294"/>
                </a:cxn>
                <a:cxn ang="0">
                  <a:pos x="536" y="283"/>
                </a:cxn>
                <a:cxn ang="0">
                  <a:pos x="583" y="254"/>
                </a:cxn>
                <a:cxn ang="0">
                  <a:pos x="637" y="283"/>
                </a:cxn>
                <a:cxn ang="0">
                  <a:pos x="699" y="254"/>
                </a:cxn>
                <a:cxn ang="0">
                  <a:pos x="796" y="124"/>
                </a:cxn>
                <a:cxn ang="0">
                  <a:pos x="659" y="74"/>
                </a:cxn>
                <a:cxn ang="0">
                  <a:pos x="622" y="48"/>
                </a:cxn>
                <a:cxn ang="0">
                  <a:pos x="561" y="13"/>
                </a:cxn>
                <a:cxn ang="0">
                  <a:pos x="496" y="42"/>
                </a:cxn>
                <a:cxn ang="0">
                  <a:pos x="438" y="29"/>
                </a:cxn>
                <a:cxn ang="0">
                  <a:pos x="398" y="2"/>
                </a:cxn>
                <a:cxn ang="0">
                  <a:pos x="323" y="74"/>
                </a:cxn>
                <a:cxn ang="0">
                  <a:pos x="283" y="33"/>
                </a:cxn>
                <a:cxn ang="0">
                  <a:pos x="258" y="74"/>
                </a:cxn>
                <a:cxn ang="0">
                  <a:pos x="206" y="125"/>
                </a:cxn>
                <a:cxn ang="0">
                  <a:pos x="143" y="147"/>
                </a:cxn>
                <a:cxn ang="0">
                  <a:pos x="65" y="188"/>
                </a:cxn>
              </a:cxnLst>
              <a:rect l="0" t="0" r="r" b="b"/>
              <a:pathLst>
                <a:path w="797" h="834">
                  <a:moveTo>
                    <a:pt x="0" y="239"/>
                  </a:moveTo>
                  <a:lnTo>
                    <a:pt x="20" y="287"/>
                  </a:lnTo>
                  <a:lnTo>
                    <a:pt x="57" y="315"/>
                  </a:lnTo>
                  <a:lnTo>
                    <a:pt x="84" y="327"/>
                  </a:lnTo>
                  <a:lnTo>
                    <a:pt x="81" y="351"/>
                  </a:lnTo>
                  <a:lnTo>
                    <a:pt x="61" y="358"/>
                  </a:lnTo>
                  <a:lnTo>
                    <a:pt x="27" y="369"/>
                  </a:lnTo>
                  <a:lnTo>
                    <a:pt x="15" y="398"/>
                  </a:lnTo>
                  <a:lnTo>
                    <a:pt x="20" y="438"/>
                  </a:lnTo>
                  <a:lnTo>
                    <a:pt x="52" y="471"/>
                  </a:lnTo>
                  <a:lnTo>
                    <a:pt x="61" y="494"/>
                  </a:lnTo>
                  <a:lnTo>
                    <a:pt x="52" y="517"/>
                  </a:lnTo>
                  <a:lnTo>
                    <a:pt x="86" y="546"/>
                  </a:lnTo>
                  <a:lnTo>
                    <a:pt x="125" y="534"/>
                  </a:lnTo>
                  <a:lnTo>
                    <a:pt x="146" y="546"/>
                  </a:lnTo>
                  <a:lnTo>
                    <a:pt x="168" y="560"/>
                  </a:lnTo>
                  <a:lnTo>
                    <a:pt x="177" y="582"/>
                  </a:lnTo>
                  <a:lnTo>
                    <a:pt x="156" y="623"/>
                  </a:lnTo>
                  <a:lnTo>
                    <a:pt x="138" y="645"/>
                  </a:lnTo>
                  <a:lnTo>
                    <a:pt x="148" y="685"/>
                  </a:lnTo>
                  <a:lnTo>
                    <a:pt x="187" y="708"/>
                  </a:lnTo>
                  <a:lnTo>
                    <a:pt x="206" y="734"/>
                  </a:lnTo>
                  <a:lnTo>
                    <a:pt x="229" y="787"/>
                  </a:lnTo>
                  <a:lnTo>
                    <a:pt x="274" y="815"/>
                  </a:lnTo>
                  <a:lnTo>
                    <a:pt x="340" y="818"/>
                  </a:lnTo>
                  <a:lnTo>
                    <a:pt x="381" y="833"/>
                  </a:lnTo>
                  <a:lnTo>
                    <a:pt x="434" y="796"/>
                  </a:lnTo>
                  <a:lnTo>
                    <a:pt x="434" y="742"/>
                  </a:lnTo>
                  <a:lnTo>
                    <a:pt x="450" y="704"/>
                  </a:lnTo>
                  <a:lnTo>
                    <a:pt x="445" y="681"/>
                  </a:lnTo>
                  <a:lnTo>
                    <a:pt x="413" y="673"/>
                  </a:lnTo>
                  <a:lnTo>
                    <a:pt x="381" y="657"/>
                  </a:lnTo>
                  <a:lnTo>
                    <a:pt x="361" y="637"/>
                  </a:lnTo>
                  <a:lnTo>
                    <a:pt x="361" y="601"/>
                  </a:lnTo>
                  <a:lnTo>
                    <a:pt x="384" y="580"/>
                  </a:lnTo>
                  <a:lnTo>
                    <a:pt x="370" y="537"/>
                  </a:lnTo>
                  <a:lnTo>
                    <a:pt x="370" y="471"/>
                  </a:lnTo>
                  <a:lnTo>
                    <a:pt x="351" y="457"/>
                  </a:lnTo>
                  <a:lnTo>
                    <a:pt x="357" y="423"/>
                  </a:lnTo>
                  <a:lnTo>
                    <a:pt x="406" y="361"/>
                  </a:lnTo>
                  <a:lnTo>
                    <a:pt x="455" y="338"/>
                  </a:lnTo>
                  <a:lnTo>
                    <a:pt x="468" y="294"/>
                  </a:lnTo>
                  <a:lnTo>
                    <a:pt x="492" y="272"/>
                  </a:lnTo>
                  <a:lnTo>
                    <a:pt x="536" y="283"/>
                  </a:lnTo>
                  <a:lnTo>
                    <a:pt x="566" y="272"/>
                  </a:lnTo>
                  <a:lnTo>
                    <a:pt x="583" y="254"/>
                  </a:lnTo>
                  <a:lnTo>
                    <a:pt x="619" y="272"/>
                  </a:lnTo>
                  <a:lnTo>
                    <a:pt x="637" y="283"/>
                  </a:lnTo>
                  <a:lnTo>
                    <a:pt x="692" y="276"/>
                  </a:lnTo>
                  <a:lnTo>
                    <a:pt x="699" y="254"/>
                  </a:lnTo>
                  <a:lnTo>
                    <a:pt x="714" y="201"/>
                  </a:lnTo>
                  <a:lnTo>
                    <a:pt x="796" y="124"/>
                  </a:lnTo>
                  <a:lnTo>
                    <a:pt x="724" y="94"/>
                  </a:lnTo>
                  <a:lnTo>
                    <a:pt x="659" y="74"/>
                  </a:lnTo>
                  <a:lnTo>
                    <a:pt x="627" y="72"/>
                  </a:lnTo>
                  <a:lnTo>
                    <a:pt x="622" y="48"/>
                  </a:lnTo>
                  <a:lnTo>
                    <a:pt x="598" y="33"/>
                  </a:lnTo>
                  <a:lnTo>
                    <a:pt x="561" y="13"/>
                  </a:lnTo>
                  <a:lnTo>
                    <a:pt x="521" y="25"/>
                  </a:lnTo>
                  <a:lnTo>
                    <a:pt x="496" y="42"/>
                  </a:lnTo>
                  <a:lnTo>
                    <a:pt x="459" y="52"/>
                  </a:lnTo>
                  <a:lnTo>
                    <a:pt x="438" y="29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51" y="54"/>
                  </a:lnTo>
                  <a:lnTo>
                    <a:pt x="323" y="74"/>
                  </a:lnTo>
                  <a:lnTo>
                    <a:pt x="298" y="61"/>
                  </a:lnTo>
                  <a:lnTo>
                    <a:pt x="283" y="33"/>
                  </a:lnTo>
                  <a:lnTo>
                    <a:pt x="263" y="48"/>
                  </a:lnTo>
                  <a:lnTo>
                    <a:pt x="258" y="74"/>
                  </a:lnTo>
                  <a:lnTo>
                    <a:pt x="212" y="84"/>
                  </a:lnTo>
                  <a:lnTo>
                    <a:pt x="206" y="125"/>
                  </a:lnTo>
                  <a:lnTo>
                    <a:pt x="171" y="160"/>
                  </a:lnTo>
                  <a:lnTo>
                    <a:pt x="143" y="147"/>
                  </a:lnTo>
                  <a:lnTo>
                    <a:pt x="109" y="133"/>
                  </a:lnTo>
                  <a:lnTo>
                    <a:pt x="65" y="188"/>
                  </a:lnTo>
                  <a:lnTo>
                    <a:pt x="0" y="239"/>
                  </a:lnTo>
                </a:path>
              </a:pathLst>
            </a:custGeom>
            <a:solidFill>
              <a:schemeClr val="accent3">
                <a:lumMod val="85000"/>
              </a:schemeClr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3948" y="2304"/>
              <a:ext cx="151" cy="180"/>
            </a:xfrm>
            <a:custGeom>
              <a:avLst/>
              <a:gdLst/>
              <a:ahLst/>
              <a:cxnLst>
                <a:cxn ang="0">
                  <a:pos x="98" y="172"/>
                </a:cxn>
                <a:cxn ang="0">
                  <a:pos x="66" y="179"/>
                </a:cxn>
                <a:cxn ang="0">
                  <a:pos x="23" y="169"/>
                </a:cxn>
                <a:cxn ang="0">
                  <a:pos x="0" y="140"/>
                </a:cxn>
                <a:cxn ang="0">
                  <a:pos x="8" y="100"/>
                </a:cxn>
                <a:cxn ang="0">
                  <a:pos x="16" y="45"/>
                </a:cxn>
                <a:cxn ang="0">
                  <a:pos x="57" y="12"/>
                </a:cxn>
                <a:cxn ang="0">
                  <a:pos x="98" y="0"/>
                </a:cxn>
                <a:cxn ang="0">
                  <a:pos x="118" y="12"/>
                </a:cxn>
                <a:cxn ang="0">
                  <a:pos x="139" y="25"/>
                </a:cxn>
                <a:cxn ang="0">
                  <a:pos x="150" y="48"/>
                </a:cxn>
                <a:cxn ang="0">
                  <a:pos x="128" y="88"/>
                </a:cxn>
                <a:cxn ang="0">
                  <a:pos x="109" y="110"/>
                </a:cxn>
                <a:cxn ang="0">
                  <a:pos x="119" y="152"/>
                </a:cxn>
                <a:cxn ang="0">
                  <a:pos x="98" y="172"/>
                </a:cxn>
              </a:cxnLst>
              <a:rect l="0" t="0" r="r" b="b"/>
              <a:pathLst>
                <a:path w="151" h="180">
                  <a:moveTo>
                    <a:pt x="98" y="172"/>
                  </a:moveTo>
                  <a:lnTo>
                    <a:pt x="66" y="179"/>
                  </a:lnTo>
                  <a:lnTo>
                    <a:pt x="23" y="169"/>
                  </a:lnTo>
                  <a:lnTo>
                    <a:pt x="0" y="140"/>
                  </a:lnTo>
                  <a:lnTo>
                    <a:pt x="8" y="100"/>
                  </a:lnTo>
                  <a:lnTo>
                    <a:pt x="16" y="45"/>
                  </a:lnTo>
                  <a:lnTo>
                    <a:pt x="57" y="12"/>
                  </a:lnTo>
                  <a:lnTo>
                    <a:pt x="98" y="0"/>
                  </a:lnTo>
                  <a:lnTo>
                    <a:pt x="118" y="12"/>
                  </a:lnTo>
                  <a:lnTo>
                    <a:pt x="139" y="25"/>
                  </a:lnTo>
                  <a:lnTo>
                    <a:pt x="150" y="48"/>
                  </a:lnTo>
                  <a:lnTo>
                    <a:pt x="128" y="88"/>
                  </a:lnTo>
                  <a:lnTo>
                    <a:pt x="109" y="110"/>
                  </a:lnTo>
                  <a:lnTo>
                    <a:pt x="119" y="152"/>
                  </a:lnTo>
                  <a:lnTo>
                    <a:pt x="98" y="17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1" name="Group 17"/>
          <p:cNvGrpSpPr>
            <a:grpSpLocks/>
          </p:cNvGrpSpPr>
          <p:nvPr/>
        </p:nvGrpSpPr>
        <p:grpSpPr bwMode="auto">
          <a:xfrm>
            <a:off x="1310634" y="1942856"/>
            <a:ext cx="644109" cy="919207"/>
            <a:chOff x="4109864" y="2500313"/>
            <a:chExt cx="1078086" cy="1537898"/>
          </a:xfrm>
          <a:effectLst>
            <a:outerShdw blurRad="63500" sx="102000" sy="102000" algn="ctr" rotWithShape="0">
              <a:prstClr val="black">
                <a:alpha val="0"/>
              </a:prstClr>
            </a:outerShdw>
          </a:effectLst>
        </p:grpSpPr>
        <p:grpSp>
          <p:nvGrpSpPr>
            <p:cNvPr id="32" name="Group 4"/>
            <p:cNvGrpSpPr>
              <a:grpSpLocks/>
            </p:cNvGrpSpPr>
            <p:nvPr/>
          </p:nvGrpSpPr>
          <p:grpSpPr bwMode="auto">
            <a:xfrm>
              <a:off x="4109864" y="3335127"/>
              <a:ext cx="703376" cy="703084"/>
              <a:chOff x="5524674" y="1413200"/>
              <a:chExt cx="703376" cy="703084"/>
            </a:xfrm>
          </p:grpSpPr>
          <p:sp>
            <p:nvSpPr>
              <p:cNvPr id="37" name="Oval 651"/>
              <p:cNvSpPr/>
              <p:nvPr/>
            </p:nvSpPr>
            <p:spPr>
              <a:xfrm>
                <a:off x="5524674" y="1413200"/>
                <a:ext cx="703376" cy="703084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n w="3175" cap="flat" cmpd="sng" algn="ctr">
                <a:solidFill>
                  <a:srgbClr val="FF000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34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38" name="Oval 652"/>
              <p:cNvSpPr/>
              <p:nvPr/>
            </p:nvSpPr>
            <p:spPr>
              <a:xfrm>
                <a:off x="5627879" y="1516361"/>
                <a:ext cx="496967" cy="496762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39" name="Oval 653"/>
              <p:cNvSpPr/>
              <p:nvPr/>
            </p:nvSpPr>
            <p:spPr>
              <a:xfrm>
                <a:off x="5766013" y="1651265"/>
                <a:ext cx="228637" cy="226955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n w="31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</p:grpSp>
        <p:sp>
          <p:nvSpPr>
            <p:cNvPr id="33" name="Freeform 57"/>
            <p:cNvSpPr>
              <a:spLocks/>
            </p:cNvSpPr>
            <p:nvPr/>
          </p:nvSpPr>
          <p:spPr bwMode="auto">
            <a:xfrm rot="15813706" flipH="1" flipV="1">
              <a:off x="4658487" y="3156412"/>
              <a:ext cx="255522" cy="803404"/>
            </a:xfrm>
            <a:custGeom>
              <a:avLst/>
              <a:gdLst/>
              <a:ahLst/>
              <a:cxnLst>
                <a:cxn ang="0">
                  <a:pos x="1431" y="75"/>
                </a:cxn>
                <a:cxn ang="0">
                  <a:pos x="1720" y="15"/>
                </a:cxn>
                <a:cxn ang="0">
                  <a:pos x="2010" y="0"/>
                </a:cxn>
                <a:cxn ang="0">
                  <a:pos x="2296" y="27"/>
                </a:cxn>
                <a:cxn ang="0">
                  <a:pos x="2573" y="93"/>
                </a:cxn>
                <a:cxn ang="0">
                  <a:pos x="2838" y="199"/>
                </a:cxn>
                <a:cxn ang="0">
                  <a:pos x="3086" y="341"/>
                </a:cxn>
                <a:cxn ang="0">
                  <a:pos x="3310" y="517"/>
                </a:cxn>
                <a:cxn ang="0">
                  <a:pos x="3509" y="727"/>
                </a:cxn>
                <a:cxn ang="0">
                  <a:pos x="3677" y="968"/>
                </a:cxn>
                <a:cxn ang="0">
                  <a:pos x="3811" y="1239"/>
                </a:cxn>
                <a:cxn ang="0">
                  <a:pos x="3856" y="1364"/>
                </a:cxn>
                <a:cxn ang="0">
                  <a:pos x="3893" y="1490"/>
                </a:cxn>
                <a:cxn ang="0">
                  <a:pos x="3920" y="1617"/>
                </a:cxn>
                <a:cxn ang="0">
                  <a:pos x="3940" y="1744"/>
                </a:cxn>
                <a:cxn ang="0">
                  <a:pos x="3950" y="1871"/>
                </a:cxn>
                <a:cxn ang="0">
                  <a:pos x="3953" y="1998"/>
                </a:cxn>
                <a:cxn ang="0">
                  <a:pos x="3947" y="2123"/>
                </a:cxn>
                <a:cxn ang="0">
                  <a:pos x="3933" y="2249"/>
                </a:cxn>
                <a:cxn ang="0">
                  <a:pos x="3912" y="2372"/>
                </a:cxn>
                <a:cxn ang="0">
                  <a:pos x="3882" y="2494"/>
                </a:cxn>
                <a:cxn ang="0">
                  <a:pos x="3809" y="2742"/>
                </a:cxn>
                <a:cxn ang="0">
                  <a:pos x="3693" y="3249"/>
                </a:cxn>
                <a:cxn ang="0">
                  <a:pos x="3626" y="3756"/>
                </a:cxn>
                <a:cxn ang="0">
                  <a:pos x="3605" y="4264"/>
                </a:cxn>
                <a:cxn ang="0">
                  <a:pos x="3623" y="4770"/>
                </a:cxn>
                <a:cxn ang="0">
                  <a:pos x="3675" y="5276"/>
                </a:cxn>
                <a:cxn ang="0">
                  <a:pos x="3758" y="5780"/>
                </a:cxn>
                <a:cxn ang="0">
                  <a:pos x="3864" y="6282"/>
                </a:cxn>
                <a:cxn ang="0">
                  <a:pos x="3991" y="6781"/>
                </a:cxn>
                <a:cxn ang="0">
                  <a:pos x="4130" y="7278"/>
                </a:cxn>
                <a:cxn ang="0">
                  <a:pos x="4279" y="7771"/>
                </a:cxn>
                <a:cxn ang="0">
                  <a:pos x="4318" y="7913"/>
                </a:cxn>
                <a:cxn ang="0">
                  <a:pos x="4192" y="7656"/>
                </a:cxn>
                <a:cxn ang="0">
                  <a:pos x="3944" y="7179"/>
                </a:cxn>
                <a:cxn ang="0">
                  <a:pos x="3689" y="6718"/>
                </a:cxn>
                <a:cxn ang="0">
                  <a:pos x="3382" y="6202"/>
                </a:cxn>
                <a:cxn ang="0">
                  <a:pos x="3034" y="5663"/>
                </a:cxn>
                <a:cxn ang="0">
                  <a:pos x="2648" y="5130"/>
                </a:cxn>
                <a:cxn ang="0">
                  <a:pos x="2235" y="4634"/>
                </a:cxn>
                <a:cxn ang="0">
                  <a:pos x="1800" y="4206"/>
                </a:cxn>
                <a:cxn ang="0">
                  <a:pos x="1352" y="3875"/>
                </a:cxn>
                <a:cxn ang="0">
                  <a:pos x="1117" y="3749"/>
                </a:cxn>
                <a:cxn ang="0">
                  <a:pos x="993" y="3677"/>
                </a:cxn>
                <a:cxn ang="0">
                  <a:pos x="873" y="3600"/>
                </a:cxn>
                <a:cxn ang="0">
                  <a:pos x="758" y="3514"/>
                </a:cxn>
                <a:cxn ang="0">
                  <a:pos x="648" y="3422"/>
                </a:cxn>
                <a:cxn ang="0">
                  <a:pos x="544" y="3323"/>
                </a:cxn>
                <a:cxn ang="0">
                  <a:pos x="447" y="3217"/>
                </a:cxn>
                <a:cxn ang="0">
                  <a:pos x="357" y="3103"/>
                </a:cxn>
                <a:cxn ang="0">
                  <a:pos x="276" y="2980"/>
                </a:cxn>
                <a:cxn ang="0">
                  <a:pos x="204" y="2851"/>
                </a:cxn>
                <a:cxn ang="0">
                  <a:pos x="142" y="2713"/>
                </a:cxn>
                <a:cxn ang="0">
                  <a:pos x="51" y="2425"/>
                </a:cxn>
                <a:cxn ang="0">
                  <a:pos x="6" y="2136"/>
                </a:cxn>
                <a:cxn ang="0">
                  <a:pos x="4" y="1846"/>
                </a:cxn>
                <a:cxn ang="0">
                  <a:pos x="45" y="1562"/>
                </a:cxn>
                <a:cxn ang="0">
                  <a:pos x="124" y="1289"/>
                </a:cxn>
                <a:cxn ang="0">
                  <a:pos x="243" y="1029"/>
                </a:cxn>
                <a:cxn ang="0">
                  <a:pos x="397" y="790"/>
                </a:cxn>
                <a:cxn ang="0">
                  <a:pos x="585" y="572"/>
                </a:cxn>
                <a:cxn ang="0">
                  <a:pos x="805" y="384"/>
                </a:cxn>
                <a:cxn ang="0">
                  <a:pos x="1056" y="227"/>
                </a:cxn>
              </a:cxnLst>
              <a:rect l="0" t="0" r="r" b="b"/>
              <a:pathLst>
                <a:path w="4330" h="7934">
                  <a:moveTo>
                    <a:pt x="1240" y="142"/>
                  </a:moveTo>
                  <a:lnTo>
                    <a:pt x="1335" y="106"/>
                  </a:lnTo>
                  <a:lnTo>
                    <a:pt x="1431" y="75"/>
                  </a:lnTo>
                  <a:lnTo>
                    <a:pt x="1526" y="51"/>
                  </a:lnTo>
                  <a:lnTo>
                    <a:pt x="1623" y="31"/>
                  </a:lnTo>
                  <a:lnTo>
                    <a:pt x="1720" y="15"/>
                  </a:lnTo>
                  <a:lnTo>
                    <a:pt x="1817" y="5"/>
                  </a:lnTo>
                  <a:lnTo>
                    <a:pt x="1914" y="0"/>
                  </a:lnTo>
                  <a:lnTo>
                    <a:pt x="2010" y="0"/>
                  </a:lnTo>
                  <a:lnTo>
                    <a:pt x="2106" y="4"/>
                  </a:lnTo>
                  <a:lnTo>
                    <a:pt x="2202" y="13"/>
                  </a:lnTo>
                  <a:lnTo>
                    <a:pt x="2296" y="27"/>
                  </a:lnTo>
                  <a:lnTo>
                    <a:pt x="2390" y="44"/>
                  </a:lnTo>
                  <a:lnTo>
                    <a:pt x="2483" y="66"/>
                  </a:lnTo>
                  <a:lnTo>
                    <a:pt x="2573" y="93"/>
                  </a:lnTo>
                  <a:lnTo>
                    <a:pt x="2663" y="124"/>
                  </a:lnTo>
                  <a:lnTo>
                    <a:pt x="2752" y="159"/>
                  </a:lnTo>
                  <a:lnTo>
                    <a:pt x="2838" y="199"/>
                  </a:lnTo>
                  <a:lnTo>
                    <a:pt x="2922" y="242"/>
                  </a:lnTo>
                  <a:lnTo>
                    <a:pt x="3005" y="290"/>
                  </a:lnTo>
                  <a:lnTo>
                    <a:pt x="3086" y="341"/>
                  </a:lnTo>
                  <a:lnTo>
                    <a:pt x="3163" y="396"/>
                  </a:lnTo>
                  <a:lnTo>
                    <a:pt x="3238" y="455"/>
                  </a:lnTo>
                  <a:lnTo>
                    <a:pt x="3310" y="517"/>
                  </a:lnTo>
                  <a:lnTo>
                    <a:pt x="3379" y="585"/>
                  </a:lnTo>
                  <a:lnTo>
                    <a:pt x="3446" y="654"/>
                  </a:lnTo>
                  <a:lnTo>
                    <a:pt x="3509" y="727"/>
                  </a:lnTo>
                  <a:lnTo>
                    <a:pt x="3569" y="805"/>
                  </a:lnTo>
                  <a:lnTo>
                    <a:pt x="3625" y="885"/>
                  </a:lnTo>
                  <a:lnTo>
                    <a:pt x="3677" y="968"/>
                  </a:lnTo>
                  <a:lnTo>
                    <a:pt x="3726" y="1056"/>
                  </a:lnTo>
                  <a:lnTo>
                    <a:pt x="3770" y="1146"/>
                  </a:lnTo>
                  <a:lnTo>
                    <a:pt x="3811" y="1239"/>
                  </a:lnTo>
                  <a:lnTo>
                    <a:pt x="3826" y="1280"/>
                  </a:lnTo>
                  <a:lnTo>
                    <a:pt x="3842" y="1322"/>
                  </a:lnTo>
                  <a:lnTo>
                    <a:pt x="3856" y="1364"/>
                  </a:lnTo>
                  <a:lnTo>
                    <a:pt x="3869" y="1406"/>
                  </a:lnTo>
                  <a:lnTo>
                    <a:pt x="3881" y="1448"/>
                  </a:lnTo>
                  <a:lnTo>
                    <a:pt x="3893" y="1490"/>
                  </a:lnTo>
                  <a:lnTo>
                    <a:pt x="3903" y="1533"/>
                  </a:lnTo>
                  <a:lnTo>
                    <a:pt x="3912" y="1574"/>
                  </a:lnTo>
                  <a:lnTo>
                    <a:pt x="3920" y="1617"/>
                  </a:lnTo>
                  <a:lnTo>
                    <a:pt x="3927" y="1659"/>
                  </a:lnTo>
                  <a:lnTo>
                    <a:pt x="3935" y="1702"/>
                  </a:lnTo>
                  <a:lnTo>
                    <a:pt x="3940" y="1744"/>
                  </a:lnTo>
                  <a:lnTo>
                    <a:pt x="3944" y="1787"/>
                  </a:lnTo>
                  <a:lnTo>
                    <a:pt x="3948" y="1828"/>
                  </a:lnTo>
                  <a:lnTo>
                    <a:pt x="3950" y="1871"/>
                  </a:lnTo>
                  <a:lnTo>
                    <a:pt x="3952" y="1913"/>
                  </a:lnTo>
                  <a:lnTo>
                    <a:pt x="3953" y="1956"/>
                  </a:lnTo>
                  <a:lnTo>
                    <a:pt x="3953" y="1998"/>
                  </a:lnTo>
                  <a:lnTo>
                    <a:pt x="3952" y="2040"/>
                  </a:lnTo>
                  <a:lnTo>
                    <a:pt x="3950" y="2081"/>
                  </a:lnTo>
                  <a:lnTo>
                    <a:pt x="3947" y="2123"/>
                  </a:lnTo>
                  <a:lnTo>
                    <a:pt x="3944" y="2165"/>
                  </a:lnTo>
                  <a:lnTo>
                    <a:pt x="3939" y="2207"/>
                  </a:lnTo>
                  <a:lnTo>
                    <a:pt x="3933" y="2249"/>
                  </a:lnTo>
                  <a:lnTo>
                    <a:pt x="3927" y="2290"/>
                  </a:lnTo>
                  <a:lnTo>
                    <a:pt x="3920" y="2331"/>
                  </a:lnTo>
                  <a:lnTo>
                    <a:pt x="3912" y="2372"/>
                  </a:lnTo>
                  <a:lnTo>
                    <a:pt x="3903" y="2413"/>
                  </a:lnTo>
                  <a:lnTo>
                    <a:pt x="3894" y="2453"/>
                  </a:lnTo>
                  <a:lnTo>
                    <a:pt x="3882" y="2494"/>
                  </a:lnTo>
                  <a:lnTo>
                    <a:pt x="3871" y="2533"/>
                  </a:lnTo>
                  <a:lnTo>
                    <a:pt x="3859" y="2573"/>
                  </a:lnTo>
                  <a:lnTo>
                    <a:pt x="3809" y="2742"/>
                  </a:lnTo>
                  <a:lnTo>
                    <a:pt x="3764" y="2911"/>
                  </a:lnTo>
                  <a:lnTo>
                    <a:pt x="3725" y="3080"/>
                  </a:lnTo>
                  <a:lnTo>
                    <a:pt x="3693" y="3249"/>
                  </a:lnTo>
                  <a:lnTo>
                    <a:pt x="3665" y="3418"/>
                  </a:lnTo>
                  <a:lnTo>
                    <a:pt x="3644" y="3587"/>
                  </a:lnTo>
                  <a:lnTo>
                    <a:pt x="3626" y="3756"/>
                  </a:lnTo>
                  <a:lnTo>
                    <a:pt x="3614" y="3925"/>
                  </a:lnTo>
                  <a:lnTo>
                    <a:pt x="3607" y="4095"/>
                  </a:lnTo>
                  <a:lnTo>
                    <a:pt x="3605" y="4264"/>
                  </a:lnTo>
                  <a:lnTo>
                    <a:pt x="3607" y="4432"/>
                  </a:lnTo>
                  <a:lnTo>
                    <a:pt x="3613" y="4602"/>
                  </a:lnTo>
                  <a:lnTo>
                    <a:pt x="3623" y="4770"/>
                  </a:lnTo>
                  <a:lnTo>
                    <a:pt x="3637" y="4939"/>
                  </a:lnTo>
                  <a:lnTo>
                    <a:pt x="3655" y="5108"/>
                  </a:lnTo>
                  <a:lnTo>
                    <a:pt x="3675" y="5276"/>
                  </a:lnTo>
                  <a:lnTo>
                    <a:pt x="3700" y="5444"/>
                  </a:lnTo>
                  <a:lnTo>
                    <a:pt x="3727" y="5613"/>
                  </a:lnTo>
                  <a:lnTo>
                    <a:pt x="3758" y="5780"/>
                  </a:lnTo>
                  <a:lnTo>
                    <a:pt x="3791" y="5947"/>
                  </a:lnTo>
                  <a:lnTo>
                    <a:pt x="3826" y="6115"/>
                  </a:lnTo>
                  <a:lnTo>
                    <a:pt x="3864" y="6282"/>
                  </a:lnTo>
                  <a:lnTo>
                    <a:pt x="3905" y="6448"/>
                  </a:lnTo>
                  <a:lnTo>
                    <a:pt x="3947" y="6616"/>
                  </a:lnTo>
                  <a:lnTo>
                    <a:pt x="3991" y="6781"/>
                  </a:lnTo>
                  <a:lnTo>
                    <a:pt x="4036" y="6947"/>
                  </a:lnTo>
                  <a:lnTo>
                    <a:pt x="4082" y="7113"/>
                  </a:lnTo>
                  <a:lnTo>
                    <a:pt x="4130" y="7278"/>
                  </a:lnTo>
                  <a:lnTo>
                    <a:pt x="4179" y="7442"/>
                  </a:lnTo>
                  <a:lnTo>
                    <a:pt x="4229" y="7606"/>
                  </a:lnTo>
                  <a:lnTo>
                    <a:pt x="4279" y="7771"/>
                  </a:lnTo>
                  <a:lnTo>
                    <a:pt x="4330" y="7934"/>
                  </a:lnTo>
                  <a:lnTo>
                    <a:pt x="4329" y="7933"/>
                  </a:lnTo>
                  <a:lnTo>
                    <a:pt x="4318" y="7913"/>
                  </a:lnTo>
                  <a:lnTo>
                    <a:pt x="4299" y="7873"/>
                  </a:lnTo>
                  <a:lnTo>
                    <a:pt x="4271" y="7817"/>
                  </a:lnTo>
                  <a:lnTo>
                    <a:pt x="4192" y="7656"/>
                  </a:lnTo>
                  <a:lnTo>
                    <a:pt x="4081" y="7441"/>
                  </a:lnTo>
                  <a:lnTo>
                    <a:pt x="4016" y="7316"/>
                  </a:lnTo>
                  <a:lnTo>
                    <a:pt x="3944" y="7179"/>
                  </a:lnTo>
                  <a:lnTo>
                    <a:pt x="3864" y="7033"/>
                  </a:lnTo>
                  <a:lnTo>
                    <a:pt x="3779" y="6879"/>
                  </a:lnTo>
                  <a:lnTo>
                    <a:pt x="3689" y="6718"/>
                  </a:lnTo>
                  <a:lnTo>
                    <a:pt x="3592" y="6550"/>
                  </a:lnTo>
                  <a:lnTo>
                    <a:pt x="3490" y="6378"/>
                  </a:lnTo>
                  <a:lnTo>
                    <a:pt x="3382" y="6202"/>
                  </a:lnTo>
                  <a:lnTo>
                    <a:pt x="3270" y="6024"/>
                  </a:lnTo>
                  <a:lnTo>
                    <a:pt x="3154" y="5843"/>
                  </a:lnTo>
                  <a:lnTo>
                    <a:pt x="3034" y="5663"/>
                  </a:lnTo>
                  <a:lnTo>
                    <a:pt x="2908" y="5483"/>
                  </a:lnTo>
                  <a:lnTo>
                    <a:pt x="2780" y="5305"/>
                  </a:lnTo>
                  <a:lnTo>
                    <a:pt x="2648" y="5130"/>
                  </a:lnTo>
                  <a:lnTo>
                    <a:pt x="2513" y="4960"/>
                  </a:lnTo>
                  <a:lnTo>
                    <a:pt x="2375" y="4793"/>
                  </a:lnTo>
                  <a:lnTo>
                    <a:pt x="2235" y="4634"/>
                  </a:lnTo>
                  <a:lnTo>
                    <a:pt x="2092" y="4482"/>
                  </a:lnTo>
                  <a:lnTo>
                    <a:pt x="1947" y="4339"/>
                  </a:lnTo>
                  <a:lnTo>
                    <a:pt x="1800" y="4206"/>
                  </a:lnTo>
                  <a:lnTo>
                    <a:pt x="1652" y="4083"/>
                  </a:lnTo>
                  <a:lnTo>
                    <a:pt x="1503" y="3973"/>
                  </a:lnTo>
                  <a:lnTo>
                    <a:pt x="1352" y="3875"/>
                  </a:lnTo>
                  <a:lnTo>
                    <a:pt x="1201" y="3792"/>
                  </a:lnTo>
                  <a:lnTo>
                    <a:pt x="1159" y="3771"/>
                  </a:lnTo>
                  <a:lnTo>
                    <a:pt x="1117" y="3749"/>
                  </a:lnTo>
                  <a:lnTo>
                    <a:pt x="1075" y="3725"/>
                  </a:lnTo>
                  <a:lnTo>
                    <a:pt x="1034" y="3702"/>
                  </a:lnTo>
                  <a:lnTo>
                    <a:pt x="993" y="3677"/>
                  </a:lnTo>
                  <a:lnTo>
                    <a:pt x="953" y="3652"/>
                  </a:lnTo>
                  <a:lnTo>
                    <a:pt x="912" y="3626"/>
                  </a:lnTo>
                  <a:lnTo>
                    <a:pt x="873" y="3600"/>
                  </a:lnTo>
                  <a:lnTo>
                    <a:pt x="834" y="3572"/>
                  </a:lnTo>
                  <a:lnTo>
                    <a:pt x="796" y="3544"/>
                  </a:lnTo>
                  <a:lnTo>
                    <a:pt x="758" y="3514"/>
                  </a:lnTo>
                  <a:lnTo>
                    <a:pt x="720" y="3484"/>
                  </a:lnTo>
                  <a:lnTo>
                    <a:pt x="684" y="3454"/>
                  </a:lnTo>
                  <a:lnTo>
                    <a:pt x="648" y="3422"/>
                  </a:lnTo>
                  <a:lnTo>
                    <a:pt x="612" y="3390"/>
                  </a:lnTo>
                  <a:lnTo>
                    <a:pt x="577" y="3357"/>
                  </a:lnTo>
                  <a:lnTo>
                    <a:pt x="544" y="3323"/>
                  </a:lnTo>
                  <a:lnTo>
                    <a:pt x="511" y="3288"/>
                  </a:lnTo>
                  <a:lnTo>
                    <a:pt x="479" y="3253"/>
                  </a:lnTo>
                  <a:lnTo>
                    <a:pt x="447" y="3217"/>
                  </a:lnTo>
                  <a:lnTo>
                    <a:pt x="416" y="3179"/>
                  </a:lnTo>
                  <a:lnTo>
                    <a:pt x="387" y="3142"/>
                  </a:lnTo>
                  <a:lnTo>
                    <a:pt x="357" y="3103"/>
                  </a:lnTo>
                  <a:lnTo>
                    <a:pt x="330" y="3063"/>
                  </a:lnTo>
                  <a:lnTo>
                    <a:pt x="302" y="3022"/>
                  </a:lnTo>
                  <a:lnTo>
                    <a:pt x="276" y="2980"/>
                  </a:lnTo>
                  <a:lnTo>
                    <a:pt x="251" y="2938"/>
                  </a:lnTo>
                  <a:lnTo>
                    <a:pt x="227" y="2895"/>
                  </a:lnTo>
                  <a:lnTo>
                    <a:pt x="204" y="2851"/>
                  </a:lnTo>
                  <a:lnTo>
                    <a:pt x="183" y="2806"/>
                  </a:lnTo>
                  <a:lnTo>
                    <a:pt x="162" y="2760"/>
                  </a:lnTo>
                  <a:lnTo>
                    <a:pt x="142" y="2713"/>
                  </a:lnTo>
                  <a:lnTo>
                    <a:pt x="107" y="2618"/>
                  </a:lnTo>
                  <a:lnTo>
                    <a:pt x="76" y="2522"/>
                  </a:lnTo>
                  <a:lnTo>
                    <a:pt x="51" y="2425"/>
                  </a:lnTo>
                  <a:lnTo>
                    <a:pt x="32" y="2329"/>
                  </a:lnTo>
                  <a:lnTo>
                    <a:pt x="16" y="2232"/>
                  </a:lnTo>
                  <a:lnTo>
                    <a:pt x="6" y="2136"/>
                  </a:lnTo>
                  <a:lnTo>
                    <a:pt x="1" y="2039"/>
                  </a:lnTo>
                  <a:lnTo>
                    <a:pt x="0" y="1942"/>
                  </a:lnTo>
                  <a:lnTo>
                    <a:pt x="4" y="1846"/>
                  </a:lnTo>
                  <a:lnTo>
                    <a:pt x="13" y="1751"/>
                  </a:lnTo>
                  <a:lnTo>
                    <a:pt x="26" y="1656"/>
                  </a:lnTo>
                  <a:lnTo>
                    <a:pt x="45" y="1562"/>
                  </a:lnTo>
                  <a:lnTo>
                    <a:pt x="67" y="1470"/>
                  </a:lnTo>
                  <a:lnTo>
                    <a:pt x="94" y="1378"/>
                  </a:lnTo>
                  <a:lnTo>
                    <a:pt x="124" y="1289"/>
                  </a:lnTo>
                  <a:lnTo>
                    <a:pt x="160" y="1201"/>
                  </a:lnTo>
                  <a:lnTo>
                    <a:pt x="199" y="1114"/>
                  </a:lnTo>
                  <a:lnTo>
                    <a:pt x="243" y="1029"/>
                  </a:lnTo>
                  <a:lnTo>
                    <a:pt x="290" y="947"/>
                  </a:lnTo>
                  <a:lnTo>
                    <a:pt x="341" y="867"/>
                  </a:lnTo>
                  <a:lnTo>
                    <a:pt x="397" y="790"/>
                  </a:lnTo>
                  <a:lnTo>
                    <a:pt x="455" y="714"/>
                  </a:lnTo>
                  <a:lnTo>
                    <a:pt x="518" y="642"/>
                  </a:lnTo>
                  <a:lnTo>
                    <a:pt x="585" y="572"/>
                  </a:lnTo>
                  <a:lnTo>
                    <a:pt x="655" y="506"/>
                  </a:lnTo>
                  <a:lnTo>
                    <a:pt x="728" y="443"/>
                  </a:lnTo>
                  <a:lnTo>
                    <a:pt x="805" y="384"/>
                  </a:lnTo>
                  <a:lnTo>
                    <a:pt x="886" y="328"/>
                  </a:lnTo>
                  <a:lnTo>
                    <a:pt x="969" y="274"/>
                  </a:lnTo>
                  <a:lnTo>
                    <a:pt x="1056" y="227"/>
                  </a:lnTo>
                  <a:lnTo>
                    <a:pt x="1146" y="182"/>
                  </a:lnTo>
                  <a:lnTo>
                    <a:pt x="1240" y="142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25000"/>
              </a:sys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Calibri" pitchFamily="-109" charset="0"/>
                <a:ea typeface="+mn-ea"/>
                <a:cs typeface="Arial" charset="0"/>
              </a:endParaRPr>
            </a:p>
          </p:txBody>
        </p:sp>
        <p:grpSp>
          <p:nvGrpSpPr>
            <p:cNvPr id="34" name="Group 133"/>
            <p:cNvGrpSpPr>
              <a:grpSpLocks/>
            </p:cNvGrpSpPr>
            <p:nvPr/>
          </p:nvGrpSpPr>
          <p:grpSpPr bwMode="auto">
            <a:xfrm flipH="1">
              <a:off x="4435355" y="2500313"/>
              <a:ext cx="650979" cy="1241111"/>
              <a:chOff x="7001096" y="2143116"/>
              <a:chExt cx="1000276" cy="1833550"/>
            </a:xfrm>
          </p:grpSpPr>
          <p:sp>
            <p:nvSpPr>
              <p:cNvPr id="35" name="Freeform 57"/>
              <p:cNvSpPr>
                <a:spLocks/>
              </p:cNvSpPr>
              <p:nvPr/>
            </p:nvSpPr>
            <p:spPr bwMode="auto">
              <a:xfrm>
                <a:off x="7001096" y="2143116"/>
                <a:ext cx="1000276" cy="1833550"/>
              </a:xfrm>
              <a:custGeom>
                <a:avLst/>
                <a:gdLst/>
                <a:ahLst/>
                <a:cxnLst>
                  <a:cxn ang="0">
                    <a:pos x="1431" y="75"/>
                  </a:cxn>
                  <a:cxn ang="0">
                    <a:pos x="1720" y="15"/>
                  </a:cxn>
                  <a:cxn ang="0">
                    <a:pos x="2010" y="0"/>
                  </a:cxn>
                  <a:cxn ang="0">
                    <a:pos x="2296" y="27"/>
                  </a:cxn>
                  <a:cxn ang="0">
                    <a:pos x="2573" y="93"/>
                  </a:cxn>
                  <a:cxn ang="0">
                    <a:pos x="2838" y="199"/>
                  </a:cxn>
                  <a:cxn ang="0">
                    <a:pos x="3086" y="341"/>
                  </a:cxn>
                  <a:cxn ang="0">
                    <a:pos x="3310" y="517"/>
                  </a:cxn>
                  <a:cxn ang="0">
                    <a:pos x="3509" y="727"/>
                  </a:cxn>
                  <a:cxn ang="0">
                    <a:pos x="3677" y="968"/>
                  </a:cxn>
                  <a:cxn ang="0">
                    <a:pos x="3811" y="1239"/>
                  </a:cxn>
                  <a:cxn ang="0">
                    <a:pos x="3856" y="1364"/>
                  </a:cxn>
                  <a:cxn ang="0">
                    <a:pos x="3893" y="1490"/>
                  </a:cxn>
                  <a:cxn ang="0">
                    <a:pos x="3920" y="1617"/>
                  </a:cxn>
                  <a:cxn ang="0">
                    <a:pos x="3940" y="1744"/>
                  </a:cxn>
                  <a:cxn ang="0">
                    <a:pos x="3950" y="1871"/>
                  </a:cxn>
                  <a:cxn ang="0">
                    <a:pos x="3953" y="1998"/>
                  </a:cxn>
                  <a:cxn ang="0">
                    <a:pos x="3947" y="2123"/>
                  </a:cxn>
                  <a:cxn ang="0">
                    <a:pos x="3933" y="2249"/>
                  </a:cxn>
                  <a:cxn ang="0">
                    <a:pos x="3912" y="2372"/>
                  </a:cxn>
                  <a:cxn ang="0">
                    <a:pos x="3882" y="2494"/>
                  </a:cxn>
                  <a:cxn ang="0">
                    <a:pos x="3809" y="2742"/>
                  </a:cxn>
                  <a:cxn ang="0">
                    <a:pos x="3693" y="3249"/>
                  </a:cxn>
                  <a:cxn ang="0">
                    <a:pos x="3626" y="3756"/>
                  </a:cxn>
                  <a:cxn ang="0">
                    <a:pos x="3605" y="4264"/>
                  </a:cxn>
                  <a:cxn ang="0">
                    <a:pos x="3623" y="4770"/>
                  </a:cxn>
                  <a:cxn ang="0">
                    <a:pos x="3675" y="5276"/>
                  </a:cxn>
                  <a:cxn ang="0">
                    <a:pos x="3758" y="5780"/>
                  </a:cxn>
                  <a:cxn ang="0">
                    <a:pos x="3864" y="6282"/>
                  </a:cxn>
                  <a:cxn ang="0">
                    <a:pos x="3991" y="6781"/>
                  </a:cxn>
                  <a:cxn ang="0">
                    <a:pos x="4130" y="7278"/>
                  </a:cxn>
                  <a:cxn ang="0">
                    <a:pos x="4279" y="7771"/>
                  </a:cxn>
                  <a:cxn ang="0">
                    <a:pos x="4318" y="7913"/>
                  </a:cxn>
                  <a:cxn ang="0">
                    <a:pos x="4192" y="7656"/>
                  </a:cxn>
                  <a:cxn ang="0">
                    <a:pos x="3944" y="7179"/>
                  </a:cxn>
                  <a:cxn ang="0">
                    <a:pos x="3689" y="6718"/>
                  </a:cxn>
                  <a:cxn ang="0">
                    <a:pos x="3382" y="6202"/>
                  </a:cxn>
                  <a:cxn ang="0">
                    <a:pos x="3034" y="5663"/>
                  </a:cxn>
                  <a:cxn ang="0">
                    <a:pos x="2648" y="5130"/>
                  </a:cxn>
                  <a:cxn ang="0">
                    <a:pos x="2235" y="4634"/>
                  </a:cxn>
                  <a:cxn ang="0">
                    <a:pos x="1800" y="4206"/>
                  </a:cxn>
                  <a:cxn ang="0">
                    <a:pos x="1352" y="3875"/>
                  </a:cxn>
                  <a:cxn ang="0">
                    <a:pos x="1117" y="3749"/>
                  </a:cxn>
                  <a:cxn ang="0">
                    <a:pos x="993" y="3677"/>
                  </a:cxn>
                  <a:cxn ang="0">
                    <a:pos x="873" y="3600"/>
                  </a:cxn>
                  <a:cxn ang="0">
                    <a:pos x="758" y="3514"/>
                  </a:cxn>
                  <a:cxn ang="0">
                    <a:pos x="648" y="3422"/>
                  </a:cxn>
                  <a:cxn ang="0">
                    <a:pos x="544" y="3323"/>
                  </a:cxn>
                  <a:cxn ang="0">
                    <a:pos x="447" y="3217"/>
                  </a:cxn>
                  <a:cxn ang="0">
                    <a:pos x="357" y="3103"/>
                  </a:cxn>
                  <a:cxn ang="0">
                    <a:pos x="276" y="2980"/>
                  </a:cxn>
                  <a:cxn ang="0">
                    <a:pos x="204" y="2851"/>
                  </a:cxn>
                  <a:cxn ang="0">
                    <a:pos x="142" y="2713"/>
                  </a:cxn>
                  <a:cxn ang="0">
                    <a:pos x="51" y="2425"/>
                  </a:cxn>
                  <a:cxn ang="0">
                    <a:pos x="6" y="2136"/>
                  </a:cxn>
                  <a:cxn ang="0">
                    <a:pos x="4" y="1846"/>
                  </a:cxn>
                  <a:cxn ang="0">
                    <a:pos x="45" y="1562"/>
                  </a:cxn>
                  <a:cxn ang="0">
                    <a:pos x="124" y="1289"/>
                  </a:cxn>
                  <a:cxn ang="0">
                    <a:pos x="243" y="1029"/>
                  </a:cxn>
                  <a:cxn ang="0">
                    <a:pos x="397" y="790"/>
                  </a:cxn>
                  <a:cxn ang="0">
                    <a:pos x="585" y="572"/>
                  </a:cxn>
                  <a:cxn ang="0">
                    <a:pos x="805" y="384"/>
                  </a:cxn>
                  <a:cxn ang="0">
                    <a:pos x="1056" y="227"/>
                  </a:cxn>
                </a:cxnLst>
                <a:rect l="0" t="0" r="r" b="b"/>
                <a:pathLst>
                  <a:path w="4330" h="7934">
                    <a:moveTo>
                      <a:pt x="1240" y="142"/>
                    </a:moveTo>
                    <a:lnTo>
                      <a:pt x="1335" y="106"/>
                    </a:lnTo>
                    <a:lnTo>
                      <a:pt x="1431" y="75"/>
                    </a:lnTo>
                    <a:lnTo>
                      <a:pt x="1526" y="51"/>
                    </a:lnTo>
                    <a:lnTo>
                      <a:pt x="1623" y="31"/>
                    </a:lnTo>
                    <a:lnTo>
                      <a:pt x="1720" y="15"/>
                    </a:lnTo>
                    <a:lnTo>
                      <a:pt x="1817" y="5"/>
                    </a:lnTo>
                    <a:lnTo>
                      <a:pt x="1914" y="0"/>
                    </a:lnTo>
                    <a:lnTo>
                      <a:pt x="2010" y="0"/>
                    </a:lnTo>
                    <a:lnTo>
                      <a:pt x="2106" y="4"/>
                    </a:lnTo>
                    <a:lnTo>
                      <a:pt x="2202" y="13"/>
                    </a:lnTo>
                    <a:lnTo>
                      <a:pt x="2296" y="27"/>
                    </a:lnTo>
                    <a:lnTo>
                      <a:pt x="2390" y="44"/>
                    </a:lnTo>
                    <a:lnTo>
                      <a:pt x="2483" y="66"/>
                    </a:lnTo>
                    <a:lnTo>
                      <a:pt x="2573" y="93"/>
                    </a:lnTo>
                    <a:lnTo>
                      <a:pt x="2663" y="124"/>
                    </a:lnTo>
                    <a:lnTo>
                      <a:pt x="2752" y="159"/>
                    </a:lnTo>
                    <a:lnTo>
                      <a:pt x="2838" y="199"/>
                    </a:lnTo>
                    <a:lnTo>
                      <a:pt x="2922" y="242"/>
                    </a:lnTo>
                    <a:lnTo>
                      <a:pt x="3005" y="290"/>
                    </a:lnTo>
                    <a:lnTo>
                      <a:pt x="3086" y="341"/>
                    </a:lnTo>
                    <a:lnTo>
                      <a:pt x="3163" y="396"/>
                    </a:lnTo>
                    <a:lnTo>
                      <a:pt x="3238" y="455"/>
                    </a:lnTo>
                    <a:lnTo>
                      <a:pt x="3310" y="517"/>
                    </a:lnTo>
                    <a:lnTo>
                      <a:pt x="3379" y="585"/>
                    </a:lnTo>
                    <a:lnTo>
                      <a:pt x="3446" y="654"/>
                    </a:lnTo>
                    <a:lnTo>
                      <a:pt x="3509" y="727"/>
                    </a:lnTo>
                    <a:lnTo>
                      <a:pt x="3569" y="805"/>
                    </a:lnTo>
                    <a:lnTo>
                      <a:pt x="3625" y="885"/>
                    </a:lnTo>
                    <a:lnTo>
                      <a:pt x="3677" y="968"/>
                    </a:lnTo>
                    <a:lnTo>
                      <a:pt x="3726" y="1056"/>
                    </a:lnTo>
                    <a:lnTo>
                      <a:pt x="3770" y="1146"/>
                    </a:lnTo>
                    <a:lnTo>
                      <a:pt x="3811" y="1239"/>
                    </a:lnTo>
                    <a:lnTo>
                      <a:pt x="3826" y="1280"/>
                    </a:lnTo>
                    <a:lnTo>
                      <a:pt x="3842" y="1322"/>
                    </a:lnTo>
                    <a:lnTo>
                      <a:pt x="3856" y="1364"/>
                    </a:lnTo>
                    <a:lnTo>
                      <a:pt x="3869" y="1406"/>
                    </a:lnTo>
                    <a:lnTo>
                      <a:pt x="3881" y="1448"/>
                    </a:lnTo>
                    <a:lnTo>
                      <a:pt x="3893" y="1490"/>
                    </a:lnTo>
                    <a:lnTo>
                      <a:pt x="3903" y="1533"/>
                    </a:lnTo>
                    <a:lnTo>
                      <a:pt x="3912" y="1574"/>
                    </a:lnTo>
                    <a:lnTo>
                      <a:pt x="3920" y="1617"/>
                    </a:lnTo>
                    <a:lnTo>
                      <a:pt x="3927" y="1659"/>
                    </a:lnTo>
                    <a:lnTo>
                      <a:pt x="3935" y="1702"/>
                    </a:lnTo>
                    <a:lnTo>
                      <a:pt x="3940" y="1744"/>
                    </a:lnTo>
                    <a:lnTo>
                      <a:pt x="3944" y="1787"/>
                    </a:lnTo>
                    <a:lnTo>
                      <a:pt x="3948" y="1828"/>
                    </a:lnTo>
                    <a:lnTo>
                      <a:pt x="3950" y="1871"/>
                    </a:lnTo>
                    <a:lnTo>
                      <a:pt x="3952" y="1913"/>
                    </a:lnTo>
                    <a:lnTo>
                      <a:pt x="3953" y="1956"/>
                    </a:lnTo>
                    <a:lnTo>
                      <a:pt x="3953" y="1998"/>
                    </a:lnTo>
                    <a:lnTo>
                      <a:pt x="3952" y="2040"/>
                    </a:lnTo>
                    <a:lnTo>
                      <a:pt x="3950" y="2081"/>
                    </a:lnTo>
                    <a:lnTo>
                      <a:pt x="3947" y="2123"/>
                    </a:lnTo>
                    <a:lnTo>
                      <a:pt x="3944" y="2165"/>
                    </a:lnTo>
                    <a:lnTo>
                      <a:pt x="3939" y="2207"/>
                    </a:lnTo>
                    <a:lnTo>
                      <a:pt x="3933" y="2249"/>
                    </a:lnTo>
                    <a:lnTo>
                      <a:pt x="3927" y="2290"/>
                    </a:lnTo>
                    <a:lnTo>
                      <a:pt x="3920" y="2331"/>
                    </a:lnTo>
                    <a:lnTo>
                      <a:pt x="3912" y="2372"/>
                    </a:lnTo>
                    <a:lnTo>
                      <a:pt x="3903" y="2413"/>
                    </a:lnTo>
                    <a:lnTo>
                      <a:pt x="3894" y="2453"/>
                    </a:lnTo>
                    <a:lnTo>
                      <a:pt x="3882" y="2494"/>
                    </a:lnTo>
                    <a:lnTo>
                      <a:pt x="3871" y="2533"/>
                    </a:lnTo>
                    <a:lnTo>
                      <a:pt x="3859" y="2573"/>
                    </a:lnTo>
                    <a:lnTo>
                      <a:pt x="3809" y="2742"/>
                    </a:lnTo>
                    <a:lnTo>
                      <a:pt x="3764" y="2911"/>
                    </a:lnTo>
                    <a:lnTo>
                      <a:pt x="3725" y="3080"/>
                    </a:lnTo>
                    <a:lnTo>
                      <a:pt x="3693" y="3249"/>
                    </a:lnTo>
                    <a:lnTo>
                      <a:pt x="3665" y="3418"/>
                    </a:lnTo>
                    <a:lnTo>
                      <a:pt x="3644" y="3587"/>
                    </a:lnTo>
                    <a:lnTo>
                      <a:pt x="3626" y="3756"/>
                    </a:lnTo>
                    <a:lnTo>
                      <a:pt x="3614" y="3925"/>
                    </a:lnTo>
                    <a:lnTo>
                      <a:pt x="3607" y="4095"/>
                    </a:lnTo>
                    <a:lnTo>
                      <a:pt x="3605" y="4264"/>
                    </a:lnTo>
                    <a:lnTo>
                      <a:pt x="3607" y="4432"/>
                    </a:lnTo>
                    <a:lnTo>
                      <a:pt x="3613" y="4602"/>
                    </a:lnTo>
                    <a:lnTo>
                      <a:pt x="3623" y="4770"/>
                    </a:lnTo>
                    <a:lnTo>
                      <a:pt x="3637" y="4939"/>
                    </a:lnTo>
                    <a:lnTo>
                      <a:pt x="3655" y="5108"/>
                    </a:lnTo>
                    <a:lnTo>
                      <a:pt x="3675" y="5276"/>
                    </a:lnTo>
                    <a:lnTo>
                      <a:pt x="3700" y="5444"/>
                    </a:lnTo>
                    <a:lnTo>
                      <a:pt x="3727" y="5613"/>
                    </a:lnTo>
                    <a:lnTo>
                      <a:pt x="3758" y="5780"/>
                    </a:lnTo>
                    <a:lnTo>
                      <a:pt x="3791" y="5947"/>
                    </a:lnTo>
                    <a:lnTo>
                      <a:pt x="3826" y="6115"/>
                    </a:lnTo>
                    <a:lnTo>
                      <a:pt x="3864" y="6282"/>
                    </a:lnTo>
                    <a:lnTo>
                      <a:pt x="3905" y="6448"/>
                    </a:lnTo>
                    <a:lnTo>
                      <a:pt x="3947" y="6616"/>
                    </a:lnTo>
                    <a:lnTo>
                      <a:pt x="3991" y="6781"/>
                    </a:lnTo>
                    <a:lnTo>
                      <a:pt x="4036" y="6947"/>
                    </a:lnTo>
                    <a:lnTo>
                      <a:pt x="4082" y="7113"/>
                    </a:lnTo>
                    <a:lnTo>
                      <a:pt x="4130" y="7278"/>
                    </a:lnTo>
                    <a:lnTo>
                      <a:pt x="4179" y="7442"/>
                    </a:lnTo>
                    <a:lnTo>
                      <a:pt x="4229" y="7606"/>
                    </a:lnTo>
                    <a:lnTo>
                      <a:pt x="4279" y="7771"/>
                    </a:lnTo>
                    <a:lnTo>
                      <a:pt x="4330" y="7934"/>
                    </a:lnTo>
                    <a:lnTo>
                      <a:pt x="4329" y="7933"/>
                    </a:lnTo>
                    <a:lnTo>
                      <a:pt x="4318" y="7913"/>
                    </a:lnTo>
                    <a:lnTo>
                      <a:pt x="4299" y="7873"/>
                    </a:lnTo>
                    <a:lnTo>
                      <a:pt x="4271" y="7817"/>
                    </a:lnTo>
                    <a:lnTo>
                      <a:pt x="4192" y="7656"/>
                    </a:lnTo>
                    <a:lnTo>
                      <a:pt x="4081" y="7441"/>
                    </a:lnTo>
                    <a:lnTo>
                      <a:pt x="4016" y="7316"/>
                    </a:lnTo>
                    <a:lnTo>
                      <a:pt x="3944" y="7179"/>
                    </a:lnTo>
                    <a:lnTo>
                      <a:pt x="3864" y="7033"/>
                    </a:lnTo>
                    <a:lnTo>
                      <a:pt x="3779" y="6879"/>
                    </a:lnTo>
                    <a:lnTo>
                      <a:pt x="3689" y="6718"/>
                    </a:lnTo>
                    <a:lnTo>
                      <a:pt x="3592" y="6550"/>
                    </a:lnTo>
                    <a:lnTo>
                      <a:pt x="3490" y="6378"/>
                    </a:lnTo>
                    <a:lnTo>
                      <a:pt x="3382" y="6202"/>
                    </a:lnTo>
                    <a:lnTo>
                      <a:pt x="3270" y="6024"/>
                    </a:lnTo>
                    <a:lnTo>
                      <a:pt x="3154" y="5843"/>
                    </a:lnTo>
                    <a:lnTo>
                      <a:pt x="3034" y="5663"/>
                    </a:lnTo>
                    <a:lnTo>
                      <a:pt x="2908" y="5483"/>
                    </a:lnTo>
                    <a:lnTo>
                      <a:pt x="2780" y="5305"/>
                    </a:lnTo>
                    <a:lnTo>
                      <a:pt x="2648" y="5130"/>
                    </a:lnTo>
                    <a:lnTo>
                      <a:pt x="2513" y="4960"/>
                    </a:lnTo>
                    <a:lnTo>
                      <a:pt x="2375" y="4793"/>
                    </a:lnTo>
                    <a:lnTo>
                      <a:pt x="2235" y="4634"/>
                    </a:lnTo>
                    <a:lnTo>
                      <a:pt x="2092" y="4482"/>
                    </a:lnTo>
                    <a:lnTo>
                      <a:pt x="1947" y="4339"/>
                    </a:lnTo>
                    <a:lnTo>
                      <a:pt x="1800" y="4206"/>
                    </a:lnTo>
                    <a:lnTo>
                      <a:pt x="1652" y="4083"/>
                    </a:lnTo>
                    <a:lnTo>
                      <a:pt x="1503" y="3973"/>
                    </a:lnTo>
                    <a:lnTo>
                      <a:pt x="1352" y="3875"/>
                    </a:lnTo>
                    <a:lnTo>
                      <a:pt x="1201" y="3792"/>
                    </a:lnTo>
                    <a:lnTo>
                      <a:pt x="1159" y="3771"/>
                    </a:lnTo>
                    <a:lnTo>
                      <a:pt x="1117" y="3749"/>
                    </a:lnTo>
                    <a:lnTo>
                      <a:pt x="1075" y="3725"/>
                    </a:lnTo>
                    <a:lnTo>
                      <a:pt x="1034" y="3702"/>
                    </a:lnTo>
                    <a:lnTo>
                      <a:pt x="993" y="3677"/>
                    </a:lnTo>
                    <a:lnTo>
                      <a:pt x="953" y="3652"/>
                    </a:lnTo>
                    <a:lnTo>
                      <a:pt x="912" y="3626"/>
                    </a:lnTo>
                    <a:lnTo>
                      <a:pt x="873" y="3600"/>
                    </a:lnTo>
                    <a:lnTo>
                      <a:pt x="834" y="3572"/>
                    </a:lnTo>
                    <a:lnTo>
                      <a:pt x="796" y="3544"/>
                    </a:lnTo>
                    <a:lnTo>
                      <a:pt x="758" y="3514"/>
                    </a:lnTo>
                    <a:lnTo>
                      <a:pt x="720" y="3484"/>
                    </a:lnTo>
                    <a:lnTo>
                      <a:pt x="684" y="3454"/>
                    </a:lnTo>
                    <a:lnTo>
                      <a:pt x="648" y="3422"/>
                    </a:lnTo>
                    <a:lnTo>
                      <a:pt x="612" y="3390"/>
                    </a:lnTo>
                    <a:lnTo>
                      <a:pt x="577" y="3357"/>
                    </a:lnTo>
                    <a:lnTo>
                      <a:pt x="544" y="3323"/>
                    </a:lnTo>
                    <a:lnTo>
                      <a:pt x="511" y="3288"/>
                    </a:lnTo>
                    <a:lnTo>
                      <a:pt x="479" y="3253"/>
                    </a:lnTo>
                    <a:lnTo>
                      <a:pt x="447" y="3217"/>
                    </a:lnTo>
                    <a:lnTo>
                      <a:pt x="416" y="3179"/>
                    </a:lnTo>
                    <a:lnTo>
                      <a:pt x="387" y="3142"/>
                    </a:lnTo>
                    <a:lnTo>
                      <a:pt x="357" y="3103"/>
                    </a:lnTo>
                    <a:lnTo>
                      <a:pt x="330" y="3063"/>
                    </a:lnTo>
                    <a:lnTo>
                      <a:pt x="302" y="3022"/>
                    </a:lnTo>
                    <a:lnTo>
                      <a:pt x="276" y="2980"/>
                    </a:lnTo>
                    <a:lnTo>
                      <a:pt x="251" y="2938"/>
                    </a:lnTo>
                    <a:lnTo>
                      <a:pt x="227" y="2895"/>
                    </a:lnTo>
                    <a:lnTo>
                      <a:pt x="204" y="2851"/>
                    </a:lnTo>
                    <a:lnTo>
                      <a:pt x="183" y="2806"/>
                    </a:lnTo>
                    <a:lnTo>
                      <a:pt x="162" y="2760"/>
                    </a:lnTo>
                    <a:lnTo>
                      <a:pt x="142" y="2713"/>
                    </a:lnTo>
                    <a:lnTo>
                      <a:pt x="107" y="2618"/>
                    </a:lnTo>
                    <a:lnTo>
                      <a:pt x="76" y="2522"/>
                    </a:lnTo>
                    <a:lnTo>
                      <a:pt x="51" y="2425"/>
                    </a:lnTo>
                    <a:lnTo>
                      <a:pt x="32" y="2329"/>
                    </a:lnTo>
                    <a:lnTo>
                      <a:pt x="16" y="2232"/>
                    </a:lnTo>
                    <a:lnTo>
                      <a:pt x="6" y="2136"/>
                    </a:lnTo>
                    <a:lnTo>
                      <a:pt x="1" y="2039"/>
                    </a:lnTo>
                    <a:lnTo>
                      <a:pt x="0" y="1942"/>
                    </a:lnTo>
                    <a:lnTo>
                      <a:pt x="4" y="1846"/>
                    </a:lnTo>
                    <a:lnTo>
                      <a:pt x="13" y="1751"/>
                    </a:lnTo>
                    <a:lnTo>
                      <a:pt x="26" y="1656"/>
                    </a:lnTo>
                    <a:lnTo>
                      <a:pt x="45" y="1562"/>
                    </a:lnTo>
                    <a:lnTo>
                      <a:pt x="67" y="1470"/>
                    </a:lnTo>
                    <a:lnTo>
                      <a:pt x="94" y="1378"/>
                    </a:lnTo>
                    <a:lnTo>
                      <a:pt x="124" y="1289"/>
                    </a:lnTo>
                    <a:lnTo>
                      <a:pt x="160" y="1201"/>
                    </a:lnTo>
                    <a:lnTo>
                      <a:pt x="199" y="1114"/>
                    </a:lnTo>
                    <a:lnTo>
                      <a:pt x="243" y="1029"/>
                    </a:lnTo>
                    <a:lnTo>
                      <a:pt x="290" y="947"/>
                    </a:lnTo>
                    <a:lnTo>
                      <a:pt x="341" y="867"/>
                    </a:lnTo>
                    <a:lnTo>
                      <a:pt x="397" y="790"/>
                    </a:lnTo>
                    <a:lnTo>
                      <a:pt x="455" y="714"/>
                    </a:lnTo>
                    <a:lnTo>
                      <a:pt x="518" y="642"/>
                    </a:lnTo>
                    <a:lnTo>
                      <a:pt x="585" y="572"/>
                    </a:lnTo>
                    <a:lnTo>
                      <a:pt x="655" y="506"/>
                    </a:lnTo>
                    <a:lnTo>
                      <a:pt x="728" y="443"/>
                    </a:lnTo>
                    <a:lnTo>
                      <a:pt x="805" y="384"/>
                    </a:lnTo>
                    <a:lnTo>
                      <a:pt x="886" y="328"/>
                    </a:lnTo>
                    <a:lnTo>
                      <a:pt x="969" y="274"/>
                    </a:lnTo>
                    <a:lnTo>
                      <a:pt x="1056" y="227"/>
                    </a:lnTo>
                    <a:lnTo>
                      <a:pt x="1146" y="182"/>
                    </a:lnTo>
                    <a:lnTo>
                      <a:pt x="1240" y="142"/>
                    </a:lnTo>
                    <a:close/>
                  </a:path>
                </a:pathLst>
              </a:custGeom>
              <a:gradFill>
                <a:gsLst>
                  <a:gs pos="0">
                    <a:srgbClr val="1F497D">
                      <a:lumMod val="50000"/>
                    </a:srgbClr>
                  </a:gs>
                  <a:gs pos="67000">
                    <a:srgbClr val="002060"/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kern="0">
                  <a:solidFill>
                    <a:sysClr val="windowText" lastClr="000000"/>
                  </a:solidFill>
                  <a:latin typeface="Calibri" pitchFamily="-109" charset="0"/>
                  <a:ea typeface="+mn-ea"/>
                  <a:cs typeface="Arial" charset="0"/>
                </a:endParaRPr>
              </a:p>
            </p:txBody>
          </p:sp>
          <p:sp>
            <p:nvSpPr>
              <p:cNvPr id="36" name="Oval 650"/>
              <p:cNvSpPr/>
              <p:nvPr/>
            </p:nvSpPr>
            <p:spPr>
              <a:xfrm flipV="1">
                <a:off x="7128300" y="2206820"/>
                <a:ext cx="687491" cy="623788"/>
              </a:xfrm>
              <a:prstGeom prst="ellipse">
                <a:avLst/>
              </a:prstGeom>
              <a:gradFill>
                <a:gsLst>
                  <a:gs pos="15000">
                    <a:srgbClr val="4F81BD">
                      <a:tint val="66000"/>
                      <a:satMod val="160000"/>
                      <a:alpha val="13000"/>
                    </a:srgbClr>
                  </a:gs>
                  <a:gs pos="100000">
                    <a:srgbClr val="4F81BD">
                      <a:tint val="44500"/>
                      <a:satMod val="160000"/>
                      <a:alpha val="59000"/>
                    </a:srgbClr>
                  </a:gs>
                  <a:gs pos="100000">
                    <a:srgbClr val="4F81BD">
                      <a:tint val="23500"/>
                      <a:satMod val="160000"/>
                      <a:alpha val="41000"/>
                    </a:srgbClr>
                  </a:gs>
                  <a:gs pos="100000">
                    <a:srgbClr val="4F81BD">
                      <a:tint val="23500"/>
                      <a:satMod val="160000"/>
                      <a:alpha val="0"/>
                    </a:srgbClr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sz="1800" kern="0" smtClean="0">
                  <a:solidFill>
                    <a:srgbClr val="FFFFFF"/>
                  </a:solidFill>
                  <a:ea typeface="+mn-ea"/>
                </a:endParaRPr>
              </a:p>
            </p:txBody>
          </p:sp>
        </p:grpSp>
      </p:grpSp>
      <p:grpSp>
        <p:nvGrpSpPr>
          <p:cNvPr id="50" name="Group 17"/>
          <p:cNvGrpSpPr>
            <a:grpSpLocks/>
          </p:cNvGrpSpPr>
          <p:nvPr/>
        </p:nvGrpSpPr>
        <p:grpSpPr bwMode="auto">
          <a:xfrm>
            <a:off x="1522246" y="3188471"/>
            <a:ext cx="644109" cy="919207"/>
            <a:chOff x="4109864" y="2500313"/>
            <a:chExt cx="1078086" cy="1537898"/>
          </a:xfrm>
          <a:effectLst>
            <a:outerShdw blurRad="63500" sx="102000" sy="102000" algn="ctr" rotWithShape="0">
              <a:prstClr val="black">
                <a:alpha val="0"/>
              </a:prstClr>
            </a:outerShdw>
          </a:effectLst>
        </p:grpSpPr>
        <p:grpSp>
          <p:nvGrpSpPr>
            <p:cNvPr id="51" name="Group 4"/>
            <p:cNvGrpSpPr>
              <a:grpSpLocks/>
            </p:cNvGrpSpPr>
            <p:nvPr/>
          </p:nvGrpSpPr>
          <p:grpSpPr bwMode="auto">
            <a:xfrm>
              <a:off x="4109864" y="3335127"/>
              <a:ext cx="703376" cy="703084"/>
              <a:chOff x="5524674" y="1413200"/>
              <a:chExt cx="703376" cy="703084"/>
            </a:xfrm>
          </p:grpSpPr>
          <p:sp>
            <p:nvSpPr>
              <p:cNvPr id="56" name="Oval 651"/>
              <p:cNvSpPr/>
              <p:nvPr/>
            </p:nvSpPr>
            <p:spPr>
              <a:xfrm>
                <a:off x="5524674" y="1413200"/>
                <a:ext cx="703376" cy="703084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n w="3175" cap="flat" cmpd="sng" algn="ctr">
                <a:solidFill>
                  <a:srgbClr val="FF000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34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57" name="Oval 652"/>
              <p:cNvSpPr/>
              <p:nvPr/>
            </p:nvSpPr>
            <p:spPr>
              <a:xfrm>
                <a:off x="5627879" y="1516361"/>
                <a:ext cx="496967" cy="496762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58" name="Oval 653"/>
              <p:cNvSpPr/>
              <p:nvPr/>
            </p:nvSpPr>
            <p:spPr>
              <a:xfrm>
                <a:off x="5766013" y="1651265"/>
                <a:ext cx="228637" cy="226955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n w="31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</p:grpSp>
        <p:sp>
          <p:nvSpPr>
            <p:cNvPr id="52" name="Freeform 57"/>
            <p:cNvSpPr>
              <a:spLocks/>
            </p:cNvSpPr>
            <p:nvPr/>
          </p:nvSpPr>
          <p:spPr bwMode="auto">
            <a:xfrm rot="15813706" flipH="1" flipV="1">
              <a:off x="4658487" y="3156412"/>
              <a:ext cx="255522" cy="803404"/>
            </a:xfrm>
            <a:custGeom>
              <a:avLst/>
              <a:gdLst/>
              <a:ahLst/>
              <a:cxnLst>
                <a:cxn ang="0">
                  <a:pos x="1431" y="75"/>
                </a:cxn>
                <a:cxn ang="0">
                  <a:pos x="1720" y="15"/>
                </a:cxn>
                <a:cxn ang="0">
                  <a:pos x="2010" y="0"/>
                </a:cxn>
                <a:cxn ang="0">
                  <a:pos x="2296" y="27"/>
                </a:cxn>
                <a:cxn ang="0">
                  <a:pos x="2573" y="93"/>
                </a:cxn>
                <a:cxn ang="0">
                  <a:pos x="2838" y="199"/>
                </a:cxn>
                <a:cxn ang="0">
                  <a:pos x="3086" y="341"/>
                </a:cxn>
                <a:cxn ang="0">
                  <a:pos x="3310" y="517"/>
                </a:cxn>
                <a:cxn ang="0">
                  <a:pos x="3509" y="727"/>
                </a:cxn>
                <a:cxn ang="0">
                  <a:pos x="3677" y="968"/>
                </a:cxn>
                <a:cxn ang="0">
                  <a:pos x="3811" y="1239"/>
                </a:cxn>
                <a:cxn ang="0">
                  <a:pos x="3856" y="1364"/>
                </a:cxn>
                <a:cxn ang="0">
                  <a:pos x="3893" y="1490"/>
                </a:cxn>
                <a:cxn ang="0">
                  <a:pos x="3920" y="1617"/>
                </a:cxn>
                <a:cxn ang="0">
                  <a:pos x="3940" y="1744"/>
                </a:cxn>
                <a:cxn ang="0">
                  <a:pos x="3950" y="1871"/>
                </a:cxn>
                <a:cxn ang="0">
                  <a:pos x="3953" y="1998"/>
                </a:cxn>
                <a:cxn ang="0">
                  <a:pos x="3947" y="2123"/>
                </a:cxn>
                <a:cxn ang="0">
                  <a:pos x="3933" y="2249"/>
                </a:cxn>
                <a:cxn ang="0">
                  <a:pos x="3912" y="2372"/>
                </a:cxn>
                <a:cxn ang="0">
                  <a:pos x="3882" y="2494"/>
                </a:cxn>
                <a:cxn ang="0">
                  <a:pos x="3809" y="2742"/>
                </a:cxn>
                <a:cxn ang="0">
                  <a:pos x="3693" y="3249"/>
                </a:cxn>
                <a:cxn ang="0">
                  <a:pos x="3626" y="3756"/>
                </a:cxn>
                <a:cxn ang="0">
                  <a:pos x="3605" y="4264"/>
                </a:cxn>
                <a:cxn ang="0">
                  <a:pos x="3623" y="4770"/>
                </a:cxn>
                <a:cxn ang="0">
                  <a:pos x="3675" y="5276"/>
                </a:cxn>
                <a:cxn ang="0">
                  <a:pos x="3758" y="5780"/>
                </a:cxn>
                <a:cxn ang="0">
                  <a:pos x="3864" y="6282"/>
                </a:cxn>
                <a:cxn ang="0">
                  <a:pos x="3991" y="6781"/>
                </a:cxn>
                <a:cxn ang="0">
                  <a:pos x="4130" y="7278"/>
                </a:cxn>
                <a:cxn ang="0">
                  <a:pos x="4279" y="7771"/>
                </a:cxn>
                <a:cxn ang="0">
                  <a:pos x="4318" y="7913"/>
                </a:cxn>
                <a:cxn ang="0">
                  <a:pos x="4192" y="7656"/>
                </a:cxn>
                <a:cxn ang="0">
                  <a:pos x="3944" y="7179"/>
                </a:cxn>
                <a:cxn ang="0">
                  <a:pos x="3689" y="6718"/>
                </a:cxn>
                <a:cxn ang="0">
                  <a:pos x="3382" y="6202"/>
                </a:cxn>
                <a:cxn ang="0">
                  <a:pos x="3034" y="5663"/>
                </a:cxn>
                <a:cxn ang="0">
                  <a:pos x="2648" y="5130"/>
                </a:cxn>
                <a:cxn ang="0">
                  <a:pos x="2235" y="4634"/>
                </a:cxn>
                <a:cxn ang="0">
                  <a:pos x="1800" y="4206"/>
                </a:cxn>
                <a:cxn ang="0">
                  <a:pos x="1352" y="3875"/>
                </a:cxn>
                <a:cxn ang="0">
                  <a:pos x="1117" y="3749"/>
                </a:cxn>
                <a:cxn ang="0">
                  <a:pos x="993" y="3677"/>
                </a:cxn>
                <a:cxn ang="0">
                  <a:pos x="873" y="3600"/>
                </a:cxn>
                <a:cxn ang="0">
                  <a:pos x="758" y="3514"/>
                </a:cxn>
                <a:cxn ang="0">
                  <a:pos x="648" y="3422"/>
                </a:cxn>
                <a:cxn ang="0">
                  <a:pos x="544" y="3323"/>
                </a:cxn>
                <a:cxn ang="0">
                  <a:pos x="447" y="3217"/>
                </a:cxn>
                <a:cxn ang="0">
                  <a:pos x="357" y="3103"/>
                </a:cxn>
                <a:cxn ang="0">
                  <a:pos x="276" y="2980"/>
                </a:cxn>
                <a:cxn ang="0">
                  <a:pos x="204" y="2851"/>
                </a:cxn>
                <a:cxn ang="0">
                  <a:pos x="142" y="2713"/>
                </a:cxn>
                <a:cxn ang="0">
                  <a:pos x="51" y="2425"/>
                </a:cxn>
                <a:cxn ang="0">
                  <a:pos x="6" y="2136"/>
                </a:cxn>
                <a:cxn ang="0">
                  <a:pos x="4" y="1846"/>
                </a:cxn>
                <a:cxn ang="0">
                  <a:pos x="45" y="1562"/>
                </a:cxn>
                <a:cxn ang="0">
                  <a:pos x="124" y="1289"/>
                </a:cxn>
                <a:cxn ang="0">
                  <a:pos x="243" y="1029"/>
                </a:cxn>
                <a:cxn ang="0">
                  <a:pos x="397" y="790"/>
                </a:cxn>
                <a:cxn ang="0">
                  <a:pos x="585" y="572"/>
                </a:cxn>
                <a:cxn ang="0">
                  <a:pos x="805" y="384"/>
                </a:cxn>
                <a:cxn ang="0">
                  <a:pos x="1056" y="227"/>
                </a:cxn>
              </a:cxnLst>
              <a:rect l="0" t="0" r="r" b="b"/>
              <a:pathLst>
                <a:path w="4330" h="7934">
                  <a:moveTo>
                    <a:pt x="1240" y="142"/>
                  </a:moveTo>
                  <a:lnTo>
                    <a:pt x="1335" y="106"/>
                  </a:lnTo>
                  <a:lnTo>
                    <a:pt x="1431" y="75"/>
                  </a:lnTo>
                  <a:lnTo>
                    <a:pt x="1526" y="51"/>
                  </a:lnTo>
                  <a:lnTo>
                    <a:pt x="1623" y="31"/>
                  </a:lnTo>
                  <a:lnTo>
                    <a:pt x="1720" y="15"/>
                  </a:lnTo>
                  <a:lnTo>
                    <a:pt x="1817" y="5"/>
                  </a:lnTo>
                  <a:lnTo>
                    <a:pt x="1914" y="0"/>
                  </a:lnTo>
                  <a:lnTo>
                    <a:pt x="2010" y="0"/>
                  </a:lnTo>
                  <a:lnTo>
                    <a:pt x="2106" y="4"/>
                  </a:lnTo>
                  <a:lnTo>
                    <a:pt x="2202" y="13"/>
                  </a:lnTo>
                  <a:lnTo>
                    <a:pt x="2296" y="27"/>
                  </a:lnTo>
                  <a:lnTo>
                    <a:pt x="2390" y="44"/>
                  </a:lnTo>
                  <a:lnTo>
                    <a:pt x="2483" y="66"/>
                  </a:lnTo>
                  <a:lnTo>
                    <a:pt x="2573" y="93"/>
                  </a:lnTo>
                  <a:lnTo>
                    <a:pt x="2663" y="124"/>
                  </a:lnTo>
                  <a:lnTo>
                    <a:pt x="2752" y="159"/>
                  </a:lnTo>
                  <a:lnTo>
                    <a:pt x="2838" y="199"/>
                  </a:lnTo>
                  <a:lnTo>
                    <a:pt x="2922" y="242"/>
                  </a:lnTo>
                  <a:lnTo>
                    <a:pt x="3005" y="290"/>
                  </a:lnTo>
                  <a:lnTo>
                    <a:pt x="3086" y="341"/>
                  </a:lnTo>
                  <a:lnTo>
                    <a:pt x="3163" y="396"/>
                  </a:lnTo>
                  <a:lnTo>
                    <a:pt x="3238" y="455"/>
                  </a:lnTo>
                  <a:lnTo>
                    <a:pt x="3310" y="517"/>
                  </a:lnTo>
                  <a:lnTo>
                    <a:pt x="3379" y="585"/>
                  </a:lnTo>
                  <a:lnTo>
                    <a:pt x="3446" y="654"/>
                  </a:lnTo>
                  <a:lnTo>
                    <a:pt x="3509" y="727"/>
                  </a:lnTo>
                  <a:lnTo>
                    <a:pt x="3569" y="805"/>
                  </a:lnTo>
                  <a:lnTo>
                    <a:pt x="3625" y="885"/>
                  </a:lnTo>
                  <a:lnTo>
                    <a:pt x="3677" y="968"/>
                  </a:lnTo>
                  <a:lnTo>
                    <a:pt x="3726" y="1056"/>
                  </a:lnTo>
                  <a:lnTo>
                    <a:pt x="3770" y="1146"/>
                  </a:lnTo>
                  <a:lnTo>
                    <a:pt x="3811" y="1239"/>
                  </a:lnTo>
                  <a:lnTo>
                    <a:pt x="3826" y="1280"/>
                  </a:lnTo>
                  <a:lnTo>
                    <a:pt x="3842" y="1322"/>
                  </a:lnTo>
                  <a:lnTo>
                    <a:pt x="3856" y="1364"/>
                  </a:lnTo>
                  <a:lnTo>
                    <a:pt x="3869" y="1406"/>
                  </a:lnTo>
                  <a:lnTo>
                    <a:pt x="3881" y="1448"/>
                  </a:lnTo>
                  <a:lnTo>
                    <a:pt x="3893" y="1490"/>
                  </a:lnTo>
                  <a:lnTo>
                    <a:pt x="3903" y="1533"/>
                  </a:lnTo>
                  <a:lnTo>
                    <a:pt x="3912" y="1574"/>
                  </a:lnTo>
                  <a:lnTo>
                    <a:pt x="3920" y="1617"/>
                  </a:lnTo>
                  <a:lnTo>
                    <a:pt x="3927" y="1659"/>
                  </a:lnTo>
                  <a:lnTo>
                    <a:pt x="3935" y="1702"/>
                  </a:lnTo>
                  <a:lnTo>
                    <a:pt x="3940" y="1744"/>
                  </a:lnTo>
                  <a:lnTo>
                    <a:pt x="3944" y="1787"/>
                  </a:lnTo>
                  <a:lnTo>
                    <a:pt x="3948" y="1828"/>
                  </a:lnTo>
                  <a:lnTo>
                    <a:pt x="3950" y="1871"/>
                  </a:lnTo>
                  <a:lnTo>
                    <a:pt x="3952" y="1913"/>
                  </a:lnTo>
                  <a:lnTo>
                    <a:pt x="3953" y="1956"/>
                  </a:lnTo>
                  <a:lnTo>
                    <a:pt x="3953" y="1998"/>
                  </a:lnTo>
                  <a:lnTo>
                    <a:pt x="3952" y="2040"/>
                  </a:lnTo>
                  <a:lnTo>
                    <a:pt x="3950" y="2081"/>
                  </a:lnTo>
                  <a:lnTo>
                    <a:pt x="3947" y="2123"/>
                  </a:lnTo>
                  <a:lnTo>
                    <a:pt x="3944" y="2165"/>
                  </a:lnTo>
                  <a:lnTo>
                    <a:pt x="3939" y="2207"/>
                  </a:lnTo>
                  <a:lnTo>
                    <a:pt x="3933" y="2249"/>
                  </a:lnTo>
                  <a:lnTo>
                    <a:pt x="3927" y="2290"/>
                  </a:lnTo>
                  <a:lnTo>
                    <a:pt x="3920" y="2331"/>
                  </a:lnTo>
                  <a:lnTo>
                    <a:pt x="3912" y="2372"/>
                  </a:lnTo>
                  <a:lnTo>
                    <a:pt x="3903" y="2413"/>
                  </a:lnTo>
                  <a:lnTo>
                    <a:pt x="3894" y="2453"/>
                  </a:lnTo>
                  <a:lnTo>
                    <a:pt x="3882" y="2494"/>
                  </a:lnTo>
                  <a:lnTo>
                    <a:pt x="3871" y="2533"/>
                  </a:lnTo>
                  <a:lnTo>
                    <a:pt x="3859" y="2573"/>
                  </a:lnTo>
                  <a:lnTo>
                    <a:pt x="3809" y="2742"/>
                  </a:lnTo>
                  <a:lnTo>
                    <a:pt x="3764" y="2911"/>
                  </a:lnTo>
                  <a:lnTo>
                    <a:pt x="3725" y="3080"/>
                  </a:lnTo>
                  <a:lnTo>
                    <a:pt x="3693" y="3249"/>
                  </a:lnTo>
                  <a:lnTo>
                    <a:pt x="3665" y="3418"/>
                  </a:lnTo>
                  <a:lnTo>
                    <a:pt x="3644" y="3587"/>
                  </a:lnTo>
                  <a:lnTo>
                    <a:pt x="3626" y="3756"/>
                  </a:lnTo>
                  <a:lnTo>
                    <a:pt x="3614" y="3925"/>
                  </a:lnTo>
                  <a:lnTo>
                    <a:pt x="3607" y="4095"/>
                  </a:lnTo>
                  <a:lnTo>
                    <a:pt x="3605" y="4264"/>
                  </a:lnTo>
                  <a:lnTo>
                    <a:pt x="3607" y="4432"/>
                  </a:lnTo>
                  <a:lnTo>
                    <a:pt x="3613" y="4602"/>
                  </a:lnTo>
                  <a:lnTo>
                    <a:pt x="3623" y="4770"/>
                  </a:lnTo>
                  <a:lnTo>
                    <a:pt x="3637" y="4939"/>
                  </a:lnTo>
                  <a:lnTo>
                    <a:pt x="3655" y="5108"/>
                  </a:lnTo>
                  <a:lnTo>
                    <a:pt x="3675" y="5276"/>
                  </a:lnTo>
                  <a:lnTo>
                    <a:pt x="3700" y="5444"/>
                  </a:lnTo>
                  <a:lnTo>
                    <a:pt x="3727" y="5613"/>
                  </a:lnTo>
                  <a:lnTo>
                    <a:pt x="3758" y="5780"/>
                  </a:lnTo>
                  <a:lnTo>
                    <a:pt x="3791" y="5947"/>
                  </a:lnTo>
                  <a:lnTo>
                    <a:pt x="3826" y="6115"/>
                  </a:lnTo>
                  <a:lnTo>
                    <a:pt x="3864" y="6282"/>
                  </a:lnTo>
                  <a:lnTo>
                    <a:pt x="3905" y="6448"/>
                  </a:lnTo>
                  <a:lnTo>
                    <a:pt x="3947" y="6616"/>
                  </a:lnTo>
                  <a:lnTo>
                    <a:pt x="3991" y="6781"/>
                  </a:lnTo>
                  <a:lnTo>
                    <a:pt x="4036" y="6947"/>
                  </a:lnTo>
                  <a:lnTo>
                    <a:pt x="4082" y="7113"/>
                  </a:lnTo>
                  <a:lnTo>
                    <a:pt x="4130" y="7278"/>
                  </a:lnTo>
                  <a:lnTo>
                    <a:pt x="4179" y="7442"/>
                  </a:lnTo>
                  <a:lnTo>
                    <a:pt x="4229" y="7606"/>
                  </a:lnTo>
                  <a:lnTo>
                    <a:pt x="4279" y="7771"/>
                  </a:lnTo>
                  <a:lnTo>
                    <a:pt x="4330" y="7934"/>
                  </a:lnTo>
                  <a:lnTo>
                    <a:pt x="4329" y="7933"/>
                  </a:lnTo>
                  <a:lnTo>
                    <a:pt x="4318" y="7913"/>
                  </a:lnTo>
                  <a:lnTo>
                    <a:pt x="4299" y="7873"/>
                  </a:lnTo>
                  <a:lnTo>
                    <a:pt x="4271" y="7817"/>
                  </a:lnTo>
                  <a:lnTo>
                    <a:pt x="4192" y="7656"/>
                  </a:lnTo>
                  <a:lnTo>
                    <a:pt x="4081" y="7441"/>
                  </a:lnTo>
                  <a:lnTo>
                    <a:pt x="4016" y="7316"/>
                  </a:lnTo>
                  <a:lnTo>
                    <a:pt x="3944" y="7179"/>
                  </a:lnTo>
                  <a:lnTo>
                    <a:pt x="3864" y="7033"/>
                  </a:lnTo>
                  <a:lnTo>
                    <a:pt x="3779" y="6879"/>
                  </a:lnTo>
                  <a:lnTo>
                    <a:pt x="3689" y="6718"/>
                  </a:lnTo>
                  <a:lnTo>
                    <a:pt x="3592" y="6550"/>
                  </a:lnTo>
                  <a:lnTo>
                    <a:pt x="3490" y="6378"/>
                  </a:lnTo>
                  <a:lnTo>
                    <a:pt x="3382" y="6202"/>
                  </a:lnTo>
                  <a:lnTo>
                    <a:pt x="3270" y="6024"/>
                  </a:lnTo>
                  <a:lnTo>
                    <a:pt x="3154" y="5843"/>
                  </a:lnTo>
                  <a:lnTo>
                    <a:pt x="3034" y="5663"/>
                  </a:lnTo>
                  <a:lnTo>
                    <a:pt x="2908" y="5483"/>
                  </a:lnTo>
                  <a:lnTo>
                    <a:pt x="2780" y="5305"/>
                  </a:lnTo>
                  <a:lnTo>
                    <a:pt x="2648" y="5130"/>
                  </a:lnTo>
                  <a:lnTo>
                    <a:pt x="2513" y="4960"/>
                  </a:lnTo>
                  <a:lnTo>
                    <a:pt x="2375" y="4793"/>
                  </a:lnTo>
                  <a:lnTo>
                    <a:pt x="2235" y="4634"/>
                  </a:lnTo>
                  <a:lnTo>
                    <a:pt x="2092" y="4482"/>
                  </a:lnTo>
                  <a:lnTo>
                    <a:pt x="1947" y="4339"/>
                  </a:lnTo>
                  <a:lnTo>
                    <a:pt x="1800" y="4206"/>
                  </a:lnTo>
                  <a:lnTo>
                    <a:pt x="1652" y="4083"/>
                  </a:lnTo>
                  <a:lnTo>
                    <a:pt x="1503" y="3973"/>
                  </a:lnTo>
                  <a:lnTo>
                    <a:pt x="1352" y="3875"/>
                  </a:lnTo>
                  <a:lnTo>
                    <a:pt x="1201" y="3792"/>
                  </a:lnTo>
                  <a:lnTo>
                    <a:pt x="1159" y="3771"/>
                  </a:lnTo>
                  <a:lnTo>
                    <a:pt x="1117" y="3749"/>
                  </a:lnTo>
                  <a:lnTo>
                    <a:pt x="1075" y="3725"/>
                  </a:lnTo>
                  <a:lnTo>
                    <a:pt x="1034" y="3702"/>
                  </a:lnTo>
                  <a:lnTo>
                    <a:pt x="993" y="3677"/>
                  </a:lnTo>
                  <a:lnTo>
                    <a:pt x="953" y="3652"/>
                  </a:lnTo>
                  <a:lnTo>
                    <a:pt x="912" y="3626"/>
                  </a:lnTo>
                  <a:lnTo>
                    <a:pt x="873" y="3600"/>
                  </a:lnTo>
                  <a:lnTo>
                    <a:pt x="834" y="3572"/>
                  </a:lnTo>
                  <a:lnTo>
                    <a:pt x="796" y="3544"/>
                  </a:lnTo>
                  <a:lnTo>
                    <a:pt x="758" y="3514"/>
                  </a:lnTo>
                  <a:lnTo>
                    <a:pt x="720" y="3484"/>
                  </a:lnTo>
                  <a:lnTo>
                    <a:pt x="684" y="3454"/>
                  </a:lnTo>
                  <a:lnTo>
                    <a:pt x="648" y="3422"/>
                  </a:lnTo>
                  <a:lnTo>
                    <a:pt x="612" y="3390"/>
                  </a:lnTo>
                  <a:lnTo>
                    <a:pt x="577" y="3357"/>
                  </a:lnTo>
                  <a:lnTo>
                    <a:pt x="544" y="3323"/>
                  </a:lnTo>
                  <a:lnTo>
                    <a:pt x="511" y="3288"/>
                  </a:lnTo>
                  <a:lnTo>
                    <a:pt x="479" y="3253"/>
                  </a:lnTo>
                  <a:lnTo>
                    <a:pt x="447" y="3217"/>
                  </a:lnTo>
                  <a:lnTo>
                    <a:pt x="416" y="3179"/>
                  </a:lnTo>
                  <a:lnTo>
                    <a:pt x="387" y="3142"/>
                  </a:lnTo>
                  <a:lnTo>
                    <a:pt x="357" y="3103"/>
                  </a:lnTo>
                  <a:lnTo>
                    <a:pt x="330" y="3063"/>
                  </a:lnTo>
                  <a:lnTo>
                    <a:pt x="302" y="3022"/>
                  </a:lnTo>
                  <a:lnTo>
                    <a:pt x="276" y="2980"/>
                  </a:lnTo>
                  <a:lnTo>
                    <a:pt x="251" y="2938"/>
                  </a:lnTo>
                  <a:lnTo>
                    <a:pt x="227" y="2895"/>
                  </a:lnTo>
                  <a:lnTo>
                    <a:pt x="204" y="2851"/>
                  </a:lnTo>
                  <a:lnTo>
                    <a:pt x="183" y="2806"/>
                  </a:lnTo>
                  <a:lnTo>
                    <a:pt x="162" y="2760"/>
                  </a:lnTo>
                  <a:lnTo>
                    <a:pt x="142" y="2713"/>
                  </a:lnTo>
                  <a:lnTo>
                    <a:pt x="107" y="2618"/>
                  </a:lnTo>
                  <a:lnTo>
                    <a:pt x="76" y="2522"/>
                  </a:lnTo>
                  <a:lnTo>
                    <a:pt x="51" y="2425"/>
                  </a:lnTo>
                  <a:lnTo>
                    <a:pt x="32" y="2329"/>
                  </a:lnTo>
                  <a:lnTo>
                    <a:pt x="16" y="2232"/>
                  </a:lnTo>
                  <a:lnTo>
                    <a:pt x="6" y="2136"/>
                  </a:lnTo>
                  <a:lnTo>
                    <a:pt x="1" y="2039"/>
                  </a:lnTo>
                  <a:lnTo>
                    <a:pt x="0" y="1942"/>
                  </a:lnTo>
                  <a:lnTo>
                    <a:pt x="4" y="1846"/>
                  </a:lnTo>
                  <a:lnTo>
                    <a:pt x="13" y="1751"/>
                  </a:lnTo>
                  <a:lnTo>
                    <a:pt x="26" y="1656"/>
                  </a:lnTo>
                  <a:lnTo>
                    <a:pt x="45" y="1562"/>
                  </a:lnTo>
                  <a:lnTo>
                    <a:pt x="67" y="1470"/>
                  </a:lnTo>
                  <a:lnTo>
                    <a:pt x="94" y="1378"/>
                  </a:lnTo>
                  <a:lnTo>
                    <a:pt x="124" y="1289"/>
                  </a:lnTo>
                  <a:lnTo>
                    <a:pt x="160" y="1201"/>
                  </a:lnTo>
                  <a:lnTo>
                    <a:pt x="199" y="1114"/>
                  </a:lnTo>
                  <a:lnTo>
                    <a:pt x="243" y="1029"/>
                  </a:lnTo>
                  <a:lnTo>
                    <a:pt x="290" y="947"/>
                  </a:lnTo>
                  <a:lnTo>
                    <a:pt x="341" y="867"/>
                  </a:lnTo>
                  <a:lnTo>
                    <a:pt x="397" y="790"/>
                  </a:lnTo>
                  <a:lnTo>
                    <a:pt x="455" y="714"/>
                  </a:lnTo>
                  <a:lnTo>
                    <a:pt x="518" y="642"/>
                  </a:lnTo>
                  <a:lnTo>
                    <a:pt x="585" y="572"/>
                  </a:lnTo>
                  <a:lnTo>
                    <a:pt x="655" y="506"/>
                  </a:lnTo>
                  <a:lnTo>
                    <a:pt x="728" y="443"/>
                  </a:lnTo>
                  <a:lnTo>
                    <a:pt x="805" y="384"/>
                  </a:lnTo>
                  <a:lnTo>
                    <a:pt x="886" y="328"/>
                  </a:lnTo>
                  <a:lnTo>
                    <a:pt x="969" y="274"/>
                  </a:lnTo>
                  <a:lnTo>
                    <a:pt x="1056" y="227"/>
                  </a:lnTo>
                  <a:lnTo>
                    <a:pt x="1146" y="182"/>
                  </a:lnTo>
                  <a:lnTo>
                    <a:pt x="1240" y="142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25000"/>
              </a:sys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Calibri" pitchFamily="-109" charset="0"/>
                <a:ea typeface="+mn-ea"/>
                <a:cs typeface="Arial" charset="0"/>
              </a:endParaRPr>
            </a:p>
          </p:txBody>
        </p:sp>
        <p:grpSp>
          <p:nvGrpSpPr>
            <p:cNvPr id="53" name="Group 133"/>
            <p:cNvGrpSpPr>
              <a:grpSpLocks/>
            </p:cNvGrpSpPr>
            <p:nvPr/>
          </p:nvGrpSpPr>
          <p:grpSpPr bwMode="auto">
            <a:xfrm flipH="1">
              <a:off x="4435355" y="2500313"/>
              <a:ext cx="650979" cy="1241111"/>
              <a:chOff x="7001096" y="2143116"/>
              <a:chExt cx="1000276" cy="1833550"/>
            </a:xfrm>
          </p:grpSpPr>
          <p:sp>
            <p:nvSpPr>
              <p:cNvPr id="54" name="Freeform 57"/>
              <p:cNvSpPr>
                <a:spLocks/>
              </p:cNvSpPr>
              <p:nvPr/>
            </p:nvSpPr>
            <p:spPr bwMode="auto">
              <a:xfrm>
                <a:off x="7001096" y="2143116"/>
                <a:ext cx="1000276" cy="1833550"/>
              </a:xfrm>
              <a:custGeom>
                <a:avLst/>
                <a:gdLst/>
                <a:ahLst/>
                <a:cxnLst>
                  <a:cxn ang="0">
                    <a:pos x="1431" y="75"/>
                  </a:cxn>
                  <a:cxn ang="0">
                    <a:pos x="1720" y="15"/>
                  </a:cxn>
                  <a:cxn ang="0">
                    <a:pos x="2010" y="0"/>
                  </a:cxn>
                  <a:cxn ang="0">
                    <a:pos x="2296" y="27"/>
                  </a:cxn>
                  <a:cxn ang="0">
                    <a:pos x="2573" y="93"/>
                  </a:cxn>
                  <a:cxn ang="0">
                    <a:pos x="2838" y="199"/>
                  </a:cxn>
                  <a:cxn ang="0">
                    <a:pos x="3086" y="341"/>
                  </a:cxn>
                  <a:cxn ang="0">
                    <a:pos x="3310" y="517"/>
                  </a:cxn>
                  <a:cxn ang="0">
                    <a:pos x="3509" y="727"/>
                  </a:cxn>
                  <a:cxn ang="0">
                    <a:pos x="3677" y="968"/>
                  </a:cxn>
                  <a:cxn ang="0">
                    <a:pos x="3811" y="1239"/>
                  </a:cxn>
                  <a:cxn ang="0">
                    <a:pos x="3856" y="1364"/>
                  </a:cxn>
                  <a:cxn ang="0">
                    <a:pos x="3893" y="1490"/>
                  </a:cxn>
                  <a:cxn ang="0">
                    <a:pos x="3920" y="1617"/>
                  </a:cxn>
                  <a:cxn ang="0">
                    <a:pos x="3940" y="1744"/>
                  </a:cxn>
                  <a:cxn ang="0">
                    <a:pos x="3950" y="1871"/>
                  </a:cxn>
                  <a:cxn ang="0">
                    <a:pos x="3953" y="1998"/>
                  </a:cxn>
                  <a:cxn ang="0">
                    <a:pos x="3947" y="2123"/>
                  </a:cxn>
                  <a:cxn ang="0">
                    <a:pos x="3933" y="2249"/>
                  </a:cxn>
                  <a:cxn ang="0">
                    <a:pos x="3912" y="2372"/>
                  </a:cxn>
                  <a:cxn ang="0">
                    <a:pos x="3882" y="2494"/>
                  </a:cxn>
                  <a:cxn ang="0">
                    <a:pos x="3809" y="2742"/>
                  </a:cxn>
                  <a:cxn ang="0">
                    <a:pos x="3693" y="3249"/>
                  </a:cxn>
                  <a:cxn ang="0">
                    <a:pos x="3626" y="3756"/>
                  </a:cxn>
                  <a:cxn ang="0">
                    <a:pos x="3605" y="4264"/>
                  </a:cxn>
                  <a:cxn ang="0">
                    <a:pos x="3623" y="4770"/>
                  </a:cxn>
                  <a:cxn ang="0">
                    <a:pos x="3675" y="5276"/>
                  </a:cxn>
                  <a:cxn ang="0">
                    <a:pos x="3758" y="5780"/>
                  </a:cxn>
                  <a:cxn ang="0">
                    <a:pos x="3864" y="6282"/>
                  </a:cxn>
                  <a:cxn ang="0">
                    <a:pos x="3991" y="6781"/>
                  </a:cxn>
                  <a:cxn ang="0">
                    <a:pos x="4130" y="7278"/>
                  </a:cxn>
                  <a:cxn ang="0">
                    <a:pos x="4279" y="7771"/>
                  </a:cxn>
                  <a:cxn ang="0">
                    <a:pos x="4318" y="7913"/>
                  </a:cxn>
                  <a:cxn ang="0">
                    <a:pos x="4192" y="7656"/>
                  </a:cxn>
                  <a:cxn ang="0">
                    <a:pos x="3944" y="7179"/>
                  </a:cxn>
                  <a:cxn ang="0">
                    <a:pos x="3689" y="6718"/>
                  </a:cxn>
                  <a:cxn ang="0">
                    <a:pos x="3382" y="6202"/>
                  </a:cxn>
                  <a:cxn ang="0">
                    <a:pos x="3034" y="5663"/>
                  </a:cxn>
                  <a:cxn ang="0">
                    <a:pos x="2648" y="5130"/>
                  </a:cxn>
                  <a:cxn ang="0">
                    <a:pos x="2235" y="4634"/>
                  </a:cxn>
                  <a:cxn ang="0">
                    <a:pos x="1800" y="4206"/>
                  </a:cxn>
                  <a:cxn ang="0">
                    <a:pos x="1352" y="3875"/>
                  </a:cxn>
                  <a:cxn ang="0">
                    <a:pos x="1117" y="3749"/>
                  </a:cxn>
                  <a:cxn ang="0">
                    <a:pos x="993" y="3677"/>
                  </a:cxn>
                  <a:cxn ang="0">
                    <a:pos x="873" y="3600"/>
                  </a:cxn>
                  <a:cxn ang="0">
                    <a:pos x="758" y="3514"/>
                  </a:cxn>
                  <a:cxn ang="0">
                    <a:pos x="648" y="3422"/>
                  </a:cxn>
                  <a:cxn ang="0">
                    <a:pos x="544" y="3323"/>
                  </a:cxn>
                  <a:cxn ang="0">
                    <a:pos x="447" y="3217"/>
                  </a:cxn>
                  <a:cxn ang="0">
                    <a:pos x="357" y="3103"/>
                  </a:cxn>
                  <a:cxn ang="0">
                    <a:pos x="276" y="2980"/>
                  </a:cxn>
                  <a:cxn ang="0">
                    <a:pos x="204" y="2851"/>
                  </a:cxn>
                  <a:cxn ang="0">
                    <a:pos x="142" y="2713"/>
                  </a:cxn>
                  <a:cxn ang="0">
                    <a:pos x="51" y="2425"/>
                  </a:cxn>
                  <a:cxn ang="0">
                    <a:pos x="6" y="2136"/>
                  </a:cxn>
                  <a:cxn ang="0">
                    <a:pos x="4" y="1846"/>
                  </a:cxn>
                  <a:cxn ang="0">
                    <a:pos x="45" y="1562"/>
                  </a:cxn>
                  <a:cxn ang="0">
                    <a:pos x="124" y="1289"/>
                  </a:cxn>
                  <a:cxn ang="0">
                    <a:pos x="243" y="1029"/>
                  </a:cxn>
                  <a:cxn ang="0">
                    <a:pos x="397" y="790"/>
                  </a:cxn>
                  <a:cxn ang="0">
                    <a:pos x="585" y="572"/>
                  </a:cxn>
                  <a:cxn ang="0">
                    <a:pos x="805" y="384"/>
                  </a:cxn>
                  <a:cxn ang="0">
                    <a:pos x="1056" y="227"/>
                  </a:cxn>
                </a:cxnLst>
                <a:rect l="0" t="0" r="r" b="b"/>
                <a:pathLst>
                  <a:path w="4330" h="7934">
                    <a:moveTo>
                      <a:pt x="1240" y="142"/>
                    </a:moveTo>
                    <a:lnTo>
                      <a:pt x="1335" y="106"/>
                    </a:lnTo>
                    <a:lnTo>
                      <a:pt x="1431" y="75"/>
                    </a:lnTo>
                    <a:lnTo>
                      <a:pt x="1526" y="51"/>
                    </a:lnTo>
                    <a:lnTo>
                      <a:pt x="1623" y="31"/>
                    </a:lnTo>
                    <a:lnTo>
                      <a:pt x="1720" y="15"/>
                    </a:lnTo>
                    <a:lnTo>
                      <a:pt x="1817" y="5"/>
                    </a:lnTo>
                    <a:lnTo>
                      <a:pt x="1914" y="0"/>
                    </a:lnTo>
                    <a:lnTo>
                      <a:pt x="2010" y="0"/>
                    </a:lnTo>
                    <a:lnTo>
                      <a:pt x="2106" y="4"/>
                    </a:lnTo>
                    <a:lnTo>
                      <a:pt x="2202" y="13"/>
                    </a:lnTo>
                    <a:lnTo>
                      <a:pt x="2296" y="27"/>
                    </a:lnTo>
                    <a:lnTo>
                      <a:pt x="2390" y="44"/>
                    </a:lnTo>
                    <a:lnTo>
                      <a:pt x="2483" y="66"/>
                    </a:lnTo>
                    <a:lnTo>
                      <a:pt x="2573" y="93"/>
                    </a:lnTo>
                    <a:lnTo>
                      <a:pt x="2663" y="124"/>
                    </a:lnTo>
                    <a:lnTo>
                      <a:pt x="2752" y="159"/>
                    </a:lnTo>
                    <a:lnTo>
                      <a:pt x="2838" y="199"/>
                    </a:lnTo>
                    <a:lnTo>
                      <a:pt x="2922" y="242"/>
                    </a:lnTo>
                    <a:lnTo>
                      <a:pt x="3005" y="290"/>
                    </a:lnTo>
                    <a:lnTo>
                      <a:pt x="3086" y="341"/>
                    </a:lnTo>
                    <a:lnTo>
                      <a:pt x="3163" y="396"/>
                    </a:lnTo>
                    <a:lnTo>
                      <a:pt x="3238" y="455"/>
                    </a:lnTo>
                    <a:lnTo>
                      <a:pt x="3310" y="517"/>
                    </a:lnTo>
                    <a:lnTo>
                      <a:pt x="3379" y="585"/>
                    </a:lnTo>
                    <a:lnTo>
                      <a:pt x="3446" y="654"/>
                    </a:lnTo>
                    <a:lnTo>
                      <a:pt x="3509" y="727"/>
                    </a:lnTo>
                    <a:lnTo>
                      <a:pt x="3569" y="805"/>
                    </a:lnTo>
                    <a:lnTo>
                      <a:pt x="3625" y="885"/>
                    </a:lnTo>
                    <a:lnTo>
                      <a:pt x="3677" y="968"/>
                    </a:lnTo>
                    <a:lnTo>
                      <a:pt x="3726" y="1056"/>
                    </a:lnTo>
                    <a:lnTo>
                      <a:pt x="3770" y="1146"/>
                    </a:lnTo>
                    <a:lnTo>
                      <a:pt x="3811" y="1239"/>
                    </a:lnTo>
                    <a:lnTo>
                      <a:pt x="3826" y="1280"/>
                    </a:lnTo>
                    <a:lnTo>
                      <a:pt x="3842" y="1322"/>
                    </a:lnTo>
                    <a:lnTo>
                      <a:pt x="3856" y="1364"/>
                    </a:lnTo>
                    <a:lnTo>
                      <a:pt x="3869" y="1406"/>
                    </a:lnTo>
                    <a:lnTo>
                      <a:pt x="3881" y="1448"/>
                    </a:lnTo>
                    <a:lnTo>
                      <a:pt x="3893" y="1490"/>
                    </a:lnTo>
                    <a:lnTo>
                      <a:pt x="3903" y="1533"/>
                    </a:lnTo>
                    <a:lnTo>
                      <a:pt x="3912" y="1574"/>
                    </a:lnTo>
                    <a:lnTo>
                      <a:pt x="3920" y="1617"/>
                    </a:lnTo>
                    <a:lnTo>
                      <a:pt x="3927" y="1659"/>
                    </a:lnTo>
                    <a:lnTo>
                      <a:pt x="3935" y="1702"/>
                    </a:lnTo>
                    <a:lnTo>
                      <a:pt x="3940" y="1744"/>
                    </a:lnTo>
                    <a:lnTo>
                      <a:pt x="3944" y="1787"/>
                    </a:lnTo>
                    <a:lnTo>
                      <a:pt x="3948" y="1828"/>
                    </a:lnTo>
                    <a:lnTo>
                      <a:pt x="3950" y="1871"/>
                    </a:lnTo>
                    <a:lnTo>
                      <a:pt x="3952" y="1913"/>
                    </a:lnTo>
                    <a:lnTo>
                      <a:pt x="3953" y="1956"/>
                    </a:lnTo>
                    <a:lnTo>
                      <a:pt x="3953" y="1998"/>
                    </a:lnTo>
                    <a:lnTo>
                      <a:pt x="3952" y="2040"/>
                    </a:lnTo>
                    <a:lnTo>
                      <a:pt x="3950" y="2081"/>
                    </a:lnTo>
                    <a:lnTo>
                      <a:pt x="3947" y="2123"/>
                    </a:lnTo>
                    <a:lnTo>
                      <a:pt x="3944" y="2165"/>
                    </a:lnTo>
                    <a:lnTo>
                      <a:pt x="3939" y="2207"/>
                    </a:lnTo>
                    <a:lnTo>
                      <a:pt x="3933" y="2249"/>
                    </a:lnTo>
                    <a:lnTo>
                      <a:pt x="3927" y="2290"/>
                    </a:lnTo>
                    <a:lnTo>
                      <a:pt x="3920" y="2331"/>
                    </a:lnTo>
                    <a:lnTo>
                      <a:pt x="3912" y="2372"/>
                    </a:lnTo>
                    <a:lnTo>
                      <a:pt x="3903" y="2413"/>
                    </a:lnTo>
                    <a:lnTo>
                      <a:pt x="3894" y="2453"/>
                    </a:lnTo>
                    <a:lnTo>
                      <a:pt x="3882" y="2494"/>
                    </a:lnTo>
                    <a:lnTo>
                      <a:pt x="3871" y="2533"/>
                    </a:lnTo>
                    <a:lnTo>
                      <a:pt x="3859" y="2573"/>
                    </a:lnTo>
                    <a:lnTo>
                      <a:pt x="3809" y="2742"/>
                    </a:lnTo>
                    <a:lnTo>
                      <a:pt x="3764" y="2911"/>
                    </a:lnTo>
                    <a:lnTo>
                      <a:pt x="3725" y="3080"/>
                    </a:lnTo>
                    <a:lnTo>
                      <a:pt x="3693" y="3249"/>
                    </a:lnTo>
                    <a:lnTo>
                      <a:pt x="3665" y="3418"/>
                    </a:lnTo>
                    <a:lnTo>
                      <a:pt x="3644" y="3587"/>
                    </a:lnTo>
                    <a:lnTo>
                      <a:pt x="3626" y="3756"/>
                    </a:lnTo>
                    <a:lnTo>
                      <a:pt x="3614" y="3925"/>
                    </a:lnTo>
                    <a:lnTo>
                      <a:pt x="3607" y="4095"/>
                    </a:lnTo>
                    <a:lnTo>
                      <a:pt x="3605" y="4264"/>
                    </a:lnTo>
                    <a:lnTo>
                      <a:pt x="3607" y="4432"/>
                    </a:lnTo>
                    <a:lnTo>
                      <a:pt x="3613" y="4602"/>
                    </a:lnTo>
                    <a:lnTo>
                      <a:pt x="3623" y="4770"/>
                    </a:lnTo>
                    <a:lnTo>
                      <a:pt x="3637" y="4939"/>
                    </a:lnTo>
                    <a:lnTo>
                      <a:pt x="3655" y="5108"/>
                    </a:lnTo>
                    <a:lnTo>
                      <a:pt x="3675" y="5276"/>
                    </a:lnTo>
                    <a:lnTo>
                      <a:pt x="3700" y="5444"/>
                    </a:lnTo>
                    <a:lnTo>
                      <a:pt x="3727" y="5613"/>
                    </a:lnTo>
                    <a:lnTo>
                      <a:pt x="3758" y="5780"/>
                    </a:lnTo>
                    <a:lnTo>
                      <a:pt x="3791" y="5947"/>
                    </a:lnTo>
                    <a:lnTo>
                      <a:pt x="3826" y="6115"/>
                    </a:lnTo>
                    <a:lnTo>
                      <a:pt x="3864" y="6282"/>
                    </a:lnTo>
                    <a:lnTo>
                      <a:pt x="3905" y="6448"/>
                    </a:lnTo>
                    <a:lnTo>
                      <a:pt x="3947" y="6616"/>
                    </a:lnTo>
                    <a:lnTo>
                      <a:pt x="3991" y="6781"/>
                    </a:lnTo>
                    <a:lnTo>
                      <a:pt x="4036" y="6947"/>
                    </a:lnTo>
                    <a:lnTo>
                      <a:pt x="4082" y="7113"/>
                    </a:lnTo>
                    <a:lnTo>
                      <a:pt x="4130" y="7278"/>
                    </a:lnTo>
                    <a:lnTo>
                      <a:pt x="4179" y="7442"/>
                    </a:lnTo>
                    <a:lnTo>
                      <a:pt x="4229" y="7606"/>
                    </a:lnTo>
                    <a:lnTo>
                      <a:pt x="4279" y="7771"/>
                    </a:lnTo>
                    <a:lnTo>
                      <a:pt x="4330" y="7934"/>
                    </a:lnTo>
                    <a:lnTo>
                      <a:pt x="4329" y="7933"/>
                    </a:lnTo>
                    <a:lnTo>
                      <a:pt x="4318" y="7913"/>
                    </a:lnTo>
                    <a:lnTo>
                      <a:pt x="4299" y="7873"/>
                    </a:lnTo>
                    <a:lnTo>
                      <a:pt x="4271" y="7817"/>
                    </a:lnTo>
                    <a:lnTo>
                      <a:pt x="4192" y="7656"/>
                    </a:lnTo>
                    <a:lnTo>
                      <a:pt x="4081" y="7441"/>
                    </a:lnTo>
                    <a:lnTo>
                      <a:pt x="4016" y="7316"/>
                    </a:lnTo>
                    <a:lnTo>
                      <a:pt x="3944" y="7179"/>
                    </a:lnTo>
                    <a:lnTo>
                      <a:pt x="3864" y="7033"/>
                    </a:lnTo>
                    <a:lnTo>
                      <a:pt x="3779" y="6879"/>
                    </a:lnTo>
                    <a:lnTo>
                      <a:pt x="3689" y="6718"/>
                    </a:lnTo>
                    <a:lnTo>
                      <a:pt x="3592" y="6550"/>
                    </a:lnTo>
                    <a:lnTo>
                      <a:pt x="3490" y="6378"/>
                    </a:lnTo>
                    <a:lnTo>
                      <a:pt x="3382" y="6202"/>
                    </a:lnTo>
                    <a:lnTo>
                      <a:pt x="3270" y="6024"/>
                    </a:lnTo>
                    <a:lnTo>
                      <a:pt x="3154" y="5843"/>
                    </a:lnTo>
                    <a:lnTo>
                      <a:pt x="3034" y="5663"/>
                    </a:lnTo>
                    <a:lnTo>
                      <a:pt x="2908" y="5483"/>
                    </a:lnTo>
                    <a:lnTo>
                      <a:pt x="2780" y="5305"/>
                    </a:lnTo>
                    <a:lnTo>
                      <a:pt x="2648" y="5130"/>
                    </a:lnTo>
                    <a:lnTo>
                      <a:pt x="2513" y="4960"/>
                    </a:lnTo>
                    <a:lnTo>
                      <a:pt x="2375" y="4793"/>
                    </a:lnTo>
                    <a:lnTo>
                      <a:pt x="2235" y="4634"/>
                    </a:lnTo>
                    <a:lnTo>
                      <a:pt x="2092" y="4482"/>
                    </a:lnTo>
                    <a:lnTo>
                      <a:pt x="1947" y="4339"/>
                    </a:lnTo>
                    <a:lnTo>
                      <a:pt x="1800" y="4206"/>
                    </a:lnTo>
                    <a:lnTo>
                      <a:pt x="1652" y="4083"/>
                    </a:lnTo>
                    <a:lnTo>
                      <a:pt x="1503" y="3973"/>
                    </a:lnTo>
                    <a:lnTo>
                      <a:pt x="1352" y="3875"/>
                    </a:lnTo>
                    <a:lnTo>
                      <a:pt x="1201" y="3792"/>
                    </a:lnTo>
                    <a:lnTo>
                      <a:pt x="1159" y="3771"/>
                    </a:lnTo>
                    <a:lnTo>
                      <a:pt x="1117" y="3749"/>
                    </a:lnTo>
                    <a:lnTo>
                      <a:pt x="1075" y="3725"/>
                    </a:lnTo>
                    <a:lnTo>
                      <a:pt x="1034" y="3702"/>
                    </a:lnTo>
                    <a:lnTo>
                      <a:pt x="993" y="3677"/>
                    </a:lnTo>
                    <a:lnTo>
                      <a:pt x="953" y="3652"/>
                    </a:lnTo>
                    <a:lnTo>
                      <a:pt x="912" y="3626"/>
                    </a:lnTo>
                    <a:lnTo>
                      <a:pt x="873" y="3600"/>
                    </a:lnTo>
                    <a:lnTo>
                      <a:pt x="834" y="3572"/>
                    </a:lnTo>
                    <a:lnTo>
                      <a:pt x="796" y="3544"/>
                    </a:lnTo>
                    <a:lnTo>
                      <a:pt x="758" y="3514"/>
                    </a:lnTo>
                    <a:lnTo>
                      <a:pt x="720" y="3484"/>
                    </a:lnTo>
                    <a:lnTo>
                      <a:pt x="684" y="3454"/>
                    </a:lnTo>
                    <a:lnTo>
                      <a:pt x="648" y="3422"/>
                    </a:lnTo>
                    <a:lnTo>
                      <a:pt x="612" y="3390"/>
                    </a:lnTo>
                    <a:lnTo>
                      <a:pt x="577" y="3357"/>
                    </a:lnTo>
                    <a:lnTo>
                      <a:pt x="544" y="3323"/>
                    </a:lnTo>
                    <a:lnTo>
                      <a:pt x="511" y="3288"/>
                    </a:lnTo>
                    <a:lnTo>
                      <a:pt x="479" y="3253"/>
                    </a:lnTo>
                    <a:lnTo>
                      <a:pt x="447" y="3217"/>
                    </a:lnTo>
                    <a:lnTo>
                      <a:pt x="416" y="3179"/>
                    </a:lnTo>
                    <a:lnTo>
                      <a:pt x="387" y="3142"/>
                    </a:lnTo>
                    <a:lnTo>
                      <a:pt x="357" y="3103"/>
                    </a:lnTo>
                    <a:lnTo>
                      <a:pt x="330" y="3063"/>
                    </a:lnTo>
                    <a:lnTo>
                      <a:pt x="302" y="3022"/>
                    </a:lnTo>
                    <a:lnTo>
                      <a:pt x="276" y="2980"/>
                    </a:lnTo>
                    <a:lnTo>
                      <a:pt x="251" y="2938"/>
                    </a:lnTo>
                    <a:lnTo>
                      <a:pt x="227" y="2895"/>
                    </a:lnTo>
                    <a:lnTo>
                      <a:pt x="204" y="2851"/>
                    </a:lnTo>
                    <a:lnTo>
                      <a:pt x="183" y="2806"/>
                    </a:lnTo>
                    <a:lnTo>
                      <a:pt x="162" y="2760"/>
                    </a:lnTo>
                    <a:lnTo>
                      <a:pt x="142" y="2713"/>
                    </a:lnTo>
                    <a:lnTo>
                      <a:pt x="107" y="2618"/>
                    </a:lnTo>
                    <a:lnTo>
                      <a:pt x="76" y="2522"/>
                    </a:lnTo>
                    <a:lnTo>
                      <a:pt x="51" y="2425"/>
                    </a:lnTo>
                    <a:lnTo>
                      <a:pt x="32" y="2329"/>
                    </a:lnTo>
                    <a:lnTo>
                      <a:pt x="16" y="2232"/>
                    </a:lnTo>
                    <a:lnTo>
                      <a:pt x="6" y="2136"/>
                    </a:lnTo>
                    <a:lnTo>
                      <a:pt x="1" y="2039"/>
                    </a:lnTo>
                    <a:lnTo>
                      <a:pt x="0" y="1942"/>
                    </a:lnTo>
                    <a:lnTo>
                      <a:pt x="4" y="1846"/>
                    </a:lnTo>
                    <a:lnTo>
                      <a:pt x="13" y="1751"/>
                    </a:lnTo>
                    <a:lnTo>
                      <a:pt x="26" y="1656"/>
                    </a:lnTo>
                    <a:lnTo>
                      <a:pt x="45" y="1562"/>
                    </a:lnTo>
                    <a:lnTo>
                      <a:pt x="67" y="1470"/>
                    </a:lnTo>
                    <a:lnTo>
                      <a:pt x="94" y="1378"/>
                    </a:lnTo>
                    <a:lnTo>
                      <a:pt x="124" y="1289"/>
                    </a:lnTo>
                    <a:lnTo>
                      <a:pt x="160" y="1201"/>
                    </a:lnTo>
                    <a:lnTo>
                      <a:pt x="199" y="1114"/>
                    </a:lnTo>
                    <a:lnTo>
                      <a:pt x="243" y="1029"/>
                    </a:lnTo>
                    <a:lnTo>
                      <a:pt x="290" y="947"/>
                    </a:lnTo>
                    <a:lnTo>
                      <a:pt x="341" y="867"/>
                    </a:lnTo>
                    <a:lnTo>
                      <a:pt x="397" y="790"/>
                    </a:lnTo>
                    <a:lnTo>
                      <a:pt x="455" y="714"/>
                    </a:lnTo>
                    <a:lnTo>
                      <a:pt x="518" y="642"/>
                    </a:lnTo>
                    <a:lnTo>
                      <a:pt x="585" y="572"/>
                    </a:lnTo>
                    <a:lnTo>
                      <a:pt x="655" y="506"/>
                    </a:lnTo>
                    <a:lnTo>
                      <a:pt x="728" y="443"/>
                    </a:lnTo>
                    <a:lnTo>
                      <a:pt x="805" y="384"/>
                    </a:lnTo>
                    <a:lnTo>
                      <a:pt x="886" y="328"/>
                    </a:lnTo>
                    <a:lnTo>
                      <a:pt x="969" y="274"/>
                    </a:lnTo>
                    <a:lnTo>
                      <a:pt x="1056" y="227"/>
                    </a:lnTo>
                    <a:lnTo>
                      <a:pt x="1146" y="182"/>
                    </a:lnTo>
                    <a:lnTo>
                      <a:pt x="1240" y="142"/>
                    </a:lnTo>
                    <a:close/>
                  </a:path>
                </a:pathLst>
              </a:custGeom>
              <a:gradFill>
                <a:gsLst>
                  <a:gs pos="0">
                    <a:srgbClr val="1F497D">
                      <a:lumMod val="50000"/>
                    </a:srgbClr>
                  </a:gs>
                  <a:gs pos="67000">
                    <a:srgbClr val="002060"/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kern="0">
                  <a:solidFill>
                    <a:sysClr val="windowText" lastClr="000000"/>
                  </a:solidFill>
                  <a:latin typeface="Calibri" pitchFamily="-109" charset="0"/>
                  <a:ea typeface="+mn-ea"/>
                  <a:cs typeface="Arial" charset="0"/>
                </a:endParaRPr>
              </a:p>
            </p:txBody>
          </p:sp>
          <p:sp>
            <p:nvSpPr>
              <p:cNvPr id="55" name="Oval 650"/>
              <p:cNvSpPr/>
              <p:nvPr/>
            </p:nvSpPr>
            <p:spPr>
              <a:xfrm flipV="1">
                <a:off x="7128300" y="2206820"/>
                <a:ext cx="687491" cy="623788"/>
              </a:xfrm>
              <a:prstGeom prst="ellipse">
                <a:avLst/>
              </a:prstGeom>
              <a:gradFill>
                <a:gsLst>
                  <a:gs pos="15000">
                    <a:srgbClr val="4F81BD">
                      <a:tint val="66000"/>
                      <a:satMod val="160000"/>
                      <a:alpha val="13000"/>
                    </a:srgbClr>
                  </a:gs>
                  <a:gs pos="100000">
                    <a:srgbClr val="4F81BD">
                      <a:tint val="44500"/>
                      <a:satMod val="160000"/>
                      <a:alpha val="59000"/>
                    </a:srgbClr>
                  </a:gs>
                  <a:gs pos="100000">
                    <a:srgbClr val="4F81BD">
                      <a:tint val="23500"/>
                      <a:satMod val="160000"/>
                      <a:alpha val="41000"/>
                    </a:srgbClr>
                  </a:gs>
                  <a:gs pos="100000">
                    <a:srgbClr val="4F81BD">
                      <a:tint val="23500"/>
                      <a:satMod val="160000"/>
                      <a:alpha val="0"/>
                    </a:srgbClr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sz="1800" kern="0" smtClean="0">
                  <a:solidFill>
                    <a:srgbClr val="FFFFFF"/>
                  </a:solidFill>
                  <a:ea typeface="+mn-ea"/>
                </a:endParaRPr>
              </a:p>
            </p:txBody>
          </p:sp>
        </p:grpSp>
      </p:grpSp>
      <p:grpSp>
        <p:nvGrpSpPr>
          <p:cNvPr id="59" name="Group 17"/>
          <p:cNvGrpSpPr>
            <a:grpSpLocks/>
          </p:cNvGrpSpPr>
          <p:nvPr/>
        </p:nvGrpSpPr>
        <p:grpSpPr bwMode="auto">
          <a:xfrm>
            <a:off x="3169282" y="4037178"/>
            <a:ext cx="644109" cy="919207"/>
            <a:chOff x="4109864" y="2500313"/>
            <a:chExt cx="1078086" cy="1537898"/>
          </a:xfrm>
          <a:effectLst>
            <a:outerShdw blurRad="63500" sx="102000" sy="102000" algn="ctr" rotWithShape="0">
              <a:prstClr val="black">
                <a:alpha val="0"/>
              </a:prstClr>
            </a:outerShdw>
          </a:effectLst>
        </p:grpSpPr>
        <p:grpSp>
          <p:nvGrpSpPr>
            <p:cNvPr id="60" name="Group 4"/>
            <p:cNvGrpSpPr>
              <a:grpSpLocks/>
            </p:cNvGrpSpPr>
            <p:nvPr/>
          </p:nvGrpSpPr>
          <p:grpSpPr bwMode="auto">
            <a:xfrm>
              <a:off x="4109864" y="3335127"/>
              <a:ext cx="703376" cy="703084"/>
              <a:chOff x="5524674" y="1413200"/>
              <a:chExt cx="703376" cy="703084"/>
            </a:xfrm>
          </p:grpSpPr>
          <p:sp>
            <p:nvSpPr>
              <p:cNvPr id="65" name="Oval 651"/>
              <p:cNvSpPr/>
              <p:nvPr/>
            </p:nvSpPr>
            <p:spPr>
              <a:xfrm>
                <a:off x="5524674" y="1413200"/>
                <a:ext cx="703376" cy="703084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n w="3175" cap="flat" cmpd="sng" algn="ctr">
                <a:solidFill>
                  <a:srgbClr val="FF000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34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66" name="Oval 652"/>
              <p:cNvSpPr/>
              <p:nvPr/>
            </p:nvSpPr>
            <p:spPr>
              <a:xfrm>
                <a:off x="5627879" y="1516361"/>
                <a:ext cx="496967" cy="496762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67" name="Oval 653"/>
              <p:cNvSpPr/>
              <p:nvPr/>
            </p:nvSpPr>
            <p:spPr>
              <a:xfrm>
                <a:off x="5766013" y="1651265"/>
                <a:ext cx="228637" cy="226955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n w="31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</p:grpSp>
        <p:sp>
          <p:nvSpPr>
            <p:cNvPr id="61" name="Freeform 57"/>
            <p:cNvSpPr>
              <a:spLocks/>
            </p:cNvSpPr>
            <p:nvPr/>
          </p:nvSpPr>
          <p:spPr bwMode="auto">
            <a:xfrm rot="15813706" flipH="1" flipV="1">
              <a:off x="4658487" y="3156412"/>
              <a:ext cx="255522" cy="803404"/>
            </a:xfrm>
            <a:custGeom>
              <a:avLst/>
              <a:gdLst/>
              <a:ahLst/>
              <a:cxnLst>
                <a:cxn ang="0">
                  <a:pos x="1431" y="75"/>
                </a:cxn>
                <a:cxn ang="0">
                  <a:pos x="1720" y="15"/>
                </a:cxn>
                <a:cxn ang="0">
                  <a:pos x="2010" y="0"/>
                </a:cxn>
                <a:cxn ang="0">
                  <a:pos x="2296" y="27"/>
                </a:cxn>
                <a:cxn ang="0">
                  <a:pos x="2573" y="93"/>
                </a:cxn>
                <a:cxn ang="0">
                  <a:pos x="2838" y="199"/>
                </a:cxn>
                <a:cxn ang="0">
                  <a:pos x="3086" y="341"/>
                </a:cxn>
                <a:cxn ang="0">
                  <a:pos x="3310" y="517"/>
                </a:cxn>
                <a:cxn ang="0">
                  <a:pos x="3509" y="727"/>
                </a:cxn>
                <a:cxn ang="0">
                  <a:pos x="3677" y="968"/>
                </a:cxn>
                <a:cxn ang="0">
                  <a:pos x="3811" y="1239"/>
                </a:cxn>
                <a:cxn ang="0">
                  <a:pos x="3856" y="1364"/>
                </a:cxn>
                <a:cxn ang="0">
                  <a:pos x="3893" y="1490"/>
                </a:cxn>
                <a:cxn ang="0">
                  <a:pos x="3920" y="1617"/>
                </a:cxn>
                <a:cxn ang="0">
                  <a:pos x="3940" y="1744"/>
                </a:cxn>
                <a:cxn ang="0">
                  <a:pos x="3950" y="1871"/>
                </a:cxn>
                <a:cxn ang="0">
                  <a:pos x="3953" y="1998"/>
                </a:cxn>
                <a:cxn ang="0">
                  <a:pos x="3947" y="2123"/>
                </a:cxn>
                <a:cxn ang="0">
                  <a:pos x="3933" y="2249"/>
                </a:cxn>
                <a:cxn ang="0">
                  <a:pos x="3912" y="2372"/>
                </a:cxn>
                <a:cxn ang="0">
                  <a:pos x="3882" y="2494"/>
                </a:cxn>
                <a:cxn ang="0">
                  <a:pos x="3809" y="2742"/>
                </a:cxn>
                <a:cxn ang="0">
                  <a:pos x="3693" y="3249"/>
                </a:cxn>
                <a:cxn ang="0">
                  <a:pos x="3626" y="3756"/>
                </a:cxn>
                <a:cxn ang="0">
                  <a:pos x="3605" y="4264"/>
                </a:cxn>
                <a:cxn ang="0">
                  <a:pos x="3623" y="4770"/>
                </a:cxn>
                <a:cxn ang="0">
                  <a:pos x="3675" y="5276"/>
                </a:cxn>
                <a:cxn ang="0">
                  <a:pos x="3758" y="5780"/>
                </a:cxn>
                <a:cxn ang="0">
                  <a:pos x="3864" y="6282"/>
                </a:cxn>
                <a:cxn ang="0">
                  <a:pos x="3991" y="6781"/>
                </a:cxn>
                <a:cxn ang="0">
                  <a:pos x="4130" y="7278"/>
                </a:cxn>
                <a:cxn ang="0">
                  <a:pos x="4279" y="7771"/>
                </a:cxn>
                <a:cxn ang="0">
                  <a:pos x="4318" y="7913"/>
                </a:cxn>
                <a:cxn ang="0">
                  <a:pos x="4192" y="7656"/>
                </a:cxn>
                <a:cxn ang="0">
                  <a:pos x="3944" y="7179"/>
                </a:cxn>
                <a:cxn ang="0">
                  <a:pos x="3689" y="6718"/>
                </a:cxn>
                <a:cxn ang="0">
                  <a:pos x="3382" y="6202"/>
                </a:cxn>
                <a:cxn ang="0">
                  <a:pos x="3034" y="5663"/>
                </a:cxn>
                <a:cxn ang="0">
                  <a:pos x="2648" y="5130"/>
                </a:cxn>
                <a:cxn ang="0">
                  <a:pos x="2235" y="4634"/>
                </a:cxn>
                <a:cxn ang="0">
                  <a:pos x="1800" y="4206"/>
                </a:cxn>
                <a:cxn ang="0">
                  <a:pos x="1352" y="3875"/>
                </a:cxn>
                <a:cxn ang="0">
                  <a:pos x="1117" y="3749"/>
                </a:cxn>
                <a:cxn ang="0">
                  <a:pos x="993" y="3677"/>
                </a:cxn>
                <a:cxn ang="0">
                  <a:pos x="873" y="3600"/>
                </a:cxn>
                <a:cxn ang="0">
                  <a:pos x="758" y="3514"/>
                </a:cxn>
                <a:cxn ang="0">
                  <a:pos x="648" y="3422"/>
                </a:cxn>
                <a:cxn ang="0">
                  <a:pos x="544" y="3323"/>
                </a:cxn>
                <a:cxn ang="0">
                  <a:pos x="447" y="3217"/>
                </a:cxn>
                <a:cxn ang="0">
                  <a:pos x="357" y="3103"/>
                </a:cxn>
                <a:cxn ang="0">
                  <a:pos x="276" y="2980"/>
                </a:cxn>
                <a:cxn ang="0">
                  <a:pos x="204" y="2851"/>
                </a:cxn>
                <a:cxn ang="0">
                  <a:pos x="142" y="2713"/>
                </a:cxn>
                <a:cxn ang="0">
                  <a:pos x="51" y="2425"/>
                </a:cxn>
                <a:cxn ang="0">
                  <a:pos x="6" y="2136"/>
                </a:cxn>
                <a:cxn ang="0">
                  <a:pos x="4" y="1846"/>
                </a:cxn>
                <a:cxn ang="0">
                  <a:pos x="45" y="1562"/>
                </a:cxn>
                <a:cxn ang="0">
                  <a:pos x="124" y="1289"/>
                </a:cxn>
                <a:cxn ang="0">
                  <a:pos x="243" y="1029"/>
                </a:cxn>
                <a:cxn ang="0">
                  <a:pos x="397" y="790"/>
                </a:cxn>
                <a:cxn ang="0">
                  <a:pos x="585" y="572"/>
                </a:cxn>
                <a:cxn ang="0">
                  <a:pos x="805" y="384"/>
                </a:cxn>
                <a:cxn ang="0">
                  <a:pos x="1056" y="227"/>
                </a:cxn>
              </a:cxnLst>
              <a:rect l="0" t="0" r="r" b="b"/>
              <a:pathLst>
                <a:path w="4330" h="7934">
                  <a:moveTo>
                    <a:pt x="1240" y="142"/>
                  </a:moveTo>
                  <a:lnTo>
                    <a:pt x="1335" y="106"/>
                  </a:lnTo>
                  <a:lnTo>
                    <a:pt x="1431" y="75"/>
                  </a:lnTo>
                  <a:lnTo>
                    <a:pt x="1526" y="51"/>
                  </a:lnTo>
                  <a:lnTo>
                    <a:pt x="1623" y="31"/>
                  </a:lnTo>
                  <a:lnTo>
                    <a:pt x="1720" y="15"/>
                  </a:lnTo>
                  <a:lnTo>
                    <a:pt x="1817" y="5"/>
                  </a:lnTo>
                  <a:lnTo>
                    <a:pt x="1914" y="0"/>
                  </a:lnTo>
                  <a:lnTo>
                    <a:pt x="2010" y="0"/>
                  </a:lnTo>
                  <a:lnTo>
                    <a:pt x="2106" y="4"/>
                  </a:lnTo>
                  <a:lnTo>
                    <a:pt x="2202" y="13"/>
                  </a:lnTo>
                  <a:lnTo>
                    <a:pt x="2296" y="27"/>
                  </a:lnTo>
                  <a:lnTo>
                    <a:pt x="2390" y="44"/>
                  </a:lnTo>
                  <a:lnTo>
                    <a:pt x="2483" y="66"/>
                  </a:lnTo>
                  <a:lnTo>
                    <a:pt x="2573" y="93"/>
                  </a:lnTo>
                  <a:lnTo>
                    <a:pt x="2663" y="124"/>
                  </a:lnTo>
                  <a:lnTo>
                    <a:pt x="2752" y="159"/>
                  </a:lnTo>
                  <a:lnTo>
                    <a:pt x="2838" y="199"/>
                  </a:lnTo>
                  <a:lnTo>
                    <a:pt x="2922" y="242"/>
                  </a:lnTo>
                  <a:lnTo>
                    <a:pt x="3005" y="290"/>
                  </a:lnTo>
                  <a:lnTo>
                    <a:pt x="3086" y="341"/>
                  </a:lnTo>
                  <a:lnTo>
                    <a:pt x="3163" y="396"/>
                  </a:lnTo>
                  <a:lnTo>
                    <a:pt x="3238" y="455"/>
                  </a:lnTo>
                  <a:lnTo>
                    <a:pt x="3310" y="517"/>
                  </a:lnTo>
                  <a:lnTo>
                    <a:pt x="3379" y="585"/>
                  </a:lnTo>
                  <a:lnTo>
                    <a:pt x="3446" y="654"/>
                  </a:lnTo>
                  <a:lnTo>
                    <a:pt x="3509" y="727"/>
                  </a:lnTo>
                  <a:lnTo>
                    <a:pt x="3569" y="805"/>
                  </a:lnTo>
                  <a:lnTo>
                    <a:pt x="3625" y="885"/>
                  </a:lnTo>
                  <a:lnTo>
                    <a:pt x="3677" y="968"/>
                  </a:lnTo>
                  <a:lnTo>
                    <a:pt x="3726" y="1056"/>
                  </a:lnTo>
                  <a:lnTo>
                    <a:pt x="3770" y="1146"/>
                  </a:lnTo>
                  <a:lnTo>
                    <a:pt x="3811" y="1239"/>
                  </a:lnTo>
                  <a:lnTo>
                    <a:pt x="3826" y="1280"/>
                  </a:lnTo>
                  <a:lnTo>
                    <a:pt x="3842" y="1322"/>
                  </a:lnTo>
                  <a:lnTo>
                    <a:pt x="3856" y="1364"/>
                  </a:lnTo>
                  <a:lnTo>
                    <a:pt x="3869" y="1406"/>
                  </a:lnTo>
                  <a:lnTo>
                    <a:pt x="3881" y="1448"/>
                  </a:lnTo>
                  <a:lnTo>
                    <a:pt x="3893" y="1490"/>
                  </a:lnTo>
                  <a:lnTo>
                    <a:pt x="3903" y="1533"/>
                  </a:lnTo>
                  <a:lnTo>
                    <a:pt x="3912" y="1574"/>
                  </a:lnTo>
                  <a:lnTo>
                    <a:pt x="3920" y="1617"/>
                  </a:lnTo>
                  <a:lnTo>
                    <a:pt x="3927" y="1659"/>
                  </a:lnTo>
                  <a:lnTo>
                    <a:pt x="3935" y="1702"/>
                  </a:lnTo>
                  <a:lnTo>
                    <a:pt x="3940" y="1744"/>
                  </a:lnTo>
                  <a:lnTo>
                    <a:pt x="3944" y="1787"/>
                  </a:lnTo>
                  <a:lnTo>
                    <a:pt x="3948" y="1828"/>
                  </a:lnTo>
                  <a:lnTo>
                    <a:pt x="3950" y="1871"/>
                  </a:lnTo>
                  <a:lnTo>
                    <a:pt x="3952" y="1913"/>
                  </a:lnTo>
                  <a:lnTo>
                    <a:pt x="3953" y="1956"/>
                  </a:lnTo>
                  <a:lnTo>
                    <a:pt x="3953" y="1998"/>
                  </a:lnTo>
                  <a:lnTo>
                    <a:pt x="3952" y="2040"/>
                  </a:lnTo>
                  <a:lnTo>
                    <a:pt x="3950" y="2081"/>
                  </a:lnTo>
                  <a:lnTo>
                    <a:pt x="3947" y="2123"/>
                  </a:lnTo>
                  <a:lnTo>
                    <a:pt x="3944" y="2165"/>
                  </a:lnTo>
                  <a:lnTo>
                    <a:pt x="3939" y="2207"/>
                  </a:lnTo>
                  <a:lnTo>
                    <a:pt x="3933" y="2249"/>
                  </a:lnTo>
                  <a:lnTo>
                    <a:pt x="3927" y="2290"/>
                  </a:lnTo>
                  <a:lnTo>
                    <a:pt x="3920" y="2331"/>
                  </a:lnTo>
                  <a:lnTo>
                    <a:pt x="3912" y="2372"/>
                  </a:lnTo>
                  <a:lnTo>
                    <a:pt x="3903" y="2413"/>
                  </a:lnTo>
                  <a:lnTo>
                    <a:pt x="3894" y="2453"/>
                  </a:lnTo>
                  <a:lnTo>
                    <a:pt x="3882" y="2494"/>
                  </a:lnTo>
                  <a:lnTo>
                    <a:pt x="3871" y="2533"/>
                  </a:lnTo>
                  <a:lnTo>
                    <a:pt x="3859" y="2573"/>
                  </a:lnTo>
                  <a:lnTo>
                    <a:pt x="3809" y="2742"/>
                  </a:lnTo>
                  <a:lnTo>
                    <a:pt x="3764" y="2911"/>
                  </a:lnTo>
                  <a:lnTo>
                    <a:pt x="3725" y="3080"/>
                  </a:lnTo>
                  <a:lnTo>
                    <a:pt x="3693" y="3249"/>
                  </a:lnTo>
                  <a:lnTo>
                    <a:pt x="3665" y="3418"/>
                  </a:lnTo>
                  <a:lnTo>
                    <a:pt x="3644" y="3587"/>
                  </a:lnTo>
                  <a:lnTo>
                    <a:pt x="3626" y="3756"/>
                  </a:lnTo>
                  <a:lnTo>
                    <a:pt x="3614" y="3925"/>
                  </a:lnTo>
                  <a:lnTo>
                    <a:pt x="3607" y="4095"/>
                  </a:lnTo>
                  <a:lnTo>
                    <a:pt x="3605" y="4264"/>
                  </a:lnTo>
                  <a:lnTo>
                    <a:pt x="3607" y="4432"/>
                  </a:lnTo>
                  <a:lnTo>
                    <a:pt x="3613" y="4602"/>
                  </a:lnTo>
                  <a:lnTo>
                    <a:pt x="3623" y="4770"/>
                  </a:lnTo>
                  <a:lnTo>
                    <a:pt x="3637" y="4939"/>
                  </a:lnTo>
                  <a:lnTo>
                    <a:pt x="3655" y="5108"/>
                  </a:lnTo>
                  <a:lnTo>
                    <a:pt x="3675" y="5276"/>
                  </a:lnTo>
                  <a:lnTo>
                    <a:pt x="3700" y="5444"/>
                  </a:lnTo>
                  <a:lnTo>
                    <a:pt x="3727" y="5613"/>
                  </a:lnTo>
                  <a:lnTo>
                    <a:pt x="3758" y="5780"/>
                  </a:lnTo>
                  <a:lnTo>
                    <a:pt x="3791" y="5947"/>
                  </a:lnTo>
                  <a:lnTo>
                    <a:pt x="3826" y="6115"/>
                  </a:lnTo>
                  <a:lnTo>
                    <a:pt x="3864" y="6282"/>
                  </a:lnTo>
                  <a:lnTo>
                    <a:pt x="3905" y="6448"/>
                  </a:lnTo>
                  <a:lnTo>
                    <a:pt x="3947" y="6616"/>
                  </a:lnTo>
                  <a:lnTo>
                    <a:pt x="3991" y="6781"/>
                  </a:lnTo>
                  <a:lnTo>
                    <a:pt x="4036" y="6947"/>
                  </a:lnTo>
                  <a:lnTo>
                    <a:pt x="4082" y="7113"/>
                  </a:lnTo>
                  <a:lnTo>
                    <a:pt x="4130" y="7278"/>
                  </a:lnTo>
                  <a:lnTo>
                    <a:pt x="4179" y="7442"/>
                  </a:lnTo>
                  <a:lnTo>
                    <a:pt x="4229" y="7606"/>
                  </a:lnTo>
                  <a:lnTo>
                    <a:pt x="4279" y="7771"/>
                  </a:lnTo>
                  <a:lnTo>
                    <a:pt x="4330" y="7934"/>
                  </a:lnTo>
                  <a:lnTo>
                    <a:pt x="4329" y="7933"/>
                  </a:lnTo>
                  <a:lnTo>
                    <a:pt x="4318" y="7913"/>
                  </a:lnTo>
                  <a:lnTo>
                    <a:pt x="4299" y="7873"/>
                  </a:lnTo>
                  <a:lnTo>
                    <a:pt x="4271" y="7817"/>
                  </a:lnTo>
                  <a:lnTo>
                    <a:pt x="4192" y="7656"/>
                  </a:lnTo>
                  <a:lnTo>
                    <a:pt x="4081" y="7441"/>
                  </a:lnTo>
                  <a:lnTo>
                    <a:pt x="4016" y="7316"/>
                  </a:lnTo>
                  <a:lnTo>
                    <a:pt x="3944" y="7179"/>
                  </a:lnTo>
                  <a:lnTo>
                    <a:pt x="3864" y="7033"/>
                  </a:lnTo>
                  <a:lnTo>
                    <a:pt x="3779" y="6879"/>
                  </a:lnTo>
                  <a:lnTo>
                    <a:pt x="3689" y="6718"/>
                  </a:lnTo>
                  <a:lnTo>
                    <a:pt x="3592" y="6550"/>
                  </a:lnTo>
                  <a:lnTo>
                    <a:pt x="3490" y="6378"/>
                  </a:lnTo>
                  <a:lnTo>
                    <a:pt x="3382" y="6202"/>
                  </a:lnTo>
                  <a:lnTo>
                    <a:pt x="3270" y="6024"/>
                  </a:lnTo>
                  <a:lnTo>
                    <a:pt x="3154" y="5843"/>
                  </a:lnTo>
                  <a:lnTo>
                    <a:pt x="3034" y="5663"/>
                  </a:lnTo>
                  <a:lnTo>
                    <a:pt x="2908" y="5483"/>
                  </a:lnTo>
                  <a:lnTo>
                    <a:pt x="2780" y="5305"/>
                  </a:lnTo>
                  <a:lnTo>
                    <a:pt x="2648" y="5130"/>
                  </a:lnTo>
                  <a:lnTo>
                    <a:pt x="2513" y="4960"/>
                  </a:lnTo>
                  <a:lnTo>
                    <a:pt x="2375" y="4793"/>
                  </a:lnTo>
                  <a:lnTo>
                    <a:pt x="2235" y="4634"/>
                  </a:lnTo>
                  <a:lnTo>
                    <a:pt x="2092" y="4482"/>
                  </a:lnTo>
                  <a:lnTo>
                    <a:pt x="1947" y="4339"/>
                  </a:lnTo>
                  <a:lnTo>
                    <a:pt x="1800" y="4206"/>
                  </a:lnTo>
                  <a:lnTo>
                    <a:pt x="1652" y="4083"/>
                  </a:lnTo>
                  <a:lnTo>
                    <a:pt x="1503" y="3973"/>
                  </a:lnTo>
                  <a:lnTo>
                    <a:pt x="1352" y="3875"/>
                  </a:lnTo>
                  <a:lnTo>
                    <a:pt x="1201" y="3792"/>
                  </a:lnTo>
                  <a:lnTo>
                    <a:pt x="1159" y="3771"/>
                  </a:lnTo>
                  <a:lnTo>
                    <a:pt x="1117" y="3749"/>
                  </a:lnTo>
                  <a:lnTo>
                    <a:pt x="1075" y="3725"/>
                  </a:lnTo>
                  <a:lnTo>
                    <a:pt x="1034" y="3702"/>
                  </a:lnTo>
                  <a:lnTo>
                    <a:pt x="993" y="3677"/>
                  </a:lnTo>
                  <a:lnTo>
                    <a:pt x="953" y="3652"/>
                  </a:lnTo>
                  <a:lnTo>
                    <a:pt x="912" y="3626"/>
                  </a:lnTo>
                  <a:lnTo>
                    <a:pt x="873" y="3600"/>
                  </a:lnTo>
                  <a:lnTo>
                    <a:pt x="834" y="3572"/>
                  </a:lnTo>
                  <a:lnTo>
                    <a:pt x="796" y="3544"/>
                  </a:lnTo>
                  <a:lnTo>
                    <a:pt x="758" y="3514"/>
                  </a:lnTo>
                  <a:lnTo>
                    <a:pt x="720" y="3484"/>
                  </a:lnTo>
                  <a:lnTo>
                    <a:pt x="684" y="3454"/>
                  </a:lnTo>
                  <a:lnTo>
                    <a:pt x="648" y="3422"/>
                  </a:lnTo>
                  <a:lnTo>
                    <a:pt x="612" y="3390"/>
                  </a:lnTo>
                  <a:lnTo>
                    <a:pt x="577" y="3357"/>
                  </a:lnTo>
                  <a:lnTo>
                    <a:pt x="544" y="3323"/>
                  </a:lnTo>
                  <a:lnTo>
                    <a:pt x="511" y="3288"/>
                  </a:lnTo>
                  <a:lnTo>
                    <a:pt x="479" y="3253"/>
                  </a:lnTo>
                  <a:lnTo>
                    <a:pt x="447" y="3217"/>
                  </a:lnTo>
                  <a:lnTo>
                    <a:pt x="416" y="3179"/>
                  </a:lnTo>
                  <a:lnTo>
                    <a:pt x="387" y="3142"/>
                  </a:lnTo>
                  <a:lnTo>
                    <a:pt x="357" y="3103"/>
                  </a:lnTo>
                  <a:lnTo>
                    <a:pt x="330" y="3063"/>
                  </a:lnTo>
                  <a:lnTo>
                    <a:pt x="302" y="3022"/>
                  </a:lnTo>
                  <a:lnTo>
                    <a:pt x="276" y="2980"/>
                  </a:lnTo>
                  <a:lnTo>
                    <a:pt x="251" y="2938"/>
                  </a:lnTo>
                  <a:lnTo>
                    <a:pt x="227" y="2895"/>
                  </a:lnTo>
                  <a:lnTo>
                    <a:pt x="204" y="2851"/>
                  </a:lnTo>
                  <a:lnTo>
                    <a:pt x="183" y="2806"/>
                  </a:lnTo>
                  <a:lnTo>
                    <a:pt x="162" y="2760"/>
                  </a:lnTo>
                  <a:lnTo>
                    <a:pt x="142" y="2713"/>
                  </a:lnTo>
                  <a:lnTo>
                    <a:pt x="107" y="2618"/>
                  </a:lnTo>
                  <a:lnTo>
                    <a:pt x="76" y="2522"/>
                  </a:lnTo>
                  <a:lnTo>
                    <a:pt x="51" y="2425"/>
                  </a:lnTo>
                  <a:lnTo>
                    <a:pt x="32" y="2329"/>
                  </a:lnTo>
                  <a:lnTo>
                    <a:pt x="16" y="2232"/>
                  </a:lnTo>
                  <a:lnTo>
                    <a:pt x="6" y="2136"/>
                  </a:lnTo>
                  <a:lnTo>
                    <a:pt x="1" y="2039"/>
                  </a:lnTo>
                  <a:lnTo>
                    <a:pt x="0" y="1942"/>
                  </a:lnTo>
                  <a:lnTo>
                    <a:pt x="4" y="1846"/>
                  </a:lnTo>
                  <a:lnTo>
                    <a:pt x="13" y="1751"/>
                  </a:lnTo>
                  <a:lnTo>
                    <a:pt x="26" y="1656"/>
                  </a:lnTo>
                  <a:lnTo>
                    <a:pt x="45" y="1562"/>
                  </a:lnTo>
                  <a:lnTo>
                    <a:pt x="67" y="1470"/>
                  </a:lnTo>
                  <a:lnTo>
                    <a:pt x="94" y="1378"/>
                  </a:lnTo>
                  <a:lnTo>
                    <a:pt x="124" y="1289"/>
                  </a:lnTo>
                  <a:lnTo>
                    <a:pt x="160" y="1201"/>
                  </a:lnTo>
                  <a:lnTo>
                    <a:pt x="199" y="1114"/>
                  </a:lnTo>
                  <a:lnTo>
                    <a:pt x="243" y="1029"/>
                  </a:lnTo>
                  <a:lnTo>
                    <a:pt x="290" y="947"/>
                  </a:lnTo>
                  <a:lnTo>
                    <a:pt x="341" y="867"/>
                  </a:lnTo>
                  <a:lnTo>
                    <a:pt x="397" y="790"/>
                  </a:lnTo>
                  <a:lnTo>
                    <a:pt x="455" y="714"/>
                  </a:lnTo>
                  <a:lnTo>
                    <a:pt x="518" y="642"/>
                  </a:lnTo>
                  <a:lnTo>
                    <a:pt x="585" y="572"/>
                  </a:lnTo>
                  <a:lnTo>
                    <a:pt x="655" y="506"/>
                  </a:lnTo>
                  <a:lnTo>
                    <a:pt x="728" y="443"/>
                  </a:lnTo>
                  <a:lnTo>
                    <a:pt x="805" y="384"/>
                  </a:lnTo>
                  <a:lnTo>
                    <a:pt x="886" y="328"/>
                  </a:lnTo>
                  <a:lnTo>
                    <a:pt x="969" y="274"/>
                  </a:lnTo>
                  <a:lnTo>
                    <a:pt x="1056" y="227"/>
                  </a:lnTo>
                  <a:lnTo>
                    <a:pt x="1146" y="182"/>
                  </a:lnTo>
                  <a:lnTo>
                    <a:pt x="1240" y="142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25000"/>
              </a:sys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Calibri" pitchFamily="-109" charset="0"/>
                <a:ea typeface="+mn-ea"/>
                <a:cs typeface="Arial" charset="0"/>
              </a:endParaRPr>
            </a:p>
          </p:txBody>
        </p:sp>
        <p:grpSp>
          <p:nvGrpSpPr>
            <p:cNvPr id="62" name="Group 133"/>
            <p:cNvGrpSpPr>
              <a:grpSpLocks/>
            </p:cNvGrpSpPr>
            <p:nvPr/>
          </p:nvGrpSpPr>
          <p:grpSpPr bwMode="auto">
            <a:xfrm flipH="1">
              <a:off x="4435355" y="2500313"/>
              <a:ext cx="650979" cy="1241111"/>
              <a:chOff x="7001096" y="2143116"/>
              <a:chExt cx="1000276" cy="1833550"/>
            </a:xfrm>
          </p:grpSpPr>
          <p:sp>
            <p:nvSpPr>
              <p:cNvPr id="63" name="Freeform 57"/>
              <p:cNvSpPr>
                <a:spLocks/>
              </p:cNvSpPr>
              <p:nvPr/>
            </p:nvSpPr>
            <p:spPr bwMode="auto">
              <a:xfrm>
                <a:off x="7001096" y="2143116"/>
                <a:ext cx="1000276" cy="1833550"/>
              </a:xfrm>
              <a:custGeom>
                <a:avLst/>
                <a:gdLst/>
                <a:ahLst/>
                <a:cxnLst>
                  <a:cxn ang="0">
                    <a:pos x="1431" y="75"/>
                  </a:cxn>
                  <a:cxn ang="0">
                    <a:pos x="1720" y="15"/>
                  </a:cxn>
                  <a:cxn ang="0">
                    <a:pos x="2010" y="0"/>
                  </a:cxn>
                  <a:cxn ang="0">
                    <a:pos x="2296" y="27"/>
                  </a:cxn>
                  <a:cxn ang="0">
                    <a:pos x="2573" y="93"/>
                  </a:cxn>
                  <a:cxn ang="0">
                    <a:pos x="2838" y="199"/>
                  </a:cxn>
                  <a:cxn ang="0">
                    <a:pos x="3086" y="341"/>
                  </a:cxn>
                  <a:cxn ang="0">
                    <a:pos x="3310" y="517"/>
                  </a:cxn>
                  <a:cxn ang="0">
                    <a:pos x="3509" y="727"/>
                  </a:cxn>
                  <a:cxn ang="0">
                    <a:pos x="3677" y="968"/>
                  </a:cxn>
                  <a:cxn ang="0">
                    <a:pos x="3811" y="1239"/>
                  </a:cxn>
                  <a:cxn ang="0">
                    <a:pos x="3856" y="1364"/>
                  </a:cxn>
                  <a:cxn ang="0">
                    <a:pos x="3893" y="1490"/>
                  </a:cxn>
                  <a:cxn ang="0">
                    <a:pos x="3920" y="1617"/>
                  </a:cxn>
                  <a:cxn ang="0">
                    <a:pos x="3940" y="1744"/>
                  </a:cxn>
                  <a:cxn ang="0">
                    <a:pos x="3950" y="1871"/>
                  </a:cxn>
                  <a:cxn ang="0">
                    <a:pos x="3953" y="1998"/>
                  </a:cxn>
                  <a:cxn ang="0">
                    <a:pos x="3947" y="2123"/>
                  </a:cxn>
                  <a:cxn ang="0">
                    <a:pos x="3933" y="2249"/>
                  </a:cxn>
                  <a:cxn ang="0">
                    <a:pos x="3912" y="2372"/>
                  </a:cxn>
                  <a:cxn ang="0">
                    <a:pos x="3882" y="2494"/>
                  </a:cxn>
                  <a:cxn ang="0">
                    <a:pos x="3809" y="2742"/>
                  </a:cxn>
                  <a:cxn ang="0">
                    <a:pos x="3693" y="3249"/>
                  </a:cxn>
                  <a:cxn ang="0">
                    <a:pos x="3626" y="3756"/>
                  </a:cxn>
                  <a:cxn ang="0">
                    <a:pos x="3605" y="4264"/>
                  </a:cxn>
                  <a:cxn ang="0">
                    <a:pos x="3623" y="4770"/>
                  </a:cxn>
                  <a:cxn ang="0">
                    <a:pos x="3675" y="5276"/>
                  </a:cxn>
                  <a:cxn ang="0">
                    <a:pos x="3758" y="5780"/>
                  </a:cxn>
                  <a:cxn ang="0">
                    <a:pos x="3864" y="6282"/>
                  </a:cxn>
                  <a:cxn ang="0">
                    <a:pos x="3991" y="6781"/>
                  </a:cxn>
                  <a:cxn ang="0">
                    <a:pos x="4130" y="7278"/>
                  </a:cxn>
                  <a:cxn ang="0">
                    <a:pos x="4279" y="7771"/>
                  </a:cxn>
                  <a:cxn ang="0">
                    <a:pos x="4318" y="7913"/>
                  </a:cxn>
                  <a:cxn ang="0">
                    <a:pos x="4192" y="7656"/>
                  </a:cxn>
                  <a:cxn ang="0">
                    <a:pos x="3944" y="7179"/>
                  </a:cxn>
                  <a:cxn ang="0">
                    <a:pos x="3689" y="6718"/>
                  </a:cxn>
                  <a:cxn ang="0">
                    <a:pos x="3382" y="6202"/>
                  </a:cxn>
                  <a:cxn ang="0">
                    <a:pos x="3034" y="5663"/>
                  </a:cxn>
                  <a:cxn ang="0">
                    <a:pos x="2648" y="5130"/>
                  </a:cxn>
                  <a:cxn ang="0">
                    <a:pos x="2235" y="4634"/>
                  </a:cxn>
                  <a:cxn ang="0">
                    <a:pos x="1800" y="4206"/>
                  </a:cxn>
                  <a:cxn ang="0">
                    <a:pos x="1352" y="3875"/>
                  </a:cxn>
                  <a:cxn ang="0">
                    <a:pos x="1117" y="3749"/>
                  </a:cxn>
                  <a:cxn ang="0">
                    <a:pos x="993" y="3677"/>
                  </a:cxn>
                  <a:cxn ang="0">
                    <a:pos x="873" y="3600"/>
                  </a:cxn>
                  <a:cxn ang="0">
                    <a:pos x="758" y="3514"/>
                  </a:cxn>
                  <a:cxn ang="0">
                    <a:pos x="648" y="3422"/>
                  </a:cxn>
                  <a:cxn ang="0">
                    <a:pos x="544" y="3323"/>
                  </a:cxn>
                  <a:cxn ang="0">
                    <a:pos x="447" y="3217"/>
                  </a:cxn>
                  <a:cxn ang="0">
                    <a:pos x="357" y="3103"/>
                  </a:cxn>
                  <a:cxn ang="0">
                    <a:pos x="276" y="2980"/>
                  </a:cxn>
                  <a:cxn ang="0">
                    <a:pos x="204" y="2851"/>
                  </a:cxn>
                  <a:cxn ang="0">
                    <a:pos x="142" y="2713"/>
                  </a:cxn>
                  <a:cxn ang="0">
                    <a:pos x="51" y="2425"/>
                  </a:cxn>
                  <a:cxn ang="0">
                    <a:pos x="6" y="2136"/>
                  </a:cxn>
                  <a:cxn ang="0">
                    <a:pos x="4" y="1846"/>
                  </a:cxn>
                  <a:cxn ang="0">
                    <a:pos x="45" y="1562"/>
                  </a:cxn>
                  <a:cxn ang="0">
                    <a:pos x="124" y="1289"/>
                  </a:cxn>
                  <a:cxn ang="0">
                    <a:pos x="243" y="1029"/>
                  </a:cxn>
                  <a:cxn ang="0">
                    <a:pos x="397" y="790"/>
                  </a:cxn>
                  <a:cxn ang="0">
                    <a:pos x="585" y="572"/>
                  </a:cxn>
                  <a:cxn ang="0">
                    <a:pos x="805" y="384"/>
                  </a:cxn>
                  <a:cxn ang="0">
                    <a:pos x="1056" y="227"/>
                  </a:cxn>
                </a:cxnLst>
                <a:rect l="0" t="0" r="r" b="b"/>
                <a:pathLst>
                  <a:path w="4330" h="7934">
                    <a:moveTo>
                      <a:pt x="1240" y="142"/>
                    </a:moveTo>
                    <a:lnTo>
                      <a:pt x="1335" y="106"/>
                    </a:lnTo>
                    <a:lnTo>
                      <a:pt x="1431" y="75"/>
                    </a:lnTo>
                    <a:lnTo>
                      <a:pt x="1526" y="51"/>
                    </a:lnTo>
                    <a:lnTo>
                      <a:pt x="1623" y="31"/>
                    </a:lnTo>
                    <a:lnTo>
                      <a:pt x="1720" y="15"/>
                    </a:lnTo>
                    <a:lnTo>
                      <a:pt x="1817" y="5"/>
                    </a:lnTo>
                    <a:lnTo>
                      <a:pt x="1914" y="0"/>
                    </a:lnTo>
                    <a:lnTo>
                      <a:pt x="2010" y="0"/>
                    </a:lnTo>
                    <a:lnTo>
                      <a:pt x="2106" y="4"/>
                    </a:lnTo>
                    <a:lnTo>
                      <a:pt x="2202" y="13"/>
                    </a:lnTo>
                    <a:lnTo>
                      <a:pt x="2296" y="27"/>
                    </a:lnTo>
                    <a:lnTo>
                      <a:pt x="2390" y="44"/>
                    </a:lnTo>
                    <a:lnTo>
                      <a:pt x="2483" y="66"/>
                    </a:lnTo>
                    <a:lnTo>
                      <a:pt x="2573" y="93"/>
                    </a:lnTo>
                    <a:lnTo>
                      <a:pt x="2663" y="124"/>
                    </a:lnTo>
                    <a:lnTo>
                      <a:pt x="2752" y="159"/>
                    </a:lnTo>
                    <a:lnTo>
                      <a:pt x="2838" y="199"/>
                    </a:lnTo>
                    <a:lnTo>
                      <a:pt x="2922" y="242"/>
                    </a:lnTo>
                    <a:lnTo>
                      <a:pt x="3005" y="290"/>
                    </a:lnTo>
                    <a:lnTo>
                      <a:pt x="3086" y="341"/>
                    </a:lnTo>
                    <a:lnTo>
                      <a:pt x="3163" y="396"/>
                    </a:lnTo>
                    <a:lnTo>
                      <a:pt x="3238" y="455"/>
                    </a:lnTo>
                    <a:lnTo>
                      <a:pt x="3310" y="517"/>
                    </a:lnTo>
                    <a:lnTo>
                      <a:pt x="3379" y="585"/>
                    </a:lnTo>
                    <a:lnTo>
                      <a:pt x="3446" y="654"/>
                    </a:lnTo>
                    <a:lnTo>
                      <a:pt x="3509" y="727"/>
                    </a:lnTo>
                    <a:lnTo>
                      <a:pt x="3569" y="805"/>
                    </a:lnTo>
                    <a:lnTo>
                      <a:pt x="3625" y="885"/>
                    </a:lnTo>
                    <a:lnTo>
                      <a:pt x="3677" y="968"/>
                    </a:lnTo>
                    <a:lnTo>
                      <a:pt x="3726" y="1056"/>
                    </a:lnTo>
                    <a:lnTo>
                      <a:pt x="3770" y="1146"/>
                    </a:lnTo>
                    <a:lnTo>
                      <a:pt x="3811" y="1239"/>
                    </a:lnTo>
                    <a:lnTo>
                      <a:pt x="3826" y="1280"/>
                    </a:lnTo>
                    <a:lnTo>
                      <a:pt x="3842" y="1322"/>
                    </a:lnTo>
                    <a:lnTo>
                      <a:pt x="3856" y="1364"/>
                    </a:lnTo>
                    <a:lnTo>
                      <a:pt x="3869" y="1406"/>
                    </a:lnTo>
                    <a:lnTo>
                      <a:pt x="3881" y="1448"/>
                    </a:lnTo>
                    <a:lnTo>
                      <a:pt x="3893" y="1490"/>
                    </a:lnTo>
                    <a:lnTo>
                      <a:pt x="3903" y="1533"/>
                    </a:lnTo>
                    <a:lnTo>
                      <a:pt x="3912" y="1574"/>
                    </a:lnTo>
                    <a:lnTo>
                      <a:pt x="3920" y="1617"/>
                    </a:lnTo>
                    <a:lnTo>
                      <a:pt x="3927" y="1659"/>
                    </a:lnTo>
                    <a:lnTo>
                      <a:pt x="3935" y="1702"/>
                    </a:lnTo>
                    <a:lnTo>
                      <a:pt x="3940" y="1744"/>
                    </a:lnTo>
                    <a:lnTo>
                      <a:pt x="3944" y="1787"/>
                    </a:lnTo>
                    <a:lnTo>
                      <a:pt x="3948" y="1828"/>
                    </a:lnTo>
                    <a:lnTo>
                      <a:pt x="3950" y="1871"/>
                    </a:lnTo>
                    <a:lnTo>
                      <a:pt x="3952" y="1913"/>
                    </a:lnTo>
                    <a:lnTo>
                      <a:pt x="3953" y="1956"/>
                    </a:lnTo>
                    <a:lnTo>
                      <a:pt x="3953" y="1998"/>
                    </a:lnTo>
                    <a:lnTo>
                      <a:pt x="3952" y="2040"/>
                    </a:lnTo>
                    <a:lnTo>
                      <a:pt x="3950" y="2081"/>
                    </a:lnTo>
                    <a:lnTo>
                      <a:pt x="3947" y="2123"/>
                    </a:lnTo>
                    <a:lnTo>
                      <a:pt x="3944" y="2165"/>
                    </a:lnTo>
                    <a:lnTo>
                      <a:pt x="3939" y="2207"/>
                    </a:lnTo>
                    <a:lnTo>
                      <a:pt x="3933" y="2249"/>
                    </a:lnTo>
                    <a:lnTo>
                      <a:pt x="3927" y="2290"/>
                    </a:lnTo>
                    <a:lnTo>
                      <a:pt x="3920" y="2331"/>
                    </a:lnTo>
                    <a:lnTo>
                      <a:pt x="3912" y="2372"/>
                    </a:lnTo>
                    <a:lnTo>
                      <a:pt x="3903" y="2413"/>
                    </a:lnTo>
                    <a:lnTo>
                      <a:pt x="3894" y="2453"/>
                    </a:lnTo>
                    <a:lnTo>
                      <a:pt x="3882" y="2494"/>
                    </a:lnTo>
                    <a:lnTo>
                      <a:pt x="3871" y="2533"/>
                    </a:lnTo>
                    <a:lnTo>
                      <a:pt x="3859" y="2573"/>
                    </a:lnTo>
                    <a:lnTo>
                      <a:pt x="3809" y="2742"/>
                    </a:lnTo>
                    <a:lnTo>
                      <a:pt x="3764" y="2911"/>
                    </a:lnTo>
                    <a:lnTo>
                      <a:pt x="3725" y="3080"/>
                    </a:lnTo>
                    <a:lnTo>
                      <a:pt x="3693" y="3249"/>
                    </a:lnTo>
                    <a:lnTo>
                      <a:pt x="3665" y="3418"/>
                    </a:lnTo>
                    <a:lnTo>
                      <a:pt x="3644" y="3587"/>
                    </a:lnTo>
                    <a:lnTo>
                      <a:pt x="3626" y="3756"/>
                    </a:lnTo>
                    <a:lnTo>
                      <a:pt x="3614" y="3925"/>
                    </a:lnTo>
                    <a:lnTo>
                      <a:pt x="3607" y="4095"/>
                    </a:lnTo>
                    <a:lnTo>
                      <a:pt x="3605" y="4264"/>
                    </a:lnTo>
                    <a:lnTo>
                      <a:pt x="3607" y="4432"/>
                    </a:lnTo>
                    <a:lnTo>
                      <a:pt x="3613" y="4602"/>
                    </a:lnTo>
                    <a:lnTo>
                      <a:pt x="3623" y="4770"/>
                    </a:lnTo>
                    <a:lnTo>
                      <a:pt x="3637" y="4939"/>
                    </a:lnTo>
                    <a:lnTo>
                      <a:pt x="3655" y="5108"/>
                    </a:lnTo>
                    <a:lnTo>
                      <a:pt x="3675" y="5276"/>
                    </a:lnTo>
                    <a:lnTo>
                      <a:pt x="3700" y="5444"/>
                    </a:lnTo>
                    <a:lnTo>
                      <a:pt x="3727" y="5613"/>
                    </a:lnTo>
                    <a:lnTo>
                      <a:pt x="3758" y="5780"/>
                    </a:lnTo>
                    <a:lnTo>
                      <a:pt x="3791" y="5947"/>
                    </a:lnTo>
                    <a:lnTo>
                      <a:pt x="3826" y="6115"/>
                    </a:lnTo>
                    <a:lnTo>
                      <a:pt x="3864" y="6282"/>
                    </a:lnTo>
                    <a:lnTo>
                      <a:pt x="3905" y="6448"/>
                    </a:lnTo>
                    <a:lnTo>
                      <a:pt x="3947" y="6616"/>
                    </a:lnTo>
                    <a:lnTo>
                      <a:pt x="3991" y="6781"/>
                    </a:lnTo>
                    <a:lnTo>
                      <a:pt x="4036" y="6947"/>
                    </a:lnTo>
                    <a:lnTo>
                      <a:pt x="4082" y="7113"/>
                    </a:lnTo>
                    <a:lnTo>
                      <a:pt x="4130" y="7278"/>
                    </a:lnTo>
                    <a:lnTo>
                      <a:pt x="4179" y="7442"/>
                    </a:lnTo>
                    <a:lnTo>
                      <a:pt x="4229" y="7606"/>
                    </a:lnTo>
                    <a:lnTo>
                      <a:pt x="4279" y="7771"/>
                    </a:lnTo>
                    <a:lnTo>
                      <a:pt x="4330" y="7934"/>
                    </a:lnTo>
                    <a:lnTo>
                      <a:pt x="4329" y="7933"/>
                    </a:lnTo>
                    <a:lnTo>
                      <a:pt x="4318" y="7913"/>
                    </a:lnTo>
                    <a:lnTo>
                      <a:pt x="4299" y="7873"/>
                    </a:lnTo>
                    <a:lnTo>
                      <a:pt x="4271" y="7817"/>
                    </a:lnTo>
                    <a:lnTo>
                      <a:pt x="4192" y="7656"/>
                    </a:lnTo>
                    <a:lnTo>
                      <a:pt x="4081" y="7441"/>
                    </a:lnTo>
                    <a:lnTo>
                      <a:pt x="4016" y="7316"/>
                    </a:lnTo>
                    <a:lnTo>
                      <a:pt x="3944" y="7179"/>
                    </a:lnTo>
                    <a:lnTo>
                      <a:pt x="3864" y="7033"/>
                    </a:lnTo>
                    <a:lnTo>
                      <a:pt x="3779" y="6879"/>
                    </a:lnTo>
                    <a:lnTo>
                      <a:pt x="3689" y="6718"/>
                    </a:lnTo>
                    <a:lnTo>
                      <a:pt x="3592" y="6550"/>
                    </a:lnTo>
                    <a:lnTo>
                      <a:pt x="3490" y="6378"/>
                    </a:lnTo>
                    <a:lnTo>
                      <a:pt x="3382" y="6202"/>
                    </a:lnTo>
                    <a:lnTo>
                      <a:pt x="3270" y="6024"/>
                    </a:lnTo>
                    <a:lnTo>
                      <a:pt x="3154" y="5843"/>
                    </a:lnTo>
                    <a:lnTo>
                      <a:pt x="3034" y="5663"/>
                    </a:lnTo>
                    <a:lnTo>
                      <a:pt x="2908" y="5483"/>
                    </a:lnTo>
                    <a:lnTo>
                      <a:pt x="2780" y="5305"/>
                    </a:lnTo>
                    <a:lnTo>
                      <a:pt x="2648" y="5130"/>
                    </a:lnTo>
                    <a:lnTo>
                      <a:pt x="2513" y="4960"/>
                    </a:lnTo>
                    <a:lnTo>
                      <a:pt x="2375" y="4793"/>
                    </a:lnTo>
                    <a:lnTo>
                      <a:pt x="2235" y="4634"/>
                    </a:lnTo>
                    <a:lnTo>
                      <a:pt x="2092" y="4482"/>
                    </a:lnTo>
                    <a:lnTo>
                      <a:pt x="1947" y="4339"/>
                    </a:lnTo>
                    <a:lnTo>
                      <a:pt x="1800" y="4206"/>
                    </a:lnTo>
                    <a:lnTo>
                      <a:pt x="1652" y="4083"/>
                    </a:lnTo>
                    <a:lnTo>
                      <a:pt x="1503" y="3973"/>
                    </a:lnTo>
                    <a:lnTo>
                      <a:pt x="1352" y="3875"/>
                    </a:lnTo>
                    <a:lnTo>
                      <a:pt x="1201" y="3792"/>
                    </a:lnTo>
                    <a:lnTo>
                      <a:pt x="1159" y="3771"/>
                    </a:lnTo>
                    <a:lnTo>
                      <a:pt x="1117" y="3749"/>
                    </a:lnTo>
                    <a:lnTo>
                      <a:pt x="1075" y="3725"/>
                    </a:lnTo>
                    <a:lnTo>
                      <a:pt x="1034" y="3702"/>
                    </a:lnTo>
                    <a:lnTo>
                      <a:pt x="993" y="3677"/>
                    </a:lnTo>
                    <a:lnTo>
                      <a:pt x="953" y="3652"/>
                    </a:lnTo>
                    <a:lnTo>
                      <a:pt x="912" y="3626"/>
                    </a:lnTo>
                    <a:lnTo>
                      <a:pt x="873" y="3600"/>
                    </a:lnTo>
                    <a:lnTo>
                      <a:pt x="834" y="3572"/>
                    </a:lnTo>
                    <a:lnTo>
                      <a:pt x="796" y="3544"/>
                    </a:lnTo>
                    <a:lnTo>
                      <a:pt x="758" y="3514"/>
                    </a:lnTo>
                    <a:lnTo>
                      <a:pt x="720" y="3484"/>
                    </a:lnTo>
                    <a:lnTo>
                      <a:pt x="684" y="3454"/>
                    </a:lnTo>
                    <a:lnTo>
                      <a:pt x="648" y="3422"/>
                    </a:lnTo>
                    <a:lnTo>
                      <a:pt x="612" y="3390"/>
                    </a:lnTo>
                    <a:lnTo>
                      <a:pt x="577" y="3357"/>
                    </a:lnTo>
                    <a:lnTo>
                      <a:pt x="544" y="3323"/>
                    </a:lnTo>
                    <a:lnTo>
                      <a:pt x="511" y="3288"/>
                    </a:lnTo>
                    <a:lnTo>
                      <a:pt x="479" y="3253"/>
                    </a:lnTo>
                    <a:lnTo>
                      <a:pt x="447" y="3217"/>
                    </a:lnTo>
                    <a:lnTo>
                      <a:pt x="416" y="3179"/>
                    </a:lnTo>
                    <a:lnTo>
                      <a:pt x="387" y="3142"/>
                    </a:lnTo>
                    <a:lnTo>
                      <a:pt x="357" y="3103"/>
                    </a:lnTo>
                    <a:lnTo>
                      <a:pt x="330" y="3063"/>
                    </a:lnTo>
                    <a:lnTo>
                      <a:pt x="302" y="3022"/>
                    </a:lnTo>
                    <a:lnTo>
                      <a:pt x="276" y="2980"/>
                    </a:lnTo>
                    <a:lnTo>
                      <a:pt x="251" y="2938"/>
                    </a:lnTo>
                    <a:lnTo>
                      <a:pt x="227" y="2895"/>
                    </a:lnTo>
                    <a:lnTo>
                      <a:pt x="204" y="2851"/>
                    </a:lnTo>
                    <a:lnTo>
                      <a:pt x="183" y="2806"/>
                    </a:lnTo>
                    <a:lnTo>
                      <a:pt x="162" y="2760"/>
                    </a:lnTo>
                    <a:lnTo>
                      <a:pt x="142" y="2713"/>
                    </a:lnTo>
                    <a:lnTo>
                      <a:pt x="107" y="2618"/>
                    </a:lnTo>
                    <a:lnTo>
                      <a:pt x="76" y="2522"/>
                    </a:lnTo>
                    <a:lnTo>
                      <a:pt x="51" y="2425"/>
                    </a:lnTo>
                    <a:lnTo>
                      <a:pt x="32" y="2329"/>
                    </a:lnTo>
                    <a:lnTo>
                      <a:pt x="16" y="2232"/>
                    </a:lnTo>
                    <a:lnTo>
                      <a:pt x="6" y="2136"/>
                    </a:lnTo>
                    <a:lnTo>
                      <a:pt x="1" y="2039"/>
                    </a:lnTo>
                    <a:lnTo>
                      <a:pt x="0" y="1942"/>
                    </a:lnTo>
                    <a:lnTo>
                      <a:pt x="4" y="1846"/>
                    </a:lnTo>
                    <a:lnTo>
                      <a:pt x="13" y="1751"/>
                    </a:lnTo>
                    <a:lnTo>
                      <a:pt x="26" y="1656"/>
                    </a:lnTo>
                    <a:lnTo>
                      <a:pt x="45" y="1562"/>
                    </a:lnTo>
                    <a:lnTo>
                      <a:pt x="67" y="1470"/>
                    </a:lnTo>
                    <a:lnTo>
                      <a:pt x="94" y="1378"/>
                    </a:lnTo>
                    <a:lnTo>
                      <a:pt x="124" y="1289"/>
                    </a:lnTo>
                    <a:lnTo>
                      <a:pt x="160" y="1201"/>
                    </a:lnTo>
                    <a:lnTo>
                      <a:pt x="199" y="1114"/>
                    </a:lnTo>
                    <a:lnTo>
                      <a:pt x="243" y="1029"/>
                    </a:lnTo>
                    <a:lnTo>
                      <a:pt x="290" y="947"/>
                    </a:lnTo>
                    <a:lnTo>
                      <a:pt x="341" y="867"/>
                    </a:lnTo>
                    <a:lnTo>
                      <a:pt x="397" y="790"/>
                    </a:lnTo>
                    <a:lnTo>
                      <a:pt x="455" y="714"/>
                    </a:lnTo>
                    <a:lnTo>
                      <a:pt x="518" y="642"/>
                    </a:lnTo>
                    <a:lnTo>
                      <a:pt x="585" y="572"/>
                    </a:lnTo>
                    <a:lnTo>
                      <a:pt x="655" y="506"/>
                    </a:lnTo>
                    <a:lnTo>
                      <a:pt x="728" y="443"/>
                    </a:lnTo>
                    <a:lnTo>
                      <a:pt x="805" y="384"/>
                    </a:lnTo>
                    <a:lnTo>
                      <a:pt x="886" y="328"/>
                    </a:lnTo>
                    <a:lnTo>
                      <a:pt x="969" y="274"/>
                    </a:lnTo>
                    <a:lnTo>
                      <a:pt x="1056" y="227"/>
                    </a:lnTo>
                    <a:lnTo>
                      <a:pt x="1146" y="182"/>
                    </a:lnTo>
                    <a:lnTo>
                      <a:pt x="1240" y="142"/>
                    </a:lnTo>
                    <a:close/>
                  </a:path>
                </a:pathLst>
              </a:custGeom>
              <a:gradFill>
                <a:gsLst>
                  <a:gs pos="0">
                    <a:srgbClr val="1F497D">
                      <a:lumMod val="50000"/>
                    </a:srgbClr>
                  </a:gs>
                  <a:gs pos="67000">
                    <a:srgbClr val="002060"/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kern="0">
                  <a:solidFill>
                    <a:sysClr val="windowText" lastClr="000000"/>
                  </a:solidFill>
                  <a:latin typeface="Calibri" pitchFamily="-109" charset="0"/>
                  <a:ea typeface="+mn-ea"/>
                  <a:cs typeface="Arial" charset="0"/>
                </a:endParaRPr>
              </a:p>
            </p:txBody>
          </p:sp>
          <p:sp>
            <p:nvSpPr>
              <p:cNvPr id="64" name="Oval 650"/>
              <p:cNvSpPr/>
              <p:nvPr/>
            </p:nvSpPr>
            <p:spPr>
              <a:xfrm flipV="1">
                <a:off x="7128300" y="2206820"/>
                <a:ext cx="687491" cy="623788"/>
              </a:xfrm>
              <a:prstGeom prst="ellipse">
                <a:avLst/>
              </a:prstGeom>
              <a:gradFill>
                <a:gsLst>
                  <a:gs pos="15000">
                    <a:srgbClr val="4F81BD">
                      <a:tint val="66000"/>
                      <a:satMod val="160000"/>
                      <a:alpha val="13000"/>
                    </a:srgbClr>
                  </a:gs>
                  <a:gs pos="100000">
                    <a:srgbClr val="4F81BD">
                      <a:tint val="44500"/>
                      <a:satMod val="160000"/>
                      <a:alpha val="59000"/>
                    </a:srgbClr>
                  </a:gs>
                  <a:gs pos="100000">
                    <a:srgbClr val="4F81BD">
                      <a:tint val="23500"/>
                      <a:satMod val="160000"/>
                      <a:alpha val="41000"/>
                    </a:srgbClr>
                  </a:gs>
                  <a:gs pos="100000">
                    <a:srgbClr val="4F81BD">
                      <a:tint val="23500"/>
                      <a:satMod val="160000"/>
                      <a:alpha val="0"/>
                    </a:srgbClr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sz="1800" kern="0" smtClean="0">
                  <a:solidFill>
                    <a:srgbClr val="FFFFFF"/>
                  </a:solidFill>
                  <a:ea typeface="+mn-ea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735291" y="161198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서울기술융합센터</a:t>
            </a:r>
            <a:endParaRPr lang="ko-KR" altLang="en-US" sz="18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87483" y="4168415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대전기술융합센터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60173" y="4685613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나눔고딕" pitchFamily="50" charset="-127"/>
                <a:ea typeface="나눔고딕" pitchFamily="50" charset="-127"/>
              </a:rPr>
              <a:t>TB</a:t>
            </a:r>
            <a:r>
              <a:rPr lang="ko-KR" altLang="en-US" sz="1800" b="1" dirty="0" err="1" smtClean="0">
                <a:latin typeface="나눔고딕" pitchFamily="50" charset="-127"/>
                <a:ea typeface="나눔고딕" pitchFamily="50" charset="-127"/>
              </a:rPr>
              <a:t>사업실</a:t>
            </a:r>
            <a:r>
              <a:rPr lang="en-US" altLang="ko-KR" sz="1800" b="1" dirty="0" smtClean="0">
                <a:latin typeface="나눔고딕" pitchFamily="50" charset="-127"/>
                <a:ea typeface="나눔고딕" pitchFamily="50" charset="-127"/>
              </a:rPr>
              <a:t>(Head)</a:t>
            </a:r>
            <a:endParaRPr lang="ko-KR" altLang="en-US" sz="1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6200" y="787400"/>
            <a:ext cx="58112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기술평가 및 이전거래관련 전문가 조직 구성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8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AutoShape 104"/>
          <p:cNvSpPr>
            <a:spLocks noChangeArrowheads="1"/>
          </p:cNvSpPr>
          <p:nvPr/>
        </p:nvSpPr>
        <p:spPr bwMode="auto">
          <a:xfrm>
            <a:off x="4534293" y="1405136"/>
            <a:ext cx="4421171" cy="5061652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AutoShape 109"/>
          <p:cNvSpPr>
            <a:spLocks noChangeArrowheads="1"/>
          </p:cNvSpPr>
          <p:nvPr/>
        </p:nvSpPr>
        <p:spPr bwMode="auto">
          <a:xfrm>
            <a:off x="4647415" y="1488275"/>
            <a:ext cx="1234912" cy="340526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en-US" altLang="ko-KR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TB </a:t>
            </a:r>
            <a:r>
              <a:rPr kumimoji="0" lang="ko-KR" altLang="en-US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조직</a:t>
            </a:r>
            <a:endParaRPr kumimoji="0" lang="ko-KR" altLang="en-US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1" name="AutoShape 106"/>
          <p:cNvSpPr>
            <a:spLocks noChangeArrowheads="1"/>
          </p:cNvSpPr>
          <p:nvPr/>
        </p:nvSpPr>
        <p:spPr bwMode="auto">
          <a:xfrm>
            <a:off x="4626993" y="1894788"/>
            <a:ext cx="4271910" cy="1451729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30000"/>
              </a:lnSpc>
              <a:defRPr/>
            </a:pPr>
            <a:endParaRPr lang="ko-KR" altLang="en-US" sz="1800" dirty="0" smtClean="0"/>
          </a:p>
          <a:p>
            <a:pPr latinLnBrk="0">
              <a:lnSpc>
                <a:spcPct val="130000"/>
              </a:lnSpc>
              <a:defRPr/>
            </a:pPr>
            <a:endParaRPr kumimoji="0" lang="ko-KR" altLang="en-US" sz="18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AutoShape 109"/>
          <p:cNvSpPr>
            <a:spLocks noChangeArrowheads="1"/>
          </p:cNvSpPr>
          <p:nvPr/>
        </p:nvSpPr>
        <p:spPr bwMode="auto">
          <a:xfrm>
            <a:off x="4637988" y="3507221"/>
            <a:ext cx="3601040" cy="340526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latinLnBrk="0">
              <a:defRPr/>
            </a:pPr>
            <a:r>
              <a:rPr kumimoji="0" lang="ko-KR" altLang="en-US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서울기술융합센터</a:t>
            </a:r>
            <a:r>
              <a:rPr kumimoji="0" lang="en-US" altLang="ko-KR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ko-KR" altLang="en-US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조직 및 구성</a:t>
            </a:r>
            <a:endParaRPr kumimoji="0" lang="ko-KR" altLang="en-US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3" name="AutoShape 106"/>
          <p:cNvSpPr>
            <a:spLocks noChangeArrowheads="1"/>
          </p:cNvSpPr>
          <p:nvPr/>
        </p:nvSpPr>
        <p:spPr bwMode="auto">
          <a:xfrm>
            <a:off x="4619134" y="3930976"/>
            <a:ext cx="4271910" cy="2460397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30000"/>
              </a:lnSpc>
              <a:defRPr/>
            </a:pPr>
            <a:endParaRPr lang="ko-KR" altLang="en-US" sz="1800" dirty="0" smtClean="0"/>
          </a:p>
          <a:p>
            <a:pPr latinLnBrk="0">
              <a:lnSpc>
                <a:spcPct val="130000"/>
              </a:lnSpc>
              <a:defRPr/>
            </a:pPr>
            <a:endParaRPr kumimoji="0" lang="ko-KR" altLang="en-US" sz="18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6193425" y="1951348"/>
            <a:ext cx="1121790" cy="38649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 ExtraBold" pitchFamily="50" charset="-127"/>
                <a:ea typeface="나눔고딕 ExtraBold" pitchFamily="50" charset="-127"/>
              </a:rPr>
              <a:t>TB</a:t>
            </a:r>
            <a:r>
              <a:rPr kumimoji="0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나눔고딕 ExtraBold" pitchFamily="50" charset="-127"/>
                <a:ea typeface="나눔고딕 ExtraBold" pitchFamily="50" charset="-127"/>
              </a:rPr>
              <a:t>사업실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723724" y="2485404"/>
            <a:ext cx="972226" cy="360040"/>
            <a:chOff x="1033763" y="2405251"/>
            <a:chExt cx="1147914" cy="360040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75" name="직사각형 74"/>
            <p:cNvSpPr/>
            <p:nvPr/>
          </p:nvSpPr>
          <p:spPr>
            <a:xfrm>
              <a:off x="1033763" y="2405251"/>
              <a:ext cx="1147914" cy="36004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1033763" y="2405251"/>
              <a:ext cx="11479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033763" y="2758177"/>
              <a:ext cx="11479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35"/>
          <p:cNvSpPr txBox="1"/>
          <p:nvPr/>
        </p:nvSpPr>
        <p:spPr>
          <a:xfrm>
            <a:off x="4704633" y="2508895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서울센터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2" name="꺾인 연결선 91"/>
          <p:cNvCxnSpPr>
            <a:stCxn id="71" idx="2"/>
            <a:endCxn id="75" idx="0"/>
          </p:cNvCxnSpPr>
          <p:nvPr/>
        </p:nvCxnSpPr>
        <p:spPr bwMode="auto">
          <a:xfrm rot="5400000">
            <a:off x="5908301" y="1639384"/>
            <a:ext cx="147557" cy="1544483"/>
          </a:xfrm>
          <a:prstGeom prst="bentConnector3">
            <a:avLst>
              <a:gd name="adj1" fmla="val 596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꺾인 연결선 92"/>
          <p:cNvCxnSpPr>
            <a:stCxn id="71" idx="2"/>
            <a:endCxn id="157" idx="0"/>
          </p:cNvCxnSpPr>
          <p:nvPr/>
        </p:nvCxnSpPr>
        <p:spPr bwMode="auto">
          <a:xfrm rot="16200000" flipH="1">
            <a:off x="6925467" y="2166699"/>
            <a:ext cx="180573" cy="5228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4848817" y="2893123"/>
            <a:ext cx="390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전국적 네트워크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전국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52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기술평가센터 조직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활용한 </a:t>
            </a:r>
            <a:endParaRPr lang="en-US" altLang="ko-KR" sz="1200" b="1" dirty="0" smtClean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광범위한 기술수요조사 및 발굴 예정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4676696" y="4025151"/>
            <a:ext cx="4181554" cy="1194907"/>
            <a:chOff x="1499864" y="1583605"/>
            <a:chExt cx="3339417" cy="1194907"/>
          </a:xfrm>
        </p:grpSpPr>
        <p:sp>
          <p:nvSpPr>
            <p:cNvPr id="96" name="모서리가 둥근 직사각형 95"/>
            <p:cNvSpPr/>
            <p:nvPr/>
          </p:nvSpPr>
          <p:spPr bwMode="auto">
            <a:xfrm>
              <a:off x="2590223" y="1583605"/>
              <a:ext cx="1121790" cy="3864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나눔고딕 ExtraBold" pitchFamily="50" charset="-127"/>
                  <a:ea typeface="나눔고딕 ExtraBold" pitchFamily="50" charset="-127"/>
                </a:rPr>
                <a:t>센터장</a:t>
              </a:r>
              <a:endPara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7" name="그룹 167"/>
            <p:cNvGrpSpPr/>
            <p:nvPr/>
          </p:nvGrpSpPr>
          <p:grpSpPr>
            <a:xfrm>
              <a:off x="1499864" y="2193175"/>
              <a:ext cx="735428" cy="360040"/>
              <a:chOff x="1499864" y="2193175"/>
              <a:chExt cx="735428" cy="360040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1499864" y="2193175"/>
                <a:ext cx="710116" cy="36004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125" name="TextBox 35"/>
              <p:cNvSpPr txBox="1"/>
              <p:nvPr/>
            </p:nvSpPr>
            <p:spPr>
              <a:xfrm>
                <a:off x="1507209" y="2262207"/>
                <a:ext cx="7280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2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기술융합</a:t>
                </a:r>
                <a:r>
                  <a:rPr lang="en-US" altLang="ko-KR" sz="800" dirty="0" smtClean="0">
                    <a:solidFill>
                      <a:schemeClr val="bg2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r>
                  <a:rPr lang="ko-KR" altLang="en-US" sz="800" dirty="0" smtClean="0">
                    <a:solidFill>
                      <a:schemeClr val="bg2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팀</a:t>
                </a:r>
                <a:endParaRPr lang="ko-KR" altLang="en-US" sz="800" dirty="0">
                  <a:solidFill>
                    <a:schemeClr val="bg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cxnSp>
          <p:nvCxnSpPr>
            <p:cNvPr id="98" name="꺾인 연결선 97"/>
            <p:cNvCxnSpPr>
              <a:stCxn id="96" idx="2"/>
              <a:endCxn id="126" idx="0"/>
            </p:cNvCxnSpPr>
            <p:nvPr/>
          </p:nvCxnSpPr>
          <p:spPr bwMode="auto">
            <a:xfrm rot="5400000">
              <a:off x="2391485" y="1433541"/>
              <a:ext cx="223071" cy="12961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꺾인 연결선 98"/>
            <p:cNvCxnSpPr>
              <a:stCxn id="96" idx="2"/>
              <a:endCxn id="111" idx="0"/>
            </p:cNvCxnSpPr>
            <p:nvPr/>
          </p:nvCxnSpPr>
          <p:spPr bwMode="auto">
            <a:xfrm rot="16200000" flipH="1">
              <a:off x="3700697" y="1420525"/>
              <a:ext cx="223071" cy="132222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0" name="그룹 168"/>
            <p:cNvGrpSpPr/>
            <p:nvPr/>
          </p:nvGrpSpPr>
          <p:grpSpPr>
            <a:xfrm>
              <a:off x="2395021" y="2193175"/>
              <a:ext cx="735421" cy="360040"/>
              <a:chOff x="1318794" y="2193175"/>
              <a:chExt cx="735421" cy="360040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1318794" y="2193175"/>
                <a:ext cx="702198" cy="36004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120" name="TextBox 35"/>
              <p:cNvSpPr txBox="1"/>
              <p:nvPr/>
            </p:nvSpPr>
            <p:spPr>
              <a:xfrm>
                <a:off x="1326132" y="2271263"/>
                <a:ext cx="7280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2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기술융합</a:t>
                </a:r>
                <a:r>
                  <a:rPr lang="en-US" altLang="ko-KR" sz="800" dirty="0" smtClean="0">
                    <a:solidFill>
                      <a:schemeClr val="bg2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r>
                  <a:rPr lang="ko-KR" altLang="en-US" sz="800" dirty="0" smtClean="0">
                    <a:solidFill>
                      <a:schemeClr val="bg2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팀</a:t>
                </a:r>
                <a:endParaRPr lang="ko-KR" altLang="en-US" sz="800" dirty="0">
                  <a:solidFill>
                    <a:schemeClr val="bg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1" name="그룹 174"/>
            <p:cNvGrpSpPr/>
            <p:nvPr/>
          </p:nvGrpSpPr>
          <p:grpSpPr>
            <a:xfrm>
              <a:off x="3206986" y="2202229"/>
              <a:ext cx="741257" cy="360040"/>
              <a:chOff x="1054532" y="2202229"/>
              <a:chExt cx="741257" cy="360040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1065296" y="2202229"/>
                <a:ext cx="730493" cy="36004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115" name="TextBox 35"/>
              <p:cNvSpPr txBox="1"/>
              <p:nvPr/>
            </p:nvSpPr>
            <p:spPr>
              <a:xfrm>
                <a:off x="1054532" y="2280316"/>
                <a:ext cx="7280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2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기술융합</a:t>
                </a:r>
                <a:r>
                  <a:rPr lang="en-US" altLang="ko-KR" sz="800" dirty="0" smtClean="0">
                    <a:solidFill>
                      <a:schemeClr val="bg2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r>
                  <a:rPr lang="ko-KR" altLang="en-US" sz="800" dirty="0" smtClean="0">
                    <a:solidFill>
                      <a:schemeClr val="bg2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팀</a:t>
                </a:r>
                <a:endParaRPr lang="ko-KR" altLang="en-US" sz="800" dirty="0">
                  <a:solidFill>
                    <a:schemeClr val="bg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80"/>
            <p:cNvGrpSpPr/>
            <p:nvPr/>
          </p:nvGrpSpPr>
          <p:grpSpPr>
            <a:xfrm>
              <a:off x="4111198" y="2193175"/>
              <a:ext cx="728083" cy="360040"/>
              <a:chOff x="882517" y="2193175"/>
              <a:chExt cx="728083" cy="36004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900634" y="2193175"/>
                <a:ext cx="688062" cy="36004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/>
              </a:p>
            </p:txBody>
          </p:sp>
          <p:sp>
            <p:nvSpPr>
              <p:cNvPr id="110" name="TextBox 35"/>
              <p:cNvSpPr txBox="1"/>
              <p:nvPr/>
            </p:nvSpPr>
            <p:spPr>
              <a:xfrm>
                <a:off x="882517" y="2262211"/>
                <a:ext cx="7280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2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기술융합</a:t>
                </a:r>
                <a:r>
                  <a:rPr lang="en-US" altLang="ko-KR" sz="800" dirty="0" smtClean="0">
                    <a:solidFill>
                      <a:schemeClr val="bg2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4</a:t>
                </a:r>
                <a:r>
                  <a:rPr lang="ko-KR" altLang="en-US" sz="800" dirty="0" smtClean="0">
                    <a:solidFill>
                      <a:schemeClr val="bg2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팀</a:t>
                </a:r>
                <a:endParaRPr lang="ko-KR" altLang="en-US" sz="800" dirty="0">
                  <a:solidFill>
                    <a:schemeClr val="bg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cxnSp>
          <p:nvCxnSpPr>
            <p:cNvPr id="103" name="꺾인 연결선 102"/>
            <p:cNvCxnSpPr>
              <a:stCxn id="96" idx="2"/>
              <a:endCxn id="121" idx="0"/>
            </p:cNvCxnSpPr>
            <p:nvPr/>
          </p:nvCxnSpPr>
          <p:spPr bwMode="auto">
            <a:xfrm rot="5400000">
              <a:off x="2837084" y="1879140"/>
              <a:ext cx="223071" cy="40499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꺾인 연결선 103"/>
            <p:cNvCxnSpPr>
              <a:stCxn id="96" idx="2"/>
              <a:endCxn id="116" idx="0"/>
            </p:cNvCxnSpPr>
            <p:nvPr/>
          </p:nvCxnSpPr>
          <p:spPr bwMode="auto">
            <a:xfrm rot="16200000" flipH="1">
              <a:off x="3250995" y="1870227"/>
              <a:ext cx="232125" cy="43187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Box 104"/>
            <p:cNvSpPr txBox="1"/>
            <p:nvPr/>
          </p:nvSpPr>
          <p:spPr>
            <a:xfrm>
              <a:off x="1553930" y="2563068"/>
              <a:ext cx="5916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굴림" pitchFamily="50" charset="-127"/>
                </a:rPr>
                <a:t>바이오</a:t>
              </a:r>
              <a:r>
                <a:rPr lang="en-US" altLang="ko-KR" sz="800" dirty="0" smtClean="0">
                  <a:latin typeface="굴림" pitchFamily="50" charset="-127"/>
                </a:rPr>
                <a:t>/</a:t>
              </a:r>
              <a:r>
                <a:rPr lang="ko-KR" altLang="en-US" sz="800" dirty="0" smtClean="0">
                  <a:latin typeface="굴림" pitchFamily="50" charset="-127"/>
                </a:rPr>
                <a:t>환경</a:t>
              </a:r>
              <a:endParaRPr lang="ko-KR" altLang="en-US" sz="800" dirty="0">
                <a:latin typeface="굴림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28808" y="2562597"/>
              <a:ext cx="50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굴림" pitchFamily="50" charset="-127"/>
                </a:rPr>
                <a:t>기계</a:t>
              </a:r>
              <a:r>
                <a:rPr lang="en-US" altLang="ko-KR" sz="800" dirty="0" smtClean="0">
                  <a:latin typeface="굴림" pitchFamily="50" charset="-127"/>
                </a:rPr>
                <a:t>/</a:t>
              </a:r>
              <a:r>
                <a:rPr lang="ko-KR" altLang="en-US" sz="800" dirty="0" smtClean="0">
                  <a:latin typeface="굴림" pitchFamily="50" charset="-127"/>
                </a:rPr>
                <a:t>금속</a:t>
              </a:r>
              <a:endParaRPr lang="ko-KR" altLang="en-US" sz="800" dirty="0">
                <a:latin typeface="굴림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50847" y="2562597"/>
              <a:ext cx="4150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굴림" pitchFamily="50" charset="-127"/>
                </a:rPr>
                <a:t>화공</a:t>
              </a:r>
              <a:r>
                <a:rPr lang="en-US" altLang="ko-KR" sz="800" dirty="0" smtClean="0">
                  <a:latin typeface="굴림" pitchFamily="50" charset="-127"/>
                </a:rPr>
                <a:t>/IT</a:t>
              </a:r>
              <a:endParaRPr lang="ko-KR" altLang="en-US" sz="800" dirty="0">
                <a:latin typeface="굴림" pitchFamily="50" charset="-127"/>
              </a:endParaRPr>
            </a:p>
          </p:txBody>
        </p:sp>
      </p:grpSp>
      <p:graphicFrame>
        <p:nvGraphicFramePr>
          <p:cNvPr id="129" name="표 128"/>
          <p:cNvGraphicFramePr>
            <a:graphicFrameLocks noGrp="1"/>
          </p:cNvGraphicFramePr>
          <p:nvPr/>
        </p:nvGraphicFramePr>
        <p:xfrm>
          <a:off x="4681978" y="5375110"/>
          <a:ext cx="41509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735"/>
                <a:gridCol w="1037735"/>
                <a:gridCol w="1037735"/>
                <a:gridCol w="103773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이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공학박사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MBA/CPA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기술평가사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총계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4633572" y="6128088"/>
            <a:ext cx="3959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기술사업화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평가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기획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이전거래 등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숙련 인력으로 구성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슬라이드 번호 개체 틀 130"/>
          <p:cNvSpPr>
            <a:spLocks noGrp="1"/>
          </p:cNvSpPr>
          <p:nvPr>
            <p:ph type="sldNum" sz="quarter" idx="4"/>
          </p:nvPr>
        </p:nvSpPr>
        <p:spPr>
          <a:xfrm>
            <a:off x="2761817" y="6400800"/>
            <a:ext cx="1905000" cy="457200"/>
          </a:xfrm>
        </p:spPr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149" name="TextBox 148"/>
          <p:cNvSpPr txBox="1"/>
          <p:nvPr/>
        </p:nvSpPr>
        <p:spPr>
          <a:xfrm>
            <a:off x="7000097" y="501168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굴림" pitchFamily="50" charset="-127"/>
              </a:rPr>
              <a:t>전기전자</a:t>
            </a:r>
            <a:endParaRPr lang="ko-KR" altLang="en-US" sz="800" dirty="0">
              <a:latin typeface="굴림" pitchFamily="50" charset="-127"/>
            </a:endParaRPr>
          </a:p>
        </p:txBody>
      </p:sp>
      <p:grpSp>
        <p:nvGrpSpPr>
          <p:cNvPr id="109" name="Group 17"/>
          <p:cNvGrpSpPr>
            <a:grpSpLocks/>
          </p:cNvGrpSpPr>
          <p:nvPr/>
        </p:nvGrpSpPr>
        <p:grpSpPr bwMode="auto">
          <a:xfrm>
            <a:off x="2567934" y="3552581"/>
            <a:ext cx="644109" cy="919207"/>
            <a:chOff x="4109864" y="2500313"/>
            <a:chExt cx="1078086" cy="1537898"/>
          </a:xfrm>
          <a:effectLst>
            <a:outerShdw blurRad="63500" sx="102000" sy="102000" algn="ctr" rotWithShape="0">
              <a:prstClr val="black">
                <a:alpha val="0"/>
              </a:prstClr>
            </a:outerShdw>
          </a:effectLst>
        </p:grpSpPr>
        <p:grpSp>
          <p:nvGrpSpPr>
            <p:cNvPr id="112" name="Group 4"/>
            <p:cNvGrpSpPr>
              <a:grpSpLocks/>
            </p:cNvGrpSpPr>
            <p:nvPr/>
          </p:nvGrpSpPr>
          <p:grpSpPr bwMode="auto">
            <a:xfrm>
              <a:off x="4109864" y="3335127"/>
              <a:ext cx="703376" cy="703084"/>
              <a:chOff x="5524674" y="1413200"/>
              <a:chExt cx="703376" cy="703084"/>
            </a:xfrm>
          </p:grpSpPr>
          <p:sp>
            <p:nvSpPr>
              <p:cNvPr id="119" name="Oval 651"/>
              <p:cNvSpPr/>
              <p:nvPr/>
            </p:nvSpPr>
            <p:spPr>
              <a:xfrm>
                <a:off x="5524674" y="1413200"/>
                <a:ext cx="703376" cy="703084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n w="3175" cap="flat" cmpd="sng" algn="ctr">
                <a:solidFill>
                  <a:srgbClr val="FF000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34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22" name="Oval 652"/>
              <p:cNvSpPr/>
              <p:nvPr/>
            </p:nvSpPr>
            <p:spPr>
              <a:xfrm>
                <a:off x="5627879" y="1516361"/>
                <a:ext cx="496967" cy="496762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23" name="Oval 653"/>
              <p:cNvSpPr/>
              <p:nvPr/>
            </p:nvSpPr>
            <p:spPr>
              <a:xfrm>
                <a:off x="5766013" y="1651265"/>
                <a:ext cx="228637" cy="226955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n w="31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</p:grpSp>
        <p:sp>
          <p:nvSpPr>
            <p:cNvPr id="113" name="Freeform 57"/>
            <p:cNvSpPr>
              <a:spLocks/>
            </p:cNvSpPr>
            <p:nvPr/>
          </p:nvSpPr>
          <p:spPr bwMode="auto">
            <a:xfrm rot="15813706" flipH="1" flipV="1">
              <a:off x="4658487" y="3156412"/>
              <a:ext cx="255522" cy="803404"/>
            </a:xfrm>
            <a:custGeom>
              <a:avLst/>
              <a:gdLst/>
              <a:ahLst/>
              <a:cxnLst>
                <a:cxn ang="0">
                  <a:pos x="1431" y="75"/>
                </a:cxn>
                <a:cxn ang="0">
                  <a:pos x="1720" y="15"/>
                </a:cxn>
                <a:cxn ang="0">
                  <a:pos x="2010" y="0"/>
                </a:cxn>
                <a:cxn ang="0">
                  <a:pos x="2296" y="27"/>
                </a:cxn>
                <a:cxn ang="0">
                  <a:pos x="2573" y="93"/>
                </a:cxn>
                <a:cxn ang="0">
                  <a:pos x="2838" y="199"/>
                </a:cxn>
                <a:cxn ang="0">
                  <a:pos x="3086" y="341"/>
                </a:cxn>
                <a:cxn ang="0">
                  <a:pos x="3310" y="517"/>
                </a:cxn>
                <a:cxn ang="0">
                  <a:pos x="3509" y="727"/>
                </a:cxn>
                <a:cxn ang="0">
                  <a:pos x="3677" y="968"/>
                </a:cxn>
                <a:cxn ang="0">
                  <a:pos x="3811" y="1239"/>
                </a:cxn>
                <a:cxn ang="0">
                  <a:pos x="3856" y="1364"/>
                </a:cxn>
                <a:cxn ang="0">
                  <a:pos x="3893" y="1490"/>
                </a:cxn>
                <a:cxn ang="0">
                  <a:pos x="3920" y="1617"/>
                </a:cxn>
                <a:cxn ang="0">
                  <a:pos x="3940" y="1744"/>
                </a:cxn>
                <a:cxn ang="0">
                  <a:pos x="3950" y="1871"/>
                </a:cxn>
                <a:cxn ang="0">
                  <a:pos x="3953" y="1998"/>
                </a:cxn>
                <a:cxn ang="0">
                  <a:pos x="3947" y="2123"/>
                </a:cxn>
                <a:cxn ang="0">
                  <a:pos x="3933" y="2249"/>
                </a:cxn>
                <a:cxn ang="0">
                  <a:pos x="3912" y="2372"/>
                </a:cxn>
                <a:cxn ang="0">
                  <a:pos x="3882" y="2494"/>
                </a:cxn>
                <a:cxn ang="0">
                  <a:pos x="3809" y="2742"/>
                </a:cxn>
                <a:cxn ang="0">
                  <a:pos x="3693" y="3249"/>
                </a:cxn>
                <a:cxn ang="0">
                  <a:pos x="3626" y="3756"/>
                </a:cxn>
                <a:cxn ang="0">
                  <a:pos x="3605" y="4264"/>
                </a:cxn>
                <a:cxn ang="0">
                  <a:pos x="3623" y="4770"/>
                </a:cxn>
                <a:cxn ang="0">
                  <a:pos x="3675" y="5276"/>
                </a:cxn>
                <a:cxn ang="0">
                  <a:pos x="3758" y="5780"/>
                </a:cxn>
                <a:cxn ang="0">
                  <a:pos x="3864" y="6282"/>
                </a:cxn>
                <a:cxn ang="0">
                  <a:pos x="3991" y="6781"/>
                </a:cxn>
                <a:cxn ang="0">
                  <a:pos x="4130" y="7278"/>
                </a:cxn>
                <a:cxn ang="0">
                  <a:pos x="4279" y="7771"/>
                </a:cxn>
                <a:cxn ang="0">
                  <a:pos x="4318" y="7913"/>
                </a:cxn>
                <a:cxn ang="0">
                  <a:pos x="4192" y="7656"/>
                </a:cxn>
                <a:cxn ang="0">
                  <a:pos x="3944" y="7179"/>
                </a:cxn>
                <a:cxn ang="0">
                  <a:pos x="3689" y="6718"/>
                </a:cxn>
                <a:cxn ang="0">
                  <a:pos x="3382" y="6202"/>
                </a:cxn>
                <a:cxn ang="0">
                  <a:pos x="3034" y="5663"/>
                </a:cxn>
                <a:cxn ang="0">
                  <a:pos x="2648" y="5130"/>
                </a:cxn>
                <a:cxn ang="0">
                  <a:pos x="2235" y="4634"/>
                </a:cxn>
                <a:cxn ang="0">
                  <a:pos x="1800" y="4206"/>
                </a:cxn>
                <a:cxn ang="0">
                  <a:pos x="1352" y="3875"/>
                </a:cxn>
                <a:cxn ang="0">
                  <a:pos x="1117" y="3749"/>
                </a:cxn>
                <a:cxn ang="0">
                  <a:pos x="993" y="3677"/>
                </a:cxn>
                <a:cxn ang="0">
                  <a:pos x="873" y="3600"/>
                </a:cxn>
                <a:cxn ang="0">
                  <a:pos x="758" y="3514"/>
                </a:cxn>
                <a:cxn ang="0">
                  <a:pos x="648" y="3422"/>
                </a:cxn>
                <a:cxn ang="0">
                  <a:pos x="544" y="3323"/>
                </a:cxn>
                <a:cxn ang="0">
                  <a:pos x="447" y="3217"/>
                </a:cxn>
                <a:cxn ang="0">
                  <a:pos x="357" y="3103"/>
                </a:cxn>
                <a:cxn ang="0">
                  <a:pos x="276" y="2980"/>
                </a:cxn>
                <a:cxn ang="0">
                  <a:pos x="204" y="2851"/>
                </a:cxn>
                <a:cxn ang="0">
                  <a:pos x="142" y="2713"/>
                </a:cxn>
                <a:cxn ang="0">
                  <a:pos x="51" y="2425"/>
                </a:cxn>
                <a:cxn ang="0">
                  <a:pos x="6" y="2136"/>
                </a:cxn>
                <a:cxn ang="0">
                  <a:pos x="4" y="1846"/>
                </a:cxn>
                <a:cxn ang="0">
                  <a:pos x="45" y="1562"/>
                </a:cxn>
                <a:cxn ang="0">
                  <a:pos x="124" y="1289"/>
                </a:cxn>
                <a:cxn ang="0">
                  <a:pos x="243" y="1029"/>
                </a:cxn>
                <a:cxn ang="0">
                  <a:pos x="397" y="790"/>
                </a:cxn>
                <a:cxn ang="0">
                  <a:pos x="585" y="572"/>
                </a:cxn>
                <a:cxn ang="0">
                  <a:pos x="805" y="384"/>
                </a:cxn>
                <a:cxn ang="0">
                  <a:pos x="1056" y="227"/>
                </a:cxn>
              </a:cxnLst>
              <a:rect l="0" t="0" r="r" b="b"/>
              <a:pathLst>
                <a:path w="4330" h="7934">
                  <a:moveTo>
                    <a:pt x="1240" y="142"/>
                  </a:moveTo>
                  <a:lnTo>
                    <a:pt x="1335" y="106"/>
                  </a:lnTo>
                  <a:lnTo>
                    <a:pt x="1431" y="75"/>
                  </a:lnTo>
                  <a:lnTo>
                    <a:pt x="1526" y="51"/>
                  </a:lnTo>
                  <a:lnTo>
                    <a:pt x="1623" y="31"/>
                  </a:lnTo>
                  <a:lnTo>
                    <a:pt x="1720" y="15"/>
                  </a:lnTo>
                  <a:lnTo>
                    <a:pt x="1817" y="5"/>
                  </a:lnTo>
                  <a:lnTo>
                    <a:pt x="1914" y="0"/>
                  </a:lnTo>
                  <a:lnTo>
                    <a:pt x="2010" y="0"/>
                  </a:lnTo>
                  <a:lnTo>
                    <a:pt x="2106" y="4"/>
                  </a:lnTo>
                  <a:lnTo>
                    <a:pt x="2202" y="13"/>
                  </a:lnTo>
                  <a:lnTo>
                    <a:pt x="2296" y="27"/>
                  </a:lnTo>
                  <a:lnTo>
                    <a:pt x="2390" y="44"/>
                  </a:lnTo>
                  <a:lnTo>
                    <a:pt x="2483" y="66"/>
                  </a:lnTo>
                  <a:lnTo>
                    <a:pt x="2573" y="93"/>
                  </a:lnTo>
                  <a:lnTo>
                    <a:pt x="2663" y="124"/>
                  </a:lnTo>
                  <a:lnTo>
                    <a:pt x="2752" y="159"/>
                  </a:lnTo>
                  <a:lnTo>
                    <a:pt x="2838" y="199"/>
                  </a:lnTo>
                  <a:lnTo>
                    <a:pt x="2922" y="242"/>
                  </a:lnTo>
                  <a:lnTo>
                    <a:pt x="3005" y="290"/>
                  </a:lnTo>
                  <a:lnTo>
                    <a:pt x="3086" y="341"/>
                  </a:lnTo>
                  <a:lnTo>
                    <a:pt x="3163" y="396"/>
                  </a:lnTo>
                  <a:lnTo>
                    <a:pt x="3238" y="455"/>
                  </a:lnTo>
                  <a:lnTo>
                    <a:pt x="3310" y="517"/>
                  </a:lnTo>
                  <a:lnTo>
                    <a:pt x="3379" y="585"/>
                  </a:lnTo>
                  <a:lnTo>
                    <a:pt x="3446" y="654"/>
                  </a:lnTo>
                  <a:lnTo>
                    <a:pt x="3509" y="727"/>
                  </a:lnTo>
                  <a:lnTo>
                    <a:pt x="3569" y="805"/>
                  </a:lnTo>
                  <a:lnTo>
                    <a:pt x="3625" y="885"/>
                  </a:lnTo>
                  <a:lnTo>
                    <a:pt x="3677" y="968"/>
                  </a:lnTo>
                  <a:lnTo>
                    <a:pt x="3726" y="1056"/>
                  </a:lnTo>
                  <a:lnTo>
                    <a:pt x="3770" y="1146"/>
                  </a:lnTo>
                  <a:lnTo>
                    <a:pt x="3811" y="1239"/>
                  </a:lnTo>
                  <a:lnTo>
                    <a:pt x="3826" y="1280"/>
                  </a:lnTo>
                  <a:lnTo>
                    <a:pt x="3842" y="1322"/>
                  </a:lnTo>
                  <a:lnTo>
                    <a:pt x="3856" y="1364"/>
                  </a:lnTo>
                  <a:lnTo>
                    <a:pt x="3869" y="1406"/>
                  </a:lnTo>
                  <a:lnTo>
                    <a:pt x="3881" y="1448"/>
                  </a:lnTo>
                  <a:lnTo>
                    <a:pt x="3893" y="1490"/>
                  </a:lnTo>
                  <a:lnTo>
                    <a:pt x="3903" y="1533"/>
                  </a:lnTo>
                  <a:lnTo>
                    <a:pt x="3912" y="1574"/>
                  </a:lnTo>
                  <a:lnTo>
                    <a:pt x="3920" y="1617"/>
                  </a:lnTo>
                  <a:lnTo>
                    <a:pt x="3927" y="1659"/>
                  </a:lnTo>
                  <a:lnTo>
                    <a:pt x="3935" y="1702"/>
                  </a:lnTo>
                  <a:lnTo>
                    <a:pt x="3940" y="1744"/>
                  </a:lnTo>
                  <a:lnTo>
                    <a:pt x="3944" y="1787"/>
                  </a:lnTo>
                  <a:lnTo>
                    <a:pt x="3948" y="1828"/>
                  </a:lnTo>
                  <a:lnTo>
                    <a:pt x="3950" y="1871"/>
                  </a:lnTo>
                  <a:lnTo>
                    <a:pt x="3952" y="1913"/>
                  </a:lnTo>
                  <a:lnTo>
                    <a:pt x="3953" y="1956"/>
                  </a:lnTo>
                  <a:lnTo>
                    <a:pt x="3953" y="1998"/>
                  </a:lnTo>
                  <a:lnTo>
                    <a:pt x="3952" y="2040"/>
                  </a:lnTo>
                  <a:lnTo>
                    <a:pt x="3950" y="2081"/>
                  </a:lnTo>
                  <a:lnTo>
                    <a:pt x="3947" y="2123"/>
                  </a:lnTo>
                  <a:lnTo>
                    <a:pt x="3944" y="2165"/>
                  </a:lnTo>
                  <a:lnTo>
                    <a:pt x="3939" y="2207"/>
                  </a:lnTo>
                  <a:lnTo>
                    <a:pt x="3933" y="2249"/>
                  </a:lnTo>
                  <a:lnTo>
                    <a:pt x="3927" y="2290"/>
                  </a:lnTo>
                  <a:lnTo>
                    <a:pt x="3920" y="2331"/>
                  </a:lnTo>
                  <a:lnTo>
                    <a:pt x="3912" y="2372"/>
                  </a:lnTo>
                  <a:lnTo>
                    <a:pt x="3903" y="2413"/>
                  </a:lnTo>
                  <a:lnTo>
                    <a:pt x="3894" y="2453"/>
                  </a:lnTo>
                  <a:lnTo>
                    <a:pt x="3882" y="2494"/>
                  </a:lnTo>
                  <a:lnTo>
                    <a:pt x="3871" y="2533"/>
                  </a:lnTo>
                  <a:lnTo>
                    <a:pt x="3859" y="2573"/>
                  </a:lnTo>
                  <a:lnTo>
                    <a:pt x="3809" y="2742"/>
                  </a:lnTo>
                  <a:lnTo>
                    <a:pt x="3764" y="2911"/>
                  </a:lnTo>
                  <a:lnTo>
                    <a:pt x="3725" y="3080"/>
                  </a:lnTo>
                  <a:lnTo>
                    <a:pt x="3693" y="3249"/>
                  </a:lnTo>
                  <a:lnTo>
                    <a:pt x="3665" y="3418"/>
                  </a:lnTo>
                  <a:lnTo>
                    <a:pt x="3644" y="3587"/>
                  </a:lnTo>
                  <a:lnTo>
                    <a:pt x="3626" y="3756"/>
                  </a:lnTo>
                  <a:lnTo>
                    <a:pt x="3614" y="3925"/>
                  </a:lnTo>
                  <a:lnTo>
                    <a:pt x="3607" y="4095"/>
                  </a:lnTo>
                  <a:lnTo>
                    <a:pt x="3605" y="4264"/>
                  </a:lnTo>
                  <a:lnTo>
                    <a:pt x="3607" y="4432"/>
                  </a:lnTo>
                  <a:lnTo>
                    <a:pt x="3613" y="4602"/>
                  </a:lnTo>
                  <a:lnTo>
                    <a:pt x="3623" y="4770"/>
                  </a:lnTo>
                  <a:lnTo>
                    <a:pt x="3637" y="4939"/>
                  </a:lnTo>
                  <a:lnTo>
                    <a:pt x="3655" y="5108"/>
                  </a:lnTo>
                  <a:lnTo>
                    <a:pt x="3675" y="5276"/>
                  </a:lnTo>
                  <a:lnTo>
                    <a:pt x="3700" y="5444"/>
                  </a:lnTo>
                  <a:lnTo>
                    <a:pt x="3727" y="5613"/>
                  </a:lnTo>
                  <a:lnTo>
                    <a:pt x="3758" y="5780"/>
                  </a:lnTo>
                  <a:lnTo>
                    <a:pt x="3791" y="5947"/>
                  </a:lnTo>
                  <a:lnTo>
                    <a:pt x="3826" y="6115"/>
                  </a:lnTo>
                  <a:lnTo>
                    <a:pt x="3864" y="6282"/>
                  </a:lnTo>
                  <a:lnTo>
                    <a:pt x="3905" y="6448"/>
                  </a:lnTo>
                  <a:lnTo>
                    <a:pt x="3947" y="6616"/>
                  </a:lnTo>
                  <a:lnTo>
                    <a:pt x="3991" y="6781"/>
                  </a:lnTo>
                  <a:lnTo>
                    <a:pt x="4036" y="6947"/>
                  </a:lnTo>
                  <a:lnTo>
                    <a:pt x="4082" y="7113"/>
                  </a:lnTo>
                  <a:lnTo>
                    <a:pt x="4130" y="7278"/>
                  </a:lnTo>
                  <a:lnTo>
                    <a:pt x="4179" y="7442"/>
                  </a:lnTo>
                  <a:lnTo>
                    <a:pt x="4229" y="7606"/>
                  </a:lnTo>
                  <a:lnTo>
                    <a:pt x="4279" y="7771"/>
                  </a:lnTo>
                  <a:lnTo>
                    <a:pt x="4330" y="7934"/>
                  </a:lnTo>
                  <a:lnTo>
                    <a:pt x="4329" y="7933"/>
                  </a:lnTo>
                  <a:lnTo>
                    <a:pt x="4318" y="7913"/>
                  </a:lnTo>
                  <a:lnTo>
                    <a:pt x="4299" y="7873"/>
                  </a:lnTo>
                  <a:lnTo>
                    <a:pt x="4271" y="7817"/>
                  </a:lnTo>
                  <a:lnTo>
                    <a:pt x="4192" y="7656"/>
                  </a:lnTo>
                  <a:lnTo>
                    <a:pt x="4081" y="7441"/>
                  </a:lnTo>
                  <a:lnTo>
                    <a:pt x="4016" y="7316"/>
                  </a:lnTo>
                  <a:lnTo>
                    <a:pt x="3944" y="7179"/>
                  </a:lnTo>
                  <a:lnTo>
                    <a:pt x="3864" y="7033"/>
                  </a:lnTo>
                  <a:lnTo>
                    <a:pt x="3779" y="6879"/>
                  </a:lnTo>
                  <a:lnTo>
                    <a:pt x="3689" y="6718"/>
                  </a:lnTo>
                  <a:lnTo>
                    <a:pt x="3592" y="6550"/>
                  </a:lnTo>
                  <a:lnTo>
                    <a:pt x="3490" y="6378"/>
                  </a:lnTo>
                  <a:lnTo>
                    <a:pt x="3382" y="6202"/>
                  </a:lnTo>
                  <a:lnTo>
                    <a:pt x="3270" y="6024"/>
                  </a:lnTo>
                  <a:lnTo>
                    <a:pt x="3154" y="5843"/>
                  </a:lnTo>
                  <a:lnTo>
                    <a:pt x="3034" y="5663"/>
                  </a:lnTo>
                  <a:lnTo>
                    <a:pt x="2908" y="5483"/>
                  </a:lnTo>
                  <a:lnTo>
                    <a:pt x="2780" y="5305"/>
                  </a:lnTo>
                  <a:lnTo>
                    <a:pt x="2648" y="5130"/>
                  </a:lnTo>
                  <a:lnTo>
                    <a:pt x="2513" y="4960"/>
                  </a:lnTo>
                  <a:lnTo>
                    <a:pt x="2375" y="4793"/>
                  </a:lnTo>
                  <a:lnTo>
                    <a:pt x="2235" y="4634"/>
                  </a:lnTo>
                  <a:lnTo>
                    <a:pt x="2092" y="4482"/>
                  </a:lnTo>
                  <a:lnTo>
                    <a:pt x="1947" y="4339"/>
                  </a:lnTo>
                  <a:lnTo>
                    <a:pt x="1800" y="4206"/>
                  </a:lnTo>
                  <a:lnTo>
                    <a:pt x="1652" y="4083"/>
                  </a:lnTo>
                  <a:lnTo>
                    <a:pt x="1503" y="3973"/>
                  </a:lnTo>
                  <a:lnTo>
                    <a:pt x="1352" y="3875"/>
                  </a:lnTo>
                  <a:lnTo>
                    <a:pt x="1201" y="3792"/>
                  </a:lnTo>
                  <a:lnTo>
                    <a:pt x="1159" y="3771"/>
                  </a:lnTo>
                  <a:lnTo>
                    <a:pt x="1117" y="3749"/>
                  </a:lnTo>
                  <a:lnTo>
                    <a:pt x="1075" y="3725"/>
                  </a:lnTo>
                  <a:lnTo>
                    <a:pt x="1034" y="3702"/>
                  </a:lnTo>
                  <a:lnTo>
                    <a:pt x="993" y="3677"/>
                  </a:lnTo>
                  <a:lnTo>
                    <a:pt x="953" y="3652"/>
                  </a:lnTo>
                  <a:lnTo>
                    <a:pt x="912" y="3626"/>
                  </a:lnTo>
                  <a:lnTo>
                    <a:pt x="873" y="3600"/>
                  </a:lnTo>
                  <a:lnTo>
                    <a:pt x="834" y="3572"/>
                  </a:lnTo>
                  <a:lnTo>
                    <a:pt x="796" y="3544"/>
                  </a:lnTo>
                  <a:lnTo>
                    <a:pt x="758" y="3514"/>
                  </a:lnTo>
                  <a:lnTo>
                    <a:pt x="720" y="3484"/>
                  </a:lnTo>
                  <a:lnTo>
                    <a:pt x="684" y="3454"/>
                  </a:lnTo>
                  <a:lnTo>
                    <a:pt x="648" y="3422"/>
                  </a:lnTo>
                  <a:lnTo>
                    <a:pt x="612" y="3390"/>
                  </a:lnTo>
                  <a:lnTo>
                    <a:pt x="577" y="3357"/>
                  </a:lnTo>
                  <a:lnTo>
                    <a:pt x="544" y="3323"/>
                  </a:lnTo>
                  <a:lnTo>
                    <a:pt x="511" y="3288"/>
                  </a:lnTo>
                  <a:lnTo>
                    <a:pt x="479" y="3253"/>
                  </a:lnTo>
                  <a:lnTo>
                    <a:pt x="447" y="3217"/>
                  </a:lnTo>
                  <a:lnTo>
                    <a:pt x="416" y="3179"/>
                  </a:lnTo>
                  <a:lnTo>
                    <a:pt x="387" y="3142"/>
                  </a:lnTo>
                  <a:lnTo>
                    <a:pt x="357" y="3103"/>
                  </a:lnTo>
                  <a:lnTo>
                    <a:pt x="330" y="3063"/>
                  </a:lnTo>
                  <a:lnTo>
                    <a:pt x="302" y="3022"/>
                  </a:lnTo>
                  <a:lnTo>
                    <a:pt x="276" y="2980"/>
                  </a:lnTo>
                  <a:lnTo>
                    <a:pt x="251" y="2938"/>
                  </a:lnTo>
                  <a:lnTo>
                    <a:pt x="227" y="2895"/>
                  </a:lnTo>
                  <a:lnTo>
                    <a:pt x="204" y="2851"/>
                  </a:lnTo>
                  <a:lnTo>
                    <a:pt x="183" y="2806"/>
                  </a:lnTo>
                  <a:lnTo>
                    <a:pt x="162" y="2760"/>
                  </a:lnTo>
                  <a:lnTo>
                    <a:pt x="142" y="2713"/>
                  </a:lnTo>
                  <a:lnTo>
                    <a:pt x="107" y="2618"/>
                  </a:lnTo>
                  <a:lnTo>
                    <a:pt x="76" y="2522"/>
                  </a:lnTo>
                  <a:lnTo>
                    <a:pt x="51" y="2425"/>
                  </a:lnTo>
                  <a:lnTo>
                    <a:pt x="32" y="2329"/>
                  </a:lnTo>
                  <a:lnTo>
                    <a:pt x="16" y="2232"/>
                  </a:lnTo>
                  <a:lnTo>
                    <a:pt x="6" y="2136"/>
                  </a:lnTo>
                  <a:lnTo>
                    <a:pt x="1" y="2039"/>
                  </a:lnTo>
                  <a:lnTo>
                    <a:pt x="0" y="1942"/>
                  </a:lnTo>
                  <a:lnTo>
                    <a:pt x="4" y="1846"/>
                  </a:lnTo>
                  <a:lnTo>
                    <a:pt x="13" y="1751"/>
                  </a:lnTo>
                  <a:lnTo>
                    <a:pt x="26" y="1656"/>
                  </a:lnTo>
                  <a:lnTo>
                    <a:pt x="45" y="1562"/>
                  </a:lnTo>
                  <a:lnTo>
                    <a:pt x="67" y="1470"/>
                  </a:lnTo>
                  <a:lnTo>
                    <a:pt x="94" y="1378"/>
                  </a:lnTo>
                  <a:lnTo>
                    <a:pt x="124" y="1289"/>
                  </a:lnTo>
                  <a:lnTo>
                    <a:pt x="160" y="1201"/>
                  </a:lnTo>
                  <a:lnTo>
                    <a:pt x="199" y="1114"/>
                  </a:lnTo>
                  <a:lnTo>
                    <a:pt x="243" y="1029"/>
                  </a:lnTo>
                  <a:lnTo>
                    <a:pt x="290" y="947"/>
                  </a:lnTo>
                  <a:lnTo>
                    <a:pt x="341" y="867"/>
                  </a:lnTo>
                  <a:lnTo>
                    <a:pt x="397" y="790"/>
                  </a:lnTo>
                  <a:lnTo>
                    <a:pt x="455" y="714"/>
                  </a:lnTo>
                  <a:lnTo>
                    <a:pt x="518" y="642"/>
                  </a:lnTo>
                  <a:lnTo>
                    <a:pt x="585" y="572"/>
                  </a:lnTo>
                  <a:lnTo>
                    <a:pt x="655" y="506"/>
                  </a:lnTo>
                  <a:lnTo>
                    <a:pt x="728" y="443"/>
                  </a:lnTo>
                  <a:lnTo>
                    <a:pt x="805" y="384"/>
                  </a:lnTo>
                  <a:lnTo>
                    <a:pt x="886" y="328"/>
                  </a:lnTo>
                  <a:lnTo>
                    <a:pt x="969" y="274"/>
                  </a:lnTo>
                  <a:lnTo>
                    <a:pt x="1056" y="227"/>
                  </a:lnTo>
                  <a:lnTo>
                    <a:pt x="1146" y="182"/>
                  </a:lnTo>
                  <a:lnTo>
                    <a:pt x="1240" y="142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25000"/>
              </a:sys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Calibri" pitchFamily="-109" charset="0"/>
                <a:ea typeface="+mn-ea"/>
                <a:cs typeface="Arial" charset="0"/>
              </a:endParaRPr>
            </a:p>
          </p:txBody>
        </p:sp>
        <p:grpSp>
          <p:nvGrpSpPr>
            <p:cNvPr id="114" name="Group 133"/>
            <p:cNvGrpSpPr>
              <a:grpSpLocks/>
            </p:cNvGrpSpPr>
            <p:nvPr/>
          </p:nvGrpSpPr>
          <p:grpSpPr bwMode="auto">
            <a:xfrm flipH="1">
              <a:off x="4435355" y="2500313"/>
              <a:ext cx="650979" cy="1241111"/>
              <a:chOff x="7001096" y="2143116"/>
              <a:chExt cx="1000276" cy="1833550"/>
            </a:xfrm>
          </p:grpSpPr>
          <p:sp>
            <p:nvSpPr>
              <p:cNvPr id="117" name="Freeform 57"/>
              <p:cNvSpPr>
                <a:spLocks/>
              </p:cNvSpPr>
              <p:nvPr/>
            </p:nvSpPr>
            <p:spPr bwMode="auto">
              <a:xfrm>
                <a:off x="7001096" y="2143116"/>
                <a:ext cx="1000276" cy="1833550"/>
              </a:xfrm>
              <a:custGeom>
                <a:avLst/>
                <a:gdLst/>
                <a:ahLst/>
                <a:cxnLst>
                  <a:cxn ang="0">
                    <a:pos x="1431" y="75"/>
                  </a:cxn>
                  <a:cxn ang="0">
                    <a:pos x="1720" y="15"/>
                  </a:cxn>
                  <a:cxn ang="0">
                    <a:pos x="2010" y="0"/>
                  </a:cxn>
                  <a:cxn ang="0">
                    <a:pos x="2296" y="27"/>
                  </a:cxn>
                  <a:cxn ang="0">
                    <a:pos x="2573" y="93"/>
                  </a:cxn>
                  <a:cxn ang="0">
                    <a:pos x="2838" y="199"/>
                  </a:cxn>
                  <a:cxn ang="0">
                    <a:pos x="3086" y="341"/>
                  </a:cxn>
                  <a:cxn ang="0">
                    <a:pos x="3310" y="517"/>
                  </a:cxn>
                  <a:cxn ang="0">
                    <a:pos x="3509" y="727"/>
                  </a:cxn>
                  <a:cxn ang="0">
                    <a:pos x="3677" y="968"/>
                  </a:cxn>
                  <a:cxn ang="0">
                    <a:pos x="3811" y="1239"/>
                  </a:cxn>
                  <a:cxn ang="0">
                    <a:pos x="3856" y="1364"/>
                  </a:cxn>
                  <a:cxn ang="0">
                    <a:pos x="3893" y="1490"/>
                  </a:cxn>
                  <a:cxn ang="0">
                    <a:pos x="3920" y="1617"/>
                  </a:cxn>
                  <a:cxn ang="0">
                    <a:pos x="3940" y="1744"/>
                  </a:cxn>
                  <a:cxn ang="0">
                    <a:pos x="3950" y="1871"/>
                  </a:cxn>
                  <a:cxn ang="0">
                    <a:pos x="3953" y="1998"/>
                  </a:cxn>
                  <a:cxn ang="0">
                    <a:pos x="3947" y="2123"/>
                  </a:cxn>
                  <a:cxn ang="0">
                    <a:pos x="3933" y="2249"/>
                  </a:cxn>
                  <a:cxn ang="0">
                    <a:pos x="3912" y="2372"/>
                  </a:cxn>
                  <a:cxn ang="0">
                    <a:pos x="3882" y="2494"/>
                  </a:cxn>
                  <a:cxn ang="0">
                    <a:pos x="3809" y="2742"/>
                  </a:cxn>
                  <a:cxn ang="0">
                    <a:pos x="3693" y="3249"/>
                  </a:cxn>
                  <a:cxn ang="0">
                    <a:pos x="3626" y="3756"/>
                  </a:cxn>
                  <a:cxn ang="0">
                    <a:pos x="3605" y="4264"/>
                  </a:cxn>
                  <a:cxn ang="0">
                    <a:pos x="3623" y="4770"/>
                  </a:cxn>
                  <a:cxn ang="0">
                    <a:pos x="3675" y="5276"/>
                  </a:cxn>
                  <a:cxn ang="0">
                    <a:pos x="3758" y="5780"/>
                  </a:cxn>
                  <a:cxn ang="0">
                    <a:pos x="3864" y="6282"/>
                  </a:cxn>
                  <a:cxn ang="0">
                    <a:pos x="3991" y="6781"/>
                  </a:cxn>
                  <a:cxn ang="0">
                    <a:pos x="4130" y="7278"/>
                  </a:cxn>
                  <a:cxn ang="0">
                    <a:pos x="4279" y="7771"/>
                  </a:cxn>
                  <a:cxn ang="0">
                    <a:pos x="4318" y="7913"/>
                  </a:cxn>
                  <a:cxn ang="0">
                    <a:pos x="4192" y="7656"/>
                  </a:cxn>
                  <a:cxn ang="0">
                    <a:pos x="3944" y="7179"/>
                  </a:cxn>
                  <a:cxn ang="0">
                    <a:pos x="3689" y="6718"/>
                  </a:cxn>
                  <a:cxn ang="0">
                    <a:pos x="3382" y="6202"/>
                  </a:cxn>
                  <a:cxn ang="0">
                    <a:pos x="3034" y="5663"/>
                  </a:cxn>
                  <a:cxn ang="0">
                    <a:pos x="2648" y="5130"/>
                  </a:cxn>
                  <a:cxn ang="0">
                    <a:pos x="2235" y="4634"/>
                  </a:cxn>
                  <a:cxn ang="0">
                    <a:pos x="1800" y="4206"/>
                  </a:cxn>
                  <a:cxn ang="0">
                    <a:pos x="1352" y="3875"/>
                  </a:cxn>
                  <a:cxn ang="0">
                    <a:pos x="1117" y="3749"/>
                  </a:cxn>
                  <a:cxn ang="0">
                    <a:pos x="993" y="3677"/>
                  </a:cxn>
                  <a:cxn ang="0">
                    <a:pos x="873" y="3600"/>
                  </a:cxn>
                  <a:cxn ang="0">
                    <a:pos x="758" y="3514"/>
                  </a:cxn>
                  <a:cxn ang="0">
                    <a:pos x="648" y="3422"/>
                  </a:cxn>
                  <a:cxn ang="0">
                    <a:pos x="544" y="3323"/>
                  </a:cxn>
                  <a:cxn ang="0">
                    <a:pos x="447" y="3217"/>
                  </a:cxn>
                  <a:cxn ang="0">
                    <a:pos x="357" y="3103"/>
                  </a:cxn>
                  <a:cxn ang="0">
                    <a:pos x="276" y="2980"/>
                  </a:cxn>
                  <a:cxn ang="0">
                    <a:pos x="204" y="2851"/>
                  </a:cxn>
                  <a:cxn ang="0">
                    <a:pos x="142" y="2713"/>
                  </a:cxn>
                  <a:cxn ang="0">
                    <a:pos x="51" y="2425"/>
                  </a:cxn>
                  <a:cxn ang="0">
                    <a:pos x="6" y="2136"/>
                  </a:cxn>
                  <a:cxn ang="0">
                    <a:pos x="4" y="1846"/>
                  </a:cxn>
                  <a:cxn ang="0">
                    <a:pos x="45" y="1562"/>
                  </a:cxn>
                  <a:cxn ang="0">
                    <a:pos x="124" y="1289"/>
                  </a:cxn>
                  <a:cxn ang="0">
                    <a:pos x="243" y="1029"/>
                  </a:cxn>
                  <a:cxn ang="0">
                    <a:pos x="397" y="790"/>
                  </a:cxn>
                  <a:cxn ang="0">
                    <a:pos x="585" y="572"/>
                  </a:cxn>
                  <a:cxn ang="0">
                    <a:pos x="805" y="384"/>
                  </a:cxn>
                  <a:cxn ang="0">
                    <a:pos x="1056" y="227"/>
                  </a:cxn>
                </a:cxnLst>
                <a:rect l="0" t="0" r="r" b="b"/>
                <a:pathLst>
                  <a:path w="4330" h="7934">
                    <a:moveTo>
                      <a:pt x="1240" y="142"/>
                    </a:moveTo>
                    <a:lnTo>
                      <a:pt x="1335" y="106"/>
                    </a:lnTo>
                    <a:lnTo>
                      <a:pt x="1431" y="75"/>
                    </a:lnTo>
                    <a:lnTo>
                      <a:pt x="1526" y="51"/>
                    </a:lnTo>
                    <a:lnTo>
                      <a:pt x="1623" y="31"/>
                    </a:lnTo>
                    <a:lnTo>
                      <a:pt x="1720" y="15"/>
                    </a:lnTo>
                    <a:lnTo>
                      <a:pt x="1817" y="5"/>
                    </a:lnTo>
                    <a:lnTo>
                      <a:pt x="1914" y="0"/>
                    </a:lnTo>
                    <a:lnTo>
                      <a:pt x="2010" y="0"/>
                    </a:lnTo>
                    <a:lnTo>
                      <a:pt x="2106" y="4"/>
                    </a:lnTo>
                    <a:lnTo>
                      <a:pt x="2202" y="13"/>
                    </a:lnTo>
                    <a:lnTo>
                      <a:pt x="2296" y="27"/>
                    </a:lnTo>
                    <a:lnTo>
                      <a:pt x="2390" y="44"/>
                    </a:lnTo>
                    <a:lnTo>
                      <a:pt x="2483" y="66"/>
                    </a:lnTo>
                    <a:lnTo>
                      <a:pt x="2573" y="93"/>
                    </a:lnTo>
                    <a:lnTo>
                      <a:pt x="2663" y="124"/>
                    </a:lnTo>
                    <a:lnTo>
                      <a:pt x="2752" y="159"/>
                    </a:lnTo>
                    <a:lnTo>
                      <a:pt x="2838" y="199"/>
                    </a:lnTo>
                    <a:lnTo>
                      <a:pt x="2922" y="242"/>
                    </a:lnTo>
                    <a:lnTo>
                      <a:pt x="3005" y="290"/>
                    </a:lnTo>
                    <a:lnTo>
                      <a:pt x="3086" y="341"/>
                    </a:lnTo>
                    <a:lnTo>
                      <a:pt x="3163" y="396"/>
                    </a:lnTo>
                    <a:lnTo>
                      <a:pt x="3238" y="455"/>
                    </a:lnTo>
                    <a:lnTo>
                      <a:pt x="3310" y="517"/>
                    </a:lnTo>
                    <a:lnTo>
                      <a:pt x="3379" y="585"/>
                    </a:lnTo>
                    <a:lnTo>
                      <a:pt x="3446" y="654"/>
                    </a:lnTo>
                    <a:lnTo>
                      <a:pt x="3509" y="727"/>
                    </a:lnTo>
                    <a:lnTo>
                      <a:pt x="3569" y="805"/>
                    </a:lnTo>
                    <a:lnTo>
                      <a:pt x="3625" y="885"/>
                    </a:lnTo>
                    <a:lnTo>
                      <a:pt x="3677" y="968"/>
                    </a:lnTo>
                    <a:lnTo>
                      <a:pt x="3726" y="1056"/>
                    </a:lnTo>
                    <a:lnTo>
                      <a:pt x="3770" y="1146"/>
                    </a:lnTo>
                    <a:lnTo>
                      <a:pt x="3811" y="1239"/>
                    </a:lnTo>
                    <a:lnTo>
                      <a:pt x="3826" y="1280"/>
                    </a:lnTo>
                    <a:lnTo>
                      <a:pt x="3842" y="1322"/>
                    </a:lnTo>
                    <a:lnTo>
                      <a:pt x="3856" y="1364"/>
                    </a:lnTo>
                    <a:lnTo>
                      <a:pt x="3869" y="1406"/>
                    </a:lnTo>
                    <a:lnTo>
                      <a:pt x="3881" y="1448"/>
                    </a:lnTo>
                    <a:lnTo>
                      <a:pt x="3893" y="1490"/>
                    </a:lnTo>
                    <a:lnTo>
                      <a:pt x="3903" y="1533"/>
                    </a:lnTo>
                    <a:lnTo>
                      <a:pt x="3912" y="1574"/>
                    </a:lnTo>
                    <a:lnTo>
                      <a:pt x="3920" y="1617"/>
                    </a:lnTo>
                    <a:lnTo>
                      <a:pt x="3927" y="1659"/>
                    </a:lnTo>
                    <a:lnTo>
                      <a:pt x="3935" y="1702"/>
                    </a:lnTo>
                    <a:lnTo>
                      <a:pt x="3940" y="1744"/>
                    </a:lnTo>
                    <a:lnTo>
                      <a:pt x="3944" y="1787"/>
                    </a:lnTo>
                    <a:lnTo>
                      <a:pt x="3948" y="1828"/>
                    </a:lnTo>
                    <a:lnTo>
                      <a:pt x="3950" y="1871"/>
                    </a:lnTo>
                    <a:lnTo>
                      <a:pt x="3952" y="1913"/>
                    </a:lnTo>
                    <a:lnTo>
                      <a:pt x="3953" y="1956"/>
                    </a:lnTo>
                    <a:lnTo>
                      <a:pt x="3953" y="1998"/>
                    </a:lnTo>
                    <a:lnTo>
                      <a:pt x="3952" y="2040"/>
                    </a:lnTo>
                    <a:lnTo>
                      <a:pt x="3950" y="2081"/>
                    </a:lnTo>
                    <a:lnTo>
                      <a:pt x="3947" y="2123"/>
                    </a:lnTo>
                    <a:lnTo>
                      <a:pt x="3944" y="2165"/>
                    </a:lnTo>
                    <a:lnTo>
                      <a:pt x="3939" y="2207"/>
                    </a:lnTo>
                    <a:lnTo>
                      <a:pt x="3933" y="2249"/>
                    </a:lnTo>
                    <a:lnTo>
                      <a:pt x="3927" y="2290"/>
                    </a:lnTo>
                    <a:lnTo>
                      <a:pt x="3920" y="2331"/>
                    </a:lnTo>
                    <a:lnTo>
                      <a:pt x="3912" y="2372"/>
                    </a:lnTo>
                    <a:lnTo>
                      <a:pt x="3903" y="2413"/>
                    </a:lnTo>
                    <a:lnTo>
                      <a:pt x="3894" y="2453"/>
                    </a:lnTo>
                    <a:lnTo>
                      <a:pt x="3882" y="2494"/>
                    </a:lnTo>
                    <a:lnTo>
                      <a:pt x="3871" y="2533"/>
                    </a:lnTo>
                    <a:lnTo>
                      <a:pt x="3859" y="2573"/>
                    </a:lnTo>
                    <a:lnTo>
                      <a:pt x="3809" y="2742"/>
                    </a:lnTo>
                    <a:lnTo>
                      <a:pt x="3764" y="2911"/>
                    </a:lnTo>
                    <a:lnTo>
                      <a:pt x="3725" y="3080"/>
                    </a:lnTo>
                    <a:lnTo>
                      <a:pt x="3693" y="3249"/>
                    </a:lnTo>
                    <a:lnTo>
                      <a:pt x="3665" y="3418"/>
                    </a:lnTo>
                    <a:lnTo>
                      <a:pt x="3644" y="3587"/>
                    </a:lnTo>
                    <a:lnTo>
                      <a:pt x="3626" y="3756"/>
                    </a:lnTo>
                    <a:lnTo>
                      <a:pt x="3614" y="3925"/>
                    </a:lnTo>
                    <a:lnTo>
                      <a:pt x="3607" y="4095"/>
                    </a:lnTo>
                    <a:lnTo>
                      <a:pt x="3605" y="4264"/>
                    </a:lnTo>
                    <a:lnTo>
                      <a:pt x="3607" y="4432"/>
                    </a:lnTo>
                    <a:lnTo>
                      <a:pt x="3613" y="4602"/>
                    </a:lnTo>
                    <a:lnTo>
                      <a:pt x="3623" y="4770"/>
                    </a:lnTo>
                    <a:lnTo>
                      <a:pt x="3637" y="4939"/>
                    </a:lnTo>
                    <a:lnTo>
                      <a:pt x="3655" y="5108"/>
                    </a:lnTo>
                    <a:lnTo>
                      <a:pt x="3675" y="5276"/>
                    </a:lnTo>
                    <a:lnTo>
                      <a:pt x="3700" y="5444"/>
                    </a:lnTo>
                    <a:lnTo>
                      <a:pt x="3727" y="5613"/>
                    </a:lnTo>
                    <a:lnTo>
                      <a:pt x="3758" y="5780"/>
                    </a:lnTo>
                    <a:lnTo>
                      <a:pt x="3791" y="5947"/>
                    </a:lnTo>
                    <a:lnTo>
                      <a:pt x="3826" y="6115"/>
                    </a:lnTo>
                    <a:lnTo>
                      <a:pt x="3864" y="6282"/>
                    </a:lnTo>
                    <a:lnTo>
                      <a:pt x="3905" y="6448"/>
                    </a:lnTo>
                    <a:lnTo>
                      <a:pt x="3947" y="6616"/>
                    </a:lnTo>
                    <a:lnTo>
                      <a:pt x="3991" y="6781"/>
                    </a:lnTo>
                    <a:lnTo>
                      <a:pt x="4036" y="6947"/>
                    </a:lnTo>
                    <a:lnTo>
                      <a:pt x="4082" y="7113"/>
                    </a:lnTo>
                    <a:lnTo>
                      <a:pt x="4130" y="7278"/>
                    </a:lnTo>
                    <a:lnTo>
                      <a:pt x="4179" y="7442"/>
                    </a:lnTo>
                    <a:lnTo>
                      <a:pt x="4229" y="7606"/>
                    </a:lnTo>
                    <a:lnTo>
                      <a:pt x="4279" y="7771"/>
                    </a:lnTo>
                    <a:lnTo>
                      <a:pt x="4330" y="7934"/>
                    </a:lnTo>
                    <a:lnTo>
                      <a:pt x="4329" y="7933"/>
                    </a:lnTo>
                    <a:lnTo>
                      <a:pt x="4318" y="7913"/>
                    </a:lnTo>
                    <a:lnTo>
                      <a:pt x="4299" y="7873"/>
                    </a:lnTo>
                    <a:lnTo>
                      <a:pt x="4271" y="7817"/>
                    </a:lnTo>
                    <a:lnTo>
                      <a:pt x="4192" y="7656"/>
                    </a:lnTo>
                    <a:lnTo>
                      <a:pt x="4081" y="7441"/>
                    </a:lnTo>
                    <a:lnTo>
                      <a:pt x="4016" y="7316"/>
                    </a:lnTo>
                    <a:lnTo>
                      <a:pt x="3944" y="7179"/>
                    </a:lnTo>
                    <a:lnTo>
                      <a:pt x="3864" y="7033"/>
                    </a:lnTo>
                    <a:lnTo>
                      <a:pt x="3779" y="6879"/>
                    </a:lnTo>
                    <a:lnTo>
                      <a:pt x="3689" y="6718"/>
                    </a:lnTo>
                    <a:lnTo>
                      <a:pt x="3592" y="6550"/>
                    </a:lnTo>
                    <a:lnTo>
                      <a:pt x="3490" y="6378"/>
                    </a:lnTo>
                    <a:lnTo>
                      <a:pt x="3382" y="6202"/>
                    </a:lnTo>
                    <a:lnTo>
                      <a:pt x="3270" y="6024"/>
                    </a:lnTo>
                    <a:lnTo>
                      <a:pt x="3154" y="5843"/>
                    </a:lnTo>
                    <a:lnTo>
                      <a:pt x="3034" y="5663"/>
                    </a:lnTo>
                    <a:lnTo>
                      <a:pt x="2908" y="5483"/>
                    </a:lnTo>
                    <a:lnTo>
                      <a:pt x="2780" y="5305"/>
                    </a:lnTo>
                    <a:lnTo>
                      <a:pt x="2648" y="5130"/>
                    </a:lnTo>
                    <a:lnTo>
                      <a:pt x="2513" y="4960"/>
                    </a:lnTo>
                    <a:lnTo>
                      <a:pt x="2375" y="4793"/>
                    </a:lnTo>
                    <a:lnTo>
                      <a:pt x="2235" y="4634"/>
                    </a:lnTo>
                    <a:lnTo>
                      <a:pt x="2092" y="4482"/>
                    </a:lnTo>
                    <a:lnTo>
                      <a:pt x="1947" y="4339"/>
                    </a:lnTo>
                    <a:lnTo>
                      <a:pt x="1800" y="4206"/>
                    </a:lnTo>
                    <a:lnTo>
                      <a:pt x="1652" y="4083"/>
                    </a:lnTo>
                    <a:lnTo>
                      <a:pt x="1503" y="3973"/>
                    </a:lnTo>
                    <a:lnTo>
                      <a:pt x="1352" y="3875"/>
                    </a:lnTo>
                    <a:lnTo>
                      <a:pt x="1201" y="3792"/>
                    </a:lnTo>
                    <a:lnTo>
                      <a:pt x="1159" y="3771"/>
                    </a:lnTo>
                    <a:lnTo>
                      <a:pt x="1117" y="3749"/>
                    </a:lnTo>
                    <a:lnTo>
                      <a:pt x="1075" y="3725"/>
                    </a:lnTo>
                    <a:lnTo>
                      <a:pt x="1034" y="3702"/>
                    </a:lnTo>
                    <a:lnTo>
                      <a:pt x="993" y="3677"/>
                    </a:lnTo>
                    <a:lnTo>
                      <a:pt x="953" y="3652"/>
                    </a:lnTo>
                    <a:lnTo>
                      <a:pt x="912" y="3626"/>
                    </a:lnTo>
                    <a:lnTo>
                      <a:pt x="873" y="3600"/>
                    </a:lnTo>
                    <a:lnTo>
                      <a:pt x="834" y="3572"/>
                    </a:lnTo>
                    <a:lnTo>
                      <a:pt x="796" y="3544"/>
                    </a:lnTo>
                    <a:lnTo>
                      <a:pt x="758" y="3514"/>
                    </a:lnTo>
                    <a:lnTo>
                      <a:pt x="720" y="3484"/>
                    </a:lnTo>
                    <a:lnTo>
                      <a:pt x="684" y="3454"/>
                    </a:lnTo>
                    <a:lnTo>
                      <a:pt x="648" y="3422"/>
                    </a:lnTo>
                    <a:lnTo>
                      <a:pt x="612" y="3390"/>
                    </a:lnTo>
                    <a:lnTo>
                      <a:pt x="577" y="3357"/>
                    </a:lnTo>
                    <a:lnTo>
                      <a:pt x="544" y="3323"/>
                    </a:lnTo>
                    <a:lnTo>
                      <a:pt x="511" y="3288"/>
                    </a:lnTo>
                    <a:lnTo>
                      <a:pt x="479" y="3253"/>
                    </a:lnTo>
                    <a:lnTo>
                      <a:pt x="447" y="3217"/>
                    </a:lnTo>
                    <a:lnTo>
                      <a:pt x="416" y="3179"/>
                    </a:lnTo>
                    <a:lnTo>
                      <a:pt x="387" y="3142"/>
                    </a:lnTo>
                    <a:lnTo>
                      <a:pt x="357" y="3103"/>
                    </a:lnTo>
                    <a:lnTo>
                      <a:pt x="330" y="3063"/>
                    </a:lnTo>
                    <a:lnTo>
                      <a:pt x="302" y="3022"/>
                    </a:lnTo>
                    <a:lnTo>
                      <a:pt x="276" y="2980"/>
                    </a:lnTo>
                    <a:lnTo>
                      <a:pt x="251" y="2938"/>
                    </a:lnTo>
                    <a:lnTo>
                      <a:pt x="227" y="2895"/>
                    </a:lnTo>
                    <a:lnTo>
                      <a:pt x="204" y="2851"/>
                    </a:lnTo>
                    <a:lnTo>
                      <a:pt x="183" y="2806"/>
                    </a:lnTo>
                    <a:lnTo>
                      <a:pt x="162" y="2760"/>
                    </a:lnTo>
                    <a:lnTo>
                      <a:pt x="142" y="2713"/>
                    </a:lnTo>
                    <a:lnTo>
                      <a:pt x="107" y="2618"/>
                    </a:lnTo>
                    <a:lnTo>
                      <a:pt x="76" y="2522"/>
                    </a:lnTo>
                    <a:lnTo>
                      <a:pt x="51" y="2425"/>
                    </a:lnTo>
                    <a:lnTo>
                      <a:pt x="32" y="2329"/>
                    </a:lnTo>
                    <a:lnTo>
                      <a:pt x="16" y="2232"/>
                    </a:lnTo>
                    <a:lnTo>
                      <a:pt x="6" y="2136"/>
                    </a:lnTo>
                    <a:lnTo>
                      <a:pt x="1" y="2039"/>
                    </a:lnTo>
                    <a:lnTo>
                      <a:pt x="0" y="1942"/>
                    </a:lnTo>
                    <a:lnTo>
                      <a:pt x="4" y="1846"/>
                    </a:lnTo>
                    <a:lnTo>
                      <a:pt x="13" y="1751"/>
                    </a:lnTo>
                    <a:lnTo>
                      <a:pt x="26" y="1656"/>
                    </a:lnTo>
                    <a:lnTo>
                      <a:pt x="45" y="1562"/>
                    </a:lnTo>
                    <a:lnTo>
                      <a:pt x="67" y="1470"/>
                    </a:lnTo>
                    <a:lnTo>
                      <a:pt x="94" y="1378"/>
                    </a:lnTo>
                    <a:lnTo>
                      <a:pt x="124" y="1289"/>
                    </a:lnTo>
                    <a:lnTo>
                      <a:pt x="160" y="1201"/>
                    </a:lnTo>
                    <a:lnTo>
                      <a:pt x="199" y="1114"/>
                    </a:lnTo>
                    <a:lnTo>
                      <a:pt x="243" y="1029"/>
                    </a:lnTo>
                    <a:lnTo>
                      <a:pt x="290" y="947"/>
                    </a:lnTo>
                    <a:lnTo>
                      <a:pt x="341" y="867"/>
                    </a:lnTo>
                    <a:lnTo>
                      <a:pt x="397" y="790"/>
                    </a:lnTo>
                    <a:lnTo>
                      <a:pt x="455" y="714"/>
                    </a:lnTo>
                    <a:lnTo>
                      <a:pt x="518" y="642"/>
                    </a:lnTo>
                    <a:lnTo>
                      <a:pt x="585" y="572"/>
                    </a:lnTo>
                    <a:lnTo>
                      <a:pt x="655" y="506"/>
                    </a:lnTo>
                    <a:lnTo>
                      <a:pt x="728" y="443"/>
                    </a:lnTo>
                    <a:lnTo>
                      <a:pt x="805" y="384"/>
                    </a:lnTo>
                    <a:lnTo>
                      <a:pt x="886" y="328"/>
                    </a:lnTo>
                    <a:lnTo>
                      <a:pt x="969" y="274"/>
                    </a:lnTo>
                    <a:lnTo>
                      <a:pt x="1056" y="227"/>
                    </a:lnTo>
                    <a:lnTo>
                      <a:pt x="1146" y="182"/>
                    </a:lnTo>
                    <a:lnTo>
                      <a:pt x="1240" y="142"/>
                    </a:lnTo>
                    <a:close/>
                  </a:path>
                </a:pathLst>
              </a:custGeom>
              <a:gradFill>
                <a:gsLst>
                  <a:gs pos="0">
                    <a:srgbClr val="1F497D">
                      <a:lumMod val="50000"/>
                    </a:srgbClr>
                  </a:gs>
                  <a:gs pos="67000">
                    <a:srgbClr val="002060"/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kern="0">
                  <a:solidFill>
                    <a:sysClr val="windowText" lastClr="000000"/>
                  </a:solidFill>
                  <a:latin typeface="Calibri" pitchFamily="-109" charset="0"/>
                  <a:ea typeface="+mn-ea"/>
                  <a:cs typeface="Arial" charset="0"/>
                </a:endParaRPr>
              </a:p>
            </p:txBody>
          </p:sp>
          <p:sp>
            <p:nvSpPr>
              <p:cNvPr id="118" name="Oval 650"/>
              <p:cNvSpPr/>
              <p:nvPr/>
            </p:nvSpPr>
            <p:spPr>
              <a:xfrm flipV="1">
                <a:off x="7128300" y="2206820"/>
                <a:ext cx="687491" cy="623788"/>
              </a:xfrm>
              <a:prstGeom prst="ellipse">
                <a:avLst/>
              </a:prstGeom>
              <a:gradFill>
                <a:gsLst>
                  <a:gs pos="15000">
                    <a:srgbClr val="4F81BD">
                      <a:tint val="66000"/>
                      <a:satMod val="160000"/>
                      <a:alpha val="13000"/>
                    </a:srgbClr>
                  </a:gs>
                  <a:gs pos="100000">
                    <a:srgbClr val="4F81BD">
                      <a:tint val="44500"/>
                      <a:satMod val="160000"/>
                      <a:alpha val="59000"/>
                    </a:srgbClr>
                  </a:gs>
                  <a:gs pos="100000">
                    <a:srgbClr val="4F81BD">
                      <a:tint val="23500"/>
                      <a:satMod val="160000"/>
                      <a:alpha val="41000"/>
                    </a:srgbClr>
                  </a:gs>
                  <a:gs pos="100000">
                    <a:srgbClr val="4F81BD">
                      <a:tint val="23500"/>
                      <a:satMod val="160000"/>
                      <a:alpha val="0"/>
                    </a:srgbClr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sz="1800" kern="0" smtClean="0">
                  <a:solidFill>
                    <a:srgbClr val="FFFFFF"/>
                  </a:solidFill>
                  <a:ea typeface="+mn-ea"/>
                </a:endParaRPr>
              </a:p>
            </p:txBody>
          </p:sp>
        </p:grpSp>
      </p:grpSp>
      <p:grpSp>
        <p:nvGrpSpPr>
          <p:cNvPr id="124" name="Group 17"/>
          <p:cNvGrpSpPr>
            <a:grpSpLocks/>
          </p:cNvGrpSpPr>
          <p:nvPr/>
        </p:nvGrpSpPr>
        <p:grpSpPr bwMode="auto">
          <a:xfrm>
            <a:off x="3549009" y="4038356"/>
            <a:ext cx="644109" cy="919207"/>
            <a:chOff x="4109864" y="2500313"/>
            <a:chExt cx="1078086" cy="1537898"/>
          </a:xfrm>
          <a:effectLst>
            <a:outerShdw blurRad="63500" sx="102000" sy="102000" algn="ctr" rotWithShape="0">
              <a:prstClr val="black">
                <a:alpha val="0"/>
              </a:prstClr>
            </a:outerShdw>
          </a:effectLst>
        </p:grpSpPr>
        <p:grpSp>
          <p:nvGrpSpPr>
            <p:cNvPr id="127" name="Group 4"/>
            <p:cNvGrpSpPr>
              <a:grpSpLocks/>
            </p:cNvGrpSpPr>
            <p:nvPr/>
          </p:nvGrpSpPr>
          <p:grpSpPr bwMode="auto">
            <a:xfrm>
              <a:off x="4109864" y="3335127"/>
              <a:ext cx="703376" cy="703084"/>
              <a:chOff x="5524674" y="1413200"/>
              <a:chExt cx="703376" cy="703084"/>
            </a:xfrm>
          </p:grpSpPr>
          <p:sp>
            <p:nvSpPr>
              <p:cNvPr id="135" name="Oval 651"/>
              <p:cNvSpPr/>
              <p:nvPr/>
            </p:nvSpPr>
            <p:spPr>
              <a:xfrm>
                <a:off x="5524674" y="1413200"/>
                <a:ext cx="703376" cy="703084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n w="3175" cap="flat" cmpd="sng" algn="ctr">
                <a:solidFill>
                  <a:srgbClr val="FF000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34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36" name="Oval 652"/>
              <p:cNvSpPr/>
              <p:nvPr/>
            </p:nvSpPr>
            <p:spPr>
              <a:xfrm>
                <a:off x="5627879" y="1516361"/>
                <a:ext cx="496967" cy="496762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37" name="Oval 653"/>
              <p:cNvSpPr/>
              <p:nvPr/>
            </p:nvSpPr>
            <p:spPr>
              <a:xfrm>
                <a:off x="5766013" y="1651265"/>
                <a:ext cx="228637" cy="226955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n w="31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kern="0">
                  <a:solidFill>
                    <a:srgbClr val="FFFFFF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</p:grpSp>
        <p:sp>
          <p:nvSpPr>
            <p:cNvPr id="128" name="Freeform 57"/>
            <p:cNvSpPr>
              <a:spLocks/>
            </p:cNvSpPr>
            <p:nvPr/>
          </p:nvSpPr>
          <p:spPr bwMode="auto">
            <a:xfrm rot="15813706" flipH="1" flipV="1">
              <a:off x="4658487" y="3156412"/>
              <a:ext cx="255522" cy="803404"/>
            </a:xfrm>
            <a:custGeom>
              <a:avLst/>
              <a:gdLst/>
              <a:ahLst/>
              <a:cxnLst>
                <a:cxn ang="0">
                  <a:pos x="1431" y="75"/>
                </a:cxn>
                <a:cxn ang="0">
                  <a:pos x="1720" y="15"/>
                </a:cxn>
                <a:cxn ang="0">
                  <a:pos x="2010" y="0"/>
                </a:cxn>
                <a:cxn ang="0">
                  <a:pos x="2296" y="27"/>
                </a:cxn>
                <a:cxn ang="0">
                  <a:pos x="2573" y="93"/>
                </a:cxn>
                <a:cxn ang="0">
                  <a:pos x="2838" y="199"/>
                </a:cxn>
                <a:cxn ang="0">
                  <a:pos x="3086" y="341"/>
                </a:cxn>
                <a:cxn ang="0">
                  <a:pos x="3310" y="517"/>
                </a:cxn>
                <a:cxn ang="0">
                  <a:pos x="3509" y="727"/>
                </a:cxn>
                <a:cxn ang="0">
                  <a:pos x="3677" y="968"/>
                </a:cxn>
                <a:cxn ang="0">
                  <a:pos x="3811" y="1239"/>
                </a:cxn>
                <a:cxn ang="0">
                  <a:pos x="3856" y="1364"/>
                </a:cxn>
                <a:cxn ang="0">
                  <a:pos x="3893" y="1490"/>
                </a:cxn>
                <a:cxn ang="0">
                  <a:pos x="3920" y="1617"/>
                </a:cxn>
                <a:cxn ang="0">
                  <a:pos x="3940" y="1744"/>
                </a:cxn>
                <a:cxn ang="0">
                  <a:pos x="3950" y="1871"/>
                </a:cxn>
                <a:cxn ang="0">
                  <a:pos x="3953" y="1998"/>
                </a:cxn>
                <a:cxn ang="0">
                  <a:pos x="3947" y="2123"/>
                </a:cxn>
                <a:cxn ang="0">
                  <a:pos x="3933" y="2249"/>
                </a:cxn>
                <a:cxn ang="0">
                  <a:pos x="3912" y="2372"/>
                </a:cxn>
                <a:cxn ang="0">
                  <a:pos x="3882" y="2494"/>
                </a:cxn>
                <a:cxn ang="0">
                  <a:pos x="3809" y="2742"/>
                </a:cxn>
                <a:cxn ang="0">
                  <a:pos x="3693" y="3249"/>
                </a:cxn>
                <a:cxn ang="0">
                  <a:pos x="3626" y="3756"/>
                </a:cxn>
                <a:cxn ang="0">
                  <a:pos x="3605" y="4264"/>
                </a:cxn>
                <a:cxn ang="0">
                  <a:pos x="3623" y="4770"/>
                </a:cxn>
                <a:cxn ang="0">
                  <a:pos x="3675" y="5276"/>
                </a:cxn>
                <a:cxn ang="0">
                  <a:pos x="3758" y="5780"/>
                </a:cxn>
                <a:cxn ang="0">
                  <a:pos x="3864" y="6282"/>
                </a:cxn>
                <a:cxn ang="0">
                  <a:pos x="3991" y="6781"/>
                </a:cxn>
                <a:cxn ang="0">
                  <a:pos x="4130" y="7278"/>
                </a:cxn>
                <a:cxn ang="0">
                  <a:pos x="4279" y="7771"/>
                </a:cxn>
                <a:cxn ang="0">
                  <a:pos x="4318" y="7913"/>
                </a:cxn>
                <a:cxn ang="0">
                  <a:pos x="4192" y="7656"/>
                </a:cxn>
                <a:cxn ang="0">
                  <a:pos x="3944" y="7179"/>
                </a:cxn>
                <a:cxn ang="0">
                  <a:pos x="3689" y="6718"/>
                </a:cxn>
                <a:cxn ang="0">
                  <a:pos x="3382" y="6202"/>
                </a:cxn>
                <a:cxn ang="0">
                  <a:pos x="3034" y="5663"/>
                </a:cxn>
                <a:cxn ang="0">
                  <a:pos x="2648" y="5130"/>
                </a:cxn>
                <a:cxn ang="0">
                  <a:pos x="2235" y="4634"/>
                </a:cxn>
                <a:cxn ang="0">
                  <a:pos x="1800" y="4206"/>
                </a:cxn>
                <a:cxn ang="0">
                  <a:pos x="1352" y="3875"/>
                </a:cxn>
                <a:cxn ang="0">
                  <a:pos x="1117" y="3749"/>
                </a:cxn>
                <a:cxn ang="0">
                  <a:pos x="993" y="3677"/>
                </a:cxn>
                <a:cxn ang="0">
                  <a:pos x="873" y="3600"/>
                </a:cxn>
                <a:cxn ang="0">
                  <a:pos x="758" y="3514"/>
                </a:cxn>
                <a:cxn ang="0">
                  <a:pos x="648" y="3422"/>
                </a:cxn>
                <a:cxn ang="0">
                  <a:pos x="544" y="3323"/>
                </a:cxn>
                <a:cxn ang="0">
                  <a:pos x="447" y="3217"/>
                </a:cxn>
                <a:cxn ang="0">
                  <a:pos x="357" y="3103"/>
                </a:cxn>
                <a:cxn ang="0">
                  <a:pos x="276" y="2980"/>
                </a:cxn>
                <a:cxn ang="0">
                  <a:pos x="204" y="2851"/>
                </a:cxn>
                <a:cxn ang="0">
                  <a:pos x="142" y="2713"/>
                </a:cxn>
                <a:cxn ang="0">
                  <a:pos x="51" y="2425"/>
                </a:cxn>
                <a:cxn ang="0">
                  <a:pos x="6" y="2136"/>
                </a:cxn>
                <a:cxn ang="0">
                  <a:pos x="4" y="1846"/>
                </a:cxn>
                <a:cxn ang="0">
                  <a:pos x="45" y="1562"/>
                </a:cxn>
                <a:cxn ang="0">
                  <a:pos x="124" y="1289"/>
                </a:cxn>
                <a:cxn ang="0">
                  <a:pos x="243" y="1029"/>
                </a:cxn>
                <a:cxn ang="0">
                  <a:pos x="397" y="790"/>
                </a:cxn>
                <a:cxn ang="0">
                  <a:pos x="585" y="572"/>
                </a:cxn>
                <a:cxn ang="0">
                  <a:pos x="805" y="384"/>
                </a:cxn>
                <a:cxn ang="0">
                  <a:pos x="1056" y="227"/>
                </a:cxn>
              </a:cxnLst>
              <a:rect l="0" t="0" r="r" b="b"/>
              <a:pathLst>
                <a:path w="4330" h="7934">
                  <a:moveTo>
                    <a:pt x="1240" y="142"/>
                  </a:moveTo>
                  <a:lnTo>
                    <a:pt x="1335" y="106"/>
                  </a:lnTo>
                  <a:lnTo>
                    <a:pt x="1431" y="75"/>
                  </a:lnTo>
                  <a:lnTo>
                    <a:pt x="1526" y="51"/>
                  </a:lnTo>
                  <a:lnTo>
                    <a:pt x="1623" y="31"/>
                  </a:lnTo>
                  <a:lnTo>
                    <a:pt x="1720" y="15"/>
                  </a:lnTo>
                  <a:lnTo>
                    <a:pt x="1817" y="5"/>
                  </a:lnTo>
                  <a:lnTo>
                    <a:pt x="1914" y="0"/>
                  </a:lnTo>
                  <a:lnTo>
                    <a:pt x="2010" y="0"/>
                  </a:lnTo>
                  <a:lnTo>
                    <a:pt x="2106" y="4"/>
                  </a:lnTo>
                  <a:lnTo>
                    <a:pt x="2202" y="13"/>
                  </a:lnTo>
                  <a:lnTo>
                    <a:pt x="2296" y="27"/>
                  </a:lnTo>
                  <a:lnTo>
                    <a:pt x="2390" y="44"/>
                  </a:lnTo>
                  <a:lnTo>
                    <a:pt x="2483" y="66"/>
                  </a:lnTo>
                  <a:lnTo>
                    <a:pt x="2573" y="93"/>
                  </a:lnTo>
                  <a:lnTo>
                    <a:pt x="2663" y="124"/>
                  </a:lnTo>
                  <a:lnTo>
                    <a:pt x="2752" y="159"/>
                  </a:lnTo>
                  <a:lnTo>
                    <a:pt x="2838" y="199"/>
                  </a:lnTo>
                  <a:lnTo>
                    <a:pt x="2922" y="242"/>
                  </a:lnTo>
                  <a:lnTo>
                    <a:pt x="3005" y="290"/>
                  </a:lnTo>
                  <a:lnTo>
                    <a:pt x="3086" y="341"/>
                  </a:lnTo>
                  <a:lnTo>
                    <a:pt x="3163" y="396"/>
                  </a:lnTo>
                  <a:lnTo>
                    <a:pt x="3238" y="455"/>
                  </a:lnTo>
                  <a:lnTo>
                    <a:pt x="3310" y="517"/>
                  </a:lnTo>
                  <a:lnTo>
                    <a:pt x="3379" y="585"/>
                  </a:lnTo>
                  <a:lnTo>
                    <a:pt x="3446" y="654"/>
                  </a:lnTo>
                  <a:lnTo>
                    <a:pt x="3509" y="727"/>
                  </a:lnTo>
                  <a:lnTo>
                    <a:pt x="3569" y="805"/>
                  </a:lnTo>
                  <a:lnTo>
                    <a:pt x="3625" y="885"/>
                  </a:lnTo>
                  <a:lnTo>
                    <a:pt x="3677" y="968"/>
                  </a:lnTo>
                  <a:lnTo>
                    <a:pt x="3726" y="1056"/>
                  </a:lnTo>
                  <a:lnTo>
                    <a:pt x="3770" y="1146"/>
                  </a:lnTo>
                  <a:lnTo>
                    <a:pt x="3811" y="1239"/>
                  </a:lnTo>
                  <a:lnTo>
                    <a:pt x="3826" y="1280"/>
                  </a:lnTo>
                  <a:lnTo>
                    <a:pt x="3842" y="1322"/>
                  </a:lnTo>
                  <a:lnTo>
                    <a:pt x="3856" y="1364"/>
                  </a:lnTo>
                  <a:lnTo>
                    <a:pt x="3869" y="1406"/>
                  </a:lnTo>
                  <a:lnTo>
                    <a:pt x="3881" y="1448"/>
                  </a:lnTo>
                  <a:lnTo>
                    <a:pt x="3893" y="1490"/>
                  </a:lnTo>
                  <a:lnTo>
                    <a:pt x="3903" y="1533"/>
                  </a:lnTo>
                  <a:lnTo>
                    <a:pt x="3912" y="1574"/>
                  </a:lnTo>
                  <a:lnTo>
                    <a:pt x="3920" y="1617"/>
                  </a:lnTo>
                  <a:lnTo>
                    <a:pt x="3927" y="1659"/>
                  </a:lnTo>
                  <a:lnTo>
                    <a:pt x="3935" y="1702"/>
                  </a:lnTo>
                  <a:lnTo>
                    <a:pt x="3940" y="1744"/>
                  </a:lnTo>
                  <a:lnTo>
                    <a:pt x="3944" y="1787"/>
                  </a:lnTo>
                  <a:lnTo>
                    <a:pt x="3948" y="1828"/>
                  </a:lnTo>
                  <a:lnTo>
                    <a:pt x="3950" y="1871"/>
                  </a:lnTo>
                  <a:lnTo>
                    <a:pt x="3952" y="1913"/>
                  </a:lnTo>
                  <a:lnTo>
                    <a:pt x="3953" y="1956"/>
                  </a:lnTo>
                  <a:lnTo>
                    <a:pt x="3953" y="1998"/>
                  </a:lnTo>
                  <a:lnTo>
                    <a:pt x="3952" y="2040"/>
                  </a:lnTo>
                  <a:lnTo>
                    <a:pt x="3950" y="2081"/>
                  </a:lnTo>
                  <a:lnTo>
                    <a:pt x="3947" y="2123"/>
                  </a:lnTo>
                  <a:lnTo>
                    <a:pt x="3944" y="2165"/>
                  </a:lnTo>
                  <a:lnTo>
                    <a:pt x="3939" y="2207"/>
                  </a:lnTo>
                  <a:lnTo>
                    <a:pt x="3933" y="2249"/>
                  </a:lnTo>
                  <a:lnTo>
                    <a:pt x="3927" y="2290"/>
                  </a:lnTo>
                  <a:lnTo>
                    <a:pt x="3920" y="2331"/>
                  </a:lnTo>
                  <a:lnTo>
                    <a:pt x="3912" y="2372"/>
                  </a:lnTo>
                  <a:lnTo>
                    <a:pt x="3903" y="2413"/>
                  </a:lnTo>
                  <a:lnTo>
                    <a:pt x="3894" y="2453"/>
                  </a:lnTo>
                  <a:lnTo>
                    <a:pt x="3882" y="2494"/>
                  </a:lnTo>
                  <a:lnTo>
                    <a:pt x="3871" y="2533"/>
                  </a:lnTo>
                  <a:lnTo>
                    <a:pt x="3859" y="2573"/>
                  </a:lnTo>
                  <a:lnTo>
                    <a:pt x="3809" y="2742"/>
                  </a:lnTo>
                  <a:lnTo>
                    <a:pt x="3764" y="2911"/>
                  </a:lnTo>
                  <a:lnTo>
                    <a:pt x="3725" y="3080"/>
                  </a:lnTo>
                  <a:lnTo>
                    <a:pt x="3693" y="3249"/>
                  </a:lnTo>
                  <a:lnTo>
                    <a:pt x="3665" y="3418"/>
                  </a:lnTo>
                  <a:lnTo>
                    <a:pt x="3644" y="3587"/>
                  </a:lnTo>
                  <a:lnTo>
                    <a:pt x="3626" y="3756"/>
                  </a:lnTo>
                  <a:lnTo>
                    <a:pt x="3614" y="3925"/>
                  </a:lnTo>
                  <a:lnTo>
                    <a:pt x="3607" y="4095"/>
                  </a:lnTo>
                  <a:lnTo>
                    <a:pt x="3605" y="4264"/>
                  </a:lnTo>
                  <a:lnTo>
                    <a:pt x="3607" y="4432"/>
                  </a:lnTo>
                  <a:lnTo>
                    <a:pt x="3613" y="4602"/>
                  </a:lnTo>
                  <a:lnTo>
                    <a:pt x="3623" y="4770"/>
                  </a:lnTo>
                  <a:lnTo>
                    <a:pt x="3637" y="4939"/>
                  </a:lnTo>
                  <a:lnTo>
                    <a:pt x="3655" y="5108"/>
                  </a:lnTo>
                  <a:lnTo>
                    <a:pt x="3675" y="5276"/>
                  </a:lnTo>
                  <a:lnTo>
                    <a:pt x="3700" y="5444"/>
                  </a:lnTo>
                  <a:lnTo>
                    <a:pt x="3727" y="5613"/>
                  </a:lnTo>
                  <a:lnTo>
                    <a:pt x="3758" y="5780"/>
                  </a:lnTo>
                  <a:lnTo>
                    <a:pt x="3791" y="5947"/>
                  </a:lnTo>
                  <a:lnTo>
                    <a:pt x="3826" y="6115"/>
                  </a:lnTo>
                  <a:lnTo>
                    <a:pt x="3864" y="6282"/>
                  </a:lnTo>
                  <a:lnTo>
                    <a:pt x="3905" y="6448"/>
                  </a:lnTo>
                  <a:lnTo>
                    <a:pt x="3947" y="6616"/>
                  </a:lnTo>
                  <a:lnTo>
                    <a:pt x="3991" y="6781"/>
                  </a:lnTo>
                  <a:lnTo>
                    <a:pt x="4036" y="6947"/>
                  </a:lnTo>
                  <a:lnTo>
                    <a:pt x="4082" y="7113"/>
                  </a:lnTo>
                  <a:lnTo>
                    <a:pt x="4130" y="7278"/>
                  </a:lnTo>
                  <a:lnTo>
                    <a:pt x="4179" y="7442"/>
                  </a:lnTo>
                  <a:lnTo>
                    <a:pt x="4229" y="7606"/>
                  </a:lnTo>
                  <a:lnTo>
                    <a:pt x="4279" y="7771"/>
                  </a:lnTo>
                  <a:lnTo>
                    <a:pt x="4330" y="7934"/>
                  </a:lnTo>
                  <a:lnTo>
                    <a:pt x="4329" y="7933"/>
                  </a:lnTo>
                  <a:lnTo>
                    <a:pt x="4318" y="7913"/>
                  </a:lnTo>
                  <a:lnTo>
                    <a:pt x="4299" y="7873"/>
                  </a:lnTo>
                  <a:lnTo>
                    <a:pt x="4271" y="7817"/>
                  </a:lnTo>
                  <a:lnTo>
                    <a:pt x="4192" y="7656"/>
                  </a:lnTo>
                  <a:lnTo>
                    <a:pt x="4081" y="7441"/>
                  </a:lnTo>
                  <a:lnTo>
                    <a:pt x="4016" y="7316"/>
                  </a:lnTo>
                  <a:lnTo>
                    <a:pt x="3944" y="7179"/>
                  </a:lnTo>
                  <a:lnTo>
                    <a:pt x="3864" y="7033"/>
                  </a:lnTo>
                  <a:lnTo>
                    <a:pt x="3779" y="6879"/>
                  </a:lnTo>
                  <a:lnTo>
                    <a:pt x="3689" y="6718"/>
                  </a:lnTo>
                  <a:lnTo>
                    <a:pt x="3592" y="6550"/>
                  </a:lnTo>
                  <a:lnTo>
                    <a:pt x="3490" y="6378"/>
                  </a:lnTo>
                  <a:lnTo>
                    <a:pt x="3382" y="6202"/>
                  </a:lnTo>
                  <a:lnTo>
                    <a:pt x="3270" y="6024"/>
                  </a:lnTo>
                  <a:lnTo>
                    <a:pt x="3154" y="5843"/>
                  </a:lnTo>
                  <a:lnTo>
                    <a:pt x="3034" y="5663"/>
                  </a:lnTo>
                  <a:lnTo>
                    <a:pt x="2908" y="5483"/>
                  </a:lnTo>
                  <a:lnTo>
                    <a:pt x="2780" y="5305"/>
                  </a:lnTo>
                  <a:lnTo>
                    <a:pt x="2648" y="5130"/>
                  </a:lnTo>
                  <a:lnTo>
                    <a:pt x="2513" y="4960"/>
                  </a:lnTo>
                  <a:lnTo>
                    <a:pt x="2375" y="4793"/>
                  </a:lnTo>
                  <a:lnTo>
                    <a:pt x="2235" y="4634"/>
                  </a:lnTo>
                  <a:lnTo>
                    <a:pt x="2092" y="4482"/>
                  </a:lnTo>
                  <a:lnTo>
                    <a:pt x="1947" y="4339"/>
                  </a:lnTo>
                  <a:lnTo>
                    <a:pt x="1800" y="4206"/>
                  </a:lnTo>
                  <a:lnTo>
                    <a:pt x="1652" y="4083"/>
                  </a:lnTo>
                  <a:lnTo>
                    <a:pt x="1503" y="3973"/>
                  </a:lnTo>
                  <a:lnTo>
                    <a:pt x="1352" y="3875"/>
                  </a:lnTo>
                  <a:lnTo>
                    <a:pt x="1201" y="3792"/>
                  </a:lnTo>
                  <a:lnTo>
                    <a:pt x="1159" y="3771"/>
                  </a:lnTo>
                  <a:lnTo>
                    <a:pt x="1117" y="3749"/>
                  </a:lnTo>
                  <a:lnTo>
                    <a:pt x="1075" y="3725"/>
                  </a:lnTo>
                  <a:lnTo>
                    <a:pt x="1034" y="3702"/>
                  </a:lnTo>
                  <a:lnTo>
                    <a:pt x="993" y="3677"/>
                  </a:lnTo>
                  <a:lnTo>
                    <a:pt x="953" y="3652"/>
                  </a:lnTo>
                  <a:lnTo>
                    <a:pt x="912" y="3626"/>
                  </a:lnTo>
                  <a:lnTo>
                    <a:pt x="873" y="3600"/>
                  </a:lnTo>
                  <a:lnTo>
                    <a:pt x="834" y="3572"/>
                  </a:lnTo>
                  <a:lnTo>
                    <a:pt x="796" y="3544"/>
                  </a:lnTo>
                  <a:lnTo>
                    <a:pt x="758" y="3514"/>
                  </a:lnTo>
                  <a:lnTo>
                    <a:pt x="720" y="3484"/>
                  </a:lnTo>
                  <a:lnTo>
                    <a:pt x="684" y="3454"/>
                  </a:lnTo>
                  <a:lnTo>
                    <a:pt x="648" y="3422"/>
                  </a:lnTo>
                  <a:lnTo>
                    <a:pt x="612" y="3390"/>
                  </a:lnTo>
                  <a:lnTo>
                    <a:pt x="577" y="3357"/>
                  </a:lnTo>
                  <a:lnTo>
                    <a:pt x="544" y="3323"/>
                  </a:lnTo>
                  <a:lnTo>
                    <a:pt x="511" y="3288"/>
                  </a:lnTo>
                  <a:lnTo>
                    <a:pt x="479" y="3253"/>
                  </a:lnTo>
                  <a:lnTo>
                    <a:pt x="447" y="3217"/>
                  </a:lnTo>
                  <a:lnTo>
                    <a:pt x="416" y="3179"/>
                  </a:lnTo>
                  <a:lnTo>
                    <a:pt x="387" y="3142"/>
                  </a:lnTo>
                  <a:lnTo>
                    <a:pt x="357" y="3103"/>
                  </a:lnTo>
                  <a:lnTo>
                    <a:pt x="330" y="3063"/>
                  </a:lnTo>
                  <a:lnTo>
                    <a:pt x="302" y="3022"/>
                  </a:lnTo>
                  <a:lnTo>
                    <a:pt x="276" y="2980"/>
                  </a:lnTo>
                  <a:lnTo>
                    <a:pt x="251" y="2938"/>
                  </a:lnTo>
                  <a:lnTo>
                    <a:pt x="227" y="2895"/>
                  </a:lnTo>
                  <a:lnTo>
                    <a:pt x="204" y="2851"/>
                  </a:lnTo>
                  <a:lnTo>
                    <a:pt x="183" y="2806"/>
                  </a:lnTo>
                  <a:lnTo>
                    <a:pt x="162" y="2760"/>
                  </a:lnTo>
                  <a:lnTo>
                    <a:pt x="142" y="2713"/>
                  </a:lnTo>
                  <a:lnTo>
                    <a:pt x="107" y="2618"/>
                  </a:lnTo>
                  <a:lnTo>
                    <a:pt x="76" y="2522"/>
                  </a:lnTo>
                  <a:lnTo>
                    <a:pt x="51" y="2425"/>
                  </a:lnTo>
                  <a:lnTo>
                    <a:pt x="32" y="2329"/>
                  </a:lnTo>
                  <a:lnTo>
                    <a:pt x="16" y="2232"/>
                  </a:lnTo>
                  <a:lnTo>
                    <a:pt x="6" y="2136"/>
                  </a:lnTo>
                  <a:lnTo>
                    <a:pt x="1" y="2039"/>
                  </a:lnTo>
                  <a:lnTo>
                    <a:pt x="0" y="1942"/>
                  </a:lnTo>
                  <a:lnTo>
                    <a:pt x="4" y="1846"/>
                  </a:lnTo>
                  <a:lnTo>
                    <a:pt x="13" y="1751"/>
                  </a:lnTo>
                  <a:lnTo>
                    <a:pt x="26" y="1656"/>
                  </a:lnTo>
                  <a:lnTo>
                    <a:pt x="45" y="1562"/>
                  </a:lnTo>
                  <a:lnTo>
                    <a:pt x="67" y="1470"/>
                  </a:lnTo>
                  <a:lnTo>
                    <a:pt x="94" y="1378"/>
                  </a:lnTo>
                  <a:lnTo>
                    <a:pt x="124" y="1289"/>
                  </a:lnTo>
                  <a:lnTo>
                    <a:pt x="160" y="1201"/>
                  </a:lnTo>
                  <a:lnTo>
                    <a:pt x="199" y="1114"/>
                  </a:lnTo>
                  <a:lnTo>
                    <a:pt x="243" y="1029"/>
                  </a:lnTo>
                  <a:lnTo>
                    <a:pt x="290" y="947"/>
                  </a:lnTo>
                  <a:lnTo>
                    <a:pt x="341" y="867"/>
                  </a:lnTo>
                  <a:lnTo>
                    <a:pt x="397" y="790"/>
                  </a:lnTo>
                  <a:lnTo>
                    <a:pt x="455" y="714"/>
                  </a:lnTo>
                  <a:lnTo>
                    <a:pt x="518" y="642"/>
                  </a:lnTo>
                  <a:lnTo>
                    <a:pt x="585" y="572"/>
                  </a:lnTo>
                  <a:lnTo>
                    <a:pt x="655" y="506"/>
                  </a:lnTo>
                  <a:lnTo>
                    <a:pt x="728" y="443"/>
                  </a:lnTo>
                  <a:lnTo>
                    <a:pt x="805" y="384"/>
                  </a:lnTo>
                  <a:lnTo>
                    <a:pt x="886" y="328"/>
                  </a:lnTo>
                  <a:lnTo>
                    <a:pt x="969" y="274"/>
                  </a:lnTo>
                  <a:lnTo>
                    <a:pt x="1056" y="227"/>
                  </a:lnTo>
                  <a:lnTo>
                    <a:pt x="1146" y="182"/>
                  </a:lnTo>
                  <a:lnTo>
                    <a:pt x="1240" y="142"/>
                  </a:lnTo>
                  <a:close/>
                </a:path>
              </a:pathLst>
            </a:custGeom>
            <a:solidFill>
              <a:sysClr val="windowText" lastClr="000000">
                <a:lumMod val="95000"/>
                <a:lumOff val="5000"/>
                <a:alpha val="25000"/>
              </a:sys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sysClr val="windowText" lastClr="000000"/>
                </a:solidFill>
                <a:latin typeface="Calibri" pitchFamily="-109" charset="0"/>
                <a:ea typeface="+mn-ea"/>
                <a:cs typeface="Arial" charset="0"/>
              </a:endParaRPr>
            </a:p>
          </p:txBody>
        </p:sp>
        <p:grpSp>
          <p:nvGrpSpPr>
            <p:cNvPr id="132" name="Group 133"/>
            <p:cNvGrpSpPr>
              <a:grpSpLocks/>
            </p:cNvGrpSpPr>
            <p:nvPr/>
          </p:nvGrpSpPr>
          <p:grpSpPr bwMode="auto">
            <a:xfrm flipH="1">
              <a:off x="4435355" y="2500313"/>
              <a:ext cx="650979" cy="1241111"/>
              <a:chOff x="7001096" y="2143116"/>
              <a:chExt cx="1000276" cy="1833550"/>
            </a:xfrm>
          </p:grpSpPr>
          <p:sp>
            <p:nvSpPr>
              <p:cNvPr id="133" name="Freeform 57"/>
              <p:cNvSpPr>
                <a:spLocks/>
              </p:cNvSpPr>
              <p:nvPr/>
            </p:nvSpPr>
            <p:spPr bwMode="auto">
              <a:xfrm>
                <a:off x="7001096" y="2143116"/>
                <a:ext cx="1000276" cy="1833550"/>
              </a:xfrm>
              <a:custGeom>
                <a:avLst/>
                <a:gdLst/>
                <a:ahLst/>
                <a:cxnLst>
                  <a:cxn ang="0">
                    <a:pos x="1431" y="75"/>
                  </a:cxn>
                  <a:cxn ang="0">
                    <a:pos x="1720" y="15"/>
                  </a:cxn>
                  <a:cxn ang="0">
                    <a:pos x="2010" y="0"/>
                  </a:cxn>
                  <a:cxn ang="0">
                    <a:pos x="2296" y="27"/>
                  </a:cxn>
                  <a:cxn ang="0">
                    <a:pos x="2573" y="93"/>
                  </a:cxn>
                  <a:cxn ang="0">
                    <a:pos x="2838" y="199"/>
                  </a:cxn>
                  <a:cxn ang="0">
                    <a:pos x="3086" y="341"/>
                  </a:cxn>
                  <a:cxn ang="0">
                    <a:pos x="3310" y="517"/>
                  </a:cxn>
                  <a:cxn ang="0">
                    <a:pos x="3509" y="727"/>
                  </a:cxn>
                  <a:cxn ang="0">
                    <a:pos x="3677" y="968"/>
                  </a:cxn>
                  <a:cxn ang="0">
                    <a:pos x="3811" y="1239"/>
                  </a:cxn>
                  <a:cxn ang="0">
                    <a:pos x="3856" y="1364"/>
                  </a:cxn>
                  <a:cxn ang="0">
                    <a:pos x="3893" y="1490"/>
                  </a:cxn>
                  <a:cxn ang="0">
                    <a:pos x="3920" y="1617"/>
                  </a:cxn>
                  <a:cxn ang="0">
                    <a:pos x="3940" y="1744"/>
                  </a:cxn>
                  <a:cxn ang="0">
                    <a:pos x="3950" y="1871"/>
                  </a:cxn>
                  <a:cxn ang="0">
                    <a:pos x="3953" y="1998"/>
                  </a:cxn>
                  <a:cxn ang="0">
                    <a:pos x="3947" y="2123"/>
                  </a:cxn>
                  <a:cxn ang="0">
                    <a:pos x="3933" y="2249"/>
                  </a:cxn>
                  <a:cxn ang="0">
                    <a:pos x="3912" y="2372"/>
                  </a:cxn>
                  <a:cxn ang="0">
                    <a:pos x="3882" y="2494"/>
                  </a:cxn>
                  <a:cxn ang="0">
                    <a:pos x="3809" y="2742"/>
                  </a:cxn>
                  <a:cxn ang="0">
                    <a:pos x="3693" y="3249"/>
                  </a:cxn>
                  <a:cxn ang="0">
                    <a:pos x="3626" y="3756"/>
                  </a:cxn>
                  <a:cxn ang="0">
                    <a:pos x="3605" y="4264"/>
                  </a:cxn>
                  <a:cxn ang="0">
                    <a:pos x="3623" y="4770"/>
                  </a:cxn>
                  <a:cxn ang="0">
                    <a:pos x="3675" y="5276"/>
                  </a:cxn>
                  <a:cxn ang="0">
                    <a:pos x="3758" y="5780"/>
                  </a:cxn>
                  <a:cxn ang="0">
                    <a:pos x="3864" y="6282"/>
                  </a:cxn>
                  <a:cxn ang="0">
                    <a:pos x="3991" y="6781"/>
                  </a:cxn>
                  <a:cxn ang="0">
                    <a:pos x="4130" y="7278"/>
                  </a:cxn>
                  <a:cxn ang="0">
                    <a:pos x="4279" y="7771"/>
                  </a:cxn>
                  <a:cxn ang="0">
                    <a:pos x="4318" y="7913"/>
                  </a:cxn>
                  <a:cxn ang="0">
                    <a:pos x="4192" y="7656"/>
                  </a:cxn>
                  <a:cxn ang="0">
                    <a:pos x="3944" y="7179"/>
                  </a:cxn>
                  <a:cxn ang="0">
                    <a:pos x="3689" y="6718"/>
                  </a:cxn>
                  <a:cxn ang="0">
                    <a:pos x="3382" y="6202"/>
                  </a:cxn>
                  <a:cxn ang="0">
                    <a:pos x="3034" y="5663"/>
                  </a:cxn>
                  <a:cxn ang="0">
                    <a:pos x="2648" y="5130"/>
                  </a:cxn>
                  <a:cxn ang="0">
                    <a:pos x="2235" y="4634"/>
                  </a:cxn>
                  <a:cxn ang="0">
                    <a:pos x="1800" y="4206"/>
                  </a:cxn>
                  <a:cxn ang="0">
                    <a:pos x="1352" y="3875"/>
                  </a:cxn>
                  <a:cxn ang="0">
                    <a:pos x="1117" y="3749"/>
                  </a:cxn>
                  <a:cxn ang="0">
                    <a:pos x="993" y="3677"/>
                  </a:cxn>
                  <a:cxn ang="0">
                    <a:pos x="873" y="3600"/>
                  </a:cxn>
                  <a:cxn ang="0">
                    <a:pos x="758" y="3514"/>
                  </a:cxn>
                  <a:cxn ang="0">
                    <a:pos x="648" y="3422"/>
                  </a:cxn>
                  <a:cxn ang="0">
                    <a:pos x="544" y="3323"/>
                  </a:cxn>
                  <a:cxn ang="0">
                    <a:pos x="447" y="3217"/>
                  </a:cxn>
                  <a:cxn ang="0">
                    <a:pos x="357" y="3103"/>
                  </a:cxn>
                  <a:cxn ang="0">
                    <a:pos x="276" y="2980"/>
                  </a:cxn>
                  <a:cxn ang="0">
                    <a:pos x="204" y="2851"/>
                  </a:cxn>
                  <a:cxn ang="0">
                    <a:pos x="142" y="2713"/>
                  </a:cxn>
                  <a:cxn ang="0">
                    <a:pos x="51" y="2425"/>
                  </a:cxn>
                  <a:cxn ang="0">
                    <a:pos x="6" y="2136"/>
                  </a:cxn>
                  <a:cxn ang="0">
                    <a:pos x="4" y="1846"/>
                  </a:cxn>
                  <a:cxn ang="0">
                    <a:pos x="45" y="1562"/>
                  </a:cxn>
                  <a:cxn ang="0">
                    <a:pos x="124" y="1289"/>
                  </a:cxn>
                  <a:cxn ang="0">
                    <a:pos x="243" y="1029"/>
                  </a:cxn>
                  <a:cxn ang="0">
                    <a:pos x="397" y="790"/>
                  </a:cxn>
                  <a:cxn ang="0">
                    <a:pos x="585" y="572"/>
                  </a:cxn>
                  <a:cxn ang="0">
                    <a:pos x="805" y="384"/>
                  </a:cxn>
                  <a:cxn ang="0">
                    <a:pos x="1056" y="227"/>
                  </a:cxn>
                </a:cxnLst>
                <a:rect l="0" t="0" r="r" b="b"/>
                <a:pathLst>
                  <a:path w="4330" h="7934">
                    <a:moveTo>
                      <a:pt x="1240" y="142"/>
                    </a:moveTo>
                    <a:lnTo>
                      <a:pt x="1335" y="106"/>
                    </a:lnTo>
                    <a:lnTo>
                      <a:pt x="1431" y="75"/>
                    </a:lnTo>
                    <a:lnTo>
                      <a:pt x="1526" y="51"/>
                    </a:lnTo>
                    <a:lnTo>
                      <a:pt x="1623" y="31"/>
                    </a:lnTo>
                    <a:lnTo>
                      <a:pt x="1720" y="15"/>
                    </a:lnTo>
                    <a:lnTo>
                      <a:pt x="1817" y="5"/>
                    </a:lnTo>
                    <a:lnTo>
                      <a:pt x="1914" y="0"/>
                    </a:lnTo>
                    <a:lnTo>
                      <a:pt x="2010" y="0"/>
                    </a:lnTo>
                    <a:lnTo>
                      <a:pt x="2106" y="4"/>
                    </a:lnTo>
                    <a:lnTo>
                      <a:pt x="2202" y="13"/>
                    </a:lnTo>
                    <a:lnTo>
                      <a:pt x="2296" y="27"/>
                    </a:lnTo>
                    <a:lnTo>
                      <a:pt x="2390" y="44"/>
                    </a:lnTo>
                    <a:lnTo>
                      <a:pt x="2483" y="66"/>
                    </a:lnTo>
                    <a:lnTo>
                      <a:pt x="2573" y="93"/>
                    </a:lnTo>
                    <a:lnTo>
                      <a:pt x="2663" y="124"/>
                    </a:lnTo>
                    <a:lnTo>
                      <a:pt x="2752" y="159"/>
                    </a:lnTo>
                    <a:lnTo>
                      <a:pt x="2838" y="199"/>
                    </a:lnTo>
                    <a:lnTo>
                      <a:pt x="2922" y="242"/>
                    </a:lnTo>
                    <a:lnTo>
                      <a:pt x="3005" y="290"/>
                    </a:lnTo>
                    <a:lnTo>
                      <a:pt x="3086" y="341"/>
                    </a:lnTo>
                    <a:lnTo>
                      <a:pt x="3163" y="396"/>
                    </a:lnTo>
                    <a:lnTo>
                      <a:pt x="3238" y="455"/>
                    </a:lnTo>
                    <a:lnTo>
                      <a:pt x="3310" y="517"/>
                    </a:lnTo>
                    <a:lnTo>
                      <a:pt x="3379" y="585"/>
                    </a:lnTo>
                    <a:lnTo>
                      <a:pt x="3446" y="654"/>
                    </a:lnTo>
                    <a:lnTo>
                      <a:pt x="3509" y="727"/>
                    </a:lnTo>
                    <a:lnTo>
                      <a:pt x="3569" y="805"/>
                    </a:lnTo>
                    <a:lnTo>
                      <a:pt x="3625" y="885"/>
                    </a:lnTo>
                    <a:lnTo>
                      <a:pt x="3677" y="968"/>
                    </a:lnTo>
                    <a:lnTo>
                      <a:pt x="3726" y="1056"/>
                    </a:lnTo>
                    <a:lnTo>
                      <a:pt x="3770" y="1146"/>
                    </a:lnTo>
                    <a:lnTo>
                      <a:pt x="3811" y="1239"/>
                    </a:lnTo>
                    <a:lnTo>
                      <a:pt x="3826" y="1280"/>
                    </a:lnTo>
                    <a:lnTo>
                      <a:pt x="3842" y="1322"/>
                    </a:lnTo>
                    <a:lnTo>
                      <a:pt x="3856" y="1364"/>
                    </a:lnTo>
                    <a:lnTo>
                      <a:pt x="3869" y="1406"/>
                    </a:lnTo>
                    <a:lnTo>
                      <a:pt x="3881" y="1448"/>
                    </a:lnTo>
                    <a:lnTo>
                      <a:pt x="3893" y="1490"/>
                    </a:lnTo>
                    <a:lnTo>
                      <a:pt x="3903" y="1533"/>
                    </a:lnTo>
                    <a:lnTo>
                      <a:pt x="3912" y="1574"/>
                    </a:lnTo>
                    <a:lnTo>
                      <a:pt x="3920" y="1617"/>
                    </a:lnTo>
                    <a:lnTo>
                      <a:pt x="3927" y="1659"/>
                    </a:lnTo>
                    <a:lnTo>
                      <a:pt x="3935" y="1702"/>
                    </a:lnTo>
                    <a:lnTo>
                      <a:pt x="3940" y="1744"/>
                    </a:lnTo>
                    <a:lnTo>
                      <a:pt x="3944" y="1787"/>
                    </a:lnTo>
                    <a:lnTo>
                      <a:pt x="3948" y="1828"/>
                    </a:lnTo>
                    <a:lnTo>
                      <a:pt x="3950" y="1871"/>
                    </a:lnTo>
                    <a:lnTo>
                      <a:pt x="3952" y="1913"/>
                    </a:lnTo>
                    <a:lnTo>
                      <a:pt x="3953" y="1956"/>
                    </a:lnTo>
                    <a:lnTo>
                      <a:pt x="3953" y="1998"/>
                    </a:lnTo>
                    <a:lnTo>
                      <a:pt x="3952" y="2040"/>
                    </a:lnTo>
                    <a:lnTo>
                      <a:pt x="3950" y="2081"/>
                    </a:lnTo>
                    <a:lnTo>
                      <a:pt x="3947" y="2123"/>
                    </a:lnTo>
                    <a:lnTo>
                      <a:pt x="3944" y="2165"/>
                    </a:lnTo>
                    <a:lnTo>
                      <a:pt x="3939" y="2207"/>
                    </a:lnTo>
                    <a:lnTo>
                      <a:pt x="3933" y="2249"/>
                    </a:lnTo>
                    <a:lnTo>
                      <a:pt x="3927" y="2290"/>
                    </a:lnTo>
                    <a:lnTo>
                      <a:pt x="3920" y="2331"/>
                    </a:lnTo>
                    <a:lnTo>
                      <a:pt x="3912" y="2372"/>
                    </a:lnTo>
                    <a:lnTo>
                      <a:pt x="3903" y="2413"/>
                    </a:lnTo>
                    <a:lnTo>
                      <a:pt x="3894" y="2453"/>
                    </a:lnTo>
                    <a:lnTo>
                      <a:pt x="3882" y="2494"/>
                    </a:lnTo>
                    <a:lnTo>
                      <a:pt x="3871" y="2533"/>
                    </a:lnTo>
                    <a:lnTo>
                      <a:pt x="3859" y="2573"/>
                    </a:lnTo>
                    <a:lnTo>
                      <a:pt x="3809" y="2742"/>
                    </a:lnTo>
                    <a:lnTo>
                      <a:pt x="3764" y="2911"/>
                    </a:lnTo>
                    <a:lnTo>
                      <a:pt x="3725" y="3080"/>
                    </a:lnTo>
                    <a:lnTo>
                      <a:pt x="3693" y="3249"/>
                    </a:lnTo>
                    <a:lnTo>
                      <a:pt x="3665" y="3418"/>
                    </a:lnTo>
                    <a:lnTo>
                      <a:pt x="3644" y="3587"/>
                    </a:lnTo>
                    <a:lnTo>
                      <a:pt x="3626" y="3756"/>
                    </a:lnTo>
                    <a:lnTo>
                      <a:pt x="3614" y="3925"/>
                    </a:lnTo>
                    <a:lnTo>
                      <a:pt x="3607" y="4095"/>
                    </a:lnTo>
                    <a:lnTo>
                      <a:pt x="3605" y="4264"/>
                    </a:lnTo>
                    <a:lnTo>
                      <a:pt x="3607" y="4432"/>
                    </a:lnTo>
                    <a:lnTo>
                      <a:pt x="3613" y="4602"/>
                    </a:lnTo>
                    <a:lnTo>
                      <a:pt x="3623" y="4770"/>
                    </a:lnTo>
                    <a:lnTo>
                      <a:pt x="3637" y="4939"/>
                    </a:lnTo>
                    <a:lnTo>
                      <a:pt x="3655" y="5108"/>
                    </a:lnTo>
                    <a:lnTo>
                      <a:pt x="3675" y="5276"/>
                    </a:lnTo>
                    <a:lnTo>
                      <a:pt x="3700" y="5444"/>
                    </a:lnTo>
                    <a:lnTo>
                      <a:pt x="3727" y="5613"/>
                    </a:lnTo>
                    <a:lnTo>
                      <a:pt x="3758" y="5780"/>
                    </a:lnTo>
                    <a:lnTo>
                      <a:pt x="3791" y="5947"/>
                    </a:lnTo>
                    <a:lnTo>
                      <a:pt x="3826" y="6115"/>
                    </a:lnTo>
                    <a:lnTo>
                      <a:pt x="3864" y="6282"/>
                    </a:lnTo>
                    <a:lnTo>
                      <a:pt x="3905" y="6448"/>
                    </a:lnTo>
                    <a:lnTo>
                      <a:pt x="3947" y="6616"/>
                    </a:lnTo>
                    <a:lnTo>
                      <a:pt x="3991" y="6781"/>
                    </a:lnTo>
                    <a:lnTo>
                      <a:pt x="4036" y="6947"/>
                    </a:lnTo>
                    <a:lnTo>
                      <a:pt x="4082" y="7113"/>
                    </a:lnTo>
                    <a:lnTo>
                      <a:pt x="4130" y="7278"/>
                    </a:lnTo>
                    <a:lnTo>
                      <a:pt x="4179" y="7442"/>
                    </a:lnTo>
                    <a:lnTo>
                      <a:pt x="4229" y="7606"/>
                    </a:lnTo>
                    <a:lnTo>
                      <a:pt x="4279" y="7771"/>
                    </a:lnTo>
                    <a:lnTo>
                      <a:pt x="4330" y="7934"/>
                    </a:lnTo>
                    <a:lnTo>
                      <a:pt x="4329" y="7933"/>
                    </a:lnTo>
                    <a:lnTo>
                      <a:pt x="4318" y="7913"/>
                    </a:lnTo>
                    <a:lnTo>
                      <a:pt x="4299" y="7873"/>
                    </a:lnTo>
                    <a:lnTo>
                      <a:pt x="4271" y="7817"/>
                    </a:lnTo>
                    <a:lnTo>
                      <a:pt x="4192" y="7656"/>
                    </a:lnTo>
                    <a:lnTo>
                      <a:pt x="4081" y="7441"/>
                    </a:lnTo>
                    <a:lnTo>
                      <a:pt x="4016" y="7316"/>
                    </a:lnTo>
                    <a:lnTo>
                      <a:pt x="3944" y="7179"/>
                    </a:lnTo>
                    <a:lnTo>
                      <a:pt x="3864" y="7033"/>
                    </a:lnTo>
                    <a:lnTo>
                      <a:pt x="3779" y="6879"/>
                    </a:lnTo>
                    <a:lnTo>
                      <a:pt x="3689" y="6718"/>
                    </a:lnTo>
                    <a:lnTo>
                      <a:pt x="3592" y="6550"/>
                    </a:lnTo>
                    <a:lnTo>
                      <a:pt x="3490" y="6378"/>
                    </a:lnTo>
                    <a:lnTo>
                      <a:pt x="3382" y="6202"/>
                    </a:lnTo>
                    <a:lnTo>
                      <a:pt x="3270" y="6024"/>
                    </a:lnTo>
                    <a:lnTo>
                      <a:pt x="3154" y="5843"/>
                    </a:lnTo>
                    <a:lnTo>
                      <a:pt x="3034" y="5663"/>
                    </a:lnTo>
                    <a:lnTo>
                      <a:pt x="2908" y="5483"/>
                    </a:lnTo>
                    <a:lnTo>
                      <a:pt x="2780" y="5305"/>
                    </a:lnTo>
                    <a:lnTo>
                      <a:pt x="2648" y="5130"/>
                    </a:lnTo>
                    <a:lnTo>
                      <a:pt x="2513" y="4960"/>
                    </a:lnTo>
                    <a:lnTo>
                      <a:pt x="2375" y="4793"/>
                    </a:lnTo>
                    <a:lnTo>
                      <a:pt x="2235" y="4634"/>
                    </a:lnTo>
                    <a:lnTo>
                      <a:pt x="2092" y="4482"/>
                    </a:lnTo>
                    <a:lnTo>
                      <a:pt x="1947" y="4339"/>
                    </a:lnTo>
                    <a:lnTo>
                      <a:pt x="1800" y="4206"/>
                    </a:lnTo>
                    <a:lnTo>
                      <a:pt x="1652" y="4083"/>
                    </a:lnTo>
                    <a:lnTo>
                      <a:pt x="1503" y="3973"/>
                    </a:lnTo>
                    <a:lnTo>
                      <a:pt x="1352" y="3875"/>
                    </a:lnTo>
                    <a:lnTo>
                      <a:pt x="1201" y="3792"/>
                    </a:lnTo>
                    <a:lnTo>
                      <a:pt x="1159" y="3771"/>
                    </a:lnTo>
                    <a:lnTo>
                      <a:pt x="1117" y="3749"/>
                    </a:lnTo>
                    <a:lnTo>
                      <a:pt x="1075" y="3725"/>
                    </a:lnTo>
                    <a:lnTo>
                      <a:pt x="1034" y="3702"/>
                    </a:lnTo>
                    <a:lnTo>
                      <a:pt x="993" y="3677"/>
                    </a:lnTo>
                    <a:lnTo>
                      <a:pt x="953" y="3652"/>
                    </a:lnTo>
                    <a:lnTo>
                      <a:pt x="912" y="3626"/>
                    </a:lnTo>
                    <a:lnTo>
                      <a:pt x="873" y="3600"/>
                    </a:lnTo>
                    <a:lnTo>
                      <a:pt x="834" y="3572"/>
                    </a:lnTo>
                    <a:lnTo>
                      <a:pt x="796" y="3544"/>
                    </a:lnTo>
                    <a:lnTo>
                      <a:pt x="758" y="3514"/>
                    </a:lnTo>
                    <a:lnTo>
                      <a:pt x="720" y="3484"/>
                    </a:lnTo>
                    <a:lnTo>
                      <a:pt x="684" y="3454"/>
                    </a:lnTo>
                    <a:lnTo>
                      <a:pt x="648" y="3422"/>
                    </a:lnTo>
                    <a:lnTo>
                      <a:pt x="612" y="3390"/>
                    </a:lnTo>
                    <a:lnTo>
                      <a:pt x="577" y="3357"/>
                    </a:lnTo>
                    <a:lnTo>
                      <a:pt x="544" y="3323"/>
                    </a:lnTo>
                    <a:lnTo>
                      <a:pt x="511" y="3288"/>
                    </a:lnTo>
                    <a:lnTo>
                      <a:pt x="479" y="3253"/>
                    </a:lnTo>
                    <a:lnTo>
                      <a:pt x="447" y="3217"/>
                    </a:lnTo>
                    <a:lnTo>
                      <a:pt x="416" y="3179"/>
                    </a:lnTo>
                    <a:lnTo>
                      <a:pt x="387" y="3142"/>
                    </a:lnTo>
                    <a:lnTo>
                      <a:pt x="357" y="3103"/>
                    </a:lnTo>
                    <a:lnTo>
                      <a:pt x="330" y="3063"/>
                    </a:lnTo>
                    <a:lnTo>
                      <a:pt x="302" y="3022"/>
                    </a:lnTo>
                    <a:lnTo>
                      <a:pt x="276" y="2980"/>
                    </a:lnTo>
                    <a:lnTo>
                      <a:pt x="251" y="2938"/>
                    </a:lnTo>
                    <a:lnTo>
                      <a:pt x="227" y="2895"/>
                    </a:lnTo>
                    <a:lnTo>
                      <a:pt x="204" y="2851"/>
                    </a:lnTo>
                    <a:lnTo>
                      <a:pt x="183" y="2806"/>
                    </a:lnTo>
                    <a:lnTo>
                      <a:pt x="162" y="2760"/>
                    </a:lnTo>
                    <a:lnTo>
                      <a:pt x="142" y="2713"/>
                    </a:lnTo>
                    <a:lnTo>
                      <a:pt x="107" y="2618"/>
                    </a:lnTo>
                    <a:lnTo>
                      <a:pt x="76" y="2522"/>
                    </a:lnTo>
                    <a:lnTo>
                      <a:pt x="51" y="2425"/>
                    </a:lnTo>
                    <a:lnTo>
                      <a:pt x="32" y="2329"/>
                    </a:lnTo>
                    <a:lnTo>
                      <a:pt x="16" y="2232"/>
                    </a:lnTo>
                    <a:lnTo>
                      <a:pt x="6" y="2136"/>
                    </a:lnTo>
                    <a:lnTo>
                      <a:pt x="1" y="2039"/>
                    </a:lnTo>
                    <a:lnTo>
                      <a:pt x="0" y="1942"/>
                    </a:lnTo>
                    <a:lnTo>
                      <a:pt x="4" y="1846"/>
                    </a:lnTo>
                    <a:lnTo>
                      <a:pt x="13" y="1751"/>
                    </a:lnTo>
                    <a:lnTo>
                      <a:pt x="26" y="1656"/>
                    </a:lnTo>
                    <a:lnTo>
                      <a:pt x="45" y="1562"/>
                    </a:lnTo>
                    <a:lnTo>
                      <a:pt x="67" y="1470"/>
                    </a:lnTo>
                    <a:lnTo>
                      <a:pt x="94" y="1378"/>
                    </a:lnTo>
                    <a:lnTo>
                      <a:pt x="124" y="1289"/>
                    </a:lnTo>
                    <a:lnTo>
                      <a:pt x="160" y="1201"/>
                    </a:lnTo>
                    <a:lnTo>
                      <a:pt x="199" y="1114"/>
                    </a:lnTo>
                    <a:lnTo>
                      <a:pt x="243" y="1029"/>
                    </a:lnTo>
                    <a:lnTo>
                      <a:pt x="290" y="947"/>
                    </a:lnTo>
                    <a:lnTo>
                      <a:pt x="341" y="867"/>
                    </a:lnTo>
                    <a:lnTo>
                      <a:pt x="397" y="790"/>
                    </a:lnTo>
                    <a:lnTo>
                      <a:pt x="455" y="714"/>
                    </a:lnTo>
                    <a:lnTo>
                      <a:pt x="518" y="642"/>
                    </a:lnTo>
                    <a:lnTo>
                      <a:pt x="585" y="572"/>
                    </a:lnTo>
                    <a:lnTo>
                      <a:pt x="655" y="506"/>
                    </a:lnTo>
                    <a:lnTo>
                      <a:pt x="728" y="443"/>
                    </a:lnTo>
                    <a:lnTo>
                      <a:pt x="805" y="384"/>
                    </a:lnTo>
                    <a:lnTo>
                      <a:pt x="886" y="328"/>
                    </a:lnTo>
                    <a:lnTo>
                      <a:pt x="969" y="274"/>
                    </a:lnTo>
                    <a:lnTo>
                      <a:pt x="1056" y="227"/>
                    </a:lnTo>
                    <a:lnTo>
                      <a:pt x="1146" y="182"/>
                    </a:lnTo>
                    <a:lnTo>
                      <a:pt x="1240" y="142"/>
                    </a:lnTo>
                    <a:close/>
                  </a:path>
                </a:pathLst>
              </a:custGeom>
              <a:gradFill>
                <a:gsLst>
                  <a:gs pos="0">
                    <a:srgbClr val="1F497D">
                      <a:lumMod val="50000"/>
                    </a:srgbClr>
                  </a:gs>
                  <a:gs pos="67000">
                    <a:srgbClr val="002060"/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kern="0">
                  <a:solidFill>
                    <a:sysClr val="windowText" lastClr="000000"/>
                  </a:solidFill>
                  <a:latin typeface="Calibri" pitchFamily="-109" charset="0"/>
                  <a:ea typeface="+mn-ea"/>
                  <a:cs typeface="Arial" charset="0"/>
                </a:endParaRPr>
              </a:p>
            </p:txBody>
          </p:sp>
          <p:sp>
            <p:nvSpPr>
              <p:cNvPr id="134" name="Oval 650"/>
              <p:cNvSpPr/>
              <p:nvPr/>
            </p:nvSpPr>
            <p:spPr>
              <a:xfrm flipV="1">
                <a:off x="7128300" y="2206820"/>
                <a:ext cx="687491" cy="623788"/>
              </a:xfrm>
              <a:prstGeom prst="ellipse">
                <a:avLst/>
              </a:prstGeom>
              <a:gradFill>
                <a:gsLst>
                  <a:gs pos="15000">
                    <a:srgbClr val="4F81BD">
                      <a:tint val="66000"/>
                      <a:satMod val="160000"/>
                      <a:alpha val="13000"/>
                    </a:srgbClr>
                  </a:gs>
                  <a:gs pos="100000">
                    <a:srgbClr val="4F81BD">
                      <a:tint val="44500"/>
                      <a:satMod val="160000"/>
                      <a:alpha val="59000"/>
                    </a:srgbClr>
                  </a:gs>
                  <a:gs pos="100000">
                    <a:srgbClr val="4F81BD">
                      <a:tint val="23500"/>
                      <a:satMod val="160000"/>
                      <a:alpha val="41000"/>
                    </a:srgbClr>
                  </a:gs>
                  <a:gs pos="100000">
                    <a:srgbClr val="4F81BD">
                      <a:tint val="23500"/>
                      <a:satMod val="160000"/>
                      <a:alpha val="0"/>
                    </a:srgbClr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-109" charset="0"/>
                    <a:cs typeface="Arial" charset="0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sz="1800" kern="0" smtClean="0">
                  <a:solidFill>
                    <a:srgbClr val="FFFFFF"/>
                  </a:solidFill>
                  <a:ea typeface="+mn-ea"/>
                </a:endParaRPr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444783" y="3282590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대구기술융합센터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244883" y="5025665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부산기술융합센터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5771474" y="2494929"/>
            <a:ext cx="972226" cy="360040"/>
            <a:chOff x="1033763" y="2405251"/>
            <a:chExt cx="1147914" cy="360040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1033763" y="2405251"/>
              <a:ext cx="1147914" cy="36004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50" name="직선 연결선 149"/>
            <p:cNvCxnSpPr/>
            <p:nvPr/>
          </p:nvCxnSpPr>
          <p:spPr>
            <a:xfrm>
              <a:off x="1033763" y="2405251"/>
              <a:ext cx="11479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1033763" y="2758177"/>
              <a:ext cx="11479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35"/>
          <p:cNvSpPr txBox="1"/>
          <p:nvPr/>
        </p:nvSpPr>
        <p:spPr>
          <a:xfrm>
            <a:off x="5752383" y="2518420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대전센터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6819224" y="2494929"/>
            <a:ext cx="972226" cy="360040"/>
            <a:chOff x="1033763" y="2405251"/>
            <a:chExt cx="1147914" cy="360040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54" name="직사각형 153"/>
            <p:cNvSpPr/>
            <p:nvPr/>
          </p:nvSpPr>
          <p:spPr>
            <a:xfrm>
              <a:off x="1033763" y="2405251"/>
              <a:ext cx="1147914" cy="36004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1033763" y="2405251"/>
              <a:ext cx="11479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1033763" y="2758177"/>
              <a:ext cx="11479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35"/>
          <p:cNvSpPr txBox="1"/>
          <p:nvPr/>
        </p:nvSpPr>
        <p:spPr>
          <a:xfrm>
            <a:off x="6800133" y="2518420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대구센터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7866974" y="2494929"/>
            <a:ext cx="972226" cy="360040"/>
            <a:chOff x="1033763" y="2405251"/>
            <a:chExt cx="1147914" cy="360040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61" name="직사각형 160"/>
            <p:cNvSpPr/>
            <p:nvPr/>
          </p:nvSpPr>
          <p:spPr>
            <a:xfrm>
              <a:off x="1033763" y="2405251"/>
              <a:ext cx="1147914" cy="36004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1033763" y="2405251"/>
              <a:ext cx="11479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1033763" y="2758177"/>
              <a:ext cx="11479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35"/>
          <p:cNvSpPr txBox="1"/>
          <p:nvPr/>
        </p:nvSpPr>
        <p:spPr>
          <a:xfrm>
            <a:off x="7847883" y="2518420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부산센터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68" name="꺾인 연결선 167"/>
          <p:cNvCxnSpPr>
            <a:stCxn id="71" idx="2"/>
            <a:endCxn id="152" idx="0"/>
          </p:cNvCxnSpPr>
          <p:nvPr/>
        </p:nvCxnSpPr>
        <p:spPr bwMode="auto">
          <a:xfrm rot="5400000">
            <a:off x="6401593" y="2165692"/>
            <a:ext cx="180573" cy="5248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꺾인 연결선 170"/>
          <p:cNvCxnSpPr>
            <a:stCxn id="71" idx="2"/>
            <a:endCxn id="164" idx="0"/>
          </p:cNvCxnSpPr>
          <p:nvPr/>
        </p:nvCxnSpPr>
        <p:spPr bwMode="auto">
          <a:xfrm rot="16200000" flipH="1">
            <a:off x="7449342" y="1642824"/>
            <a:ext cx="180573" cy="15706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2713" y="46038"/>
            <a:ext cx="153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주요업무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200" y="787400"/>
            <a:ext cx="76610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err="1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기보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업무 </a:t>
            </a:r>
            <a:r>
              <a:rPr kumimoji="0" lang="ko-KR" altLang="en-US" sz="2400" dirty="0" err="1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융복합을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통한 기술이전사업화 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Ecosystem 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구축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54854" y="1448933"/>
            <a:ext cx="1872000" cy="4716000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100000">
                <a:srgbClr val="00A442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55269" y="1448933"/>
            <a:ext cx="1872000" cy="4716000"/>
          </a:xfrm>
          <a:prstGeom prst="rect">
            <a:avLst/>
          </a:prstGeom>
          <a:gradFill rotWithShape="1">
            <a:gsLst>
              <a:gs pos="0">
                <a:srgbClr val="EC8888">
                  <a:alpha val="50000"/>
                </a:srgbClr>
              </a:gs>
              <a:gs pos="100000">
                <a:srgbClr val="E34F4F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4646" y="1448933"/>
            <a:ext cx="1872000" cy="4716000"/>
          </a:xfrm>
          <a:prstGeom prst="rect">
            <a:avLst/>
          </a:prstGeom>
          <a:gradFill rotWithShape="1">
            <a:gsLst>
              <a:gs pos="0">
                <a:srgbClr val="1E5ED2">
                  <a:alpha val="50000"/>
                </a:srgbClr>
              </a:gs>
              <a:gs pos="100000">
                <a:srgbClr val="1E5ED2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389025" y="1668582"/>
            <a:ext cx="432000" cy="432000"/>
          </a:xfrm>
          <a:prstGeom prst="plus">
            <a:avLst>
              <a:gd name="adj" fmla="val 37991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4605062" y="1448933"/>
            <a:ext cx="1872000" cy="4716000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00A442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5" name="직사각형 54"/>
          <p:cNvSpPr/>
          <p:nvPr/>
        </p:nvSpPr>
        <p:spPr bwMode="auto">
          <a:xfrm>
            <a:off x="1035992" y="1581387"/>
            <a:ext cx="1209308" cy="33855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latinLnBrk="0">
              <a:defRPr/>
            </a:pPr>
            <a:r>
              <a:rPr kumimoji="0" lang="ko-KR" altLang="en-US" sz="16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기술보증</a:t>
            </a:r>
            <a:endParaRPr kumimoji="0" lang="ko-KR" altLang="en-US" sz="1600" b="1" spc="5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986200" y="1581387"/>
            <a:ext cx="1209308" cy="33855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latinLnBrk="0">
              <a:defRPr/>
            </a:pPr>
            <a:r>
              <a:rPr kumimoji="0" lang="ko-KR" altLang="en-US" sz="16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기술평가</a:t>
            </a:r>
            <a:endParaRPr kumimoji="0" lang="ko-KR" altLang="en-US" sz="1600" b="1" spc="5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936408" y="1581387"/>
            <a:ext cx="1209308" cy="33855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latinLnBrk="0">
              <a:defRPr/>
            </a:pPr>
            <a:r>
              <a:rPr kumimoji="0" lang="ko-KR" altLang="en-US" sz="16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직접금융</a:t>
            </a:r>
            <a:endParaRPr kumimoji="0" lang="ko-KR" altLang="en-US" sz="1600" b="1" spc="5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6886615" y="1581387"/>
            <a:ext cx="1209308" cy="33855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latinLnBrk="0">
              <a:defRPr/>
            </a:pPr>
            <a:r>
              <a:rPr kumimoji="0" lang="ko-KR" altLang="en-US" sz="1600" b="1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기업지원</a:t>
            </a:r>
            <a:endParaRPr kumimoji="0" lang="ko-KR" altLang="en-US" sz="1600" b="1" spc="5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046646" y="1534664"/>
            <a:ext cx="1188000" cy="432000"/>
          </a:xfrm>
          <a:prstGeom prst="rect">
            <a:avLst/>
          </a:prstGeom>
          <a:noFill/>
          <a:ln w="28575" cap="flat" cmpd="sng" algn="ctr">
            <a:solidFill>
              <a:srgbClr val="1E5ED2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996854" y="1534664"/>
            <a:ext cx="1188000" cy="43200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947062" y="1534664"/>
            <a:ext cx="1188000" cy="432000"/>
          </a:xfrm>
          <a:prstGeom prst="rect">
            <a:avLst/>
          </a:prstGeom>
          <a:noFill/>
          <a:ln w="28575" cap="flat" cmpd="sng" algn="ctr">
            <a:solidFill>
              <a:srgbClr val="CC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897269" y="1534664"/>
            <a:ext cx="1188000" cy="432000"/>
          </a:xfrm>
          <a:prstGeom prst="rect">
            <a:avLst/>
          </a:prstGeom>
          <a:noFill/>
          <a:ln w="28575" cap="flat" cmpd="sng" algn="ctr">
            <a:solidFill>
              <a:srgbClr val="EC888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6313716" y="1668582"/>
            <a:ext cx="432000" cy="432000"/>
          </a:xfrm>
          <a:prstGeom prst="plus">
            <a:avLst>
              <a:gd name="adj" fmla="val 37991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4345087" y="1668582"/>
            <a:ext cx="432000" cy="432000"/>
          </a:xfrm>
          <a:prstGeom prst="plus">
            <a:avLst>
              <a:gd name="adj" fmla="val 37991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603061" y="2028944"/>
            <a:ext cx="2055298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기술중소기업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자금지원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   (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채무 보증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 - R&amp;D,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창업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사업화 전주기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지원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2546591" y="2028944"/>
            <a:ext cx="2055298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기술성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시장성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사업성 등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기업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기술의 미래가치 평가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자금지원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기술활용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 -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기술가치평가 등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4546644" y="2028944"/>
            <a:ext cx="2055298" cy="107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보증연계투자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성장 유망기업에 직접투자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•P-CBO</a:t>
            </a:r>
          </a:p>
          <a:p>
            <a:pPr>
              <a:lnSpc>
                <a:spcPct val="140000"/>
              </a:lnSpc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중기 회사채 발행 지원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6508991" y="2028944"/>
            <a:ext cx="2055298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인증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벤처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이노비즈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녹색 등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  <a:buSzPct val="80000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기술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경영지도 등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747222" y="3247534"/>
            <a:ext cx="7643813" cy="3294668"/>
          </a:xfrm>
          <a:prstGeom prst="rect">
            <a:avLst/>
          </a:prstGeom>
          <a:gradFill rotWithShape="1">
            <a:gsLst>
              <a:gs pos="0">
                <a:schemeClr val="accent2">
                  <a:alpha val="90000"/>
                </a:schemeClr>
              </a:gs>
              <a:gs pos="50000">
                <a:schemeClr val="accent2">
                  <a:gamma/>
                  <a:shade val="78824"/>
                  <a:invGamma/>
                  <a:alpha val="39999"/>
                </a:schemeClr>
              </a:gs>
              <a:gs pos="100000">
                <a:schemeClr val="accent2">
                  <a:alpha val="8600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latinLnBrk="0" hangingPunct="0"/>
            <a:endParaRPr kumimoji="0" lang="ko-KR" altLang="ko-KR">
              <a:latin typeface="Franklin Gothic Medium" pitchFamily="34" charset="0"/>
            </a:endParaRPr>
          </a:p>
        </p:txBody>
      </p:sp>
      <p:sp>
        <p:nvSpPr>
          <p:cNvPr id="47" name="AutoShape 26"/>
          <p:cNvSpPr>
            <a:spLocks noChangeArrowheads="1"/>
          </p:cNvSpPr>
          <p:nvPr/>
        </p:nvSpPr>
        <p:spPr bwMode="auto">
          <a:xfrm>
            <a:off x="170094" y="3403581"/>
            <a:ext cx="744305" cy="794802"/>
          </a:xfrm>
          <a:prstGeom prst="rightArrow">
            <a:avLst>
              <a:gd name="adj1" fmla="val 50000"/>
              <a:gd name="adj2" fmla="val 36675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6" name="AutoShape 109"/>
          <p:cNvSpPr>
            <a:spLocks noChangeArrowheads="1"/>
          </p:cNvSpPr>
          <p:nvPr/>
        </p:nvSpPr>
        <p:spPr bwMode="auto">
          <a:xfrm>
            <a:off x="1076160" y="3359901"/>
            <a:ext cx="3223968" cy="340526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latinLnBrk="0">
              <a:defRPr/>
            </a:pPr>
            <a:r>
              <a:rPr kumimoji="0" lang="ko-KR" altLang="en-US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서울기술융합센터</a:t>
            </a:r>
            <a:r>
              <a:rPr kumimoji="0" lang="en-US" altLang="ko-KR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ko-KR" altLang="en-US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주요업무</a:t>
            </a:r>
            <a:endParaRPr kumimoji="0" lang="ko-KR" altLang="en-US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0" name="AutoShape 109"/>
          <p:cNvSpPr>
            <a:spLocks noChangeArrowheads="1"/>
          </p:cNvSpPr>
          <p:nvPr/>
        </p:nvSpPr>
        <p:spPr bwMode="auto">
          <a:xfrm>
            <a:off x="1050767" y="3773071"/>
            <a:ext cx="2052358" cy="769243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융합지원</a:t>
            </a:r>
          </a:p>
        </p:txBody>
      </p:sp>
      <p:sp>
        <p:nvSpPr>
          <p:cNvPr id="81" name="AutoShape 109"/>
          <p:cNvSpPr>
            <a:spLocks noChangeArrowheads="1"/>
          </p:cNvSpPr>
          <p:nvPr/>
        </p:nvSpPr>
        <p:spPr bwMode="auto">
          <a:xfrm>
            <a:off x="3187609" y="3779559"/>
            <a:ext cx="3719029" cy="77028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 기술수요발굴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기업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기술 </a:t>
            </a:r>
            <a:r>
              <a:rPr kumimoji="0" lang="ko-KR" altLang="en-US" sz="1200" dirty="0" err="1" smtClean="0">
                <a:latin typeface="나눔고딕" pitchFamily="50" charset="-127"/>
                <a:ea typeface="나눔고딕" pitchFamily="50" charset="-127"/>
              </a:rPr>
              <a:t>매칭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 및 공동개발과제 발굴</a:t>
            </a:r>
            <a:endParaRPr kumimoji="0"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금융지원 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기술이전자금 및 연계개발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사업화 자금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atinLnBrk="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 R&amp;BD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컨설팅</a:t>
            </a:r>
            <a:endParaRPr kumimoji="0" lang="en-US" altLang="ko-KR" sz="1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AutoShape 109"/>
          <p:cNvSpPr>
            <a:spLocks noChangeArrowheads="1"/>
          </p:cNvSpPr>
          <p:nvPr/>
        </p:nvSpPr>
        <p:spPr bwMode="auto">
          <a:xfrm>
            <a:off x="1057247" y="4635616"/>
            <a:ext cx="2052358" cy="549022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 마케팅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3" name="AutoShape 109"/>
          <p:cNvSpPr>
            <a:spLocks noChangeArrowheads="1"/>
          </p:cNvSpPr>
          <p:nvPr/>
        </p:nvSpPr>
        <p:spPr bwMode="auto">
          <a:xfrm>
            <a:off x="3194089" y="4642104"/>
            <a:ext cx="3719029" cy="549762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 기술이전 설명회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대학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ko-KR" altLang="en-US" sz="1200" dirty="0" err="1" smtClean="0">
                <a:latin typeface="나눔고딕" pitchFamily="50" charset="-127"/>
                <a:ea typeface="나눔고딕" pitchFamily="50" charset="-127"/>
              </a:rPr>
              <a:t>출연연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 기술이전 수반업무</a:t>
            </a:r>
            <a:endParaRPr kumimoji="0"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유관기관 네트워크 구축 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협약 체결 등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84" name="AutoShape 109"/>
          <p:cNvSpPr>
            <a:spLocks noChangeArrowheads="1"/>
          </p:cNvSpPr>
          <p:nvPr/>
        </p:nvSpPr>
        <p:spPr bwMode="auto">
          <a:xfrm>
            <a:off x="1053999" y="5274416"/>
            <a:ext cx="2052358" cy="5508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기술정보 </a:t>
            </a:r>
            <a:r>
              <a:rPr kumimoji="0" lang="en-US" altLang="ko-KR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DB</a:t>
            </a:r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구축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5" name="AutoShape 109"/>
          <p:cNvSpPr>
            <a:spLocks noChangeArrowheads="1"/>
          </p:cNvSpPr>
          <p:nvPr/>
        </p:nvSpPr>
        <p:spPr bwMode="auto">
          <a:xfrm>
            <a:off x="3190841" y="5280904"/>
            <a:ext cx="3719029" cy="5508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 기술선별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기술정보 구축 및 관리</a:t>
            </a:r>
            <a:endParaRPr kumimoji="0"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기술이전 사례발굴 및 구축</a:t>
            </a:r>
            <a:endParaRPr kumimoji="0" lang="en-US" altLang="ko-KR" sz="1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AutoShape 109"/>
          <p:cNvSpPr>
            <a:spLocks noChangeArrowheads="1"/>
          </p:cNvSpPr>
          <p:nvPr/>
        </p:nvSpPr>
        <p:spPr bwMode="auto">
          <a:xfrm>
            <a:off x="1060479" y="5904090"/>
            <a:ext cx="2052358" cy="5508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6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전문기술평가 등</a:t>
            </a:r>
            <a:endParaRPr kumimoji="0" lang="ko-KR" altLang="en-US" sz="16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7" name="AutoShape 109"/>
          <p:cNvSpPr>
            <a:spLocks noChangeArrowheads="1"/>
          </p:cNvSpPr>
          <p:nvPr/>
        </p:nvSpPr>
        <p:spPr bwMode="auto">
          <a:xfrm>
            <a:off x="3197321" y="5910578"/>
            <a:ext cx="3719029" cy="5508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기술이전관련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기술가치평가 및 기술사업타당성평가</a:t>
            </a:r>
            <a:endParaRPr kumimoji="0"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 R&amp;BD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컨설팅</a:t>
            </a:r>
            <a:endParaRPr kumimoji="0" lang="en-US" altLang="ko-KR" sz="12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8" name="그림 87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2886" y="3885971"/>
            <a:ext cx="2078567" cy="2067208"/>
          </a:xfrm>
          <a:prstGeom prst="rect">
            <a:avLst/>
          </a:prstGeom>
        </p:spPr>
      </p:pic>
      <p:sp>
        <p:nvSpPr>
          <p:cNvPr id="36" name="슬라이드 번호 개체 틀 35"/>
          <p:cNvSpPr>
            <a:spLocks noGrp="1"/>
          </p:cNvSpPr>
          <p:nvPr>
            <p:ph type="sldNum" sz="quarter" idx="4"/>
          </p:nvPr>
        </p:nvSpPr>
        <p:spPr>
          <a:xfrm>
            <a:off x="2818379" y="6563411"/>
            <a:ext cx="1905000" cy="457200"/>
          </a:xfrm>
        </p:spPr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79832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융합지원 </a:t>
            </a:r>
            <a:r>
              <a:rPr kumimoji="0" lang="en-US" altLang="ko-KR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Infra_</a:t>
            </a:r>
            <a:r>
              <a:rPr kumimoji="0"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기업 </a:t>
            </a:r>
            <a:r>
              <a:rPr kumimoji="0" lang="ko-KR" altLang="en-US" sz="28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kumimoji="0"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및 전문인력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375" y="787400"/>
            <a:ext cx="73709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전국적 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Network 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 다양한 분야의 전문인력</a:t>
            </a:r>
            <a:r>
              <a:rPr kumimoji="0" lang="en-US" altLang="ko-KR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Infra 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보유  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Picture 4" descr="ONE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04"/>
          <p:cNvSpPr>
            <a:spLocks noChangeArrowheads="1"/>
          </p:cNvSpPr>
          <p:nvPr/>
        </p:nvSpPr>
        <p:spPr bwMode="auto">
          <a:xfrm>
            <a:off x="631598" y="1535311"/>
            <a:ext cx="7569722" cy="4682907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AutoShape 106"/>
          <p:cNvSpPr>
            <a:spLocks noChangeArrowheads="1"/>
          </p:cNvSpPr>
          <p:nvPr/>
        </p:nvSpPr>
        <p:spPr bwMode="auto">
          <a:xfrm>
            <a:off x="2157658" y="1608981"/>
            <a:ext cx="560388" cy="6336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조직</a:t>
            </a:r>
            <a:endParaRPr kumimoji="0"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AutoShape 109"/>
          <p:cNvSpPr>
            <a:spLocks noChangeArrowheads="1"/>
          </p:cNvSpPr>
          <p:nvPr/>
        </p:nvSpPr>
        <p:spPr bwMode="auto">
          <a:xfrm>
            <a:off x="718457" y="1608981"/>
            <a:ext cx="1371600" cy="1381358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기업 </a:t>
            </a:r>
            <a:r>
              <a:rPr kumimoji="0" lang="ko-KR" altLang="en-US" sz="1400" b="1" dirty="0" err="1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</a:t>
            </a:r>
            <a:endParaRPr kumimoji="0" lang="ko-KR" altLang="en-US" sz="1400" b="1" dirty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AutoShape 106"/>
          <p:cNvSpPr>
            <a:spLocks noChangeArrowheads="1"/>
          </p:cNvSpPr>
          <p:nvPr/>
        </p:nvSpPr>
        <p:spPr bwMode="auto">
          <a:xfrm>
            <a:off x="2802683" y="1608981"/>
            <a:ext cx="5255667" cy="634598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전국적 對기업 밀착 </a:t>
            </a:r>
            <a:r>
              <a:rPr kumimoji="0"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Network </a:t>
            </a:r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형성</a:t>
            </a:r>
            <a:endParaRPr kumimoji="0" lang="en-US" altLang="ko-KR" sz="1400" dirty="0" smtClean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 latinLnBrk="0">
              <a:lnSpc>
                <a:spcPct val="150000"/>
              </a:lnSpc>
            </a:pP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*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영업본부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(6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개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),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기술평가센터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(52), 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중앙평가원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(1),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기술융합센터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(4)</a:t>
            </a:r>
            <a:endParaRPr kumimoji="0"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AutoShape 109"/>
          <p:cNvSpPr>
            <a:spLocks noChangeArrowheads="1"/>
          </p:cNvSpPr>
          <p:nvPr/>
        </p:nvSpPr>
        <p:spPr bwMode="auto">
          <a:xfrm>
            <a:off x="736011" y="3107095"/>
            <a:ext cx="1341242" cy="2968012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4F9E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latinLnBrk="0">
              <a:defRPr/>
            </a:pPr>
            <a:r>
              <a:rPr kumimoji="0"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전문 인력</a:t>
            </a:r>
            <a:endParaRPr kumimoji="0" lang="ko-KR" altLang="en-US" sz="1400" b="1" dirty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AutoShape 106"/>
          <p:cNvSpPr>
            <a:spLocks noChangeArrowheads="1"/>
          </p:cNvSpPr>
          <p:nvPr/>
        </p:nvSpPr>
        <p:spPr bwMode="auto">
          <a:xfrm>
            <a:off x="2136734" y="3117877"/>
            <a:ext cx="5963444" cy="418036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다양한 분야</a:t>
            </a:r>
            <a:r>
              <a:rPr kumimoji="0"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방대한 전문인력 </a:t>
            </a:r>
            <a:r>
              <a:rPr kumimoji="0"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Pool</a:t>
            </a:r>
            <a:endParaRPr kumimoji="0" lang="ko-KR" altLang="en-US" sz="1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AutoShape 106"/>
          <p:cNvSpPr>
            <a:spLocks noChangeArrowheads="1"/>
          </p:cNvSpPr>
          <p:nvPr/>
        </p:nvSpPr>
        <p:spPr bwMode="auto">
          <a:xfrm>
            <a:off x="2149799" y="2336428"/>
            <a:ext cx="560388" cy="633600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지원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algn="ctr" latinLnBrk="0"/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기업</a:t>
            </a:r>
            <a:endParaRPr kumimoji="0"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AutoShape 106"/>
          <p:cNvSpPr>
            <a:spLocks noChangeArrowheads="1"/>
          </p:cNvSpPr>
          <p:nvPr/>
        </p:nvSpPr>
        <p:spPr bwMode="auto">
          <a:xfrm>
            <a:off x="2794824" y="2336428"/>
            <a:ext cx="5255667" cy="634598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기술평가 및 보증지원</a:t>
            </a:r>
            <a:r>
              <a:rPr kumimoji="0"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현장평가 동반</a:t>
            </a:r>
            <a:r>
              <a:rPr kumimoji="0"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통한 방대한 기업 </a:t>
            </a:r>
            <a:r>
              <a:rPr kumimoji="0"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D/B </a:t>
            </a:r>
            <a:r>
              <a:rPr kumimoji="0"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보유</a:t>
            </a:r>
            <a:endParaRPr kumimoji="0" lang="en-US" altLang="ko-KR" sz="1400" dirty="0" smtClean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 latinLnBrk="0">
              <a:lnSpc>
                <a:spcPct val="150000"/>
              </a:lnSpc>
            </a:pP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* 14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년 보증잔액 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20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조원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거래 기업체수 </a:t>
            </a:r>
            <a:r>
              <a:rPr kumimoji="0" lang="en-US" altLang="ko-KR" sz="1200" dirty="0" smtClean="0">
                <a:latin typeface="나눔고딕" pitchFamily="50" charset="-127"/>
                <a:ea typeface="나눔고딕" pitchFamily="50" charset="-127"/>
              </a:rPr>
              <a:t>65,000</a:t>
            </a:r>
            <a:r>
              <a:rPr kumimoji="0" lang="ko-KR" altLang="en-US" sz="1200" dirty="0" smtClean="0">
                <a:latin typeface="나눔고딕" pitchFamily="50" charset="-127"/>
                <a:ea typeface="나눔고딕" pitchFamily="50" charset="-127"/>
              </a:rPr>
              <a:t>개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-25315"/>
            <a:ext cx="1847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AutoShape 106"/>
          <p:cNvSpPr>
            <a:spLocks noChangeArrowheads="1"/>
          </p:cNvSpPr>
          <p:nvPr/>
        </p:nvSpPr>
        <p:spPr bwMode="auto">
          <a:xfrm>
            <a:off x="2153330" y="3605255"/>
            <a:ext cx="5963444" cy="2469619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endParaRPr kumimoji="0" lang="ko-KR" altLang="en-US" sz="1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224684" y="3878549"/>
          <a:ext cx="5760474" cy="545592"/>
        </p:xfrm>
        <a:graphic>
          <a:graphicData uri="http://schemas.openxmlformats.org/drawingml/2006/table">
            <a:tbl>
              <a:tblPr/>
              <a:tblGrid>
                <a:gridCol w="320341"/>
                <a:gridCol w="320341"/>
                <a:gridCol w="1132558"/>
                <a:gridCol w="664539"/>
                <a:gridCol w="664539"/>
                <a:gridCol w="664539"/>
                <a:gridCol w="664539"/>
                <a:gridCol w="664539"/>
                <a:gridCol w="664539"/>
              </a:tblGrid>
              <a:tr h="11607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 dirty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인력현황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u="none" dirty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800" b="1" u="none" dirty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09</a:t>
                      </a:r>
                      <a:r>
                        <a:rPr lang="ko-KR" altLang="en-US" sz="800" b="1" u="none" dirty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u="none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800" b="1" u="none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1" u="none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u="none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800" b="1" u="none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 b="1" u="none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u="none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800" b="1" u="none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800" b="1" u="none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u="none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800" b="1" u="none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800" b="1" u="none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u="none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'14</a:t>
                      </a:r>
                      <a:r>
                        <a:rPr lang="ko-KR" altLang="en-US" sz="800" b="1" u="none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1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solidFill>
                          <a:srgbClr val="000000"/>
                        </a:solidFill>
                        <a:latin typeface="한양중고딕"/>
                        <a:ea typeface="한양중고딕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u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직원수</a:t>
                      </a:r>
                      <a:endParaRPr lang="ko-KR" altLang="en-US" sz="800" b="0" u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1,056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1,072</a:t>
                      </a:r>
                    </a:p>
                  </a:txBody>
                  <a:tcPr marL="7239" marR="7239" marT="0" marB="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1,068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1,066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1,085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1,102</a:t>
                      </a:r>
                      <a:endParaRPr lang="en-US" sz="80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solidFill>
                          <a:srgbClr val="000000"/>
                        </a:solidFill>
                        <a:latin typeface="한양중고딕"/>
                        <a:ea typeface="한양중고딕"/>
                      </a:endParaRPr>
                    </a:p>
                  </a:txBody>
                  <a:tcPr marT="0" marB="0" anchor="ctr">
                    <a:lnL>
                      <a:noFill/>
                    </a:lnL>
                    <a:lnR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u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0" marB="0" anchor="ctr">
                    <a:lnL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평가 전담인력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586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578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559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532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578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552</a:t>
                      </a:r>
                      <a:endParaRPr lang="en-US" sz="800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solidFill>
                          <a:srgbClr val="000000"/>
                        </a:solidFill>
                        <a:latin typeface="한양중고딕"/>
                        <a:ea typeface="한양중고딕"/>
                      </a:endParaRPr>
                    </a:p>
                  </a:txBody>
                  <a:tcPr marT="0" marB="0" anchor="ctr">
                    <a:lnL>
                      <a:noFill/>
                    </a:lnL>
                    <a:lnR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u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0" marB="0" anchor="ctr">
                    <a:lnL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박사급</a:t>
                      </a:r>
                      <a:r>
                        <a:rPr lang="ko-KR" alt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전문 인력</a:t>
                      </a:r>
                    </a:p>
                  </a:txBody>
                  <a:tcPr marL="7239" marR="7239" marT="7239" marB="7239" anchor="ctr">
                    <a:lnL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116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126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131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134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147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154</a:t>
                      </a:r>
                      <a:endParaRPr lang="en-US" sz="80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245650" y="4711048"/>
          <a:ext cx="5739509" cy="419100"/>
        </p:xfrm>
        <a:graphic>
          <a:graphicData uri="http://schemas.openxmlformats.org/drawingml/2006/table">
            <a:tbl>
              <a:tblPr/>
              <a:tblGrid>
                <a:gridCol w="340919"/>
                <a:gridCol w="481015"/>
                <a:gridCol w="481015"/>
                <a:gridCol w="481015"/>
                <a:gridCol w="340919"/>
                <a:gridCol w="340919"/>
                <a:gridCol w="481015"/>
                <a:gridCol w="387617"/>
                <a:gridCol w="481015"/>
                <a:gridCol w="481015"/>
                <a:gridCol w="574413"/>
                <a:gridCol w="340919"/>
                <a:gridCol w="52771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기계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정보통신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전기전자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재료금속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화공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섬유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생명</a:t>
                      </a:r>
                      <a:r>
                        <a:rPr lang="en-US" altLang="ko-KR" sz="800" b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800" b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BIO)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환경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재무회계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특허법률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문화콘텐츠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u="none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계</a:t>
                      </a:r>
                      <a:endParaRPr lang="ko-KR" altLang="en-US" sz="800" b="0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173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129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132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89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83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97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156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48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52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66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u="none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1,074</a:t>
                      </a:r>
                      <a:endParaRPr lang="en-US" sz="8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</a:tr>
            </a:tbl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224956" y="5394632"/>
          <a:ext cx="5769253" cy="595122"/>
        </p:xfrm>
        <a:graphic>
          <a:graphicData uri="http://schemas.openxmlformats.org/drawingml/2006/table">
            <a:tbl>
              <a:tblPr/>
              <a:tblGrid>
                <a:gridCol w="588546"/>
                <a:gridCol w="2412548"/>
                <a:gridCol w="1009650"/>
                <a:gridCol w="1758509"/>
              </a:tblGrid>
              <a:tr h="15049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기술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분야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전자부품연구원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한국조선해양기자재연구원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한국화학융합시험연구원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</a:t>
                      </a:r>
                      <a:r>
                        <a:rPr lang="ko-KR" altLang="en-US" sz="700" u="sng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한국섬유개발연구원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한국생산기술연구원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한국지질자원연구원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한국세라믹기술원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한국생명공학연구원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한국환경산업기술원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한국기계연구원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한양중고딕"/>
                        </a:rPr>
                        <a:t>농업기술실용화재단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>
                          <a:solidFill>
                            <a:srgbClr val="000000"/>
                          </a:solidFill>
                          <a:latin typeface="한양중고딕"/>
                        </a:rPr>
                        <a:t>콘텐츠분야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한양중고딕"/>
                        </a:rPr>
                        <a:t>한국콘텐츠진흥원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4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회계분야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예일회계법인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한양중고딕"/>
                        </a:rPr>
                        <a:t>한빛회계법인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한양중고딕"/>
                        </a:rPr>
                        <a:t>삼일회계법인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한양중고딕"/>
                      </a:endParaRP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한양중고딕"/>
                        </a:rPr>
                        <a:t>삼화회계법인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한양중고딕"/>
                        </a:rPr>
                        <a:t>대주회계법인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성도회계법인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4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>
                          <a:solidFill>
                            <a:srgbClr val="000000"/>
                          </a:solidFill>
                          <a:latin typeface="한양중고딕"/>
                        </a:rPr>
                        <a:t>특허법률분야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특허법인 다래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한양중고딕"/>
                        </a:rPr>
                        <a:t>한국특허정보원</a:t>
                      </a:r>
                    </a:p>
                  </a:txBody>
                  <a:tcPr marL="7239" marR="7239" marT="7239" marB="7239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286000" y="3613150"/>
            <a:ext cx="1239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기술평가 전담인력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0" y="4457700"/>
            <a:ext cx="184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외부자문위원 </a:t>
            </a:r>
            <a:r>
              <a:rPr lang="en-US" altLang="ko-KR" sz="1000" b="1" dirty="0" smtClean="0">
                <a:latin typeface="+mn-ea"/>
                <a:ea typeface="+mn-ea"/>
              </a:rPr>
              <a:t>POOL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92350" y="5105400"/>
            <a:ext cx="184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기술자문협약기관</a:t>
            </a:r>
            <a:r>
              <a:rPr lang="en-US" altLang="ko-KR" sz="1000" b="1" dirty="0" smtClean="0">
                <a:latin typeface="+mn-ea"/>
                <a:ea typeface="+mn-ea"/>
              </a:rPr>
              <a:t>(20</a:t>
            </a:r>
            <a:r>
              <a:rPr lang="ko-KR" altLang="en-US" sz="1000" b="1" dirty="0" smtClean="0">
                <a:latin typeface="+mn-ea"/>
                <a:ea typeface="+mn-ea"/>
              </a:rPr>
              <a:t>개 기관</a:t>
            </a:r>
            <a:r>
              <a:rPr lang="en-US" altLang="ko-KR" sz="1000" b="1" dirty="0" smtClean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691727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융합지원 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Infra_</a:t>
            </a:r>
            <a:r>
              <a:rPr kumimoji="0"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기술평가</a:t>
            </a:r>
            <a:r>
              <a:rPr kumimoji="0" lang="en-US" altLang="ko-KR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System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68419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다양한 형태 및 목적의 </a:t>
            </a:r>
            <a:r>
              <a:rPr kumimoji="0" lang="ko-KR" altLang="en-US" sz="2400" dirty="0" err="1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신뢰성있는</a:t>
            </a: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ko-KR" altLang="en-US" sz="240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기술평가</a:t>
            </a:r>
            <a:r>
              <a:rPr kumimoji="0" lang="en-US" altLang="ko-KR" sz="240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Sysem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902738" y="1312955"/>
            <a:ext cx="7355437" cy="4966518"/>
            <a:chOff x="559838" y="1322480"/>
            <a:chExt cx="7355437" cy="4966518"/>
          </a:xfrm>
        </p:grpSpPr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9838" y="1322480"/>
              <a:ext cx="7352521" cy="4966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3" name="_x110976672" descr="EMB00002fd008d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9125" y="2047875"/>
              <a:ext cx="7296150" cy="3971925"/>
            </a:xfrm>
            <a:prstGeom prst="rect">
              <a:avLst/>
            </a:prstGeom>
            <a:noFill/>
          </p:spPr>
        </p:pic>
        <p:sp>
          <p:nvSpPr>
            <p:cNvPr id="9" name="직사각형 8"/>
            <p:cNvSpPr/>
            <p:nvPr/>
          </p:nvSpPr>
          <p:spPr bwMode="auto">
            <a:xfrm>
              <a:off x="1895475" y="1714500"/>
              <a:ext cx="2933700" cy="2762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나눔고딕" charset="-127"/>
                  <a:ea typeface="나눔고딕" charset="-127"/>
                </a:rPr>
                <a:t>(10</a:t>
              </a:r>
              <a:r>
                <a:rPr kumimoji="0" lang="ko-KR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나눔고딕" charset="-127"/>
                  <a:ea typeface="나눔고딕" charset="-127"/>
                </a:rPr>
                <a:t>종류</a:t>
              </a:r>
              <a:r>
                <a:rPr kumimoji="0" lang="en-US" altLang="ko-KR" sz="11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나눔고딕" charset="-127"/>
                  <a:ea typeface="나눔고딕" charset="-127"/>
                </a:rPr>
                <a:t>, 53</a:t>
              </a:r>
              <a:r>
                <a:rPr kumimoji="0" lang="ko-KR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나눔고딕" charset="-127"/>
                  <a:ea typeface="나눔고딕" charset="-127"/>
                </a:rPr>
                <a:t>개 세부유형</a:t>
              </a:r>
              <a:r>
                <a:rPr kumimoji="0" lang="en-US" altLang="ko-KR" sz="11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나눔고딕" charset="-127"/>
                  <a:ea typeface="나눔고딕" charset="-127"/>
                </a:rPr>
                <a:t>)</a:t>
              </a:r>
              <a:endParaRPr kumimoji="0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1905000" y="5991225"/>
              <a:ext cx="5124450" cy="2762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100" b="1" i="0" u="none" strike="noStrike" cap="none" normalizeH="0" baseline="0" dirty="0" smtClean="0">
                  <a:ln>
                    <a:noFill/>
                  </a:ln>
                  <a:effectLst/>
                  <a:latin typeface="나눔고딕" charset="-127"/>
                  <a:ea typeface="나눔고딕" charset="-127"/>
                </a:rPr>
                <a:t>수익접근법</a:t>
              </a:r>
              <a:r>
                <a:rPr kumimoji="0" lang="en-US" altLang="ko-KR" sz="1100" b="1" i="0" u="none" strike="noStrike" cap="none" normalizeH="0" baseline="0" dirty="0" smtClean="0">
                  <a:ln>
                    <a:noFill/>
                  </a:ln>
                  <a:effectLst/>
                  <a:latin typeface="나눔고딕" charset="-127"/>
                  <a:ea typeface="나눔고딕" charset="-127"/>
                </a:rPr>
                <a:t>, </a:t>
              </a:r>
              <a:r>
                <a:rPr kumimoji="0" lang="ko-KR" altLang="en-US" sz="1100" b="1" i="0" u="none" strike="noStrike" cap="none" normalizeH="0" baseline="0" dirty="0" smtClean="0">
                  <a:ln>
                    <a:noFill/>
                  </a:ln>
                  <a:effectLst/>
                  <a:latin typeface="나눔고딕" charset="-127"/>
                  <a:ea typeface="나눔고딕" charset="-127"/>
                </a:rPr>
                <a:t>비용접근법</a:t>
              </a:r>
              <a:r>
                <a:rPr kumimoji="0" lang="en-US" altLang="ko-KR" sz="1100" b="1" i="0" u="none" strike="noStrike" cap="none" normalizeH="0" baseline="0" dirty="0" smtClean="0">
                  <a:ln>
                    <a:noFill/>
                  </a:ln>
                  <a:effectLst/>
                  <a:latin typeface="나눔고딕" charset="-127"/>
                  <a:ea typeface="나눔고딕" charset="-127"/>
                </a:rPr>
                <a:t>, </a:t>
              </a:r>
              <a:r>
                <a:rPr kumimoji="0" lang="ko-KR" altLang="en-US" sz="1100" b="1" i="0" u="none" strike="noStrike" cap="none" normalizeH="0" baseline="0" dirty="0" smtClean="0">
                  <a:ln>
                    <a:noFill/>
                  </a:ln>
                  <a:effectLst/>
                  <a:latin typeface="나눔고딕" charset="-127"/>
                  <a:ea typeface="나눔고딕" charset="-127"/>
                </a:rPr>
                <a:t>시장접근법</a:t>
              </a:r>
              <a:r>
                <a:rPr kumimoji="0" lang="en-US" altLang="ko-KR" sz="1100" b="1" i="0" u="none" strike="noStrike" cap="none" normalizeH="0" baseline="0" dirty="0" smtClean="0">
                  <a:ln>
                    <a:noFill/>
                  </a:ln>
                  <a:effectLst/>
                  <a:latin typeface="나눔고딕" charset="-127"/>
                  <a:ea typeface="나눔고딕" charset="-127"/>
                </a:rPr>
                <a:t>, </a:t>
              </a:r>
              <a:r>
                <a:rPr kumimoji="0" lang="ko-KR" altLang="en-US" sz="1100" b="1" i="0" u="none" strike="noStrike" cap="none" normalizeH="0" baseline="0" dirty="0" err="1" smtClean="0">
                  <a:ln>
                    <a:noFill/>
                  </a:ln>
                  <a:effectLst/>
                  <a:latin typeface="나눔고딕" charset="-127"/>
                  <a:ea typeface="나눔고딕" charset="-127"/>
                </a:rPr>
                <a:t>간이평가법</a:t>
              </a:r>
              <a:r>
                <a:rPr kumimoji="0" lang="ko-KR" altLang="en-US" sz="1100" b="1" i="0" u="none" strike="noStrike" cap="none" normalizeH="0" baseline="0" dirty="0" smtClean="0">
                  <a:ln>
                    <a:noFill/>
                  </a:ln>
                  <a:effectLst/>
                  <a:latin typeface="나눔고딕" charset="-127"/>
                  <a:ea typeface="나눔고딕" charset="-127"/>
                </a:rPr>
                <a:t> 등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13" y="46038"/>
            <a:ext cx="73019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기술이전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•</a:t>
            </a:r>
            <a:r>
              <a:rPr kumimoji="0" lang="ko-KR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융합지원 </a:t>
            </a:r>
            <a:r>
              <a:rPr kumimoji="0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Infra _</a:t>
            </a:r>
            <a:r>
              <a:rPr kumimoji="0" lang="ko-KR" altLang="en-US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기술평가정보</a:t>
            </a:r>
            <a:r>
              <a:rPr kumimoji="0" lang="en-US" altLang="ko-KR" sz="2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(D/B)</a:t>
            </a:r>
            <a:endParaRPr kumimoji="0" lang="ko-KR" altLang="en-US" sz="2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75" y="787400"/>
            <a:ext cx="46570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kumimoji="0" lang="ko-KR" altLang="en-US" sz="2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축적된 기업 및 기술평가 정보 활용</a:t>
            </a:r>
            <a:endParaRPr kumimoji="0" lang="ko-KR" altLang="en-US" sz="2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4" descr="ONE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13" y="873125"/>
            <a:ext cx="304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~1\기보신입\LOCALS~1\Temp\UNI000008200902.gif"/>
          <p:cNvPicPr>
            <a:picLocks noChangeAspect="1" noChangeArrowheads="1"/>
          </p:cNvPicPr>
          <p:nvPr/>
        </p:nvPicPr>
        <p:blipFill>
          <a:blip r:embed="rId3" cstate="print"/>
          <a:srcRect b="20409"/>
          <a:stretch>
            <a:fillRect/>
          </a:stretch>
        </p:blipFill>
        <p:spPr bwMode="auto">
          <a:xfrm>
            <a:off x="1360792" y="1770343"/>
            <a:ext cx="6300912" cy="1357869"/>
          </a:xfrm>
          <a:prstGeom prst="rect">
            <a:avLst/>
          </a:prstGeom>
          <a:noFill/>
        </p:spPr>
      </p:pic>
      <p:sp>
        <p:nvSpPr>
          <p:cNvPr id="6" name="TextBox 18"/>
          <p:cNvSpPr txBox="1"/>
          <p:nvPr/>
        </p:nvSpPr>
        <p:spPr>
          <a:xfrm>
            <a:off x="1715057" y="1472192"/>
            <a:ext cx="5724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&lt;</a:t>
            </a:r>
            <a:r>
              <a:rPr lang="ko-KR" altLang="en-US" sz="1100" b="1" dirty="0" err="1" smtClean="0"/>
              <a:t>기보</a:t>
            </a:r>
            <a:r>
              <a:rPr lang="ko-KR" altLang="en-US" sz="1100" b="1" dirty="0" smtClean="0"/>
              <a:t> 기술평가 정보 체계</a:t>
            </a:r>
            <a:r>
              <a:rPr lang="en-US" altLang="ko-KR" sz="1100" b="1" dirty="0" smtClean="0"/>
              <a:t>&gt;</a:t>
            </a:r>
            <a:endParaRPr lang="ko-KR" altLang="en-US" sz="1100" b="1" dirty="0" smtClean="0"/>
          </a:p>
        </p:txBody>
      </p:sp>
      <p:sp>
        <p:nvSpPr>
          <p:cNvPr id="8" name="AutoShape 104"/>
          <p:cNvSpPr>
            <a:spLocks noChangeArrowheads="1"/>
          </p:cNvSpPr>
          <p:nvPr/>
        </p:nvSpPr>
        <p:spPr bwMode="auto">
          <a:xfrm>
            <a:off x="288759" y="3339973"/>
            <a:ext cx="8595360" cy="3070458"/>
          </a:xfrm>
          <a:prstGeom prst="roundRect">
            <a:avLst>
              <a:gd name="adj" fmla="val 3458"/>
            </a:avLst>
          </a:prstGeom>
          <a:solidFill>
            <a:srgbClr val="DDF1C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endParaRPr kumimoji="0" lang="ko-KR" altLang="ko-KR" sz="2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AutoShape 106"/>
          <p:cNvSpPr>
            <a:spLocks noChangeArrowheads="1"/>
          </p:cNvSpPr>
          <p:nvPr/>
        </p:nvSpPr>
        <p:spPr bwMode="auto">
          <a:xfrm>
            <a:off x="376740" y="3403199"/>
            <a:ext cx="4763151" cy="418036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PS (Positioning System)</a:t>
            </a:r>
            <a:endParaRPr kumimoji="0" lang="ko-KR" altLang="en-US" sz="1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AutoShape 106"/>
          <p:cNvSpPr>
            <a:spLocks noChangeArrowheads="1"/>
          </p:cNvSpPr>
          <p:nvPr/>
        </p:nvSpPr>
        <p:spPr bwMode="auto">
          <a:xfrm>
            <a:off x="5224914" y="3391969"/>
            <a:ext cx="3562953" cy="418036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TIA (Technology Information Architecture)</a:t>
            </a:r>
            <a:endParaRPr kumimoji="0" lang="ko-KR" altLang="en-US" sz="1400" dirty="0">
              <a:solidFill>
                <a:schemeClr val="bg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그림 6" descr="이미지 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107" y="3887269"/>
            <a:ext cx="4793409" cy="2463988"/>
          </a:xfrm>
          <a:prstGeom prst="rect">
            <a:avLst/>
          </a:prstGeom>
        </p:spPr>
      </p:pic>
      <p:sp>
        <p:nvSpPr>
          <p:cNvPr id="12" name="AutoShape 106"/>
          <p:cNvSpPr>
            <a:spLocks noChangeArrowheads="1"/>
          </p:cNvSpPr>
          <p:nvPr/>
        </p:nvSpPr>
        <p:spPr bwMode="auto">
          <a:xfrm>
            <a:off x="5224914" y="3890879"/>
            <a:ext cx="3562953" cy="530292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algn="ctr" latinLnBrk="0"/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녹색산업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미래유망산업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(6T)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등 중점지원분야</a:t>
            </a:r>
            <a:endParaRPr kumimoji="0"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AutoShape 106"/>
          <p:cNvSpPr>
            <a:spLocks noChangeArrowheads="1"/>
          </p:cNvSpPr>
          <p:nvPr/>
        </p:nvSpPr>
        <p:spPr bwMode="auto">
          <a:xfrm>
            <a:off x="5224914" y="4524866"/>
            <a:ext cx="3562953" cy="1827814"/>
          </a:xfrm>
          <a:prstGeom prst="roundRect">
            <a:avLst>
              <a:gd name="adj" fmla="val 620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13500000">
              <a:srgbClr val="92958B"/>
            </a:prstShdw>
          </a:effectLst>
        </p:spPr>
        <p:txBody>
          <a:bodyPr wrap="none" anchor="ctr"/>
          <a:lstStyle/>
          <a:p>
            <a:pPr latinLnBrk="0">
              <a:lnSpc>
                <a:spcPct val="150000"/>
              </a:lnSpc>
            </a:pPr>
            <a:r>
              <a:rPr kumimoji="0"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구축 실적</a:t>
            </a:r>
            <a:endParaRPr kumimoji="0" lang="en-US" altLang="ko-KR" sz="1400" b="1" dirty="0" smtClean="0">
              <a:solidFill>
                <a:schemeClr val="bg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-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현재 총 </a:t>
            </a: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2,000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여 건 구축 완료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kumimoji="0" lang="en-US" altLang="ko-KR" sz="1400" dirty="0" smtClean="0">
                <a:latin typeface="나눔고딕" pitchFamily="50" charset="-127"/>
                <a:ea typeface="나눔고딕" pitchFamily="50" charset="-127"/>
              </a:rPr>
              <a:t> - </a:t>
            </a:r>
            <a:r>
              <a:rPr kumimoji="0" lang="ko-KR" altLang="en-US" sz="1400" dirty="0" smtClean="0">
                <a:latin typeface="나눔고딕" pitchFamily="50" charset="-127"/>
                <a:ea typeface="나눔고딕" pitchFamily="50" charset="-127"/>
              </a:rPr>
              <a:t>지속적인 기술평가 지원정보 구축예정</a:t>
            </a:r>
            <a:endParaRPr kumimoji="0"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150000"/>
              </a:lnSpc>
            </a:pPr>
            <a:endParaRPr kumimoji="0"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>
          <a:xfrm>
            <a:off x="2844513" y="6400800"/>
            <a:ext cx="1905000" cy="457200"/>
          </a:xfrm>
        </p:spPr>
        <p:txBody>
          <a:bodyPr/>
          <a:lstStyle/>
          <a:p>
            <a:pPr>
              <a:defRPr/>
            </a:pPr>
            <a:fld id="{8FC86B8F-18F4-4327-A96E-10D64C05BBB3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주사용글꼴">
      <a:majorFont>
        <a:latin typeface="Tahoma"/>
        <a:ea typeface="HY헤드라인M"/>
        <a:cs typeface="Arial"/>
      </a:majorFont>
      <a:minorFont>
        <a:latin typeface="Tahoma"/>
        <a:ea typeface="HY헤드라인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7707</TotalTime>
  <Words>2504</Words>
  <Application>Microsoft Office PowerPoint</Application>
  <PresentationFormat>화면 슬라이드 쇼(4:3)</PresentationFormat>
  <Paragraphs>645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굴림</vt:lpstr>
      <vt:lpstr>Arial</vt:lpstr>
      <vt:lpstr>한양중고딕</vt:lpstr>
      <vt:lpstr>HY헤드라인M</vt:lpstr>
      <vt:lpstr>Wingdings</vt:lpstr>
      <vt:lpstr>FangSong</vt:lpstr>
      <vt:lpstr>Franklin Gothic Medium</vt:lpstr>
      <vt:lpstr>맑은 고딕</vt:lpstr>
      <vt:lpstr>HY견고딕</vt:lpstr>
      <vt:lpstr>Calibri</vt:lpstr>
      <vt:lpstr>나눔고딕</vt:lpstr>
      <vt:lpstr>Tahoma</vt:lpstr>
      <vt:lpstr>나눔고딕 ExtraBold</vt:lpstr>
      <vt:lpstr>Standarddesign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TB업무 및 서울기술융합센터 소개(2014)</dc:title>
  <dc:creator>이철흠</dc:creator>
  <dc:description>2014.02</dc:description>
  <cp:lastModifiedBy>IITP</cp:lastModifiedBy>
  <cp:revision>667</cp:revision>
  <dcterms:created xsi:type="dcterms:W3CDTF">2007-11-27T23:54:21Z</dcterms:created>
  <dcterms:modified xsi:type="dcterms:W3CDTF">2015-08-13T00:35:37Z</dcterms:modified>
</cp:coreProperties>
</file>