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742" r:id="rId2"/>
    <p:sldMasterId id="2147483717" r:id="rId3"/>
  </p:sldMasterIdLst>
  <p:notesMasterIdLst>
    <p:notesMasterId r:id="rId33"/>
  </p:notesMasterIdLst>
  <p:handoutMasterIdLst>
    <p:handoutMasterId r:id="rId34"/>
  </p:handoutMasterIdLst>
  <p:sldIdLst>
    <p:sldId id="256" r:id="rId4"/>
    <p:sldId id="287" r:id="rId5"/>
    <p:sldId id="288" r:id="rId6"/>
    <p:sldId id="289" r:id="rId7"/>
    <p:sldId id="283" r:id="rId8"/>
    <p:sldId id="284" r:id="rId9"/>
    <p:sldId id="285" r:id="rId10"/>
    <p:sldId id="286" r:id="rId11"/>
    <p:sldId id="280" r:id="rId12"/>
    <p:sldId id="281" r:id="rId13"/>
    <p:sldId id="261" r:id="rId14"/>
    <p:sldId id="270" r:id="rId15"/>
    <p:sldId id="271" r:id="rId16"/>
    <p:sldId id="272" r:id="rId17"/>
    <p:sldId id="273" r:id="rId18"/>
    <p:sldId id="279" r:id="rId19"/>
    <p:sldId id="290" r:id="rId20"/>
    <p:sldId id="278" r:id="rId21"/>
    <p:sldId id="291" r:id="rId22"/>
    <p:sldId id="292" r:id="rId23"/>
    <p:sldId id="274" r:id="rId24"/>
    <p:sldId id="275" r:id="rId25"/>
    <p:sldId id="276" r:id="rId26"/>
    <p:sldId id="277" r:id="rId27"/>
    <p:sldId id="293" r:id="rId28"/>
    <p:sldId id="294" r:id="rId29"/>
    <p:sldId id="295" r:id="rId30"/>
    <p:sldId id="296" r:id="rId31"/>
    <p:sldId id="258" r:id="rId32"/>
  </p:sldIdLst>
  <p:sldSz cx="6858000" cy="5143500"/>
  <p:notesSz cx="6797675" cy="9928225"/>
  <p:defaultTextStyle>
    <a:defPPr>
      <a:defRPr lang="ko-KR"/>
    </a:defPPr>
    <a:lvl1pPr algn="l" defTabSz="777875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388938" indent="-261938" algn="l" defTabSz="777875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777875" indent="-525463" algn="l" defTabSz="777875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168400" indent="-788988" algn="l" defTabSz="777875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557338" indent="-1052513" algn="l" defTabSz="777875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sz="1500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C6DB5"/>
    <a:srgbClr val="2F5AA9"/>
    <a:srgbClr val="DCDFE6"/>
    <a:srgbClr val="FFFFFF"/>
    <a:srgbClr val="4D596D"/>
    <a:srgbClr val="3C465A"/>
    <a:srgbClr val="212737"/>
    <a:srgbClr val="244498"/>
    <a:srgbClr val="D4D7E0"/>
    <a:srgbClr val="FE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>
      <p:cViewPr>
        <p:scale>
          <a:sx n="100" d="100"/>
          <a:sy n="100" d="100"/>
        </p:scale>
        <p:origin x="-762" y="-180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79125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79125" latinLnBrk="1">
              <a:defRPr sz="1200" smtClean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D2AF10C5-E917-DF49-AAC6-AE2C0B0F82E0}" type="datetimeFigureOut">
              <a:rPr lang="ko-KR" altLang="en-US"/>
              <a:pPr>
                <a:defRPr/>
              </a:pPr>
              <a:t>2015-04-29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79125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779125" latinLnBrk="1">
              <a:defRPr sz="1200" smtClean="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0BC6B13C-BDEC-E149-A0D4-0C54BD6F84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4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2817813" latinLnBrk="1">
              <a:defRPr kumimoji="0" sz="1200">
                <a:latin typeface="맑은 고딕" charset="0"/>
                <a:cs typeface="맑은 고딕" charset="0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2817813" latinLnBrk="1">
              <a:defRPr kumimoji="0" sz="1200">
                <a:latin typeface="맑은 고딕" charset="0"/>
                <a:cs typeface="맑은 고딕" charset="0"/>
              </a:defRPr>
            </a:lvl1pPr>
          </a:lstStyle>
          <a:p>
            <a:fld id="{C3C2B29A-29DC-7149-9D81-152791E800F9}" type="datetimeFigureOut">
              <a:rPr lang="ko-KR" altLang="en-US"/>
              <a:pPr/>
              <a:t>2015-04-29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817813" latinLnBrk="1">
              <a:defRPr kumimoji="0" sz="1200">
                <a:latin typeface="맑은 고딕" charset="0"/>
                <a:cs typeface="맑은 고딕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817813" latinLnBrk="1">
              <a:defRPr kumimoji="0" sz="1200">
                <a:latin typeface="맑은 고딕" charset="0"/>
                <a:cs typeface="맑은 고딕" charset="0"/>
              </a:defRPr>
            </a:lvl1pPr>
          </a:lstStyle>
          <a:p>
            <a:fld id="{4CEF75BF-ADA0-5E46-9023-EBFB8A7576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1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ＭＳ Ｐゴシック" charset="0"/>
        <a:cs typeface="맑은 고딕" charset="0"/>
      </a:defRPr>
    </a:lvl1pPr>
    <a:lvl2pPr marL="125413" algn="l" rtl="0" eaLnBrk="0" fontAlgn="base" latinLnBrk="1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맑은 고딕" charset="0"/>
      </a:defRPr>
    </a:lvl2pPr>
    <a:lvl3pPr marL="252413" algn="l" rtl="0" eaLnBrk="0" fontAlgn="base" latinLnBrk="1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맑은 고딕" charset="0"/>
      </a:defRPr>
    </a:lvl3pPr>
    <a:lvl4pPr marL="377825" algn="l" rtl="0" eaLnBrk="0" fontAlgn="base" latinLnBrk="1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맑은 고딕" charset="0"/>
      </a:defRPr>
    </a:lvl4pPr>
    <a:lvl5pPr marL="504825" algn="l" rtl="0" eaLnBrk="0" fontAlgn="base" latinLnBrk="1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+mn-lt"/>
        <a:ea typeface="+mn-ea"/>
        <a:cs typeface="맑은 고딕" charset="0"/>
      </a:defRPr>
    </a:lvl5pPr>
    <a:lvl6pPr marL="632079" algn="l" defTabSz="252832" rtl="0" eaLnBrk="1" latinLnBrk="1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58495" algn="l" defTabSz="252832" rtl="0" eaLnBrk="1" latinLnBrk="1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84911" algn="l" defTabSz="252832" rtl="0" eaLnBrk="1" latinLnBrk="1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1011326" algn="l" defTabSz="252832" rtl="0" eaLnBrk="1" latinLnBrk="1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8391" y="2232000"/>
            <a:ext cx="5940000" cy="2808000"/>
          </a:xfrm>
        </p:spPr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14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00" y="1707750"/>
            <a:ext cx="5400000" cy="1728000"/>
          </a:xfrm>
        </p:spPr>
        <p:txBody>
          <a:bodyPr anchor="ctr"/>
          <a:lstStyle>
            <a:lvl1pPr>
              <a:defRPr sz="2800" baseline="0">
                <a:solidFill>
                  <a:schemeClr val="tx1"/>
                </a:solidFill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718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A114-F5FC-F145-BEC0-64915C5E5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8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00" y="1707750"/>
            <a:ext cx="5400000" cy="1728000"/>
          </a:xfrm>
        </p:spPr>
        <p:txBody>
          <a:bodyPr anchor="ctr"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D596D"/>
                </a:solidFill>
              </a:defRPr>
            </a:lvl1pPr>
          </a:lstStyle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461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195486"/>
            <a:ext cx="6858000" cy="576064"/>
          </a:xfrm>
          <a:prstGeom prst="rect">
            <a:avLst/>
          </a:prstGeom>
          <a:gradFill flip="none" rotWithShape="1">
            <a:gsLst>
              <a:gs pos="0">
                <a:srgbClr val="2F5AA9"/>
              </a:gs>
              <a:gs pos="100000">
                <a:srgbClr val="3C6DB5"/>
              </a:gs>
            </a:gsLst>
            <a:lin ang="84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12700" dir="5400000" algn="tl" rotWithShape="0">
              <a:srgbClr val="000000">
                <a:alpha val="25000"/>
              </a:srgbClr>
            </a:outerShdw>
          </a:effectLst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42600" y="820800"/>
            <a:ext cx="5940000" cy="4176000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  <a:lvl4pPr>
              <a:lnSpc>
                <a:spcPct val="150000"/>
              </a:lnSpc>
              <a:spcBef>
                <a:spcPts val="0"/>
              </a:spcBef>
              <a:defRPr/>
            </a:lvl4pPr>
            <a:lvl5pPr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DE4C-F622-2645-8E87-C1DDDE9BCD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69" y="337913"/>
            <a:ext cx="321815" cy="32727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5182265" y="420688"/>
            <a:ext cx="16704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LOD Touch Day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1728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42600" y="288000"/>
            <a:ext cx="5940000" cy="4588006"/>
          </a:xfr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F069-03A7-AE41-8459-B449BBF10A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87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5486"/>
            <a:ext cx="6858000" cy="576064"/>
          </a:xfrm>
          <a:prstGeom prst="rect">
            <a:avLst/>
          </a:prstGeom>
          <a:gradFill flip="none" rotWithShape="1">
            <a:gsLst>
              <a:gs pos="0">
                <a:srgbClr val="2F5AA9"/>
              </a:gs>
              <a:gs pos="100000">
                <a:srgbClr val="3C6DB5"/>
              </a:gs>
            </a:gsLst>
            <a:lin ang="84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12700" dir="5400000" algn="tl" rotWithShape="0">
              <a:srgbClr val="000000">
                <a:alpha val="25000"/>
              </a:srgbClr>
            </a:outerShdw>
          </a:effectLst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4D0F2-ABD9-5B4B-8FB7-0EB7C65C4C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869" y="337913"/>
            <a:ext cx="321815" cy="3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C6B4-8B6D-D14A-B72B-641A67D373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5AA9"/>
            </a:gs>
            <a:gs pos="100000">
              <a:srgbClr val="3C6DB5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583" y="571500"/>
            <a:ext cx="59388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sym typeface="Calibri" charset="0"/>
              </a:rPr>
              <a:t>마스터 제목 스타일 편집</a:t>
            </a:r>
            <a:endParaRPr lang="en-US" altLang="ko-KR" dirty="0">
              <a:sym typeface="Calibri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9583" y="2232025"/>
            <a:ext cx="5938838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sym typeface="Calibri" charset="0"/>
              </a:rPr>
              <a:t>마스터 텍스트 스타일을 편집합니다</a:t>
            </a:r>
          </a:p>
          <a:p>
            <a:pPr lvl="1"/>
            <a:r>
              <a:rPr lang="ko-KR" altLang="en-US" smtClean="0">
                <a:sym typeface="Calibri" charset="0"/>
              </a:rPr>
              <a:t>둘째 수준</a:t>
            </a:r>
          </a:p>
          <a:p>
            <a:pPr lvl="2"/>
            <a:r>
              <a:rPr lang="ko-KR" altLang="en-US" smtClean="0">
                <a:sym typeface="Calibri" charset="0"/>
              </a:rPr>
              <a:t>셋째 수준</a:t>
            </a:r>
          </a:p>
          <a:p>
            <a:pPr lvl="3"/>
            <a:r>
              <a:rPr lang="ko-KR" altLang="en-US" smtClean="0">
                <a:sym typeface="Calibri" charset="0"/>
              </a:rPr>
              <a:t>넷째 수준</a:t>
            </a:r>
          </a:p>
          <a:p>
            <a:pPr lvl="4"/>
            <a:r>
              <a:rPr lang="ko-KR" altLang="en-US" smtClean="0">
                <a:sym typeface="Calibri" charset="0"/>
              </a:rPr>
              <a:t>다섯째 수준</a:t>
            </a:r>
            <a:endParaRPr lang="en-US" altLang="ko-KR" dirty="0">
              <a:sym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226596" y="4767999"/>
            <a:ext cx="404813" cy="2889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defTabSz="584330" latinLnBrk="1">
              <a:defRPr sz="600" b="1" i="0" baseline="0" smtClean="0">
                <a:solidFill>
                  <a:srgbClr val="DCDFE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alphaModFix amt="15000"/>
          </a:blip>
          <a:stretch>
            <a:fillRect/>
          </a:stretch>
        </p:blipFill>
        <p:spPr>
          <a:xfrm>
            <a:off x="-135396" y="-92546"/>
            <a:ext cx="1559060" cy="1190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alphaModFix amt="15000"/>
          </a:blip>
          <a:stretch>
            <a:fillRect/>
          </a:stretch>
        </p:blipFill>
        <p:spPr>
          <a:xfrm>
            <a:off x="5258229" y="3414918"/>
            <a:ext cx="1663159" cy="1785124"/>
          </a:xfrm>
          <a:prstGeom prst="rect">
            <a:avLst/>
          </a:prstGeom>
        </p:spPr>
      </p:pic>
      <p:pic>
        <p:nvPicPr>
          <p:cNvPr id="16" name="Picture 5" descr="list.pdf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23" y="123478"/>
            <a:ext cx="902645" cy="40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6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+mj-lt"/>
          <a:ea typeface="ＭＳ Ｐゴシック" charset="0"/>
          <a:cs typeface="다음_SemiBold" charset="0"/>
          <a:sym typeface="Calibri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5pPr>
      <a:lvl6pPr marL="192876" algn="ctr" rtl="0" eaLnBrk="1" fontAlgn="base" latinLnBrk="1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6pPr>
      <a:lvl7pPr marL="385754" algn="ctr" rtl="0" eaLnBrk="1" fontAlgn="base" latinLnBrk="1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7pPr>
      <a:lvl8pPr marL="578630" algn="ctr" rtl="0" eaLnBrk="1" fontAlgn="base" latinLnBrk="1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8pPr>
      <a:lvl9pPr marL="771506" algn="ctr" rtl="0" eaLnBrk="1" fontAlgn="base" latinLnBrk="1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9pPr>
    </p:titleStyle>
    <p:bodyStyle>
      <a:lvl1pPr marL="0" indent="0" algn="ctr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defRPr kumimoji="1" i="1" baseline="0">
          <a:solidFill>
            <a:schemeClr val="tx2"/>
          </a:solidFill>
          <a:latin typeface="+mn-lt"/>
          <a:ea typeface="+mn-ea"/>
          <a:cs typeface="나눔고딕" charset="0"/>
          <a:sym typeface="Calibri" charset="0"/>
        </a:defRPr>
      </a:lvl1pPr>
      <a:lvl2pPr marL="0" indent="0" algn="ctr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kumimoji="1" b="1" baseline="0">
          <a:solidFill>
            <a:srgbClr val="FFFFFF"/>
          </a:solidFill>
          <a:latin typeface="+mn-lt"/>
          <a:ea typeface="ＭＳ Ｐゴシック" charset="0"/>
          <a:cs typeface="Calibri" panose="020F0502020204030204" pitchFamily="34" charset="0"/>
          <a:sym typeface="Calibri" charset="0"/>
        </a:defRPr>
      </a:lvl2pPr>
      <a:lvl3pPr marL="0" indent="0" algn="ctr" rtl="0" eaLnBrk="1" fontAlgn="base" latinLnBrk="1" hangingPunct="1">
        <a:spcBef>
          <a:spcPct val="0"/>
        </a:spcBef>
        <a:spcAft>
          <a:spcPct val="0"/>
        </a:spcAft>
        <a:defRPr kumimoji="1" sz="1400" baseline="0">
          <a:solidFill>
            <a:srgbClr val="DCDFE6"/>
          </a:solidFill>
          <a:latin typeface="+mn-lt"/>
          <a:ea typeface="Calibri" charset="0"/>
          <a:cs typeface="Calibri" charset="0"/>
          <a:sym typeface="Calibri" charset="0"/>
        </a:defRPr>
      </a:lvl3pPr>
      <a:lvl4pPr marL="0" indent="0" algn="ctr" rtl="0" eaLnBrk="1" fontAlgn="base" latinLnBrk="1" hangingPunct="1">
        <a:spcBef>
          <a:spcPct val="0"/>
        </a:spcBef>
        <a:spcAft>
          <a:spcPct val="0"/>
        </a:spcAft>
        <a:defRPr kumimoji="1" sz="1400" i="1" baseline="0">
          <a:solidFill>
            <a:srgbClr val="DCDFE6"/>
          </a:solidFill>
          <a:latin typeface="+mn-lt"/>
          <a:ea typeface="Calibri" charset="0"/>
          <a:cs typeface="Calibri" charset="0"/>
          <a:sym typeface="Calibri" charset="0"/>
        </a:defRPr>
      </a:lvl4pPr>
      <a:lvl5pPr marL="0" indent="0" algn="ctr" rtl="0" eaLnBrk="1" fontAlgn="base" latinLnBrk="1" hangingPunct="1">
        <a:spcBef>
          <a:spcPts val="12000"/>
        </a:spcBef>
        <a:spcAft>
          <a:spcPct val="0"/>
        </a:spcAft>
        <a:defRPr kumimoji="1" sz="600" baseline="0">
          <a:solidFill>
            <a:srgbClr val="DCDFE6"/>
          </a:solidFill>
          <a:latin typeface="+mn-lt"/>
          <a:ea typeface="ＭＳ Ｐゴシック" charset="0"/>
          <a:cs typeface="Arial" panose="020B0604020202020204" pitchFamily="34" charset="0"/>
          <a:sym typeface="Calibri" charset="0"/>
        </a:defRPr>
      </a:lvl5pPr>
      <a:lvl6pPr marL="192876" algn="ctr" rtl="0" eaLnBrk="1" fontAlgn="base" latinLnBrk="1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6pPr>
      <a:lvl7pPr marL="385754" algn="ctr" rtl="0" eaLnBrk="1" fontAlgn="base" latinLnBrk="1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7pPr>
      <a:lvl8pPr marL="578630" algn="ctr" rtl="0" eaLnBrk="1" fontAlgn="base" latinLnBrk="1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8pPr>
      <a:lvl9pPr marL="771506" algn="ctr" rtl="0" eaLnBrk="1" fontAlgn="base" latinLnBrk="1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9pPr>
    </p:bodyStyle>
    <p:otherStyle>
      <a:defPPr>
        <a:defRPr lang="ko-KR"/>
      </a:defPPr>
      <a:lvl1pPr marL="0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6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4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9583" y="571500"/>
            <a:ext cx="59388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>
                <a:sym typeface="Calibri" charset="0"/>
              </a:rPr>
              <a:t>Click to edit Master title style</a:t>
            </a:r>
            <a:endParaRPr lang="en-US" altLang="ko-KR" dirty="0">
              <a:sym typeface="Calibri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9583" y="2232025"/>
            <a:ext cx="5938838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>
                <a:sym typeface="Calibri" charset="0"/>
              </a:rPr>
              <a:t>Click to edit Master text styles</a:t>
            </a:r>
          </a:p>
          <a:p>
            <a:pPr lvl="1"/>
            <a:r>
              <a:rPr lang="en-US" altLang="ko-KR" dirty="0" smtClean="0">
                <a:sym typeface="Calibri" charset="0"/>
              </a:rPr>
              <a:t>Second level</a:t>
            </a:r>
          </a:p>
          <a:p>
            <a:pPr lvl="2"/>
            <a:r>
              <a:rPr lang="en-US" altLang="ko-KR" dirty="0" smtClean="0">
                <a:sym typeface="Calibri" charset="0"/>
              </a:rPr>
              <a:t>Third level</a:t>
            </a:r>
          </a:p>
          <a:p>
            <a:pPr lvl="3"/>
            <a:r>
              <a:rPr lang="en-US" altLang="ko-KR" dirty="0" smtClean="0">
                <a:sym typeface="Calibri" charset="0"/>
              </a:rPr>
              <a:t>Fourth level</a:t>
            </a:r>
          </a:p>
          <a:p>
            <a:pPr lvl="4"/>
            <a:r>
              <a:rPr lang="en-US" altLang="ko-KR" dirty="0" smtClean="0">
                <a:sym typeface="Calibri" charset="0"/>
              </a:rPr>
              <a:t>Fifth level</a:t>
            </a:r>
            <a:endParaRPr lang="en-US" altLang="ko-KR" dirty="0">
              <a:sym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226596" y="4767999"/>
            <a:ext cx="404813" cy="2889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defTabSz="584330" latinLnBrk="1">
              <a:defRPr sz="600" b="1" i="0" baseline="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9" name="Picture 4" descr="list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72" y="123478"/>
            <a:ext cx="897396" cy="41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284" y="-94497"/>
            <a:ext cx="1559060" cy="1190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582" y="3414918"/>
            <a:ext cx="1647806" cy="17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 baseline="0">
          <a:solidFill>
            <a:schemeClr val="accent3"/>
          </a:solidFill>
          <a:latin typeface="+mj-lt"/>
          <a:ea typeface="+mj-ea"/>
          <a:cs typeface="다음_SemiBold" charset="0"/>
          <a:sym typeface="Calibri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5pPr>
      <a:lvl6pPr marL="192876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6pPr>
      <a:lvl7pPr marL="385754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7pPr>
      <a:lvl8pPr marL="578630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8pPr>
      <a:lvl9pPr marL="771506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9pPr>
    </p:titleStyle>
    <p:bodyStyle>
      <a:lvl1pPr marL="0" indent="0" algn="ctr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kumimoji="1" i="1" baseline="0">
          <a:solidFill>
            <a:schemeClr val="accent4"/>
          </a:solidFill>
          <a:latin typeface="+mn-lt"/>
          <a:ea typeface="+mn-ea"/>
          <a:cs typeface="나눔고딕" charset="0"/>
          <a:sym typeface="Calibri" charset="0"/>
        </a:defRPr>
      </a:lvl1pPr>
      <a:lvl2pPr marL="0" indent="0" algn="ctr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kumimoji="1" b="1" baseline="0">
          <a:solidFill>
            <a:schemeClr val="accent3"/>
          </a:solidFill>
          <a:latin typeface="+mn-lt"/>
          <a:ea typeface="ＭＳ Ｐゴシック" charset="0"/>
          <a:cs typeface="Calibri" panose="020F0502020204030204" pitchFamily="34" charset="0"/>
          <a:sym typeface="Calibri" charset="0"/>
        </a:defRPr>
      </a:lvl2pPr>
      <a:lvl3pPr marL="0" indent="0" algn="ctr" rtl="0" eaLnBrk="1" fontAlgn="base" hangingPunct="1">
        <a:spcBef>
          <a:spcPct val="0"/>
        </a:spcBef>
        <a:spcAft>
          <a:spcPct val="0"/>
        </a:spcAft>
        <a:defRPr kumimoji="1" sz="1400" baseline="0">
          <a:solidFill>
            <a:schemeClr val="bg1"/>
          </a:solidFill>
          <a:latin typeface="+mn-lt"/>
          <a:ea typeface="Calibri" charset="0"/>
          <a:cs typeface="Calibri" charset="0"/>
          <a:sym typeface="Calibri" charset="0"/>
        </a:defRPr>
      </a:lvl3pPr>
      <a:lvl4pPr marL="0" indent="0" algn="ctr" rtl="0" eaLnBrk="1" fontAlgn="base" hangingPunct="1">
        <a:spcBef>
          <a:spcPct val="0"/>
        </a:spcBef>
        <a:spcAft>
          <a:spcPct val="0"/>
        </a:spcAft>
        <a:defRPr kumimoji="1" sz="1400" i="1" baseline="0">
          <a:solidFill>
            <a:schemeClr val="bg1"/>
          </a:solidFill>
          <a:latin typeface="+mn-lt"/>
          <a:ea typeface="Calibri" charset="0"/>
          <a:cs typeface="Calibri" charset="0"/>
          <a:sym typeface="Calibri" charset="0"/>
        </a:defRPr>
      </a:lvl4pPr>
      <a:lvl5pPr marL="0" indent="0" algn="ctr" rtl="0" eaLnBrk="1" fontAlgn="base" hangingPunct="1">
        <a:spcBef>
          <a:spcPts val="12000"/>
        </a:spcBef>
        <a:spcAft>
          <a:spcPct val="0"/>
        </a:spcAft>
        <a:defRPr kumimoji="1" sz="600" baseline="0">
          <a:solidFill>
            <a:schemeClr val="bg1"/>
          </a:solidFill>
          <a:latin typeface="+mn-lt"/>
          <a:ea typeface="ＭＳ Ｐゴシック" charset="0"/>
          <a:cs typeface="Arial" panose="020B0604020202020204" pitchFamily="34" charset="0"/>
          <a:sym typeface="Calibri" charset="0"/>
        </a:defRPr>
      </a:lvl5pPr>
      <a:lvl6pPr marL="192876" algn="ctr" rtl="0" eaLnBrk="1" fontAlgn="base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6pPr>
      <a:lvl7pPr marL="385754" algn="ctr" rtl="0" eaLnBrk="1" fontAlgn="base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7pPr>
      <a:lvl8pPr marL="578630" algn="ctr" rtl="0" eaLnBrk="1" fontAlgn="base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8pPr>
      <a:lvl9pPr marL="771506" algn="ctr" rtl="0" eaLnBrk="1" fontAlgn="base" hangingPunct="1">
        <a:spcBef>
          <a:spcPts val="8227"/>
        </a:spcBef>
        <a:spcAft>
          <a:spcPct val="0"/>
        </a:spcAft>
        <a:defRPr kumimoji="1"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9pPr>
    </p:bodyStyle>
    <p:otherStyle>
      <a:defPPr>
        <a:defRPr lang="ko-KR"/>
      </a:defPPr>
      <a:lvl1pPr marL="0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6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4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4" rtl="0" eaLnBrk="1" latinLnBrk="1" hangingPunct="1"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226596" y="4751393"/>
            <a:ext cx="404813" cy="2889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defTabSz="584330" latinLnBrk="1">
              <a:defRPr sz="600" b="1" i="0" baseline="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0E26906-5363-8F4E-B204-6496766413D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39" y="271463"/>
            <a:ext cx="5940029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8575" tIns="28575" rIns="28575" bIns="285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>
                <a:sym typeface="Calibri" charset="0"/>
              </a:rPr>
              <a:t>Click to edit Master title style</a:t>
            </a:r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9" y="820738"/>
            <a:ext cx="5940029" cy="405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altLang="ko-KR" dirty="0">
                <a:sym typeface="Calibri" charset="0"/>
              </a:rPr>
              <a:t>Second level</a:t>
            </a:r>
          </a:p>
          <a:p>
            <a:pPr lvl="2"/>
            <a:r>
              <a:rPr lang="en-US" altLang="ko-KR" dirty="0">
                <a:sym typeface="Calibri" charset="0"/>
              </a:rPr>
              <a:t>Third level</a:t>
            </a:r>
          </a:p>
          <a:p>
            <a:pPr lvl="3"/>
            <a:r>
              <a:rPr lang="en-US" altLang="ko-KR" dirty="0">
                <a:sym typeface="Calibri" charset="0"/>
              </a:rPr>
              <a:t>Fourth level</a:t>
            </a:r>
          </a:p>
          <a:p>
            <a:pPr lvl="4"/>
            <a:r>
              <a:rPr lang="en-US" altLang="ko-KR" dirty="0">
                <a:sym typeface="Calibri" charset="0"/>
              </a:rPr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827" y="4776497"/>
            <a:ext cx="535537" cy="2075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baseline="0">
          <a:solidFill>
            <a:schemeClr val="accent3"/>
          </a:solidFill>
          <a:latin typeface="+mj-lt"/>
          <a:ea typeface="+mj-ea"/>
          <a:cs typeface="다음_SemiBold" charset="0"/>
          <a:sym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Calibri" charset="0"/>
          <a:ea typeface="ＭＳ Ｐゴシック" charset="0"/>
          <a:cs typeface="다음_SemiBold" charset="0"/>
          <a:sym typeface="Calibri" charset="0"/>
        </a:defRPr>
      </a:lvl5pPr>
      <a:lvl6pPr marL="192876" algn="ctr" rtl="0" fontAlgn="base">
        <a:spcBef>
          <a:spcPct val="0"/>
        </a:spcBef>
        <a:spcAft>
          <a:spcPct val="0"/>
        </a:spcAft>
        <a:defRPr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6pPr>
      <a:lvl7pPr marL="385754" algn="ctr" rtl="0" fontAlgn="base">
        <a:spcBef>
          <a:spcPct val="0"/>
        </a:spcBef>
        <a:spcAft>
          <a:spcPct val="0"/>
        </a:spcAft>
        <a:defRPr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7pPr>
      <a:lvl8pPr marL="578630" algn="ctr" rtl="0" fontAlgn="base">
        <a:spcBef>
          <a:spcPct val="0"/>
        </a:spcBef>
        <a:spcAft>
          <a:spcPct val="0"/>
        </a:spcAft>
        <a:defRPr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8pPr>
      <a:lvl9pPr marL="771506" algn="ctr" rtl="0" fontAlgn="base">
        <a:spcBef>
          <a:spcPct val="0"/>
        </a:spcBef>
        <a:spcAft>
          <a:spcPct val="0"/>
        </a:spcAft>
        <a:defRPr sz="2700">
          <a:solidFill>
            <a:srgbClr val="1A1A1A"/>
          </a:solidFill>
          <a:latin typeface="Calibri" charset="0"/>
          <a:ea typeface="Calibri" charset="0"/>
          <a:cs typeface="Calibri" charset="0"/>
          <a:sym typeface="Calibri" charset="0"/>
        </a:defRPr>
      </a:lvl9pPr>
    </p:titleStyle>
    <p:bodyStyle>
      <a:lvl1pPr marL="188114" indent="-134538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ClrTx/>
        <a:buSzPct val="110000"/>
        <a:buFont typeface="Calibri"/>
        <a:buChar char="●"/>
        <a:defRPr lang="en-US" altLang="ko-KR" sz="1500" dirty="0">
          <a:solidFill>
            <a:schemeClr val="bg1"/>
          </a:solidFill>
          <a:latin typeface="+mn-lt"/>
          <a:ea typeface="+mn-ea"/>
          <a:cs typeface="나눔고딕" charset="0"/>
          <a:sym typeface="Calibri" charset="0"/>
        </a:defRPr>
      </a:lvl1pPr>
      <a:lvl2pPr marL="270266" indent="-134538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ClrTx/>
        <a:buSzPct val="100000"/>
        <a:buFont typeface="Calibri" charset="0"/>
        <a:buChar char="●"/>
        <a:defRPr lang="en-US" altLang="ko-KR" sz="1400" dirty="0">
          <a:solidFill>
            <a:schemeClr val="bg1"/>
          </a:solidFill>
          <a:latin typeface="+mn-lt"/>
          <a:ea typeface="+mn-ea"/>
          <a:cs typeface="나눔고딕" charset="0"/>
          <a:sym typeface="Calibri" charset="0"/>
        </a:defRPr>
      </a:lvl2pPr>
      <a:lvl3pPr marL="377420" indent="-134538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ClrTx/>
        <a:buSzPct val="95000"/>
        <a:buFont typeface="Calibri" charset="0"/>
        <a:buChar char="●"/>
        <a:defRPr lang="en-US" altLang="ko-KR" sz="1300" dirty="0">
          <a:solidFill>
            <a:schemeClr val="bg1"/>
          </a:solidFill>
          <a:latin typeface="+mn-lt"/>
          <a:ea typeface="+mn-ea"/>
          <a:cs typeface="나눔고딕" charset="0"/>
          <a:sym typeface="Calibri" charset="0"/>
        </a:defRPr>
      </a:lvl3pPr>
      <a:lvl4pPr marL="458380" indent="-107153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ClrTx/>
        <a:buFont typeface="Arial" charset="0"/>
        <a:buChar char="•"/>
        <a:defRPr lang="en-US" altLang="ko-KR" sz="1200" dirty="0">
          <a:solidFill>
            <a:schemeClr val="bg1"/>
          </a:solidFill>
          <a:latin typeface="+mn-lt"/>
          <a:ea typeface="+mn-ea"/>
          <a:cs typeface="나눔고딕" charset="0"/>
          <a:sym typeface="Calibri" charset="0"/>
        </a:defRPr>
      </a:lvl4pPr>
      <a:lvl5pPr marL="485763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Clr>
          <a:srgbClr val="343434"/>
        </a:buClr>
        <a:defRPr lang="en-US" altLang="ko-KR" sz="1100" dirty="0">
          <a:solidFill>
            <a:schemeClr val="bg1"/>
          </a:solidFill>
          <a:latin typeface="+mn-lt"/>
          <a:ea typeface="+mn-ea"/>
          <a:cs typeface="나눔고딕" charset="0"/>
          <a:sym typeface="Calibri" charset="0"/>
        </a:defRPr>
      </a:lvl5pPr>
      <a:lvl6pPr marL="192876" algn="ctr" rtl="0" fontAlgn="base">
        <a:spcBef>
          <a:spcPts val="8227"/>
        </a:spcBef>
        <a:spcAft>
          <a:spcPct val="0"/>
        </a:spcAft>
        <a:defRPr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6pPr>
      <a:lvl7pPr marL="385754" algn="ctr" rtl="0" fontAlgn="base">
        <a:spcBef>
          <a:spcPts val="8227"/>
        </a:spcBef>
        <a:spcAft>
          <a:spcPct val="0"/>
        </a:spcAft>
        <a:defRPr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7pPr>
      <a:lvl8pPr marL="578630" algn="ctr" rtl="0" fontAlgn="base">
        <a:spcBef>
          <a:spcPts val="8227"/>
        </a:spcBef>
        <a:spcAft>
          <a:spcPct val="0"/>
        </a:spcAft>
        <a:defRPr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8pPr>
      <a:lvl9pPr marL="771506" algn="ctr" rtl="0" fontAlgn="base">
        <a:spcBef>
          <a:spcPts val="8227"/>
        </a:spcBef>
        <a:spcAft>
          <a:spcPct val="0"/>
        </a:spcAft>
        <a:defRPr sz="525" i="1">
          <a:solidFill>
            <a:srgbClr val="343434"/>
          </a:solidFill>
          <a:latin typeface="+mj-lt"/>
          <a:ea typeface="+mj-ea"/>
          <a:cs typeface="+mj-cs"/>
          <a:sym typeface="Calibri" charset="0"/>
        </a:defRPr>
      </a:lvl9pPr>
    </p:bodyStyle>
    <p:otherStyle>
      <a:defPPr>
        <a:defRPr lang="ko-KR"/>
      </a:defPPr>
      <a:lvl1pPr marL="0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6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4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2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5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4" rtl="0" eaLnBrk="1" latinLnBrk="1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</a:t>
            </a:r>
            <a:r>
              <a:rPr lang="ko-KR" altLang="en-US" dirty="0" smtClean="0"/>
              <a:t>활용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LOD Touch Day</a:t>
            </a:r>
            <a:endParaRPr lang="en-US" dirty="0" smtClean="0"/>
          </a:p>
          <a:p>
            <a:pPr lvl="1"/>
            <a:r>
              <a:rPr lang="ko-KR" altLang="en-US" dirty="0" smtClean="0"/>
              <a:t>허 홍 수</a:t>
            </a:r>
            <a:endParaRPr lang="en-US" dirty="0" smtClean="0"/>
          </a:p>
          <a:p>
            <a:pPr lvl="2"/>
            <a:r>
              <a:rPr lang="en-US" dirty="0" err="1" smtClean="0"/>
              <a:t>LiST</a:t>
            </a:r>
            <a:r>
              <a:rPr lang="en-US" dirty="0" smtClean="0"/>
              <a:t> Inc.</a:t>
            </a:r>
          </a:p>
          <a:p>
            <a:pPr lvl="3"/>
            <a:r>
              <a:rPr lang="en-US" dirty="0" smtClean="0"/>
              <a:t>joyhong@li-st.com</a:t>
            </a:r>
          </a:p>
          <a:p>
            <a:pPr lvl="4"/>
            <a:r>
              <a:rPr lang="en-US" dirty="0" smtClean="0"/>
              <a:t>2015-04-29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2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활용 샘플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987574"/>
            <a:ext cx="5625895" cy="357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2357590" y="2060237"/>
            <a:ext cx="3951730" cy="2542733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6997" y="1923678"/>
            <a:ext cx="2576259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한국</a:t>
            </a:r>
            <a:r>
              <a:rPr lang="ko-KR" altLang="en-US" sz="1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사</a:t>
            </a:r>
            <a:r>
              <a:rPr lang="en-US" altLang="ko-KR" sz="1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LOD</a:t>
            </a:r>
            <a:r>
              <a:rPr lang="ko-KR" altLang="en-US" sz="1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에 포함된 데이터</a:t>
            </a:r>
            <a:endParaRPr lang="ko-KR" altLang="en-US" sz="1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67628" y="1370489"/>
            <a:ext cx="3951730" cy="553189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9188" y="1131590"/>
            <a:ext cx="2342054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생물정보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LOD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 포함된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78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LOD</a:t>
            </a:r>
            <a:r>
              <a:rPr lang="en-US" dirty="0" smtClean="0"/>
              <a:t> </a:t>
            </a:r>
            <a:r>
              <a:rPr lang="ko-KR" altLang="en-US" dirty="0" smtClean="0"/>
              <a:t>데이터 사용하기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획득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-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3"/>
            <a:r>
              <a:rPr lang="ko-KR" altLang="en-US" dirty="0"/>
              <a:t>해당하는 </a:t>
            </a:r>
            <a:r>
              <a:rPr lang="en-US" altLang="ko-KR" dirty="0"/>
              <a:t>URI</a:t>
            </a:r>
            <a:r>
              <a:rPr lang="ko-KR" altLang="en-US" dirty="0"/>
              <a:t>에 대한 데이터 전체를 텍스트 형태로 가져와 사용하기에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부분적으로 사용하고자 할 경우 데이터를 가져온 후 </a:t>
            </a:r>
            <a:r>
              <a:rPr lang="ko-KR" altLang="en-US" dirty="0" err="1" smtClean="0"/>
              <a:t>파싱이</a:t>
            </a:r>
            <a:r>
              <a:rPr lang="ko-KR" altLang="en-US" dirty="0" smtClean="0"/>
              <a:t> 필요함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별도의 라이브러리가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Jena - </a:t>
            </a:r>
            <a:r>
              <a:rPr lang="en-US" altLang="ko-KR" dirty="0" err="1" smtClean="0"/>
              <a:t>FileManager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RDF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데이터를 구성하는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가져와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subject, predicate, object </a:t>
            </a:r>
            <a:r>
              <a:rPr lang="ko-KR" altLang="en-US" dirty="0" smtClean="0"/>
              <a:t>단위로 구분하여 활용할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Client </a:t>
            </a:r>
            <a:r>
              <a:rPr lang="ko-KR" altLang="en-US" dirty="0" smtClean="0"/>
              <a:t>측에서 필요에 따른 다른 처리를 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SPARQL Endpoint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사용자가 원하는 형태의 데이터를 </a:t>
            </a:r>
            <a:r>
              <a:rPr lang="en-US" altLang="ko-KR" dirty="0" err="1" smtClean="0"/>
              <a:t>SPARQL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질의하여 가져와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SPARQL</a:t>
            </a:r>
            <a:r>
              <a:rPr lang="ko-KR" altLang="en-US" dirty="0" smtClean="0"/>
              <a:t>을 사용하여 유용한 질의가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Server </a:t>
            </a:r>
            <a:r>
              <a:rPr lang="ko-KR" altLang="en-US" dirty="0" smtClean="0"/>
              <a:t>측에서 질의 연산을 수행하고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는 결과만 받음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DE4C-F622-2645-8E87-C1DDDE9BCD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09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BufferedReader</a:t>
            </a:r>
            <a:r>
              <a:rPr lang="ko-KR" altLang="en-US" dirty="0" smtClean="0"/>
              <a:t>를 활용한 </a:t>
            </a:r>
            <a:r>
              <a:rPr lang="en-US" altLang="ko-KR" dirty="0" err="1" smtClean="0"/>
              <a:t>LOD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획득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8680" y="987574"/>
            <a:ext cx="5522439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 = "http://lod.nature.go.kr/resource/</a:t>
            </a:r>
            <a:r>
              <a:rPr lang="en-US" altLang="ko-KR" sz="1200" dirty="0" err="1">
                <a:solidFill>
                  <a:schemeClr val="bg1"/>
                </a:solidFill>
              </a:rPr>
              <a:t>Betula_schmidtii_Regel</a:t>
            </a:r>
            <a:r>
              <a:rPr lang="en-US" altLang="ko-KR" sz="1200" dirty="0">
                <a:solidFill>
                  <a:schemeClr val="bg1"/>
                </a:solidFill>
              </a:rPr>
              <a:t>";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URL </a:t>
            </a:r>
            <a:r>
              <a:rPr lang="en-US" altLang="ko-KR" sz="1200" dirty="0" err="1">
                <a:solidFill>
                  <a:schemeClr val="bg1"/>
                </a:solidFill>
              </a:rPr>
              <a:t>url</a:t>
            </a:r>
            <a:r>
              <a:rPr lang="en-US" altLang="ko-KR" sz="1200" dirty="0">
                <a:solidFill>
                  <a:schemeClr val="bg1"/>
                </a:solidFill>
              </a:rPr>
              <a:t> = new URL(</a:t>
            </a:r>
            <a:r>
              <a:rPr lang="en-US" altLang="ko-KR" sz="1200" dirty="0" err="1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URLConnection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conn = </a:t>
            </a:r>
            <a:r>
              <a:rPr lang="en-US" altLang="ko-KR" sz="1200" dirty="0" err="1">
                <a:solidFill>
                  <a:schemeClr val="bg1"/>
                </a:solidFill>
              </a:rPr>
              <a:t>url.openConnection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BufferedReader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br</a:t>
            </a:r>
            <a:r>
              <a:rPr lang="en-US" altLang="ko-KR" sz="1200" b="1" dirty="0">
                <a:solidFill>
                  <a:srgbClr val="FF0000"/>
                </a:solidFill>
              </a:rPr>
              <a:t> = new </a:t>
            </a:r>
            <a:r>
              <a:rPr lang="en-US" altLang="ko-KR" sz="1200" b="1" dirty="0" err="1">
                <a:solidFill>
                  <a:srgbClr val="FF0000"/>
                </a:solidFill>
              </a:rPr>
              <a:t>BufferedReader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   new </a:t>
            </a:r>
            <a:r>
              <a:rPr lang="en-US" altLang="ko-KR" sz="1200" b="1" dirty="0" err="1">
                <a:solidFill>
                  <a:srgbClr val="FF0000"/>
                </a:solidFill>
              </a:rPr>
              <a:t>InputStreamReader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conn.getInputStream</a:t>
            </a:r>
            <a:r>
              <a:rPr lang="en-US" altLang="ko-KR" sz="1200" b="1" dirty="0">
                <a:solidFill>
                  <a:srgbClr val="FF0000"/>
                </a:solidFill>
              </a:rPr>
              <a:t>(), "UTF-8"))</a:t>
            </a:r>
            <a:r>
              <a:rPr lang="en-US" altLang="ko-KR" sz="1200" dirty="0">
                <a:solidFill>
                  <a:schemeClr val="bg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200" dirty="0">
                <a:solidFill>
                  <a:schemeClr val="bg1"/>
                </a:solidFill>
              </a:rPr>
              <a:t>line;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while </a:t>
            </a:r>
            <a:r>
              <a:rPr lang="en-US" altLang="ko-KR" sz="1200" dirty="0">
                <a:solidFill>
                  <a:schemeClr val="bg1"/>
                </a:solidFill>
              </a:rPr>
              <a:t>((line = </a:t>
            </a:r>
            <a:r>
              <a:rPr lang="en-US" altLang="ko-KR" sz="1200" dirty="0" err="1">
                <a:solidFill>
                  <a:schemeClr val="bg1"/>
                </a:solidFill>
              </a:rPr>
              <a:t>br.readLine</a:t>
            </a:r>
            <a:r>
              <a:rPr lang="en-US" altLang="ko-KR" sz="1200" dirty="0">
                <a:solidFill>
                  <a:schemeClr val="bg1"/>
                </a:solidFill>
              </a:rPr>
              <a:t>()) != null) </a:t>
            </a:r>
            <a:r>
              <a:rPr lang="en-US" altLang="ko-KR" sz="1200" dirty="0" smtClean="0">
                <a:solidFill>
                  <a:schemeClr val="bg1"/>
                </a:solidFill>
              </a:rPr>
              <a:t>{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System.</a:t>
            </a:r>
            <a:r>
              <a:rPr lang="en-US" altLang="ko-KR" sz="1200" i="1" dirty="0" err="1" smtClean="0">
                <a:solidFill>
                  <a:schemeClr val="bg1"/>
                </a:solidFill>
              </a:rPr>
              <a:t>out.println</a:t>
            </a:r>
            <a:r>
              <a:rPr lang="en-US" altLang="ko-KR" sz="1200" i="1" dirty="0" smtClean="0">
                <a:solidFill>
                  <a:schemeClr val="bg1"/>
                </a:solidFill>
              </a:rPr>
              <a:t>(line</a:t>
            </a:r>
            <a:r>
              <a:rPr lang="en-US" altLang="ko-KR" sz="1200" i="1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FileManager</a:t>
            </a:r>
            <a:r>
              <a:rPr lang="ko-KR" altLang="en-US" dirty="0" smtClean="0"/>
              <a:t>를 활용한 </a:t>
            </a:r>
            <a:r>
              <a:rPr lang="en-US" altLang="ko-KR" dirty="0" err="1" smtClean="0"/>
              <a:t>LOD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획득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669" y="915566"/>
            <a:ext cx="6074683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 = "http://lod.nature.go.kr/resource/</a:t>
            </a:r>
            <a:r>
              <a:rPr lang="en-US" altLang="ko-KR" sz="1200" dirty="0" err="1">
                <a:solidFill>
                  <a:schemeClr val="bg1"/>
                </a:solidFill>
              </a:rPr>
              <a:t>Betula_schmidtii_Regel</a:t>
            </a:r>
            <a:r>
              <a:rPr lang="en-US" altLang="ko-KR" sz="1200" dirty="0">
                <a:solidFill>
                  <a:schemeClr val="bg1"/>
                </a:solidFill>
              </a:rPr>
              <a:t>";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Model </a:t>
            </a:r>
            <a:r>
              <a:rPr lang="en-US" altLang="ko-KR" sz="1200" dirty="0" err="1">
                <a:solidFill>
                  <a:schemeClr val="bg1"/>
                </a:solidFill>
              </a:rPr>
              <a:t>model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</a:rPr>
              <a:t>FileManager.get</a:t>
            </a:r>
            <a:r>
              <a:rPr lang="en-US" altLang="ko-KR" sz="1200" b="1" dirty="0">
                <a:solidFill>
                  <a:srgbClr val="FF0000"/>
                </a:solidFill>
              </a:rPr>
              <a:t>().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loadModel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uri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2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StmtIterator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iter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model.listStatements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ResourceFactory.createResource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), null, (</a:t>
            </a:r>
            <a:r>
              <a:rPr lang="en-US" altLang="ko-KR" sz="1200" dirty="0" err="1">
                <a:solidFill>
                  <a:schemeClr val="bg1"/>
                </a:solidFill>
              </a:rPr>
              <a:t>RDFNode</a:t>
            </a:r>
            <a:r>
              <a:rPr lang="en-US" altLang="ko-KR" sz="1200" dirty="0">
                <a:solidFill>
                  <a:schemeClr val="bg1"/>
                </a:solidFill>
              </a:rPr>
              <a:t>)null);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Statement </a:t>
            </a:r>
            <a:r>
              <a:rPr lang="en-US" altLang="ko-KR" sz="1200" dirty="0" err="1">
                <a:solidFill>
                  <a:schemeClr val="bg1"/>
                </a:solidFill>
              </a:rPr>
              <a:t>stmt</a:t>
            </a:r>
            <a:r>
              <a:rPr lang="en-US" altLang="ko-KR" sz="1200" dirty="0">
                <a:solidFill>
                  <a:schemeClr val="bg1"/>
                </a:solidFill>
              </a:rPr>
              <a:t> = null;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200" dirty="0">
                <a:solidFill>
                  <a:schemeClr val="bg1"/>
                </a:solidFill>
              </a:rPr>
              <a:t>sub = null, prop = null, </a:t>
            </a:r>
            <a:r>
              <a:rPr lang="en-US" altLang="ko-KR" sz="1200" dirty="0" err="1">
                <a:solidFill>
                  <a:schemeClr val="bg1"/>
                </a:solidFill>
              </a:rPr>
              <a:t>obj</a:t>
            </a:r>
            <a:r>
              <a:rPr lang="en-US" altLang="ko-KR" sz="1200" dirty="0">
                <a:solidFill>
                  <a:schemeClr val="bg1"/>
                </a:solidFill>
              </a:rPr>
              <a:t> = null</a:t>
            </a:r>
            <a:r>
              <a:rPr lang="en-US" altLang="ko-KR" sz="12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while(</a:t>
            </a:r>
            <a:r>
              <a:rPr lang="en-US" altLang="ko-KR" sz="1200" dirty="0" err="1">
                <a:solidFill>
                  <a:schemeClr val="bg1"/>
                </a:solidFill>
              </a:rPr>
              <a:t>iter.hasNext</a:t>
            </a:r>
            <a:r>
              <a:rPr lang="en-US" altLang="ko-KR" sz="1200" dirty="0">
                <a:solidFill>
                  <a:schemeClr val="bg1"/>
                </a:solidFill>
              </a:rPr>
              <a:t>()){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stmt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iter.next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sub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stmt.getSubject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>
                <a:solidFill>
                  <a:schemeClr val="bg1"/>
                </a:solidFill>
              </a:rPr>
              <a:t>toString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prop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stmt.getPredicate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>
                <a:solidFill>
                  <a:schemeClr val="bg1"/>
                </a:solidFill>
              </a:rPr>
              <a:t>toString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obj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stmt.getObject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>
                <a:solidFill>
                  <a:schemeClr val="bg1"/>
                </a:solidFill>
              </a:rPr>
              <a:t>toString</a:t>
            </a:r>
            <a:r>
              <a:rPr lang="en-US" altLang="ko-KR" sz="1200" dirty="0" smtClean="0">
                <a:solidFill>
                  <a:schemeClr val="bg1"/>
                </a:solidFill>
              </a:rPr>
              <a:t>();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SPARQL</a:t>
            </a:r>
            <a:r>
              <a:rPr lang="en-US" altLang="ko-KR" dirty="0" smtClean="0"/>
              <a:t> Endpoint</a:t>
            </a:r>
            <a:r>
              <a:rPr lang="ko-KR" altLang="en-US" dirty="0" smtClean="0"/>
              <a:t>를 활용한 </a:t>
            </a:r>
            <a:r>
              <a:rPr lang="en-US" altLang="ko-KR" dirty="0" err="1" smtClean="0"/>
              <a:t>LOD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획득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48680" y="1059582"/>
            <a:ext cx="60198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queryString</a:t>
            </a:r>
            <a:r>
              <a:rPr lang="en-US" altLang="ko-KR" sz="1200" dirty="0" smtClean="0">
                <a:solidFill>
                  <a:schemeClr val="bg1"/>
                </a:solidFill>
              </a:rPr>
              <a:t> = “</a:t>
            </a:r>
            <a:r>
              <a:rPr lang="en-US" altLang="ko-KR" sz="1200" b="1" dirty="0">
                <a:solidFill>
                  <a:srgbClr val="FF0000"/>
                </a:solidFill>
              </a:rPr>
              <a:t>select * where {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200" b="1" dirty="0">
                <a:solidFill>
                  <a:srgbClr val="FF0000"/>
                </a:solidFill>
              </a:rPr>
              <a:t>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no:commonName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박달나무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’@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ko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.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                           ?s ?p ?o .}</a:t>
            </a:r>
            <a:r>
              <a:rPr lang="en-US" altLang="ko-KR" sz="1200" dirty="0" smtClean="0">
                <a:solidFill>
                  <a:schemeClr val="bg1"/>
                </a:solidFill>
              </a:rPr>
              <a:t>”;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String service </a:t>
            </a:r>
            <a:r>
              <a:rPr lang="en-US" altLang="ko-KR" sz="1200" dirty="0">
                <a:solidFill>
                  <a:schemeClr val="bg1"/>
                </a:solidFill>
              </a:rPr>
              <a:t>= “http://</a:t>
            </a:r>
            <a:r>
              <a:rPr lang="en-US" altLang="ko-KR" sz="1200" dirty="0" smtClean="0">
                <a:solidFill>
                  <a:schemeClr val="bg1"/>
                </a:solidFill>
              </a:rPr>
              <a:t>lod.nature.go.kr/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sparql</a:t>
            </a:r>
            <a:r>
              <a:rPr lang="en-US" altLang="ko-KR" sz="1200" dirty="0" smtClean="0">
                <a:solidFill>
                  <a:schemeClr val="bg1"/>
                </a:solidFill>
              </a:rPr>
              <a:t>”;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Query </a:t>
            </a:r>
            <a:r>
              <a:rPr lang="en-US" altLang="ko-KR" sz="1200" dirty="0" err="1">
                <a:solidFill>
                  <a:schemeClr val="bg1"/>
                </a:solidFill>
              </a:rPr>
              <a:t>query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QueryFactory.create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queryString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en-US" altLang="ko-KR" sz="1200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QueryExecution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qexec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</a:rPr>
              <a:t>QueryExecutionFactory.sparqlService</a:t>
            </a:r>
            <a:r>
              <a:rPr lang="en-US" altLang="ko-KR" sz="1200" b="1" dirty="0">
                <a:solidFill>
                  <a:srgbClr val="FF0000"/>
                </a:solidFill>
              </a:rPr>
              <a:t>(service, query);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ResultSet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results = null;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try </a:t>
            </a:r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results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qexec.execSelect</a:t>
            </a:r>
            <a:r>
              <a:rPr lang="en-US" altLang="ko-KR" sz="1200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 catch (Exception e) {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e.printStackTrace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획득한 데이터 찾기 </a:t>
            </a:r>
            <a:r>
              <a:rPr lang="en-US" altLang="ko-KR" dirty="0" smtClean="0"/>
              <a:t>(Jena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42600" y="844022"/>
            <a:ext cx="5940000" cy="4176000"/>
          </a:xfrm>
        </p:spPr>
        <p:txBody>
          <a:bodyPr/>
          <a:lstStyle/>
          <a:p>
            <a:r>
              <a:rPr lang="en-US" altLang="ko-KR" dirty="0" smtClean="0"/>
              <a:t>Jena Model</a:t>
            </a:r>
            <a:r>
              <a:rPr lang="ko-KR" altLang="en-US" dirty="0" smtClean="0"/>
              <a:t>로 획득한 데이터에 대하여 특정 조건의 데이터 찾기</a:t>
            </a:r>
            <a:endParaRPr lang="en-US" altLang="ko-KR" dirty="0" smtClean="0"/>
          </a:p>
          <a:p>
            <a:pPr lvl="2"/>
            <a:r>
              <a:rPr lang="ko-KR" altLang="en-US" sz="1400" dirty="0"/>
              <a:t>특정</a:t>
            </a:r>
            <a:r>
              <a:rPr lang="en-US" altLang="ko-KR" sz="1400" dirty="0" smtClean="0"/>
              <a:t>URI</a:t>
            </a:r>
            <a:r>
              <a:rPr lang="ko-KR" altLang="en-US" sz="1400" dirty="0" smtClean="0"/>
              <a:t>가  </a:t>
            </a:r>
            <a:r>
              <a:rPr lang="en-US" altLang="ko-KR" sz="1400" dirty="0"/>
              <a:t>subject</a:t>
            </a:r>
            <a:r>
              <a:rPr lang="ko-KR" altLang="en-US" sz="1400" dirty="0"/>
              <a:t>인 모든 </a:t>
            </a:r>
            <a:r>
              <a:rPr lang="en-US" altLang="ko-KR" sz="1400" dirty="0"/>
              <a:t>Statement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가져옴</a:t>
            </a:r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marL="242882" lvl="2" indent="0">
              <a:buNone/>
            </a:pPr>
            <a:endParaRPr lang="en-US" altLang="ko-KR" sz="1400" dirty="0" smtClean="0"/>
          </a:p>
          <a:p>
            <a:pPr lvl="2"/>
            <a:r>
              <a:rPr lang="ko-KR" altLang="en-US" sz="1400" dirty="0" smtClean="0"/>
              <a:t>특정 </a:t>
            </a:r>
            <a:r>
              <a:rPr lang="en-US" altLang="ko-KR" sz="1400" dirty="0" smtClean="0"/>
              <a:t>URI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subject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Statement</a:t>
            </a:r>
            <a:r>
              <a:rPr lang="ko-KR" altLang="en-US" sz="1400" dirty="0" smtClean="0"/>
              <a:t>중에서 </a:t>
            </a:r>
            <a:r>
              <a:rPr lang="en-US" altLang="ko-KR" sz="1400" dirty="0" smtClean="0"/>
              <a:t>predicate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prop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Statement</a:t>
            </a:r>
            <a:r>
              <a:rPr lang="ko-KR" altLang="en-US" sz="1400" dirty="0" smtClean="0"/>
              <a:t>만 가져옴</a:t>
            </a:r>
            <a:endParaRPr lang="ko-KR" altLang="en-US" sz="1400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10143" y="3219822"/>
            <a:ext cx="6403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Model </a:t>
            </a:r>
            <a:r>
              <a:rPr lang="en-US" altLang="ko-KR" sz="1200" dirty="0" err="1">
                <a:solidFill>
                  <a:schemeClr val="bg1"/>
                </a:solidFill>
              </a:rPr>
              <a:t>model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FileManager.get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loadModel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StmtIterator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iter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model.listStatements</a:t>
            </a:r>
            <a:r>
              <a:rPr lang="en-US" altLang="ko-KR" sz="1200" dirty="0" smtClean="0">
                <a:solidFill>
                  <a:schemeClr val="bg1"/>
                </a:solidFill>
              </a:rPr>
              <a:t>(null,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ResourceFactory.createProperty</a:t>
            </a:r>
            <a:r>
              <a:rPr lang="en-US" altLang="ko-KR" sz="1200" dirty="0" smtClean="0">
                <a:solidFill>
                  <a:schemeClr val="bg1"/>
                </a:solidFill>
              </a:rPr>
              <a:t>(prop),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RDFNode</a:t>
            </a:r>
            <a:r>
              <a:rPr lang="en-US" altLang="ko-KR" sz="1200" dirty="0">
                <a:solidFill>
                  <a:schemeClr val="bg1"/>
                </a:solidFill>
              </a:rPr>
              <a:t>)null</a:t>
            </a:r>
            <a:r>
              <a:rPr lang="en-US" altLang="ko-KR" sz="1200" dirty="0" smtClean="0">
                <a:solidFill>
                  <a:schemeClr val="bg1"/>
                </a:solidFill>
              </a:rPr>
              <a:t>);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36712" y="4299942"/>
            <a:ext cx="1584176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Resource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924944" y="4299942"/>
            <a:ext cx="1584176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Property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69160" y="4299942"/>
            <a:ext cx="1584176" cy="21602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err="1" smtClean="0">
                <a:solidFill>
                  <a:srgbClr val="000000"/>
                </a:solidFill>
                <a:latin typeface="Calibri" charset="0"/>
                <a:sym typeface="Calibri" charset="0"/>
              </a:rPr>
              <a:t>RDFNode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cxnSp>
        <p:nvCxnSpPr>
          <p:cNvPr id="10" name="직선 화살표 연결선 9"/>
          <p:cNvCxnSpPr>
            <a:stCxn id="6" idx="0"/>
          </p:cNvCxnSpPr>
          <p:nvPr/>
        </p:nvCxnSpPr>
        <p:spPr bwMode="auto">
          <a:xfrm flipV="1">
            <a:off x="1628800" y="3866153"/>
            <a:ext cx="1800200" cy="43378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7" idx="0"/>
          </p:cNvCxnSpPr>
          <p:nvPr/>
        </p:nvCxnSpPr>
        <p:spPr bwMode="auto">
          <a:xfrm flipV="1">
            <a:off x="3717032" y="3795886"/>
            <a:ext cx="1296144" cy="5040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8" idx="0"/>
          </p:cNvCxnSpPr>
          <p:nvPr/>
        </p:nvCxnSpPr>
        <p:spPr bwMode="auto">
          <a:xfrm flipV="1">
            <a:off x="5661248" y="3866153"/>
            <a:ext cx="144016" cy="43378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980728" y="1635646"/>
            <a:ext cx="4810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Model </a:t>
            </a:r>
            <a:r>
              <a:rPr lang="en-US" altLang="ko-KR" sz="1200" dirty="0" err="1">
                <a:solidFill>
                  <a:schemeClr val="bg1"/>
                </a:solidFill>
              </a:rPr>
              <a:t>model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FileManager.get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loadModel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StmtIterator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iter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model.listStatements</a:t>
            </a:r>
            <a:r>
              <a:rPr lang="en-US" altLang="ko-KR" sz="1200" dirty="0" smtClean="0">
                <a:solidFill>
                  <a:schemeClr val="bg1"/>
                </a:solidFill>
              </a:rPr>
              <a:t>();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획득한 데이터 찾기 </a:t>
            </a:r>
            <a:r>
              <a:rPr lang="en-US" altLang="ko-KR" dirty="0" smtClean="0"/>
              <a:t>(Jena Model) - </a:t>
            </a:r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642600" y="844022"/>
            <a:ext cx="5940000" cy="4176000"/>
          </a:xfrm>
        </p:spPr>
        <p:txBody>
          <a:bodyPr/>
          <a:lstStyle/>
          <a:p>
            <a:r>
              <a:rPr lang="en-US" altLang="ko-KR" dirty="0" smtClean="0"/>
              <a:t>Jena Model</a:t>
            </a:r>
            <a:r>
              <a:rPr lang="ko-KR" altLang="en-US" dirty="0" smtClean="0"/>
              <a:t>로 획득한 데이터에 대하여 특정 조건의 데이터 찾기</a:t>
            </a:r>
            <a:endParaRPr lang="en-US" altLang="ko-KR" dirty="0" smtClean="0"/>
          </a:p>
          <a:p>
            <a:pPr lvl="2"/>
            <a:r>
              <a:rPr lang="ko-KR" altLang="en-US" sz="1400" dirty="0" smtClean="0"/>
              <a:t>다중 조건을 만족하는 </a:t>
            </a:r>
            <a:r>
              <a:rPr lang="en-US" altLang="ko-KR" sz="1400" dirty="0" smtClean="0"/>
              <a:t>Statement</a:t>
            </a:r>
            <a:r>
              <a:rPr lang="ko-KR" altLang="en-US" sz="1400" dirty="0" smtClean="0"/>
              <a:t>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가져옴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/>
              <a:t>특정 </a:t>
            </a:r>
            <a:r>
              <a:rPr lang="en-US" altLang="ko-KR" sz="1400" dirty="0"/>
              <a:t>URI</a:t>
            </a:r>
            <a:r>
              <a:rPr lang="ko-KR" altLang="en-US" sz="1400" dirty="0"/>
              <a:t>가 </a:t>
            </a:r>
            <a:r>
              <a:rPr lang="en-US" altLang="ko-KR" sz="1400" dirty="0"/>
              <a:t>subject</a:t>
            </a:r>
            <a:r>
              <a:rPr lang="ko-KR" altLang="en-US" sz="1400" dirty="0"/>
              <a:t>인 </a:t>
            </a:r>
            <a:r>
              <a:rPr lang="en-US" altLang="ko-KR" sz="1400" dirty="0"/>
              <a:t>Statement</a:t>
            </a:r>
            <a:r>
              <a:rPr lang="ko-KR" altLang="en-US" sz="1400" dirty="0"/>
              <a:t>중에서 </a:t>
            </a:r>
            <a:r>
              <a:rPr lang="en-US" altLang="ko-KR" sz="1400" dirty="0"/>
              <a:t>predicate</a:t>
            </a:r>
            <a:r>
              <a:rPr lang="ko-KR" altLang="en-US" sz="1400" dirty="0"/>
              <a:t>가 </a:t>
            </a:r>
            <a:r>
              <a:rPr lang="en-US" altLang="ko-KR" sz="1400" dirty="0" err="1" smtClean="0"/>
              <a:t>rdfs:comment</a:t>
            </a:r>
            <a:r>
              <a:rPr lang="ko-KR" altLang="en-US" sz="1400" dirty="0" smtClean="0"/>
              <a:t>이거나 </a:t>
            </a:r>
            <a:r>
              <a:rPr lang="en-US" altLang="ko-KR" sz="1400" dirty="0" err="1" smtClean="0"/>
              <a:t>dcterms:abstract</a:t>
            </a:r>
            <a:r>
              <a:rPr lang="ko-KR" altLang="en-US" sz="1400" dirty="0" smtClean="0"/>
              <a:t>인 </a:t>
            </a:r>
            <a:r>
              <a:rPr lang="en-US" altLang="ko-KR" sz="1400" dirty="0"/>
              <a:t>Statement</a:t>
            </a:r>
            <a:r>
              <a:rPr lang="ko-KR" altLang="en-US" sz="1400" dirty="0"/>
              <a:t>만 </a:t>
            </a:r>
            <a:r>
              <a:rPr lang="ko-KR" altLang="en-US" sz="1400" dirty="0" smtClean="0"/>
              <a:t>가져옴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marL="242882" lvl="2" indent="0">
              <a:buNone/>
            </a:pPr>
            <a:endParaRPr lang="en-US" altLang="ko-KR" sz="1400" dirty="0" smtClean="0"/>
          </a:p>
          <a:p>
            <a:pPr marL="242882" lvl="2" indent="0">
              <a:buNone/>
            </a:pP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4664" y="2410891"/>
            <a:ext cx="60486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Model </a:t>
            </a:r>
            <a:r>
              <a:rPr lang="en-US" altLang="ko-KR" sz="1200" dirty="0" err="1">
                <a:solidFill>
                  <a:schemeClr val="bg1"/>
                </a:solidFill>
              </a:rPr>
              <a:t>model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FileManager.get</a:t>
            </a:r>
            <a:r>
              <a:rPr lang="en-US" altLang="ko-KR" sz="1200" dirty="0">
                <a:solidFill>
                  <a:schemeClr val="bg1"/>
                </a:solidFill>
              </a:rPr>
              <a:t>().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loadModel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uri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StmtIterator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iter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model.listStatements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new </a:t>
            </a:r>
            <a:r>
              <a:rPr lang="en-US" altLang="ko-KR" sz="1200" b="1" dirty="0" err="1">
                <a:solidFill>
                  <a:srgbClr val="FF0000"/>
                </a:solidFill>
              </a:rPr>
              <a:t>SimpleSelector</a:t>
            </a:r>
            <a:r>
              <a:rPr lang="en-US" altLang="ko-KR" sz="1200" b="1" dirty="0">
                <a:solidFill>
                  <a:srgbClr val="FF0000"/>
                </a:solidFill>
              </a:rPr>
              <a:t>(){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public </a:t>
            </a:r>
            <a:r>
              <a:rPr lang="en-US" altLang="ko-KR" sz="1200" b="1" dirty="0" err="1">
                <a:solidFill>
                  <a:srgbClr val="FF0000"/>
                </a:solidFill>
              </a:rPr>
              <a:t>boolean</a:t>
            </a:r>
            <a:r>
              <a:rPr lang="en-US" altLang="ko-KR" sz="1200" b="1" dirty="0">
                <a:solidFill>
                  <a:srgbClr val="FF0000"/>
                </a:solidFill>
              </a:rPr>
              <a:t> selects(Statement s){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	return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s.getPredicate</a:t>
            </a:r>
            <a:r>
              <a:rPr lang="en-US" altLang="ko-KR" sz="1200" b="1" dirty="0">
                <a:solidFill>
                  <a:srgbClr val="FF0000"/>
                </a:solidFill>
              </a:rPr>
              <a:t>().equals(</a:t>
            </a:r>
            <a:r>
              <a:rPr lang="en-US" altLang="ko-KR" sz="1200" b="1" dirty="0" err="1">
                <a:solidFill>
                  <a:srgbClr val="FF0000"/>
                </a:solidFill>
              </a:rPr>
              <a:t>RDFS.comment</a:t>
            </a:r>
            <a:r>
              <a:rPr lang="en-US" altLang="ko-KR" sz="1200" b="1" dirty="0">
                <a:solidFill>
                  <a:srgbClr val="FF0000"/>
                </a:solidFill>
              </a:rPr>
              <a:t>) ||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s.getPredicate</a:t>
            </a:r>
            <a:r>
              <a:rPr lang="en-US" altLang="ko-KR" sz="1200" b="1" dirty="0">
                <a:solidFill>
                  <a:srgbClr val="FF0000"/>
                </a:solidFill>
              </a:rPr>
              <a:t>().equals(</a:t>
            </a:r>
            <a:r>
              <a:rPr lang="en-US" altLang="ko-KR" sz="1200" b="1" dirty="0" err="1">
                <a:solidFill>
                  <a:srgbClr val="FF0000"/>
                </a:solidFill>
              </a:rPr>
              <a:t>DCTerms.abstract</a:t>
            </a:r>
            <a:r>
              <a:rPr lang="en-US" altLang="ko-KR" sz="1200" b="1" dirty="0">
                <a:solidFill>
                  <a:srgbClr val="FF0000"/>
                </a:solidFill>
              </a:rPr>
              <a:t>_));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}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}</a:t>
            </a:r>
            <a:r>
              <a:rPr lang="en-US" altLang="ko-KR" sz="1200" dirty="0" smtClean="0">
                <a:solidFill>
                  <a:schemeClr val="bg1"/>
                </a:solidFill>
              </a:rPr>
              <a:t>);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09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SPARQL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454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SPARQL</a:t>
            </a:r>
            <a:r>
              <a:rPr lang="en-US" altLang="ko-KR" dirty="0" smtClean="0"/>
              <a:t> Endpoint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2" y="1203599"/>
            <a:ext cx="3279734" cy="2381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48" y="1203598"/>
            <a:ext cx="3114254" cy="2381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33686" y="3673356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생물정</a:t>
            </a:r>
            <a:r>
              <a:rPr lang="ko-KR" altLang="en-US" sz="1600" dirty="0">
                <a:solidFill>
                  <a:schemeClr val="bg1"/>
                </a:solidFill>
              </a:rPr>
              <a:t>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LOD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26674" y="3673356"/>
            <a:ext cx="1287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한국사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1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SPARQL Endpoint</a:t>
            </a:r>
            <a:r>
              <a:rPr lang="ko-KR" altLang="en-US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0" y="987574"/>
            <a:ext cx="5636281" cy="3628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992500" y="3613770"/>
            <a:ext cx="1140356" cy="32613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2856" y="3363838"/>
            <a:ext cx="1092586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HTML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RDF/XML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XML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JSON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265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SPARQL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044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SPARQL Endpoint</a:t>
            </a:r>
            <a:r>
              <a:rPr lang="ko-KR" altLang="en-US" dirty="0"/>
              <a:t> </a:t>
            </a:r>
            <a:r>
              <a:rPr lang="ko-KR" altLang="en-US" dirty="0" smtClean="0"/>
              <a:t>예제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5" y="987574"/>
            <a:ext cx="5903523" cy="3704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7598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질의하기 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8911" y="946338"/>
            <a:ext cx="659491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</a:rPr>
              <a:t>queryString</a:t>
            </a:r>
            <a:r>
              <a:rPr lang="en-US" altLang="ko-KR" sz="1200" dirty="0">
                <a:solidFill>
                  <a:schemeClr val="bg1"/>
                </a:solidFill>
              </a:rPr>
              <a:t> = "prefix </a:t>
            </a:r>
            <a:r>
              <a:rPr lang="en-US" altLang="ko-KR" sz="1200" dirty="0" err="1">
                <a:solidFill>
                  <a:schemeClr val="bg1"/>
                </a:solidFill>
              </a:rPr>
              <a:t>rdfs</a:t>
            </a:r>
            <a:r>
              <a:rPr lang="en-US" altLang="ko-KR" sz="1200" dirty="0">
                <a:solidFill>
                  <a:schemeClr val="bg1"/>
                </a:solidFill>
              </a:rPr>
              <a:t>: &lt;http://www.w3.org/2000/01/rdf-schema#&gt;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</a:t>
            </a:r>
            <a:r>
              <a:rPr lang="en-US" altLang="ko-KR" sz="1200" dirty="0">
                <a:solidFill>
                  <a:schemeClr val="bg1"/>
                </a:solidFill>
              </a:rPr>
              <a:t>select *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</a:t>
            </a:r>
            <a:r>
              <a:rPr lang="en-US" altLang="ko-KR" sz="1200" dirty="0">
                <a:solidFill>
                  <a:schemeClr val="bg1"/>
                </a:solidFill>
              </a:rPr>
              <a:t>where {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 </a:t>
            </a:r>
            <a:r>
              <a:rPr lang="en-US" altLang="ko-KR" sz="1200" dirty="0">
                <a:solidFill>
                  <a:schemeClr val="bg1"/>
                </a:solidFill>
              </a:rPr>
              <a:t>?s </a:t>
            </a:r>
            <a:r>
              <a:rPr lang="en-US" altLang="ko-KR" sz="1200" dirty="0" err="1">
                <a:solidFill>
                  <a:schemeClr val="bg1"/>
                </a:solidFill>
              </a:rPr>
              <a:t>rdfs:label</a:t>
            </a:r>
            <a:r>
              <a:rPr lang="en-US" altLang="ko-KR" sz="1200" dirty="0">
                <a:solidFill>
                  <a:schemeClr val="bg1"/>
                </a:solidFill>
              </a:rPr>
              <a:t> ?label.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"} </a:t>
            </a:r>
            <a:r>
              <a:rPr lang="en-US" altLang="ko-KR" sz="1200" dirty="0">
                <a:solidFill>
                  <a:schemeClr val="bg1"/>
                </a:solidFill>
              </a:rPr>
              <a:t>limit 10" 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Query </a:t>
            </a:r>
            <a:r>
              <a:rPr lang="en-US" altLang="ko-KR" sz="1200" dirty="0" err="1">
                <a:solidFill>
                  <a:schemeClr val="bg1"/>
                </a:solidFill>
              </a:rPr>
              <a:t>query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QueryFactory.create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queryString</a:t>
            </a:r>
            <a:r>
              <a:rPr lang="en-US" altLang="ko-KR" sz="1200" dirty="0">
                <a:solidFill>
                  <a:schemeClr val="bg1"/>
                </a:solidFill>
              </a:rPr>
              <a:t>) ;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QueryExecution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qexec</a:t>
            </a:r>
            <a:r>
              <a:rPr lang="en-US" altLang="ko-KR" sz="1200" dirty="0">
                <a:solidFill>
                  <a:schemeClr val="bg1"/>
                </a:solidFill>
              </a:rPr>
              <a:t> = 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QueryExecutionFactory.sparqlService</a:t>
            </a:r>
            <a:r>
              <a:rPr lang="en-US" altLang="ko-KR" sz="1200" dirty="0">
                <a:solidFill>
                  <a:schemeClr val="bg1"/>
                </a:solidFill>
              </a:rPr>
              <a:t>("</a:t>
            </a:r>
            <a:r>
              <a:rPr lang="en-US" altLang="ko-KR" sz="1200" b="1" dirty="0">
                <a:solidFill>
                  <a:srgbClr val="FF0000"/>
                </a:solidFill>
              </a:rPr>
              <a:t>http://lod.nature.go.kr/</a:t>
            </a:r>
            <a:r>
              <a:rPr lang="en-US" altLang="ko-KR" sz="1200" b="1" dirty="0" err="1">
                <a:solidFill>
                  <a:srgbClr val="FF0000"/>
                </a:solidFill>
              </a:rPr>
              <a:t>sparql</a:t>
            </a:r>
            <a:r>
              <a:rPr lang="en-US" altLang="ko-KR" sz="1200" dirty="0">
                <a:solidFill>
                  <a:schemeClr val="bg1"/>
                </a:solidFill>
              </a:rPr>
              <a:t>", query);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ResultSet</a:t>
            </a:r>
            <a:r>
              <a:rPr lang="en-US" altLang="ko-KR" sz="1200" dirty="0">
                <a:solidFill>
                  <a:schemeClr val="bg1"/>
                </a:solidFill>
              </a:rPr>
              <a:t> results = null;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results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qexec.execSelect</a:t>
            </a:r>
            <a:r>
              <a:rPr lang="en-US" altLang="ko-KR" sz="1200" dirty="0" smtClean="0">
                <a:solidFill>
                  <a:schemeClr val="bg1"/>
                </a:solidFill>
              </a:rPr>
              <a:t>();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 catch (Exception e)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e.printStackTrace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}finally 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qexec.close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b="1" dirty="0" err="1">
                <a:solidFill>
                  <a:srgbClr val="FF0000"/>
                </a:solidFill>
              </a:rPr>
              <a:t>ResultSetFormatter.out</a:t>
            </a:r>
            <a:r>
              <a:rPr lang="en-US" altLang="ko-KR" sz="1200" b="1" dirty="0">
                <a:solidFill>
                  <a:srgbClr val="FF0000"/>
                </a:solidFill>
              </a:rPr>
              <a:t>(results) 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SPARQL</a:t>
            </a:r>
            <a:r>
              <a:rPr lang="en-US" altLang="ko-KR" dirty="0"/>
              <a:t> </a:t>
            </a:r>
            <a:r>
              <a:rPr lang="ko-KR" altLang="en-US" dirty="0" smtClean="0"/>
              <a:t>질의하기 결과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6632" y="1187916"/>
            <a:ext cx="6884628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--------------------------------------------------------------------------------------------------------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| s                                                     | label                                                            |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========================================================================================================</a:t>
            </a:r>
            <a:br>
              <a:rPr lang="en-US" altLang="ko-KR" sz="800" dirty="0" smtClean="0">
                <a:solidFill>
                  <a:schemeClr val="bg1"/>
                </a:solidFill>
              </a:rPr>
            </a:br>
            <a:r>
              <a:rPr lang="en-US" altLang="ko-KR" sz="800" dirty="0" smtClean="0">
                <a:solidFill>
                  <a:schemeClr val="bg1"/>
                </a:solidFill>
              </a:rPr>
              <a:t>| </a:t>
            </a:r>
            <a:r>
              <a:rPr lang="en-US" altLang="ko-KR" sz="800" dirty="0">
                <a:solidFill>
                  <a:schemeClr val="bg1"/>
                </a:solidFill>
              </a:rPr>
              <a:t>&lt;http://lod.nature.go.kr/ontology/AbdomenCharacters&gt;  | "</a:t>
            </a:r>
            <a:r>
              <a:rPr lang="ko-KR" altLang="en-US" sz="800" dirty="0">
                <a:solidFill>
                  <a:schemeClr val="bg1"/>
                </a:solidFill>
              </a:rPr>
              <a:t>배</a:t>
            </a:r>
            <a:r>
              <a:rPr lang="en-US" altLang="ko-KR" sz="800" dirty="0">
                <a:solidFill>
                  <a:schemeClr val="bg1"/>
                </a:solidFill>
              </a:rPr>
              <a:t>"@</a:t>
            </a:r>
            <a:r>
              <a:rPr lang="en-US" altLang="ko-KR" sz="800" dirty="0" err="1">
                <a:solidFill>
                  <a:schemeClr val="bg1"/>
                </a:solidFill>
              </a:rPr>
              <a:t>ko</a:t>
            </a:r>
            <a:r>
              <a:rPr lang="en-US" altLang="ko-KR" sz="800" dirty="0">
                <a:solidFill>
                  <a:schemeClr val="bg1"/>
                </a:solidFill>
              </a:rPr>
              <a:t>                                                         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&lt;http://lod.nature.go.kr/ontology/AbdomenCharacters&gt;  | "Abdomen Characters"^^&lt;http://www.w3.org/2001/XMLSchema#string&gt;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&lt;http://lod.nature.go.kr/ontology/AbdomenFeature&gt;     | "</a:t>
            </a:r>
            <a:r>
              <a:rPr lang="ko-KR" altLang="en-US" sz="800" dirty="0">
                <a:solidFill>
                  <a:schemeClr val="bg1"/>
                </a:solidFill>
              </a:rPr>
              <a:t>배 모양</a:t>
            </a:r>
            <a:r>
              <a:rPr lang="en-US" altLang="ko-KR" sz="800" dirty="0">
                <a:solidFill>
                  <a:schemeClr val="bg1"/>
                </a:solidFill>
              </a:rPr>
              <a:t>"@</a:t>
            </a:r>
            <a:r>
              <a:rPr lang="en-US" altLang="ko-KR" sz="800" dirty="0" err="1">
                <a:solidFill>
                  <a:schemeClr val="bg1"/>
                </a:solidFill>
              </a:rPr>
              <a:t>ko</a:t>
            </a:r>
            <a:r>
              <a:rPr lang="en-US" altLang="ko-KR" sz="800" dirty="0">
                <a:solidFill>
                  <a:schemeClr val="bg1"/>
                </a:solidFill>
              </a:rPr>
              <a:t>                                                      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&lt;http://lod.nature.go.kr/ontology/AbdomenFeature&gt;     | "Abdomen Feature"^^&lt;http://www.w3.org/2001/XMLSchema#string&gt;   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&lt;http://lod.nature.go.kr/ontology/BodyTypeOfLichen&gt;   | "</a:t>
            </a:r>
            <a:r>
              <a:rPr lang="ko-KR" altLang="en-US" sz="800" dirty="0">
                <a:solidFill>
                  <a:schemeClr val="bg1"/>
                </a:solidFill>
              </a:rPr>
              <a:t>지의류의 일반형태</a:t>
            </a:r>
            <a:r>
              <a:rPr lang="en-US" altLang="ko-KR" sz="800" dirty="0">
                <a:solidFill>
                  <a:schemeClr val="bg1"/>
                </a:solidFill>
              </a:rPr>
              <a:t>"@</a:t>
            </a:r>
            <a:r>
              <a:rPr lang="en-US" altLang="ko-KR" sz="800" dirty="0" err="1">
                <a:solidFill>
                  <a:schemeClr val="bg1"/>
                </a:solidFill>
              </a:rPr>
              <a:t>ko</a:t>
            </a:r>
            <a:r>
              <a:rPr lang="en-US" altLang="ko-KR" sz="800" dirty="0">
                <a:solidFill>
                  <a:schemeClr val="bg1"/>
                </a:solidFill>
              </a:rPr>
              <a:t>                                                 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&lt;http://lod.nature.go.kr/ontology/BodyTypeOfLichen&gt;   | "Body Type of Lichen"^^&lt;http://www.w3.org/2001/XMLSchema#string&gt;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&lt;http://lod.nature.go.kr/ontology/CarapaceCharacters&gt; | "</a:t>
            </a:r>
            <a:r>
              <a:rPr lang="ko-KR" altLang="en-US" sz="800" dirty="0" err="1">
                <a:solidFill>
                  <a:schemeClr val="bg1"/>
                </a:solidFill>
              </a:rPr>
              <a:t>배갑</a:t>
            </a:r>
            <a:r>
              <a:rPr lang="en-US" altLang="ko-KR" sz="800" dirty="0">
                <a:solidFill>
                  <a:schemeClr val="bg1"/>
                </a:solidFill>
              </a:rPr>
              <a:t>"@</a:t>
            </a:r>
            <a:r>
              <a:rPr lang="en-US" altLang="ko-KR" sz="800" dirty="0" err="1">
                <a:solidFill>
                  <a:schemeClr val="bg1"/>
                </a:solidFill>
              </a:rPr>
              <a:t>ko</a:t>
            </a:r>
            <a:r>
              <a:rPr lang="en-US" altLang="ko-KR" sz="800" dirty="0">
                <a:solidFill>
                  <a:schemeClr val="bg1"/>
                </a:solidFill>
              </a:rPr>
              <a:t>                                                          |</a:t>
            </a:r>
          </a:p>
          <a:p>
            <a:r>
              <a:rPr lang="fr-FR" altLang="ko-KR" sz="800" dirty="0">
                <a:solidFill>
                  <a:schemeClr val="bg1"/>
                </a:solidFill>
              </a:rPr>
              <a:t>| &lt;http://lod.nature.go.kr/ontology/CarapaceCharacters&gt; | "Carapace Characters"^^&lt;http://www.w3.org/2001/XMLSchema#string&gt;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&lt;http://lod.nature.go.kr/ontology/CarapaceFeature&gt;    | "</a:t>
            </a:r>
            <a:r>
              <a:rPr lang="ko-KR" altLang="en-US" sz="800" dirty="0" err="1">
                <a:solidFill>
                  <a:schemeClr val="bg1"/>
                </a:solidFill>
              </a:rPr>
              <a:t>배갑</a:t>
            </a:r>
            <a:r>
              <a:rPr lang="ko-KR" altLang="en-US" sz="800" dirty="0">
                <a:solidFill>
                  <a:schemeClr val="bg1"/>
                </a:solidFill>
              </a:rPr>
              <a:t> 모양</a:t>
            </a:r>
            <a:r>
              <a:rPr lang="en-US" altLang="ko-KR" sz="800" dirty="0">
                <a:solidFill>
                  <a:schemeClr val="bg1"/>
                </a:solidFill>
              </a:rPr>
              <a:t>"@</a:t>
            </a:r>
            <a:r>
              <a:rPr lang="en-US" altLang="ko-KR" sz="800" dirty="0" err="1">
                <a:solidFill>
                  <a:schemeClr val="bg1"/>
                </a:solidFill>
              </a:rPr>
              <a:t>ko</a:t>
            </a:r>
            <a:r>
              <a:rPr lang="en-US" altLang="ko-KR" sz="800" dirty="0">
                <a:solidFill>
                  <a:schemeClr val="bg1"/>
                </a:solidFill>
              </a:rPr>
              <a:t>                                                       |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| &lt;http://lod.nature.go.kr/ontology/CarapaceFeature&gt;    | "Feature of Carapace"^^&lt;http://www.w3.org/2001/XMLSchema#string&gt; |</a:t>
            </a:r>
          </a:p>
          <a:p>
            <a:r>
              <a:rPr lang="en-US" altLang="ko-KR" sz="800" dirty="0" smtClean="0">
                <a:solidFill>
                  <a:schemeClr val="bg1"/>
                </a:solidFill>
              </a:rPr>
              <a:t>-------------------------------------------------------------------------------------------------------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3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SPARQL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질의하기 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8911" y="824388"/>
            <a:ext cx="659491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String </a:t>
            </a:r>
            <a:r>
              <a:rPr lang="en-US" altLang="ko-KR" sz="1200" dirty="0" err="1">
                <a:solidFill>
                  <a:schemeClr val="bg1"/>
                </a:solidFill>
              </a:rPr>
              <a:t>queryString</a:t>
            </a:r>
            <a:r>
              <a:rPr lang="en-US" altLang="ko-KR" sz="1200" dirty="0">
                <a:solidFill>
                  <a:schemeClr val="bg1"/>
                </a:solidFill>
              </a:rPr>
              <a:t> = "prefix </a:t>
            </a:r>
            <a:r>
              <a:rPr lang="en-US" altLang="ko-KR" sz="1200" dirty="0" err="1">
                <a:solidFill>
                  <a:schemeClr val="bg1"/>
                </a:solidFill>
              </a:rPr>
              <a:t>rdfs</a:t>
            </a:r>
            <a:r>
              <a:rPr lang="en-US" altLang="ko-KR" sz="1200" dirty="0">
                <a:solidFill>
                  <a:schemeClr val="bg1"/>
                </a:solidFill>
              </a:rPr>
              <a:t>: &lt;http://www.w3.org/2000/01/rdf-schema#&gt;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</a:t>
            </a:r>
            <a:r>
              <a:rPr lang="en-US" altLang="ko-KR" sz="1200" dirty="0">
                <a:solidFill>
                  <a:schemeClr val="bg1"/>
                </a:solidFill>
              </a:rPr>
              <a:t>select *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</a:t>
            </a:r>
            <a:r>
              <a:rPr lang="en-US" altLang="ko-KR" sz="1200" dirty="0">
                <a:solidFill>
                  <a:schemeClr val="bg1"/>
                </a:solidFill>
              </a:rPr>
              <a:t>where {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 </a:t>
            </a:r>
            <a:r>
              <a:rPr lang="en-US" altLang="ko-KR" sz="1200" dirty="0">
                <a:solidFill>
                  <a:schemeClr val="bg1"/>
                </a:solidFill>
              </a:rPr>
              <a:t>?s </a:t>
            </a:r>
            <a:r>
              <a:rPr lang="en-US" altLang="ko-KR" sz="1200" dirty="0" err="1">
                <a:solidFill>
                  <a:schemeClr val="bg1"/>
                </a:solidFill>
              </a:rPr>
              <a:t>rdfs:label</a:t>
            </a:r>
            <a:r>
              <a:rPr lang="en-US" altLang="ko-KR" sz="1200" dirty="0">
                <a:solidFill>
                  <a:schemeClr val="bg1"/>
                </a:solidFill>
              </a:rPr>
              <a:t> ?label. " +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"} </a:t>
            </a:r>
            <a:r>
              <a:rPr lang="en-US" altLang="ko-KR" sz="1200" dirty="0">
                <a:solidFill>
                  <a:schemeClr val="bg1"/>
                </a:solidFill>
              </a:rPr>
              <a:t>limit 10" 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Query </a:t>
            </a:r>
            <a:r>
              <a:rPr lang="en-US" altLang="ko-KR" sz="1200" dirty="0" err="1">
                <a:solidFill>
                  <a:schemeClr val="bg1"/>
                </a:solidFill>
              </a:rPr>
              <a:t>query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QueryFactory.</a:t>
            </a:r>
            <a:r>
              <a:rPr lang="en-US" altLang="ko-KR" sz="1200" i="1" dirty="0" err="1">
                <a:solidFill>
                  <a:schemeClr val="bg1"/>
                </a:solidFill>
              </a:rPr>
              <a:t>create</a:t>
            </a:r>
            <a:r>
              <a:rPr lang="en-US" altLang="ko-KR" sz="1200" i="1" dirty="0">
                <a:solidFill>
                  <a:schemeClr val="bg1"/>
                </a:solidFill>
              </a:rPr>
              <a:t>(</a:t>
            </a:r>
            <a:r>
              <a:rPr lang="en-US" altLang="ko-KR" sz="1200" i="1" dirty="0" err="1">
                <a:solidFill>
                  <a:schemeClr val="bg1"/>
                </a:solidFill>
              </a:rPr>
              <a:t>queryString</a:t>
            </a:r>
            <a:r>
              <a:rPr lang="en-US" altLang="ko-KR" sz="1200" i="1" dirty="0">
                <a:solidFill>
                  <a:schemeClr val="bg1"/>
                </a:solidFill>
              </a:rPr>
              <a:t>) ;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</a:rPr>
              <a:t>QueryExecution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qexec</a:t>
            </a:r>
            <a:r>
              <a:rPr lang="en-US" altLang="ko-KR" sz="1200" dirty="0">
                <a:solidFill>
                  <a:schemeClr val="bg1"/>
                </a:solidFill>
              </a:rPr>
              <a:t> = 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  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QueryExecutionFactory.</a:t>
            </a:r>
            <a:r>
              <a:rPr lang="en-US" altLang="ko-KR" sz="1200" i="1" dirty="0" err="1" smtClean="0">
                <a:solidFill>
                  <a:schemeClr val="bg1"/>
                </a:solidFill>
              </a:rPr>
              <a:t>sparqlService</a:t>
            </a:r>
            <a:r>
              <a:rPr lang="en-US" altLang="ko-KR" sz="1200" i="1" dirty="0">
                <a:solidFill>
                  <a:schemeClr val="bg1"/>
                </a:solidFill>
              </a:rPr>
              <a:t>("http://lod.nature.go.kr/</a:t>
            </a:r>
            <a:r>
              <a:rPr lang="en-US" altLang="ko-KR" sz="1200" i="1" dirty="0" err="1">
                <a:solidFill>
                  <a:schemeClr val="bg1"/>
                </a:solidFill>
              </a:rPr>
              <a:t>sparql</a:t>
            </a:r>
            <a:r>
              <a:rPr lang="en-US" altLang="ko-KR" sz="1200" i="1" dirty="0">
                <a:solidFill>
                  <a:schemeClr val="bg1"/>
                </a:solidFill>
              </a:rPr>
              <a:t>", query);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ResultSet</a:t>
            </a:r>
            <a:r>
              <a:rPr lang="en-US" altLang="ko-KR" sz="1200" dirty="0">
                <a:solidFill>
                  <a:schemeClr val="bg1"/>
                </a:solidFill>
              </a:rPr>
              <a:t> results = null;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try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results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>
                <a:solidFill>
                  <a:schemeClr val="bg1"/>
                </a:solidFill>
              </a:rPr>
              <a:t>qexec.execSelect</a:t>
            </a:r>
            <a:r>
              <a:rPr lang="en-US" altLang="ko-KR" sz="12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for </a:t>
            </a:r>
            <a:r>
              <a:rPr lang="en-US" altLang="ko-KR" sz="1200" dirty="0">
                <a:solidFill>
                  <a:schemeClr val="bg1"/>
                </a:solidFill>
              </a:rPr>
              <a:t>( ; </a:t>
            </a:r>
            <a:r>
              <a:rPr lang="en-US" altLang="ko-KR" sz="1200" dirty="0" err="1">
                <a:solidFill>
                  <a:schemeClr val="bg1"/>
                </a:solidFill>
              </a:rPr>
              <a:t>results.hasNext</a:t>
            </a:r>
            <a:r>
              <a:rPr lang="en-US" altLang="ko-KR" sz="1200" dirty="0">
                <a:solidFill>
                  <a:schemeClr val="bg1"/>
                </a:solidFill>
              </a:rPr>
              <a:t>() ; </a:t>
            </a:r>
            <a:r>
              <a:rPr lang="en-US" altLang="ko-KR" sz="1200" dirty="0" smtClean="0">
                <a:solidFill>
                  <a:schemeClr val="bg1"/>
                </a:solidFill>
              </a:rPr>
              <a:t>){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200" dirty="0" err="1">
                <a:solidFill>
                  <a:schemeClr val="bg1"/>
                </a:solidFill>
              </a:rPr>
              <a:t>QuerySolution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soln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results.nextSolution</a:t>
            </a:r>
            <a:r>
              <a:rPr lang="en-US" altLang="ko-KR" sz="1200" dirty="0">
                <a:solidFill>
                  <a:schemeClr val="bg1"/>
                </a:solidFill>
              </a:rPr>
              <a:t>() 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200" dirty="0">
                <a:solidFill>
                  <a:schemeClr val="bg1"/>
                </a:solidFill>
              </a:rPr>
              <a:t>Resource s = </a:t>
            </a:r>
            <a:r>
              <a:rPr lang="en-US" altLang="ko-KR" sz="1200" dirty="0" err="1">
                <a:solidFill>
                  <a:schemeClr val="bg1"/>
                </a:solidFill>
              </a:rPr>
              <a:t>soln.getResource</a:t>
            </a:r>
            <a:r>
              <a:rPr lang="en-US" altLang="ko-KR" sz="1200" dirty="0">
                <a:solidFill>
                  <a:schemeClr val="bg1"/>
                </a:solidFill>
              </a:rPr>
              <a:t>("s") 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200" dirty="0" err="1">
                <a:solidFill>
                  <a:schemeClr val="bg1"/>
                </a:solidFill>
              </a:rPr>
              <a:t>RDFNode</a:t>
            </a:r>
            <a:r>
              <a:rPr lang="en-US" altLang="ko-KR" sz="1200" dirty="0">
                <a:solidFill>
                  <a:schemeClr val="bg1"/>
                </a:solidFill>
              </a:rPr>
              <a:t> label = </a:t>
            </a:r>
            <a:r>
              <a:rPr lang="en-US" altLang="ko-KR" sz="1200" dirty="0" err="1">
                <a:solidFill>
                  <a:schemeClr val="bg1"/>
                </a:solidFill>
              </a:rPr>
              <a:t>soln.get</a:t>
            </a:r>
            <a:r>
              <a:rPr lang="en-US" altLang="ko-KR" sz="1200" dirty="0">
                <a:solidFill>
                  <a:schemeClr val="bg1"/>
                </a:solidFill>
              </a:rPr>
              <a:t>("label");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200" dirty="0" err="1">
                <a:solidFill>
                  <a:schemeClr val="bg1"/>
                </a:solidFill>
              </a:rPr>
              <a:t>System.out.println</a:t>
            </a:r>
            <a:r>
              <a:rPr lang="en-US" altLang="ko-KR" sz="1200" dirty="0">
                <a:solidFill>
                  <a:schemeClr val="bg1"/>
                </a:solidFill>
              </a:rPr>
              <a:t>("|" + s + " | </a:t>
            </a:r>
            <a:r>
              <a:rPr lang="en-US" altLang="ko-KR" sz="1200" dirty="0" smtClean="0">
                <a:solidFill>
                  <a:schemeClr val="bg1"/>
                </a:solidFill>
              </a:rPr>
              <a:t>“ +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label.asLiteral</a:t>
            </a:r>
            <a:r>
              <a:rPr lang="en-US" altLang="ko-KR" sz="1200" b="1" dirty="0">
                <a:solidFill>
                  <a:srgbClr val="FF0000"/>
                </a:solidFill>
              </a:rPr>
              <a:t>().</a:t>
            </a:r>
            <a:r>
              <a:rPr lang="en-US" altLang="ko-KR" sz="1200" b="1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 </a:t>
            </a:r>
            <a:r>
              <a:rPr lang="en-US" altLang="ko-KR" sz="1200" dirty="0">
                <a:solidFill>
                  <a:schemeClr val="bg1"/>
                </a:solidFill>
              </a:rPr>
              <a:t>catch (Exception e)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e.printStackTrace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}finally 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qexec.close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39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SPARQL</a:t>
            </a:r>
            <a:r>
              <a:rPr lang="en-US" altLang="ko-KR" dirty="0"/>
              <a:t> </a:t>
            </a:r>
            <a:r>
              <a:rPr lang="ko-KR" altLang="en-US" dirty="0" smtClean="0"/>
              <a:t>질의하기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32656" y="1218694"/>
            <a:ext cx="6258753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AbdomenCharacters</a:t>
            </a:r>
            <a:r>
              <a:rPr lang="en-US" altLang="ko-KR" sz="1100" dirty="0">
                <a:solidFill>
                  <a:schemeClr val="bg1"/>
                </a:solidFill>
              </a:rPr>
              <a:t> | </a:t>
            </a:r>
            <a:r>
              <a:rPr lang="ko-KR" altLang="en-US" sz="1100" dirty="0">
                <a:solidFill>
                  <a:schemeClr val="bg1"/>
                </a:solidFill>
              </a:rPr>
              <a:t>배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AbdomenCharacters</a:t>
            </a:r>
            <a:r>
              <a:rPr lang="en-US" altLang="ko-KR" sz="1100" dirty="0">
                <a:solidFill>
                  <a:schemeClr val="bg1"/>
                </a:solidFill>
              </a:rPr>
              <a:t> | Abdomen Characters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AbdomenFeature</a:t>
            </a:r>
            <a:r>
              <a:rPr lang="en-US" altLang="ko-KR" sz="1100" dirty="0">
                <a:solidFill>
                  <a:schemeClr val="bg1"/>
                </a:solidFill>
              </a:rPr>
              <a:t> | </a:t>
            </a:r>
            <a:r>
              <a:rPr lang="ko-KR" altLang="en-US" sz="1100" dirty="0">
                <a:solidFill>
                  <a:schemeClr val="bg1"/>
                </a:solidFill>
              </a:rPr>
              <a:t>배 모양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AbdomenFeature</a:t>
            </a:r>
            <a:r>
              <a:rPr lang="en-US" altLang="ko-KR" sz="1100" dirty="0">
                <a:solidFill>
                  <a:schemeClr val="bg1"/>
                </a:solidFill>
              </a:rPr>
              <a:t> | Abdomen Feature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BodyTypeOfLichen</a:t>
            </a:r>
            <a:r>
              <a:rPr lang="en-US" altLang="ko-KR" sz="1100" dirty="0">
                <a:solidFill>
                  <a:schemeClr val="bg1"/>
                </a:solidFill>
              </a:rPr>
              <a:t> | </a:t>
            </a:r>
            <a:r>
              <a:rPr lang="ko-KR" altLang="en-US" sz="1100" dirty="0">
                <a:solidFill>
                  <a:schemeClr val="bg1"/>
                </a:solidFill>
              </a:rPr>
              <a:t>지의류의 일반형태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BodyTypeOfLichen</a:t>
            </a:r>
            <a:r>
              <a:rPr lang="en-US" altLang="ko-KR" sz="1100" dirty="0">
                <a:solidFill>
                  <a:schemeClr val="bg1"/>
                </a:solidFill>
              </a:rPr>
              <a:t> | Body Type of Lichen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CarapaceCharacters</a:t>
            </a:r>
            <a:r>
              <a:rPr lang="en-US" altLang="ko-KR" sz="1100" dirty="0">
                <a:solidFill>
                  <a:schemeClr val="bg1"/>
                </a:solidFill>
              </a:rPr>
              <a:t> | </a:t>
            </a:r>
            <a:r>
              <a:rPr lang="ko-KR" altLang="en-US" sz="1100" dirty="0" err="1">
                <a:solidFill>
                  <a:schemeClr val="bg1"/>
                </a:solidFill>
              </a:rPr>
              <a:t>배갑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CarapaceCharacters</a:t>
            </a:r>
            <a:r>
              <a:rPr lang="en-US" altLang="ko-KR" sz="1100" dirty="0">
                <a:solidFill>
                  <a:schemeClr val="bg1"/>
                </a:solidFill>
              </a:rPr>
              <a:t> | Carapace Characters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CarapaceFeature</a:t>
            </a:r>
            <a:r>
              <a:rPr lang="en-US" altLang="ko-KR" sz="1100" dirty="0">
                <a:solidFill>
                  <a:schemeClr val="bg1"/>
                </a:solidFill>
              </a:rPr>
              <a:t> | </a:t>
            </a:r>
            <a:r>
              <a:rPr lang="ko-KR" altLang="en-US" sz="1100" dirty="0" err="1">
                <a:solidFill>
                  <a:schemeClr val="bg1"/>
                </a:solidFill>
              </a:rPr>
              <a:t>배갑</a:t>
            </a:r>
            <a:r>
              <a:rPr lang="ko-KR" altLang="en-US" sz="1100" dirty="0">
                <a:solidFill>
                  <a:schemeClr val="bg1"/>
                </a:solidFill>
              </a:rPr>
              <a:t> 모양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|http://lod.nature.go.kr/ontology/</a:t>
            </a:r>
            <a:r>
              <a:rPr lang="en-US" altLang="ko-KR" sz="1100" dirty="0" err="1">
                <a:solidFill>
                  <a:schemeClr val="bg1"/>
                </a:solidFill>
              </a:rPr>
              <a:t>CarapaceFeature</a:t>
            </a:r>
            <a:r>
              <a:rPr lang="en-US" altLang="ko-KR" sz="1100" dirty="0">
                <a:solidFill>
                  <a:schemeClr val="bg1"/>
                </a:solidFill>
              </a:rPr>
              <a:t> | Feature of Carapace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5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Federated Query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내용 개체 틀 4"/>
          <p:cNvSpPr>
            <a:spLocks noGrp="1"/>
          </p:cNvSpPr>
          <p:nvPr>
            <p:ph sz="quarter" idx="11"/>
          </p:nvPr>
        </p:nvSpPr>
        <p:spPr>
          <a:xfrm>
            <a:off x="642600" y="820800"/>
            <a:ext cx="5940000" cy="4176000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b="1" u="sng" dirty="0" smtClean="0"/>
              <a:t>남대문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dbpedia</a:t>
            </a:r>
            <a:r>
              <a:rPr lang="ko-KR" altLang="en-US" dirty="0" smtClean="0"/>
              <a:t>에서 동일한 </a:t>
            </a:r>
            <a:r>
              <a:rPr lang="en-US" altLang="ko-KR" b="1" dirty="0" smtClean="0">
                <a:solidFill>
                  <a:srgbClr val="0070C0"/>
                </a:solidFill>
              </a:rPr>
              <a:t>title</a:t>
            </a:r>
            <a:r>
              <a:rPr lang="ko-KR" altLang="en-US" dirty="0" smtClean="0"/>
              <a:t>로 표기되는 것 중 </a:t>
            </a:r>
            <a:r>
              <a:rPr lang="en-US" altLang="ko-KR" dirty="0" err="1" smtClean="0"/>
              <a:t>sameAs</a:t>
            </a:r>
            <a:r>
              <a:rPr lang="ko-KR" altLang="en-US" dirty="0" smtClean="0"/>
              <a:t>로 식별한 것들을 반환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7781" y="1784886"/>
            <a:ext cx="57855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prefix owl: &lt;http://www.w3.org/2002/07/owl#&gt;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* where 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&lt;</a:t>
            </a:r>
            <a:r>
              <a:rPr lang="en-US" altLang="ko-KR" b="1" u="sng" dirty="0">
                <a:solidFill>
                  <a:schemeClr val="bg1"/>
                </a:solidFill>
              </a:rPr>
              <a:t>http://</a:t>
            </a:r>
            <a:r>
              <a:rPr lang="en-US" altLang="ko-KR" b="1" u="sng" dirty="0" smtClean="0">
                <a:solidFill>
                  <a:schemeClr val="bg1"/>
                </a:solidFill>
              </a:rPr>
              <a:t>data.kdata.kr/resource/Namdaemun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en-US" altLang="ko-KR" dirty="0" err="1" smtClean="0">
                <a:solidFill>
                  <a:schemeClr val="bg1"/>
                </a:solidFill>
              </a:rPr>
              <a:t>rdfs:label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en-US" altLang="ko-KR" b="1" dirty="0">
                <a:solidFill>
                  <a:srgbClr val="0070C0"/>
                </a:solidFill>
              </a:rPr>
              <a:t>title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service </a:t>
            </a:r>
            <a:r>
              <a:rPr lang="en-US" altLang="ko-KR" b="1" dirty="0">
                <a:solidFill>
                  <a:srgbClr val="FF0000"/>
                </a:solidFill>
              </a:rPr>
              <a:t>&lt;http://dbpedia.org/sparql&gt; </a:t>
            </a:r>
            <a:r>
              <a:rPr lang="en-US" altLang="ko-KR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 ?</a:t>
            </a:r>
            <a:r>
              <a:rPr lang="en-US" altLang="ko-KR" dirty="0">
                <a:solidFill>
                  <a:schemeClr val="bg1"/>
                </a:solidFill>
              </a:rPr>
              <a:t>s &lt;http://dbpedia.org/property/title&gt; ?</a:t>
            </a:r>
            <a:r>
              <a:rPr lang="en-US" altLang="ko-KR" b="1" dirty="0">
                <a:solidFill>
                  <a:srgbClr val="0070C0"/>
                </a:solidFill>
              </a:rPr>
              <a:t>title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?</a:t>
            </a:r>
            <a:r>
              <a:rPr lang="en-US" altLang="ko-KR" dirty="0">
                <a:solidFill>
                  <a:schemeClr val="bg1"/>
                </a:solidFill>
              </a:rPr>
              <a:t>s </a:t>
            </a:r>
            <a:r>
              <a:rPr lang="en-US" altLang="ko-KR" dirty="0" err="1">
                <a:solidFill>
                  <a:schemeClr val="bg1"/>
                </a:solidFill>
              </a:rPr>
              <a:t>owl:sameAs</a:t>
            </a:r>
            <a:r>
              <a:rPr lang="en-US" altLang="ko-KR" dirty="0">
                <a:solidFill>
                  <a:schemeClr val="bg1"/>
                </a:solidFill>
              </a:rPr>
              <a:t> ?</a:t>
            </a:r>
            <a:r>
              <a:rPr lang="en-US" altLang="ko-KR" dirty="0" smtClean="0">
                <a:solidFill>
                  <a:schemeClr val="bg1"/>
                </a:solidFill>
              </a:rPr>
              <a:t>same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}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} limit 50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26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Federated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26" y="915566"/>
            <a:ext cx="5402986" cy="359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857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Federated Query </a:t>
            </a:r>
            <a:r>
              <a:rPr lang="ko-KR" altLang="en-US" dirty="0" smtClean="0"/>
              <a:t>예제 쿼</a:t>
            </a:r>
            <a:r>
              <a:rPr lang="ko-KR" altLang="en-US" dirty="0"/>
              <a:t>리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3576" indent="0">
              <a:buNone/>
            </a:pPr>
            <a:r>
              <a:rPr lang="en-US" altLang="ko-KR" dirty="0"/>
              <a:t>prefix </a:t>
            </a:r>
            <a:r>
              <a:rPr lang="en-US" altLang="ko-KR" dirty="0" err="1"/>
              <a:t>fproperty</a:t>
            </a:r>
            <a:r>
              <a:rPr lang="en-US" altLang="ko-KR" dirty="0"/>
              <a:t>: &lt;http://family.rdf.kr/property/&gt;</a:t>
            </a:r>
          </a:p>
          <a:p>
            <a:pPr marL="53576" indent="0">
              <a:buNone/>
            </a:pPr>
            <a:r>
              <a:rPr lang="en-US" altLang="ko-KR" dirty="0"/>
              <a:t>select * where {</a:t>
            </a:r>
          </a:p>
          <a:p>
            <a:pPr marL="53576" indent="0">
              <a:buNone/>
            </a:pPr>
            <a:r>
              <a:rPr lang="en-US" altLang="ko-KR" dirty="0"/>
              <a:t>&lt;http://family.rdf.kr/resource/f00_yunakim&gt; </a:t>
            </a:r>
            <a:r>
              <a:rPr lang="en-US" altLang="ko-KR" dirty="0" err="1"/>
              <a:t>fproperty:hasName</a:t>
            </a:r>
            <a:r>
              <a:rPr lang="en-US" altLang="ko-KR" dirty="0"/>
              <a:t> ?name.</a:t>
            </a:r>
          </a:p>
          <a:p>
            <a:pPr marL="53576" indent="0">
              <a:buNone/>
            </a:pPr>
            <a:r>
              <a:rPr lang="en-US" altLang="ko-KR" dirty="0"/>
              <a:t>bind(</a:t>
            </a:r>
            <a:r>
              <a:rPr lang="en-US" altLang="ko-KR" dirty="0" err="1"/>
              <a:t>str</a:t>
            </a:r>
            <a:r>
              <a:rPr lang="en-US" altLang="ko-KR" dirty="0"/>
              <a:t>(?name) as ?nm)</a:t>
            </a:r>
          </a:p>
          <a:p>
            <a:pPr marL="53576" indent="0">
              <a:buNone/>
            </a:pPr>
            <a:r>
              <a:rPr lang="en-US" altLang="ko-KR" dirty="0"/>
              <a:t> SERVICE &lt;http://dbpedia.org/sparql&gt; { </a:t>
            </a:r>
          </a:p>
          <a:p>
            <a:pPr marL="53576" indent="0">
              <a:buNone/>
            </a:pPr>
            <a:r>
              <a:rPr lang="en-US" altLang="ko-KR" dirty="0"/>
              <a:t>   ?s &lt;http://dbpedia.org/property/hangul&gt; ?o . </a:t>
            </a:r>
          </a:p>
          <a:p>
            <a:pPr marL="53576" indent="0">
              <a:buNone/>
            </a:pPr>
            <a:r>
              <a:rPr lang="en-US" altLang="ko-KR" dirty="0"/>
              <a:t>   filter(?nm=</a:t>
            </a:r>
            <a:r>
              <a:rPr lang="en-US" altLang="ko-KR" dirty="0" err="1"/>
              <a:t>str</a:t>
            </a:r>
            <a:r>
              <a:rPr lang="en-US" altLang="ko-KR" dirty="0"/>
              <a:t>(?o))</a:t>
            </a:r>
          </a:p>
          <a:p>
            <a:pPr marL="53576" indent="0">
              <a:buNone/>
            </a:pPr>
            <a:r>
              <a:rPr lang="en-US" altLang="ko-KR" dirty="0"/>
              <a:t> }</a:t>
            </a:r>
          </a:p>
          <a:p>
            <a:pPr marL="53576" indent="0">
              <a:buNone/>
            </a:pPr>
            <a:r>
              <a:rPr lang="en-US" altLang="ko-KR" dirty="0"/>
              <a:t>} limit 50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556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Federated Query </a:t>
            </a:r>
            <a:r>
              <a:rPr lang="ko-KR" altLang="en-US" dirty="0"/>
              <a:t>예제 </a:t>
            </a:r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347614"/>
            <a:ext cx="6435806" cy="978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6672" y="2665824"/>
            <a:ext cx="57855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Dbpedia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김연아</a:t>
            </a:r>
            <a:r>
              <a:rPr lang="en-US" altLang="ko-KR" dirty="0" smtClean="0">
                <a:solidFill>
                  <a:schemeClr val="bg1"/>
                </a:solidFill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</a:rPr>
              <a:t>라는 한글이름을 가지고 있는 사람을 찾는 </a:t>
            </a:r>
            <a:r>
              <a:rPr lang="en-US" altLang="ko-KR" dirty="0" smtClean="0">
                <a:solidFill>
                  <a:schemeClr val="bg1"/>
                </a:solidFill>
              </a:rPr>
              <a:t>SPARQL</a:t>
            </a:r>
            <a:r>
              <a:rPr lang="ko-KR" altLang="en-US" dirty="0" smtClean="0">
                <a:solidFill>
                  <a:schemeClr val="bg1"/>
                </a:solidFill>
              </a:rPr>
              <a:t>을 실행한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206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BA114-F5FC-F145-BEC0-64915C5E535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89396" y="2110085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ko-KR" alt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감사합니</a:t>
            </a:r>
            <a:r>
              <a:rPr lang="ko-KR" altLang="en-US" sz="5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다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281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SPARQL </a:t>
            </a:r>
            <a:r>
              <a:rPr lang="ko-KR" altLang="en-US" dirty="0" smtClean="0"/>
              <a:t>소개자료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SPARQL </a:t>
            </a:r>
            <a:r>
              <a:rPr lang="ko-KR" altLang="en-US" dirty="0" smtClean="0"/>
              <a:t>소개자료는 생물정보</a:t>
            </a:r>
            <a:r>
              <a:rPr lang="en-US" altLang="ko-KR" dirty="0" smtClean="0"/>
              <a:t>LOD </a:t>
            </a:r>
            <a:r>
              <a:rPr lang="ko-KR" altLang="en-US" dirty="0" smtClean="0"/>
              <a:t>플랫폼 사이트에 있는</a:t>
            </a:r>
            <a:endParaRPr lang="en-US" altLang="ko-KR" dirty="0" smtClean="0"/>
          </a:p>
          <a:p>
            <a:pPr marL="53576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lod.nature.go.kr/main/sparql/getting.jsp</a:t>
            </a:r>
          </a:p>
          <a:p>
            <a:pPr marL="53576" indent="0">
              <a:buNone/>
            </a:pPr>
            <a:endParaRPr lang="en-US" altLang="ko-KR" dirty="0"/>
          </a:p>
          <a:p>
            <a:pPr marL="53576" indent="0">
              <a:buNone/>
            </a:pPr>
            <a:r>
              <a:rPr lang="ko-KR" altLang="en-US" dirty="0" smtClean="0"/>
              <a:t>에서 참조하실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4674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2F069-03A7-AE41-8459-B449BBF10A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55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Browser</a:t>
            </a:r>
            <a:r>
              <a:rPr lang="ko-KR" altLang="en-US" dirty="0"/>
              <a:t> </a:t>
            </a:r>
            <a:r>
              <a:rPr lang="ko-KR" altLang="en-US" dirty="0" smtClean="0"/>
              <a:t>관점에</a:t>
            </a:r>
            <a:r>
              <a:rPr lang="ko-KR" altLang="en-US" dirty="0"/>
              <a:t>서</a:t>
            </a:r>
            <a:r>
              <a:rPr lang="ko-KR" altLang="en-US" dirty="0" smtClean="0"/>
              <a:t> 접근하는 </a:t>
            </a:r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640" y="843558"/>
            <a:ext cx="5020399" cy="31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http://lod.nature.go.kr/resource/Pinus_densiflora_Siebold_Zucc.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1229683"/>
            <a:ext cx="3592556" cy="3646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49377" y="2150735"/>
            <a:ext cx="4563999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http://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lod.nature.go.kr/page/Pinus_densiflora_Siebold_Zucc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굽은 화살표 7"/>
          <p:cNvSpPr/>
          <p:nvPr/>
        </p:nvSpPr>
        <p:spPr bwMode="auto">
          <a:xfrm rot="5400000">
            <a:off x="5041858" y="1174917"/>
            <a:ext cx="884257" cy="653588"/>
          </a:xfrm>
          <a:prstGeom prst="ben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847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관점에서 접근하는 </a:t>
            </a:r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640" y="843558"/>
            <a:ext cx="5020399" cy="31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http://lod.nature.go.kr/resource/Pinus_densiflora_Siebold_Zucc.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굽은 화살표 7"/>
          <p:cNvSpPr/>
          <p:nvPr/>
        </p:nvSpPr>
        <p:spPr bwMode="auto">
          <a:xfrm rot="5400000">
            <a:off x="5041858" y="1174917"/>
            <a:ext cx="884257" cy="653588"/>
          </a:xfrm>
          <a:prstGeom prst="ben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131590"/>
            <a:ext cx="4118486" cy="386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49377" y="2150735"/>
            <a:ext cx="4563999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http://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lod.nature.go.kr/data/Pinus_densiflora_Siebold_Zucc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81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형태의 데이터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8640" y="843558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http://lod.nature.go.kr/data/Pinus_densiflora_Siebold_Zucc.</a:t>
            </a:r>
            <a:r>
              <a:rPr lang="en-US" altLang="ko-KR" sz="1200" b="1" dirty="0">
                <a:solidFill>
                  <a:srgbClr val="FF0000"/>
                </a:solidFill>
              </a:rPr>
              <a:t>?output=json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231775"/>
            <a:ext cx="5512105" cy="3572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8134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형태의 데이터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F069-03A7-AE41-8459-B449BBF10A9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8640" y="843558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lod.koreanhistory.or.kr/resources/</a:t>
            </a:r>
            <a:r>
              <a:rPr lang="ko-KR" altLang="en-US" sz="1200" b="1" dirty="0">
                <a:solidFill>
                  <a:schemeClr val="bg1"/>
                </a:solidFill>
              </a:rPr>
              <a:t>유물</a:t>
            </a:r>
            <a:r>
              <a:rPr lang="en-US" altLang="ko-KR" sz="1200" b="1" dirty="0">
                <a:solidFill>
                  <a:schemeClr val="bg1"/>
                </a:solidFill>
              </a:rPr>
              <a:t>_</a:t>
            </a:r>
            <a:r>
              <a:rPr lang="ko-KR" altLang="en-US" sz="1200" b="1" dirty="0">
                <a:solidFill>
                  <a:schemeClr val="bg1"/>
                </a:solidFill>
              </a:rPr>
              <a:t>거북선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4704" y="1430655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lod.koreanhistory.or.kr/resources/data/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유물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거북선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?output=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rdfxml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4704" y="2006719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lod.koreanhistory.or.kr/resources/data/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유물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거북선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?output=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nt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704" y="2571750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lod.koreanhistory.or.kr/resources/data/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유물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_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거북선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?output=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ttl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>
            <a:endCxn id="7" idx="1"/>
          </p:cNvCxnSpPr>
          <p:nvPr/>
        </p:nvCxnSpPr>
        <p:spPr bwMode="auto">
          <a:xfrm rot="16200000" flipH="1">
            <a:off x="360385" y="1164836"/>
            <a:ext cx="448598" cy="36004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꺾인 연결선 11"/>
          <p:cNvCxnSpPr>
            <a:endCxn id="8" idx="1"/>
          </p:cNvCxnSpPr>
          <p:nvPr/>
        </p:nvCxnSpPr>
        <p:spPr bwMode="auto">
          <a:xfrm rot="16200000" flipH="1">
            <a:off x="72352" y="1452867"/>
            <a:ext cx="1024662" cy="360042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꺾인 연결선 14"/>
          <p:cNvCxnSpPr>
            <a:endCxn id="9" idx="1"/>
          </p:cNvCxnSpPr>
          <p:nvPr/>
        </p:nvCxnSpPr>
        <p:spPr bwMode="auto">
          <a:xfrm rot="16200000" flipH="1">
            <a:off x="-210164" y="1735381"/>
            <a:ext cx="1589693" cy="360044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7"/>
          <p:cNvSpPr/>
          <p:nvPr/>
        </p:nvSpPr>
        <p:spPr>
          <a:xfrm>
            <a:off x="188640" y="3014831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://dbpedia.org/resource/Seoul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4704" y="3601928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dbpedia.org/data/Seoul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4704" y="4177992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http://dbpedia.org/data/Seoul.json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4704" y="4743023"/>
            <a:ext cx="54726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http://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dbpedia.org/data/Seoul.rdf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endCxn id="19" idx="1"/>
          </p:cNvCxnSpPr>
          <p:nvPr/>
        </p:nvCxnSpPr>
        <p:spPr bwMode="auto">
          <a:xfrm rot="16200000" flipH="1">
            <a:off x="360385" y="3336109"/>
            <a:ext cx="448598" cy="36004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꺾인 연결선 22"/>
          <p:cNvCxnSpPr>
            <a:endCxn id="20" idx="1"/>
          </p:cNvCxnSpPr>
          <p:nvPr/>
        </p:nvCxnSpPr>
        <p:spPr bwMode="auto">
          <a:xfrm rot="16200000" flipH="1">
            <a:off x="72352" y="3624140"/>
            <a:ext cx="1024662" cy="360042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꺾인 연결선 23"/>
          <p:cNvCxnSpPr>
            <a:endCxn id="21" idx="1"/>
          </p:cNvCxnSpPr>
          <p:nvPr/>
        </p:nvCxnSpPr>
        <p:spPr bwMode="auto">
          <a:xfrm rot="16200000" flipH="1">
            <a:off x="-210164" y="3906654"/>
            <a:ext cx="1589693" cy="360044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35683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활용 샘플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8D608-8191-E944-BCC9-550A0B607B63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911507"/>
            <a:ext cx="5176658" cy="389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392313" y="1525538"/>
            <a:ext cx="3592482" cy="338437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8679" y="1286639"/>
            <a:ext cx="2342054" cy="27699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생물정보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LOD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 포함된 데이터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353708" y="1635646"/>
            <a:ext cx="1523564" cy="55337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82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S PowerPoint Template (4-3)">
  <a:themeElements>
    <a:clrScheme name="LiST">
      <a:dk1>
        <a:srgbClr val="FFFFFF"/>
      </a:dk1>
      <a:lt1>
        <a:srgbClr val="606D80"/>
      </a:lt1>
      <a:dk2>
        <a:srgbClr val="FEFCFD"/>
      </a:dk2>
      <a:lt2>
        <a:srgbClr val="2F5AA9"/>
      </a:lt2>
      <a:accent1>
        <a:srgbClr val="EE3741"/>
      </a:accent1>
      <a:accent2>
        <a:srgbClr val="F05858"/>
      </a:accent2>
      <a:accent3>
        <a:srgbClr val="305AA9"/>
      </a:accent3>
      <a:accent4>
        <a:srgbClr val="557EBB"/>
      </a:accent4>
      <a:accent5>
        <a:srgbClr val="AED148"/>
      </a:accent5>
      <a:accent6>
        <a:srgbClr val="FEDC66"/>
      </a:accent6>
      <a:hlink>
        <a:srgbClr val="EE3741"/>
      </a:hlink>
      <a:folHlink>
        <a:srgbClr val="A0C1DD"/>
      </a:folHlink>
    </a:clrScheme>
    <a:fontScheme name="LiST">
      <a:majorFont>
        <a:latin typeface="Calibri"/>
        <a:ea typeface="Noto Sans CJK KR Bold"/>
        <a:cs typeface=""/>
      </a:majorFont>
      <a:minorFont>
        <a:latin typeface="Calibri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S PowerPoint Template" id="{B1E24F2B-EFB9-4357-9A7E-D8BBA2AA1715}" vid="{D4C7C48C-FA25-4A95-B221-63845445E079}"/>
    </a:ext>
  </a:extLst>
</a:theme>
</file>

<file path=ppt/theme/theme2.xml><?xml version="1.0" encoding="utf-8"?>
<a:theme xmlns:a="http://schemas.openxmlformats.org/drawingml/2006/main" name="LiST Title Master">
  <a:themeElements>
    <a:clrScheme name="LiST">
      <a:dk1>
        <a:srgbClr val="FFFFFF"/>
      </a:dk1>
      <a:lt1>
        <a:srgbClr val="606D80"/>
      </a:lt1>
      <a:dk2>
        <a:srgbClr val="FEFCFD"/>
      </a:dk2>
      <a:lt2>
        <a:srgbClr val="2F5AA9"/>
      </a:lt2>
      <a:accent1>
        <a:srgbClr val="EE3741"/>
      </a:accent1>
      <a:accent2>
        <a:srgbClr val="F05858"/>
      </a:accent2>
      <a:accent3>
        <a:srgbClr val="305AA9"/>
      </a:accent3>
      <a:accent4>
        <a:srgbClr val="557EBB"/>
      </a:accent4>
      <a:accent5>
        <a:srgbClr val="AED148"/>
      </a:accent5>
      <a:accent6>
        <a:srgbClr val="FEDC66"/>
      </a:accent6>
      <a:hlink>
        <a:srgbClr val="EE3741"/>
      </a:hlink>
      <a:folHlink>
        <a:srgbClr val="A0C1DD"/>
      </a:folHlink>
    </a:clrScheme>
    <a:fontScheme name="LiST">
      <a:majorFont>
        <a:latin typeface="Calibri"/>
        <a:ea typeface="Noto Sans CJK KR Bold"/>
        <a:cs typeface=""/>
      </a:majorFont>
      <a:minorFont>
        <a:latin typeface="Calibri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S PowerPoint Template" id="{B1E24F2B-EFB9-4357-9A7E-D8BBA2AA1715}" vid="{A61624DB-4BF1-43C5-AFD4-768BB56AF0D0}"/>
    </a:ext>
  </a:extLst>
</a:theme>
</file>

<file path=ppt/theme/theme3.xml><?xml version="1.0" encoding="utf-8"?>
<a:theme xmlns:a="http://schemas.openxmlformats.org/drawingml/2006/main" name="LiST Title &amp; Content Master">
  <a:themeElements>
    <a:clrScheme name="LiST">
      <a:dk1>
        <a:srgbClr val="FFFFFF"/>
      </a:dk1>
      <a:lt1>
        <a:srgbClr val="606D80"/>
      </a:lt1>
      <a:dk2>
        <a:srgbClr val="FEFCFD"/>
      </a:dk2>
      <a:lt2>
        <a:srgbClr val="2F5AA9"/>
      </a:lt2>
      <a:accent1>
        <a:srgbClr val="EE3741"/>
      </a:accent1>
      <a:accent2>
        <a:srgbClr val="F05858"/>
      </a:accent2>
      <a:accent3>
        <a:srgbClr val="305AA9"/>
      </a:accent3>
      <a:accent4>
        <a:srgbClr val="557EBB"/>
      </a:accent4>
      <a:accent5>
        <a:srgbClr val="AED148"/>
      </a:accent5>
      <a:accent6>
        <a:srgbClr val="FEDC66"/>
      </a:accent6>
      <a:hlink>
        <a:srgbClr val="EE3741"/>
      </a:hlink>
      <a:folHlink>
        <a:srgbClr val="A0C1DD"/>
      </a:folHlink>
    </a:clrScheme>
    <a:fontScheme name="LiST">
      <a:majorFont>
        <a:latin typeface="Calibri"/>
        <a:ea typeface="Noto Sans CJK KR Bold"/>
        <a:cs typeface=""/>
      </a:majorFont>
      <a:minorFont>
        <a:latin typeface="Calibri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charset="0"/>
            <a:sym typeface="Calibri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MS PowerPoint Template" id="{B1E24F2B-EFB9-4357-9A7E-D8BBA2AA1715}" vid="{200D7A46-298A-47BE-A88A-2C3C3368A952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 (4-3)</Template>
  <TotalTime>695</TotalTime>
  <Words>945</Words>
  <Application>Microsoft Office PowerPoint</Application>
  <PresentationFormat>사용자 지정</PresentationFormat>
  <Paragraphs>264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MS PowerPoint Template (4-3)</vt:lpstr>
      <vt:lpstr>LiST Title Master</vt:lpstr>
      <vt:lpstr>LiST Title &amp; Content Master</vt:lpstr>
      <vt:lpstr>LOD 활용</vt:lpstr>
      <vt:lpstr>SPARQL 소개</vt:lpstr>
      <vt:lpstr>SPARQL 소개자료</vt:lpstr>
      <vt:lpstr>데이터 활용</vt:lpstr>
      <vt:lpstr>Web Browser 관점에서 접근하는 URI</vt:lpstr>
      <vt:lpstr>Data 관점에서 접근하는 URI</vt:lpstr>
      <vt:lpstr>다양한 형태의 데이터 제공</vt:lpstr>
      <vt:lpstr>다양한 형태의 데이터 제공</vt:lpstr>
      <vt:lpstr>데이터 활용 샘플</vt:lpstr>
      <vt:lpstr>데이터 활용 샘플</vt:lpstr>
      <vt:lpstr>LOD 데이터 사용하기</vt:lpstr>
      <vt:lpstr>BufferedReader를 활용한 LOD 데이터 획득</vt:lpstr>
      <vt:lpstr>FileManager를 활용한 LOD 데이터 획득</vt:lpstr>
      <vt:lpstr>SPARQL Endpoint를 활용한 LOD 데이터 획득</vt:lpstr>
      <vt:lpstr>획득한 데이터 찾기 (Jena Model)</vt:lpstr>
      <vt:lpstr>획득한 데이터 찾기 (Jena Model) - 계속</vt:lpstr>
      <vt:lpstr>SPARQL 활용</vt:lpstr>
      <vt:lpstr>SPARQL Endpoint 활용</vt:lpstr>
      <vt:lpstr>SPARQL Endpoint 예제</vt:lpstr>
      <vt:lpstr>SPARQL Endpoint 예제 결과</vt:lpstr>
      <vt:lpstr>SPARQL 질의하기 예제 1</vt:lpstr>
      <vt:lpstr>SPARQL 질의하기 결과 1</vt:lpstr>
      <vt:lpstr>SPARQL 질의하기 예제 2</vt:lpstr>
      <vt:lpstr>SPARQL 질의하기 결과 2</vt:lpstr>
      <vt:lpstr>Federated Query</vt:lpstr>
      <vt:lpstr>Federated Query 예제</vt:lpstr>
      <vt:lpstr>Federated Query 예제 쿼리</vt:lpstr>
      <vt:lpstr>Federated Query 예제 결과</vt:lpstr>
      <vt:lpstr>PowerPoint 프레젠테이션</vt:lpstr>
    </vt:vector>
  </TitlesOfParts>
  <Company>TQK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JoyHong</dc:creator>
  <cp:lastModifiedBy>JoyHong</cp:lastModifiedBy>
  <cp:revision>35</cp:revision>
  <cp:lastPrinted>2010-06-15T10:59:59Z</cp:lastPrinted>
  <dcterms:created xsi:type="dcterms:W3CDTF">2015-04-24T02:57:59Z</dcterms:created>
  <dcterms:modified xsi:type="dcterms:W3CDTF">2015-04-28T23:35:08Z</dcterms:modified>
</cp:coreProperties>
</file>