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99" r:id="rId3"/>
    <p:sldId id="300" r:id="rId4"/>
    <p:sldId id="301" r:id="rId5"/>
    <p:sldId id="302" r:id="rId6"/>
    <p:sldId id="310" r:id="rId7"/>
    <p:sldId id="308" r:id="rId8"/>
    <p:sldId id="304" r:id="rId9"/>
    <p:sldId id="311" r:id="rId10"/>
    <p:sldId id="312" r:id="rId11"/>
    <p:sldId id="316" r:id="rId12"/>
    <p:sldId id="314" r:id="rId13"/>
    <p:sldId id="315" r:id="rId14"/>
    <p:sldId id="313" r:id="rId15"/>
    <p:sldId id="261" r:id="rId16"/>
    <p:sldId id="260" r:id="rId17"/>
    <p:sldId id="265" r:id="rId18"/>
    <p:sldId id="284" r:id="rId19"/>
    <p:sldId id="267" r:id="rId20"/>
    <p:sldId id="262" r:id="rId21"/>
    <p:sldId id="268" r:id="rId22"/>
    <p:sldId id="270" r:id="rId23"/>
    <p:sldId id="269" r:id="rId24"/>
    <p:sldId id="271" r:id="rId25"/>
    <p:sldId id="272" r:id="rId26"/>
    <p:sldId id="277" r:id="rId27"/>
    <p:sldId id="278" r:id="rId28"/>
    <p:sldId id="279" r:id="rId29"/>
    <p:sldId id="280" r:id="rId30"/>
    <p:sldId id="297" r:id="rId31"/>
    <p:sldId id="287" r:id="rId32"/>
    <p:sldId id="288" r:id="rId33"/>
    <p:sldId id="289" r:id="rId34"/>
    <p:sldId id="285" r:id="rId35"/>
    <p:sldId id="286" r:id="rId36"/>
    <p:sldId id="290" r:id="rId37"/>
    <p:sldId id="293" r:id="rId38"/>
    <p:sldId id="295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469" autoAdjust="0"/>
  </p:normalViewPr>
  <p:slideViewPr>
    <p:cSldViewPr snapToGrid="0">
      <p:cViewPr varScale="1">
        <p:scale>
          <a:sx n="96" d="100"/>
          <a:sy n="96" d="100"/>
        </p:scale>
        <p:origin x="20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F3984-1A9B-471F-98FF-2EB52B8A9D6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B872-A0D1-4F72-ADC5-55156C42B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0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조교 </a:t>
            </a:r>
            <a:r>
              <a:rPr lang="ko-KR" altLang="en-US" dirty="0" err="1" smtClean="0"/>
              <a:t>윤겨레입니다</a:t>
            </a:r>
            <a:endParaRPr lang="en-US" altLang="ko-KR" dirty="0" smtClean="0"/>
          </a:p>
          <a:p>
            <a:r>
              <a:rPr lang="ko-KR" altLang="en-US" dirty="0" smtClean="0"/>
              <a:t>이번 </a:t>
            </a:r>
            <a:r>
              <a:rPr lang="ko-KR" altLang="en-US" dirty="0" err="1" smtClean="0"/>
              <a:t>랩시간에는</a:t>
            </a:r>
            <a:r>
              <a:rPr lang="ko-KR" altLang="en-US" dirty="0" smtClean="0"/>
              <a:t> 컴퓨터가 부동 소수점을 처리하는 방식과</a:t>
            </a:r>
            <a:r>
              <a:rPr lang="en-US" altLang="ko-KR" dirty="0" smtClean="0"/>
              <a:t>, LOW LEVEL </a:t>
            </a:r>
            <a:r>
              <a:rPr lang="ko-KR" altLang="en-US" dirty="0" err="1" smtClean="0"/>
              <a:t>기계언어인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ASSEMBLY</a:t>
            </a:r>
            <a:r>
              <a:rPr lang="ko-KR" altLang="en-US" dirty="0" smtClean="0"/>
              <a:t>를 배워보고</a:t>
            </a:r>
            <a:r>
              <a:rPr lang="en-US" altLang="ko-KR" dirty="0" smtClean="0"/>
              <a:t>, HOMEWORK</a:t>
            </a:r>
            <a:r>
              <a:rPr lang="ko-KR" altLang="en-US" dirty="0" smtClean="0"/>
              <a:t>를 풀어보는</a:t>
            </a:r>
            <a:r>
              <a:rPr lang="ko-KR" altLang="en-US" baseline="0" dirty="0" smtClean="0"/>
              <a:t> 시간을 갖겠습니다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Exp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111</a:t>
            </a:r>
            <a:r>
              <a:rPr lang="ko-KR" altLang="en-US" dirty="0" smtClean="0"/>
              <a:t>인 경우를 볼게요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경우에는 그냥 </a:t>
            </a:r>
            <a:r>
              <a:rPr lang="en-US" altLang="ko-KR" dirty="0" smtClean="0"/>
              <a:t>special value</a:t>
            </a:r>
            <a:r>
              <a:rPr lang="ko-KR" altLang="en-US" dirty="0" smtClean="0"/>
              <a:t>로 간주합니다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Frac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이면 무한대로 간주하고</a:t>
            </a:r>
            <a:r>
              <a:rPr lang="en-US" altLang="ko-KR" dirty="0" smtClean="0"/>
              <a:t>, overflow</a:t>
            </a:r>
            <a:r>
              <a:rPr lang="ko-KR" altLang="en-US" dirty="0" smtClean="0"/>
              <a:t>가 나는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의 경우입니다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물론 </a:t>
            </a:r>
            <a:r>
              <a:rPr lang="en-US" altLang="ko-KR" dirty="0" smtClean="0"/>
              <a:t>positive/negative</a:t>
            </a:r>
            <a:r>
              <a:rPr lang="ko-KR" altLang="en-US" dirty="0" smtClean="0"/>
              <a:t>가 다 있겠죠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Frac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이 아니면 </a:t>
            </a:r>
            <a:r>
              <a:rPr lang="en-US" altLang="ko-KR" dirty="0" smtClean="0"/>
              <a:t>not-a-number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라고 간주합니다</a:t>
            </a:r>
            <a:r>
              <a:rPr lang="en-US" altLang="ko-KR" baseline="0" dirty="0" smtClean="0"/>
              <a:t>. Numeric value</a:t>
            </a:r>
            <a:r>
              <a:rPr lang="ko-KR" altLang="en-US" baseline="0" dirty="0" smtClean="0"/>
              <a:t>가 아니라고 </a:t>
            </a:r>
            <a:r>
              <a:rPr lang="en-US" altLang="ko-KR" baseline="0" dirty="0" smtClean="0"/>
              <a:t>encoding</a:t>
            </a:r>
            <a:r>
              <a:rPr lang="ko-KR" altLang="en-US" baseline="0" dirty="0" smtClean="0"/>
              <a:t>이 되는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91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8bit</a:t>
            </a:r>
            <a:r>
              <a:rPr lang="en-US" altLang="ko-KR" baseline="0" dirty="0" smtClean="0"/>
              <a:t> floating point</a:t>
            </a:r>
            <a:r>
              <a:rPr lang="ko-KR" altLang="en-US" baseline="0" dirty="0" smtClean="0"/>
              <a:t>의 예제를 보겠습니다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</a:t>
            </a:r>
            <a:r>
              <a:rPr lang="en-US" altLang="ko-KR" dirty="0" smtClean="0"/>
              <a:t>tiny floating point example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fractional </a:t>
            </a:r>
            <a:r>
              <a:rPr lang="ko-KR" altLang="en-US" dirty="0" smtClean="0"/>
              <a:t>부분이 </a:t>
            </a:r>
            <a:r>
              <a:rPr lang="en-US" altLang="ko-KR" dirty="0" smtClean="0"/>
              <a:t>3bit</a:t>
            </a:r>
            <a:r>
              <a:rPr lang="ko-KR" altLang="en-US" dirty="0" smtClean="0"/>
              <a:t>밖에 차지하지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 bit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부분은 앞에서 배운 것과 다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6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장에서는 모든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에 대해서 어떻게 표현되는지 보여주는 </a:t>
            </a:r>
            <a:r>
              <a:rPr lang="ko-KR" altLang="en-US" dirty="0" err="1" smtClean="0"/>
              <a:t>장이구요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보면 앞의 내용이 좀 더 이해가 확실히 갈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3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이제 기계어인 </a:t>
            </a:r>
            <a:r>
              <a:rPr lang="en-US" altLang="ko-KR" dirty="0" smtClean="0"/>
              <a:t>assembly language</a:t>
            </a:r>
            <a:r>
              <a:rPr lang="ko-KR" altLang="en-US" dirty="0" smtClean="0"/>
              <a:t>에 대해서 간단히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2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일반적으로 쓰는 </a:t>
            </a:r>
            <a:r>
              <a:rPr lang="en-US" altLang="ko-KR" dirty="0" smtClean="0"/>
              <a:t>C, Java, Python </a:t>
            </a:r>
            <a:r>
              <a:rPr lang="ko-KR" altLang="en-US" dirty="0" smtClean="0"/>
              <a:t>같은 고급 </a:t>
            </a:r>
            <a:r>
              <a:rPr lang="en-US" altLang="ko-KR" dirty="0" smtClean="0"/>
              <a:t>programming </a:t>
            </a:r>
            <a:r>
              <a:rPr lang="ko-KR" altLang="en-US" dirty="0" smtClean="0"/>
              <a:t>언어는 경우는 굉장히 </a:t>
            </a:r>
            <a:r>
              <a:rPr lang="en-US" altLang="ko-KR" dirty="0" smtClean="0"/>
              <a:t>human-friendly</a:t>
            </a:r>
            <a:r>
              <a:rPr lang="en-US" altLang="ko-KR" baseline="0" dirty="0" smtClean="0"/>
              <a:t> language</a:t>
            </a:r>
            <a:r>
              <a:rPr lang="ko-KR" altLang="en-US" baseline="0" dirty="0" smtClean="0"/>
              <a:t>라고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코드 레벨에서 사람이 이해하기 좋고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가깝게 되어있다는 뜻인데요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96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어셈블리어는 기계어 바로 한 단계 위의 언어라고 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기계는 실제로 </a:t>
            </a:r>
            <a:r>
              <a:rPr lang="en-US" altLang="ko-KR" baseline="0" dirty="0" smtClean="0"/>
              <a:t>0, 1</a:t>
            </a:r>
            <a:r>
              <a:rPr lang="ko-KR" altLang="en-US" baseline="0" dirty="0" smtClean="0"/>
              <a:t>로만 명령어가 이루어지죠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왼쪽에 보이는 코드라고 할 수 있겠네요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좀 더 사람이 보기 좋도록 기계어와 </a:t>
            </a:r>
            <a:r>
              <a:rPr lang="en-US" altLang="ko-KR" baseline="0" dirty="0" err="1" smtClean="0"/>
              <a:t>mov</a:t>
            </a:r>
            <a:r>
              <a:rPr lang="en-US" altLang="ko-KR" baseline="0" dirty="0" smtClean="0"/>
              <a:t>, add </a:t>
            </a:r>
            <a:r>
              <a:rPr lang="ko-KR" altLang="en-US" baseline="0" dirty="0" smtClean="0"/>
              <a:t>등의 명령어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레지스터로 </a:t>
            </a:r>
            <a:r>
              <a:rPr lang="ko-KR" altLang="en-US" baseline="0" dirty="0" err="1" smtClean="0"/>
              <a:t>매칭을</a:t>
            </a:r>
            <a:r>
              <a:rPr lang="ko-KR" altLang="en-US" baseline="0" dirty="0" smtClean="0"/>
              <a:t> 시켜놓은 언어가 어셈블리 언어라고 할 수 있겠습니다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여러분 코드를 컴파일 한 결과로 얻을 수 있고요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 </a:t>
            </a:r>
            <a:r>
              <a:rPr lang="en-US" altLang="ko-KR" baseline="0" dirty="0" smtClean="0"/>
              <a:t>machine</a:t>
            </a:r>
            <a:r>
              <a:rPr lang="ko-KR" altLang="en-US" baseline="0" dirty="0" smtClean="0"/>
              <a:t>이 보고 실행하는 단계의 언어입니다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17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Register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내에서 자료를 빠르게 접근할 수 있는 저장소입니다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여러 종류가 있지만 대표적으로 </a:t>
            </a:r>
            <a:r>
              <a:rPr lang="en-US" altLang="ko-KR" dirty="0" smtClean="0"/>
              <a:t>general</a:t>
            </a:r>
            <a:r>
              <a:rPr lang="en-US" altLang="ko-KR" baseline="0" dirty="0" smtClean="0"/>
              <a:t> purpose register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special purpose register 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Rax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되어있는데 일반적으로 같은 역할을 수행하도록 사용되고 </a:t>
            </a:r>
            <a:r>
              <a:rPr lang="en-US" altLang="ko-KR" dirty="0" smtClean="0"/>
              <a:t>64bit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 </a:t>
            </a:r>
            <a:r>
              <a:rPr lang="en-US" altLang="ko-KR" baseline="0" dirty="0" err="1" smtClean="0"/>
              <a:t>rax</a:t>
            </a:r>
            <a:r>
              <a:rPr lang="en-US" altLang="ko-KR" baseline="0" dirty="0" smtClean="0"/>
              <a:t>, 32bit </a:t>
            </a:r>
            <a:r>
              <a:rPr lang="ko-KR" altLang="en-US" baseline="0" dirty="0" smtClean="0"/>
              <a:t>경우 </a:t>
            </a:r>
            <a:r>
              <a:rPr lang="en-US" altLang="ko-KR" baseline="0" dirty="0" err="1" smtClean="0"/>
              <a:t>eax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식이라고 보시면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RAX </a:t>
            </a:r>
            <a:r>
              <a:rPr lang="ko-KR" altLang="en-US" dirty="0" smtClean="0"/>
              <a:t>는 산술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 연산 결과값이 저장되는 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rbx</a:t>
            </a:r>
            <a:r>
              <a:rPr lang="ko-KR" altLang="en-US" dirty="0" smtClean="0"/>
              <a:t>는 특정 주소가 저장되는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argument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 포인트의 가장 마지막 부분이 저장되는 </a:t>
            </a:r>
            <a:r>
              <a:rPr lang="en-US" altLang="ko-KR" dirty="0" err="1" smtClean="0"/>
              <a:t>rsp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85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아까 </a:t>
            </a:r>
            <a:r>
              <a:rPr lang="ko-KR" altLang="en-US" dirty="0" err="1" smtClean="0"/>
              <a:t>말씀드렸듯이</a:t>
            </a:r>
            <a:r>
              <a:rPr lang="ko-KR" altLang="en-US" dirty="0" smtClean="0"/>
              <a:t> 이러한 것들은 그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에 차이가 나구요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Word</a:t>
            </a:r>
            <a:r>
              <a:rPr lang="ko-KR" altLang="en-US" baseline="0" dirty="0" smtClean="0"/>
              <a:t>를 기준으로 할 때</a:t>
            </a:r>
            <a:r>
              <a:rPr lang="en-US" altLang="ko-KR" baseline="0" dirty="0" smtClean="0"/>
              <a:t> 32 bit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long, 64 bit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quad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3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예시와 같이 같이 </a:t>
            </a:r>
            <a:r>
              <a:rPr lang="en-US" altLang="ko-KR" dirty="0" smtClean="0"/>
              <a:t>instruction </a:t>
            </a:r>
            <a:r>
              <a:rPr lang="ko-KR" altLang="en-US" dirty="0" smtClean="0"/>
              <a:t>을 쓸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6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컴퓨터에서</a:t>
            </a:r>
            <a:r>
              <a:rPr lang="ko-KR" altLang="en-US" baseline="0" dirty="0" smtClean="0"/>
              <a:t> 소수를 표현하는 방법을 알기 위해서는 </a:t>
            </a:r>
            <a:r>
              <a:rPr lang="en-US" altLang="ko-KR" baseline="0" dirty="0" smtClean="0"/>
              <a:t>Fractional binary number </a:t>
            </a:r>
            <a:r>
              <a:rPr lang="ko-KR" altLang="en-US" baseline="0" dirty="0" smtClean="0"/>
              <a:t>표기에 대해 알고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 컴퓨터에서 쓰는 </a:t>
            </a:r>
            <a:r>
              <a:rPr lang="en-US" altLang="ko-KR" baseline="0" dirty="0" smtClean="0"/>
              <a:t>IEEE floating point standard</a:t>
            </a:r>
            <a:r>
              <a:rPr lang="ko-KR" altLang="en-US" baseline="0" dirty="0" smtClean="0"/>
              <a:t>를 알 필요가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40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Assembly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operation code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의 단위로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레지스터나 메모리 값을 계산하고 저장합니다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Binary </a:t>
            </a:r>
            <a:r>
              <a:rPr lang="en-US" altLang="ko-KR" dirty="0" err="1" smtClean="0"/>
              <a:t>operatior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destination</a:t>
            </a:r>
            <a:r>
              <a:rPr lang="ko-KR" altLang="en-US" dirty="0" smtClean="0"/>
              <a:t>이 있는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들로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, sub, add </a:t>
            </a:r>
            <a:r>
              <a:rPr lang="ko-KR" altLang="en-US" dirty="0" smtClean="0"/>
              <a:t>등이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Unary</a:t>
            </a:r>
            <a:r>
              <a:rPr lang="en-US" altLang="ko-KR" baseline="0" dirty="0" smtClean="0"/>
              <a:t> operator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피연산자가</a:t>
            </a:r>
            <a:r>
              <a:rPr lang="ko-KR" altLang="en-US" baseline="0" dirty="0" smtClean="0"/>
              <a:t> 하나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destination </a:t>
            </a:r>
            <a:r>
              <a:rPr lang="ko-KR" altLang="en-US" baseline="0" dirty="0" smtClean="0"/>
              <a:t>밖에 없는 것으로</a:t>
            </a:r>
            <a:r>
              <a:rPr lang="en-US" altLang="ko-KR" baseline="0" dirty="0" smtClean="0"/>
              <a:t>, in/decrement, negative, not </a:t>
            </a:r>
            <a:r>
              <a:rPr lang="ko-KR" altLang="en-US" baseline="0" dirty="0" smtClean="0"/>
              <a:t>등이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3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</a:t>
            </a:r>
            <a:r>
              <a:rPr lang="ko-KR" altLang="en-US" dirty="0" err="1" smtClean="0"/>
              <a:t>피연산자</a:t>
            </a:r>
            <a:r>
              <a:rPr lang="en-US" altLang="ko-KR" dirty="0" smtClean="0"/>
              <a:t>, operands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 값 자체인 </a:t>
            </a:r>
            <a:r>
              <a:rPr lang="en-US" altLang="ko-KR" baseline="0" dirty="0" smtClean="0"/>
              <a:t>immediate, </a:t>
            </a:r>
            <a:r>
              <a:rPr lang="ko-KR" altLang="en-US" baseline="0" dirty="0" smtClean="0"/>
              <a:t>레지스터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메모리가 들어갈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05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일반적으로 이러한 </a:t>
            </a:r>
            <a:r>
              <a:rPr lang="en-US" altLang="ko-KR" dirty="0" smtClean="0"/>
              <a:t>operation </a:t>
            </a:r>
            <a:r>
              <a:rPr lang="ko-KR" altLang="en-US" dirty="0" smtClean="0"/>
              <a:t>들이 </a:t>
            </a:r>
            <a:r>
              <a:rPr lang="ko-KR" altLang="en-US" dirty="0" err="1" smtClean="0"/>
              <a:t>있구요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보시면 이해가 다 가실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메모리에서 메모리로 </a:t>
            </a:r>
            <a:r>
              <a:rPr lang="en-US" altLang="ko-KR" baseline="0" dirty="0" err="1" smtClean="0"/>
              <a:t>mov</a:t>
            </a:r>
            <a:r>
              <a:rPr lang="ko-KR" altLang="en-US" baseline="0" dirty="0" smtClean="0"/>
              <a:t>가 안되는 등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이번 </a:t>
            </a:r>
            <a:r>
              <a:rPr lang="en-US" altLang="ko-KR" baseline="0" dirty="0" smtClean="0"/>
              <a:t>lab</a:t>
            </a:r>
            <a:r>
              <a:rPr lang="ko-KR" altLang="en-US" baseline="0" dirty="0" smtClean="0"/>
              <a:t>에서 자세하게 설명하진 않지만 조금 참고해야하시는 점들이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64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좀 </a:t>
            </a:r>
            <a:r>
              <a:rPr lang="en-US" altLang="ko-KR" dirty="0" smtClean="0"/>
              <a:t>special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들이 있습니다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Bomblab</a:t>
            </a:r>
            <a:r>
              <a:rPr lang="ko-KR" altLang="en-US" dirty="0" smtClean="0"/>
              <a:t>은 다음 </a:t>
            </a:r>
            <a:r>
              <a:rPr lang="en-US" altLang="ko-KR" dirty="0" smtClean="0"/>
              <a:t>homework</a:t>
            </a:r>
            <a:r>
              <a:rPr lang="ko-KR" altLang="en-US" dirty="0" smtClean="0"/>
              <a:t>의 이름입니다 </a:t>
            </a:r>
            <a:r>
              <a:rPr lang="ko-KR" altLang="en-US" dirty="0" err="1" smtClean="0"/>
              <a:t>ㅎㅎ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CLTQ </a:t>
            </a:r>
            <a:r>
              <a:rPr lang="ko-KR" altLang="en-US" dirty="0" smtClean="0"/>
              <a:t>같은 경우에는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quad</a:t>
            </a:r>
            <a:r>
              <a:rPr lang="ko-KR" altLang="en-US" dirty="0" smtClean="0"/>
              <a:t>로 바꿔주는 것으로 </a:t>
            </a:r>
            <a:r>
              <a:rPr lang="en-US" altLang="ko-KR" dirty="0" smtClean="0"/>
              <a:t>32bit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비트로의 </a:t>
            </a:r>
            <a:r>
              <a:rPr lang="en-US" altLang="ko-KR" dirty="0" err="1" smtClean="0"/>
              <a:t>SignExtend</a:t>
            </a:r>
            <a:r>
              <a:rPr lang="ko-KR" altLang="en-US" dirty="0" smtClean="0"/>
              <a:t>라고 생각하시면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이러한 </a:t>
            </a:r>
            <a:r>
              <a:rPr lang="en-US" altLang="ko-KR" dirty="0" err="1" smtClean="0"/>
              <a:t>eax</a:t>
            </a:r>
            <a:r>
              <a:rPr lang="ko-KR" altLang="en-US" dirty="0" smtClean="0"/>
              <a:t>들이 이러한 </a:t>
            </a:r>
            <a:r>
              <a:rPr lang="en-US" altLang="ko-KR" dirty="0" err="1" smtClean="0"/>
              <a:t>rax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convert </a:t>
            </a:r>
            <a:r>
              <a:rPr lang="ko-KR" altLang="en-US" dirty="0" smtClean="0"/>
              <a:t>되겠죠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LEA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load</a:t>
            </a:r>
            <a:r>
              <a:rPr lang="en-US" altLang="ko-KR" baseline="0" dirty="0" smtClean="0"/>
              <a:t> effective address 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memory address </a:t>
            </a:r>
            <a:r>
              <a:rPr lang="ko-KR" altLang="en-US" baseline="0" dirty="0" smtClean="0"/>
              <a:t>자체의 계산을 위해서 사용됩니다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38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이번엔 실행 </a:t>
            </a:r>
            <a:r>
              <a:rPr lang="en-US" altLang="ko-KR" dirty="0" smtClean="0"/>
              <a:t>flow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들입니다</a:t>
            </a:r>
            <a:r>
              <a:rPr lang="en-US" altLang="ko-KR" dirty="0" smtClean="0"/>
              <a:t>. Operands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Compare</a:t>
            </a:r>
            <a:r>
              <a:rPr lang="ko-KR" altLang="en-US" dirty="0" smtClean="0"/>
              <a:t>하고 및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들을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setting</a:t>
            </a:r>
            <a:r>
              <a:rPr lang="ko-KR" altLang="en-US" baseline="0" dirty="0" smtClean="0"/>
              <a:t>하는 연산자로 </a:t>
            </a:r>
            <a:r>
              <a:rPr lang="en-US" altLang="ko-KR" baseline="0" dirty="0" err="1" smtClean="0"/>
              <a:t>cmp</a:t>
            </a:r>
            <a:r>
              <a:rPr lang="en-US" altLang="ko-KR" baseline="0" dirty="0" smtClean="0"/>
              <a:t>, test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 Flag</a:t>
            </a:r>
            <a:r>
              <a:rPr lang="ko-KR" altLang="en-US" baseline="0" dirty="0" smtClean="0"/>
              <a:t>들도 일종의 레지스터인데요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Cmp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하는 두 </a:t>
            </a:r>
            <a:r>
              <a:rPr lang="en-US" altLang="ko-KR" baseline="0" dirty="0" smtClean="0"/>
              <a:t>operand </a:t>
            </a:r>
            <a:r>
              <a:rPr lang="ko-KR" altLang="en-US" baseline="0" dirty="0" smtClean="0"/>
              <a:t>의 차이나 </a:t>
            </a:r>
            <a:r>
              <a:rPr lang="en-US" altLang="ko-KR" baseline="0" dirty="0" smtClean="0"/>
              <a:t>overflow </a:t>
            </a:r>
            <a:r>
              <a:rPr lang="ko-KR" altLang="en-US" baseline="0" dirty="0" smtClean="0"/>
              <a:t>여부 등에 따라서 </a:t>
            </a:r>
            <a:r>
              <a:rPr lang="en-US" altLang="ko-KR" baseline="0" dirty="0" smtClean="0"/>
              <a:t>flag</a:t>
            </a:r>
            <a:r>
              <a:rPr lang="ko-KR" altLang="en-US" baseline="0" dirty="0" smtClean="0"/>
              <a:t>들이 결정이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이들은 </a:t>
            </a:r>
            <a:r>
              <a:rPr lang="ko-KR" altLang="en-US" baseline="0" dirty="0" err="1" smtClean="0"/>
              <a:t>조건문의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conditional jump </a:t>
            </a:r>
            <a:r>
              <a:rPr lang="ko-KR" altLang="en-US" baseline="0" dirty="0" smtClean="0"/>
              <a:t>등을 위해 사용됩니다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0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Jump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label,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operand</a:t>
            </a:r>
            <a:r>
              <a:rPr lang="ko-KR" altLang="en-US" dirty="0" smtClean="0"/>
              <a:t>의 값이 가리키는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으로 실행의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flow</a:t>
            </a:r>
            <a:r>
              <a:rPr lang="ko-KR" altLang="en-US" baseline="0" dirty="0" smtClean="0"/>
              <a:t>를 이동하게 됩니다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Goto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정도로 생각하시면 될 것 같고요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밑에 있는 </a:t>
            </a:r>
            <a:r>
              <a:rPr lang="en-US" altLang="ko-KR" baseline="0" dirty="0" smtClean="0"/>
              <a:t>je, </a:t>
            </a:r>
            <a:r>
              <a:rPr lang="en-US" altLang="ko-KR" baseline="0" dirty="0" err="1" smtClean="0"/>
              <a:t>jne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jg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jge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등은 조건부 </a:t>
            </a:r>
            <a:r>
              <a:rPr lang="en-US" altLang="ko-KR" baseline="0" dirty="0" smtClean="0"/>
              <a:t>jump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Cmp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flag</a:t>
            </a:r>
            <a:r>
              <a:rPr lang="ko-KR" altLang="en-US" baseline="0" dirty="0" smtClean="0"/>
              <a:t>들을 </a:t>
            </a:r>
            <a:r>
              <a:rPr lang="en-US" altLang="ko-KR" baseline="0" dirty="0" smtClean="0"/>
              <a:t>setting</a:t>
            </a:r>
            <a:r>
              <a:rPr lang="ko-KR" altLang="en-US" baseline="0" dirty="0" smtClean="0"/>
              <a:t> 해놓고</a:t>
            </a:r>
            <a:r>
              <a:rPr lang="en-US" altLang="ko-KR" baseline="0" dirty="0" smtClean="0"/>
              <a:t>, setting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flag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jump</a:t>
            </a:r>
            <a:r>
              <a:rPr lang="ko-KR" altLang="en-US" baseline="0" dirty="0" smtClean="0"/>
              <a:t>를 하는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 </a:t>
            </a:r>
            <a:r>
              <a:rPr lang="en-US" altLang="ko-KR" baseline="0" dirty="0" err="1" smtClean="0"/>
              <a:t>eax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레지스터 값이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이면 특정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jump</a:t>
            </a:r>
            <a:r>
              <a:rPr lang="ko-KR" altLang="en-US" baseline="0" dirty="0" smtClean="0"/>
              <a:t>를 하고 싶습니다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</a:t>
            </a:r>
            <a:r>
              <a:rPr lang="en-US" altLang="ko-KR" baseline="0" dirty="0" err="1" smtClean="0"/>
              <a:t>cmp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eax</a:t>
            </a:r>
            <a:r>
              <a:rPr lang="en-US" altLang="ko-KR" baseline="0" dirty="0" smtClean="0"/>
              <a:t>, 1 </a:t>
            </a:r>
            <a:r>
              <a:rPr lang="ko-KR" altLang="en-US" baseline="0" dirty="0" smtClean="0"/>
              <a:t>한 뒤에 </a:t>
            </a:r>
            <a:r>
              <a:rPr lang="en-US" altLang="ko-KR" baseline="0" dirty="0" smtClean="0"/>
              <a:t>je label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쓰면 되는 것입니다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7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예시를 한 번 볼까요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파란색이 가리키는 게 </a:t>
            </a:r>
            <a:r>
              <a:rPr lang="en-US" altLang="ko-KR" dirty="0" smtClean="0"/>
              <a:t>program counter, </a:t>
            </a:r>
            <a:r>
              <a:rPr lang="ko-KR" altLang="en-US" dirty="0" smtClean="0"/>
              <a:t>오른쪽이 </a:t>
            </a:r>
            <a:r>
              <a:rPr lang="en-US" altLang="ko-KR" dirty="0" smtClean="0"/>
              <a:t>stack, </a:t>
            </a:r>
            <a:r>
              <a:rPr lang="ko-KR" altLang="en-US" dirty="0" smtClean="0"/>
              <a:t>각 레지스터가 갖고 있는 주소입니다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위에서부터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을 쌓기 위해 기존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rbp</a:t>
            </a:r>
            <a:r>
              <a:rPr lang="ko-KR" altLang="en-US" dirty="0" smtClean="0"/>
              <a:t>값을 저장해놓고</a:t>
            </a:r>
            <a:r>
              <a:rPr lang="en-US" altLang="ko-KR" dirty="0" smtClean="0"/>
              <a:t>(push), </a:t>
            </a:r>
            <a:r>
              <a:rPr lang="en-US" altLang="ko-KR" dirty="0" err="1" smtClean="0"/>
              <a:t>rsp</a:t>
            </a:r>
            <a:r>
              <a:rPr lang="ko-KR" altLang="en-US" dirty="0" smtClean="0"/>
              <a:t>가 스택의 가장 마지막을 가리킨다고 했죠</a:t>
            </a:r>
            <a:r>
              <a:rPr lang="en-US" altLang="ko-KR" dirty="0" smtClean="0"/>
              <a:t>? </a:t>
            </a:r>
            <a:r>
              <a:rPr lang="ko-KR" altLang="en-US" dirty="0" smtClean="0"/>
              <a:t>즉 스택 </a:t>
            </a:r>
            <a:r>
              <a:rPr lang="en-US" altLang="ko-KR" dirty="0" smtClean="0"/>
              <a:t>base pointer </a:t>
            </a:r>
            <a:r>
              <a:rPr lang="en-US" altLang="ko-KR" dirty="0" err="1" smtClean="0"/>
              <a:t>rbp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err="1" smtClean="0"/>
              <a:t>rsp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새로 갱신한 뒤 </a:t>
            </a:r>
            <a:r>
              <a:rPr lang="en-US" altLang="ko-KR" dirty="0" err="1" smtClean="0"/>
              <a:t>rsp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만큼 줄여요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2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Rbp-4,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rbp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다음칸에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edi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 값을 </a:t>
            </a:r>
            <a:r>
              <a:rPr lang="ko-KR" altLang="en-US" dirty="0" err="1" smtClean="0"/>
              <a:t>넣구요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38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이제 </a:t>
            </a:r>
            <a:r>
              <a:rPr lang="en-US" altLang="ko-KR" dirty="0" err="1" smtClean="0"/>
              <a:t>edi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d3</a:t>
            </a:r>
            <a:r>
              <a:rPr lang="ko-KR" altLang="en-US" dirty="0" smtClean="0"/>
              <a:t>을 비교합니다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62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jump not equal </a:t>
            </a:r>
            <a:r>
              <a:rPr lang="ko-KR" altLang="en-US" dirty="0" smtClean="0"/>
              <a:t>이에요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d3 </a:t>
            </a:r>
            <a:r>
              <a:rPr lang="ko-KR" altLang="en-US" dirty="0" smtClean="0"/>
              <a:t>과 같지 않으면 </a:t>
            </a:r>
            <a:r>
              <a:rPr lang="en-US" altLang="ko-KR" dirty="0" smtClean="0"/>
              <a:t>print+30 </a:t>
            </a:r>
            <a:r>
              <a:rPr lang="ko-KR" altLang="en-US" dirty="0" smtClean="0"/>
              <a:t>이라는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으로 점프를 하는 식입니다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2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Integer</a:t>
            </a:r>
            <a:r>
              <a:rPr lang="en-US" altLang="ko-KR" baseline="0" dirty="0" smtClean="0"/>
              <a:t> binary number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승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승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승을 각각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로 나타내어 더하는 방식인데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Fractional Binary Number</a:t>
            </a:r>
            <a:r>
              <a:rPr lang="ko-KR" altLang="en-US" dirty="0" smtClean="0"/>
              <a:t>도 역시 비슷합니다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특정 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승인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뒤의 비트들은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승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승을 나타내도록 표현할 수 있겠죠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0.75</a:t>
            </a:r>
            <a:r>
              <a:rPr lang="ko-KR" altLang="en-US" baseline="0" dirty="0" smtClean="0"/>
              <a:t>를 나타내려면</a:t>
            </a:r>
            <a:r>
              <a:rPr lang="en-US" altLang="ko-KR" baseline="0" dirty="0" smtClean="0"/>
              <a:t> 0.5 + 0.25</a:t>
            </a:r>
            <a:r>
              <a:rPr lang="ko-KR" altLang="en-US" baseline="0" dirty="0" smtClean="0"/>
              <a:t>이기 때문에 </a:t>
            </a:r>
            <a:r>
              <a:rPr lang="en-US" altLang="ko-KR" baseline="0" dirty="0" smtClean="0"/>
              <a:t>000011…0 </a:t>
            </a:r>
            <a:r>
              <a:rPr lang="ko-KR" altLang="en-US" baseline="0" dirty="0" smtClean="0"/>
              <a:t>이 되겠죠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직접 구하는 방법은 </a:t>
            </a:r>
            <a:r>
              <a:rPr lang="en-US" altLang="ko-KR" baseline="0" dirty="0" smtClean="0"/>
              <a:t>integer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진수로 바꿀 때와 정 반대입니다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0.75</a:t>
            </a:r>
            <a:r>
              <a:rPr lang="ko-KR" altLang="en-US" baseline="0" dirty="0" smtClean="0"/>
              <a:t>*</a:t>
            </a:r>
            <a:r>
              <a:rPr lang="en-US" altLang="ko-KR" baseline="0" dirty="0" smtClean="0"/>
              <a:t>2 = 1.5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0.5 </a:t>
            </a:r>
            <a:r>
              <a:rPr lang="ko-KR" altLang="en-US" baseline="0" dirty="0" smtClean="0"/>
              <a:t>* </a:t>
            </a:r>
            <a:r>
              <a:rPr lang="en-US" altLang="ko-KR" baseline="0" dirty="0" smtClean="0"/>
              <a:t>2 = 1.0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그럼 우리는 특정한 </a:t>
            </a:r>
            <a:r>
              <a:rPr lang="en-US" altLang="ko-KR" baseline="0" dirty="0" smtClean="0"/>
              <a:t>fractional number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binary number</a:t>
            </a:r>
            <a:r>
              <a:rPr lang="ko-KR" altLang="en-US" baseline="0" dirty="0" smtClean="0"/>
              <a:t>로 나타내는 방법을 배웠습니다</a:t>
            </a:r>
            <a:r>
              <a:rPr lang="en-US" altLang="ko-KR" baseline="0" dirty="0" smtClean="0"/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그러면 특정 크기의 </a:t>
            </a:r>
            <a:r>
              <a:rPr lang="en-US" altLang="ko-KR" dirty="0" smtClean="0"/>
              <a:t>bit </a:t>
            </a:r>
            <a:r>
              <a:rPr lang="ko-KR" altLang="en-US" dirty="0" smtClean="0"/>
              <a:t>데이터형에서는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가 어디에 있어야 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생각해봐야 하는데요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 정해진 </a:t>
            </a:r>
            <a:r>
              <a:rPr lang="en-US" altLang="ko-KR" dirty="0" smtClean="0"/>
              <a:t>bit </a:t>
            </a:r>
            <a:r>
              <a:rPr lang="ko-KR" altLang="en-US" dirty="0" smtClean="0"/>
              <a:t>범위 내에서 적절한 </a:t>
            </a:r>
            <a:r>
              <a:rPr lang="ko-KR" altLang="en-US" dirty="0" err="1" smtClean="0"/>
              <a:t>쩜의</a:t>
            </a:r>
            <a:r>
              <a:rPr lang="ko-KR" altLang="en-US" dirty="0" smtClean="0"/>
              <a:t> 자리를 찾기란 쉽지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왜냐</a:t>
            </a:r>
            <a:r>
              <a:rPr lang="en-US" altLang="ko-KR" baseline="0" dirty="0" smtClean="0"/>
              <a:t>? 1/3, 1/7</a:t>
            </a:r>
            <a:r>
              <a:rPr lang="ko-KR" altLang="en-US" baseline="0" dirty="0" smtClean="0"/>
              <a:t>같은 숫자는 표현하기 힘들거나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범위 내에서 표현하지 못하는 숫자가 많겠죠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65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이번에도 숙제가 있습니다</a:t>
            </a:r>
            <a:r>
              <a:rPr lang="en-US" altLang="ko-KR" dirty="0" smtClean="0"/>
              <a:t>. Floating point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관한 것이고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듀는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다음주 수요일 </a:t>
            </a:r>
            <a:r>
              <a:rPr lang="ko-KR" altLang="en-US" dirty="0" err="1" smtClean="0"/>
              <a:t>자정까지입니다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제출 양식은 저번 </a:t>
            </a:r>
            <a:r>
              <a:rPr lang="en-US" altLang="ko-KR" dirty="0" smtClean="0"/>
              <a:t>homework</a:t>
            </a:r>
            <a:r>
              <a:rPr lang="ko-KR" altLang="en-US" dirty="0" smtClean="0"/>
              <a:t>와 동일합니다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211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최소한의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써주시고요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0~255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사이의 </a:t>
            </a:r>
            <a:r>
              <a:rPr lang="en-US" altLang="ko-KR" baseline="0" dirty="0" smtClean="0"/>
              <a:t>integer constant, function arguments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local variables,</a:t>
            </a:r>
          </a:p>
          <a:p>
            <a:r>
              <a:rPr lang="en-US" altLang="ko-KR" dirty="0" smtClean="0"/>
              <a:t>Unary</a:t>
            </a:r>
            <a:r>
              <a:rPr lang="en-US" altLang="ko-KR" baseline="0" dirty="0" smtClean="0"/>
              <a:t> / binary integer operations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쓸수있습니다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17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instruction</a:t>
            </a:r>
            <a:r>
              <a:rPr lang="ko-KR" altLang="en-US" dirty="0" smtClean="0"/>
              <a:t>이나 매크로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부르기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사용가능 이외의 </a:t>
            </a:r>
            <a:r>
              <a:rPr lang="en-US" altLang="ko-KR" dirty="0" smtClean="0"/>
              <a:t>operation, </a:t>
            </a:r>
            <a:r>
              <a:rPr lang="en-US" altLang="ko-KR" dirty="0" err="1" smtClean="0"/>
              <a:t>int</a:t>
            </a:r>
            <a:r>
              <a:rPr lang="ko-KR" altLang="en-US" baseline="0" dirty="0" smtClean="0"/>
              <a:t> 외의 </a:t>
            </a:r>
            <a:r>
              <a:rPr lang="en-US" altLang="ko-KR" baseline="0" dirty="0" smtClean="0"/>
              <a:t>data type </a:t>
            </a:r>
            <a:r>
              <a:rPr lang="ko-KR" altLang="en-US" baseline="0" dirty="0" smtClean="0"/>
              <a:t>등은 사용하실 수 없고요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69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저번과 같이 </a:t>
            </a:r>
            <a:r>
              <a:rPr lang="en-US" dirty="0" smtClean="0"/>
              <a:t>2s</a:t>
            </a:r>
            <a:r>
              <a:rPr lang="en-US" baseline="0" dirty="0" smtClean="0"/>
              <a:t> complements, 32bit representation, arithmetic right shift</a:t>
            </a:r>
            <a:r>
              <a:rPr lang="ko-KR" altLang="en-US" baseline="0" dirty="0" smtClean="0"/>
              <a:t>를 생각하고 하시면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</a:t>
            </a:r>
            <a:r>
              <a:rPr lang="en-US" altLang="ko-KR" baseline="0" dirty="0" smtClean="0"/>
              <a:t>, integer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word size, </a:t>
            </a:r>
            <a:r>
              <a:rPr lang="ko-KR" altLang="en-US" baseline="0" dirty="0" smtClean="0"/>
              <a:t>여기선 </a:t>
            </a:r>
            <a:r>
              <a:rPr lang="en-US" altLang="ko-KR" baseline="0" dirty="0" smtClean="0"/>
              <a:t>32bit </a:t>
            </a:r>
            <a:r>
              <a:rPr lang="ko-KR" altLang="en-US" baseline="0" dirty="0" smtClean="0"/>
              <a:t>겠죠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이거보다 더 많이 </a:t>
            </a:r>
            <a:r>
              <a:rPr lang="en-US" altLang="ko-KR" baseline="0" dirty="0" smtClean="0"/>
              <a:t>shift</a:t>
            </a:r>
            <a:r>
              <a:rPr lang="ko-KR" altLang="en-US" baseline="0" dirty="0" smtClean="0"/>
              <a:t>를 하면 </a:t>
            </a:r>
            <a:r>
              <a:rPr lang="en-US" altLang="ko-KR" baseline="0" dirty="0" smtClean="0"/>
              <a:t>unpredictable behavior </a:t>
            </a:r>
            <a:r>
              <a:rPr lang="ko-KR" altLang="en-US" baseline="0" dirty="0" smtClean="0"/>
              <a:t>가 발생되니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안하시는게</a:t>
            </a:r>
            <a:r>
              <a:rPr lang="ko-KR" altLang="en-US" baseline="0" dirty="0" smtClean="0"/>
              <a:t> 좋겠죠</a:t>
            </a:r>
            <a:r>
              <a:rPr lang="en-US" altLang="ko-KR" baseline="0" dirty="0" smtClean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424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저번과 같이 </a:t>
            </a:r>
            <a:r>
              <a:rPr lang="en-US" altLang="ko-KR" dirty="0" smtClean="0"/>
              <a:t>assign </a:t>
            </a:r>
            <a:r>
              <a:rPr lang="ko-KR" altLang="en-US" dirty="0" smtClean="0"/>
              <a:t>문서에 </a:t>
            </a:r>
            <a:r>
              <a:rPr lang="en-US" altLang="ko-KR" dirty="0" smtClean="0"/>
              <a:t>skeleton</a:t>
            </a:r>
            <a:r>
              <a:rPr lang="ko-KR" altLang="en-US" dirty="0" smtClean="0"/>
              <a:t>이 다 짜져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저희가 제시하는 함수만 완전히 </a:t>
            </a:r>
            <a:r>
              <a:rPr lang="ko-KR" altLang="en-US" dirty="0" err="1" smtClean="0"/>
              <a:t>구현하셔서</a:t>
            </a:r>
            <a:r>
              <a:rPr lang="ko-KR" altLang="en-US" dirty="0" smtClean="0"/>
              <a:t> 제출하시면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네 </a:t>
            </a:r>
            <a:r>
              <a:rPr lang="ko-KR" altLang="en-US" dirty="0" err="1" smtClean="0"/>
              <a:t>개구요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은 저번처럼 </a:t>
            </a:r>
            <a:r>
              <a:rPr lang="ko-KR" altLang="en-US" dirty="0" err="1" smtClean="0"/>
              <a:t>함수마다</a:t>
            </a:r>
            <a:r>
              <a:rPr lang="ko-KR" altLang="en-US" dirty="0" smtClean="0"/>
              <a:t> 나와있습니다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번은</a:t>
            </a:r>
            <a:r>
              <a:rPr lang="ko-KR" altLang="en-US" baseline="0" dirty="0" smtClean="0"/>
              <a:t> 작거나 같은지를 반환하는 함수입니다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3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뒤의 </a:t>
            </a:r>
            <a:r>
              <a:rPr lang="en-US" altLang="ko-KR" dirty="0" smtClean="0"/>
              <a:t>homework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single precision floating point operation</a:t>
            </a:r>
            <a:r>
              <a:rPr lang="ko-KR" altLang="en-US" baseline="0" dirty="0" smtClean="0"/>
              <a:t>에 대한 것입니다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Standard control structure,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조건문이나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조건문</a:t>
            </a:r>
            <a:r>
              <a:rPr lang="ko-KR" altLang="en-US" baseline="0" dirty="0" err="1" smtClean="0"/>
              <a:t>을</a:t>
            </a:r>
            <a:r>
              <a:rPr lang="ko-KR" altLang="en-US" baseline="0" dirty="0" smtClean="0"/>
              <a:t> 쓰셔도 되고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, unsigned type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쓰시되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unions, </a:t>
            </a:r>
            <a:r>
              <a:rPr lang="en-US" altLang="ko-KR" baseline="0" dirty="0" err="1" smtClean="0"/>
              <a:t>struct</a:t>
            </a:r>
            <a:r>
              <a:rPr lang="en-US" altLang="ko-KR" baseline="0" dirty="0" smtClean="0"/>
              <a:t>, array </a:t>
            </a:r>
            <a:r>
              <a:rPr lang="ko-KR" altLang="en-US" baseline="0" dirty="0" smtClean="0"/>
              <a:t>등은 안됩니다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당연히 </a:t>
            </a:r>
            <a:r>
              <a:rPr lang="en-US" altLang="ko-KR" baseline="0" dirty="0" smtClean="0"/>
              <a:t>floating point data type</a:t>
            </a:r>
            <a:r>
              <a:rPr lang="ko-KR" altLang="en-US" baseline="0" dirty="0" smtClean="0"/>
              <a:t>은 쓰면 안되겠죠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대신 </a:t>
            </a:r>
            <a:r>
              <a:rPr lang="en-US" altLang="ko-KR" baseline="0" dirty="0" smtClean="0"/>
              <a:t>function</a:t>
            </a:r>
            <a:r>
              <a:rPr lang="ko-KR" altLang="en-US" baseline="0" dirty="0" smtClean="0"/>
              <a:t>에 넘어가는 </a:t>
            </a:r>
            <a:r>
              <a:rPr lang="en-US" altLang="ko-KR" baseline="0" dirty="0" smtClean="0"/>
              <a:t>floating point operand 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unsigned, </a:t>
            </a:r>
            <a:r>
              <a:rPr lang="ko-KR" altLang="en-US" baseline="0" dirty="0" smtClean="0"/>
              <a:t>리턴 타입도 </a:t>
            </a:r>
            <a:r>
              <a:rPr lang="en-US" altLang="ko-KR" baseline="0" dirty="0" smtClean="0"/>
              <a:t>unsigned</a:t>
            </a:r>
            <a:r>
              <a:rPr lang="ko-KR" altLang="en-US" baseline="0" dirty="0" smtClean="0"/>
              <a:t>라고 생각하시면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5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en-US" altLang="ko-KR" baseline="0" dirty="0" smtClean="0"/>
              <a:t> negative </a:t>
            </a:r>
            <a:r>
              <a:rPr lang="ko-KR" altLang="en-US" baseline="0" dirty="0" smtClean="0"/>
              <a:t>구하는 </a:t>
            </a:r>
            <a:r>
              <a:rPr lang="ko-KR" altLang="en-US" baseline="0" dirty="0" err="1" smtClean="0"/>
              <a:t>것이구요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84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I2f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형으로 고치는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992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Twice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unsigned</a:t>
            </a:r>
            <a:r>
              <a:rPr lang="en-US" altLang="ko-KR" baseline="0" dirty="0" smtClean="0"/>
              <a:t> float </a:t>
            </a:r>
            <a:r>
              <a:rPr lang="ko-KR" altLang="en-US" baseline="0" dirty="0" smtClean="0"/>
              <a:t>을 받아서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배를 하는 </a:t>
            </a:r>
            <a:r>
              <a:rPr lang="ko-KR" altLang="en-US" baseline="0" dirty="0" err="1" smtClean="0"/>
              <a:t>것이구요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이것으로 이번 영상자료를 마치겠습니다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모두들 즐거운 추석 보내시고 맛있는 음식 많이 드시고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다음주에 뵙도록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한정된 자료 공간에서 더 넓은 범위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혹은 더 정확하게 숫자를 표현하기 위해 부동소수점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floating point </a:t>
            </a:r>
            <a:r>
              <a:rPr lang="ko-KR" altLang="en-US" baseline="0" dirty="0" smtClean="0"/>
              <a:t>라는 게 생깁니다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IEEE floating point standard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1985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published 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binary floating point arithmetic</a:t>
            </a:r>
            <a:r>
              <a:rPr lang="ko-KR" altLang="en-US" dirty="0" smtClean="0"/>
              <a:t>에 관한 </a:t>
            </a:r>
            <a:r>
              <a:rPr lang="en-US" altLang="ko-KR" dirty="0" smtClean="0"/>
              <a:t>standard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식으로 나타낼 수 있는데요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제일 앞자리는 </a:t>
            </a:r>
            <a:r>
              <a:rPr lang="en-US" altLang="ko-KR" dirty="0" smtClean="0"/>
              <a:t>sign bit</a:t>
            </a:r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2</a:t>
            </a:r>
            <a:r>
              <a:rPr lang="ko-KR" altLang="en-US" dirty="0" smtClean="0"/>
              <a:t>미만으로 </a:t>
            </a:r>
            <a:r>
              <a:rPr lang="en-US" altLang="ko-KR" dirty="0" smtClean="0"/>
              <a:t>normalized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fractional binary</a:t>
            </a:r>
            <a:r>
              <a:rPr lang="en-US" altLang="ko-KR" baseline="0" dirty="0" smtClean="0"/>
              <a:t> value, </a:t>
            </a:r>
            <a:r>
              <a:rPr lang="en-US" altLang="ko-KR" dirty="0" smtClean="0"/>
              <a:t>E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normalized 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fractional binary value</a:t>
            </a:r>
            <a:r>
              <a:rPr lang="ko-KR" altLang="en-US" baseline="0" dirty="0" smtClean="0"/>
              <a:t>점을 어디로 </a:t>
            </a:r>
            <a:r>
              <a:rPr lang="ko-KR" altLang="en-US" baseline="0" dirty="0" err="1" smtClean="0"/>
              <a:t>옮길지에</a:t>
            </a:r>
            <a:r>
              <a:rPr lang="ko-KR" altLang="en-US" baseline="0" dirty="0" smtClean="0"/>
              <a:t> 대한 </a:t>
            </a:r>
            <a:r>
              <a:rPr lang="en-US" altLang="ko-KR" baseline="0" dirty="0" smtClean="0"/>
              <a:t>exponential field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bit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아직 감이 잘 </a:t>
            </a:r>
            <a:r>
              <a:rPr lang="ko-KR" altLang="en-US" baseline="0" dirty="0" err="1" smtClean="0"/>
              <a:t>안오시죠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예를 들어서</a:t>
            </a:r>
            <a:r>
              <a:rPr lang="en-US" altLang="ko-KR" baseline="0" dirty="0" smtClean="0"/>
              <a:t>, 10.75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나타내보겠습니다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10.75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1010.11 </a:t>
            </a:r>
            <a:r>
              <a:rPr lang="ko-KR" altLang="en-US" baseline="0" dirty="0" smtClean="0"/>
              <a:t>이죠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(sin bit)1 * 1.01011 * 2^3 </a:t>
            </a:r>
            <a:r>
              <a:rPr lang="ko-KR" altLang="en-US" baseline="0" dirty="0" smtClean="0"/>
              <a:t>이라고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앞의 </a:t>
            </a:r>
            <a:r>
              <a:rPr lang="en-US" altLang="ko-KR" baseline="0" dirty="0" smtClean="0"/>
              <a:t>1.01011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frac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부분으로 </a:t>
            </a:r>
            <a:r>
              <a:rPr lang="en-US" altLang="ko-KR" baseline="0" dirty="0" smtClean="0"/>
              <a:t>encoding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normalized fractional binary number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, 2^3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exp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부분으로 </a:t>
            </a:r>
            <a:r>
              <a:rPr lang="en-US" altLang="ko-KR" baseline="0" dirty="0" smtClean="0"/>
              <a:t>encoding </a:t>
            </a:r>
            <a:r>
              <a:rPr lang="ko-KR" altLang="en-US" baseline="0" dirty="0" smtClean="0"/>
              <a:t>되는 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때</a:t>
            </a:r>
            <a:r>
              <a:rPr lang="en-US" altLang="ko-KR" baseline="0" dirty="0" smtClean="0"/>
              <a:t>, 1.01011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이라는 숫자가 그대로 이쪽으로 들어오진 않아요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왜냐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어차피 </a:t>
            </a:r>
            <a:r>
              <a:rPr lang="en-US" altLang="ko-KR" baseline="0" dirty="0" smtClean="0"/>
              <a:t>normalized fractional binary number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시작할거라서 뒷부분만 필요하죠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exp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부분은 단순히 양의 정수와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만 </a:t>
            </a:r>
            <a:r>
              <a:rPr lang="ko-KR" altLang="en-US" baseline="0" dirty="0" err="1" smtClean="0"/>
              <a:t>나타내어선</a:t>
            </a:r>
            <a:r>
              <a:rPr lang="ko-KR" altLang="en-US" baseline="0" dirty="0" smtClean="0"/>
              <a:t> 안됩니다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부동소수점이 거꾸로 올라가는 경우도 생각해봐야하기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의 마이너스 승일 때도 생각을 해야하기 때문에 </a:t>
            </a:r>
            <a:r>
              <a:rPr lang="en-US" altLang="ko-KR" baseline="0" dirty="0" smtClean="0"/>
              <a:t>bias </a:t>
            </a:r>
            <a:r>
              <a:rPr lang="ko-KR" altLang="en-US" baseline="0" dirty="0" smtClean="0"/>
              <a:t>라는 개념이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뒤에서 설명하도록 할게요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별 건 없고 </a:t>
            </a:r>
            <a:r>
              <a:rPr lang="en-US" altLang="ko-KR" baseline="0" dirty="0" smtClean="0"/>
              <a:t>Bias</a:t>
            </a:r>
            <a:r>
              <a:rPr lang="ko-KR" altLang="en-US" baseline="0" dirty="0" smtClean="0"/>
              <a:t>값이란 </a:t>
            </a:r>
            <a:r>
              <a:rPr lang="en-US" altLang="ko-KR" baseline="0" dirty="0" smtClean="0"/>
              <a:t>–</a:t>
            </a:r>
            <a:r>
              <a:rPr lang="ko-KR" altLang="en-US" baseline="0" dirty="0" smtClean="0"/>
              <a:t>도 </a:t>
            </a:r>
            <a:r>
              <a:rPr lang="ko-KR" altLang="en-US" baseline="0" dirty="0" err="1" smtClean="0"/>
              <a:t>고려해주기</a:t>
            </a:r>
            <a:r>
              <a:rPr lang="ko-KR" altLang="en-US" baseline="0" dirty="0" smtClean="0"/>
              <a:t> 위해 표현 범위의 </a:t>
            </a:r>
            <a:r>
              <a:rPr lang="ko-KR" altLang="en-US" baseline="0" dirty="0" err="1" smtClean="0"/>
              <a:t>절반정도를</a:t>
            </a:r>
            <a:r>
              <a:rPr lang="ko-KR" altLang="en-US" baseline="0" dirty="0" smtClean="0"/>
              <a:t> 더해준다는 내용밖에 없습니다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1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좀 감이 </a:t>
            </a:r>
            <a:r>
              <a:rPr lang="ko-KR" altLang="en-US" dirty="0" err="1" smtClean="0"/>
              <a:t>오실거에요</a:t>
            </a:r>
            <a:r>
              <a:rPr lang="en-US" altLang="ko-KR" dirty="0" smtClean="0"/>
              <a:t>,</a:t>
            </a:r>
          </a:p>
          <a:p>
            <a:r>
              <a:rPr lang="ko-KR" altLang="en-US" baseline="0" dirty="0" smtClean="0"/>
              <a:t>그러면 당연히 </a:t>
            </a:r>
            <a:r>
              <a:rPr lang="en-US" altLang="ko-KR" baseline="0" dirty="0" smtClean="0"/>
              <a:t>bit</a:t>
            </a:r>
            <a:r>
              <a:rPr lang="ko-KR" altLang="en-US" baseline="0" dirty="0" smtClean="0"/>
              <a:t>가 커질수록 </a:t>
            </a:r>
            <a:r>
              <a:rPr lang="en-US" altLang="ko-KR" baseline="0" dirty="0" smtClean="0"/>
              <a:t>fractional binary</a:t>
            </a:r>
            <a:r>
              <a:rPr lang="ko-KR" altLang="en-US" baseline="0" dirty="0" smtClean="0"/>
              <a:t>의 정밀도 </a:t>
            </a:r>
            <a:r>
              <a:rPr lang="en-US" altLang="ko-KR" baseline="0" dirty="0" smtClean="0"/>
              <a:t>precision</a:t>
            </a:r>
            <a:r>
              <a:rPr lang="ko-KR" altLang="en-US" baseline="0" dirty="0" smtClean="0"/>
              <a:t>이 높아지고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점을 옮길 수 있는 범위인 </a:t>
            </a:r>
            <a:r>
              <a:rPr lang="en-US" altLang="ko-KR" baseline="0" dirty="0" err="1" smtClean="0"/>
              <a:t>exp</a:t>
            </a:r>
            <a:r>
              <a:rPr lang="ko-KR" altLang="en-US" baseline="0" dirty="0" smtClean="0"/>
              <a:t>도 넓어지므로 표현의 정밀도 </a:t>
            </a:r>
            <a:r>
              <a:rPr lang="en-US" altLang="ko-KR" baseline="0" dirty="0" smtClean="0"/>
              <a:t>precision</a:t>
            </a:r>
            <a:r>
              <a:rPr lang="ko-KR" altLang="en-US" baseline="0" dirty="0" smtClean="0"/>
              <a:t>이 높아지겠죠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Single, double, extended precision </a:t>
            </a:r>
            <a:r>
              <a:rPr lang="ko-KR" altLang="en-US" baseline="0" dirty="0" smtClean="0"/>
              <a:t>은 일반적으로 다음과 같이 </a:t>
            </a:r>
            <a:r>
              <a:rPr lang="en-US" altLang="ko-KR" baseline="0" dirty="0" smtClean="0"/>
              <a:t>encoding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C </a:t>
            </a:r>
            <a:r>
              <a:rPr lang="ko-KR" altLang="en-US" baseline="0" dirty="0" smtClean="0"/>
              <a:t>언어에서 </a:t>
            </a:r>
            <a:r>
              <a:rPr lang="en-US" altLang="ko-KR" baseline="0" dirty="0" smtClean="0"/>
              <a:t>float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double</a:t>
            </a:r>
            <a:r>
              <a:rPr lang="ko-KR" altLang="en-US" baseline="0" dirty="0" smtClean="0"/>
              <a:t>의 차이죠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81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그러면 </a:t>
            </a:r>
            <a:r>
              <a:rPr lang="en-US" altLang="ko-KR" dirty="0" smtClean="0"/>
              <a:t>Floating point encoding</a:t>
            </a:r>
            <a:r>
              <a:rPr lang="ko-KR" altLang="en-US" dirty="0" smtClean="0"/>
              <a:t>으로 표현되는 숫자의 범위들을 알아봅시다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그래프로 그려보면 다음과 같겠네요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숫자가 아닌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, +-</a:t>
            </a:r>
            <a:r>
              <a:rPr lang="ko-KR" altLang="en-US" dirty="0" smtClean="0"/>
              <a:t>무한대</a:t>
            </a:r>
            <a:r>
              <a:rPr lang="en-US" altLang="ko-KR" dirty="0" smtClean="0"/>
              <a:t>, +-normalized, +-demoralized, +- 0 </a:t>
            </a:r>
            <a:r>
              <a:rPr lang="ko-KR" altLang="en-US" dirty="0" smtClean="0"/>
              <a:t>영역입니다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하나씩 살펴보겠습니다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1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en-US" altLang="ko-KR" dirty="0" err="1" smtClean="0"/>
              <a:t>exp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00~,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111</a:t>
            </a:r>
            <a:r>
              <a:rPr lang="ko-KR" altLang="en-US" baseline="0" dirty="0" smtClean="0"/>
              <a:t>이 아닌 경우입니다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제가 아까 </a:t>
            </a:r>
            <a:r>
              <a:rPr lang="en-US" altLang="ko-KR" baseline="0" dirty="0" smtClean="0"/>
              <a:t>bias</a:t>
            </a:r>
            <a:r>
              <a:rPr lang="ko-KR" altLang="en-US" baseline="0" dirty="0" smtClean="0"/>
              <a:t>가 왜 필요하다고 했죠</a:t>
            </a:r>
            <a:r>
              <a:rPr lang="en-US" altLang="ko-KR" baseline="0" dirty="0" smtClean="0"/>
              <a:t>? Unsigned bit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Exp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부분에서 마이너스까지 </a:t>
            </a:r>
            <a:r>
              <a:rPr lang="ko-KR" altLang="en-US" baseline="0" dirty="0" err="1" smtClean="0"/>
              <a:t>표현해주기</a:t>
            </a:r>
            <a:r>
              <a:rPr lang="ko-KR" altLang="en-US" baseline="0" dirty="0" smtClean="0"/>
              <a:t> 위해 필요하다고 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Bias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exp</a:t>
            </a:r>
            <a:r>
              <a:rPr lang="en-US" altLang="ko-KR" baseline="0" dirty="0" smtClean="0"/>
              <a:t> field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k bit</a:t>
            </a:r>
            <a:r>
              <a:rPr lang="ko-KR" altLang="en-US" baseline="0" dirty="0" smtClean="0"/>
              <a:t>일 때 </a:t>
            </a:r>
            <a:r>
              <a:rPr lang="en-US" altLang="ko-KR" baseline="0" dirty="0" smtClean="0"/>
              <a:t>2^(k-1)-1,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exp</a:t>
            </a:r>
            <a:r>
              <a:rPr lang="en-US" altLang="ko-KR" baseline="0" dirty="0" smtClean="0"/>
              <a:t> field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8bit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single precision 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127</a:t>
            </a:r>
            <a:r>
              <a:rPr lang="ko-KR" altLang="en-US" baseline="0" dirty="0" smtClean="0"/>
              <a:t>이 되겠죠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그러면 아까 예시에서</a:t>
            </a:r>
            <a:r>
              <a:rPr lang="en-US" altLang="ko-KR" baseline="0" dirty="0" smtClean="0"/>
              <a:t>, 2^3</a:t>
            </a:r>
            <a:r>
              <a:rPr lang="ko-KR" altLang="en-US" baseline="0" dirty="0" smtClean="0"/>
              <a:t>을 나타내려면</a:t>
            </a:r>
            <a:r>
              <a:rPr lang="en-US" altLang="ko-KR" baseline="0" dirty="0" smtClean="0"/>
              <a:t>? E = 3, Bias = 127</a:t>
            </a:r>
            <a:r>
              <a:rPr lang="ko-KR" altLang="en-US" baseline="0" dirty="0" smtClean="0"/>
              <a:t>을 대입해보면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표현해야하는 </a:t>
            </a:r>
            <a:r>
              <a:rPr lang="en-US" altLang="ko-KR" baseline="0" dirty="0" err="1" smtClean="0"/>
              <a:t>Exp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만약 우리가 표현해야하는 </a:t>
            </a:r>
            <a:r>
              <a:rPr lang="en-US" altLang="ko-KR" baseline="0" dirty="0" smtClean="0"/>
              <a:t>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이라면</a:t>
            </a:r>
            <a:r>
              <a:rPr lang="en-US" altLang="ko-KR" baseline="0" dirty="0" smtClean="0"/>
              <a:t>? </a:t>
            </a:r>
            <a:r>
              <a:rPr lang="en-US" altLang="ko-KR" baseline="0" dirty="0" err="1" smtClean="0"/>
              <a:t>Exp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124</a:t>
            </a:r>
            <a:r>
              <a:rPr lang="ko-KR" altLang="en-US" baseline="0" dirty="0" smtClean="0"/>
              <a:t>를 나타내는 비트가 되면 되겠죠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M</a:t>
            </a:r>
            <a:r>
              <a:rPr lang="ko-KR" altLang="en-US" baseline="0" dirty="0" smtClean="0"/>
              <a:t>같은 경우에는</a:t>
            </a:r>
            <a:r>
              <a:rPr lang="en-US" altLang="ko-KR" baseline="0" dirty="0" smtClean="0"/>
              <a:t>, 1.xxx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normalized</a:t>
            </a:r>
            <a:r>
              <a:rPr lang="ko-KR" altLang="en-US" baseline="0" dirty="0" smtClean="0"/>
              <a:t>가 된다고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당연히 최소는 </a:t>
            </a:r>
            <a:r>
              <a:rPr lang="en-US" altLang="ko-KR" baseline="0" dirty="0" smtClean="0"/>
              <a:t>1.000, </a:t>
            </a:r>
            <a:r>
              <a:rPr lang="ko-KR" altLang="en-US" baseline="0" dirty="0" smtClean="0"/>
              <a:t>최대는 </a:t>
            </a:r>
            <a:r>
              <a:rPr lang="en-US" altLang="ko-KR" baseline="0" dirty="0" smtClean="0"/>
              <a:t>1.1111,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2.0-</a:t>
            </a:r>
            <a:r>
              <a:rPr lang="ko-KR" altLang="en-US" baseline="0" dirty="0" smtClean="0"/>
              <a:t>최소 단위인 </a:t>
            </a:r>
            <a:r>
              <a:rPr lang="en-US" altLang="ko-KR" baseline="0" dirty="0" smtClean="0"/>
              <a:t>epsilon </a:t>
            </a:r>
            <a:r>
              <a:rPr lang="ko-KR" altLang="en-US" baseline="0" dirty="0" smtClean="0"/>
              <a:t>을 뺀 값이 되겠네요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그러면 </a:t>
            </a:r>
            <a:r>
              <a:rPr lang="en-US" altLang="ko-KR" baseline="0" dirty="0" smtClean="0"/>
              <a:t>normalized value</a:t>
            </a:r>
            <a:r>
              <a:rPr lang="ko-KR" altLang="en-US" baseline="0" dirty="0" smtClean="0"/>
              <a:t>같은 경우로는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만들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이해가 되시죠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5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예시입니다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아까랑</a:t>
            </a:r>
            <a:r>
              <a:rPr lang="ko-KR" altLang="en-US" dirty="0" smtClean="0"/>
              <a:t> 완전히 방법이 같아요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15213.0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진수로는 다음과 같이 나타낼 수 있죠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</a:t>
            </a:r>
            <a:r>
              <a:rPr lang="en-US" altLang="ko-KR" dirty="0" err="1" smtClean="0"/>
              <a:t>frac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 </a:t>
            </a:r>
            <a:r>
              <a:rPr lang="en-US" altLang="ko-KR" baseline="0" dirty="0" smtClean="0"/>
              <a:t>.110110.. </a:t>
            </a:r>
            <a:r>
              <a:rPr lang="ko-KR" altLang="en-US" baseline="0" dirty="0" smtClean="0"/>
              <a:t>부분이 뒤로 들어가고</a:t>
            </a:r>
            <a:r>
              <a:rPr lang="en-US" altLang="ko-KR" baseline="0" dirty="0" smtClean="0"/>
              <a:t>, E = 13, Bias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127</a:t>
            </a:r>
            <a:r>
              <a:rPr lang="ko-KR" altLang="en-US" baseline="0" dirty="0" smtClean="0"/>
              <a:t>이므로 </a:t>
            </a:r>
            <a:r>
              <a:rPr lang="en-US" altLang="ko-KR" baseline="0" dirty="0" err="1" smtClean="0"/>
              <a:t>Exp</a:t>
            </a:r>
            <a:r>
              <a:rPr lang="en-US" altLang="ko-KR" baseline="0" dirty="0" smtClean="0"/>
              <a:t> field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140 </a:t>
            </a:r>
            <a:r>
              <a:rPr lang="ko-KR" altLang="en-US" baseline="0" dirty="0" smtClean="0"/>
              <a:t>을 표현하는 수가 되고</a:t>
            </a:r>
            <a:r>
              <a:rPr lang="en-US" altLang="ko-KR" baseline="0" dirty="0" smtClean="0"/>
              <a:t>, sign</a:t>
            </a:r>
            <a:r>
              <a:rPr lang="ko-KR" altLang="en-US" baseline="0" dirty="0" smtClean="0"/>
              <a:t>은 양수이므로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그러면 </a:t>
            </a:r>
            <a:r>
              <a:rPr lang="en-US" altLang="ko-KR" dirty="0" err="1" smtClean="0"/>
              <a:t>exp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0000</a:t>
            </a:r>
            <a:r>
              <a:rPr lang="ko-KR" altLang="en-US" dirty="0" smtClean="0"/>
              <a:t>이면 어떻게 되느냐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Exp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000… </a:t>
            </a:r>
            <a:r>
              <a:rPr lang="ko-KR" altLang="en-US" dirty="0" smtClean="0"/>
              <a:t>이라는 말은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결국에 부동 소수점의 </a:t>
            </a:r>
            <a:r>
              <a:rPr lang="ko-KR" altLang="en-US" dirty="0" err="1" smtClean="0"/>
              <a:t>쩜이</a:t>
            </a:r>
            <a:r>
              <a:rPr lang="ko-KR" altLang="en-US" dirty="0" smtClean="0"/>
              <a:t> 최고로 왼쪽으로 많이 이동한 상태라는 뜻이 되겠죠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2^0</a:t>
            </a:r>
            <a:r>
              <a:rPr lang="ko-KR" altLang="en-US" baseline="0" dirty="0" smtClean="0"/>
              <a:t>승은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Bias </a:t>
            </a:r>
            <a:r>
              <a:rPr lang="ko-KR" altLang="en-US" baseline="0" dirty="0" smtClean="0"/>
              <a:t>뺀 값이 </a:t>
            </a:r>
            <a:r>
              <a:rPr lang="en-US" altLang="ko-KR" baseline="0" dirty="0" smtClean="0"/>
              <a:t>E</a:t>
            </a:r>
            <a:r>
              <a:rPr lang="ko-KR" altLang="en-US" baseline="0" dirty="0" smtClean="0"/>
              <a:t>가 될 </a:t>
            </a:r>
            <a:r>
              <a:rPr lang="ko-KR" altLang="en-US" baseline="0" dirty="0" err="1" smtClean="0"/>
              <a:t>것이구요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앞의 원리와 다를 게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 표현 범위가 더 늘기 위해서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은 이제 </a:t>
            </a:r>
            <a:r>
              <a:rPr lang="en-US" altLang="ko-KR" dirty="0" smtClean="0"/>
              <a:t>normalized value</a:t>
            </a:r>
            <a:r>
              <a:rPr lang="ko-KR" altLang="en-US" dirty="0" smtClean="0"/>
              <a:t>가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1+.frac</a:t>
            </a:r>
            <a:r>
              <a:rPr lang="en-US" altLang="ko-KR" baseline="0" dirty="0" smtClean="0"/>
              <a:t> bit</a:t>
            </a:r>
            <a:r>
              <a:rPr lang="ko-KR" altLang="en-US" baseline="0" dirty="0" smtClean="0"/>
              <a:t>로 나타났는데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0 + .</a:t>
            </a:r>
            <a:r>
              <a:rPr lang="en-US" altLang="ko-KR" baseline="0" dirty="0" err="1" smtClean="0"/>
              <a:t>frac</a:t>
            </a:r>
            <a:r>
              <a:rPr lang="en-US" altLang="ko-KR" baseline="0" dirty="0" smtClean="0"/>
              <a:t> bit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그러면 </a:t>
            </a:r>
            <a:r>
              <a:rPr lang="en-US" altLang="ko-KR" baseline="0" dirty="0" err="1" smtClean="0"/>
              <a:t>exp</a:t>
            </a:r>
            <a:r>
              <a:rPr lang="en-US" altLang="ko-KR" baseline="0" dirty="0" smtClean="0"/>
              <a:t>, M</a:t>
            </a:r>
            <a:r>
              <a:rPr lang="ko-KR" altLang="en-US" baseline="0" dirty="0" smtClean="0"/>
              <a:t>이 모두 </a:t>
            </a:r>
            <a:r>
              <a:rPr lang="en-US" altLang="ko-KR" baseline="0" dirty="0" smtClean="0"/>
              <a:t>0000</a:t>
            </a:r>
            <a:r>
              <a:rPr lang="ko-KR" altLang="en-US" baseline="0" dirty="0" smtClean="0"/>
              <a:t>이면 무엇일까요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네</a:t>
            </a:r>
            <a:r>
              <a:rPr lang="en-US" altLang="ko-KR" baseline="0" dirty="0" smtClean="0"/>
              <a:t>, 0</a:t>
            </a:r>
            <a:r>
              <a:rPr lang="ko-KR" altLang="en-US" baseline="0" dirty="0" smtClean="0"/>
              <a:t>이겠죠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sign bit</a:t>
            </a:r>
            <a:r>
              <a:rPr lang="ko-KR" altLang="en-US" baseline="0" dirty="0" smtClean="0"/>
              <a:t>에 의해 </a:t>
            </a:r>
            <a:r>
              <a:rPr lang="en-US" altLang="ko-KR" baseline="0" dirty="0" smtClean="0"/>
              <a:t>+-0</a:t>
            </a:r>
            <a:r>
              <a:rPr lang="ko-KR" altLang="en-US" baseline="0" dirty="0" smtClean="0"/>
              <a:t>이 둘 다 존재하게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아니라면</a:t>
            </a:r>
            <a:r>
              <a:rPr lang="en-US" altLang="ko-KR" baseline="0" dirty="0" smtClean="0"/>
              <a:t>? 0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매우매우</a:t>
            </a:r>
            <a:r>
              <a:rPr lang="ko-KR" altLang="en-US" baseline="0" dirty="0" smtClean="0"/>
              <a:t> 가까운 아주 작은 값이겠죠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B872-A0D1-4F72-ADC5-55156C42BF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9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4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2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9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2803E-06D1-4F9E-BF30-D61FDC3DF7D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FB74-6DDE-4A71-8475-F9B8C5638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02196"/>
            <a:ext cx="7772400" cy="2387600"/>
          </a:xfrm>
        </p:spPr>
        <p:txBody>
          <a:bodyPr/>
          <a:lstStyle/>
          <a:p>
            <a:r>
              <a:rPr lang="en-US" altLang="ko-KR" b="1" dirty="0" smtClean="0"/>
              <a:t>CSED211 Lab 02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400" dirty="0"/>
              <a:t>F</a:t>
            </a:r>
            <a:r>
              <a:rPr lang="en-US" altLang="ko-KR" sz="4400" dirty="0" smtClean="0"/>
              <a:t>loating Point&amp; Assembly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81871"/>
            <a:ext cx="6858000" cy="1655762"/>
          </a:xfrm>
        </p:spPr>
        <p:txBody>
          <a:bodyPr/>
          <a:lstStyle/>
          <a:p>
            <a:r>
              <a:rPr lang="en-US" altLang="ko-KR" dirty="0" smtClean="0"/>
              <a:t>2019. </a:t>
            </a:r>
            <a:r>
              <a:rPr lang="en-US" altLang="ko-KR" dirty="0" smtClean="0"/>
              <a:t>09</a:t>
            </a:r>
            <a:r>
              <a:rPr lang="en-US" altLang="ko-KR" smtClean="0"/>
              <a:t>. </a:t>
            </a:r>
            <a:r>
              <a:rPr lang="en-US" altLang="ko-KR" smtClean="0"/>
              <a:t>11.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6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Special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Condition: </a:t>
            </a:r>
            <a:r>
              <a:rPr lang="en-US" altLang="ko-KR" u="sng" dirty="0" err="1" smtClean="0"/>
              <a:t>exp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= 111…1</a:t>
            </a:r>
          </a:p>
          <a:p>
            <a:pPr lvl="1"/>
            <a:r>
              <a:rPr lang="en-US" altLang="ko-KR" dirty="0" smtClean="0"/>
              <a:t>Case 1)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= 111…1, </a:t>
            </a:r>
            <a:r>
              <a:rPr lang="en-US" altLang="ko-KR" dirty="0" err="1" smtClean="0"/>
              <a:t>frac</a:t>
            </a:r>
            <a:r>
              <a:rPr lang="en-US" altLang="ko-KR" dirty="0" smtClean="0"/>
              <a:t> = 000…0</a:t>
            </a:r>
          </a:p>
          <a:p>
            <a:pPr lvl="2"/>
            <a:r>
              <a:rPr lang="en-US" altLang="ko-KR" dirty="0" smtClean="0"/>
              <a:t>infinity</a:t>
            </a:r>
            <a:endParaRPr lang="en-US" altLang="ko-KR" dirty="0"/>
          </a:p>
          <a:p>
            <a:pPr lvl="2"/>
            <a:r>
              <a:rPr lang="en-US" altLang="ko-KR" dirty="0" smtClean="0"/>
              <a:t>Operation that overflow</a:t>
            </a:r>
          </a:p>
          <a:p>
            <a:pPr lvl="2"/>
            <a:r>
              <a:rPr lang="en-US" altLang="ko-KR" dirty="0" smtClean="0"/>
              <a:t>Both positive and negative</a:t>
            </a:r>
          </a:p>
          <a:p>
            <a:pPr lvl="1"/>
            <a:r>
              <a:rPr lang="en-US" altLang="ko-KR" dirty="0" smtClean="0"/>
              <a:t>Case 2)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= 111…1, </a:t>
            </a:r>
            <a:r>
              <a:rPr lang="en-US" altLang="ko-KR" dirty="0" err="1" smtClean="0"/>
              <a:t>frac</a:t>
            </a:r>
            <a:r>
              <a:rPr lang="en-US" altLang="ko-KR" dirty="0" smtClean="0"/>
              <a:t> ≠ 000…0</a:t>
            </a:r>
          </a:p>
          <a:p>
            <a:pPr lvl="2"/>
            <a:r>
              <a:rPr lang="en-US" altLang="ko-KR" dirty="0" smtClean="0"/>
              <a:t>Not-a-Number (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Represents case when no numeric value can be determined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8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347" y="2721050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Small example: 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8bits Floating Point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8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65126"/>
            <a:ext cx="7319351" cy="63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19075"/>
            <a:ext cx="88868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698751"/>
            <a:ext cx="78867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Assembly Language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6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Human-friendly language</a:t>
            </a:r>
          </a:p>
          <a:p>
            <a:r>
              <a:rPr lang="en-US" altLang="ko-KR" sz="2400" dirty="0" smtClean="0"/>
              <a:t>C, JAVA, Python, …</a:t>
            </a:r>
          </a:p>
          <a:p>
            <a:r>
              <a:rPr lang="en-US" altLang="ko-KR" sz="2400" dirty="0" smtClean="0"/>
              <a:t>What you program and see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28" y="4001294"/>
            <a:ext cx="3911142" cy="11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Assembly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Machine-friendly language</a:t>
            </a:r>
          </a:p>
          <a:p>
            <a:r>
              <a:rPr lang="en-US" altLang="ko-KR" sz="2400" dirty="0" smtClean="0"/>
              <a:t>Result of ‘compile’</a:t>
            </a:r>
          </a:p>
          <a:p>
            <a:r>
              <a:rPr lang="en-US" altLang="ko-KR" sz="2400" dirty="0" smtClean="0"/>
              <a:t>What machine really sees and runs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62" y="3704989"/>
            <a:ext cx="49911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 quickly accessible storage available to CPU</a:t>
            </a:r>
          </a:p>
          <a:p>
            <a:r>
              <a:rPr lang="en-US" altLang="ko-KR" sz="2400" dirty="0" smtClean="0"/>
              <a:t>General purpose registers:</a:t>
            </a:r>
          </a:p>
          <a:p>
            <a:pPr lvl="1"/>
            <a:r>
              <a:rPr lang="en-US" altLang="ko-KR" sz="2000" dirty="0" err="1" smtClean="0"/>
              <a:t>rax</a:t>
            </a:r>
            <a:r>
              <a:rPr lang="en-US" altLang="ko-KR" sz="2000" dirty="0" smtClean="0"/>
              <a:t> (return value)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eax</a:t>
            </a:r>
            <a:r>
              <a:rPr lang="en-US" altLang="ko-KR" sz="2000" dirty="0" smtClean="0">
                <a:sym typeface="Wingdings" panose="05000000000000000000" pitchFamily="2" charset="2"/>
              </a:rPr>
              <a:t> in 32bit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rbx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calle</a:t>
            </a:r>
            <a:r>
              <a:rPr lang="en-US" altLang="ko-KR" sz="2000" dirty="0" smtClean="0"/>
              <a:t> saved)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ebx</a:t>
            </a:r>
            <a:r>
              <a:rPr lang="en-US" altLang="ko-KR" sz="2000" dirty="0" smtClean="0">
                <a:sym typeface="Wingdings" panose="05000000000000000000" pitchFamily="2" charset="2"/>
              </a:rPr>
              <a:t> in 32 bit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rcx</a:t>
            </a:r>
            <a:r>
              <a:rPr lang="en-US" altLang="ko-KR" sz="2000" dirty="0" smtClean="0"/>
              <a:t> (4</a:t>
            </a:r>
            <a:r>
              <a:rPr lang="en-US" altLang="ko-KR" sz="2000" baseline="30000" dirty="0" smtClean="0"/>
              <a:t>th</a:t>
            </a:r>
            <a:r>
              <a:rPr lang="en-US" altLang="ko-KR" sz="2000" dirty="0" smtClean="0"/>
              <a:t> argument) </a:t>
            </a:r>
            <a:r>
              <a:rPr lang="en-US" altLang="ko-KR" sz="2000" dirty="0" smtClean="0">
                <a:sym typeface="Wingdings" panose="05000000000000000000" pitchFamily="2" charset="2"/>
              </a:rPr>
              <a:t> …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rdx</a:t>
            </a:r>
            <a:r>
              <a:rPr lang="en-US" altLang="ko-KR" sz="2000" dirty="0" smtClean="0"/>
              <a:t> (3</a:t>
            </a:r>
            <a:r>
              <a:rPr lang="en-US" altLang="ko-KR" sz="2000" baseline="30000" dirty="0" smtClean="0"/>
              <a:t>rd</a:t>
            </a:r>
            <a:r>
              <a:rPr lang="en-US" altLang="ko-KR" sz="2000" dirty="0" smtClean="0"/>
              <a:t> argument)</a:t>
            </a:r>
          </a:p>
          <a:p>
            <a:pPr lvl="1"/>
            <a:r>
              <a:rPr lang="en-US" altLang="ko-KR" sz="2000" dirty="0" err="1" smtClean="0"/>
              <a:t>rsi</a:t>
            </a:r>
            <a:r>
              <a:rPr lang="en-US" altLang="ko-KR" sz="2000" dirty="0" smtClean="0"/>
              <a:t> (2</a:t>
            </a:r>
            <a:r>
              <a:rPr lang="en-US" altLang="ko-KR" sz="2000" baseline="30000" dirty="0" smtClean="0"/>
              <a:t>nd</a:t>
            </a:r>
            <a:r>
              <a:rPr lang="en-US" altLang="ko-KR" sz="2000" dirty="0" smtClean="0"/>
              <a:t> argument)</a:t>
            </a:r>
          </a:p>
          <a:p>
            <a:pPr lvl="1"/>
            <a:r>
              <a:rPr lang="en-US" altLang="ko-KR" sz="2000" dirty="0" err="1" smtClean="0"/>
              <a:t>rdi</a:t>
            </a:r>
            <a:r>
              <a:rPr lang="en-US" altLang="ko-KR" sz="2000" dirty="0" smtClean="0"/>
              <a:t> (1</a:t>
            </a:r>
            <a:r>
              <a:rPr lang="en-US" altLang="ko-KR" sz="2000" baseline="30000" dirty="0" smtClean="0"/>
              <a:t>st</a:t>
            </a:r>
            <a:r>
              <a:rPr lang="en-US" altLang="ko-KR" sz="2000" dirty="0" smtClean="0"/>
              <a:t> argument)</a:t>
            </a:r>
          </a:p>
          <a:p>
            <a:r>
              <a:rPr lang="en-US" altLang="ko-KR" sz="2400" dirty="0" smtClean="0"/>
              <a:t>Special purpose registers:</a:t>
            </a:r>
          </a:p>
          <a:p>
            <a:pPr lvl="1"/>
            <a:r>
              <a:rPr lang="en-US" altLang="ko-KR" sz="2000" dirty="0" err="1" smtClean="0"/>
              <a:t>rsp</a:t>
            </a:r>
            <a:r>
              <a:rPr lang="en-US" altLang="ko-KR" sz="2000" dirty="0" smtClean="0"/>
              <a:t> (stack pointer)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821379" y="6215676"/>
            <a:ext cx="2128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Reference </a:t>
            </a:r>
            <a:r>
              <a:rPr lang="en-US" altLang="ko-KR" b="1" i="1" dirty="0" smtClean="0"/>
              <a:t>Figure 3.2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696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Size</a:t>
            </a:r>
            <a:r>
              <a:rPr lang="ko-KR" altLang="en-US" dirty="0"/>
              <a:t> </a:t>
            </a:r>
            <a:r>
              <a:rPr lang="en-US" altLang="ko-KR" dirty="0" smtClean="0"/>
              <a:t>of Registers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661" y="2236494"/>
            <a:ext cx="8509162" cy="780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err="1" smtClean="0"/>
              <a:t>rax</a:t>
            </a:r>
            <a:endParaRPr lang="ko-KR" altLang="en-US" sz="4400" dirty="0"/>
          </a:p>
        </p:txBody>
      </p:sp>
      <p:sp>
        <p:nvSpPr>
          <p:cNvPr id="5" name="직사각형 4"/>
          <p:cNvSpPr/>
          <p:nvPr/>
        </p:nvSpPr>
        <p:spPr>
          <a:xfrm>
            <a:off x="4362329" y="2283088"/>
            <a:ext cx="4193426" cy="675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err="1" smtClean="0"/>
              <a:t>eax</a:t>
            </a:r>
            <a:endParaRPr lang="ko-KR" altLang="en-US" sz="4400" dirty="0"/>
          </a:p>
        </p:txBody>
      </p:sp>
      <p:sp>
        <p:nvSpPr>
          <p:cNvPr id="6" name="직사각형 5"/>
          <p:cNvSpPr/>
          <p:nvPr/>
        </p:nvSpPr>
        <p:spPr>
          <a:xfrm>
            <a:off x="6459042" y="2329681"/>
            <a:ext cx="2038471" cy="5824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/>
              <a:t>ax</a:t>
            </a:r>
            <a:endParaRPr lang="ko-KR" altLang="en-US" sz="4400" dirty="0"/>
          </a:p>
        </p:txBody>
      </p:sp>
      <p:sp>
        <p:nvSpPr>
          <p:cNvPr id="12" name="직사각형 11"/>
          <p:cNvSpPr/>
          <p:nvPr/>
        </p:nvSpPr>
        <p:spPr>
          <a:xfrm>
            <a:off x="7478461" y="2370451"/>
            <a:ext cx="966634" cy="495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accent1"/>
                </a:solidFill>
              </a:rPr>
              <a:t>al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10661" y="5591236"/>
            <a:ext cx="8509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362329" y="4758375"/>
            <a:ext cx="42574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459042" y="4053646"/>
            <a:ext cx="21607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478461" y="3395510"/>
            <a:ext cx="1141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20035" y="3395510"/>
            <a:ext cx="13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8bits = byte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25498" y="4062887"/>
            <a:ext cx="150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16bits = word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81150" y="4758375"/>
            <a:ext cx="295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32bits = long = </a:t>
            </a:r>
            <a:r>
              <a:rPr lang="en-US" altLang="ko-KR" dirty="0" err="1" smtClean="0"/>
              <a:t>doubleword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93487" y="5585411"/>
            <a:ext cx="373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64bits = 8bytes = quad (four words)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619823" y="3210845"/>
            <a:ext cx="28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b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19823" y="3868980"/>
            <a:ext cx="28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w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19823" y="4573709"/>
            <a:ext cx="28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l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19823" y="5400745"/>
            <a:ext cx="28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q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Assembly Instruction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760647"/>
            <a:ext cx="6032862" cy="2038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72412" y="3105338"/>
            <a:ext cx="3232087" cy="1548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Floating 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Fractional binary numbers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IEEE floating point standard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4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Assembly Op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571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Unit of operation</a:t>
            </a:r>
          </a:p>
          <a:p>
            <a:r>
              <a:rPr lang="en-US" altLang="ko-KR" sz="2400" dirty="0"/>
              <a:t>Calculate and save the result to </a:t>
            </a:r>
            <a:r>
              <a:rPr lang="en-US" altLang="ko-KR" sz="2400" dirty="0" smtClean="0"/>
              <a:t>register/memory</a:t>
            </a:r>
          </a:p>
          <a:p>
            <a:r>
              <a:rPr lang="en-US" altLang="ko-KR" sz="2400" dirty="0" smtClean="0"/>
              <a:t>Binary operators:</a:t>
            </a:r>
          </a:p>
          <a:p>
            <a:pPr marL="0" indent="0" algn="ctr">
              <a:buNone/>
            </a:pPr>
            <a:r>
              <a:rPr lang="en-US" altLang="ko-KR" sz="2400" b="1" i="1" dirty="0" smtClean="0"/>
              <a:t>OP </a:t>
            </a:r>
            <a:r>
              <a:rPr lang="en-US" altLang="ko-KR" sz="2400" dirty="0" smtClean="0">
                <a:solidFill>
                  <a:srgbClr val="FF0000"/>
                </a:solidFill>
              </a:rPr>
              <a:t>SRC</a:t>
            </a:r>
            <a:r>
              <a:rPr lang="en-US" altLang="ko-KR" sz="2400" dirty="0" smtClean="0"/>
              <a:t>, </a:t>
            </a:r>
            <a:r>
              <a:rPr lang="en-US" altLang="ko-KR" sz="2400" dirty="0" smtClean="0">
                <a:solidFill>
                  <a:srgbClr val="0000FF"/>
                </a:solidFill>
              </a:rPr>
              <a:t>DST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 </a:t>
            </a:r>
            <a:r>
              <a:rPr lang="en-US" altLang="ko-KR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DST</a:t>
            </a:r>
            <a:r>
              <a:rPr lang="en-US" altLang="ko-KR" sz="2400" dirty="0" smtClean="0">
                <a:sym typeface="Wingdings" panose="05000000000000000000" pitchFamily="2" charset="2"/>
              </a:rPr>
              <a:t> = </a:t>
            </a:r>
            <a:r>
              <a:rPr lang="en-US" altLang="ko-KR" sz="2400" b="1" i="1" dirty="0" smtClean="0">
                <a:sym typeface="Wingdings" panose="05000000000000000000" pitchFamily="2" charset="2"/>
              </a:rPr>
              <a:t>OP</a:t>
            </a:r>
            <a:r>
              <a:rPr lang="en-US" altLang="ko-KR" sz="2400" dirty="0" smtClean="0">
                <a:sym typeface="Wingdings" panose="05000000000000000000" pitchFamily="2" charset="2"/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en-US" altLang="ko-KR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DST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en-US" altLang="ko-KR" sz="2000" dirty="0" err="1" smtClean="0">
                <a:sym typeface="Wingdings" panose="05000000000000000000" pitchFamily="2" charset="2"/>
              </a:rPr>
              <a:t>mov</a:t>
            </a:r>
            <a:r>
              <a:rPr lang="en-US" altLang="ko-KR" sz="2000" dirty="0" smtClean="0">
                <a:sym typeface="Wingdings" panose="05000000000000000000" pitchFamily="2" charset="2"/>
              </a:rPr>
              <a:t>, sub, add,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cmp</a:t>
            </a:r>
            <a:r>
              <a:rPr lang="en-US" altLang="ko-KR" sz="2000" dirty="0" smtClean="0">
                <a:sym typeface="Wingdings" panose="05000000000000000000" pitchFamily="2" charset="2"/>
              </a:rPr>
              <a:t>, …</a:t>
            </a:r>
          </a:p>
          <a:p>
            <a:pPr lvl="1" algn="just"/>
            <a:r>
              <a:rPr lang="en-US" altLang="ko-KR" sz="2000" dirty="0" smtClean="0">
                <a:sym typeface="Wingdings" panose="05000000000000000000" pitchFamily="2" charset="2"/>
              </a:rPr>
              <a:t>e.g.,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add</a:t>
            </a:r>
            <a:r>
              <a:rPr lang="en-US" altLang="ko-KR" sz="2000" dirty="0" smtClean="0">
                <a:sym typeface="Wingdings" panose="05000000000000000000" pitchFamily="2" charset="2"/>
              </a:rPr>
              <a:t> %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eax</a:t>
            </a:r>
            <a:r>
              <a:rPr lang="en-US" altLang="ko-KR" sz="2000" dirty="0" smtClean="0">
                <a:sym typeface="Wingdings" panose="05000000000000000000" pitchFamily="2" charset="2"/>
              </a:rPr>
              <a:t>, %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ecx</a:t>
            </a:r>
            <a:r>
              <a:rPr lang="en-US" altLang="ko-KR" sz="2000" dirty="0" smtClean="0">
                <a:sym typeface="Wingdings" panose="05000000000000000000" pitchFamily="2" charset="2"/>
              </a:rPr>
              <a:t> 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ecx</a:t>
            </a:r>
            <a:r>
              <a:rPr lang="en-US" altLang="ko-KR" sz="2000" dirty="0" smtClean="0">
                <a:sym typeface="Wingdings" panose="05000000000000000000" pitchFamily="2" charset="2"/>
              </a:rPr>
              <a:t> =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eax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+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ecx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just"/>
            <a:r>
              <a:rPr lang="en-US" altLang="ko-KR" sz="2400" dirty="0" smtClean="0">
                <a:sym typeface="Wingdings" panose="05000000000000000000" pitchFamily="2" charset="2"/>
              </a:rPr>
              <a:t>Unary operators:</a:t>
            </a:r>
          </a:p>
          <a:p>
            <a:pPr marL="0" indent="0" algn="ctr">
              <a:buNone/>
            </a:pPr>
            <a:r>
              <a:rPr lang="en-US" altLang="ko-KR" sz="2400" b="1" i="1" dirty="0" smtClean="0">
                <a:sym typeface="Wingdings" panose="05000000000000000000" pitchFamily="2" charset="2"/>
              </a:rPr>
              <a:t>OP</a:t>
            </a:r>
            <a:r>
              <a:rPr lang="en-US" altLang="ko-KR" sz="2400" i="1" dirty="0" smtClean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DST</a:t>
            </a:r>
            <a:r>
              <a:rPr lang="en-US" altLang="ko-KR" sz="2400" dirty="0" smtClean="0">
                <a:sym typeface="Wingdings" panose="05000000000000000000" pitchFamily="2" charset="2"/>
              </a:rPr>
              <a:t>  </a:t>
            </a:r>
            <a:r>
              <a:rPr lang="en-US" altLang="ko-KR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DST</a:t>
            </a:r>
            <a:r>
              <a:rPr lang="en-US" altLang="ko-KR" sz="2400" dirty="0" smtClean="0">
                <a:sym typeface="Wingdings" panose="05000000000000000000" pitchFamily="2" charset="2"/>
              </a:rPr>
              <a:t> = </a:t>
            </a:r>
            <a:r>
              <a:rPr lang="en-US" altLang="ko-KR" sz="2400" b="1" i="1" dirty="0" smtClean="0">
                <a:sym typeface="Wingdings" panose="05000000000000000000" pitchFamily="2" charset="2"/>
              </a:rPr>
              <a:t>OP</a:t>
            </a:r>
            <a:r>
              <a:rPr lang="en-US" altLang="ko-KR" sz="2400" dirty="0" smtClean="0">
                <a:sym typeface="Wingdings" panose="05000000000000000000" pitchFamily="2" charset="2"/>
              </a:rPr>
              <a:t>(</a:t>
            </a:r>
            <a:r>
              <a:rPr lang="en-US" altLang="ko-KR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DST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en-US" altLang="ko-KR" sz="2000" dirty="0" err="1" smtClean="0">
                <a:sym typeface="Wingdings" panose="05000000000000000000" pitchFamily="2" charset="2"/>
              </a:rPr>
              <a:t>inc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dec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neg</a:t>
            </a:r>
            <a:r>
              <a:rPr lang="en-US" altLang="ko-KR" sz="2000" dirty="0" smtClean="0">
                <a:sym typeface="Wingdings" panose="05000000000000000000" pitchFamily="2" charset="2"/>
              </a:rPr>
              <a:t>, not, …</a:t>
            </a:r>
          </a:p>
        </p:txBody>
      </p:sp>
    </p:spTree>
    <p:extLst>
      <p:ext uri="{BB962C8B-B14F-4D97-AF65-F5344CB8AC3E}">
        <p14:creationId xmlns:p14="http://schemas.microsoft.com/office/powerpoint/2010/main" val="18791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Assembly Operands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2400" dirty="0" smtClean="0"/>
              <a:t>Immediate</a:t>
            </a:r>
          </a:p>
          <a:p>
            <a:pPr lvl="1"/>
            <a:r>
              <a:rPr lang="en-US" altLang="ko-KR" sz="2000" dirty="0" smtClean="0"/>
              <a:t>$0x8, $5, $-1</a:t>
            </a:r>
          </a:p>
          <a:p>
            <a:r>
              <a:rPr lang="en-US" altLang="ko-KR" sz="2400" dirty="0" smtClean="0"/>
              <a:t>Register</a:t>
            </a:r>
          </a:p>
          <a:p>
            <a:pPr lvl="1"/>
            <a:r>
              <a:rPr lang="en-US" altLang="ko-KR" sz="2000" dirty="0" smtClean="0"/>
              <a:t>%</a:t>
            </a:r>
            <a:r>
              <a:rPr lang="en-US" altLang="ko-KR" sz="2000" dirty="0" err="1" smtClean="0"/>
              <a:t>rsp</a:t>
            </a:r>
            <a:r>
              <a:rPr lang="en-US" altLang="ko-KR" sz="2000" dirty="0" smtClean="0"/>
              <a:t>, %</a:t>
            </a:r>
            <a:r>
              <a:rPr lang="en-US" altLang="ko-KR" sz="2000" dirty="0" err="1" smtClean="0"/>
              <a:t>esi</a:t>
            </a:r>
            <a:r>
              <a:rPr lang="en-US" altLang="ko-KR" sz="2000" dirty="0" smtClean="0"/>
              <a:t>, %</a:t>
            </a:r>
            <a:r>
              <a:rPr lang="en-US" altLang="ko-KR" sz="2000" dirty="0" err="1" smtClean="0"/>
              <a:t>eax</a:t>
            </a:r>
            <a:r>
              <a:rPr lang="en-US" altLang="ko-KR" sz="2000" dirty="0" smtClean="0"/>
              <a:t>, %r14</a:t>
            </a:r>
          </a:p>
          <a:p>
            <a:r>
              <a:rPr lang="en-US" altLang="ko-KR" sz="2400" dirty="0" smtClean="0"/>
              <a:t>Memory</a:t>
            </a:r>
          </a:p>
          <a:p>
            <a:pPr lvl="1"/>
            <a:r>
              <a:rPr lang="en-US" altLang="ko-KR" sz="2000" dirty="0" smtClean="0"/>
              <a:t>D(</a:t>
            </a:r>
            <a:r>
              <a:rPr lang="en-US" altLang="ko-KR" sz="2000" dirty="0" err="1" smtClean="0"/>
              <a:t>Rb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Ri</a:t>
            </a:r>
            <a:r>
              <a:rPr lang="en-US" altLang="ko-KR" sz="2000" dirty="0" smtClean="0"/>
              <a:t>, S)</a:t>
            </a:r>
          </a:p>
          <a:p>
            <a:pPr lvl="1"/>
            <a:r>
              <a:rPr lang="en-US" altLang="ko-KR" sz="2000" dirty="0" smtClean="0"/>
              <a:t>8(%</a:t>
            </a:r>
            <a:r>
              <a:rPr lang="en-US" altLang="ko-KR" sz="2000" dirty="0" err="1" smtClean="0"/>
              <a:t>ebx</a:t>
            </a:r>
            <a:r>
              <a:rPr lang="en-US" altLang="ko-KR" sz="2000" dirty="0" smtClean="0"/>
              <a:t>), 12(%</a:t>
            </a:r>
            <a:r>
              <a:rPr lang="en-US" altLang="ko-KR" sz="2000" dirty="0" err="1" smtClean="0"/>
              <a:t>ebx</a:t>
            </a:r>
            <a:r>
              <a:rPr lang="en-US" altLang="ko-KR" sz="2000" dirty="0" smtClean="0"/>
              <a:t>, %</a:t>
            </a:r>
            <a:r>
              <a:rPr lang="en-US" altLang="ko-KR" sz="2000" dirty="0" err="1" smtClean="0"/>
              <a:t>ecx</a:t>
            </a:r>
            <a:r>
              <a:rPr lang="en-US" altLang="ko-KR" sz="2000" dirty="0" smtClean="0"/>
              <a:t>, 4)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110189" y="1392909"/>
            <a:ext cx="4267992" cy="865432"/>
            <a:chOff x="3110189" y="1690689"/>
            <a:chExt cx="4267992" cy="865432"/>
          </a:xfrm>
        </p:grpSpPr>
        <p:sp>
          <p:nvSpPr>
            <p:cNvPr id="4" name="직사각형 3"/>
            <p:cNvSpPr/>
            <p:nvPr/>
          </p:nvSpPr>
          <p:spPr>
            <a:xfrm>
              <a:off x="3110189" y="1971346"/>
              <a:ext cx="2923621" cy="584775"/>
            </a:xfrm>
            <a:prstGeom prst="rect">
              <a:avLst/>
            </a:prstGeom>
            <a:ln w="19050">
              <a:solidFill>
                <a:schemeClr val="accent1"/>
              </a:solidFill>
              <a:prstDash val="dash"/>
            </a:ln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sym typeface="Wingdings" panose="05000000000000000000" pitchFamily="2" charset="2"/>
                </a:rPr>
                <a:t>add</a:t>
              </a:r>
              <a:r>
                <a:rPr lang="en-US" altLang="ko-KR" sz="3200" dirty="0" smtClean="0">
                  <a:sym typeface="Wingdings" panose="05000000000000000000" pitchFamily="2" charset="2"/>
                </a:rPr>
                <a:t> %</a:t>
              </a:r>
              <a:r>
                <a:rPr lang="en-US" altLang="ko-KR" sz="3200" dirty="0" err="1" smtClean="0">
                  <a:sym typeface="Wingdings" panose="05000000000000000000" pitchFamily="2" charset="2"/>
                </a:rPr>
                <a:t>eax</a:t>
              </a:r>
              <a:r>
                <a:rPr lang="en-US" altLang="ko-KR" sz="3200" dirty="0" smtClean="0">
                  <a:sym typeface="Wingdings" panose="05000000000000000000" pitchFamily="2" charset="2"/>
                </a:rPr>
                <a:t>, %</a:t>
              </a:r>
              <a:r>
                <a:rPr lang="en-US" altLang="ko-KR" sz="3200" dirty="0" err="1" smtClean="0">
                  <a:sym typeface="Wingdings" panose="05000000000000000000" pitchFamily="2" charset="2"/>
                </a:rPr>
                <a:t>ecx</a:t>
              </a:r>
              <a:r>
                <a:rPr lang="en-US" altLang="ko-KR" sz="3200" dirty="0" smtClean="0">
                  <a:sym typeface="Wingdings" panose="05000000000000000000" pitchFamily="2" charset="2"/>
                </a:rPr>
                <a:t> </a:t>
              </a:r>
              <a:endParaRPr lang="ko-KR" altLang="en-US" sz="3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29204" y="2073244"/>
              <a:ext cx="1946495" cy="3892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0442" y="1690689"/>
              <a:ext cx="1107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Operands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구부러진 연결선 7"/>
            <p:cNvCxnSpPr>
              <a:stCxn id="5" idx="0"/>
              <a:endCxn id="6" idx="1"/>
            </p:cNvCxnSpPr>
            <p:nvPr/>
          </p:nvCxnSpPr>
          <p:spPr>
            <a:xfrm rot="5400000" flipH="1" flipV="1">
              <a:off x="5487503" y="1290305"/>
              <a:ext cx="197889" cy="1367990"/>
            </a:xfrm>
            <a:prstGeom prst="curved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6821379" y="6215676"/>
            <a:ext cx="2128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Reference </a:t>
            </a:r>
            <a:r>
              <a:rPr lang="en-US" altLang="ko-KR" b="1" i="1" dirty="0" smtClean="0"/>
              <a:t>Figure 3.3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0246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57948"/>
              </p:ext>
            </p:extLst>
          </p:nvPr>
        </p:nvGraphicFramePr>
        <p:xfrm>
          <a:off x="1317279" y="2288169"/>
          <a:ext cx="6509442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3114">
                  <a:extLst>
                    <a:ext uri="{9D8B030D-6E8A-4147-A177-3AD203B41FA5}">
                      <a16:colId xmlns:a16="http://schemas.microsoft.com/office/drawing/2014/main" val="2461249580"/>
                    </a:ext>
                  </a:extLst>
                </a:gridCol>
                <a:gridCol w="1954981">
                  <a:extLst>
                    <a:ext uri="{9D8B030D-6E8A-4147-A177-3AD203B41FA5}">
                      <a16:colId xmlns:a16="http://schemas.microsoft.com/office/drawing/2014/main" val="3626982956"/>
                    </a:ext>
                  </a:extLst>
                </a:gridCol>
                <a:gridCol w="2771347">
                  <a:extLst>
                    <a:ext uri="{9D8B030D-6E8A-4147-A177-3AD203B41FA5}">
                      <a16:colId xmlns:a16="http://schemas.microsoft.com/office/drawing/2014/main" val="15083182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Instruction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Effect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8440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inc</a:t>
                      </a:r>
                      <a:r>
                        <a:rPr lang="en-US" sz="2000" u="none" strike="noStrike" dirty="0">
                          <a:effectLst/>
                        </a:rPr>
                        <a:t> 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D </a:t>
                      </a:r>
                      <a:r>
                        <a:rPr lang="en-US" sz="2000" u="none" strike="noStrike" dirty="0" smtClean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D + 1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Increment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99305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add S, 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D </a:t>
                      </a:r>
                      <a:r>
                        <a:rPr lang="en-US" sz="2000" u="none" strike="noStrike" dirty="0" smtClean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D + 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Add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3277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sub S, 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D </a:t>
                      </a:r>
                      <a:r>
                        <a:rPr lang="en-US" sz="2000" u="none" strike="noStrike" dirty="0" smtClean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D </a:t>
                      </a:r>
                      <a:r>
                        <a:rPr lang="en-US" sz="2000" u="none" strike="noStrike" dirty="0" smtClean="0">
                          <a:effectLst/>
                        </a:rPr>
                        <a:t>– </a:t>
                      </a:r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Subtract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7972266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mov</a:t>
                      </a:r>
                      <a:r>
                        <a:rPr lang="en-US" sz="2000" u="none" strike="noStrike" dirty="0">
                          <a:effectLst/>
                        </a:rPr>
                        <a:t> S, 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D </a:t>
                      </a:r>
                      <a:r>
                        <a:rPr lang="en-US" sz="2000" u="none" strike="noStrike" dirty="0" smtClean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Move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590247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k, 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 D&lt;&lt;k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shift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14460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…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…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…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48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Special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CLTQ (may see it in </a:t>
            </a:r>
            <a:r>
              <a:rPr lang="en-US" altLang="ko-KR" sz="2400" dirty="0" err="1" smtClean="0"/>
              <a:t>bomblab</a:t>
            </a:r>
            <a:r>
              <a:rPr lang="en-US" altLang="ko-KR" sz="2400" dirty="0" smtClean="0"/>
              <a:t>):</a:t>
            </a:r>
          </a:p>
          <a:p>
            <a:pPr lvl="1"/>
            <a:r>
              <a:rPr lang="en-US" altLang="ko-KR" sz="2000" dirty="0" smtClean="0"/>
              <a:t>Convert long to quad : %</a:t>
            </a:r>
            <a:r>
              <a:rPr lang="en-US" altLang="ko-KR" sz="2000" dirty="0" err="1" smtClean="0"/>
              <a:t>rax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SignExtend</a:t>
            </a:r>
            <a:r>
              <a:rPr lang="en-US" altLang="ko-KR" sz="2000" dirty="0" smtClean="0"/>
              <a:t>(%</a:t>
            </a:r>
            <a:r>
              <a:rPr lang="en-US" altLang="ko-KR" sz="2000" dirty="0" err="1" smtClean="0"/>
              <a:t>eax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err="1" smtClean="0"/>
              <a:t>eax</a:t>
            </a:r>
            <a:r>
              <a:rPr lang="en-US" altLang="ko-KR" sz="2000" dirty="0" smtClean="0"/>
              <a:t> = 0x05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rax</a:t>
            </a:r>
            <a:r>
              <a:rPr lang="en-US" altLang="ko-KR" sz="2000" dirty="0" smtClean="0">
                <a:sym typeface="Wingdings" panose="05000000000000000000" pitchFamily="2" charset="2"/>
              </a:rPr>
              <a:t> = 0x05</a:t>
            </a:r>
          </a:p>
          <a:p>
            <a:pPr lvl="1"/>
            <a:r>
              <a:rPr lang="en-US" altLang="ko-KR" sz="2000" dirty="0" err="1" smtClean="0"/>
              <a:t>eax</a:t>
            </a:r>
            <a:r>
              <a:rPr lang="en-US" altLang="ko-KR" sz="2000" dirty="0" smtClean="0"/>
              <a:t> = 0x80000000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rax</a:t>
            </a:r>
            <a:r>
              <a:rPr lang="en-US" altLang="ko-KR" sz="2000" dirty="0" smtClean="0"/>
              <a:t> = 0xffffffff 80000000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400" dirty="0" smtClean="0"/>
              <a:t>LEA: load effective address</a:t>
            </a:r>
          </a:p>
          <a:p>
            <a:pPr lvl="1"/>
            <a:r>
              <a:rPr lang="en-US" altLang="ko-KR" sz="2000" dirty="0" smtClean="0"/>
              <a:t>Does not dereference memory</a:t>
            </a:r>
          </a:p>
          <a:p>
            <a:pPr lvl="1"/>
            <a:r>
              <a:rPr lang="en-US" altLang="ko-KR" sz="2000" dirty="0" smtClean="0"/>
              <a:t>Used as an arithmetic operator to perform memory address calculations</a:t>
            </a:r>
          </a:p>
          <a:p>
            <a:pPr lvl="2"/>
            <a:r>
              <a:rPr lang="en-US" altLang="ko-KR" sz="1800" dirty="0" smtClean="0"/>
              <a:t>Commonly used for calculating offsets into an array in a loop</a:t>
            </a:r>
          </a:p>
          <a:p>
            <a:pPr lvl="1"/>
            <a:r>
              <a:rPr lang="en-US" altLang="ko-KR" sz="2000" dirty="0" smtClean="0"/>
              <a:t>lea 7(%</a:t>
            </a:r>
            <a:r>
              <a:rPr lang="en-US" altLang="ko-KR" sz="2000" dirty="0" err="1" smtClean="0"/>
              <a:t>rdx</a:t>
            </a:r>
            <a:r>
              <a:rPr lang="en-US" altLang="ko-KR" sz="2000" dirty="0" smtClean="0"/>
              <a:t>, %</a:t>
            </a:r>
            <a:r>
              <a:rPr lang="en-US" altLang="ko-KR" sz="2000" dirty="0" err="1" smtClean="0"/>
              <a:t>rdx</a:t>
            </a:r>
            <a:r>
              <a:rPr lang="en-US" altLang="ko-KR" sz="2000" dirty="0" smtClean="0"/>
              <a:t>, 4), %</a:t>
            </a:r>
            <a:r>
              <a:rPr lang="en-US" altLang="ko-KR" sz="2000" dirty="0" err="1" smtClean="0"/>
              <a:t>rax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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rax</a:t>
            </a:r>
            <a:r>
              <a:rPr lang="en-US" altLang="ko-KR" sz="2000" dirty="0" smtClean="0">
                <a:sym typeface="Wingdings" panose="05000000000000000000" pitchFamily="2" charset="2"/>
              </a:rPr>
              <a:t> = 5 *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rdx</a:t>
            </a:r>
            <a:r>
              <a:rPr lang="en-US" altLang="ko-KR" sz="2000" dirty="0" smtClean="0">
                <a:sym typeface="Wingdings" panose="05000000000000000000" pitchFamily="2" charset="2"/>
              </a:rPr>
              <a:t> + 7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634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70906" cy="1325563"/>
          </a:xfrm>
        </p:spPr>
        <p:txBody>
          <a:bodyPr/>
          <a:lstStyle/>
          <a:p>
            <a:r>
              <a:rPr lang="en-US" altLang="ko-KR" dirty="0" smtClean="0"/>
              <a:t>Control: Compare and Flags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Condition codes:</a:t>
            </a:r>
          </a:p>
          <a:p>
            <a:pPr lvl="1"/>
            <a:r>
              <a:rPr lang="en-US" altLang="ko-KR" sz="2000" dirty="0" smtClean="0"/>
              <a:t>CMP S1, S2 </a:t>
            </a:r>
            <a:r>
              <a:rPr lang="en-US" altLang="ko-KR" sz="2000" dirty="0" smtClean="0">
                <a:sym typeface="Wingdings" panose="05000000000000000000" pitchFamily="2" charset="2"/>
              </a:rPr>
              <a:t> executes R = S2 – S1, and set </a:t>
            </a:r>
            <a:r>
              <a:rPr lang="en-US" altLang="ko-KR" sz="2000" b="1" i="1" dirty="0" smtClean="0">
                <a:sym typeface="Wingdings" panose="05000000000000000000" pitchFamily="2" charset="2"/>
              </a:rPr>
              <a:t>Flags</a:t>
            </a:r>
          </a:p>
          <a:p>
            <a:pPr lvl="1"/>
            <a:r>
              <a:rPr lang="en-US" altLang="ko-KR" sz="2000" dirty="0" smtClean="0">
                <a:sym typeface="Wingdings" panose="05000000000000000000" pitchFamily="2" charset="2"/>
              </a:rPr>
              <a:t>TEST S1, S2  executes R = S1 &amp; S2, and set </a:t>
            </a:r>
            <a:r>
              <a:rPr lang="en-US" altLang="ko-KR" sz="2000" b="1" i="1" dirty="0" smtClean="0">
                <a:sym typeface="Wingdings" panose="05000000000000000000" pitchFamily="2" charset="2"/>
              </a:rPr>
              <a:t>Flags</a:t>
            </a:r>
          </a:p>
          <a:p>
            <a:pPr lvl="1"/>
            <a:endParaRPr lang="en-US" altLang="ko-KR" sz="2000" b="1" i="1" dirty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Flags (about R = S1 + S2)</a:t>
            </a:r>
          </a:p>
          <a:p>
            <a:pPr lvl="1"/>
            <a:r>
              <a:rPr lang="en-US" altLang="ko-KR" sz="2000" b="1" dirty="0" smtClean="0">
                <a:sym typeface="Wingdings" panose="05000000000000000000" pitchFamily="2" charset="2"/>
              </a:rPr>
              <a:t>CF</a:t>
            </a:r>
            <a:r>
              <a:rPr lang="en-US" altLang="ko-KR" sz="2000" dirty="0" smtClean="0">
                <a:sym typeface="Wingdings" panose="05000000000000000000" pitchFamily="2" charset="2"/>
              </a:rPr>
              <a:t> (Carry Flag) is set if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(unsigned) R &lt; (unsigned) S1</a:t>
            </a:r>
          </a:p>
          <a:p>
            <a:pPr lvl="1"/>
            <a:r>
              <a:rPr lang="en-US" altLang="ko-KR" sz="2000" b="1" dirty="0" smtClean="0">
                <a:sym typeface="Wingdings" panose="05000000000000000000" pitchFamily="2" charset="2"/>
              </a:rPr>
              <a:t>ZF</a:t>
            </a:r>
            <a:r>
              <a:rPr lang="en-US" altLang="ko-KR" sz="2000" dirty="0" smtClean="0">
                <a:sym typeface="Wingdings" panose="05000000000000000000" pitchFamily="2" charset="2"/>
              </a:rPr>
              <a:t> (Zero Flag) is set if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R == 0</a:t>
            </a:r>
          </a:p>
          <a:p>
            <a:pPr lvl="1"/>
            <a:r>
              <a:rPr lang="en-US" altLang="ko-KR" sz="2000" b="1" dirty="0" smtClean="0">
                <a:sym typeface="Wingdings" panose="05000000000000000000" pitchFamily="2" charset="2"/>
              </a:rPr>
              <a:t>SF</a:t>
            </a:r>
            <a:r>
              <a:rPr lang="en-US" altLang="ko-KR" sz="2000" dirty="0" smtClean="0">
                <a:sym typeface="Wingdings" panose="05000000000000000000" pitchFamily="2" charset="2"/>
              </a:rPr>
              <a:t> (Sign Flag) is set if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R &lt; 0</a:t>
            </a:r>
          </a:p>
          <a:p>
            <a:pPr lvl="1"/>
            <a:r>
              <a:rPr lang="en-US" altLang="ko-KR" sz="2000" b="1" dirty="0" smtClean="0">
                <a:sym typeface="Wingdings" panose="05000000000000000000" pitchFamily="2" charset="2"/>
              </a:rPr>
              <a:t>OF</a:t>
            </a:r>
            <a:r>
              <a:rPr lang="en-US" altLang="ko-KR" sz="2000" dirty="0" smtClean="0">
                <a:sym typeface="Wingdings" panose="05000000000000000000" pitchFamily="2" charset="2"/>
              </a:rPr>
              <a:t> (Overflow flag) is set if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(S1 &lt; 0 == S2 &lt; 0) &amp;&amp; ( R &lt; 0 != S1 &lt; 0)</a:t>
            </a:r>
          </a:p>
          <a:p>
            <a:pPr marL="457200" lvl="1" indent="0">
              <a:buNone/>
            </a:pPr>
            <a:endParaRPr lang="en-US" altLang="ko-KR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54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Control: Jumps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527522"/>
              </p:ext>
            </p:extLst>
          </p:nvPr>
        </p:nvGraphicFramePr>
        <p:xfrm>
          <a:off x="1104900" y="2201069"/>
          <a:ext cx="6934199" cy="360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93">
                  <a:extLst>
                    <a:ext uri="{9D8B030D-6E8A-4147-A177-3AD203B41FA5}">
                      <a16:colId xmlns:a16="http://schemas.microsoft.com/office/drawing/2014/main" val="3599890873"/>
                    </a:ext>
                  </a:extLst>
                </a:gridCol>
                <a:gridCol w="2183400">
                  <a:extLst>
                    <a:ext uri="{9D8B030D-6E8A-4147-A177-3AD203B41FA5}">
                      <a16:colId xmlns:a16="http://schemas.microsoft.com/office/drawing/2014/main" val="399382925"/>
                    </a:ext>
                  </a:extLst>
                </a:gridCol>
                <a:gridCol w="2770506">
                  <a:extLst>
                    <a:ext uri="{9D8B030D-6E8A-4147-A177-3AD203B41FA5}">
                      <a16:colId xmlns:a16="http://schemas.microsoft.com/office/drawing/2014/main" val="14464819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Instruction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Jump condition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0301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jmp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i="1" u="none" strike="noStrike" dirty="0">
                          <a:effectLst/>
                        </a:rPr>
                        <a:t>Label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Direct jump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589501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jmp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i="1" u="none" strike="noStrike" dirty="0">
                          <a:effectLst/>
                        </a:rPr>
                        <a:t>*Operand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Indirect jump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31024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je </a:t>
                      </a:r>
                      <a:r>
                        <a:rPr lang="en-US" sz="2000" i="1" u="none" strike="noStrike" dirty="0">
                          <a:effectLst/>
                        </a:rPr>
                        <a:t>Label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ZF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Equal / zero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574289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jne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i="1" u="none" strike="noStrike" dirty="0">
                          <a:effectLst/>
                        </a:rPr>
                        <a:t>Label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~ZF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Not equal / not zero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403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jg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i="1" u="none" strike="noStrike" dirty="0">
                          <a:effectLst/>
                        </a:rPr>
                        <a:t>Label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~(SF^OF)&amp;~ZF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Greater (&gt;)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4149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jge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i="1" u="none" strike="noStrike" dirty="0">
                          <a:effectLst/>
                        </a:rPr>
                        <a:t>Label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~(SF^OF)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Greater or equal(&gt;=)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16398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jl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i="1" u="none" strike="noStrike" dirty="0">
                          <a:effectLst/>
                        </a:rPr>
                        <a:t>Label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SF^OF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Less (&lt;)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64974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jle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i="1" u="none" strike="noStrike" dirty="0">
                          <a:effectLst/>
                        </a:rPr>
                        <a:t>Label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(SF^OF)|ZF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Less or equal (&lt;=)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68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Control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6" y="3007585"/>
            <a:ext cx="4867275" cy="20097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304178" y="2968020"/>
            <a:ext cx="1537590" cy="2244052"/>
            <a:chOff x="6028051" y="2636696"/>
            <a:chExt cx="1537590" cy="2244052"/>
          </a:xfrm>
        </p:grpSpPr>
        <p:grpSp>
          <p:nvGrpSpPr>
            <p:cNvPr id="7" name="그룹 6"/>
            <p:cNvGrpSpPr/>
            <p:nvPr/>
          </p:nvGrpSpPr>
          <p:grpSpPr>
            <a:xfrm>
              <a:off x="6028051" y="2636696"/>
              <a:ext cx="1537590" cy="896926"/>
              <a:chOff x="6028051" y="2636696"/>
              <a:chExt cx="1537590" cy="89692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028051" y="2636696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028051" y="3085159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028051" y="3535359"/>
              <a:ext cx="1537590" cy="1345389"/>
              <a:chOff x="6028051" y="2636696"/>
              <a:chExt cx="1537590" cy="134538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028051" y="2636696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028051" y="3085159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28051" y="3533622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" name="직선 화살표 연결선 12"/>
          <p:cNvCxnSpPr/>
          <p:nvPr/>
        </p:nvCxnSpPr>
        <p:spPr>
          <a:xfrm flipH="1">
            <a:off x="7929133" y="3197488"/>
            <a:ext cx="27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178559" y="3007585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36473" y="345604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36473" y="390624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-8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77964" y="435644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-12</a:t>
            </a: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28650" y="22799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7964" y="4810736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-16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929133" y="4997111"/>
            <a:ext cx="27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178559" y="4807208"/>
            <a:ext cx="63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230135" y="3456048"/>
            <a:ext cx="4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Control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6" y="3007585"/>
            <a:ext cx="4867275" cy="20097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304178" y="2968020"/>
            <a:ext cx="1537590" cy="2244052"/>
            <a:chOff x="6028051" y="2636696"/>
            <a:chExt cx="1537590" cy="2244052"/>
          </a:xfrm>
        </p:grpSpPr>
        <p:grpSp>
          <p:nvGrpSpPr>
            <p:cNvPr id="7" name="그룹 6"/>
            <p:cNvGrpSpPr/>
            <p:nvPr/>
          </p:nvGrpSpPr>
          <p:grpSpPr>
            <a:xfrm>
              <a:off x="6028051" y="2636696"/>
              <a:ext cx="1537590" cy="896926"/>
              <a:chOff x="6028051" y="2636696"/>
              <a:chExt cx="1537590" cy="89692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028051" y="2636696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028051" y="3085159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%</a:t>
                </a:r>
                <a:r>
                  <a:rPr lang="en-US" altLang="ko-KR" dirty="0" err="1" smtClean="0"/>
                  <a:t>edi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028051" y="3535359"/>
              <a:ext cx="1537590" cy="1345389"/>
              <a:chOff x="6028051" y="2636696"/>
              <a:chExt cx="1537590" cy="134538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028051" y="2636696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028051" y="3085159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28051" y="3533622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" name="직선 화살표 연결선 12"/>
          <p:cNvCxnSpPr/>
          <p:nvPr/>
        </p:nvCxnSpPr>
        <p:spPr>
          <a:xfrm flipH="1">
            <a:off x="7929133" y="3197488"/>
            <a:ext cx="27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178559" y="3007585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36473" y="345604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36473" y="390624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-8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77964" y="435644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-12</a:t>
            </a: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28650" y="22799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7964" y="4810736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-16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929133" y="4997111"/>
            <a:ext cx="27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178559" y="4807208"/>
            <a:ext cx="63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230135" y="3636600"/>
            <a:ext cx="4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Control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6" y="3007585"/>
            <a:ext cx="4867275" cy="20097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304178" y="2968020"/>
            <a:ext cx="1537590" cy="2244052"/>
            <a:chOff x="6028051" y="2636696"/>
            <a:chExt cx="1537590" cy="2244052"/>
          </a:xfrm>
        </p:grpSpPr>
        <p:grpSp>
          <p:nvGrpSpPr>
            <p:cNvPr id="7" name="그룹 6"/>
            <p:cNvGrpSpPr/>
            <p:nvPr/>
          </p:nvGrpSpPr>
          <p:grpSpPr>
            <a:xfrm>
              <a:off x="6028051" y="2636696"/>
              <a:ext cx="1537590" cy="896926"/>
              <a:chOff x="6028051" y="2636696"/>
              <a:chExt cx="1537590" cy="89692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028051" y="2636696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028051" y="3085159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%</a:t>
                </a:r>
                <a:r>
                  <a:rPr lang="en-US" altLang="ko-KR" dirty="0" err="1" smtClean="0"/>
                  <a:t>edi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028051" y="3535359"/>
              <a:ext cx="1537590" cy="1345389"/>
              <a:chOff x="6028051" y="2636696"/>
              <a:chExt cx="1537590" cy="134538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028051" y="2636696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028051" y="3085159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28051" y="3533622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" name="직선 화살표 연결선 12"/>
          <p:cNvCxnSpPr/>
          <p:nvPr/>
        </p:nvCxnSpPr>
        <p:spPr>
          <a:xfrm flipH="1">
            <a:off x="7929133" y="3197488"/>
            <a:ext cx="27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178559" y="3007585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36473" y="345604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36473" y="390624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-8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77964" y="435644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-12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7964" y="4810736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-16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929133" y="4997111"/>
            <a:ext cx="27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178559" y="4807208"/>
            <a:ext cx="63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230135" y="3825380"/>
            <a:ext cx="4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0158" y="5660535"/>
            <a:ext cx="3782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Compare 0xd3 and %</a:t>
            </a:r>
            <a:r>
              <a:rPr lang="en-US" altLang="ko-KR" sz="2800" b="1" dirty="0" err="1" smtClean="0"/>
              <a:t>edi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23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Control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6" y="3007585"/>
            <a:ext cx="4867275" cy="20097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304178" y="2968020"/>
            <a:ext cx="1537590" cy="2244052"/>
            <a:chOff x="6028051" y="2636696"/>
            <a:chExt cx="1537590" cy="2244052"/>
          </a:xfrm>
        </p:grpSpPr>
        <p:grpSp>
          <p:nvGrpSpPr>
            <p:cNvPr id="7" name="그룹 6"/>
            <p:cNvGrpSpPr/>
            <p:nvPr/>
          </p:nvGrpSpPr>
          <p:grpSpPr>
            <a:xfrm>
              <a:off x="6028051" y="2636696"/>
              <a:ext cx="1537590" cy="896926"/>
              <a:chOff x="6028051" y="2636696"/>
              <a:chExt cx="1537590" cy="89692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028051" y="2636696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028051" y="3085159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%</a:t>
                </a:r>
                <a:r>
                  <a:rPr lang="en-US" altLang="ko-KR" dirty="0" err="1" smtClean="0"/>
                  <a:t>edi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028051" y="3535359"/>
              <a:ext cx="1537590" cy="1345389"/>
              <a:chOff x="6028051" y="2636696"/>
              <a:chExt cx="1537590" cy="134538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028051" y="2636696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028051" y="3085159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28051" y="3533622"/>
                <a:ext cx="1537590" cy="4484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" name="직선 화살표 연결선 12"/>
          <p:cNvCxnSpPr/>
          <p:nvPr/>
        </p:nvCxnSpPr>
        <p:spPr>
          <a:xfrm flipH="1">
            <a:off x="7929133" y="3197488"/>
            <a:ext cx="27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178559" y="3007585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36473" y="345604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36473" y="390624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-8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77964" y="435644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-12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7964" y="4810736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-16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929133" y="4997111"/>
            <a:ext cx="27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178559" y="4807208"/>
            <a:ext cx="63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230135" y="4005930"/>
            <a:ext cx="4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20158" y="5660535"/>
            <a:ext cx="8143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Compare 0xd3 and %</a:t>
            </a:r>
            <a:r>
              <a:rPr lang="en-US" altLang="ko-KR" sz="2800" b="1" dirty="0" err="1" smtClean="0"/>
              <a:t>edi</a:t>
            </a:r>
            <a:endParaRPr lang="en-US" altLang="ko-KR" sz="2800" b="1" dirty="0"/>
          </a:p>
          <a:p>
            <a:r>
              <a:rPr lang="en-US" altLang="ko-KR" sz="2800" b="1" dirty="0" smtClean="0">
                <a:sym typeface="Wingdings" panose="05000000000000000000" pitchFamily="2" charset="2"/>
              </a:rPr>
              <a:t>			 if not equal, jump to &lt;print+30&gt;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02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Fractional Binary Numbers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Representation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Limitation</a:t>
                </a:r>
              </a:p>
              <a:p>
                <a:pPr lvl="1"/>
                <a:r>
                  <a:rPr lang="en-US" altLang="ko-KR" dirty="0" smtClean="0"/>
                  <a:t>Limitation1: how can we represent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ko-KR" dirty="0" smtClean="0"/>
                  <a:t> … ?</a:t>
                </a:r>
              </a:p>
              <a:p>
                <a:pPr lvl="1"/>
                <a:r>
                  <a:rPr lang="en-US" altLang="ko-KR" dirty="0" smtClean="0"/>
                  <a:t>Limitation2: how can we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 smtClean="0"/>
                  <a:t>?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817228"/>
                  </p:ext>
                </p:extLst>
              </p:nvPr>
            </p:nvGraphicFramePr>
            <p:xfrm>
              <a:off x="1255059" y="3333376"/>
              <a:ext cx="6096000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47181229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829734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8579370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9997873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471438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3493768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2840301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22833894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289542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143960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···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···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010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817228"/>
                  </p:ext>
                </p:extLst>
              </p:nvPr>
            </p:nvGraphicFramePr>
            <p:xfrm>
              <a:off x="1255059" y="3333376"/>
              <a:ext cx="6096000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47181229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829734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8579370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9997873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471438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3493768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2840301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22833894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289542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143960108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0" t="-7692" r="-906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00" t="-7692" r="-806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···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1000" t="-7692" r="-606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97030" t="-7692" r="-500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2000" t="-7692" r="-405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2000" t="-7692" r="-305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02000" t="-7692" r="-205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···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902000" t="-7692" r="-5000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0108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그룹 7"/>
          <p:cNvGrpSpPr/>
          <p:nvPr/>
        </p:nvGrpSpPr>
        <p:grpSpPr>
          <a:xfrm>
            <a:off x="4421393" y="2760852"/>
            <a:ext cx="484094" cy="572524"/>
            <a:chOff x="4421393" y="2760852"/>
            <a:chExt cx="484094" cy="572524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4572000" y="3064435"/>
              <a:ext cx="0" cy="26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21393" y="2760852"/>
              <a:ext cx="48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29723" y="2778173"/>
            <a:ext cx="484094" cy="572524"/>
            <a:chOff x="4421393" y="2760852"/>
            <a:chExt cx="484094" cy="572524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4572000" y="3064435"/>
              <a:ext cx="0" cy="26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1393" y="2760852"/>
              <a:ext cx="48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52956" y="2778173"/>
            <a:ext cx="484094" cy="572524"/>
            <a:chOff x="4421393" y="2760852"/>
            <a:chExt cx="484094" cy="572524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4572000" y="3064435"/>
              <a:ext cx="0" cy="26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21393" y="2760852"/>
              <a:ext cx="48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313835" y="2776165"/>
            <a:ext cx="484094" cy="572524"/>
            <a:chOff x="4334940" y="2760852"/>
            <a:chExt cx="484094" cy="572524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4572000" y="3064435"/>
              <a:ext cx="0" cy="26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334940" y="2760852"/>
                  <a:ext cx="484094" cy="378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940" y="2760852"/>
                  <a:ext cx="484094" cy="3782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/>
          <p:cNvGrpSpPr/>
          <p:nvPr/>
        </p:nvGrpSpPr>
        <p:grpSpPr>
          <a:xfrm>
            <a:off x="1966045" y="2793486"/>
            <a:ext cx="484094" cy="572524"/>
            <a:chOff x="4334940" y="2760852"/>
            <a:chExt cx="484094" cy="572524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4572000" y="3064435"/>
              <a:ext cx="0" cy="26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34940" y="2760852"/>
                  <a:ext cx="484094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940" y="2760852"/>
                  <a:ext cx="484094" cy="392993"/>
                </a:xfrm>
                <a:prstGeom prst="rect">
                  <a:avLst/>
                </a:prstGeom>
                <a:blipFill>
                  <a:blip r:embed="rId6"/>
                  <a:stretch>
                    <a:fillRect r="-15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5003538" y="2760852"/>
            <a:ext cx="484094" cy="572524"/>
            <a:chOff x="4334940" y="2760852"/>
            <a:chExt cx="484094" cy="572524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4572000" y="3064435"/>
              <a:ext cx="0" cy="26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34940" y="2760852"/>
                  <a:ext cx="484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940" y="2760852"/>
                  <a:ext cx="48409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/>
          <p:cNvGrpSpPr/>
          <p:nvPr/>
        </p:nvGrpSpPr>
        <p:grpSpPr>
          <a:xfrm>
            <a:off x="5601766" y="2776165"/>
            <a:ext cx="484094" cy="572524"/>
            <a:chOff x="4334940" y="2760852"/>
            <a:chExt cx="484094" cy="572524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4572000" y="3064435"/>
              <a:ext cx="0" cy="26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34940" y="2760852"/>
                  <a:ext cx="484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940" y="2760852"/>
                  <a:ext cx="48409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그룹 26"/>
          <p:cNvGrpSpPr/>
          <p:nvPr/>
        </p:nvGrpSpPr>
        <p:grpSpPr>
          <a:xfrm>
            <a:off x="6805502" y="2769962"/>
            <a:ext cx="484094" cy="572524"/>
            <a:chOff x="4334940" y="2760852"/>
            <a:chExt cx="484094" cy="572524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4572000" y="3064435"/>
              <a:ext cx="0" cy="26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334940" y="2760852"/>
                  <a:ext cx="484094" cy="378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940" y="2760852"/>
                  <a:ext cx="484094" cy="378245"/>
                </a:xfrm>
                <a:prstGeom prst="rect">
                  <a:avLst/>
                </a:prstGeom>
                <a:blipFill>
                  <a:blip r:embed="rId9"/>
                  <a:stretch>
                    <a:fillRect r="-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21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H</a:t>
            </a:r>
            <a:r>
              <a:rPr spc="-25" dirty="0"/>
              <a:t>o</a:t>
            </a:r>
            <a:r>
              <a:rPr spc="-90" dirty="0"/>
              <a:t>me</a:t>
            </a:r>
            <a:r>
              <a:rPr spc="-125" dirty="0"/>
              <a:t>w</a:t>
            </a:r>
            <a:r>
              <a:rPr spc="-35" dirty="0"/>
              <a:t>o</a:t>
            </a:r>
            <a:r>
              <a:rPr spc="-50" dirty="0"/>
              <a:t>r</a:t>
            </a:r>
            <a:r>
              <a:rPr spc="-20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31498"/>
            <a:ext cx="7454265" cy="22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u="sng" spc="-20" dirty="0">
                <a:solidFill>
                  <a:srgbClr val="FF0000"/>
                </a:solidFill>
                <a:latin typeface="Calibri"/>
                <a:cs typeface="Calibri"/>
              </a:rPr>
              <a:t>Due</a:t>
            </a:r>
            <a:r>
              <a:rPr sz="2400" b="1" u="sng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u="sng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u="sng" spc="-1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b="1" u="sng" spc="-25" dirty="0" smtClean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2400" b="1" u="sng" spc="-5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en-US" sz="2400" b="1" u="sng" spc="-5" dirty="0" smtClean="0">
                <a:solidFill>
                  <a:srgbClr val="FF0000"/>
                </a:solidFill>
                <a:latin typeface="Calibri"/>
                <a:cs typeface="Calibri"/>
              </a:rPr>
              <a:t>18</a:t>
            </a:r>
            <a:r>
              <a:rPr sz="2400" b="1" u="sng" spc="-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ko-KR" sz="2400" b="1" u="sng" spc="-10" dirty="0" smtClean="0">
                <a:solidFill>
                  <a:srgbClr val="FF0000"/>
                </a:solidFill>
                <a:latin typeface="Calibri"/>
                <a:cs typeface="Calibri"/>
              </a:rPr>
              <a:t>23</a:t>
            </a:r>
            <a:r>
              <a:rPr sz="2400" b="1" u="sng" spc="-15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altLang="ko-KR" sz="2400" b="1" u="sng" spc="-15" dirty="0" smtClean="0">
                <a:solidFill>
                  <a:srgbClr val="FF0000"/>
                </a:solidFill>
                <a:latin typeface="Calibri"/>
                <a:cs typeface="Calibri"/>
              </a:rPr>
              <a:t>59</a:t>
            </a:r>
            <a:r>
              <a:rPr sz="2400" b="1" u="sng" spc="-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b="1" u="sng" spc="-5" dirty="0" smtClean="0">
                <a:solidFill>
                  <a:srgbClr val="FF0000"/>
                </a:solidFill>
                <a:latin typeface="Calibri"/>
                <a:cs typeface="Calibri"/>
              </a:rPr>
              <a:t>Wed</a:t>
            </a:r>
            <a:r>
              <a:rPr sz="2400" b="1" u="sng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u="sng" spc="-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u="sng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u="sng" dirty="0">
                <a:solidFill>
                  <a:srgbClr val="FF0000"/>
                </a:solidFill>
                <a:latin typeface="Calibri"/>
                <a:cs typeface="Calibri"/>
              </a:rPr>
              <a:t>idnig</a:t>
            </a:r>
            <a:r>
              <a:rPr sz="2400" b="1" u="sng" spc="-3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u="sng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u="sng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en-US" sz="2400" b="1" u="sng" dirty="0" smtClean="0">
                <a:solidFill>
                  <a:srgbClr val="FF0000"/>
                </a:solidFill>
                <a:latin typeface="Calibri"/>
                <a:cs typeface="Calibri"/>
              </a:rPr>
              <a:t> (</a:t>
            </a:r>
            <a:r>
              <a:rPr lang="ko-KR" altLang="en-US" sz="2400" b="1" u="sng" dirty="0" smtClean="0">
                <a:solidFill>
                  <a:srgbClr val="FF0000"/>
                </a:solidFill>
                <a:latin typeface="Calibri"/>
                <a:cs typeface="Calibri"/>
              </a:rPr>
              <a:t>영상자료에는 </a:t>
            </a:r>
            <a:r>
              <a:rPr lang="en-US" altLang="ko-KR" sz="2400" b="1" u="sng" dirty="0" smtClean="0">
                <a:solidFill>
                  <a:srgbClr val="FF0000"/>
                </a:solidFill>
                <a:latin typeface="Calibri"/>
                <a:cs typeface="Calibri"/>
              </a:rPr>
              <a:t>25</a:t>
            </a:r>
            <a:r>
              <a:rPr lang="ko-KR" altLang="en-US" sz="2400" b="1" u="sng" dirty="0" err="1" smtClean="0">
                <a:solidFill>
                  <a:srgbClr val="FF0000"/>
                </a:solidFill>
                <a:latin typeface="Calibri"/>
                <a:cs typeface="Calibri"/>
              </a:rPr>
              <a:t>일까지라고</a:t>
            </a:r>
            <a:r>
              <a:rPr lang="ko-KR" altLang="en-US" sz="2400" b="1" u="sng" dirty="0" smtClean="0">
                <a:solidFill>
                  <a:srgbClr val="FF0000"/>
                </a:solidFill>
                <a:latin typeface="Calibri"/>
                <a:cs typeface="Calibri"/>
              </a:rPr>
              <a:t> 되어있는데 </a:t>
            </a:r>
            <a:r>
              <a:rPr lang="ko-KR" altLang="en-US" sz="2400" b="1" u="sng" dirty="0" err="1" smtClean="0">
                <a:solidFill>
                  <a:srgbClr val="FF0000"/>
                </a:solidFill>
                <a:latin typeface="Calibri"/>
                <a:cs typeface="Calibri"/>
              </a:rPr>
              <a:t>잘못된겁니다</a:t>
            </a:r>
            <a:r>
              <a:rPr lang="en-US" altLang="ko-KR" sz="2400" b="1" u="sng" dirty="0" smtClean="0">
                <a:solidFill>
                  <a:srgbClr val="FF0000"/>
                </a:solidFill>
                <a:latin typeface="Calibri"/>
                <a:cs typeface="Calibri"/>
              </a:rPr>
              <a:t>!!!)</a:t>
            </a:r>
            <a:endParaRPr sz="2400" b="1" u="sng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Upl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eport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LMS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xpla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2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er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 the </a:t>
            </a:r>
            <a:r>
              <a:rPr sz="2000" spc="-5" dirty="0">
                <a:latin typeface="Calibri"/>
                <a:cs typeface="Calibri"/>
              </a:rPr>
              <a:t>fina</a:t>
            </a:r>
            <a:r>
              <a:rPr sz="2000" dirty="0">
                <a:latin typeface="Calibri"/>
                <a:cs typeface="Calibri"/>
              </a:rPr>
              <a:t>l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eport</a:t>
            </a:r>
          </a:p>
          <a:p>
            <a:pPr marL="698500" lvl="1" indent="-228600"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Fil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nam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20" dirty="0">
                <a:latin typeface="Calibri"/>
                <a:cs typeface="Calibri"/>
              </a:rPr>
              <a:t>orm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t(a</a:t>
            </a:r>
            <a:r>
              <a:rPr sz="2000" spc="-6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ain)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[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tude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t_</a:t>
            </a:r>
            <a:r>
              <a:rPr sz="2000" spc="5" dirty="0">
                <a:latin typeface="Calibri"/>
                <a:cs typeface="Calibri"/>
              </a:rPr>
              <a:t>#</a:t>
            </a:r>
            <a:r>
              <a:rPr sz="2000" spc="-10" dirty="0">
                <a:latin typeface="Calibri"/>
                <a:cs typeface="Calibri"/>
              </a:rPr>
              <a:t>]_[</a:t>
            </a:r>
            <a:r>
              <a:rPr sz="2000" spc="-4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nam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]</a:t>
            </a:r>
            <a:r>
              <a:rPr sz="2000" spc="-15" dirty="0">
                <a:latin typeface="Calibri"/>
                <a:cs typeface="Calibri"/>
              </a:rPr>
              <a:t>.c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.</a:t>
            </a:r>
            <a:r>
              <a:rPr sz="2000" spc="-5" dirty="0" smtClean="0">
                <a:latin typeface="Calibri"/>
                <a:cs typeface="Calibri"/>
              </a:rPr>
              <a:t>doc</a:t>
            </a:r>
            <a:endParaRPr lang="en-US" sz="2000" dirty="0">
              <a:latin typeface="Calibri"/>
              <a:cs typeface="Calibri"/>
            </a:endParaRPr>
          </a:p>
          <a:p>
            <a:pPr marL="241300" indent="-228600"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Calibri"/>
                <a:cs typeface="Calibri"/>
              </a:rPr>
              <a:t>Instructions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56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774725"/>
            <a:ext cx="7728915" cy="615553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smtClean="0"/>
              <a:t>Homework Instructions (1/4)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5950" y="1825624"/>
            <a:ext cx="7912100" cy="4175502"/>
          </a:xfrm>
        </p:spPr>
        <p:txBody>
          <a:bodyPr/>
          <a:lstStyle/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cs typeface="Calibri"/>
              </a:rPr>
              <a:t>U</a:t>
            </a:r>
            <a:r>
              <a:rPr lang="en-US" altLang="ko-KR" sz="2400" spc="-10" dirty="0">
                <a:cs typeface="Calibri"/>
              </a:rPr>
              <a:t>s</a:t>
            </a:r>
            <a:r>
              <a:rPr lang="en-US" altLang="ko-KR" sz="2400" dirty="0">
                <a:cs typeface="Calibri"/>
              </a:rPr>
              <a:t>e the minimum</a:t>
            </a:r>
            <a:r>
              <a:rPr lang="en-US" altLang="ko-KR" sz="2400" spc="-35" dirty="0">
                <a:cs typeface="Calibri"/>
              </a:rPr>
              <a:t> </a:t>
            </a:r>
            <a:r>
              <a:rPr lang="en-US" altLang="ko-KR" sz="2400" spc="-5" dirty="0">
                <a:cs typeface="Calibri"/>
              </a:rPr>
              <a:t>numbe</a:t>
            </a:r>
            <a:r>
              <a:rPr lang="en-US" altLang="ko-KR" sz="2400" dirty="0">
                <a:cs typeface="Calibri"/>
              </a:rPr>
              <a:t>r</a:t>
            </a:r>
            <a:r>
              <a:rPr lang="en-US" altLang="ko-KR" sz="2400" spc="-5" dirty="0">
                <a:cs typeface="Calibri"/>
              </a:rPr>
              <a:t> o</a:t>
            </a:r>
            <a:r>
              <a:rPr lang="en-US" altLang="ko-KR" sz="2400" dirty="0">
                <a:cs typeface="Calibri"/>
              </a:rPr>
              <a:t>f </a:t>
            </a:r>
            <a:r>
              <a:rPr lang="en-US" altLang="ko-KR" sz="2400" spc="-5" dirty="0">
                <a:cs typeface="Calibri"/>
              </a:rPr>
              <a:t>ope</a:t>
            </a:r>
            <a:r>
              <a:rPr lang="en-US" altLang="ko-KR" sz="2400" spc="-50" dirty="0">
                <a:cs typeface="Calibri"/>
              </a:rPr>
              <a:t>r</a:t>
            </a:r>
            <a:r>
              <a:rPr lang="en-US" altLang="ko-KR" sz="2400" spc="-25" dirty="0">
                <a:cs typeface="Calibri"/>
              </a:rPr>
              <a:t>at</a:t>
            </a:r>
            <a:r>
              <a:rPr lang="en-US" altLang="ko-KR" sz="2400" spc="-5" dirty="0">
                <a:cs typeface="Calibri"/>
              </a:rPr>
              <a:t>o</a:t>
            </a:r>
            <a:r>
              <a:rPr lang="en-US" altLang="ko-KR" sz="2400" dirty="0">
                <a:cs typeface="Calibri"/>
              </a:rPr>
              <a:t>r</a:t>
            </a:r>
            <a:r>
              <a:rPr lang="en-US" altLang="ko-KR" sz="2400" spc="-20" dirty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as </a:t>
            </a:r>
            <a:r>
              <a:rPr lang="en-US" altLang="ko-KR" sz="2400" spc="-30" dirty="0">
                <a:cs typeface="Calibri"/>
              </a:rPr>
              <a:t>y</a:t>
            </a:r>
            <a:r>
              <a:rPr lang="en-US" altLang="ko-KR" sz="2400" spc="-5" dirty="0">
                <a:cs typeface="Calibri"/>
              </a:rPr>
              <a:t>o</a:t>
            </a:r>
            <a:r>
              <a:rPr lang="en-US" altLang="ko-KR" sz="2400" dirty="0">
                <a:cs typeface="Calibri"/>
              </a:rPr>
              <a:t>u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-25" dirty="0">
                <a:cs typeface="Calibri"/>
              </a:rPr>
              <a:t>c</a:t>
            </a:r>
            <a:r>
              <a:rPr lang="en-US" altLang="ko-KR" sz="2400" dirty="0">
                <a:cs typeface="Calibri"/>
              </a:rPr>
              <a:t>an</a:t>
            </a:r>
          </a:p>
          <a:p>
            <a:pPr marL="241300" indent="-228600"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endParaRPr lang="en-US" altLang="ko-KR" sz="2800" spc="-190" dirty="0" smtClean="0">
              <a:cs typeface="Calibri"/>
            </a:endParaRPr>
          </a:p>
          <a:p>
            <a:pPr marL="241300" indent="-228600"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endParaRPr lang="en-US" altLang="ko-KR" sz="2800" spc="-190" dirty="0" smtClean="0">
              <a:cs typeface="Calibri"/>
            </a:endParaRPr>
          </a:p>
          <a:p>
            <a:pPr marL="241300" indent="-228600"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spc="-190" dirty="0" smtClean="0">
                <a:cs typeface="Calibri"/>
              </a:rPr>
              <a:t>You</a:t>
            </a:r>
            <a:r>
              <a:rPr lang="en-US" altLang="ko-KR" sz="2400" spc="-5" dirty="0" smtClean="0">
                <a:cs typeface="Calibri"/>
              </a:rPr>
              <a:t> </a:t>
            </a:r>
            <a:r>
              <a:rPr lang="en-US" altLang="ko-KR" sz="2400" dirty="0">
                <a:cs typeface="Calibri"/>
              </a:rPr>
              <a:t>a</a:t>
            </a:r>
            <a:r>
              <a:rPr lang="en-US" altLang="ko-KR" sz="2400" spc="-45" dirty="0">
                <a:cs typeface="Calibri"/>
              </a:rPr>
              <a:t>r</a:t>
            </a:r>
            <a:r>
              <a:rPr lang="en-US" altLang="ko-KR" sz="2400" spc="-15" dirty="0">
                <a:cs typeface="Calibri"/>
              </a:rPr>
              <a:t>e</a:t>
            </a:r>
            <a:r>
              <a:rPr lang="en-US" altLang="ko-KR" sz="2400" dirty="0">
                <a:cs typeface="Calibri"/>
              </a:rPr>
              <a:t> all</a:t>
            </a:r>
            <a:r>
              <a:rPr lang="en-US" altLang="ko-KR" sz="2400" spc="-15" dirty="0">
                <a:cs typeface="Calibri"/>
              </a:rPr>
              <a:t>o</a:t>
            </a:r>
            <a:r>
              <a:rPr lang="en-US" altLang="ko-KR" sz="2400" spc="-45" dirty="0">
                <a:cs typeface="Calibri"/>
              </a:rPr>
              <a:t>w</a:t>
            </a:r>
            <a:r>
              <a:rPr lang="en-US" altLang="ko-KR" sz="2400" spc="-15" dirty="0">
                <a:cs typeface="Calibri"/>
              </a:rPr>
              <a:t>ed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-35" dirty="0">
                <a:cs typeface="Calibri"/>
              </a:rPr>
              <a:t>t</a:t>
            </a:r>
            <a:r>
              <a:rPr lang="en-US" altLang="ko-KR" sz="2400" dirty="0">
                <a:cs typeface="Calibri"/>
              </a:rPr>
              <a:t>o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-5" dirty="0">
                <a:cs typeface="Calibri"/>
              </a:rPr>
              <a:t>us</a:t>
            </a:r>
            <a:r>
              <a:rPr lang="en-US" altLang="ko-KR" sz="2400" dirty="0">
                <a:cs typeface="Calibri"/>
              </a:rPr>
              <a:t>e </a:t>
            </a:r>
            <a:r>
              <a:rPr lang="en-US" altLang="ko-KR" sz="2400" spc="-5" dirty="0">
                <a:cs typeface="Calibri"/>
              </a:rPr>
              <a:t>onl</a:t>
            </a:r>
            <a:r>
              <a:rPr lang="en-US" altLang="ko-KR" sz="2400" dirty="0">
                <a:cs typeface="Calibri"/>
              </a:rPr>
              <a:t>y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-15" dirty="0">
                <a:cs typeface="Calibri"/>
              </a:rPr>
              <a:t>the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-50" dirty="0">
                <a:cs typeface="Calibri"/>
              </a:rPr>
              <a:t>f</a:t>
            </a:r>
            <a:r>
              <a:rPr lang="en-US" altLang="ko-KR" sz="2400" spc="-5" dirty="0">
                <a:cs typeface="Calibri"/>
              </a:rPr>
              <a:t>oll</a:t>
            </a:r>
            <a:r>
              <a:rPr lang="en-US" altLang="ko-KR" sz="2400" spc="-20" dirty="0">
                <a:cs typeface="Calibri"/>
              </a:rPr>
              <a:t>o</a:t>
            </a:r>
            <a:r>
              <a:rPr lang="en-US" altLang="ko-KR" sz="2400" dirty="0">
                <a:cs typeface="Calibri"/>
              </a:rPr>
              <a:t>wing</a:t>
            </a:r>
            <a:r>
              <a:rPr lang="en-US" altLang="ko-KR" sz="2400" dirty="0" smtClean="0">
                <a:cs typeface="Calibri"/>
              </a:rPr>
              <a:t>:</a:t>
            </a:r>
            <a:endParaRPr lang="en-US" altLang="ko-KR" sz="2400" dirty="0">
              <a:latin typeface="Times New Roman"/>
              <a:cs typeface="Times New Roman"/>
            </a:endParaRPr>
          </a:p>
          <a:p>
            <a:pPr marL="927100" lvl="1" indent="-457200">
              <a:buFont typeface="Calibri"/>
              <a:buAutoNum type="arabicPeriod"/>
              <a:tabLst>
                <a:tab pos="469900" algn="l"/>
              </a:tabLst>
            </a:pPr>
            <a:r>
              <a:rPr lang="en-US" altLang="ko-KR" sz="2000" dirty="0" smtClean="0">
                <a:cs typeface="Calibri"/>
              </a:rPr>
              <a:t>I</a:t>
            </a:r>
            <a:r>
              <a:rPr lang="en-US" altLang="ko-KR" sz="2000" spc="-25" dirty="0" smtClean="0">
                <a:cs typeface="Calibri"/>
              </a:rPr>
              <a:t>n</a:t>
            </a:r>
            <a:r>
              <a:rPr lang="en-US" altLang="ko-KR" sz="2000" spc="-35" dirty="0" smtClean="0">
                <a:cs typeface="Calibri"/>
              </a:rPr>
              <a:t>t</a:t>
            </a:r>
            <a:r>
              <a:rPr lang="en-US" altLang="ko-KR" sz="2000" spc="-15" dirty="0" smtClean="0">
                <a:cs typeface="Calibri"/>
              </a:rPr>
              <a:t>e</a:t>
            </a:r>
            <a:r>
              <a:rPr lang="en-US" altLang="ko-KR" sz="2000" spc="-40" dirty="0" smtClean="0">
                <a:cs typeface="Calibri"/>
              </a:rPr>
              <a:t>g</a:t>
            </a:r>
            <a:r>
              <a:rPr lang="en-US" altLang="ko-KR" sz="2000" spc="-15" dirty="0" smtClean="0">
                <a:cs typeface="Calibri"/>
              </a:rPr>
              <a:t>er</a:t>
            </a:r>
            <a:r>
              <a:rPr lang="en-US" altLang="ko-KR" sz="2000" spc="-10" dirty="0" smtClean="0">
                <a:cs typeface="Calibri"/>
              </a:rPr>
              <a:t> </a:t>
            </a:r>
            <a:r>
              <a:rPr lang="en-US" altLang="ko-KR" sz="2000" spc="-35" dirty="0">
                <a:cs typeface="Calibri"/>
              </a:rPr>
              <a:t>c</a:t>
            </a:r>
            <a:r>
              <a:rPr lang="en-US" altLang="ko-KR" sz="2000" spc="-5" dirty="0">
                <a:cs typeface="Calibri"/>
              </a:rPr>
              <a:t>on</a:t>
            </a:r>
            <a:r>
              <a:rPr lang="en-US" altLang="ko-KR" sz="2000" spc="-35" dirty="0">
                <a:cs typeface="Calibri"/>
              </a:rPr>
              <a:t>st</a:t>
            </a:r>
            <a:r>
              <a:rPr lang="en-US" altLang="ko-KR" sz="2000" dirty="0">
                <a:cs typeface="Calibri"/>
              </a:rPr>
              <a:t>a</a:t>
            </a:r>
            <a:r>
              <a:rPr lang="en-US" altLang="ko-KR" sz="2000" spc="-25" dirty="0">
                <a:cs typeface="Calibri"/>
              </a:rPr>
              <a:t>n</a:t>
            </a:r>
            <a:r>
              <a:rPr lang="en-US" altLang="ko-KR" sz="2000" dirty="0">
                <a:cs typeface="Calibri"/>
              </a:rPr>
              <a:t>ts</a:t>
            </a:r>
            <a:r>
              <a:rPr lang="en-US" altLang="ko-KR" sz="2000" spc="-20" dirty="0">
                <a:cs typeface="Calibri"/>
              </a:rPr>
              <a:t> </a:t>
            </a:r>
            <a:r>
              <a:rPr lang="en-US" altLang="ko-KR" sz="2000" spc="-15" dirty="0">
                <a:cs typeface="Calibri"/>
              </a:rPr>
              <a:t>0</a:t>
            </a:r>
            <a:r>
              <a:rPr lang="en-US" altLang="ko-KR" sz="2000" spc="-10" dirty="0">
                <a:cs typeface="Calibri"/>
              </a:rPr>
              <a:t> </a:t>
            </a:r>
            <a:r>
              <a:rPr lang="en-US" altLang="ko-KR" sz="2000" spc="-15" dirty="0">
                <a:cs typeface="Calibri"/>
              </a:rPr>
              <a:t>th</a:t>
            </a:r>
            <a:r>
              <a:rPr lang="en-US" altLang="ko-KR" sz="2000" spc="-45" dirty="0">
                <a:cs typeface="Calibri"/>
              </a:rPr>
              <a:t>r</a:t>
            </a:r>
            <a:r>
              <a:rPr lang="en-US" altLang="ko-KR" sz="2000" spc="-5" dirty="0">
                <a:cs typeface="Calibri"/>
              </a:rPr>
              <a:t>ou</a:t>
            </a:r>
            <a:r>
              <a:rPr lang="en-US" altLang="ko-KR" sz="2000" spc="-10" dirty="0">
                <a:cs typeface="Calibri"/>
              </a:rPr>
              <a:t>g</a:t>
            </a:r>
            <a:r>
              <a:rPr lang="en-US" altLang="ko-KR" sz="2000" dirty="0">
                <a:cs typeface="Calibri"/>
              </a:rPr>
              <a:t>h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spc="-25" dirty="0">
                <a:cs typeface="Calibri"/>
              </a:rPr>
              <a:t>2</a:t>
            </a:r>
            <a:r>
              <a:rPr lang="en-US" altLang="ko-KR" sz="2000" spc="-15" dirty="0">
                <a:cs typeface="Calibri"/>
              </a:rPr>
              <a:t>5</a:t>
            </a:r>
            <a:r>
              <a:rPr lang="en-US" altLang="ko-KR" sz="2000" spc="-25" dirty="0">
                <a:cs typeface="Calibri"/>
              </a:rPr>
              <a:t>5</a:t>
            </a:r>
            <a:r>
              <a:rPr lang="en-US" altLang="ko-KR" sz="2000" spc="-5" dirty="0">
                <a:cs typeface="Calibri"/>
              </a:rPr>
              <a:t>(0x</a:t>
            </a:r>
            <a:r>
              <a:rPr lang="en-US" altLang="ko-KR" sz="2000" dirty="0">
                <a:cs typeface="Calibri"/>
              </a:rPr>
              <a:t>F</a:t>
            </a:r>
            <a:r>
              <a:rPr lang="en-US" altLang="ko-KR" sz="2000" spc="-5" dirty="0">
                <a:cs typeface="Calibri"/>
              </a:rPr>
              <a:t>F)</a:t>
            </a:r>
            <a:endParaRPr lang="en-US" altLang="ko-KR" sz="2000" dirty="0">
              <a:cs typeface="Calibri"/>
            </a:endParaRPr>
          </a:p>
          <a:p>
            <a:pPr marL="927100" lvl="1" indent="-457200">
              <a:spcBef>
                <a:spcPts val="42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lang="en-US" altLang="ko-KR" sz="2000" spc="-5" dirty="0" smtClean="0">
                <a:cs typeface="Calibri"/>
              </a:rPr>
              <a:t>Functio</a:t>
            </a:r>
            <a:r>
              <a:rPr lang="en-US" altLang="ko-KR" sz="2000" dirty="0" smtClean="0">
                <a:cs typeface="Calibri"/>
              </a:rPr>
              <a:t>n</a:t>
            </a:r>
            <a:r>
              <a:rPr lang="en-US" altLang="ko-KR" sz="2000" spc="-10" dirty="0" smtClean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a</a:t>
            </a:r>
            <a:r>
              <a:rPr lang="en-US" altLang="ko-KR" sz="2000" spc="-40" dirty="0">
                <a:cs typeface="Calibri"/>
              </a:rPr>
              <a:t>r</a:t>
            </a:r>
            <a:r>
              <a:rPr lang="en-US" altLang="ko-KR" sz="2000" dirty="0">
                <a:cs typeface="Calibri"/>
              </a:rPr>
              <a:t>gume</a:t>
            </a:r>
            <a:r>
              <a:rPr lang="en-US" altLang="ko-KR" sz="2000" spc="-30" dirty="0">
                <a:cs typeface="Calibri"/>
              </a:rPr>
              <a:t>n</a:t>
            </a:r>
            <a:r>
              <a:rPr lang="en-US" altLang="ko-KR" sz="2000" dirty="0">
                <a:cs typeface="Calibri"/>
              </a:rPr>
              <a:t>ts</a:t>
            </a:r>
            <a:r>
              <a:rPr lang="en-US" altLang="ko-KR" sz="2000" spc="-20" dirty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and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l</a:t>
            </a:r>
            <a:r>
              <a:rPr lang="en-US" altLang="ko-KR" sz="2000" spc="-15" dirty="0">
                <a:cs typeface="Calibri"/>
              </a:rPr>
              <a:t>o</a:t>
            </a:r>
            <a:r>
              <a:rPr lang="en-US" altLang="ko-KR" sz="2000" spc="-20" dirty="0">
                <a:cs typeface="Calibri"/>
              </a:rPr>
              <a:t>c</a:t>
            </a:r>
            <a:r>
              <a:rPr lang="en-US" altLang="ko-KR" sz="2000" dirty="0">
                <a:cs typeface="Calibri"/>
              </a:rPr>
              <a:t>al</a:t>
            </a:r>
            <a:r>
              <a:rPr lang="en-US" altLang="ko-KR" sz="2000" spc="-15" dirty="0">
                <a:cs typeface="Calibri"/>
              </a:rPr>
              <a:t> </a:t>
            </a:r>
            <a:r>
              <a:rPr lang="en-US" altLang="ko-KR" sz="2000" spc="-40" dirty="0">
                <a:cs typeface="Calibri"/>
              </a:rPr>
              <a:t>v</a:t>
            </a:r>
            <a:r>
              <a:rPr lang="en-US" altLang="ko-KR" sz="2000" dirty="0">
                <a:cs typeface="Calibri"/>
              </a:rPr>
              <a:t>ariables</a:t>
            </a:r>
          </a:p>
          <a:p>
            <a:pPr marL="927100" lvl="1" indent="-457200">
              <a:spcBef>
                <a:spcPts val="434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lang="en-US" altLang="ko-KR" sz="2000" spc="-5" dirty="0" smtClean="0">
                <a:cs typeface="Calibri"/>
              </a:rPr>
              <a:t>Una</a:t>
            </a:r>
            <a:r>
              <a:rPr lang="en-US" altLang="ko-KR" sz="2000" spc="15" dirty="0" smtClean="0">
                <a:cs typeface="Calibri"/>
              </a:rPr>
              <a:t>r</a:t>
            </a:r>
            <a:r>
              <a:rPr lang="en-US" altLang="ko-KR" sz="2000" spc="-15" dirty="0" smtClean="0">
                <a:cs typeface="Calibri"/>
              </a:rPr>
              <a:t>y</a:t>
            </a:r>
            <a:r>
              <a:rPr lang="en-US" altLang="ko-KR" sz="2000" spc="-10" dirty="0" smtClean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i</a:t>
            </a:r>
            <a:r>
              <a:rPr lang="en-US" altLang="ko-KR" sz="2000" spc="-25" dirty="0">
                <a:cs typeface="Calibri"/>
              </a:rPr>
              <a:t>n</a:t>
            </a:r>
            <a:r>
              <a:rPr lang="en-US" altLang="ko-KR" sz="2000" spc="-35" dirty="0">
                <a:cs typeface="Calibri"/>
              </a:rPr>
              <a:t>t</a:t>
            </a:r>
            <a:r>
              <a:rPr lang="en-US" altLang="ko-KR" sz="2000" spc="-15" dirty="0">
                <a:cs typeface="Calibri"/>
              </a:rPr>
              <a:t>e</a:t>
            </a:r>
            <a:r>
              <a:rPr lang="en-US" altLang="ko-KR" sz="2000" spc="-40" dirty="0">
                <a:cs typeface="Calibri"/>
              </a:rPr>
              <a:t>g</a:t>
            </a:r>
            <a:r>
              <a:rPr lang="en-US" altLang="ko-KR" sz="2000" spc="-15" dirty="0">
                <a:cs typeface="Calibri"/>
              </a:rPr>
              <a:t>er</a:t>
            </a:r>
            <a:r>
              <a:rPr lang="en-US" altLang="ko-KR" sz="2000" spc="5" dirty="0">
                <a:cs typeface="Calibri"/>
              </a:rPr>
              <a:t> </a:t>
            </a:r>
            <a:r>
              <a:rPr lang="en-US" altLang="ko-KR" sz="2000" spc="-10" dirty="0">
                <a:cs typeface="Calibri"/>
              </a:rPr>
              <a:t>o</a:t>
            </a:r>
            <a:r>
              <a:rPr lang="en-US" altLang="ko-KR" sz="2000" spc="-20" dirty="0">
                <a:cs typeface="Calibri"/>
              </a:rPr>
              <a:t>pe</a:t>
            </a:r>
            <a:r>
              <a:rPr lang="en-US" altLang="ko-KR" sz="2000" spc="-50" dirty="0">
                <a:cs typeface="Calibri"/>
              </a:rPr>
              <a:t>r</a:t>
            </a:r>
            <a:r>
              <a:rPr lang="en-US" altLang="ko-KR" sz="2000" spc="-25" dirty="0">
                <a:cs typeface="Calibri"/>
              </a:rPr>
              <a:t>a</a:t>
            </a:r>
            <a:r>
              <a:rPr lang="en-US" altLang="ko-KR" sz="2000" dirty="0">
                <a:cs typeface="Calibri"/>
              </a:rPr>
              <a:t>tions</a:t>
            </a:r>
            <a:r>
              <a:rPr lang="en-US" altLang="ko-KR" sz="2000" spc="-10" dirty="0">
                <a:cs typeface="Calibri"/>
              </a:rPr>
              <a:t> !</a:t>
            </a:r>
            <a:r>
              <a:rPr lang="en-US" altLang="ko-KR" sz="2000" dirty="0">
                <a:cs typeface="Calibri"/>
              </a:rPr>
              <a:t> ~</a:t>
            </a:r>
          </a:p>
          <a:p>
            <a:pPr marL="927100" lvl="1" indent="-457200">
              <a:spcBef>
                <a:spcPts val="42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lang="en-US" altLang="ko-KR" sz="2000" spc="-5" dirty="0" smtClean="0">
                <a:cs typeface="Calibri"/>
              </a:rPr>
              <a:t>Bina</a:t>
            </a:r>
            <a:r>
              <a:rPr lang="en-US" altLang="ko-KR" sz="2000" spc="15" dirty="0" smtClean="0">
                <a:cs typeface="Calibri"/>
              </a:rPr>
              <a:t>r</a:t>
            </a:r>
            <a:r>
              <a:rPr lang="en-US" altLang="ko-KR" sz="2000" spc="-15" dirty="0" smtClean="0">
                <a:cs typeface="Calibri"/>
              </a:rPr>
              <a:t>y</a:t>
            </a:r>
            <a:r>
              <a:rPr lang="en-US" altLang="ko-KR" sz="2000" spc="-10" dirty="0" smtClean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i</a:t>
            </a:r>
            <a:r>
              <a:rPr lang="en-US" altLang="ko-KR" sz="2000" spc="-25" dirty="0">
                <a:cs typeface="Calibri"/>
              </a:rPr>
              <a:t>n</a:t>
            </a:r>
            <a:r>
              <a:rPr lang="en-US" altLang="ko-KR" sz="2000" spc="-35" dirty="0">
                <a:cs typeface="Calibri"/>
              </a:rPr>
              <a:t>t</a:t>
            </a:r>
            <a:r>
              <a:rPr lang="en-US" altLang="ko-KR" sz="2000" spc="-15" dirty="0">
                <a:cs typeface="Calibri"/>
              </a:rPr>
              <a:t>e</a:t>
            </a:r>
            <a:r>
              <a:rPr lang="en-US" altLang="ko-KR" sz="2000" spc="-40" dirty="0">
                <a:cs typeface="Calibri"/>
              </a:rPr>
              <a:t>g</a:t>
            </a:r>
            <a:r>
              <a:rPr lang="en-US" altLang="ko-KR" sz="2000" spc="-15" dirty="0">
                <a:cs typeface="Calibri"/>
              </a:rPr>
              <a:t>er</a:t>
            </a:r>
            <a:r>
              <a:rPr lang="en-US" altLang="ko-KR" sz="2000" spc="5" dirty="0">
                <a:cs typeface="Calibri"/>
              </a:rPr>
              <a:t> </a:t>
            </a:r>
            <a:r>
              <a:rPr lang="en-US" altLang="ko-KR" sz="2000" spc="-10" dirty="0">
                <a:cs typeface="Calibri"/>
              </a:rPr>
              <a:t>o</a:t>
            </a:r>
            <a:r>
              <a:rPr lang="en-US" altLang="ko-KR" sz="2000" spc="-20" dirty="0">
                <a:cs typeface="Calibri"/>
              </a:rPr>
              <a:t>pe</a:t>
            </a:r>
            <a:r>
              <a:rPr lang="en-US" altLang="ko-KR" sz="2000" spc="-50" dirty="0">
                <a:cs typeface="Calibri"/>
              </a:rPr>
              <a:t>r</a:t>
            </a:r>
            <a:r>
              <a:rPr lang="en-US" altLang="ko-KR" sz="2000" spc="-25" dirty="0">
                <a:cs typeface="Calibri"/>
              </a:rPr>
              <a:t>a</a:t>
            </a:r>
            <a:r>
              <a:rPr lang="en-US" altLang="ko-KR" sz="2000" dirty="0">
                <a:cs typeface="Calibri"/>
              </a:rPr>
              <a:t>tions</a:t>
            </a:r>
            <a:r>
              <a:rPr lang="en-US" altLang="ko-KR" sz="2000" spc="-10" dirty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&amp;</a:t>
            </a:r>
            <a:r>
              <a:rPr lang="en-US" altLang="ko-KR" sz="2000" spc="-10" dirty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^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|</a:t>
            </a:r>
            <a:r>
              <a:rPr lang="en-US" altLang="ko-KR" sz="2000" spc="-15" dirty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+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&lt;&lt;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dirty="0">
                <a:cs typeface="Calibri"/>
              </a:rPr>
              <a:t>&gt;&gt;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37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43948"/>
            <a:ext cx="772891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ko-KR" dirty="0"/>
              <a:t>Homework Instructions </a:t>
            </a:r>
            <a:r>
              <a:rPr lang="en-US" altLang="ko-KR" dirty="0" smtClean="0"/>
              <a:t>(2/4)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2317407"/>
            <a:ext cx="7583805" cy="2649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orbidde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:</a:t>
            </a:r>
            <a:endParaRPr sz="2400" dirty="0" smtClean="0">
              <a:latin typeface="Times New Roman"/>
              <a:cs typeface="Times New Roman"/>
            </a:endParaRPr>
          </a:p>
          <a:p>
            <a:pPr marL="927100" lvl="1" indent="-457200">
              <a:buFont typeface="Calibri"/>
              <a:buAutoNum type="arabicPeriod"/>
              <a:tabLst>
                <a:tab pos="46990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U</a:t>
            </a:r>
            <a:r>
              <a:rPr sz="2000" spc="-5" dirty="0" smtClean="0">
                <a:latin typeface="Calibri"/>
                <a:cs typeface="Calibri"/>
              </a:rPr>
              <a:t>s</a:t>
            </a:r>
            <a:r>
              <a:rPr sz="2000" dirty="0" smtClean="0">
                <a:latin typeface="Calibri"/>
                <a:cs typeface="Calibri"/>
              </a:rPr>
              <a:t>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truc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000" spc="-14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whil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spc="-21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wi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ch</a:t>
            </a:r>
            <a:endParaRPr sz="2000" dirty="0">
              <a:latin typeface="Calibri"/>
              <a:cs typeface="Calibri"/>
            </a:endParaRPr>
          </a:p>
          <a:p>
            <a:pPr marL="927100" lvl="1" indent="-457200">
              <a:spcBef>
                <a:spcPts val="72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lang="en-US" sz="2000" spc="-20" dirty="0">
                <a:latin typeface="Calibri"/>
                <a:cs typeface="Calibri"/>
              </a:rPr>
              <a:t>D</a:t>
            </a:r>
            <a:r>
              <a:rPr sz="2000" spc="-35" dirty="0" smtClean="0">
                <a:latin typeface="Calibri"/>
                <a:cs typeface="Calibri"/>
              </a:rPr>
              <a:t>e</a:t>
            </a:r>
            <a:r>
              <a:rPr sz="2000" spc="-5" dirty="0" smtClean="0">
                <a:latin typeface="Calibri"/>
                <a:cs typeface="Calibri"/>
              </a:rPr>
              <a:t>fin</a:t>
            </a:r>
            <a:r>
              <a:rPr sz="2000" dirty="0" smtClean="0">
                <a:latin typeface="Calibri"/>
                <a:cs typeface="Calibri"/>
              </a:rPr>
              <a:t>e</a:t>
            </a:r>
            <a:r>
              <a:rPr sz="2000" spc="15" dirty="0" smtClean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os</a:t>
            </a:r>
            <a:endParaRPr sz="2000" dirty="0">
              <a:latin typeface="Calibri"/>
              <a:cs typeface="Calibri"/>
            </a:endParaRPr>
          </a:p>
          <a:p>
            <a:pPr marL="927100" lvl="1" indent="-457200">
              <a:spcBef>
                <a:spcPts val="705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lang="en-US" sz="2000" spc="-20" dirty="0">
                <a:latin typeface="Calibri"/>
                <a:cs typeface="Calibri"/>
              </a:rPr>
              <a:t>C</a:t>
            </a:r>
            <a:r>
              <a:rPr sz="2000" dirty="0" smtClean="0">
                <a:latin typeface="Calibri"/>
                <a:cs typeface="Calibri"/>
              </a:rPr>
              <a:t>all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functio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927100" lvl="1" indent="-457200">
              <a:spcBef>
                <a:spcPts val="71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lang="en-US" sz="2000" spc="-5" dirty="0">
                <a:latin typeface="Calibri"/>
                <a:cs typeface="Calibri"/>
              </a:rPr>
              <a:t>U</a:t>
            </a:r>
            <a:r>
              <a:rPr sz="2000" spc="-5" dirty="0" smtClean="0">
                <a:latin typeface="Calibri"/>
                <a:cs typeface="Calibri"/>
              </a:rPr>
              <a:t>s</a:t>
            </a:r>
            <a:r>
              <a:rPr sz="2000" dirty="0" smtClean="0">
                <a:latin typeface="Calibri"/>
                <a:cs typeface="Calibri"/>
              </a:rPr>
              <a:t>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othe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ope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10" dirty="0">
                <a:latin typeface="Calibri"/>
                <a:cs typeface="Calibri"/>
              </a:rPr>
              <a:t>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&amp;</a:t>
            </a:r>
            <a:r>
              <a:rPr sz="2000" spc="-25" dirty="0">
                <a:latin typeface="Calibri"/>
                <a:cs typeface="Calibri"/>
              </a:rPr>
              <a:t>&amp;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||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?:</a:t>
            </a:r>
            <a:endParaRPr sz="2000" dirty="0">
              <a:latin typeface="Calibri"/>
              <a:cs typeface="Calibri"/>
            </a:endParaRPr>
          </a:p>
          <a:p>
            <a:pPr marL="927100" marR="454025" lvl="1" indent="-457200">
              <a:lnSpc>
                <a:spcPts val="2590"/>
              </a:lnSpc>
              <a:spcBef>
                <a:spcPts val="1045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lang="en-US" sz="2000" spc="-5" dirty="0">
                <a:latin typeface="Calibri"/>
                <a:cs typeface="Calibri"/>
              </a:rPr>
              <a:t>U</a:t>
            </a:r>
            <a:r>
              <a:rPr sz="2000" spc="-5" dirty="0" smtClean="0">
                <a:latin typeface="Calibri"/>
                <a:cs typeface="Calibri"/>
              </a:rPr>
              <a:t>s</a:t>
            </a:r>
            <a:r>
              <a:rPr sz="2000" dirty="0" smtClean="0">
                <a:latin typeface="Calibri"/>
                <a:cs typeface="Calibri"/>
              </a:rPr>
              <a:t>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type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othe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</a:t>
            </a:r>
            <a:r>
              <a:rPr sz="2000" dirty="0">
                <a:latin typeface="Calibri"/>
                <a:cs typeface="Calibri"/>
              </a:rPr>
              <a:t>s implies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ou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annot</a:t>
            </a:r>
            <a:r>
              <a:rPr sz="2000" spc="-5" dirty="0">
                <a:latin typeface="Calibri"/>
                <a:cs typeface="Calibri"/>
              </a:rPr>
              <a:t> 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truc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ns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5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43948"/>
            <a:ext cx="772891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ko-KR" dirty="0"/>
              <a:t>Homework Instructions </a:t>
            </a:r>
            <a:r>
              <a:rPr lang="en-US" altLang="ko-KR" dirty="0" smtClean="0"/>
              <a:t>(3/4)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2317407"/>
            <a:ext cx="7851242" cy="185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 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dirty="0" smtClean="0">
                <a:latin typeface="Calibri"/>
                <a:cs typeface="Calibri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200">
              <a:buFont typeface="Calibri"/>
              <a:buAutoNum type="arabicPeriod"/>
              <a:tabLst>
                <a:tab pos="469900" algn="l"/>
              </a:tabLst>
            </a:pP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2s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omplem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t,</a:t>
            </a:r>
            <a:r>
              <a:rPr sz="2000" spc="-15" dirty="0">
                <a:latin typeface="Calibri"/>
                <a:cs typeface="Calibri"/>
              </a:rPr>
              <a:t> 3</a:t>
            </a:r>
            <a:r>
              <a:rPr sz="2000" spc="-20" dirty="0">
                <a:latin typeface="Calibri"/>
                <a:cs typeface="Calibri"/>
              </a:rPr>
              <a:t>2</a:t>
            </a:r>
            <a:r>
              <a:rPr sz="2000" spc="-5" dirty="0">
                <a:latin typeface="Calibri"/>
                <a:cs typeface="Calibri"/>
              </a:rPr>
              <a:t>-bi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tions</a:t>
            </a:r>
            <a:r>
              <a:rPr sz="2000" spc="-10" dirty="0">
                <a:latin typeface="Calibri"/>
                <a:cs typeface="Calibri"/>
              </a:rPr>
              <a:t> 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927100" lvl="1" indent="-457200">
              <a:spcBef>
                <a:spcPts val="72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20" dirty="0">
                <a:latin typeface="Calibri"/>
                <a:cs typeface="Calibri"/>
              </a:rPr>
              <a:t>orm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shift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arithmeti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ally</a:t>
            </a:r>
          </a:p>
          <a:p>
            <a:pPr marL="927100" lvl="1" indent="-457200">
              <a:lnSpc>
                <a:spcPts val="2735"/>
              </a:lnSpc>
              <a:spcBef>
                <a:spcPts val="705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unp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edic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beh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vi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when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hiftin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</a:p>
          <a:p>
            <a:pPr marL="927100" lvl="1">
              <a:lnSpc>
                <a:spcPts val="2735"/>
              </a:lnSpc>
            </a:pPr>
            <a:r>
              <a:rPr sz="2000" spc="-20" dirty="0">
                <a:latin typeface="Calibri"/>
                <a:cs typeface="Calibri"/>
              </a:rPr>
              <a:t>mo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than</a:t>
            </a:r>
            <a:r>
              <a:rPr sz="2000" spc="-15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si</a:t>
            </a:r>
            <a:r>
              <a:rPr sz="2000" spc="-55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7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92D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 </a:t>
            </a:r>
            <a:r>
              <a:rPr lang="en-US" altLang="ko-KR" sz="2000" dirty="0" smtClean="0">
                <a:solidFill>
                  <a:srgbClr val="92D050"/>
                </a:solidFill>
              </a:rPr>
              <a:t>* </a:t>
            </a:r>
            <a:r>
              <a:rPr lang="en-US" altLang="ko-KR" sz="2000" dirty="0" err="1" smtClean="0"/>
              <a:t>isLessOrEqual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 x &lt;= y?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 Example 1) </a:t>
            </a:r>
            <a:r>
              <a:rPr lang="en-US" altLang="ko-KR" sz="2000" dirty="0" err="1" smtClean="0">
                <a:solidFill>
                  <a:srgbClr val="92D050"/>
                </a:solidFill>
              </a:rPr>
              <a:t>isLessOrEqual</a:t>
            </a:r>
            <a:r>
              <a:rPr lang="en-US" altLang="ko-KR" sz="2000" dirty="0" smtClean="0">
                <a:solidFill>
                  <a:srgbClr val="92D050"/>
                </a:solidFill>
              </a:rPr>
              <a:t>(8,7) =  0(False)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 Example 2) </a:t>
            </a:r>
            <a:r>
              <a:rPr lang="en-US" altLang="ko-KR" sz="2000" dirty="0" err="1" smtClean="0">
                <a:solidFill>
                  <a:srgbClr val="92D050"/>
                </a:solidFill>
              </a:rPr>
              <a:t>isLessOrEqual</a:t>
            </a:r>
            <a:r>
              <a:rPr lang="en-US" altLang="ko-KR" sz="2000" dirty="0" smtClean="0">
                <a:solidFill>
                  <a:srgbClr val="92D050"/>
                </a:solidFill>
              </a:rPr>
              <a:t>(5,7) =  1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 Legal Ops: ! ~ &amp; ^ | + &lt;&lt; &gt;&gt;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92D050"/>
                </a:solidFill>
              </a:rPr>
              <a:t>  * Max ops: 24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isLessOrEqual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2000" dirty="0" smtClean="0"/>
              <a:t> x, 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2000" dirty="0" smtClean="0"/>
              <a:t> y){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92D050"/>
                </a:solidFill>
              </a:rPr>
              <a:t>// to be implemented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}	</a:t>
            </a:r>
          </a:p>
        </p:txBody>
      </p:sp>
    </p:spTree>
    <p:extLst>
      <p:ext uri="{BB962C8B-B14F-4D97-AF65-F5344CB8AC3E}">
        <p14:creationId xmlns:p14="http://schemas.microsoft.com/office/powerpoint/2010/main" val="11024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 Instruction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For this part of the assignment, you will implement some common </a:t>
            </a:r>
            <a:r>
              <a:rPr lang="en-US" altLang="ko-KR" sz="2400" dirty="0" smtClean="0">
                <a:solidFill>
                  <a:srgbClr val="0000FF"/>
                </a:solidFill>
              </a:rPr>
              <a:t>single-precision floating point operation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You are </a:t>
            </a:r>
            <a:r>
              <a:rPr lang="en-US" altLang="ko-KR" sz="2400" dirty="0" smtClean="0">
                <a:solidFill>
                  <a:srgbClr val="0000FF"/>
                </a:solidFill>
              </a:rPr>
              <a:t>allowed</a:t>
            </a:r>
            <a:r>
              <a:rPr lang="en-US" altLang="ko-KR" sz="2400" dirty="0" smtClean="0"/>
              <a:t> to use standard control structures</a:t>
            </a:r>
          </a:p>
          <a:p>
            <a:pPr lvl="1"/>
            <a:r>
              <a:rPr lang="en-US" altLang="ko-KR" sz="2000" dirty="0"/>
              <a:t>c</a:t>
            </a:r>
            <a:r>
              <a:rPr lang="en-US" altLang="ko-KR" sz="2000" dirty="0" smtClean="0"/>
              <a:t>onditional, loops</a:t>
            </a:r>
          </a:p>
          <a:p>
            <a:r>
              <a:rPr lang="en-US" altLang="ko-KR" sz="2400" dirty="0" smtClean="0"/>
              <a:t>You also use both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2400" dirty="0" smtClean="0"/>
              <a:t> and </a:t>
            </a:r>
            <a:r>
              <a:rPr lang="en-US" altLang="ko-KR" sz="2400" dirty="0" smtClean="0">
                <a:solidFill>
                  <a:srgbClr val="0000FF"/>
                </a:solidFill>
              </a:rPr>
              <a:t>unsigned</a:t>
            </a:r>
            <a:r>
              <a:rPr lang="en-US" altLang="ko-KR" sz="2400" dirty="0" smtClean="0"/>
              <a:t> data types</a:t>
            </a:r>
          </a:p>
          <a:p>
            <a:r>
              <a:rPr lang="en-US" altLang="ko-KR" sz="2400" dirty="0" smtClean="0"/>
              <a:t>You may not use </a:t>
            </a:r>
            <a:r>
              <a:rPr lang="en-US" altLang="ko-KR" sz="2400" dirty="0" smtClean="0">
                <a:solidFill>
                  <a:srgbClr val="FF0000"/>
                </a:solidFill>
              </a:rPr>
              <a:t>unions,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structs</a:t>
            </a:r>
            <a:r>
              <a:rPr lang="en-US" altLang="ko-KR" sz="2400" dirty="0" smtClean="0">
                <a:solidFill>
                  <a:srgbClr val="FF0000"/>
                </a:solidFill>
              </a:rPr>
              <a:t>, or arrays</a:t>
            </a:r>
          </a:p>
          <a:p>
            <a:r>
              <a:rPr lang="en-US" altLang="ko-KR" sz="2400" dirty="0" smtClean="0">
                <a:solidFill>
                  <a:schemeClr val="accent6"/>
                </a:solidFill>
              </a:rPr>
              <a:t>You may not use any floating point data types, operation, or constants</a:t>
            </a:r>
            <a:r>
              <a:rPr lang="en-US" altLang="ko-KR" sz="2400" dirty="0" smtClean="0"/>
              <a:t>. Instead, any floating-point operand will be passed to the function as having  type </a:t>
            </a:r>
            <a:r>
              <a:rPr lang="en-US" altLang="ko-KR" sz="2400" dirty="0" smtClean="0">
                <a:solidFill>
                  <a:srgbClr val="0000FF"/>
                </a:solidFill>
              </a:rPr>
              <a:t>unsigned</a:t>
            </a:r>
            <a:r>
              <a:rPr lang="en-US" altLang="ko-KR" sz="2400" dirty="0" smtClean="0"/>
              <a:t>, and any returned floating-point value will be of type </a:t>
            </a:r>
            <a:r>
              <a:rPr lang="en-US" altLang="ko-KR" sz="2400" dirty="0" smtClean="0">
                <a:solidFill>
                  <a:srgbClr val="0000FF"/>
                </a:solidFill>
              </a:rPr>
              <a:t>unsigned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92D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 </a:t>
            </a:r>
            <a:r>
              <a:rPr lang="en-US" altLang="ko-KR" sz="2000" dirty="0" smtClean="0">
                <a:solidFill>
                  <a:srgbClr val="92D050"/>
                </a:solidFill>
              </a:rPr>
              <a:t>* </a:t>
            </a:r>
            <a:r>
              <a:rPr lang="en-US" altLang="ko-KR" sz="2000" dirty="0" err="1" smtClean="0"/>
              <a:t>float_neg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uf</a:t>
            </a:r>
            <a:r>
              <a:rPr lang="en-US" altLang="ko-KR" sz="2000" dirty="0" smtClean="0"/>
              <a:t>): Compute -f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92D050"/>
                </a:solidFill>
              </a:rPr>
              <a:t>  * Max ops: 10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0000FF"/>
                </a:solidFill>
              </a:rPr>
              <a:t>unsigned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float_neg</a:t>
            </a:r>
            <a:r>
              <a:rPr lang="en-US" altLang="ko-KR" sz="2000" smtClean="0"/>
              <a:t>(</a:t>
            </a:r>
            <a:r>
              <a:rPr lang="en-US" altLang="ko-KR" sz="2000" smtClean="0">
                <a:solidFill>
                  <a:srgbClr val="0000FF"/>
                </a:solidFill>
              </a:rPr>
              <a:t>unsigned </a:t>
            </a:r>
            <a:r>
              <a:rPr lang="en-US" altLang="ko-KR" sz="2000" dirty="0" err="1" smtClean="0"/>
              <a:t>uf</a:t>
            </a:r>
            <a:r>
              <a:rPr lang="en-US" altLang="ko-KR" sz="2000" dirty="0" smtClean="0"/>
              <a:t>){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92D050"/>
                </a:solidFill>
              </a:rPr>
              <a:t>// to be implemented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}	</a:t>
            </a:r>
          </a:p>
        </p:txBody>
      </p:sp>
    </p:spTree>
    <p:extLst>
      <p:ext uri="{BB962C8B-B14F-4D97-AF65-F5344CB8AC3E}">
        <p14:creationId xmlns:p14="http://schemas.microsoft.com/office/powerpoint/2010/main" val="22156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92D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 </a:t>
            </a:r>
            <a:r>
              <a:rPr lang="en-US" altLang="ko-KR" sz="2000" dirty="0" smtClean="0">
                <a:solidFill>
                  <a:srgbClr val="92D050"/>
                </a:solidFill>
              </a:rPr>
              <a:t>* </a:t>
            </a:r>
            <a:r>
              <a:rPr lang="en-US" altLang="ko-KR" sz="2000" dirty="0" smtClean="0"/>
              <a:t>float_i2f(x): Compute (float) x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92D050"/>
                </a:solidFill>
              </a:rPr>
              <a:t>  * Max ops: 30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0000FF"/>
                </a:solidFill>
              </a:rPr>
              <a:t>unsigned</a:t>
            </a:r>
            <a:r>
              <a:rPr lang="en-US" altLang="ko-KR" sz="2000" dirty="0" smtClean="0"/>
              <a:t> float_i2f(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2000" dirty="0" smtClean="0">
                <a:solidFill>
                  <a:srgbClr val="0000FF"/>
                </a:solidFill>
              </a:rPr>
              <a:t> </a:t>
            </a:r>
            <a:r>
              <a:rPr lang="en-US" altLang="ko-KR" sz="2000" dirty="0"/>
              <a:t>x</a:t>
            </a:r>
            <a:r>
              <a:rPr lang="en-US" altLang="ko-KR" sz="2000" dirty="0" smtClean="0"/>
              <a:t>){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92D050"/>
                </a:solidFill>
              </a:rPr>
              <a:t>// to be implemented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}	</a:t>
            </a:r>
          </a:p>
        </p:txBody>
      </p:sp>
    </p:spTree>
    <p:extLst>
      <p:ext uri="{BB962C8B-B14F-4D97-AF65-F5344CB8AC3E}">
        <p14:creationId xmlns:p14="http://schemas.microsoft.com/office/powerpoint/2010/main" val="33302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92D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 </a:t>
            </a:r>
            <a:r>
              <a:rPr lang="en-US" altLang="ko-KR" sz="2000" dirty="0" smtClean="0">
                <a:solidFill>
                  <a:srgbClr val="92D050"/>
                </a:solidFill>
              </a:rPr>
              <a:t>* </a:t>
            </a:r>
            <a:r>
              <a:rPr lang="en-US" altLang="ko-KR" sz="2000" dirty="0" err="1" smtClean="0"/>
              <a:t>float_twice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uf</a:t>
            </a:r>
            <a:r>
              <a:rPr lang="en-US" altLang="ko-KR" sz="2000" dirty="0" smtClean="0"/>
              <a:t>): Compute 2*f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92D050"/>
                </a:solidFill>
              </a:rPr>
              <a:t>  * Max ops: 40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 smtClean="0">
                <a:solidFill>
                  <a:srgbClr val="92D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0000FF"/>
                </a:solidFill>
              </a:rPr>
              <a:t>unsigned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float_twice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0000FF"/>
                </a:solidFill>
              </a:rPr>
              <a:t>unsigned </a:t>
            </a:r>
            <a:r>
              <a:rPr lang="en-US" altLang="ko-KR" sz="2000" dirty="0" err="1" smtClean="0"/>
              <a:t>uf</a:t>
            </a:r>
            <a:r>
              <a:rPr lang="en-US" altLang="ko-KR" sz="2000" dirty="0" smtClean="0"/>
              <a:t>){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92D050"/>
                </a:solidFill>
              </a:rPr>
              <a:t>// to be implemented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}	</a:t>
            </a:r>
          </a:p>
        </p:txBody>
      </p:sp>
    </p:spTree>
    <p:extLst>
      <p:ext uri="{BB962C8B-B14F-4D97-AF65-F5344CB8AC3E}">
        <p14:creationId xmlns:p14="http://schemas.microsoft.com/office/powerpoint/2010/main" val="132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 floating point </a:t>
            </a:r>
            <a:r>
              <a:rPr lang="en-US" altLang="ko-KR" dirty="0" smtClean="0"/>
              <a:t>standard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Representation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3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6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36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US" altLang="ko-KR" sz="36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6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ko-KR" sz="36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6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6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p>
                      </m:sSup>
                    </m:oMath>
                  </m:oMathPara>
                </a14:m>
                <a:endParaRPr lang="en-US" altLang="ko-KR" b="1" dirty="0" smtClean="0"/>
              </a:p>
              <a:p>
                <a:pPr lvl="1"/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dirty="0" smtClean="0"/>
                  <a:t> determines whether number is negative or positive.</a:t>
                </a:r>
              </a:p>
              <a:p>
                <a:pPr lvl="1"/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dirty="0" smtClean="0"/>
                  <a:t> normally a fractional value in range [1.0, 2.0).</a:t>
                </a:r>
              </a:p>
              <a:p>
                <a:pPr lvl="1"/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E </a:t>
                </a:r>
                <a:r>
                  <a:rPr lang="en-US" altLang="ko-KR" dirty="0" smtClean="0"/>
                  <a:t>weights value by power of two.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Encoding</a:t>
                </a:r>
              </a:p>
              <a:p>
                <a:pPr lvl="1"/>
                <a:r>
                  <a:rPr lang="en-US" altLang="ko-KR" dirty="0" smtClean="0"/>
                  <a:t>MSB s is sign bit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s</a:t>
                </a:r>
              </a:p>
              <a:p>
                <a:pPr lvl="1"/>
                <a:r>
                  <a:rPr lang="en-US" altLang="ko-KR" dirty="0" err="1" smtClean="0">
                    <a:sym typeface="Wingdings" panose="05000000000000000000" pitchFamily="2" charset="2"/>
                  </a:rPr>
                  <a:t>exp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field encodes </a:t>
                </a:r>
                <a:r>
                  <a: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(but is not equal to E)</a:t>
                </a:r>
              </a:p>
              <a:p>
                <a:pPr lvl="1"/>
                <a:r>
                  <a:rPr lang="en-US" altLang="ko-KR" dirty="0" err="1">
                    <a:sym typeface="Wingdings" panose="05000000000000000000" pitchFamily="2" charset="2"/>
                  </a:rPr>
                  <a:t>f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rac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field encodes </a:t>
                </a:r>
                <a:r>
                  <a: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(but is not equal to M)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6073028"/>
            <a:ext cx="7505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18228"/>
            <a:ext cx="78962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Visualization: Floating point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943349"/>
            <a:ext cx="8372475" cy="2233613"/>
          </a:xfrm>
        </p:spPr>
        <p:txBody>
          <a:bodyPr/>
          <a:lstStyle/>
          <a:p>
            <a:r>
              <a:rPr lang="en-US" altLang="ko-KR" dirty="0" smtClean="0"/>
              <a:t>Normalized value</a:t>
            </a:r>
          </a:p>
          <a:p>
            <a:r>
              <a:rPr lang="en-US" altLang="ko-KR" dirty="0" err="1" smtClean="0"/>
              <a:t>Denormalized</a:t>
            </a:r>
            <a:r>
              <a:rPr lang="en-US" altLang="ko-KR" dirty="0" smtClean="0"/>
              <a:t> value</a:t>
            </a:r>
          </a:p>
          <a:p>
            <a:r>
              <a:rPr lang="en-US" altLang="ko-KR" dirty="0" smtClean="0"/>
              <a:t>Special value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552575"/>
            <a:ext cx="7886701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99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Normalized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53760"/>
                <a:ext cx="7886700" cy="4351338"/>
              </a:xfrm>
            </p:spPr>
            <p:txBody>
              <a:bodyPr/>
              <a:lstStyle/>
              <a:p>
                <a:r>
                  <a:rPr lang="en-US" altLang="ko-KR" u="sng" dirty="0" smtClean="0"/>
                  <a:t>When </a:t>
                </a:r>
                <a:r>
                  <a:rPr lang="en-US" altLang="ko-KR" u="sng" dirty="0" err="1" smtClean="0"/>
                  <a:t>exp</a:t>
                </a:r>
                <a:r>
                  <a:rPr lang="en-US" altLang="ko-KR" u="sng" dirty="0"/>
                  <a:t> ≠</a:t>
                </a:r>
                <a:r>
                  <a:rPr lang="en-US" altLang="ko-KR" u="sng" dirty="0" smtClean="0"/>
                  <a:t> 000…0 and </a:t>
                </a:r>
                <a:r>
                  <a:rPr lang="en-US" altLang="ko-KR" u="sng" dirty="0" err="1" smtClean="0"/>
                  <a:t>exp</a:t>
                </a:r>
                <a:r>
                  <a:rPr lang="en-US" altLang="ko-KR" u="sng" dirty="0" smtClean="0"/>
                  <a:t> ≠ 111…1</a:t>
                </a:r>
              </a:p>
              <a:p>
                <a:endParaRPr lang="en-US" altLang="ko-KR" sz="900" dirty="0" smtClean="0"/>
              </a:p>
              <a:p>
                <a:pPr marL="457200" lvl="1" indent="0">
                  <a:buNone/>
                </a:pPr>
                <a:r>
                  <a:rPr lang="en-US" altLang="ko-KR" b="1" dirty="0" smtClean="0"/>
                  <a:t>			</a:t>
                </a:r>
                <a:r>
                  <a:rPr lang="en-US" altLang="ko-KR" sz="3200" b="1" dirty="0" smtClean="0"/>
                  <a:t>E = </a:t>
                </a:r>
                <a:r>
                  <a:rPr lang="en-US" altLang="ko-KR" sz="3200" b="1" dirty="0" err="1" smtClean="0"/>
                  <a:t>Exp</a:t>
                </a:r>
                <a:r>
                  <a:rPr lang="en-US" altLang="ko-KR" sz="3200" b="1" dirty="0" smtClean="0"/>
                  <a:t> – Bias</a:t>
                </a:r>
              </a:p>
              <a:p>
                <a:pPr lvl="1"/>
                <a:r>
                  <a:rPr lang="en-US" altLang="ko-KR" dirty="0" err="1" smtClean="0"/>
                  <a:t>Exp</a:t>
                </a:r>
                <a:r>
                  <a:rPr lang="en-US" altLang="ko-KR" dirty="0" smtClean="0"/>
                  <a:t>: unsinged value </a:t>
                </a:r>
                <a:r>
                  <a:rPr lang="en-US" altLang="ko-KR" dirty="0" err="1" smtClean="0"/>
                  <a:t>exp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Bias: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 smtClean="0"/>
                  <a:t> , where k is number of exponent bits</a:t>
                </a:r>
              </a:p>
              <a:p>
                <a:pPr lvl="2"/>
                <a:r>
                  <a:rPr lang="en-US" altLang="ko-KR" dirty="0" smtClean="0"/>
                  <a:t>Single precision: 127</a:t>
                </a:r>
              </a:p>
              <a:p>
                <a:pPr lvl="2"/>
                <a:r>
                  <a:rPr lang="en-US" altLang="ko-KR" dirty="0" smtClean="0"/>
                  <a:t>Double precision: 1023</a:t>
                </a:r>
              </a:p>
              <a:p>
                <a:pPr lvl="2"/>
                <a:endParaRPr lang="en-US" altLang="ko-KR" sz="1000" dirty="0" smtClean="0"/>
              </a:p>
              <a:p>
                <a:pPr lvl="1"/>
                <a:r>
                  <a:rPr lang="en-US" altLang="ko-KR" dirty="0" smtClean="0"/>
                  <a:t>M= 1+f(fraction)</a:t>
                </a:r>
              </a:p>
              <a:p>
                <a:pPr lvl="2"/>
                <a:r>
                  <a:rPr lang="en-US" altLang="ko-KR" dirty="0" smtClean="0"/>
                  <a:t>Minimum when 000…0 (M = 1.0)</a:t>
                </a:r>
              </a:p>
              <a:p>
                <a:pPr lvl="2"/>
                <a:r>
                  <a:rPr lang="en-US" altLang="ko-KR" dirty="0" smtClean="0"/>
                  <a:t>Maximum when 111…1 (M = 2.0 – </a:t>
                </a:r>
                <a:r>
                  <a:rPr lang="az-Cyrl-AZ" altLang="ko-KR" dirty="0" smtClean="0"/>
                  <a:t>є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53760"/>
                <a:ext cx="7886700" cy="4351338"/>
              </a:xfrm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7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04775"/>
            <a:ext cx="88487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Denomalized</a:t>
            </a:r>
            <a:r>
              <a:rPr lang="en-US" altLang="ko-KR" dirty="0" smtClean="0"/>
              <a:t>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When </a:t>
            </a:r>
            <a:r>
              <a:rPr lang="en-US" altLang="ko-KR" u="sng" dirty="0" err="1" smtClean="0"/>
              <a:t>exp</a:t>
            </a:r>
            <a:r>
              <a:rPr lang="en-US" altLang="ko-KR" u="sng" dirty="0" smtClean="0"/>
              <a:t> = 000…0</a:t>
            </a:r>
          </a:p>
          <a:p>
            <a:pPr marL="457200" lvl="1" indent="0" algn="ctr">
              <a:buNone/>
            </a:pPr>
            <a:r>
              <a:rPr lang="en-US" altLang="ko-KR" sz="3200" b="1" dirty="0"/>
              <a:t>E = </a:t>
            </a:r>
            <a:r>
              <a:rPr lang="en-US" altLang="ko-KR" sz="3200" b="1" dirty="0" smtClean="0"/>
              <a:t>1 </a:t>
            </a:r>
            <a:r>
              <a:rPr lang="en-US" altLang="ko-KR" sz="3200" b="1" dirty="0"/>
              <a:t>– Bias</a:t>
            </a:r>
          </a:p>
          <a:p>
            <a:pPr lvl="1"/>
            <a:r>
              <a:rPr lang="en-US" altLang="ko-KR" dirty="0" smtClean="0"/>
              <a:t>M = 0 + f(fraction)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Case1)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= 000…0, </a:t>
            </a:r>
            <a:r>
              <a:rPr lang="en-US" altLang="ko-KR" dirty="0" err="1" smtClean="0"/>
              <a:t>frac</a:t>
            </a:r>
            <a:r>
              <a:rPr lang="en-US" altLang="ko-KR" dirty="0" smtClean="0"/>
              <a:t> = 000…0</a:t>
            </a:r>
          </a:p>
          <a:p>
            <a:pPr lvl="2"/>
            <a:r>
              <a:rPr lang="en-US" altLang="ko-KR" dirty="0" smtClean="0"/>
              <a:t>Represent 0</a:t>
            </a:r>
          </a:p>
          <a:p>
            <a:pPr lvl="2"/>
            <a:r>
              <a:rPr lang="en-US" altLang="ko-KR" dirty="0" smtClean="0"/>
              <a:t>There exist  +0 &amp; -0</a:t>
            </a:r>
            <a:endParaRPr lang="en-US" altLang="ko-KR" dirty="0"/>
          </a:p>
          <a:p>
            <a:pPr lvl="1"/>
            <a:r>
              <a:rPr lang="en-US" altLang="ko-KR" dirty="0" smtClean="0"/>
              <a:t>Case2</a:t>
            </a:r>
            <a:r>
              <a:rPr lang="en-US" altLang="ko-KR" dirty="0"/>
              <a:t>) </a:t>
            </a:r>
            <a:r>
              <a:rPr lang="en-US" altLang="ko-KR" dirty="0" err="1"/>
              <a:t>exp</a:t>
            </a:r>
            <a:r>
              <a:rPr lang="en-US" altLang="ko-KR" dirty="0"/>
              <a:t> = 000…0, </a:t>
            </a:r>
            <a:r>
              <a:rPr lang="en-US" altLang="ko-KR" dirty="0" err="1"/>
              <a:t>frac</a:t>
            </a:r>
            <a:r>
              <a:rPr lang="en-US" altLang="ko-KR" dirty="0"/>
              <a:t> ≠</a:t>
            </a:r>
            <a:r>
              <a:rPr lang="en-US" altLang="ko-KR" dirty="0" smtClean="0"/>
              <a:t> 000…0</a:t>
            </a:r>
          </a:p>
          <a:p>
            <a:pPr lvl="2"/>
            <a:r>
              <a:rPr lang="en-US" altLang="ko-KR" dirty="0" smtClean="0"/>
              <a:t>Very small number closes to 0.0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1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2269</TotalTime>
  <Words>3091</Words>
  <Application>Microsoft Office PowerPoint</Application>
  <PresentationFormat>화면 슬라이드 쇼(4:3)</PresentationFormat>
  <Paragraphs>448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CSED211 Lab 02 Floating Point&amp; Assembly</vt:lpstr>
      <vt:lpstr>Floating Point</vt:lpstr>
      <vt:lpstr>Fractional Binary Numbers</vt:lpstr>
      <vt:lpstr>IEEE floating point standard</vt:lpstr>
      <vt:lpstr>Precisions</vt:lpstr>
      <vt:lpstr>Visualization: Floating point encoding</vt:lpstr>
      <vt:lpstr>Normalized Value</vt:lpstr>
      <vt:lpstr>PowerPoint 프레젠테이션</vt:lpstr>
      <vt:lpstr>Denomalized Value</vt:lpstr>
      <vt:lpstr>Special Values</vt:lpstr>
      <vt:lpstr>Small example:   8bits Floating Point </vt:lpstr>
      <vt:lpstr>PowerPoint 프레젠테이션</vt:lpstr>
      <vt:lpstr>PowerPoint 프레젠테이션</vt:lpstr>
      <vt:lpstr>Assembly Language</vt:lpstr>
      <vt:lpstr>Programming Language</vt:lpstr>
      <vt:lpstr>Assembly Language</vt:lpstr>
      <vt:lpstr>Registers</vt:lpstr>
      <vt:lpstr>Size of Registers</vt:lpstr>
      <vt:lpstr>Assembly Instruction</vt:lpstr>
      <vt:lpstr>Assembly Op Code</vt:lpstr>
      <vt:lpstr>Assembly Operands</vt:lpstr>
      <vt:lpstr>Normal Operation</vt:lpstr>
      <vt:lpstr>Special Operations</vt:lpstr>
      <vt:lpstr>Control: Compare and Flags</vt:lpstr>
      <vt:lpstr>Control: Jumps</vt:lpstr>
      <vt:lpstr>Example of Control</vt:lpstr>
      <vt:lpstr>Example of Control</vt:lpstr>
      <vt:lpstr>Example of Control</vt:lpstr>
      <vt:lpstr>Example of Control</vt:lpstr>
      <vt:lpstr>Homework</vt:lpstr>
      <vt:lpstr>Homework Instructions (1/4)</vt:lpstr>
      <vt:lpstr>Homework Instructions (2/4)</vt:lpstr>
      <vt:lpstr>Homework Instructions (3/4)</vt:lpstr>
      <vt:lpstr>Problem1</vt:lpstr>
      <vt:lpstr>Homework Instruction (4/4)</vt:lpstr>
      <vt:lpstr>Problem2</vt:lpstr>
      <vt:lpstr>Problem3</vt:lpstr>
      <vt:lpstr>Problem4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CSED211 Lab 02 BombLab</dc:title>
  <dc:creator>HPC</dc:creator>
  <cp:lastModifiedBy>GyeoreYun</cp:lastModifiedBy>
  <cp:revision>163</cp:revision>
  <dcterms:created xsi:type="dcterms:W3CDTF">2017-09-12T02:12:36Z</dcterms:created>
  <dcterms:modified xsi:type="dcterms:W3CDTF">2019-09-11T08:37:18Z</dcterms:modified>
</cp:coreProperties>
</file>