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71" r:id="rId4"/>
    <p:sldId id="272" r:id="rId5"/>
    <p:sldId id="273" r:id="rId6"/>
    <p:sldId id="274" r:id="rId7"/>
    <p:sldId id="267" r:id="rId8"/>
    <p:sldId id="268" r:id="rId9"/>
    <p:sldId id="299" r:id="rId10"/>
    <p:sldId id="294" r:id="rId11"/>
    <p:sldId id="282" r:id="rId12"/>
    <p:sldId id="29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7" r:id="rId23"/>
    <p:sldId id="298" r:id="rId24"/>
    <p:sldId id="295" r:id="rId25"/>
    <p:sldId id="296" r:id="rId2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42F97-B94C-4463-B9E3-12ADF7C78BB0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4784D-689A-4106-8EE8-9B15F58A7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4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8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2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8013"/>
            <a:ext cx="84201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86200"/>
            <a:ext cx="8317283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7848" y="228601"/>
            <a:ext cx="2368153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948" y="228601"/>
            <a:ext cx="6942800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49" y="228600"/>
            <a:ext cx="947605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57" y="1362075"/>
            <a:ext cx="419457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51029" y="1362076"/>
            <a:ext cx="4194571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51029" y="3924301"/>
            <a:ext cx="4194571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49" y="228600"/>
            <a:ext cx="947605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1357" y="1362075"/>
            <a:ext cx="419457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1029" y="1362075"/>
            <a:ext cx="4194571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70" y="368300"/>
            <a:ext cx="8224767" cy="75723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57" y="1362075"/>
            <a:ext cx="419457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1029" y="1362075"/>
            <a:ext cx="4194571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76" y="368300"/>
            <a:ext cx="8224044" cy="75723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68300"/>
            <a:ext cx="8766809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41438"/>
            <a:ext cx="9144000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906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6747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7924800" y="1"/>
            <a:ext cx="1996679" cy="20002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Seoul National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orient="horz" pos="709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6000" userDrawn="1">
          <p15:clr>
            <a:srgbClr val="F26B43"/>
          </p15:clr>
        </p15:guide>
        <p15:guide id="7" orient="horz" pos="3997" userDrawn="1">
          <p15:clr>
            <a:srgbClr val="F26B43"/>
          </p15:clr>
        </p15:guide>
        <p15:guide id="8" orient="horz" pos="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Valgrin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yonghunlee@archi.snu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Computer Architecture Project #2</a:t>
            </a:r>
            <a:b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4800" dirty="0"/>
              <a:t>Cache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9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&amp; Advices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method for input parameters.</a:t>
            </a:r>
          </a:p>
          <a:p>
            <a:pPr lvl="1"/>
            <a:r>
              <a:rPr lang="en-US" dirty="0"/>
              <a:t>You should implement it by argument passing. (full credit)</a:t>
            </a:r>
          </a:p>
          <a:p>
            <a:pPr lvl="1"/>
            <a:r>
              <a:rPr lang="en-US" dirty="0"/>
              <a:t>If you can’t, you can use standard input such as </a:t>
            </a:r>
            <a:r>
              <a:rPr lang="en-US" dirty="0" err="1"/>
              <a:t>scanf</a:t>
            </a:r>
            <a:r>
              <a:rPr lang="en-US" dirty="0"/>
              <a:t>(). (low credit)</a:t>
            </a:r>
          </a:p>
          <a:p>
            <a:r>
              <a:rPr lang="en-US" dirty="0"/>
              <a:t>Evaluate only data cache performance.</a:t>
            </a:r>
          </a:p>
          <a:p>
            <a:pPr lvl="1"/>
            <a:r>
              <a:rPr lang="en-US" dirty="0"/>
              <a:t>Therefore, you should ignore instruction load.</a:t>
            </a:r>
          </a:p>
          <a:p>
            <a:pPr lvl="1"/>
            <a:r>
              <a:rPr lang="en-US" dirty="0"/>
              <a:t>You should assume that the memory accesses are aligned properly.</a:t>
            </a:r>
            <a:br>
              <a:rPr lang="en-US" dirty="0"/>
            </a:br>
            <a:r>
              <a:rPr lang="en-US" dirty="0"/>
              <a:t>Therefore, you can ignore requested size in trace file.</a:t>
            </a:r>
          </a:p>
          <a:p>
            <a:pPr lvl="1"/>
            <a:r>
              <a:rPr lang="en-US" dirty="0"/>
              <a:t>You should evaluate your CSIM with, at least, 3 different trace data. You can</a:t>
            </a:r>
            <a:br>
              <a:rPr lang="en-US" dirty="0"/>
            </a:br>
            <a:r>
              <a:rPr lang="en-US" dirty="0"/>
              <a:t>use one provided with this project.</a:t>
            </a:r>
          </a:p>
          <a:p>
            <a:r>
              <a:rPr lang="en-US" dirty="0"/>
              <a:t>Calculate average access time using below assumption:</a:t>
            </a:r>
          </a:p>
          <a:p>
            <a:pPr lvl="1"/>
            <a:r>
              <a:rPr lang="en-US" dirty="0"/>
              <a:t>Hit time = 1 cycle, miss penalty = 100 cycles.</a:t>
            </a:r>
          </a:p>
          <a:p>
            <a:r>
              <a:rPr lang="en-US" dirty="0"/>
              <a:t>Compile your CSIM without warnings.</a:t>
            </a:r>
          </a:p>
        </p:txBody>
      </p:sp>
    </p:spTree>
    <p:extLst>
      <p:ext uri="{BB962C8B-B14F-4D97-AF65-F5344CB8AC3E}">
        <p14:creationId xmlns:p14="http://schemas.microsoft.com/office/powerpoint/2010/main" val="310229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trace memory accesses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“valgrind”</a:t>
            </a:r>
          </a:p>
          <a:p>
            <a:pPr lvl="1"/>
            <a:r>
              <a:rPr lang="en-US" altLang="ko-KR"/>
              <a:t>GPL licensed programming tool for memory debugging, memory leak detection, and profiling. (from </a:t>
            </a:r>
            <a:r>
              <a:rPr lang="en-US" altLang="ko-KR">
                <a:hlinkClick r:id="rId2"/>
              </a:rPr>
              <a:t>http://en.wikipedia.org/wiki/Valgrind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Usage: &gt;&gt; valgrind -log-fd=1 --tool=lackey -v --trace-mem=yes ls -l</a:t>
            </a:r>
          </a:p>
          <a:p>
            <a:pPr lvl="3"/>
            <a:r>
              <a:rPr lang="en-US" altLang="ko-KR"/>
              <a:t>Valgrind prints out memory accesses of “ls -l” on stdout, so you need to capture it by:</a:t>
            </a:r>
            <a:br>
              <a:rPr lang="en-US" altLang="ko-KR"/>
            </a:br>
            <a:r>
              <a:rPr lang="en-US" altLang="ko-KR"/>
              <a:t>&gt;&gt; valgrind -log-fd=1 --tool=lackey -v --trace-mem=yes ls -l &gt; ls.trace</a:t>
            </a:r>
          </a:p>
          <a:p>
            <a:pPr lvl="1"/>
            <a:r>
              <a:rPr lang="en-US" altLang="ko-KR"/>
              <a:t>Output Format: [space]operation address,size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05537"/>
              </p:ext>
            </p:extLst>
          </p:nvPr>
        </p:nvGraphicFramePr>
        <p:xfrm>
          <a:off x="1186425" y="4199466"/>
          <a:ext cx="7817465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3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</a:t>
                      </a:r>
                      <a:r>
                        <a:rPr lang="en-US" altLang="ko-KR" baseline="-25000" dirty="0" err="1"/>
                        <a:t>access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[space]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 0400d7d4,8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Instruction 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 instructions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L 04f6b868,8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movl</a:t>
                      </a:r>
                      <a:r>
                        <a:rPr lang="en-US" altLang="ko-KR" dirty="0"/>
                        <a:t> (%</a:t>
                      </a:r>
                      <a:r>
                        <a:rPr lang="en-US" altLang="ko-KR" dirty="0" err="1"/>
                        <a:t>eax</a:t>
                      </a:r>
                      <a:r>
                        <a:rPr lang="en-US" altLang="ko-KR" dirty="0"/>
                        <a:t>), %</a:t>
                      </a:r>
                      <a:r>
                        <a:rPr lang="en-US" altLang="ko-KR" dirty="0" err="1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 7ff0005c8,8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movl</a:t>
                      </a:r>
                      <a:r>
                        <a:rPr lang="en-US" altLang="ko-KR" dirty="0"/>
                        <a:t> %</a:t>
                      </a:r>
                      <a:r>
                        <a:rPr lang="en-US" altLang="ko-KR" dirty="0" err="1"/>
                        <a:t>eax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(%</a:t>
                      </a:r>
                      <a:r>
                        <a:rPr lang="en-US" altLang="ko-KR" baseline="0" dirty="0" err="1"/>
                        <a:t>ebx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M 0421c7f0,4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incl</a:t>
                      </a:r>
                      <a:r>
                        <a:rPr lang="en-US" altLang="ko-KR" dirty="0"/>
                        <a:t> (%</a:t>
                      </a:r>
                      <a:r>
                        <a:rPr lang="en-US" altLang="ko-KR" dirty="0" err="1"/>
                        <a:t>ecx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09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Cache Simulator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Usage: &gt;&gt;./</a:t>
            </a:r>
            <a:r>
              <a:rPr lang="en-US" altLang="ko-KR" dirty="0" err="1"/>
              <a:t>csim</a:t>
            </a:r>
            <a:r>
              <a:rPr lang="en-US" altLang="ko-KR" dirty="0"/>
              <a:t> [-v] -s &lt;s&gt; -E &lt;E&gt; -b &lt;b&gt; -t &lt;trace file&gt;</a:t>
            </a:r>
          </a:p>
          <a:p>
            <a:pPr lvl="1"/>
            <a:r>
              <a:rPr lang="en-US" altLang="ko-KR" dirty="0"/>
              <a:t>-v: Optional verbose flag that displays trace info</a:t>
            </a:r>
          </a:p>
          <a:p>
            <a:pPr lvl="1"/>
            <a:r>
              <a:rPr lang="en-US" altLang="ko-KR" dirty="0"/>
              <a:t>-s &lt;s&gt;: Number of set index bits (S = 2</a:t>
            </a:r>
            <a:r>
              <a:rPr lang="en-US" altLang="ko-KR" baseline="30000" dirty="0"/>
              <a:t>s</a:t>
            </a:r>
            <a:r>
              <a:rPr lang="en-US" altLang="ko-KR" dirty="0"/>
              <a:t> is the number of sets)</a:t>
            </a:r>
          </a:p>
          <a:p>
            <a:pPr lvl="1"/>
            <a:r>
              <a:rPr lang="en-US" altLang="ko-KR" dirty="0"/>
              <a:t>-E &lt;E&gt;: Associativity (number of lines per set)</a:t>
            </a:r>
          </a:p>
          <a:p>
            <a:pPr lvl="1"/>
            <a:r>
              <a:rPr lang="en-US" altLang="ko-KR" dirty="0"/>
              <a:t>-b &lt;b&gt;: Number of block bits (B = 2</a:t>
            </a:r>
            <a:r>
              <a:rPr lang="en-US" altLang="ko-KR" baseline="30000" dirty="0"/>
              <a:t>b</a:t>
            </a:r>
            <a:r>
              <a:rPr lang="en-US" altLang="ko-KR" dirty="0"/>
              <a:t> is the block size)</a:t>
            </a:r>
          </a:p>
          <a:p>
            <a:pPr lvl="1"/>
            <a:r>
              <a:rPr lang="en-US" altLang="ko-KR" dirty="0"/>
              <a:t>-t &lt;trace file&gt;: Name of the </a:t>
            </a:r>
            <a:r>
              <a:rPr lang="en-US" altLang="ko-KR" dirty="0" err="1"/>
              <a:t>valgrind</a:t>
            </a:r>
            <a:r>
              <a:rPr lang="en-US" altLang="ko-KR" dirty="0"/>
              <a:t> trace to replay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505618" y="3739946"/>
            <a:ext cx="4894764" cy="2932551"/>
            <a:chOff x="543023" y="913866"/>
            <a:chExt cx="8517092" cy="5102760"/>
          </a:xfrm>
        </p:grpSpPr>
        <p:sp>
          <p:nvSpPr>
            <p:cNvPr id="6" name="AutoShape 16"/>
            <p:cNvSpPr>
              <a:spLocks/>
            </p:cNvSpPr>
            <p:nvPr/>
          </p:nvSpPr>
          <p:spPr bwMode="auto">
            <a:xfrm rot="5400000">
              <a:off x="4230491" y="-1295935"/>
              <a:ext cx="228600" cy="4648201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050" dirty="0">
                <a:latin typeface="Calibri" pitchFamily="34" charset="0"/>
              </a:endParaRPr>
            </a:p>
          </p:txBody>
        </p:sp>
        <p:grpSp>
          <p:nvGrpSpPr>
            <p:cNvPr id="7" name="Group 79"/>
            <p:cNvGrpSpPr/>
            <p:nvPr/>
          </p:nvGrpSpPr>
          <p:grpSpPr>
            <a:xfrm>
              <a:off x="2020690" y="1278899"/>
              <a:ext cx="4648200" cy="492484"/>
              <a:chOff x="1637766" y="1995289"/>
              <a:chExt cx="4648200" cy="492484"/>
            </a:xfrm>
          </p:grpSpPr>
          <p:sp>
            <p:nvSpPr>
              <p:cNvPr id="48" name="Rectangle 33"/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49" name="Rectangle 34"/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50" name="Rectangle 35"/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cxnSp>
            <p:nvCxnSpPr>
              <p:cNvPr id="51" name="Straight Connector 37"/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Rectangle 36"/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</p:grpSp>
        <p:cxnSp>
          <p:nvCxnSpPr>
            <p:cNvPr id="8" name="Straight Connector 44"/>
            <p:cNvCxnSpPr/>
            <p:nvPr/>
          </p:nvCxnSpPr>
          <p:spPr bwMode="auto">
            <a:xfrm>
              <a:off x="2249290" y="3219183"/>
              <a:ext cx="4267200" cy="11116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AutoShape 16"/>
            <p:cNvSpPr>
              <a:spLocks/>
            </p:cNvSpPr>
            <p:nvPr/>
          </p:nvSpPr>
          <p:spPr bwMode="auto">
            <a:xfrm>
              <a:off x="1639690" y="1267635"/>
              <a:ext cx="228600" cy="2732865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050" dirty="0">
                <a:latin typeface="Calibri" pitchFamily="34" charset="0"/>
              </a:endParaRPr>
            </a:p>
          </p:txBody>
        </p:sp>
        <p:sp>
          <p:nvSpPr>
            <p:cNvPr id="10" name="TextBox 56"/>
            <p:cNvSpPr txBox="1"/>
            <p:nvPr/>
          </p:nvSpPr>
          <p:spPr>
            <a:xfrm>
              <a:off x="543023" y="2444306"/>
              <a:ext cx="1322682" cy="45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latin typeface="Calibri" pitchFamily="34" charset="0"/>
                </a:rPr>
                <a:t>S = 2</a:t>
              </a:r>
              <a:r>
                <a:rPr lang="en-US" sz="1050" baseline="30000" dirty="0">
                  <a:latin typeface="Calibri" pitchFamily="34" charset="0"/>
                </a:rPr>
                <a:t>s</a:t>
              </a:r>
              <a:r>
                <a:rPr lang="en-US" sz="1050" dirty="0">
                  <a:latin typeface="Calibri" pitchFamily="34" charset="0"/>
                </a:rPr>
                <a:t> sets</a:t>
              </a:r>
            </a:p>
          </p:txBody>
        </p:sp>
        <p:cxnSp>
          <p:nvCxnSpPr>
            <p:cNvPr id="11" name="Straight Connector 58"/>
            <p:cNvCxnSpPr/>
            <p:nvPr/>
          </p:nvCxnSpPr>
          <p:spPr bwMode="auto">
            <a:xfrm>
              <a:off x="6668890" y="1277311"/>
              <a:ext cx="6096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60"/>
            <p:cNvSpPr txBox="1"/>
            <p:nvPr/>
          </p:nvSpPr>
          <p:spPr>
            <a:xfrm>
              <a:off x="7265690" y="1085584"/>
              <a:ext cx="628148" cy="45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set</a:t>
              </a:r>
            </a:p>
          </p:txBody>
        </p:sp>
        <p:cxnSp>
          <p:nvCxnSpPr>
            <p:cNvPr id="13" name="Straight Connector 61"/>
            <p:cNvCxnSpPr/>
            <p:nvPr/>
          </p:nvCxnSpPr>
          <p:spPr bwMode="auto">
            <a:xfrm>
              <a:off x="6516490" y="1675346"/>
              <a:ext cx="6096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62"/>
            <p:cNvSpPr txBox="1"/>
            <p:nvPr/>
          </p:nvSpPr>
          <p:spPr>
            <a:xfrm>
              <a:off x="7087456" y="1478250"/>
              <a:ext cx="697882" cy="45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line</a:t>
              </a:r>
            </a:p>
          </p:txBody>
        </p:sp>
        <p:grpSp>
          <p:nvGrpSpPr>
            <p:cNvPr id="15" name="Group 80"/>
            <p:cNvGrpSpPr/>
            <p:nvPr/>
          </p:nvGrpSpPr>
          <p:grpSpPr>
            <a:xfrm>
              <a:off x="2020690" y="1847583"/>
              <a:ext cx="4648200" cy="492484"/>
              <a:chOff x="1637766" y="1995289"/>
              <a:chExt cx="4648200" cy="492484"/>
            </a:xfrm>
          </p:grpSpPr>
          <p:sp>
            <p:nvSpPr>
              <p:cNvPr id="43" name="Rectangle 81"/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44" name="Rectangle 82"/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45" name="Rectangle 83"/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cxnSp>
            <p:nvCxnSpPr>
              <p:cNvPr id="46" name="Straight Connector 85"/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tangle 84"/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</p:grpSp>
        <p:grpSp>
          <p:nvGrpSpPr>
            <p:cNvPr id="16" name="Group 86"/>
            <p:cNvGrpSpPr/>
            <p:nvPr/>
          </p:nvGrpSpPr>
          <p:grpSpPr>
            <a:xfrm>
              <a:off x="2020690" y="2421899"/>
              <a:ext cx="4648200" cy="492484"/>
              <a:chOff x="1637766" y="1995289"/>
              <a:chExt cx="4648200" cy="492484"/>
            </a:xfrm>
          </p:grpSpPr>
          <p:sp>
            <p:nvSpPr>
              <p:cNvPr id="38" name="Rectangle 87"/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39" name="Rectangle 88"/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40" name="Rectangle 89"/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cxnSp>
            <p:nvCxnSpPr>
              <p:cNvPr id="41" name="Straight Connector 91"/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Rectangle 90"/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</p:grpSp>
        <p:grpSp>
          <p:nvGrpSpPr>
            <p:cNvPr id="17" name="Group 92"/>
            <p:cNvGrpSpPr/>
            <p:nvPr/>
          </p:nvGrpSpPr>
          <p:grpSpPr>
            <a:xfrm>
              <a:off x="2020690" y="3488699"/>
              <a:ext cx="4648200" cy="492484"/>
              <a:chOff x="1637766" y="1995289"/>
              <a:chExt cx="4648200" cy="492484"/>
            </a:xfrm>
          </p:grpSpPr>
          <p:sp>
            <p:nvSpPr>
              <p:cNvPr id="33" name="Rectangle 93"/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34" name="Rectangle 94"/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35" name="Rectangle 95"/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  <p:cxnSp>
            <p:nvCxnSpPr>
              <p:cNvPr id="36" name="Straight Connector 97"/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tangle 96"/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latin typeface="Calibri" pitchFamily="34" charset="0"/>
                </a:endParaRPr>
              </a:p>
            </p:txBody>
          </p:sp>
        </p:grpSp>
        <p:sp>
          <p:nvSpPr>
            <p:cNvPr id="18" name="Trapezoid 98"/>
            <p:cNvSpPr/>
            <p:nvPr/>
          </p:nvSpPr>
          <p:spPr bwMode="auto">
            <a:xfrm>
              <a:off x="2262514" y="3909464"/>
              <a:ext cx="3523449" cy="865914"/>
            </a:xfrm>
            <a:prstGeom prst="trapezoid">
              <a:avLst>
                <a:gd name="adj" fmla="val 135061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9" name="Rectangle 63"/>
            <p:cNvSpPr/>
            <p:nvPr/>
          </p:nvSpPr>
          <p:spPr bwMode="auto">
            <a:xfrm>
              <a:off x="2262514" y="4775378"/>
              <a:ext cx="35234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20" name="Rectangle 64"/>
            <p:cNvSpPr/>
            <p:nvPr/>
          </p:nvSpPr>
          <p:spPr bwMode="auto">
            <a:xfrm>
              <a:off x="3760758" y="488967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" name="Rectangle 65"/>
            <p:cNvSpPr/>
            <p:nvPr/>
          </p:nvSpPr>
          <p:spPr bwMode="auto">
            <a:xfrm>
              <a:off x="4033363" y="488967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2" name="Rectangle 66"/>
            <p:cNvSpPr/>
            <p:nvPr/>
          </p:nvSpPr>
          <p:spPr bwMode="auto">
            <a:xfrm>
              <a:off x="4294158" y="488967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3" name="Rectangle 67"/>
            <p:cNvSpPr/>
            <p:nvPr/>
          </p:nvSpPr>
          <p:spPr bwMode="auto">
            <a:xfrm>
              <a:off x="5208558" y="4889678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24" name="Rectangle 68"/>
            <p:cNvSpPr/>
            <p:nvPr/>
          </p:nvSpPr>
          <p:spPr bwMode="auto">
            <a:xfrm>
              <a:off x="4566763" y="4889678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000" dirty="0">
                <a:latin typeface="Calibri" pitchFamily="34" charset="0"/>
              </a:endParaRPr>
            </a:p>
          </p:txBody>
        </p:sp>
        <p:cxnSp>
          <p:nvCxnSpPr>
            <p:cNvPr id="25" name="Straight Connector 69"/>
            <p:cNvCxnSpPr/>
            <p:nvPr/>
          </p:nvCxnSpPr>
          <p:spPr bwMode="auto">
            <a:xfrm>
              <a:off x="4700914" y="5041284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Rectangle 71"/>
            <p:cNvSpPr/>
            <p:nvPr/>
          </p:nvSpPr>
          <p:spPr bwMode="auto">
            <a:xfrm>
              <a:off x="2858168" y="4889678"/>
              <a:ext cx="7179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7" name="Rectangle 72"/>
            <p:cNvSpPr/>
            <p:nvPr/>
          </p:nvSpPr>
          <p:spPr bwMode="auto">
            <a:xfrm>
              <a:off x="2389158" y="490202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6200000" flipV="1">
              <a:off x="4611835" y="4533367"/>
              <a:ext cx="228600" cy="1905000"/>
            </a:xfrm>
            <a:prstGeom prst="leftBrace">
              <a:avLst>
                <a:gd name="adj1" fmla="val 13697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050" dirty="0">
                <a:latin typeface="Calibri" pitchFamily="34" charset="0"/>
              </a:endParaRPr>
            </a:p>
          </p:txBody>
        </p:sp>
        <p:sp>
          <p:nvSpPr>
            <p:cNvPr id="29" name="TextBox 77"/>
            <p:cNvSpPr txBox="1"/>
            <p:nvPr/>
          </p:nvSpPr>
          <p:spPr>
            <a:xfrm>
              <a:off x="4127748" y="5574802"/>
              <a:ext cx="4028295" cy="441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latin typeface="Calibri" pitchFamily="34" charset="0"/>
                </a:rPr>
                <a:t>B = 2</a:t>
              </a:r>
              <a:r>
                <a:rPr lang="en-US" sz="1050" baseline="30000" dirty="0">
                  <a:latin typeface="Calibri" pitchFamily="34" charset="0"/>
                </a:rPr>
                <a:t>b</a:t>
              </a:r>
              <a:r>
                <a:rPr lang="en-US" sz="1050" dirty="0">
                  <a:latin typeface="Calibri" pitchFamily="34" charset="0"/>
                </a:rPr>
                <a:t> bytes per cache block (the data)</a:t>
              </a:r>
            </a:p>
          </p:txBody>
        </p:sp>
        <p:sp>
          <p:nvSpPr>
            <p:cNvPr id="30" name="TextBox 99"/>
            <p:cNvSpPr txBox="1"/>
            <p:nvPr/>
          </p:nvSpPr>
          <p:spPr>
            <a:xfrm>
              <a:off x="6211690" y="4312503"/>
              <a:ext cx="2848425" cy="803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200" i="1" dirty="0">
                  <a:solidFill>
                    <a:srgbClr val="C00000"/>
                  </a:solidFill>
                  <a:latin typeface="Calibri" pitchFamily="34" charset="0"/>
                </a:rPr>
                <a:t>Cache size:</a:t>
              </a:r>
            </a:p>
            <a:p>
              <a:r>
                <a:rPr lang="en-US" sz="1200" i="1" dirty="0">
                  <a:latin typeface="Calibri" pitchFamily="34" charset="0"/>
                </a:rPr>
                <a:t>C = S x E x B data bytes</a:t>
              </a:r>
            </a:p>
          </p:txBody>
        </p:sp>
        <p:sp>
          <p:nvSpPr>
            <p:cNvPr id="31" name="TextBox 52"/>
            <p:cNvSpPr txBox="1"/>
            <p:nvPr/>
          </p:nvSpPr>
          <p:spPr>
            <a:xfrm>
              <a:off x="1754177" y="5328095"/>
              <a:ext cx="1146957" cy="45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latin typeface="Calibri" pitchFamily="34" charset="0"/>
                </a:rPr>
                <a:t>valid bit</a:t>
              </a:r>
            </a:p>
          </p:txBody>
        </p:sp>
        <p:cxnSp>
          <p:nvCxnSpPr>
            <p:cNvPr id="32" name="Straight Connector 54"/>
            <p:cNvCxnSpPr/>
            <p:nvPr/>
          </p:nvCxnSpPr>
          <p:spPr bwMode="auto">
            <a:xfrm rot="5400000" flipH="1" flipV="1">
              <a:off x="2529128" y="5358428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7720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Simulation Example (1)</a:t>
            </a:r>
            <a:endParaRPr lang="ko-KR" altLang="en-US" dirty="0"/>
          </a:p>
        </p:txBody>
      </p:sp>
      <p:sp>
        <p:nvSpPr>
          <p:cNvPr id="174" name="내용 개체 틀 1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Usage: &gt;&gt;./</a:t>
            </a:r>
            <a:r>
              <a:rPr lang="en-US" altLang="ko-KR" dirty="0" err="1"/>
              <a:t>csim</a:t>
            </a:r>
            <a:r>
              <a:rPr lang="en-US" altLang="ko-KR" dirty="0"/>
              <a:t> [-v] -s &lt;s&gt; -E &lt;E&gt; -b &lt;b&gt; -t &lt;trace file&gt;</a:t>
            </a:r>
          </a:p>
          <a:p>
            <a:r>
              <a:rPr lang="en-US" altLang="ko-KR" dirty="0"/>
              <a:t>Example: &gt;&gt;./</a:t>
            </a:r>
            <a:r>
              <a:rPr lang="en-US" altLang="ko-KR" dirty="0" err="1"/>
              <a:t>csim</a:t>
            </a:r>
            <a:r>
              <a:rPr lang="en-US" altLang="ko-KR" dirty="0"/>
              <a:t> -v -s 4 -E 1 -b 4 -t ./traces/</a:t>
            </a:r>
            <a:r>
              <a:rPr lang="en-US" altLang="ko-KR" dirty="0" err="1"/>
              <a:t>yi.trace</a:t>
            </a:r>
            <a:endParaRPr lang="en-US" altLang="ko-KR" dirty="0"/>
          </a:p>
          <a:p>
            <a:pPr lvl="1"/>
            <a:r>
              <a:rPr lang="en-US" altLang="ko-KR" dirty="0"/>
              <a:t>Number of set index bits = 4 (16 sets)</a:t>
            </a:r>
          </a:p>
          <a:p>
            <a:pPr lvl="1"/>
            <a:r>
              <a:rPr lang="en-US" altLang="ko-KR" dirty="0"/>
              <a:t>Associativity = 1 (Direct Mapped Cache)</a:t>
            </a:r>
          </a:p>
          <a:p>
            <a:pPr lvl="1"/>
            <a:r>
              <a:rPr lang="en-US" altLang="ko-KR" dirty="0"/>
              <a:t>Number of block bits = 4 (16 blocks in a cache line)</a:t>
            </a:r>
          </a:p>
          <a:p>
            <a:r>
              <a:rPr lang="en-US" altLang="ko-KR" dirty="0"/>
              <a:t>Output</a:t>
            </a:r>
          </a:p>
          <a:p>
            <a:pPr marL="457200" lvl="1" indent="0">
              <a:buNone/>
            </a:pPr>
            <a:r>
              <a:rPr lang="en-US" altLang="ko-KR" dirty="0"/>
              <a:t> L 10,1 miss</a:t>
            </a:r>
          </a:p>
          <a:p>
            <a:pPr marL="457200" lvl="1" indent="0">
              <a:buNone/>
            </a:pPr>
            <a:r>
              <a:rPr lang="en-US" altLang="ko-KR" dirty="0"/>
              <a:t> M 20,1 miss hit</a:t>
            </a:r>
          </a:p>
          <a:p>
            <a:pPr marL="457200" lvl="1" indent="0">
              <a:buNone/>
            </a:pPr>
            <a:r>
              <a:rPr lang="en-US" altLang="ko-KR" dirty="0"/>
              <a:t>….</a:t>
            </a:r>
          </a:p>
          <a:p>
            <a:pPr marL="457200" lvl="1" indent="0">
              <a:buNone/>
            </a:pPr>
            <a:r>
              <a:rPr lang="en-US" altLang="ko-KR" dirty="0"/>
              <a:t>hits: 4 misses:5 eviction: 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185" b="13090"/>
          <a:stretch/>
        </p:blipFill>
        <p:spPr>
          <a:xfrm>
            <a:off x="3874294" y="3348037"/>
            <a:ext cx="6031706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8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Simulation Example (2)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memory access pattern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35259"/>
              </p:ext>
            </p:extLst>
          </p:nvPr>
        </p:nvGraphicFramePr>
        <p:xfrm>
          <a:off x="581742" y="1945640"/>
          <a:ext cx="2825136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Oper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2745"/>
              </p:ext>
            </p:extLst>
          </p:nvPr>
        </p:nvGraphicFramePr>
        <p:xfrm>
          <a:off x="3786243" y="1930892"/>
          <a:ext cx="5697715" cy="46837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9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Simulation Example (3)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19770"/>
              </p:ext>
            </p:extLst>
          </p:nvPr>
        </p:nvGraphicFramePr>
        <p:xfrm>
          <a:off x="581742" y="1547444"/>
          <a:ext cx="2825136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R/W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Load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0x10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73165"/>
              </p:ext>
            </p:extLst>
          </p:nvPr>
        </p:nvGraphicFramePr>
        <p:xfrm>
          <a:off x="3786243" y="1532696"/>
          <a:ext cx="5697715" cy="46837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91320"/>
              </p:ext>
            </p:extLst>
          </p:nvPr>
        </p:nvGraphicFramePr>
        <p:xfrm>
          <a:off x="574368" y="4818908"/>
          <a:ext cx="2825136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4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65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Simulation Example (4)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74224"/>
              </p:ext>
            </p:extLst>
          </p:nvPr>
        </p:nvGraphicFramePr>
        <p:xfrm>
          <a:off x="581742" y="1547444"/>
          <a:ext cx="2825136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R/W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Modify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0x20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82326"/>
              </p:ext>
            </p:extLst>
          </p:nvPr>
        </p:nvGraphicFramePr>
        <p:xfrm>
          <a:off x="3786243" y="1532696"/>
          <a:ext cx="5697715" cy="46837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34988"/>
              </p:ext>
            </p:extLst>
          </p:nvPr>
        </p:nvGraphicFramePr>
        <p:xfrm>
          <a:off x="574368" y="4818908"/>
          <a:ext cx="2825136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4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20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Simulation Example (5)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89014"/>
              </p:ext>
            </p:extLst>
          </p:nvPr>
        </p:nvGraphicFramePr>
        <p:xfrm>
          <a:off x="581742" y="1547444"/>
          <a:ext cx="2825136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R/W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Load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0x22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58709"/>
              </p:ext>
            </p:extLst>
          </p:nvPr>
        </p:nvGraphicFramePr>
        <p:xfrm>
          <a:off x="3786243" y="1532696"/>
          <a:ext cx="5697715" cy="46837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94826"/>
              </p:ext>
            </p:extLst>
          </p:nvPr>
        </p:nvGraphicFramePr>
        <p:xfrm>
          <a:off x="574368" y="4818908"/>
          <a:ext cx="2825136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4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1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Simulation Example (6)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38880"/>
              </p:ext>
            </p:extLst>
          </p:nvPr>
        </p:nvGraphicFramePr>
        <p:xfrm>
          <a:off x="581742" y="1547444"/>
          <a:ext cx="2825136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R/W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Store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0x18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81735"/>
              </p:ext>
            </p:extLst>
          </p:nvPr>
        </p:nvGraphicFramePr>
        <p:xfrm>
          <a:off x="3786243" y="1532696"/>
          <a:ext cx="5697715" cy="46837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20442"/>
              </p:ext>
            </p:extLst>
          </p:nvPr>
        </p:nvGraphicFramePr>
        <p:xfrm>
          <a:off x="574368" y="4818908"/>
          <a:ext cx="2825136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4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01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Simulation Example (7)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11813"/>
              </p:ext>
            </p:extLst>
          </p:nvPr>
        </p:nvGraphicFramePr>
        <p:xfrm>
          <a:off x="581742" y="1547444"/>
          <a:ext cx="2825136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R/W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Load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0x110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36910"/>
              </p:ext>
            </p:extLst>
          </p:nvPr>
        </p:nvGraphicFramePr>
        <p:xfrm>
          <a:off x="3786243" y="1532696"/>
          <a:ext cx="5697715" cy="46837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00470"/>
              </p:ext>
            </p:extLst>
          </p:nvPr>
        </p:nvGraphicFramePr>
        <p:xfrm>
          <a:off x="574368" y="4818908"/>
          <a:ext cx="2825136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4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4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cache memory</a:t>
            </a:r>
          </a:p>
          <a:p>
            <a:pPr lvl="1"/>
            <a:r>
              <a:rPr lang="en-US" dirty="0"/>
              <a:t>Organization</a:t>
            </a:r>
          </a:p>
          <a:p>
            <a:pPr lvl="2"/>
            <a:r>
              <a:rPr lang="en-US" dirty="0"/>
              <a:t>Set associativity</a:t>
            </a:r>
          </a:p>
          <a:p>
            <a:pPr lvl="1"/>
            <a:r>
              <a:rPr lang="en-US" dirty="0"/>
              <a:t>Operation</a:t>
            </a:r>
          </a:p>
          <a:p>
            <a:pPr lvl="2"/>
            <a:r>
              <a:rPr lang="en-US" dirty="0"/>
              <a:t>Cache Read &amp; Write, Hit &amp; Miss</a:t>
            </a:r>
          </a:p>
          <a:p>
            <a:pPr lvl="2"/>
            <a:r>
              <a:rPr lang="en-US" dirty="0"/>
              <a:t>LRU replacement policy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Hit/miss ratio, miss penalty</a:t>
            </a:r>
          </a:p>
          <a:p>
            <a:pPr lvl="2"/>
            <a:endParaRPr lang="en-US" dirty="0"/>
          </a:p>
          <a:p>
            <a:r>
              <a:rPr lang="en-US" dirty="0"/>
              <a:t>To develop your own cache simulator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490382" y="1794906"/>
            <a:ext cx="2564606" cy="3094550"/>
            <a:chOff x="6490382" y="1794906"/>
            <a:chExt cx="2564606" cy="3094550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6490382" y="3084360"/>
              <a:ext cx="2564606" cy="78363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Calibri" pitchFamily="34" charset="0"/>
                </a:rPr>
                <a:t>Cache Simulator</a:t>
              </a:r>
              <a:endParaRPr lang="ko-KR" altLang="en-US" dirty="0">
                <a:latin typeface="Calibri" pitchFamily="34" charset="0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>
              <a:off x="6967244" y="2436997"/>
              <a:ext cx="0" cy="64736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6575873" y="1794906"/>
              <a:ext cx="7208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Calibri" pitchFamily="34" charset="0"/>
                </a:rPr>
                <a:t>Memory</a:t>
              </a:r>
            </a:p>
            <a:p>
              <a:pPr algn="ctr"/>
              <a:r>
                <a:rPr lang="en-US" altLang="ko-KR" sz="1200" dirty="0">
                  <a:latin typeface="Calibri" pitchFamily="34" charset="0"/>
                </a:rPr>
                <a:t>Access</a:t>
              </a:r>
            </a:p>
            <a:p>
              <a:pPr algn="ctr"/>
              <a:r>
                <a:rPr lang="en-US" altLang="ko-KR" sz="1200" dirty="0">
                  <a:latin typeface="Calibri" pitchFamily="34" charset="0"/>
                </a:rPr>
                <a:t>Pattern</a:t>
              </a:r>
              <a:endParaRPr lang="ko-KR" altLang="en-US" sz="12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89798" y="1979572"/>
              <a:ext cx="975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Calibri" pitchFamily="34" charset="0"/>
                </a:rPr>
                <a:t>Cache</a:t>
              </a:r>
            </a:p>
            <a:p>
              <a:pPr algn="ctr"/>
              <a:r>
                <a:rPr lang="en-US" altLang="ko-KR" sz="1200" dirty="0">
                  <a:latin typeface="Calibri" pitchFamily="34" charset="0"/>
                </a:rPr>
                <a:t>Organization</a:t>
              </a:r>
              <a:endParaRPr lang="ko-KR" altLang="en-US" sz="1200" dirty="0"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58473" y="1979572"/>
              <a:ext cx="630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Calibri" pitchFamily="34" charset="0"/>
                </a:rPr>
                <a:t>Display</a:t>
              </a:r>
            </a:p>
            <a:p>
              <a:pPr algn="ctr"/>
              <a:r>
                <a:rPr lang="en-US" altLang="ko-KR" sz="1200" dirty="0">
                  <a:latin typeface="Calibri" pitchFamily="34" charset="0"/>
                </a:rPr>
                <a:t>Option</a:t>
              </a:r>
              <a:endParaRPr lang="ko-KR" altLang="en-US" sz="1200" dirty="0">
                <a:latin typeface="Calibri" pitchFamily="34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>
              <a:off x="7823651" y="2436997"/>
              <a:ext cx="0" cy="64736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/>
            <p:nvPr/>
          </p:nvCxnSpPr>
          <p:spPr bwMode="auto">
            <a:xfrm>
              <a:off x="8611537" y="2436997"/>
              <a:ext cx="0" cy="64736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직선 화살표 연결선 17"/>
            <p:cNvCxnSpPr/>
            <p:nvPr/>
          </p:nvCxnSpPr>
          <p:spPr bwMode="auto">
            <a:xfrm>
              <a:off x="7175126" y="3867993"/>
              <a:ext cx="0" cy="76874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6817494" y="4612457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Calibri" pitchFamily="34" charset="0"/>
                </a:rPr>
                <a:t>Hit/Miss</a:t>
              </a:r>
              <a:endParaRPr lang="ko-KR" altLang="en-US" sz="1200" dirty="0">
                <a:latin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63722" y="4612457"/>
              <a:ext cx="9895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Calibri" pitchFamily="34" charset="0"/>
                </a:rPr>
                <a:t>Performance</a:t>
              </a:r>
              <a:endParaRPr lang="ko-KR" altLang="en-US" sz="1200" dirty="0">
                <a:latin typeface="Calibri" pitchFamily="34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 bwMode="auto">
            <a:xfrm>
              <a:off x="8254615" y="3870690"/>
              <a:ext cx="0" cy="76874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9403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Simulation Example (8)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41683"/>
              </p:ext>
            </p:extLst>
          </p:nvPr>
        </p:nvGraphicFramePr>
        <p:xfrm>
          <a:off x="581742" y="1547444"/>
          <a:ext cx="2825136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R/W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Load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0x210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67924"/>
              </p:ext>
            </p:extLst>
          </p:nvPr>
        </p:nvGraphicFramePr>
        <p:xfrm>
          <a:off x="3786243" y="1532696"/>
          <a:ext cx="5697715" cy="46837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22520"/>
              </p:ext>
            </p:extLst>
          </p:nvPr>
        </p:nvGraphicFramePr>
        <p:xfrm>
          <a:off x="574368" y="4818908"/>
          <a:ext cx="2825136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4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92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Simulation Example (9)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1204"/>
              </p:ext>
            </p:extLst>
          </p:nvPr>
        </p:nvGraphicFramePr>
        <p:xfrm>
          <a:off x="581742" y="1547444"/>
          <a:ext cx="2825136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R/W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Modify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0x12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24135"/>
              </p:ext>
            </p:extLst>
          </p:nvPr>
        </p:nvGraphicFramePr>
        <p:xfrm>
          <a:off x="3786243" y="1532696"/>
          <a:ext cx="5697715" cy="46837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68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95627"/>
              </p:ext>
            </p:extLst>
          </p:nvPr>
        </p:nvGraphicFramePr>
        <p:xfrm>
          <a:off x="574368" y="4818908"/>
          <a:ext cx="2825136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4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Evict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0440" y="5611767"/>
            <a:ext cx="300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itchFamily="34" charset="0"/>
              </a:rPr>
              <a:t>Average Access Time</a:t>
            </a:r>
          </a:p>
          <a:p>
            <a:r>
              <a:rPr lang="en-US" altLang="ko-KR" dirty="0">
                <a:latin typeface="Calibri" pitchFamily="34" charset="0"/>
              </a:rPr>
              <a:t>= 1 + (5 / 9) * 100 = 56.5 Cycle</a:t>
            </a:r>
            <a:endParaRPr lang="ko-KR" alt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 작성요령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아래의 내용을 포함할 것</a:t>
            </a:r>
            <a:endParaRPr lang="en-US" altLang="ko-KR" dirty="0"/>
          </a:p>
          <a:p>
            <a:pPr lvl="1"/>
            <a:r>
              <a:rPr lang="ko-KR" altLang="en-US" dirty="0"/>
              <a:t>설계 요구사항</a:t>
            </a:r>
            <a:endParaRPr lang="en-US" altLang="ko-KR" dirty="0"/>
          </a:p>
          <a:p>
            <a:pPr lvl="2"/>
            <a:r>
              <a:rPr lang="ko-KR" altLang="en-US" dirty="0"/>
              <a:t>제시된 </a:t>
            </a:r>
            <a:r>
              <a:rPr lang="en-US" altLang="ko-KR" dirty="0"/>
              <a:t>CSIM</a:t>
            </a:r>
            <a:r>
              <a:rPr lang="ko-KR" altLang="en-US" dirty="0"/>
              <a:t>의 설계 요구사항을 자신의 </a:t>
            </a:r>
            <a:r>
              <a:rPr lang="en-US" altLang="ko-KR" dirty="0"/>
              <a:t>CSIM</a:t>
            </a:r>
            <a:r>
              <a:rPr lang="ko-KR" altLang="en-US" dirty="0"/>
              <a:t>에 맞춰</a:t>
            </a:r>
            <a:br>
              <a:rPr lang="en-US" altLang="ko-KR" dirty="0"/>
            </a:br>
            <a:r>
              <a:rPr lang="ko-KR" altLang="en-US" dirty="0"/>
              <a:t>재정의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자신의 </a:t>
            </a:r>
            <a:r>
              <a:rPr lang="en-US" altLang="ko-KR" dirty="0"/>
              <a:t>CSIM</a:t>
            </a:r>
            <a:r>
              <a:rPr lang="ko-KR" altLang="en-US" dirty="0"/>
              <a:t>이 어떤 식으로 동작하며 어떻게 설계 요구사항을</a:t>
            </a:r>
            <a:br>
              <a:rPr lang="en-US" altLang="ko-KR" dirty="0"/>
            </a:br>
            <a:r>
              <a:rPr lang="ko-KR" altLang="en-US" dirty="0"/>
              <a:t>반영하는지 서술</a:t>
            </a:r>
            <a:endParaRPr lang="en-US" altLang="ko-KR" dirty="0"/>
          </a:p>
          <a:p>
            <a:pPr lvl="2"/>
            <a:r>
              <a:rPr lang="ko-KR" altLang="en-US" dirty="0"/>
              <a:t>자신의 </a:t>
            </a:r>
            <a:r>
              <a:rPr lang="en-US" altLang="ko-KR" dirty="0"/>
              <a:t>CSIM</a:t>
            </a:r>
            <a:r>
              <a:rPr lang="ko-KR" altLang="en-US" dirty="0"/>
              <a:t>의 사용법과 시뮬레이션 결과 출력 방법에 대해 서술</a:t>
            </a:r>
            <a:endParaRPr lang="en-US" altLang="ko-KR" dirty="0"/>
          </a:p>
          <a:p>
            <a:pPr lvl="1"/>
            <a:r>
              <a:rPr lang="ko-KR" altLang="en-US" dirty="0"/>
              <a:t>시험</a:t>
            </a:r>
            <a:endParaRPr lang="en-US" altLang="ko-KR" dirty="0"/>
          </a:p>
          <a:p>
            <a:pPr lvl="2"/>
            <a:r>
              <a:rPr lang="en-US" altLang="ko-KR" dirty="0"/>
              <a:t>CSIM</a:t>
            </a:r>
            <a:r>
              <a:rPr lang="ko-KR" altLang="en-US" dirty="0"/>
              <a:t>의 요구사항을 어떤 방법으로 검증하였는지 서술</a:t>
            </a:r>
            <a:endParaRPr lang="en-US" altLang="ko-KR" dirty="0"/>
          </a:p>
          <a:p>
            <a:pPr lvl="2"/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Trace Data</a:t>
            </a:r>
            <a:r>
              <a:rPr lang="ko-KR" altLang="en-US" dirty="0"/>
              <a:t>를 이용하여 검증 수행</a:t>
            </a:r>
            <a:br>
              <a:rPr lang="en-US" altLang="ko-KR" dirty="0"/>
            </a:br>
            <a:r>
              <a:rPr lang="ko-KR" altLang="en-US" dirty="0"/>
              <a:t>추가적으로</a:t>
            </a:r>
            <a:r>
              <a:rPr lang="en-US" altLang="ko-KR" dirty="0"/>
              <a:t>, Trace Data</a:t>
            </a:r>
            <a:r>
              <a:rPr lang="ko-KR" altLang="en-US" dirty="0"/>
              <a:t>를 어떤 방법으로 얻었는지를 서술</a:t>
            </a:r>
            <a:endParaRPr lang="en-US" altLang="ko-KR" dirty="0"/>
          </a:p>
          <a:p>
            <a:pPr lvl="2"/>
            <a:r>
              <a:rPr lang="en-US" altLang="ko-KR" dirty="0"/>
              <a:t>CSIM </a:t>
            </a:r>
            <a:r>
              <a:rPr lang="ko-KR" altLang="en-US" dirty="0"/>
              <a:t>구현 내용을 알 수 있도록 </a:t>
            </a:r>
            <a:r>
              <a:rPr lang="ko-KR" altLang="en-US" dirty="0" err="1"/>
              <a:t>캡쳐된</a:t>
            </a:r>
            <a:r>
              <a:rPr lang="ko-KR" altLang="en-US" dirty="0"/>
              <a:t> 이미지를 첨부할 것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115050" y="464343"/>
            <a:ext cx="3305175" cy="1925242"/>
            <a:chOff x="5636419" y="1907380"/>
            <a:chExt cx="3305175" cy="1925242"/>
          </a:xfrm>
        </p:grpSpPr>
        <p:sp>
          <p:nvSpPr>
            <p:cNvPr id="6" name="타원 5"/>
            <p:cNvSpPr/>
            <p:nvPr/>
          </p:nvSpPr>
          <p:spPr bwMode="auto">
            <a:xfrm>
              <a:off x="5636419" y="1907380"/>
              <a:ext cx="807244" cy="8072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설계</a:t>
              </a: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6885384" y="3025378"/>
              <a:ext cx="807244" cy="8072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구현</a:t>
              </a: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8134350" y="1907380"/>
              <a:ext cx="807244" cy="8072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시험</a:t>
              </a:r>
            </a:p>
          </p:txBody>
        </p:sp>
        <p:cxnSp>
          <p:nvCxnSpPr>
            <p:cNvPr id="10" name="직선 화살표 연결선 9"/>
            <p:cNvCxnSpPr>
              <a:stCxn id="6" idx="5"/>
              <a:endCxn id="7" idx="1"/>
            </p:cNvCxnSpPr>
            <p:nvPr/>
          </p:nvCxnSpPr>
          <p:spPr bwMode="auto">
            <a:xfrm>
              <a:off x="6325445" y="2596406"/>
              <a:ext cx="678157" cy="54719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7" idx="7"/>
              <a:endCxn id="8" idx="3"/>
            </p:cNvCxnSpPr>
            <p:nvPr/>
          </p:nvCxnSpPr>
          <p:spPr bwMode="auto">
            <a:xfrm flipV="1">
              <a:off x="7574410" y="2596406"/>
              <a:ext cx="678158" cy="54719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>
              <a:stCxn id="6" idx="6"/>
              <a:endCxn id="8" idx="2"/>
            </p:cNvCxnSpPr>
            <p:nvPr/>
          </p:nvCxnSpPr>
          <p:spPr bwMode="auto">
            <a:xfrm>
              <a:off x="6443663" y="2311002"/>
              <a:ext cx="169068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36990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 작성요령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아래의 내용을 포함할 것</a:t>
            </a:r>
            <a:endParaRPr lang="en-US" altLang="ko-KR" dirty="0"/>
          </a:p>
          <a:p>
            <a:pPr lvl="1"/>
            <a:r>
              <a:rPr lang="ko-KR" altLang="en-US" dirty="0"/>
              <a:t>성능 평가</a:t>
            </a:r>
            <a:endParaRPr lang="en-US" altLang="ko-KR" dirty="0"/>
          </a:p>
          <a:p>
            <a:pPr lvl="2"/>
            <a:r>
              <a:rPr lang="ko-KR" altLang="en-US" dirty="0"/>
              <a:t>각각의 </a:t>
            </a:r>
            <a:r>
              <a:rPr lang="en-US" altLang="ko-KR" dirty="0"/>
              <a:t>Cache </a:t>
            </a:r>
            <a:r>
              <a:rPr lang="ko-KR" altLang="en-US" dirty="0"/>
              <a:t>구조</a:t>
            </a:r>
            <a:r>
              <a:rPr lang="en-US" altLang="ko-KR" dirty="0"/>
              <a:t> (direct mapped, E-way set</a:t>
            </a:r>
            <a:br>
              <a:rPr lang="en-US" altLang="ko-KR" dirty="0"/>
            </a:br>
            <a:r>
              <a:rPr lang="en-US" altLang="ko-KR" dirty="0"/>
              <a:t>associative </a:t>
            </a:r>
            <a:r>
              <a:rPr lang="ko-KR" altLang="en-US" dirty="0"/>
              <a:t>및</a:t>
            </a:r>
            <a:r>
              <a:rPr lang="en-US" altLang="ko-KR" dirty="0"/>
              <a:t> fully associative cache)</a:t>
            </a:r>
            <a:r>
              <a:rPr lang="ko-KR" altLang="en-US" dirty="0"/>
              <a:t>별로 성능을 측정하고 각각을</a:t>
            </a:r>
            <a:br>
              <a:rPr lang="en-US" altLang="ko-KR" dirty="0"/>
            </a:br>
            <a:r>
              <a:rPr lang="ko-KR" altLang="en-US" dirty="0"/>
              <a:t>비교할 것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115050" y="464343"/>
            <a:ext cx="3305175" cy="1925242"/>
            <a:chOff x="5636419" y="1907380"/>
            <a:chExt cx="3305175" cy="1925242"/>
          </a:xfrm>
        </p:grpSpPr>
        <p:sp>
          <p:nvSpPr>
            <p:cNvPr id="6" name="타원 5"/>
            <p:cNvSpPr/>
            <p:nvPr/>
          </p:nvSpPr>
          <p:spPr bwMode="auto">
            <a:xfrm>
              <a:off x="5636419" y="1907380"/>
              <a:ext cx="807244" cy="8072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atin typeface="Calibri" pitchFamily="34" charset="0"/>
                </a:rPr>
                <a:t>Design</a:t>
              </a:r>
              <a:endParaRPr lang="ko-KR" altLang="en-US" sz="1400" dirty="0">
                <a:latin typeface="Calibri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6885384" y="3025378"/>
              <a:ext cx="807244" cy="8072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atin typeface="Calibri" pitchFamily="34" charset="0"/>
                </a:rPr>
                <a:t>Coding</a:t>
              </a:r>
              <a:endParaRPr lang="ko-KR" altLang="en-US" sz="1400" dirty="0">
                <a:latin typeface="Calibri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8134350" y="1907380"/>
              <a:ext cx="807244" cy="8072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latin typeface="Calibri" pitchFamily="34" charset="0"/>
                </a:rPr>
                <a:t>Testing</a:t>
              </a:r>
              <a:endParaRPr lang="ko-KR" altLang="en-US" sz="1400" dirty="0">
                <a:latin typeface="Calibri" pitchFamily="34" charset="0"/>
              </a:endParaRPr>
            </a:p>
          </p:txBody>
        </p:sp>
        <p:cxnSp>
          <p:nvCxnSpPr>
            <p:cNvPr id="10" name="직선 화살표 연결선 9"/>
            <p:cNvCxnSpPr>
              <a:stCxn id="6" idx="5"/>
              <a:endCxn id="7" idx="1"/>
            </p:cNvCxnSpPr>
            <p:nvPr/>
          </p:nvCxnSpPr>
          <p:spPr bwMode="auto">
            <a:xfrm>
              <a:off x="6325445" y="2596406"/>
              <a:ext cx="678157" cy="54719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7" idx="7"/>
              <a:endCxn id="8" idx="3"/>
            </p:cNvCxnSpPr>
            <p:nvPr/>
          </p:nvCxnSpPr>
          <p:spPr bwMode="auto">
            <a:xfrm flipV="1">
              <a:off x="7574410" y="2596406"/>
              <a:ext cx="678158" cy="54719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>
              <a:stCxn id="6" idx="6"/>
              <a:endCxn id="8" idx="2"/>
            </p:cNvCxnSpPr>
            <p:nvPr/>
          </p:nvCxnSpPr>
          <p:spPr bwMode="auto">
            <a:xfrm>
              <a:off x="6443663" y="2311002"/>
              <a:ext cx="169068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2667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평가기준</a:t>
            </a:r>
            <a:endParaRPr 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68069"/>
              </p:ext>
            </p:extLst>
          </p:nvPr>
        </p:nvGraphicFramePr>
        <p:xfrm>
          <a:off x="381000" y="1341439"/>
          <a:ext cx="9144002" cy="51278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7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Pts.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Pts.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Details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43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CSIM</a:t>
                      </a:r>
                      <a:endParaRPr lang="ko-KR" altLang="en-US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  <a:ea typeface="맑은 고딕" pitchFamily="50" charset="-127"/>
                        </a:rPr>
                        <a:t>Warning: </a:t>
                      </a:r>
                      <a:r>
                        <a:rPr lang="ko-KR" altLang="en-US" sz="1400" dirty="0">
                          <a:latin typeface="+mn-lt"/>
                          <a:ea typeface="맑은 고딕" pitchFamily="50" charset="-127"/>
                        </a:rPr>
                        <a:t>각 </a:t>
                      </a:r>
                      <a:r>
                        <a:rPr lang="en-US" altLang="ko-KR" sz="1400" dirty="0">
                          <a:latin typeface="+mn-lt"/>
                          <a:ea typeface="맑은 고딕" pitchFamily="50" charset="-127"/>
                        </a:rPr>
                        <a:t>-0.5 pt.</a:t>
                      </a:r>
                      <a:r>
                        <a:rPr lang="ko-KR" altLang="en-US" sz="1400" dirty="0"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+mn-lt"/>
                          <a:ea typeface="맑은 고딕" pitchFamily="50" charset="-127"/>
                        </a:rPr>
                        <a:t>/ Error: </a:t>
                      </a:r>
                      <a:r>
                        <a:rPr lang="ko-KR" altLang="en-US" sz="1400" dirty="0">
                          <a:latin typeface="+mn-lt"/>
                          <a:ea typeface="맑은 고딕" pitchFamily="50" charset="-127"/>
                        </a:rPr>
                        <a:t>각 </a:t>
                      </a:r>
                      <a:r>
                        <a:rPr lang="en-US" altLang="ko-KR" sz="1400" dirty="0">
                          <a:latin typeface="+mn-lt"/>
                          <a:ea typeface="맑은 고딕" pitchFamily="50" charset="-127"/>
                        </a:rPr>
                        <a:t>-1 pt.</a:t>
                      </a:r>
                      <a:endParaRPr lang="ko-KR" altLang="en-US" sz="1400" dirty="0">
                        <a:latin typeface="+mn-lt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4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Parameter Input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  <a:ea typeface="맑은 고딕" pitchFamily="50" charset="-127"/>
                        </a:rPr>
                        <a:t>Argument Passing: 10</a:t>
                      </a: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 pts.</a:t>
                      </a:r>
                      <a:r>
                        <a:rPr lang="en-US" altLang="ko-KR" sz="1400" dirty="0">
                          <a:latin typeface="+mn-lt"/>
                          <a:ea typeface="맑은 고딕" pitchFamily="50" charset="-127"/>
                        </a:rPr>
                        <a:t>, Other</a:t>
                      </a: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 methods: 5 pts.</a:t>
                      </a:r>
                      <a:endParaRPr lang="ko-KR" altLang="en-US" sz="1400" dirty="0">
                        <a:latin typeface="+mn-lt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0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Cache</a:t>
                      </a:r>
                      <a:r>
                        <a:rPr lang="en-US" altLang="ko-KR" sz="1400" baseline="0" dirty="0"/>
                        <a:t>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Dynamic allocation </a:t>
                      </a:r>
                      <a:r>
                        <a:rPr lang="ko-KR" altLang="en-US" sz="1400" baseline="0" dirty="0">
                          <a:latin typeface="+mn-lt"/>
                          <a:ea typeface="맑은 고딕" pitchFamily="50" charset="-127"/>
                        </a:rPr>
                        <a:t>사용 시</a:t>
                      </a: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: 5 pts.</a:t>
                      </a:r>
                      <a:endParaRPr lang="en-US" altLang="ko-KR" sz="1400" dirty="0">
                        <a:latin typeface="+mn-lt"/>
                        <a:ea typeface="맑은 고딕" pitchFamily="50" charset="-127"/>
                      </a:endParaRPr>
                    </a:p>
                    <a:p>
                      <a:pPr lvl="0" latinLnBrk="1"/>
                      <a:r>
                        <a:rPr lang="en-US" altLang="ko-KR" sz="1400" dirty="0">
                          <a:latin typeface="+mn-lt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+mn-lt"/>
                          <a:ea typeface="맑은 고딕" pitchFamily="50" charset="-127"/>
                        </a:rPr>
                        <a:t>배열 사용 시</a:t>
                      </a: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: 2 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981">
                <a:tc vMerge="1">
                  <a:txBody>
                    <a:bodyPr/>
                    <a:lstStyle/>
                    <a:p>
                      <a:endParaRPr lang="ko-KR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Cache Operation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Hit/miss</a:t>
                      </a:r>
                      <a:r>
                        <a:rPr lang="ko-KR" altLang="en-US" sz="1400" baseline="0" dirty="0">
                          <a:latin typeface="+mn-lt"/>
                          <a:ea typeface="맑은 고딕" pitchFamily="50" charset="-127"/>
                        </a:rPr>
                        <a:t>의 정확한 처리</a:t>
                      </a: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: 10pts.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Replacement policy (LRU): 5 </a:t>
                      </a:r>
                      <a:r>
                        <a:rPr lang="en-US" altLang="ko-KR" sz="1400" baseline="0" dirty="0" err="1">
                          <a:latin typeface="+mn-lt"/>
                          <a:ea typeface="맑은 고딕" pitchFamily="50" charset="-127"/>
                        </a:rPr>
                        <a:t>pts</a:t>
                      </a:r>
                      <a:endParaRPr lang="en-US" altLang="ko-KR" sz="1400" baseline="0" dirty="0">
                        <a:latin typeface="+mn-lt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- implementing random replacement: 3pts.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>
                          <a:latin typeface="+mn-lt"/>
                          <a:ea typeface="맑은 고딕" pitchFamily="50" charset="-127"/>
                        </a:rPr>
                        <a:t>각각의 </a:t>
                      </a: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Memory Access</a:t>
                      </a:r>
                      <a:r>
                        <a:rPr lang="ko-KR" altLang="en-US" sz="1400" baseline="0" dirty="0">
                          <a:latin typeface="+mn-lt"/>
                          <a:ea typeface="맑은 고딕" pitchFamily="50" charset="-127"/>
                        </a:rPr>
                        <a:t>에 대한 결과 </a:t>
                      </a: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(Hit/Miss) </a:t>
                      </a:r>
                      <a:r>
                        <a:rPr lang="ko-KR" altLang="en-US" sz="1400" baseline="0" dirty="0">
                          <a:latin typeface="+mn-lt"/>
                          <a:ea typeface="맑은 고딕" pitchFamily="50" charset="-127"/>
                        </a:rPr>
                        <a:t>시현</a:t>
                      </a: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: 4pts.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aseline="0" dirty="0">
                          <a:latin typeface="+mn-lt"/>
                          <a:ea typeface="맑은 고딕" pitchFamily="50" charset="-127"/>
                        </a:rPr>
                        <a:t>결과 시현 여부를 선택할 수 있는 옵션 제공</a:t>
                      </a:r>
                      <a:r>
                        <a:rPr lang="en-US" altLang="ko-KR" sz="1400" baseline="0" dirty="0">
                          <a:latin typeface="+mn-lt"/>
                          <a:ea typeface="맑은 고딕" pitchFamily="50" charset="-127"/>
                        </a:rPr>
                        <a:t>: 1pts.</a:t>
                      </a:r>
                      <a:endParaRPr lang="ko-KR" altLang="en-US" sz="1400" dirty="0">
                        <a:latin typeface="+mn-lt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14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성능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  <a:ea typeface="맑은 고딕" pitchFamily="50" charset="-127"/>
                        </a:rPr>
                        <a:t>정확한 </a:t>
                      </a:r>
                      <a:r>
                        <a:rPr lang="en-US" altLang="ko-KR" sz="1400" dirty="0">
                          <a:latin typeface="+mn-lt"/>
                          <a:ea typeface="맑은 고딕" pitchFamily="50" charset="-127"/>
                        </a:rPr>
                        <a:t>Average Access Time</a:t>
                      </a:r>
                      <a:r>
                        <a:rPr lang="ko-KR" altLang="en-US" sz="1400" dirty="0">
                          <a:latin typeface="+mn-lt"/>
                          <a:ea typeface="맑은 고딕" pitchFamily="50" charset="-127"/>
                        </a:rPr>
                        <a:t>의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14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  <a:ea typeface="맑은 고딕" pitchFamily="50" charset="-127"/>
                        </a:rPr>
                        <a:t>최대한 각각의 라인에 주석을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14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보고서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설계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14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14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시험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14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성능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제출지연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매 </a:t>
                      </a: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일 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-5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  <a:ea typeface="맑은 고딕" pitchFamily="50" charset="-127"/>
                        </a:rPr>
                        <a:t>제출 기한 </a:t>
                      </a:r>
                      <a:r>
                        <a:rPr lang="en-US" altLang="ko-KR" sz="1400" dirty="0">
                          <a:latin typeface="+mn-lt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+mn-lt"/>
                          <a:ea typeface="맑은 고딕" pitchFamily="50" charset="-127"/>
                        </a:rPr>
                        <a:t>주일까지 제출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9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제출 목록의 산출물들을 메일로 제출</a:t>
            </a:r>
            <a:endParaRPr lang="en-US" altLang="ko-KR" dirty="0"/>
          </a:p>
          <a:p>
            <a:pPr lvl="1"/>
            <a:r>
              <a:rPr lang="en-US" altLang="ko-KR" dirty="0"/>
              <a:t>E-mail address: </a:t>
            </a:r>
            <a:r>
              <a:rPr lang="en-US" altLang="ko-KR" dirty="0">
                <a:hlinkClick r:id="rId2"/>
              </a:rPr>
              <a:t>yonghunlee@archi.snu.ac.kr</a:t>
            </a:r>
            <a:endParaRPr lang="en-US" altLang="ko-KR" dirty="0"/>
          </a:p>
          <a:p>
            <a:pPr lvl="1"/>
            <a:r>
              <a:rPr lang="en-US" altLang="ko-KR" dirty="0"/>
              <a:t>E-mail </a:t>
            </a:r>
            <a:r>
              <a:rPr lang="ko-KR" altLang="en-US" dirty="0"/>
              <a:t>제목</a:t>
            </a:r>
            <a:r>
              <a:rPr lang="en-US" altLang="ko-KR" dirty="0"/>
              <a:t>: “[CSIM]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산출물들은 </a:t>
            </a:r>
            <a:r>
              <a:rPr lang="en-US" altLang="ko-KR" dirty="0"/>
              <a:t>“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.zip” </a:t>
            </a:r>
            <a:r>
              <a:rPr lang="ko-KR" altLang="en-US" dirty="0"/>
              <a:t>또는</a:t>
            </a:r>
            <a:r>
              <a:rPr lang="en-US" altLang="ko-KR" dirty="0"/>
              <a:t> “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.tar”</a:t>
            </a:r>
            <a:r>
              <a:rPr lang="ko-KR" altLang="en-US" dirty="0"/>
              <a:t>으로 압축하여 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 목록</a:t>
            </a:r>
            <a:endParaRPr lang="en-US" altLang="ko-KR" dirty="0"/>
          </a:p>
          <a:p>
            <a:pPr lvl="1"/>
            <a:r>
              <a:rPr lang="en-US" altLang="ko-KR" dirty="0"/>
              <a:t>CSIM source code</a:t>
            </a:r>
          </a:p>
          <a:p>
            <a:pPr lvl="1"/>
            <a:r>
              <a:rPr lang="en-US" altLang="ko-KR" dirty="0"/>
              <a:t>Project </a:t>
            </a:r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en-US" altLang="ko-KR" dirty="0"/>
              <a:t>CSIM</a:t>
            </a:r>
            <a:r>
              <a:rPr lang="ko-KR" altLang="en-US" dirty="0"/>
              <a:t>의 검증 시 사용한 </a:t>
            </a:r>
            <a:r>
              <a:rPr lang="en-US" altLang="ko-KR" dirty="0"/>
              <a:t>Trace file</a:t>
            </a:r>
          </a:p>
          <a:p>
            <a:endParaRPr lang="en-US" altLang="ko-KR"/>
          </a:p>
          <a:p>
            <a:r>
              <a:rPr lang="ko-KR" altLang="en-US"/>
              <a:t>제출 </a:t>
            </a:r>
            <a:r>
              <a:rPr lang="ko-KR" altLang="en-US" dirty="0"/>
              <a:t>기한</a:t>
            </a:r>
            <a:r>
              <a:rPr lang="en-US" altLang="ko-KR" dirty="0"/>
              <a:t> : ’13. 12. 18(</a:t>
            </a:r>
            <a:r>
              <a:rPr lang="ko-KR" altLang="en-US" dirty="0"/>
              <a:t>수</a:t>
            </a:r>
            <a:r>
              <a:rPr lang="en-US" altLang="ko-KR" dirty="0"/>
              <a:t>) 23:59 </a:t>
            </a:r>
            <a:r>
              <a:rPr lang="ko-KR" altLang="en-US" dirty="0"/>
              <a:t>까지</a:t>
            </a:r>
          </a:p>
        </p:txBody>
      </p:sp>
    </p:spTree>
    <p:extLst>
      <p:ext uri="{BB962C8B-B14F-4D97-AF65-F5344CB8AC3E}">
        <p14:creationId xmlns:p14="http://schemas.microsoft.com/office/powerpoint/2010/main" val="266293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General Cache Organization (S, E, B)</a:t>
            </a:r>
            <a:endParaRPr lang="ko-KR" altLang="en-US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494471" y="1625021"/>
            <a:ext cx="7462886" cy="4662430"/>
            <a:chOff x="543023" y="729200"/>
            <a:chExt cx="8682100" cy="5424132"/>
          </a:xfrm>
        </p:grpSpPr>
        <p:sp>
          <p:nvSpPr>
            <p:cNvPr id="53" name="AutoShape 16"/>
            <p:cNvSpPr>
              <a:spLocks/>
            </p:cNvSpPr>
            <p:nvPr/>
          </p:nvSpPr>
          <p:spPr bwMode="auto">
            <a:xfrm rot="5400000">
              <a:off x="4230491" y="-1111269"/>
              <a:ext cx="228600" cy="4648201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600" dirty="0">
                <a:latin typeface="Calibri" pitchFamily="34" charset="0"/>
              </a:endParaRPr>
            </a:p>
          </p:txBody>
        </p:sp>
        <p:grpSp>
          <p:nvGrpSpPr>
            <p:cNvPr id="54" name="Group 79"/>
            <p:cNvGrpSpPr/>
            <p:nvPr/>
          </p:nvGrpSpPr>
          <p:grpSpPr>
            <a:xfrm>
              <a:off x="2020690" y="1463565"/>
              <a:ext cx="4648200" cy="492484"/>
              <a:chOff x="1637766" y="1995289"/>
              <a:chExt cx="4648200" cy="492484"/>
            </a:xfrm>
          </p:grpSpPr>
          <p:sp>
            <p:nvSpPr>
              <p:cNvPr id="96" name="Rectangle 33"/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sp>
            <p:nvSpPr>
              <p:cNvPr id="97" name="Rectangle 34"/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sp>
            <p:nvSpPr>
              <p:cNvPr id="98" name="Rectangle 35"/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cxnSp>
            <p:nvCxnSpPr>
              <p:cNvPr id="99" name="Straight Connector 37"/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0" name="Rectangle 36"/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</p:grpSp>
        <p:cxnSp>
          <p:nvCxnSpPr>
            <p:cNvPr id="55" name="Straight Connector 44"/>
            <p:cNvCxnSpPr/>
            <p:nvPr/>
          </p:nvCxnSpPr>
          <p:spPr bwMode="auto">
            <a:xfrm>
              <a:off x="2249290" y="3403849"/>
              <a:ext cx="4267200" cy="11116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AutoShape 16"/>
            <p:cNvSpPr>
              <a:spLocks/>
            </p:cNvSpPr>
            <p:nvPr/>
          </p:nvSpPr>
          <p:spPr bwMode="auto">
            <a:xfrm>
              <a:off x="1639690" y="1452301"/>
              <a:ext cx="228600" cy="2732865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57" name="TextBox 55"/>
            <p:cNvSpPr txBox="1"/>
            <p:nvPr/>
          </p:nvSpPr>
          <p:spPr>
            <a:xfrm>
              <a:off x="4001890" y="729200"/>
              <a:ext cx="2009080" cy="39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Calibri" pitchFamily="34" charset="0"/>
                </a:rPr>
                <a:t>E = 2</a:t>
              </a:r>
              <a:r>
                <a:rPr lang="en-US" sz="1600" baseline="30000" dirty="0">
                  <a:latin typeface="Calibri" pitchFamily="34" charset="0"/>
                </a:rPr>
                <a:t>e</a:t>
              </a:r>
              <a:r>
                <a:rPr lang="en-US" sz="1600" dirty="0">
                  <a:latin typeface="Calibri" pitchFamily="34" charset="0"/>
                </a:rPr>
                <a:t> lines per set</a:t>
              </a:r>
            </a:p>
          </p:txBody>
        </p:sp>
        <p:sp>
          <p:nvSpPr>
            <p:cNvPr id="58" name="TextBox 56"/>
            <p:cNvSpPr txBox="1"/>
            <p:nvPr/>
          </p:nvSpPr>
          <p:spPr>
            <a:xfrm>
              <a:off x="543023" y="2628971"/>
              <a:ext cx="1184800" cy="39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Calibri" pitchFamily="34" charset="0"/>
                </a:rPr>
                <a:t>S = 2</a:t>
              </a:r>
              <a:r>
                <a:rPr lang="en-US" sz="1600" baseline="30000" dirty="0">
                  <a:latin typeface="Calibri" pitchFamily="34" charset="0"/>
                </a:rPr>
                <a:t>s</a:t>
              </a:r>
              <a:r>
                <a:rPr lang="en-US" sz="1600" dirty="0">
                  <a:latin typeface="Calibri" pitchFamily="34" charset="0"/>
                </a:rPr>
                <a:t> sets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>
              <a:off x="6668890" y="1461977"/>
              <a:ext cx="6096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60"/>
            <p:cNvSpPr txBox="1"/>
            <p:nvPr/>
          </p:nvSpPr>
          <p:spPr>
            <a:xfrm>
              <a:off x="7265691" y="1270249"/>
              <a:ext cx="509711" cy="39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set</a:t>
              </a:r>
            </a:p>
          </p:txBody>
        </p:sp>
        <p:cxnSp>
          <p:nvCxnSpPr>
            <p:cNvPr id="61" name="Straight Connector 61"/>
            <p:cNvCxnSpPr/>
            <p:nvPr/>
          </p:nvCxnSpPr>
          <p:spPr bwMode="auto">
            <a:xfrm>
              <a:off x="6516490" y="1860012"/>
              <a:ext cx="6096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2"/>
            <p:cNvSpPr txBox="1"/>
            <p:nvPr/>
          </p:nvSpPr>
          <p:spPr>
            <a:xfrm>
              <a:off x="7087456" y="1662917"/>
              <a:ext cx="578488" cy="39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itchFamily="34" charset="0"/>
                </a:rPr>
                <a:t>line</a:t>
              </a:r>
            </a:p>
          </p:txBody>
        </p:sp>
        <p:grpSp>
          <p:nvGrpSpPr>
            <p:cNvPr id="63" name="Group 80"/>
            <p:cNvGrpSpPr/>
            <p:nvPr/>
          </p:nvGrpSpPr>
          <p:grpSpPr>
            <a:xfrm>
              <a:off x="2020690" y="2032249"/>
              <a:ext cx="4648200" cy="492484"/>
              <a:chOff x="1637766" y="1995289"/>
              <a:chExt cx="4648200" cy="492484"/>
            </a:xfrm>
          </p:grpSpPr>
          <p:sp>
            <p:nvSpPr>
              <p:cNvPr id="91" name="Rectangle 81"/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sp>
            <p:nvSpPr>
              <p:cNvPr id="92" name="Rectangle 82"/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sp>
            <p:nvSpPr>
              <p:cNvPr id="93" name="Rectangle 83"/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cxnSp>
            <p:nvCxnSpPr>
              <p:cNvPr id="94" name="Straight Connector 85"/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5" name="Rectangle 84"/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</p:grpSp>
        <p:grpSp>
          <p:nvGrpSpPr>
            <p:cNvPr id="64" name="Group 86"/>
            <p:cNvGrpSpPr/>
            <p:nvPr/>
          </p:nvGrpSpPr>
          <p:grpSpPr>
            <a:xfrm>
              <a:off x="2020690" y="2606565"/>
              <a:ext cx="4648200" cy="492484"/>
              <a:chOff x="1637766" y="1995289"/>
              <a:chExt cx="4648200" cy="492484"/>
            </a:xfrm>
          </p:grpSpPr>
          <p:sp>
            <p:nvSpPr>
              <p:cNvPr id="86" name="Rectangle 87"/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sp>
            <p:nvSpPr>
              <p:cNvPr id="87" name="Rectangle 88"/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sp>
            <p:nvSpPr>
              <p:cNvPr id="88" name="Rectangle 89"/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cxnSp>
            <p:nvCxnSpPr>
              <p:cNvPr id="89" name="Straight Connector 91"/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0" name="Rectangle 90"/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</p:grpSp>
        <p:grpSp>
          <p:nvGrpSpPr>
            <p:cNvPr id="65" name="Group 92"/>
            <p:cNvGrpSpPr/>
            <p:nvPr/>
          </p:nvGrpSpPr>
          <p:grpSpPr>
            <a:xfrm>
              <a:off x="2020690" y="3673365"/>
              <a:ext cx="4648200" cy="492484"/>
              <a:chOff x="1637766" y="1995289"/>
              <a:chExt cx="4648200" cy="492484"/>
            </a:xfrm>
          </p:grpSpPr>
          <p:sp>
            <p:nvSpPr>
              <p:cNvPr id="81" name="Rectangle 93"/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sp>
            <p:nvSpPr>
              <p:cNvPr id="82" name="Rectangle 94"/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sp>
            <p:nvSpPr>
              <p:cNvPr id="83" name="Rectangle 95"/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  <p:cxnSp>
            <p:nvCxnSpPr>
              <p:cNvPr id="84" name="Straight Connector 97"/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5" name="Rectangle 96"/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itchFamily="34" charset="0"/>
                </a:endParaRPr>
              </a:p>
            </p:txBody>
          </p:sp>
        </p:grpSp>
        <p:sp>
          <p:nvSpPr>
            <p:cNvPr id="66" name="Trapezoid 98"/>
            <p:cNvSpPr/>
            <p:nvPr/>
          </p:nvSpPr>
          <p:spPr bwMode="auto">
            <a:xfrm>
              <a:off x="2262514" y="4094130"/>
              <a:ext cx="3523449" cy="865914"/>
            </a:xfrm>
            <a:prstGeom prst="trapezoid">
              <a:avLst>
                <a:gd name="adj" fmla="val 135061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67" name="Rectangle 63"/>
            <p:cNvSpPr/>
            <p:nvPr/>
          </p:nvSpPr>
          <p:spPr bwMode="auto">
            <a:xfrm>
              <a:off x="2262514" y="4960044"/>
              <a:ext cx="35234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68" name="Rectangle 64"/>
            <p:cNvSpPr/>
            <p:nvPr/>
          </p:nvSpPr>
          <p:spPr bwMode="auto">
            <a:xfrm>
              <a:off x="3760758" y="50743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" name="Rectangle 65"/>
            <p:cNvSpPr/>
            <p:nvPr/>
          </p:nvSpPr>
          <p:spPr bwMode="auto">
            <a:xfrm>
              <a:off x="4033363" y="50743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0" name="Rectangle 66"/>
            <p:cNvSpPr/>
            <p:nvPr/>
          </p:nvSpPr>
          <p:spPr bwMode="auto">
            <a:xfrm>
              <a:off x="4294158" y="50743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71" name="Rectangle 67"/>
            <p:cNvSpPr/>
            <p:nvPr/>
          </p:nvSpPr>
          <p:spPr bwMode="auto">
            <a:xfrm>
              <a:off x="5208558" y="5074344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72" name="Rectangle 68"/>
            <p:cNvSpPr/>
            <p:nvPr/>
          </p:nvSpPr>
          <p:spPr bwMode="auto">
            <a:xfrm>
              <a:off x="4566763" y="5074344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latin typeface="Calibri" pitchFamily="34" charset="0"/>
              </a:endParaRPr>
            </a:p>
          </p:txBody>
        </p:sp>
        <p:cxnSp>
          <p:nvCxnSpPr>
            <p:cNvPr id="73" name="Straight Connector 69"/>
            <p:cNvCxnSpPr/>
            <p:nvPr/>
          </p:nvCxnSpPr>
          <p:spPr bwMode="auto">
            <a:xfrm>
              <a:off x="4700914" y="5225950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Rectangle 71"/>
            <p:cNvSpPr/>
            <p:nvPr/>
          </p:nvSpPr>
          <p:spPr bwMode="auto">
            <a:xfrm>
              <a:off x="2858168" y="5074344"/>
              <a:ext cx="7179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75" name="Rectangle 72"/>
            <p:cNvSpPr/>
            <p:nvPr/>
          </p:nvSpPr>
          <p:spPr bwMode="auto">
            <a:xfrm>
              <a:off x="2389158" y="508668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76" name="AutoShape 16"/>
            <p:cNvSpPr>
              <a:spLocks/>
            </p:cNvSpPr>
            <p:nvPr/>
          </p:nvSpPr>
          <p:spPr bwMode="auto">
            <a:xfrm rot="16200000" flipV="1">
              <a:off x="4611835" y="4718033"/>
              <a:ext cx="228600" cy="1905000"/>
            </a:xfrm>
            <a:prstGeom prst="leftBrace">
              <a:avLst>
                <a:gd name="adj1" fmla="val 13697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4127748" y="5759468"/>
              <a:ext cx="3993467" cy="39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Calibri" pitchFamily="34" charset="0"/>
                </a:rPr>
                <a:t>B = 2</a:t>
              </a:r>
              <a:r>
                <a:rPr lang="en-US" sz="1600" baseline="30000" dirty="0">
                  <a:latin typeface="Calibri" pitchFamily="34" charset="0"/>
                </a:rPr>
                <a:t>b</a:t>
              </a:r>
              <a:r>
                <a:rPr lang="en-US" sz="1600" dirty="0">
                  <a:latin typeface="Calibri" pitchFamily="34" charset="0"/>
                </a:rPr>
                <a:t> bytes per cache block (the data)</a:t>
              </a:r>
            </a:p>
          </p:txBody>
        </p:sp>
        <p:sp>
          <p:nvSpPr>
            <p:cNvPr id="78" name="TextBox 99"/>
            <p:cNvSpPr txBox="1"/>
            <p:nvPr/>
          </p:nvSpPr>
          <p:spPr>
            <a:xfrm>
              <a:off x="6211690" y="4497169"/>
              <a:ext cx="3013433" cy="823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000" i="1" dirty="0">
                  <a:solidFill>
                    <a:srgbClr val="C00000"/>
                  </a:solidFill>
                  <a:latin typeface="Calibri" pitchFamily="34" charset="0"/>
                </a:rPr>
                <a:t>Cache size:</a:t>
              </a:r>
            </a:p>
            <a:p>
              <a:r>
                <a:rPr lang="en-US" sz="2000" i="1" dirty="0">
                  <a:latin typeface="Calibri" pitchFamily="34" charset="0"/>
                </a:rPr>
                <a:t>C = S x E x B data bytes</a:t>
              </a:r>
            </a:p>
          </p:txBody>
        </p:sp>
        <p:sp>
          <p:nvSpPr>
            <p:cNvPr id="79" name="TextBox 52"/>
            <p:cNvSpPr txBox="1"/>
            <p:nvPr/>
          </p:nvSpPr>
          <p:spPr>
            <a:xfrm>
              <a:off x="1754178" y="5512761"/>
              <a:ext cx="1009501" cy="39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Calibri" pitchFamily="34" charset="0"/>
                </a:rPr>
                <a:t>valid bit</a:t>
              </a:r>
            </a:p>
          </p:txBody>
        </p:sp>
        <p:cxnSp>
          <p:nvCxnSpPr>
            <p:cNvPr id="80" name="Straight Connector 54"/>
            <p:cNvCxnSpPr/>
            <p:nvPr/>
          </p:nvCxnSpPr>
          <p:spPr bwMode="auto">
            <a:xfrm rot="5400000" flipH="1" flipV="1">
              <a:off x="2529128" y="5543094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3" name="TextBox 102"/>
          <p:cNvSpPr txBox="1"/>
          <p:nvPr/>
        </p:nvSpPr>
        <p:spPr>
          <a:xfrm>
            <a:off x="6229544" y="2903957"/>
            <a:ext cx="3676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itchFamily="34" charset="0"/>
              </a:rPr>
              <a:t>If e = 1, “Direct Mapped Cache”</a:t>
            </a:r>
          </a:p>
          <a:p>
            <a:r>
              <a:rPr lang="en-US" altLang="ko-KR" sz="1800" dirty="0">
                <a:latin typeface="Calibri" pitchFamily="34" charset="0"/>
              </a:rPr>
              <a:t>else If s = 1, “Fully Associative Cache”</a:t>
            </a:r>
          </a:p>
          <a:p>
            <a:r>
              <a:rPr lang="en-US" altLang="ko-KR" sz="1800" dirty="0">
                <a:latin typeface="Calibri" pitchFamily="34" charset="0"/>
              </a:rPr>
              <a:t>else “E-Way Set Associative Cache”</a:t>
            </a:r>
            <a:endParaRPr lang="ko-KR" alt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5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E-way Set Associative Cache (Here: E = 2)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1143000" y="4800601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762000" y="1154669"/>
            <a:ext cx="382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 that cache block size is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947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937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699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580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838200" y="25146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987607" y="25908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280925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516243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74136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96890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501789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109692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77310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71753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465545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3213551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461935" y="25940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755253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990571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21569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44323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976117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57125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451638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9186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6939873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687879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8382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87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280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516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741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968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501789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1096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977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717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465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213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461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755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990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6215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443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976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571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451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91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939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687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838200" y="38862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987607" y="39624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2280925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2516243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274136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396890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1501789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109692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2977310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371753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3465545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3213551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4461935" y="39656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755253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5990571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621569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744323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4976117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457125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451638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719186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6939873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6687879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838200" y="5102158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987607" y="5178361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2280925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2516243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274136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396890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1501789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109692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2977310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371753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3465545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3213551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4461935" y="5181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755253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5990571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621569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744323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4976117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457125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6451638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719186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939873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6687879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435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8305801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</p:spTree>
    <p:extLst>
      <p:ext uri="{BB962C8B-B14F-4D97-AF65-F5344CB8AC3E}">
        <p14:creationId xmlns:p14="http://schemas.microsoft.com/office/powerpoint/2010/main" val="3352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E-way Set Associative Cache (Here: E = 2)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 bwMode="auto">
          <a:xfrm>
            <a:off x="6947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937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699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580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8382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87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280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516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741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968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501789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1096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977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717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465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213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461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755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990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6215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443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976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571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451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91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939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687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435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5286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811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810001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1017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1799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397511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486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2" name="Rectangle 118"/>
          <p:cNvSpPr/>
          <p:nvPr/>
        </p:nvSpPr>
        <p:spPr bwMode="auto">
          <a:xfrm>
            <a:off x="1501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2000" y="1154669"/>
            <a:ext cx="382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 that cache block size is 8 bytes</a:t>
            </a:r>
          </a:p>
        </p:txBody>
      </p:sp>
    </p:spTree>
    <p:extLst>
      <p:ext uri="{BB962C8B-B14F-4D97-AF65-F5344CB8AC3E}">
        <p14:creationId xmlns:p14="http://schemas.microsoft.com/office/powerpoint/2010/main" val="239513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9" grpId="0"/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E-way Set Associative Cache (Here: E = 2)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 bwMode="auto">
          <a:xfrm>
            <a:off x="6947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937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699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580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8382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87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280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516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741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968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501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1096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977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717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465545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213551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461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755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990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6215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443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976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571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451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91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939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687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435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5286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811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810001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1017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838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99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397511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486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3098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84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200" y="5337959"/>
            <a:ext cx="5957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No match 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2000" y="1154669"/>
            <a:ext cx="382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 that cache block size is 8 bytes</a:t>
            </a:r>
          </a:p>
        </p:txBody>
      </p:sp>
    </p:spTree>
    <p:extLst>
      <p:ext uri="{BB962C8B-B14F-4D97-AF65-F5344CB8AC3E}">
        <p14:creationId xmlns:p14="http://schemas.microsoft.com/office/powerpoint/2010/main" val="319277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LRU Replacement Policy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Theoretically…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Practically…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38312"/>
              </p:ext>
            </p:extLst>
          </p:nvPr>
        </p:nvGraphicFramePr>
        <p:xfrm>
          <a:off x="381000" y="1934246"/>
          <a:ext cx="9143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3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(Average Access Time) = (Hit Time) + (Miss Rate) × (Miss Penalty)</a:t>
            </a:r>
            <a:br>
              <a:rPr lang="en-US" altLang="ko-KR" dirty="0"/>
            </a:br>
            <a:r>
              <a:rPr lang="en-US" altLang="ko-KR" dirty="0"/>
              <a:t>			       = (Hit Time) + [1 – (Hit Rate)] × (Miss Penalty)</a:t>
            </a:r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Suppose cache hit time is </a:t>
            </a:r>
            <a:r>
              <a:rPr lang="en-US" altLang="ko-KR" b="1" dirty="0"/>
              <a:t>1 cycle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Miss penalty is </a:t>
            </a:r>
            <a:r>
              <a:rPr lang="en-US" altLang="ko-KR" b="1" dirty="0"/>
              <a:t>100 cycles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and hit rate is </a:t>
            </a:r>
            <a:r>
              <a:rPr lang="en-US" altLang="ko-KR" b="1" dirty="0"/>
              <a:t>97%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Then average access time is:</a:t>
            </a:r>
            <a:br>
              <a:rPr lang="en-US" altLang="ko-KR" dirty="0"/>
            </a:br>
            <a:r>
              <a:rPr lang="en-US" altLang="ko-KR" dirty="0"/>
              <a:t>1 cycle + ( 1 – 0.97 ) × 100 cycles = 1 + 0.03 × 100 = </a:t>
            </a:r>
            <a:r>
              <a:rPr lang="en-US" altLang="ko-KR" b="1" dirty="0"/>
              <a:t>4 cycles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87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the cache simulator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simulator (hereinafter referred to CSIM) shall </a:t>
            </a:r>
            <a:r>
              <a:rPr lang="en-US" altLang="ko-KR" dirty="0"/>
              <a:t>implement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arbitrary numbers of sets and lines, and block size.</a:t>
            </a:r>
          </a:p>
          <a:p>
            <a:pPr lvl="1"/>
            <a:r>
              <a:rPr lang="en-US" dirty="0"/>
              <a:t>You should implement a way to provide the numbers of sets and lines, and</a:t>
            </a:r>
            <a:br>
              <a:rPr lang="en-US" dirty="0"/>
            </a:br>
            <a:r>
              <a:rPr lang="en-US" dirty="0"/>
              <a:t>block size as inputs to CSIM.</a:t>
            </a:r>
          </a:p>
          <a:p>
            <a:r>
              <a:rPr lang="en-US" dirty="0"/>
              <a:t>CSIM shall </a:t>
            </a:r>
            <a:r>
              <a:rPr lang="en-US" dirty="0">
                <a:solidFill>
                  <a:schemeClr val="accent2"/>
                </a:solidFill>
              </a:rPr>
              <a:t>a read trace file </a:t>
            </a:r>
            <a:r>
              <a:rPr lang="en-US" dirty="0"/>
              <a:t>line by line and </a:t>
            </a:r>
            <a:r>
              <a:rPr lang="en-US" dirty="0">
                <a:solidFill>
                  <a:schemeClr val="accent2"/>
                </a:solidFill>
              </a:rPr>
              <a:t>process</a:t>
            </a:r>
            <a:r>
              <a:rPr lang="en-US" dirty="0"/>
              <a:t> it. </a:t>
            </a:r>
          </a:p>
          <a:p>
            <a:pPr lvl="1"/>
            <a:r>
              <a:rPr lang="en-US" dirty="0"/>
              <a:t>You should determine whether each memory operation is a cache hit or </a:t>
            </a:r>
            <a:br>
              <a:rPr lang="en-US" dirty="0"/>
            </a:br>
            <a:r>
              <a:rPr lang="en-US" dirty="0"/>
              <a:t>miss.</a:t>
            </a:r>
          </a:p>
          <a:p>
            <a:pPr lvl="1"/>
            <a:r>
              <a:rPr lang="en-US" dirty="0"/>
              <a:t>You should implement the LRU replacement policy</a:t>
            </a:r>
          </a:p>
          <a:p>
            <a:r>
              <a:rPr lang="en-US" dirty="0"/>
              <a:t>CSIM shall </a:t>
            </a:r>
            <a:r>
              <a:rPr lang="en-US" dirty="0">
                <a:solidFill>
                  <a:schemeClr val="accent2"/>
                </a:solidFill>
              </a:rPr>
              <a:t>report the result </a:t>
            </a:r>
            <a:r>
              <a:rPr lang="en-US" dirty="0"/>
              <a:t>of cache simulation.</a:t>
            </a:r>
          </a:p>
          <a:p>
            <a:pPr lvl="1"/>
            <a:r>
              <a:rPr lang="en-US" dirty="0"/>
              <a:t>You should report these three basic results: numbers of Hits, misses, and evicts</a:t>
            </a:r>
          </a:p>
          <a:p>
            <a:pPr lvl="1"/>
            <a:r>
              <a:rPr lang="en-US" dirty="0"/>
              <a:t>You should be able to report the average access time of cache simulation</a:t>
            </a:r>
          </a:p>
          <a:p>
            <a:pPr lvl="1"/>
            <a:r>
              <a:rPr lang="en-US" dirty="0"/>
              <a:t>You should be able to report whether each memory access in trace file results </a:t>
            </a:r>
            <a:br>
              <a:rPr lang="en-US" dirty="0"/>
            </a:br>
            <a:r>
              <a:rPr lang="en-US" dirty="0"/>
              <a:t>in a cache hit or miss</a:t>
            </a:r>
          </a:p>
        </p:txBody>
      </p:sp>
    </p:spTree>
    <p:extLst>
      <p:ext uri="{BB962C8B-B14F-4D97-AF65-F5344CB8AC3E}">
        <p14:creationId xmlns:p14="http://schemas.microsoft.com/office/powerpoint/2010/main" val="3963797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2013-cache-memories</Template>
  <TotalTime>1398</TotalTime>
  <Words>1934</Words>
  <Application>Microsoft Office PowerPoint</Application>
  <PresentationFormat>A4 용지(210x297mm)</PresentationFormat>
  <Paragraphs>1088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Gill Sans</vt:lpstr>
      <vt:lpstr>ＭＳ Ｐゴシック</vt:lpstr>
      <vt:lpstr>맑은 고딕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Computer Architecture Project #2 Cache Simulator</vt:lpstr>
      <vt:lpstr>Objectives</vt:lpstr>
      <vt:lpstr>General Cache Organization (S, E, B)</vt:lpstr>
      <vt:lpstr>E-way Set Associative Cache (Here: E = 2)</vt:lpstr>
      <vt:lpstr>E-way Set Associative Cache (Here: E = 2)</vt:lpstr>
      <vt:lpstr>E-way Set Associative Cache (Here: E = 2)</vt:lpstr>
      <vt:lpstr>LRU Replacement Policy</vt:lpstr>
      <vt:lpstr>Performance</vt:lpstr>
      <vt:lpstr>Requirements of the cache simulator (1)</vt:lpstr>
      <vt:lpstr>Restrictions &amp; Advices</vt:lpstr>
      <vt:lpstr>How to trace memory accesses</vt:lpstr>
      <vt:lpstr>Reference Cache Simulator</vt:lpstr>
      <vt:lpstr>Cache Simulation Example (1)</vt:lpstr>
      <vt:lpstr>Cache Simulation Example (2)</vt:lpstr>
      <vt:lpstr>Cache Simulation Example (3)</vt:lpstr>
      <vt:lpstr>Cache Simulation Example (4)</vt:lpstr>
      <vt:lpstr>Cache Simulation Example (5)</vt:lpstr>
      <vt:lpstr>Cache Simulation Example (6)</vt:lpstr>
      <vt:lpstr>Cache Simulation Example (7)</vt:lpstr>
      <vt:lpstr>Cache Simulation Example (8)</vt:lpstr>
      <vt:lpstr>Cache Simulation Example (9)</vt:lpstr>
      <vt:lpstr>보고서 작성요령 (1)</vt:lpstr>
      <vt:lpstr>보고서 작성요령 (2)</vt:lpstr>
      <vt:lpstr>평가기준</vt:lpstr>
      <vt:lpstr>제출방법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Simulator</dc:title>
  <dc:creator>Jonhtheapstl</dc:creator>
  <cp:lastModifiedBy>user</cp:lastModifiedBy>
  <cp:revision>66</cp:revision>
  <dcterms:created xsi:type="dcterms:W3CDTF">2013-11-18T01:40:14Z</dcterms:created>
  <dcterms:modified xsi:type="dcterms:W3CDTF">2019-10-30T09:58:23Z</dcterms:modified>
</cp:coreProperties>
</file>