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3" r:id="rId6"/>
    <p:sldId id="264" r:id="rId7"/>
    <p:sldId id="283" r:id="rId8"/>
    <p:sldId id="266" r:id="rId9"/>
    <p:sldId id="267" r:id="rId10"/>
    <p:sldId id="286" r:id="rId11"/>
    <p:sldId id="285" r:id="rId12"/>
    <p:sldId id="287" r:id="rId13"/>
    <p:sldId id="288" r:id="rId14"/>
    <p:sldId id="261" r:id="rId15"/>
    <p:sldId id="262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7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82654" autoAdjust="0"/>
  </p:normalViewPr>
  <p:slideViewPr>
    <p:cSldViewPr snapToGrid="0">
      <p:cViewPr>
        <p:scale>
          <a:sx n="66" d="100"/>
          <a:sy n="66" d="100"/>
        </p:scale>
        <p:origin x="924" y="2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11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66193-C718-44EA-9A19-C701F44379C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7DE28-27BF-4937-8A8C-1E67DEDEA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6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드디어 마지막 주제인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 lab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이번에는 여러분들이 직접 </a:t>
            </a:r>
            <a:r>
              <a:rPr lang="en-US" altLang="ko-KR" baseline="0" dirty="0" smtClean="0"/>
              <a:t>memory allocation</a:t>
            </a:r>
            <a:r>
              <a:rPr lang="ko-KR" altLang="en-US" baseline="0" dirty="0" smtClean="0"/>
              <a:t>과 관련된 함수들을 작성해볼 것입니다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DE28-27BF-4937-8A8C-1E67DEDEA0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53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Free </a:t>
            </a:r>
            <a:r>
              <a:rPr lang="ko-KR" altLang="en-US" baseline="0" dirty="0" smtClean="0"/>
              <a:t>를 하는 경우는 </a:t>
            </a:r>
            <a:r>
              <a:rPr lang="en-US" altLang="ko-KR" baseline="0" dirty="0" smtClean="0"/>
              <a:t>Free block </a:t>
            </a:r>
            <a:r>
              <a:rPr lang="ko-KR" altLang="en-US" baseline="0" dirty="0" smtClean="0"/>
              <a:t>들을 병합하는 과정이 필요합니다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만약 </a:t>
            </a:r>
            <a:r>
              <a:rPr lang="en-US" altLang="ko-KR" baseline="0" dirty="0" smtClean="0"/>
              <a:t>64 byte </a:t>
            </a:r>
            <a:r>
              <a:rPr lang="ko-KR" altLang="en-US" baseline="0" dirty="0" smtClean="0"/>
              <a:t>만큼 </a:t>
            </a:r>
            <a:r>
              <a:rPr lang="en-US" altLang="ko-KR" baseline="0" dirty="0" smtClean="0"/>
              <a:t>free </a:t>
            </a:r>
            <a:r>
              <a:rPr lang="ko-KR" altLang="en-US" baseline="0" dirty="0" smtClean="0"/>
              <a:t>공간이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이게 </a:t>
            </a:r>
            <a:r>
              <a:rPr lang="en-US" altLang="ko-KR" baseline="0" dirty="0" smtClean="0"/>
              <a:t>32 byte </a:t>
            </a:r>
            <a:r>
              <a:rPr lang="ko-KR" altLang="en-US" baseline="0" dirty="0" err="1" smtClean="0"/>
              <a:t>짜리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free block </a:t>
            </a:r>
            <a:r>
              <a:rPr lang="ko-KR" altLang="en-US" baseline="0" dirty="0" smtClean="0"/>
              <a:t>두개로 나눠져 있다면 그 사이의 </a:t>
            </a:r>
            <a:r>
              <a:rPr lang="en-US" altLang="ko-KR" baseline="0" dirty="0" smtClean="0"/>
              <a:t>allocation </a:t>
            </a:r>
            <a:r>
              <a:rPr lang="ko-KR" altLang="en-US" baseline="0" dirty="0" smtClean="0"/>
              <a:t>은 할 수 없어서 비효율적이겠죠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Free </a:t>
            </a:r>
            <a:r>
              <a:rPr lang="ko-KR" altLang="en-US" baseline="0" dirty="0" smtClean="0"/>
              <a:t>가 일어나는 경우는 다음과 같이 네 가지 경우가 있을 텐데요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하나씩 살펴보겠습니다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 번째 경우는 병합이 될 필요가 없는 단순한 경우입니다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DE28-27BF-4937-8A8C-1E67DEDEA0B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56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만약 다음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free </a:t>
            </a:r>
            <a:r>
              <a:rPr lang="ko-KR" altLang="en-US" dirty="0" smtClean="0"/>
              <a:t>되어있다면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 </a:t>
            </a:r>
            <a:r>
              <a:rPr lang="en-US" altLang="ko-KR" dirty="0" smtClean="0"/>
              <a:t>free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과 다음 블록이 </a:t>
            </a:r>
            <a:r>
              <a:rPr lang="ko-KR" altLang="en-US" dirty="0" err="1" smtClean="0"/>
              <a:t>합쳐져야겠죠</a:t>
            </a:r>
            <a:r>
              <a:rPr lang="en-US" altLang="ko-KR" dirty="0" smtClean="0"/>
              <a:t>?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DE28-27BF-4937-8A8C-1E67DEDEA0B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953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블록이 </a:t>
            </a:r>
            <a:r>
              <a:rPr lang="en-US" altLang="ko-KR" dirty="0" smtClean="0"/>
              <a:t>free </a:t>
            </a:r>
            <a:r>
              <a:rPr lang="ko-KR" altLang="en-US" dirty="0" smtClean="0"/>
              <a:t>되어있다면 이전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과 합쳐져야 하고</a:t>
            </a:r>
            <a:r>
              <a:rPr lang="en-US" altLang="ko-KR" dirty="0" smtClean="0"/>
              <a:t>,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DE28-27BF-4937-8A8C-1E67DEDEA0B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187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둘 다 </a:t>
            </a:r>
            <a:r>
              <a:rPr lang="ko-KR" altLang="en-US" dirty="0" err="1" smtClean="0"/>
              <a:t>비어져있으면</a:t>
            </a:r>
            <a:r>
              <a:rPr lang="ko-KR" altLang="en-US" dirty="0" smtClean="0"/>
              <a:t> 둘 다 합치면 됩니다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즉 이전과 이후의 </a:t>
            </a:r>
            <a:r>
              <a:rPr lang="en-US" altLang="ko-KR" baseline="0" dirty="0" smtClean="0"/>
              <a:t>block </a:t>
            </a:r>
            <a:r>
              <a:rPr lang="ko-KR" altLang="en-US" baseline="0" dirty="0" smtClean="0"/>
              <a:t>들을 확인하면서 병합을 진행하면 되는데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Doubly linked list </a:t>
            </a:r>
            <a:r>
              <a:rPr lang="ko-KR" altLang="en-US" baseline="0" dirty="0" smtClean="0"/>
              <a:t>에서는 바로 이전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이후를 확인할 수 있으므로 시간복잡도는 </a:t>
            </a:r>
            <a:r>
              <a:rPr lang="en-US" altLang="ko-KR" baseline="0" dirty="0" smtClean="0"/>
              <a:t>O(1)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이는 사실 여러분들이 어떻게 디자인을 하는가에 따라서 그 시간복잡도가 달라지게 될 것입니다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DE28-27BF-4937-8A8C-1E67DEDEA0B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66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External fragmentation </a:t>
            </a:r>
            <a:r>
              <a:rPr lang="ko-KR" altLang="en-US" dirty="0" smtClean="0"/>
              <a:t>같은 경우에는 </a:t>
            </a:r>
            <a:r>
              <a:rPr lang="en-US" altLang="ko-KR" dirty="0" smtClean="0"/>
              <a:t>First-Fit, Best-Fit, Worst-Fit </a:t>
            </a:r>
            <a:r>
              <a:rPr lang="ko-KR" altLang="en-US" dirty="0" smtClean="0"/>
              <a:t>정도가 있을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First Fit</a:t>
            </a:r>
            <a:r>
              <a:rPr lang="ko-KR" altLang="en-US" dirty="0" smtClean="0"/>
              <a:t>은 남는 </a:t>
            </a:r>
            <a:r>
              <a:rPr lang="en-US" altLang="ko-KR" dirty="0" smtClean="0"/>
              <a:t>free </a:t>
            </a:r>
            <a:r>
              <a:rPr lang="ko-KR" altLang="en-US" dirty="0" smtClean="0"/>
              <a:t>공간 중에서 가장 처음의 </a:t>
            </a:r>
            <a:r>
              <a:rPr lang="en-US" altLang="ko-KR" dirty="0" smtClean="0"/>
              <a:t>allocation </a:t>
            </a:r>
            <a:r>
              <a:rPr lang="ko-KR" altLang="en-US" dirty="0" smtClean="0"/>
              <a:t>가능한 공간에 </a:t>
            </a:r>
            <a:r>
              <a:rPr lang="en-US" altLang="ko-KR" dirty="0" smtClean="0"/>
              <a:t>allocation </a:t>
            </a:r>
            <a:r>
              <a:rPr lang="ko-KR" altLang="en-US" dirty="0" smtClean="0"/>
              <a:t>하는 방식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Best</a:t>
            </a:r>
            <a:r>
              <a:rPr lang="en-US" altLang="ko-KR" baseline="0" dirty="0" smtClean="0"/>
              <a:t> Fit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allocation </a:t>
            </a:r>
            <a:r>
              <a:rPr lang="ko-KR" altLang="en-US" baseline="0" dirty="0" smtClean="0"/>
              <a:t>가능한 공간 중에서 가장 작은 공간에 </a:t>
            </a:r>
            <a:r>
              <a:rPr lang="en-US" altLang="ko-KR" baseline="0" dirty="0" smtClean="0"/>
              <a:t>allocation </a:t>
            </a:r>
            <a:r>
              <a:rPr lang="ko-KR" altLang="en-US" baseline="0" dirty="0" smtClean="0"/>
              <a:t>하는 방식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Worst Fit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allocation </a:t>
            </a:r>
            <a:r>
              <a:rPr lang="ko-KR" altLang="en-US" baseline="0" dirty="0" smtClean="0"/>
              <a:t>가능한 공간 중에서 가장 큰 공간에 </a:t>
            </a:r>
            <a:r>
              <a:rPr lang="en-US" altLang="ko-KR" baseline="0" dirty="0" smtClean="0"/>
              <a:t>allocation </a:t>
            </a:r>
            <a:r>
              <a:rPr lang="ko-KR" altLang="en-US" baseline="0" dirty="0" smtClean="0"/>
              <a:t>하는 방식입니다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디자인 역시 여러분들의 디자인에 달렸고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역시 </a:t>
            </a:r>
            <a:r>
              <a:rPr lang="en-US" altLang="ko-KR" baseline="0" dirty="0" smtClean="0"/>
              <a:t>evaluation </a:t>
            </a:r>
            <a:r>
              <a:rPr lang="ko-KR" altLang="en-US" baseline="0" dirty="0" smtClean="0"/>
              <a:t>에 영향을 미칠 것입니다</a:t>
            </a:r>
            <a:r>
              <a:rPr lang="en-US" altLang="ko-KR" baseline="0" smtClean="0"/>
              <a:t>.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DE28-27BF-4937-8A8C-1E67DEDEA0B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0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ko-KR" altLang="en-US" baseline="0" dirty="0" smtClean="0"/>
              <a:t> 리눅스의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c </a:t>
            </a:r>
            <a:r>
              <a:rPr lang="ko-KR" altLang="en-US" dirty="0" smtClean="0"/>
              <a:t>라이브러리인 </a:t>
            </a:r>
            <a:r>
              <a:rPr lang="en-US" altLang="ko-KR" dirty="0" err="1" smtClean="0"/>
              <a:t>libc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allocation </a:t>
            </a:r>
            <a:r>
              <a:rPr lang="ko-KR" altLang="en-US" dirty="0" smtClean="0"/>
              <a:t>관련 함수들을 살펴보죠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, free </a:t>
            </a:r>
            <a:r>
              <a:rPr lang="ko-KR" altLang="en-US" dirty="0" smtClean="0"/>
              <a:t>함수들은 </a:t>
            </a:r>
            <a:r>
              <a:rPr lang="ko-KR" altLang="en-US" dirty="0" err="1" smtClean="0"/>
              <a:t>플밍</a:t>
            </a:r>
            <a:r>
              <a:rPr lang="ko-KR" altLang="en-US" dirty="0" smtClean="0"/>
              <a:t> 과목에서 모두들 배우신 것으로 압니다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특정 </a:t>
            </a:r>
            <a:r>
              <a:rPr lang="en-US" altLang="ko-KR" dirty="0" smtClean="0"/>
              <a:t>size byte </a:t>
            </a:r>
            <a:r>
              <a:rPr lang="ko-KR" altLang="en-US" dirty="0" smtClean="0"/>
              <a:t>크기만큼의 공간을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heap memory</a:t>
            </a:r>
            <a:r>
              <a:rPr lang="ko-KR" altLang="en-US" baseline="0" dirty="0" smtClean="0"/>
              <a:t>에 할당하고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해당 공간을 접근할 수 있도록 </a:t>
            </a:r>
            <a:r>
              <a:rPr lang="ko-KR" altLang="en-US" baseline="0" dirty="0" err="1" smtClean="0"/>
              <a:t>주소값을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return</a:t>
            </a:r>
            <a:r>
              <a:rPr lang="ko-KR" altLang="en-US" baseline="0" dirty="0" smtClean="0"/>
              <a:t>해주는 함수입니다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사용법은 이와 </a:t>
            </a:r>
            <a:r>
              <a:rPr lang="ko-KR" altLang="en-US" dirty="0" err="1" smtClean="0"/>
              <a:t>같구요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Free </a:t>
            </a:r>
            <a:r>
              <a:rPr lang="ko-KR" altLang="en-US" dirty="0" smtClean="0"/>
              <a:t>함수는 할당된 메모리 공간을 할당해제하는 함수입니다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관련된 다양한 함수들이나 디테일은 이 링크에서 확인하실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DE28-27BF-4937-8A8C-1E67DEDEA0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6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, free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및</a:t>
            </a:r>
            <a:r>
              <a:rPr lang="ko-KR" altLang="en-US" dirty="0" smtClean="0"/>
              <a:t> 그 외</a:t>
            </a:r>
            <a:r>
              <a:rPr lang="ko-KR" altLang="en-US" baseline="0" dirty="0" smtClean="0"/>
              <a:t> 관련된 함수들은</a:t>
            </a:r>
            <a:r>
              <a:rPr lang="ko-KR" altLang="en-US" dirty="0" smtClean="0"/>
              <a:t> 메모리 </a:t>
            </a:r>
            <a:r>
              <a:rPr lang="ko-KR" altLang="en-US" dirty="0" err="1" smtClean="0"/>
              <a:t>블락을</a:t>
            </a:r>
            <a:r>
              <a:rPr lang="ko-KR" altLang="en-US" dirty="0" smtClean="0"/>
              <a:t> 원하는 사이즈로 동적 할당할</a:t>
            </a:r>
            <a:r>
              <a:rPr lang="ko-KR" altLang="en-US" baseline="0" dirty="0" smtClean="0"/>
              <a:t> 수 있도록 디자인 되었다고 볼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그러면 프로세스를 관리하는 커널 레벨에서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프로세스에 할당된 </a:t>
            </a:r>
            <a:r>
              <a:rPr lang="en-US" altLang="ko-KR" dirty="0" smtClean="0"/>
              <a:t>data segment </a:t>
            </a:r>
            <a:r>
              <a:rPr lang="ko-KR" altLang="en-US" dirty="0" smtClean="0"/>
              <a:t>크기를 조절할 수 있는 </a:t>
            </a:r>
            <a:r>
              <a:rPr lang="en-US" altLang="ko-KR" dirty="0" smtClean="0"/>
              <a:t>system call </a:t>
            </a:r>
            <a:r>
              <a:rPr lang="ko-KR" altLang="en-US" dirty="0" smtClean="0"/>
              <a:t>함수가 필요한데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이게 </a:t>
            </a:r>
            <a:r>
              <a:rPr lang="en-US" altLang="ko-KR" dirty="0" err="1" smtClean="0"/>
              <a:t>brk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sbrk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시스템콜</a:t>
            </a:r>
            <a:r>
              <a:rPr lang="ko-KR" altLang="en-US" dirty="0" smtClean="0"/>
              <a:t> 함수입니다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</a:t>
            </a:r>
            <a:r>
              <a:rPr lang="en-US" altLang="ko-KR" dirty="0" smtClean="0"/>
              <a:t>primitives</a:t>
            </a:r>
            <a:r>
              <a:rPr lang="ko-KR" altLang="en-US" dirty="0" smtClean="0"/>
              <a:t>들을 이용해 </a:t>
            </a:r>
            <a:r>
              <a:rPr lang="en-US" altLang="ko-KR" dirty="0" err="1" smtClean="0"/>
              <a:t>libc</a:t>
            </a:r>
            <a:r>
              <a:rPr lang="ko-KR" altLang="en-US" dirty="0" smtClean="0"/>
              <a:t>에서는 사용자레벨의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DE28-27BF-4937-8A8C-1E67DEDEA0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327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design</a:t>
            </a:r>
            <a:r>
              <a:rPr lang="ko-KR" altLang="en-US" dirty="0" smtClean="0"/>
              <a:t>을 할 때엔 몇 가지 신경을 써 줘야하는 부분이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Execution speed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memory space consumption</a:t>
            </a:r>
            <a:r>
              <a:rPr lang="ko-KR" altLang="en-US" dirty="0" smtClean="0"/>
              <a:t>이 그것들인데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하나씩 살펴보면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할당 해제 시에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해당되는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블록을 찾고 이를 </a:t>
            </a:r>
            <a:r>
              <a:rPr lang="en-US" altLang="ko-KR" dirty="0" smtClean="0"/>
              <a:t>release</a:t>
            </a:r>
            <a:r>
              <a:rPr lang="ko-KR" altLang="en-US" dirty="0" smtClean="0"/>
              <a:t>해주는 데 걸리는 실행 시간을 생각해야하고요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할당 시에도 </a:t>
            </a:r>
            <a:r>
              <a:rPr lang="en-US" altLang="ko-KR" dirty="0" smtClean="0"/>
              <a:t>data structure </a:t>
            </a:r>
            <a:r>
              <a:rPr lang="ko-KR" altLang="en-US" dirty="0" smtClean="0"/>
              <a:t>오버헤드</a:t>
            </a:r>
            <a:r>
              <a:rPr lang="en-US" altLang="ko-KR" dirty="0" smtClean="0"/>
              <a:t>, internal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external fragmentation </a:t>
            </a:r>
            <a:r>
              <a:rPr lang="ko-KR" altLang="en-US" dirty="0" smtClean="0"/>
              <a:t>에 대해서 신경을 써줘야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 design </a:t>
            </a:r>
            <a:r>
              <a:rPr lang="ko-KR" altLang="en-US" dirty="0" smtClean="0"/>
              <a:t>에는 다양한 알고리즘이 존재하고</a:t>
            </a:r>
            <a:r>
              <a:rPr lang="en-US" altLang="ko-KR" dirty="0" smtClean="0"/>
              <a:t>, speed </a:t>
            </a:r>
            <a:r>
              <a:rPr lang="ko-KR" altLang="en-US" dirty="0" smtClean="0"/>
              <a:t>및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space </a:t>
            </a:r>
            <a:r>
              <a:rPr lang="ko-KR" altLang="en-US" baseline="0" dirty="0" smtClean="0"/>
              <a:t>측면에서 성능이 달라지게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DE28-27BF-4937-8A8C-1E67DEDEA0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76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그러면 그러한 알고리즘들의 성능을 </a:t>
            </a:r>
            <a:r>
              <a:rPr lang="en-US" altLang="ko-KR" dirty="0" smtClean="0"/>
              <a:t>speed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space </a:t>
            </a:r>
            <a:r>
              <a:rPr lang="ko-KR" altLang="en-US" dirty="0" smtClean="0"/>
              <a:t>측면에서 </a:t>
            </a:r>
            <a:r>
              <a:rPr lang="en-US" altLang="ko-KR" dirty="0" smtClean="0"/>
              <a:t>evaluation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해봐야겠죠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execution speed</a:t>
            </a:r>
            <a:r>
              <a:rPr lang="ko-KR" altLang="en-US" dirty="0" smtClean="0"/>
              <a:t>는 메모리 블록을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search</a:t>
            </a:r>
            <a:r>
              <a:rPr lang="ko-KR" altLang="en-US" baseline="0" dirty="0" smtClean="0"/>
              <a:t>하는 방법에 따라 이 성능이 결정되는데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이는 </a:t>
            </a:r>
            <a:r>
              <a:rPr lang="en-US" altLang="ko-KR" baseline="0" dirty="0" smtClean="0"/>
              <a:t>Big-O </a:t>
            </a:r>
            <a:r>
              <a:rPr lang="en-US" altLang="ko-KR" baseline="0" dirty="0" err="1" smtClean="0"/>
              <a:t>notatio</a:t>
            </a:r>
            <a:r>
              <a:rPr lang="ko-KR" altLang="en-US" baseline="0" dirty="0" smtClean="0"/>
              <a:t>으로 알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여러분들 </a:t>
            </a:r>
            <a:r>
              <a:rPr lang="en-US" altLang="ko-KR" baseline="0" dirty="0" smtClean="0"/>
              <a:t>Data structure</a:t>
            </a:r>
            <a:r>
              <a:rPr lang="ko-KR" altLang="en-US" baseline="0" dirty="0" smtClean="0"/>
              <a:t>시간에 </a:t>
            </a:r>
            <a:r>
              <a:rPr lang="en-US" altLang="ko-KR" baseline="0" dirty="0" smtClean="0"/>
              <a:t>Big-O notation</a:t>
            </a:r>
            <a:r>
              <a:rPr lang="ko-KR" altLang="en-US" baseline="0" dirty="0" smtClean="0"/>
              <a:t>에 대해 배우셨죠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sort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search </a:t>
            </a:r>
            <a:r>
              <a:rPr lang="ko-KR" altLang="en-US" baseline="0" dirty="0" smtClean="0"/>
              <a:t>알고리즘은 다음과 같은 </a:t>
            </a:r>
            <a:r>
              <a:rPr lang="en-US" altLang="ko-KR" baseline="0" dirty="0" smtClean="0"/>
              <a:t>Big-O </a:t>
            </a:r>
            <a:r>
              <a:rPr lang="ko-KR" altLang="en-US" baseline="0" dirty="0" smtClean="0"/>
              <a:t>시간 복잡도를 가집니다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 과제에서는 여러분들이 </a:t>
            </a:r>
            <a:r>
              <a:rPr lang="en-US" altLang="ko-KR" baseline="0" dirty="0" err="1" smtClean="0"/>
              <a:t>malloc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작성하시게 될 텐데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어떤 알고리즘을 </a:t>
            </a:r>
            <a:r>
              <a:rPr lang="ko-KR" altLang="en-US" baseline="0" dirty="0" err="1" smtClean="0"/>
              <a:t>채택하시느냐에</a:t>
            </a:r>
            <a:r>
              <a:rPr lang="ko-KR" altLang="en-US" baseline="0" dirty="0" smtClean="0"/>
              <a:t> 따라서 성능이 달라질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성능이 곧 점수로 연결되기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잘 참고하시기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DE28-27BF-4937-8A8C-1E67DEDEA0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2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Space</a:t>
            </a:r>
            <a:r>
              <a:rPr lang="en-US" altLang="ko-KR" baseline="0" dirty="0" smtClean="0"/>
              <a:t> evaluation</a:t>
            </a:r>
            <a:r>
              <a:rPr lang="ko-KR" altLang="en-US" baseline="0" dirty="0" smtClean="0"/>
              <a:t>은 어떻게 하면 될까요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dirty="0" smtClean="0"/>
              <a:t>N-byte</a:t>
            </a:r>
            <a:r>
              <a:rPr lang="ko-KR" altLang="en-US" dirty="0" smtClean="0"/>
              <a:t>의 공간을 할당하려고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일단 당연히 </a:t>
            </a:r>
            <a:r>
              <a:rPr lang="en-US" altLang="ko-KR" dirty="0" smtClean="0"/>
              <a:t>N-byte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만큼 공간을 소모하겠죠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때</a:t>
            </a:r>
            <a:r>
              <a:rPr lang="en-US" altLang="ko-KR" baseline="0" dirty="0" smtClean="0"/>
              <a:t>, data structure overhead</a:t>
            </a:r>
            <a:r>
              <a:rPr lang="ko-KR" altLang="en-US" baseline="0" dirty="0" smtClean="0"/>
              <a:t>가 존재할 수 </a:t>
            </a:r>
            <a:r>
              <a:rPr lang="ko-KR" altLang="en-US" baseline="0" dirty="0" err="1" smtClean="0"/>
              <a:t>있구요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예를 들어 </a:t>
            </a:r>
            <a:r>
              <a:rPr lang="en-US" altLang="ko-KR" baseline="0" dirty="0" smtClean="0"/>
              <a:t>doubly-linked list</a:t>
            </a:r>
            <a:r>
              <a:rPr lang="ko-KR" altLang="en-US" baseline="0" dirty="0" smtClean="0"/>
              <a:t>라면 </a:t>
            </a:r>
            <a:r>
              <a:rPr lang="en-US" altLang="ko-KR" baseline="0" dirty="0" smtClean="0"/>
              <a:t>next/previous address </a:t>
            </a:r>
            <a:r>
              <a:rPr lang="ko-KR" altLang="en-US" baseline="0" dirty="0" smtClean="0"/>
              <a:t>를 담는 만큼의 </a:t>
            </a:r>
            <a:r>
              <a:rPr lang="en-US" altLang="ko-KR" baseline="0" dirty="0" smtClean="0"/>
              <a:t>overhead </a:t>
            </a:r>
            <a:r>
              <a:rPr lang="ko-KR" altLang="en-US" baseline="0" dirty="0" smtClean="0"/>
              <a:t>가 생기겠죠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Internal fragmentation </a:t>
            </a:r>
            <a:r>
              <a:rPr lang="ko-KR" altLang="en-US" baseline="0" dirty="0" smtClean="0"/>
              <a:t>은</a:t>
            </a:r>
            <a:r>
              <a:rPr lang="en-US" altLang="ko-KR" baseline="0" dirty="0" smtClean="0"/>
              <a:t>, 3 byte</a:t>
            </a:r>
            <a:r>
              <a:rPr lang="ko-KR" altLang="en-US" baseline="0" dirty="0" smtClean="0"/>
              <a:t> 만큼을 요청했는데 </a:t>
            </a:r>
            <a:r>
              <a:rPr lang="en-US" altLang="ko-KR" baseline="0" dirty="0" smtClean="0"/>
              <a:t>4 byte</a:t>
            </a:r>
            <a:r>
              <a:rPr lang="ko-KR" altLang="en-US" baseline="0" dirty="0" smtClean="0"/>
              <a:t> 가 </a:t>
            </a:r>
            <a:r>
              <a:rPr lang="en-US" altLang="ko-KR" baseline="0" dirty="0" smtClean="0"/>
              <a:t>return </a:t>
            </a:r>
            <a:r>
              <a:rPr lang="ko-KR" altLang="en-US" baseline="0" dirty="0" smtClean="0"/>
              <a:t>되는 상황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혹은</a:t>
            </a:r>
            <a:endParaRPr lang="en-US" altLang="ko-KR" baseline="0" dirty="0" smtClean="0"/>
          </a:p>
          <a:p>
            <a:r>
              <a:rPr lang="en-US" altLang="ko-KR" baseline="0" dirty="0" smtClean="0"/>
              <a:t>Free memory </a:t>
            </a:r>
            <a:r>
              <a:rPr lang="ko-KR" altLang="en-US" baseline="0" dirty="0" smtClean="0"/>
              <a:t>가 요청 크기인 </a:t>
            </a:r>
            <a:r>
              <a:rPr lang="en-US" altLang="ko-KR" baseline="0" dirty="0" smtClean="0"/>
              <a:t>4byte </a:t>
            </a:r>
            <a:r>
              <a:rPr lang="ko-KR" altLang="en-US" baseline="0" dirty="0" smtClean="0"/>
              <a:t>만큼 남아있지만</a:t>
            </a:r>
            <a:r>
              <a:rPr lang="en-US" altLang="ko-KR" baseline="0" dirty="0" smtClean="0"/>
              <a:t>, External fragmentation </a:t>
            </a:r>
            <a:r>
              <a:rPr lang="ko-KR" altLang="en-US" baseline="0" dirty="0" smtClean="0"/>
              <a:t>로 인해 </a:t>
            </a:r>
            <a:r>
              <a:rPr lang="en-US" altLang="ko-KR" baseline="0" dirty="0" smtClean="0"/>
              <a:t>heap memory </a:t>
            </a:r>
            <a:r>
              <a:rPr lang="ko-KR" altLang="en-US" baseline="0" dirty="0" smtClean="0"/>
              <a:t>영역을 더 늘리는 경우</a:t>
            </a:r>
            <a:r>
              <a:rPr lang="en-US" altLang="ko-KR" baseline="0" dirty="0" smtClean="0"/>
              <a:t>, 4byte </a:t>
            </a:r>
            <a:r>
              <a:rPr lang="ko-KR" altLang="en-US" baseline="0" dirty="0" smtClean="0"/>
              <a:t>의 낭비가 생기는 등이 있죠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이렇게 </a:t>
            </a:r>
            <a:r>
              <a:rPr lang="en-US" altLang="ko-KR" baseline="0" dirty="0" err="1" smtClean="0"/>
              <a:t>malloc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시에 할당되는 데이터 공간의 크기와 낭비되는 공간의 크기로</a:t>
            </a:r>
            <a:r>
              <a:rPr lang="en-US" altLang="ko-KR" baseline="0" dirty="0" smtClean="0"/>
              <a:t> spatial evaluation </a:t>
            </a:r>
            <a:r>
              <a:rPr lang="ko-KR" altLang="en-US" baseline="0" dirty="0" smtClean="0"/>
              <a:t>을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DE28-27BF-4937-8A8C-1E67DEDEA0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36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Implicit</a:t>
            </a:r>
            <a:r>
              <a:rPr lang="en-US" altLang="ko-KR" baseline="0" dirty="0" smtClean="0"/>
              <a:t> Free-List </a:t>
            </a:r>
            <a:r>
              <a:rPr lang="ko-KR" altLang="en-US" baseline="0" dirty="0" smtClean="0"/>
              <a:t>예시를 한번 살펴보도록 할게요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DE28-27BF-4937-8A8C-1E67DEDEA0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13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스트럭쳐는</a:t>
            </a:r>
            <a:r>
              <a:rPr lang="ko-KR" altLang="en-US" dirty="0" smtClean="0"/>
              <a:t> 다음과 같은 </a:t>
            </a:r>
            <a:r>
              <a:rPr lang="en-US" altLang="ko-KR" dirty="0" smtClean="0"/>
              <a:t>doubly</a:t>
            </a:r>
            <a:r>
              <a:rPr lang="en-US" altLang="ko-KR" baseline="0" dirty="0" smtClean="0"/>
              <a:t> linked list </a:t>
            </a:r>
            <a:r>
              <a:rPr lang="ko-KR" altLang="en-US" dirty="0" smtClean="0"/>
              <a:t>구조를 가지고 있다고 합시다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allocated block</a:t>
            </a:r>
            <a:r>
              <a:rPr lang="ko-KR" altLang="en-US" dirty="0" smtClean="0"/>
              <a:t>은 다음과 같고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Memory address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8-byte aligned </a:t>
            </a:r>
            <a:r>
              <a:rPr lang="ko-KR" altLang="en-US" dirty="0" smtClean="0"/>
              <a:t>되어있다고 합시다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그러면 각 블록의 크기는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의 배수일 것이고</a:t>
            </a:r>
            <a:r>
              <a:rPr lang="en-US" altLang="ko-KR" dirty="0" smtClean="0"/>
              <a:t>, LSB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계속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일 것이기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</a:t>
            </a:r>
            <a:r>
              <a:rPr lang="en-US" altLang="ko-KR" baseline="0" dirty="0" smtClean="0"/>
              <a:t>allocated block</a:t>
            </a:r>
            <a:r>
              <a:rPr lang="ko-KR" altLang="en-US" baseline="0" dirty="0" smtClean="0"/>
              <a:t>인지 </a:t>
            </a:r>
            <a:r>
              <a:rPr lang="en-US" altLang="ko-KR" baseline="0" dirty="0" smtClean="0"/>
              <a:t>free block</a:t>
            </a:r>
            <a:r>
              <a:rPr lang="ko-KR" altLang="en-US" baseline="0" dirty="0" smtClean="0"/>
              <a:t>인지 구분하는 용도로 사용할 수 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DE28-27BF-4937-8A8C-1E67DEDEA0B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84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블록의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asize</a:t>
            </a:r>
            <a:r>
              <a:rPr lang="ko-KR" altLang="en-US" dirty="0" smtClean="0"/>
              <a:t>라고 해봅시다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주의하실 점은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asize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payload</a:t>
            </a:r>
            <a:r>
              <a:rPr lang="ko-KR" altLang="en-US" dirty="0" smtClean="0"/>
              <a:t>의 크기는 다르다는 것이고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asize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overhead</a:t>
            </a:r>
            <a:r>
              <a:rPr lang="ko-KR" altLang="en-US" baseline="0" dirty="0" smtClean="0"/>
              <a:t>의 사이즈까지 포함되어서 </a:t>
            </a:r>
            <a:r>
              <a:rPr lang="en-US" altLang="ko-KR" baseline="0" dirty="0" smtClean="0"/>
              <a:t>8byte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align</a:t>
            </a:r>
            <a:r>
              <a:rPr lang="ko-KR" altLang="en-US" baseline="0" dirty="0" smtClean="0"/>
              <a:t>된 크기여야 한다는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만약 </a:t>
            </a:r>
            <a:r>
              <a:rPr lang="en-US" altLang="ko-KR" baseline="0" dirty="0" smtClean="0"/>
              <a:t>64 byte </a:t>
            </a:r>
            <a:r>
              <a:rPr lang="ko-KR" altLang="en-US" baseline="0" dirty="0" smtClean="0"/>
              <a:t>크기의 </a:t>
            </a:r>
            <a:r>
              <a:rPr lang="en-US" altLang="ko-KR" baseline="0" dirty="0" smtClean="0"/>
              <a:t>free </a:t>
            </a:r>
            <a:r>
              <a:rPr lang="en-US" altLang="ko-KR" baseline="0" dirty="0" err="1" smtClean="0"/>
              <a:t>asize</a:t>
            </a:r>
            <a:r>
              <a:rPr lang="en-US" altLang="ko-KR" baseline="0" dirty="0" smtClean="0"/>
              <a:t> block</a:t>
            </a:r>
            <a:r>
              <a:rPr lang="ko-KR" altLang="en-US" baseline="0" dirty="0" smtClean="0"/>
              <a:t>이 있다고 할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우리가 만약 </a:t>
            </a:r>
            <a:r>
              <a:rPr lang="en-US" altLang="ko-KR" baseline="0" dirty="0" smtClean="0"/>
              <a:t>payload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20 byte 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block 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allocation </a:t>
            </a:r>
            <a:r>
              <a:rPr lang="ko-KR" altLang="en-US" baseline="0" dirty="0" smtClean="0"/>
              <a:t>하려고 한다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20 + overhead 8 = 28 byte, padding 4byte </a:t>
            </a:r>
            <a:r>
              <a:rPr lang="ko-KR" altLang="en-US" baseline="0" dirty="0" smtClean="0"/>
              <a:t>해서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32 byte </a:t>
            </a:r>
            <a:r>
              <a:rPr lang="en-US" altLang="ko-KR" baseline="0" dirty="0" err="1" smtClean="0"/>
              <a:t>asize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만큼의 </a:t>
            </a:r>
            <a:r>
              <a:rPr lang="en-US" altLang="ko-KR" baseline="0" dirty="0" smtClean="0"/>
              <a:t>allocated block</a:t>
            </a:r>
            <a:r>
              <a:rPr lang="ko-KR" altLang="en-US" baseline="0" dirty="0" smtClean="0"/>
              <a:t>이 필요하게 된다는 것이죠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그러면 </a:t>
            </a:r>
            <a:r>
              <a:rPr lang="en-US" altLang="ko-KR" baseline="0" dirty="0" smtClean="0"/>
              <a:t>64 byte </a:t>
            </a:r>
            <a:r>
              <a:rPr lang="en-US" altLang="ko-KR" baseline="0" dirty="0" err="1" smtClean="0"/>
              <a:t>asize</a:t>
            </a:r>
            <a:r>
              <a:rPr lang="en-US" altLang="ko-KR" baseline="0" dirty="0" smtClean="0"/>
              <a:t> free block 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32 byte block </a:t>
            </a:r>
            <a:r>
              <a:rPr lang="ko-KR" altLang="en-US" baseline="0" dirty="0" smtClean="0"/>
              <a:t>을 가진 </a:t>
            </a:r>
            <a:r>
              <a:rPr lang="en-US" altLang="ko-KR" baseline="0" dirty="0" smtClean="0"/>
              <a:t>block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split </a:t>
            </a:r>
            <a:r>
              <a:rPr lang="ko-KR" altLang="en-US" baseline="0" dirty="0" smtClean="0"/>
              <a:t>하고</a:t>
            </a:r>
            <a:r>
              <a:rPr lang="en-US" altLang="ko-KR" baseline="0" dirty="0" smtClean="0"/>
              <a:t>, allocated bit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set </a:t>
            </a:r>
            <a:r>
              <a:rPr lang="ko-KR" altLang="en-US" baseline="0" dirty="0" smtClean="0"/>
              <a:t>하면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이렇게 </a:t>
            </a:r>
            <a:r>
              <a:rPr lang="en-US" altLang="ko-KR" baseline="0" dirty="0" smtClean="0"/>
              <a:t>IFL</a:t>
            </a:r>
            <a:r>
              <a:rPr lang="ko-KR" altLang="en-US" baseline="0" dirty="0" smtClean="0"/>
              <a:t>을 따르도록 디자인하게 되면 모든 </a:t>
            </a:r>
            <a:r>
              <a:rPr lang="en-US" altLang="ko-KR" baseline="0" dirty="0" smtClean="0"/>
              <a:t>allocated, free block</a:t>
            </a:r>
            <a:r>
              <a:rPr lang="ko-KR" altLang="en-US" baseline="0" dirty="0" smtClean="0"/>
              <a:t>들이 다 연결되는 특성이 있겠죠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DE28-27BF-4937-8A8C-1E67DEDEA0B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6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9B5-AD2E-42E4-B12B-D7D89A430920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2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57D4-A357-482B-ABF3-A23FF190E48F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1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E7AD-7630-43D9-ADE5-5207FA7EACAB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38C2-1995-42AB-8B23-FA8D1ED13B9E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4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5ABE-35DF-4A16-89E5-C60F504B7132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8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335C-9868-42D6-9047-67A9503A0E73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3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029D-F7B8-4B65-BCA9-01631A7B2850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4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4599-61BF-477D-8534-913B72500085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52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521E-084C-4AB5-941A-1E7816F65C0F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CB3ADB-575C-4ED3-8958-EEE5D9BAF2A1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8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0DFC-1C90-4074-99DD-9E060EC62844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3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B6881-E332-4953-A8FC-7D1B97BE35B3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2283ED-2F33-46EB-B741-95390F85585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3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3/mallo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68637"/>
          </a:xfrm>
        </p:spPr>
        <p:txBody>
          <a:bodyPr>
            <a:noAutofit/>
          </a:bodyPr>
          <a:lstStyle/>
          <a:p>
            <a:r>
              <a:rPr lang="en-US" altLang="ko-KR" sz="7200" dirty="0" err="1" smtClean="0"/>
              <a:t>Malloc</a:t>
            </a:r>
            <a:r>
              <a:rPr lang="en-US" altLang="ko-KR" sz="7200" dirty="0" smtClean="0"/>
              <a:t> Lab</a:t>
            </a:r>
            <a:br>
              <a:rPr lang="en-US" altLang="ko-KR" sz="7200" dirty="0" smtClean="0"/>
            </a:br>
            <a:r>
              <a:rPr lang="en-US" altLang="ko-KR" sz="4400" dirty="0"/>
              <a:t/>
            </a:r>
            <a:br>
              <a:rPr lang="en-US" altLang="ko-KR" sz="4400" dirty="0"/>
            </a:br>
            <a:r>
              <a:rPr lang="en-US" altLang="ko-KR" sz="4400" dirty="0" smtClean="0"/>
              <a:t>Implementing your own </a:t>
            </a:r>
            <a:r>
              <a:rPr lang="en-US" altLang="ko-KR" sz="4400" dirty="0" err="1" smtClean="0"/>
              <a:t>malloc</a:t>
            </a:r>
            <a:r>
              <a:rPr lang="en-US" altLang="ko-KR" sz="4400" dirty="0" smtClean="0"/>
              <a:t>/free/</a:t>
            </a:r>
            <a:r>
              <a:rPr lang="en-US" altLang="ko-KR" sz="4400" dirty="0" err="1" smtClean="0"/>
              <a:t>realloc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</a:t>
            </a:r>
            <a:endParaRPr lang="ko-KR" altLang="en-US" dirty="0"/>
          </a:p>
        </p:txBody>
      </p:sp>
      <p:sp>
        <p:nvSpPr>
          <p:cNvPr id="43" name="슬라이드 번호 개체 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2485" y="1856124"/>
            <a:ext cx="66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Free: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5" y="1856124"/>
            <a:ext cx="7614189" cy="13805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999" y="3265714"/>
            <a:ext cx="4635363" cy="30015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99925" y="4386570"/>
            <a:ext cx="994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dirty="0" smtClean="0">
                <a:solidFill>
                  <a:srgbClr val="C00000"/>
                </a:solidFill>
              </a:rPr>
              <a:t>Case 1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</a:t>
            </a:r>
            <a:endParaRPr lang="ko-KR" altLang="en-US" dirty="0"/>
          </a:p>
        </p:txBody>
      </p:sp>
      <p:sp>
        <p:nvSpPr>
          <p:cNvPr id="43" name="슬라이드 번호 개체 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2485" y="1856124"/>
            <a:ext cx="66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Free: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5" y="1856124"/>
            <a:ext cx="7614189" cy="13805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99925" y="4386570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dirty="0" smtClean="0">
                <a:solidFill>
                  <a:srgbClr val="C00000"/>
                </a:solidFill>
              </a:rPr>
              <a:t>Case 2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187" y="3236686"/>
            <a:ext cx="4830986" cy="30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</a:t>
            </a:r>
            <a:endParaRPr lang="ko-KR" altLang="en-US" dirty="0"/>
          </a:p>
        </p:txBody>
      </p:sp>
      <p:sp>
        <p:nvSpPr>
          <p:cNvPr id="43" name="슬라이드 번호 개체 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2485" y="1856124"/>
            <a:ext cx="66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Free: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5" y="1856124"/>
            <a:ext cx="7614189" cy="13805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99925" y="4386570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dirty="0" smtClean="0">
                <a:solidFill>
                  <a:srgbClr val="C00000"/>
                </a:solidFill>
              </a:rPr>
              <a:t>Case 3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086" y="3355449"/>
            <a:ext cx="4560654" cy="29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</a:t>
            </a:r>
            <a:endParaRPr lang="ko-KR" altLang="en-US" dirty="0"/>
          </a:p>
        </p:txBody>
      </p:sp>
      <p:sp>
        <p:nvSpPr>
          <p:cNvPr id="43" name="슬라이드 번호 개체 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2485" y="1856124"/>
            <a:ext cx="66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Free: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5" y="1856124"/>
            <a:ext cx="7614189" cy="13805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99925" y="4386570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dirty="0" smtClean="0">
                <a:solidFill>
                  <a:srgbClr val="C00000"/>
                </a:solidFill>
              </a:rPr>
              <a:t>Case 4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781" y="3236686"/>
            <a:ext cx="4694391" cy="30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ko-KR" dirty="0" err="1" smtClean="0"/>
              <a:t>malloc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Linearly search for an invalid memory block</a:t>
            </a:r>
          </a:p>
          <a:p>
            <a:pPr lvl="1"/>
            <a:r>
              <a:rPr lang="en-US" altLang="ko-KR" dirty="0" smtClean="0"/>
              <a:t>If nothing is found, expand the heap</a:t>
            </a:r>
          </a:p>
          <a:p>
            <a:pPr lvl="1"/>
            <a:r>
              <a:rPr lang="en-US" altLang="ko-KR" dirty="0" smtClean="0"/>
              <a:t>Mark the block as valid, and return the address</a:t>
            </a:r>
          </a:p>
          <a:p>
            <a:pPr marL="201168" lvl="1" indent="0">
              <a:buNone/>
            </a:pPr>
            <a:r>
              <a:rPr lang="en-US" altLang="ko-KR" dirty="0" smtClean="0"/>
              <a:t>free:</a:t>
            </a:r>
          </a:p>
          <a:p>
            <a:pPr lvl="1"/>
            <a:r>
              <a:rPr lang="en-US" altLang="ko-KR" dirty="0" smtClean="0"/>
              <a:t>Mark the memory block as invalid</a:t>
            </a:r>
          </a:p>
          <a:p>
            <a:pPr lvl="1"/>
            <a:r>
              <a:rPr lang="en-US" altLang="ko-KR" dirty="0" smtClean="0"/>
              <a:t>Merge the adjacent blocks if they are also invalid</a:t>
            </a:r>
          </a:p>
          <a:p>
            <a:pPr lvl="1"/>
            <a:r>
              <a:rPr lang="en-US" altLang="ko-KR" strike="sngStrike" dirty="0" smtClean="0"/>
              <a:t>If the last block becomes invalid, shrink the heap</a:t>
            </a:r>
          </a:p>
          <a:p>
            <a:pPr lvl="2"/>
            <a:r>
              <a:rPr lang="en-US" altLang="ko-KR" dirty="0" smtClean="0"/>
              <a:t>For this assignment, we assume the heap never shrinks</a:t>
            </a:r>
          </a:p>
          <a:p>
            <a:pPr marL="201168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Speed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 </a:t>
            </a:r>
            <a:r>
              <a:rPr lang="en-US" altLang="ko-KR" dirty="0" err="1" smtClean="0">
                <a:solidFill>
                  <a:schemeClr val="tx1"/>
                </a:solidFill>
              </a:rPr>
              <a:t>malloc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O(#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memory_blocks</a:t>
            </a:r>
            <a:r>
              <a:rPr lang="en-US" altLang="ko-KR" b="1" dirty="0" smtClean="0">
                <a:solidFill>
                  <a:srgbClr val="FF0000"/>
                </a:solidFill>
              </a:rPr>
              <a:t>); linear search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 </a:t>
            </a:r>
            <a:r>
              <a:rPr lang="en-US" altLang="ko-KR" dirty="0" smtClean="0">
                <a:solidFill>
                  <a:schemeClr val="tx1"/>
                </a:solidFill>
              </a:rPr>
              <a:t>free: O(1); set invalid &amp; coalesce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Space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 </a:t>
            </a:r>
            <a:r>
              <a:rPr lang="en-US" altLang="ko-KR" dirty="0" smtClean="0">
                <a:solidFill>
                  <a:schemeClr val="tx1"/>
                </a:solidFill>
              </a:rPr>
              <a:t>Overhead (2-word): next and </a:t>
            </a:r>
            <a:r>
              <a:rPr lang="en-US" altLang="ko-KR" dirty="0" err="1" smtClean="0">
                <a:solidFill>
                  <a:schemeClr val="tx1"/>
                </a:solidFill>
              </a:rPr>
              <a:t>prev</a:t>
            </a:r>
            <a:r>
              <a:rPr lang="en-US" altLang="ko-KR" dirty="0" smtClean="0">
                <a:solidFill>
                  <a:schemeClr val="tx1"/>
                </a:solidFill>
              </a:rPr>
              <a:t> displacement; valid bit may reuse next and </a:t>
            </a:r>
            <a:r>
              <a:rPr lang="en-US" altLang="ko-KR" dirty="0" err="1" smtClean="0">
                <a:solidFill>
                  <a:schemeClr val="tx1"/>
                </a:solidFill>
              </a:rPr>
              <a:t>prev’s</a:t>
            </a:r>
            <a:r>
              <a:rPr lang="en-US" altLang="ko-KR" dirty="0" smtClean="0">
                <a:solidFill>
                  <a:schemeClr val="tx1"/>
                </a:solidFill>
              </a:rPr>
              <a:t> LSB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 </a:t>
            </a:r>
            <a:r>
              <a:rPr lang="en-US" altLang="ko-KR" dirty="0" smtClean="0">
                <a:solidFill>
                  <a:schemeClr val="tx1"/>
                </a:solidFill>
              </a:rPr>
              <a:t>Internal fragmentation: fine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External fragmentation: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 </a:t>
            </a:r>
            <a:r>
              <a:rPr lang="en-US" altLang="ko-KR" dirty="0" smtClean="0">
                <a:solidFill>
                  <a:schemeClr val="tx1"/>
                </a:solidFill>
              </a:rPr>
              <a:t>First-fit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 smtClean="0">
                <a:solidFill>
                  <a:srgbClr val="FF0000"/>
                </a:solidFill>
              </a:rPr>
              <a:t>severe</a:t>
            </a:r>
            <a:r>
              <a:rPr lang="en-US" altLang="ko-KR" dirty="0" smtClean="0">
                <a:solidFill>
                  <a:schemeClr val="tx1"/>
                </a:solidFill>
              </a:rPr>
              <a:t> /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 </a:t>
            </a:r>
            <a:r>
              <a:rPr lang="en-US" altLang="ko-KR" dirty="0" smtClean="0">
                <a:solidFill>
                  <a:schemeClr val="tx1"/>
                </a:solidFill>
              </a:rPr>
              <a:t>Best-fit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fine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Write a dynamic memory allocator for C programs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Functions including </a:t>
            </a:r>
            <a:r>
              <a:rPr lang="en-US" altLang="ko-KR" dirty="0" err="1" smtClean="0"/>
              <a:t>mm_init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mm_malloc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mm_free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mm_realloc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Assure them to work correctly and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Hand in only one source code file (</a:t>
            </a:r>
            <a:r>
              <a:rPr lang="en-US" altLang="ko-KR" dirty="0" err="1" smtClean="0"/>
              <a:t>mm.c</a:t>
            </a:r>
            <a:r>
              <a:rPr lang="en-US" altLang="ko-KR" dirty="0" smtClean="0"/>
              <a:t>) and your report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For more details, please refer to the README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7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libc</a:t>
            </a:r>
            <a:r>
              <a:rPr lang="en-US" altLang="ko-KR" dirty="0" smtClean="0"/>
              <a:t> </a:t>
            </a:r>
            <a:r>
              <a:rPr lang="en-US" altLang="ko-KR" dirty="0" err="1"/>
              <a:t>malloc</a:t>
            </a:r>
            <a:r>
              <a:rPr lang="en-US" altLang="ko-KR" dirty="0"/>
              <a:t>/free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*</a:t>
            </a:r>
            <a:r>
              <a:rPr lang="en-US" altLang="ko-KR" dirty="0" err="1"/>
              <a:t>malloc</a:t>
            </a:r>
            <a:r>
              <a:rPr lang="en-US" altLang="ko-KR" dirty="0"/>
              <a:t>(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smtClean="0"/>
              <a:t>size)</a:t>
            </a:r>
          </a:p>
          <a:p>
            <a:pPr lvl="1"/>
            <a:r>
              <a:rPr lang="en-US" altLang="ko-KR" dirty="0" smtClean="0"/>
              <a:t>Allocate </a:t>
            </a:r>
            <a:r>
              <a:rPr lang="en-US" altLang="ko-KR" i="1" dirty="0" smtClean="0"/>
              <a:t>size </a:t>
            </a:r>
            <a:r>
              <a:rPr lang="en-US" altLang="ko-KR" dirty="0" smtClean="0"/>
              <a:t>bytes and return a pointer to the address allocated address</a:t>
            </a:r>
          </a:p>
          <a:p>
            <a:pPr lvl="1"/>
            <a:r>
              <a:rPr lang="en-US" altLang="ko-KR" dirty="0" err="1" smtClean="0"/>
              <a:t>my_type</a:t>
            </a:r>
            <a:r>
              <a:rPr lang="en-US" altLang="ko-KR" dirty="0" smtClean="0"/>
              <a:t> </a:t>
            </a:r>
            <a:r>
              <a:rPr lang="en-US" altLang="ko-KR" dirty="0"/>
              <a:t>*</a:t>
            </a:r>
            <a:r>
              <a:rPr lang="en-US" altLang="ko-KR" dirty="0" err="1"/>
              <a:t>my_obj</a:t>
            </a:r>
            <a:r>
              <a:rPr lang="en-US" altLang="ko-KR" dirty="0"/>
              <a:t> = (</a:t>
            </a:r>
            <a:r>
              <a:rPr lang="en-US" altLang="ko-KR" dirty="0" err="1"/>
              <a:t>my_type</a:t>
            </a:r>
            <a:r>
              <a:rPr lang="en-US" altLang="ko-KR" dirty="0"/>
              <a:t> *)</a:t>
            </a:r>
            <a:r>
              <a:rPr lang="en-US" altLang="ko-KR" dirty="0" err="1"/>
              <a:t>malloc</a:t>
            </a:r>
            <a:r>
              <a:rPr lang="en-US" altLang="ko-KR" dirty="0"/>
              <a:t>(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my_type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void free(void 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Free the memory space pointed by </a:t>
            </a:r>
            <a:r>
              <a:rPr lang="en-US" altLang="ko-KR" i="1" dirty="0" err="1" smtClean="0"/>
              <a:t>ptr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free(</a:t>
            </a:r>
            <a:r>
              <a:rPr lang="en-US" altLang="ko-KR" dirty="0" err="1" smtClean="0"/>
              <a:t>my_obj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For </a:t>
            </a:r>
            <a:r>
              <a:rPr lang="en-US" altLang="ko-KR" dirty="0"/>
              <a:t>more detail,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linux.die.net/man/3/malloc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malloc</a:t>
            </a:r>
            <a:r>
              <a:rPr lang="en-US" altLang="ko-KR" dirty="0"/>
              <a:t> is designed to provide a simple and portable way to allocate/deallocate </a:t>
            </a:r>
            <a:r>
              <a:rPr lang="en-US" altLang="ko-KR" dirty="0" smtClean="0"/>
              <a:t>a memory block of desired size</a:t>
            </a:r>
            <a:endParaRPr lang="ko-KR" altLang="en-US" dirty="0" smtClean="0"/>
          </a:p>
          <a:p>
            <a:pPr marL="201168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Linux kernel itself also provides very limited dynamic memory management primitives (</a:t>
            </a:r>
            <a:r>
              <a:rPr lang="en-US" altLang="ko-KR" dirty="0" err="1" smtClean="0"/>
              <a:t>brk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sbrk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They can only expand/shrink the end of data segment</a:t>
            </a:r>
            <a:br>
              <a:rPr lang="en-US" altLang="ko-KR" dirty="0" smtClean="0"/>
            </a:br>
            <a:r>
              <a:rPr lang="en-US" altLang="ko-KR" dirty="0" smtClean="0"/>
              <a:t>     (just like a stack)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libc</a:t>
            </a:r>
            <a:r>
              <a:rPr lang="en-US" altLang="ko-KR" dirty="0" smtClean="0"/>
              <a:t>, a user-level library, provides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 implementation using those primitives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Challenges in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Execution speed</a:t>
            </a:r>
          </a:p>
          <a:p>
            <a:pPr lvl="1"/>
            <a:r>
              <a:rPr lang="en-US" altLang="ko-KR" dirty="0" smtClean="0"/>
              <a:t>Finding a free memory block</a:t>
            </a:r>
          </a:p>
          <a:p>
            <a:pPr lvl="1"/>
            <a:r>
              <a:rPr lang="en-US" altLang="ko-KR" dirty="0" smtClean="0"/>
              <a:t>Releasing a memory block</a:t>
            </a:r>
          </a:p>
          <a:p>
            <a:r>
              <a:rPr lang="en-US" altLang="ko-KR" dirty="0" smtClean="0"/>
              <a:t>Memory space consumption</a:t>
            </a:r>
          </a:p>
          <a:p>
            <a:pPr lvl="1"/>
            <a:r>
              <a:rPr lang="en-US" altLang="ko-KR" dirty="0" smtClean="0"/>
              <a:t>Data structure overhead</a:t>
            </a:r>
          </a:p>
          <a:p>
            <a:pPr lvl="1"/>
            <a:r>
              <a:rPr lang="en-US" altLang="ko-KR" dirty="0" smtClean="0"/>
              <a:t>Internal fragmentation</a:t>
            </a:r>
          </a:p>
          <a:p>
            <a:pPr lvl="1"/>
            <a:r>
              <a:rPr lang="en-US" altLang="ko-KR" dirty="0" smtClean="0"/>
              <a:t>External fragmentation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Therefore, many different algorithms are there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Speed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Remember? Big-O notation</a:t>
            </a:r>
          </a:p>
          <a:p>
            <a:pPr lvl="1"/>
            <a:r>
              <a:rPr lang="en-US" altLang="ko-KR" dirty="0" smtClean="0"/>
              <a:t>Bubble sort: 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Merge sort: O(n log n)</a:t>
            </a:r>
          </a:p>
          <a:p>
            <a:pPr lvl="1"/>
            <a:r>
              <a:rPr lang="en-US" altLang="ko-KR" dirty="0" smtClean="0"/>
              <a:t>Linear search: O(n)</a:t>
            </a:r>
          </a:p>
          <a:p>
            <a:pPr lvl="1"/>
            <a:r>
              <a:rPr lang="en-US" altLang="ko-KR" dirty="0" smtClean="0"/>
              <a:t>Binary search: O(log n)</a:t>
            </a:r>
          </a:p>
          <a:p>
            <a:pPr lvl="1"/>
            <a:r>
              <a:rPr lang="en-US" altLang="ko-KR" dirty="0" smtClean="0"/>
              <a:t>DFS/BFS: O(#edges + #vertices)</a:t>
            </a:r>
          </a:p>
          <a:p>
            <a:pPr lvl="1"/>
            <a:r>
              <a:rPr lang="en-US" altLang="ko-KR" dirty="0" err="1" smtClean="0"/>
              <a:t>Hashtable</a:t>
            </a:r>
            <a:r>
              <a:rPr lang="en-US" altLang="ko-KR" dirty="0" smtClean="0"/>
              <a:t> with collision list: O(</a:t>
            </a:r>
            <a:r>
              <a:rPr lang="en-US" altLang="ko-KR" dirty="0" err="1" smtClean="0"/>
              <a:t>max_collision_length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Red-black tree search/insertion/deletion: O(log n)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N-byte request at least consumes N-byte</a:t>
            </a:r>
          </a:p>
          <a:p>
            <a:r>
              <a:rPr lang="en-US" altLang="ko-KR" dirty="0" smtClean="0"/>
              <a:t>Data structure overhead:</a:t>
            </a:r>
          </a:p>
          <a:p>
            <a:pPr lvl="1"/>
            <a:r>
              <a:rPr lang="en-US" altLang="ko-KR" dirty="0" smtClean="0"/>
              <a:t>Ex) Doubly-linked list: next and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pointer (two words)</a:t>
            </a:r>
            <a:endParaRPr lang="en-US" altLang="ko-KR" dirty="0"/>
          </a:p>
          <a:p>
            <a:r>
              <a:rPr lang="en-US" altLang="ko-KR" dirty="0" smtClean="0"/>
              <a:t>Internal fragmentation</a:t>
            </a:r>
          </a:p>
          <a:p>
            <a:pPr lvl="1"/>
            <a:r>
              <a:rPr lang="en-US" altLang="ko-KR" dirty="0" smtClean="0"/>
              <a:t>Ex) 3-Byte is requested, but 4-Byte is returned (1-Byte wasted)</a:t>
            </a:r>
          </a:p>
          <a:p>
            <a:r>
              <a:rPr lang="en-US" altLang="ko-KR" dirty="0" smtClean="0"/>
              <a:t>External fragmentation</a:t>
            </a:r>
          </a:p>
          <a:p>
            <a:pPr lvl="1"/>
            <a:r>
              <a:rPr lang="en-US" altLang="ko-KR" dirty="0" smtClean="0"/>
              <a:t>Ex) There is total 4-Byte of free</a:t>
            </a:r>
            <a:r>
              <a:rPr lang="en-US" altLang="ko-KR" dirty="0"/>
              <a:t> </a:t>
            </a:r>
            <a:r>
              <a:rPr lang="en-US" altLang="ko-KR" dirty="0" smtClean="0"/>
              <a:t>memory, but increased the heap to satisfy 4-Byte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 request (4-Byte wasted)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 smtClean="0"/>
              <a:t>Example –</a:t>
            </a:r>
            <a:br>
              <a:rPr lang="en-US" altLang="ko-KR" sz="7200" dirty="0" smtClean="0"/>
            </a:br>
            <a:r>
              <a:rPr lang="en-US" altLang="ko-KR" sz="7200" dirty="0" smtClean="0"/>
              <a:t>Implicit </a:t>
            </a:r>
            <a:r>
              <a:rPr lang="en-US" altLang="ko-KR" sz="7200" dirty="0"/>
              <a:t>free-list (IFL)</a:t>
            </a:r>
            <a:endParaRPr lang="ko-KR" altLang="en-US" sz="72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5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ko-KR" dirty="0" smtClean="0"/>
              <a:t>Summary: maintain a doubly linked list of memory blocks</a:t>
            </a:r>
          </a:p>
          <a:p>
            <a:pPr marL="201168" lvl="1" indent="0">
              <a:buNone/>
            </a:pPr>
            <a:endParaRPr lang="en-US" altLang="ko-KR" sz="500" dirty="0" smtClean="0"/>
          </a:p>
          <a:p>
            <a:pPr marL="201168" lvl="1" indent="0">
              <a:buNone/>
            </a:pP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769427" y="2406428"/>
            <a:ext cx="209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Memory block list: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41" y="2775760"/>
            <a:ext cx="6904718" cy="3538239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H="1">
            <a:off x="3771900" y="3400425"/>
            <a:ext cx="800100" cy="78105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50669" y="3400425"/>
            <a:ext cx="947511" cy="271700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자유형 21"/>
          <p:cNvSpPr/>
          <p:nvPr/>
        </p:nvSpPr>
        <p:spPr>
          <a:xfrm>
            <a:off x="3784600" y="4013200"/>
            <a:ext cx="1568450" cy="177800"/>
          </a:xfrm>
          <a:custGeom>
            <a:avLst/>
            <a:gdLst>
              <a:gd name="connsiteX0" fmla="*/ 0 w 1568450"/>
              <a:gd name="connsiteY0" fmla="*/ 177800 h 177800"/>
              <a:gd name="connsiteX1" fmla="*/ 768350 w 1568450"/>
              <a:gd name="connsiteY1" fmla="*/ 0 h 177800"/>
              <a:gd name="connsiteX2" fmla="*/ 1568450 w 1568450"/>
              <a:gd name="connsiteY2" fmla="*/ 17145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8450" h="177800">
                <a:moveTo>
                  <a:pt x="0" y="177800"/>
                </a:moveTo>
                <a:lnTo>
                  <a:pt x="768350" y="0"/>
                </a:lnTo>
                <a:lnTo>
                  <a:pt x="1568450" y="1714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77725" y="3812143"/>
            <a:ext cx="8382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1 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4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</a:t>
            </a:r>
            <a:endParaRPr lang="ko-KR" altLang="en-US" dirty="0"/>
          </a:p>
        </p:txBody>
      </p:sp>
      <p:sp>
        <p:nvSpPr>
          <p:cNvPr id="43" name="슬라이드 번호 개체 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83ED-2F33-46EB-B741-95390F85585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60" y="4166669"/>
            <a:ext cx="6451600" cy="150931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035050" y="3656349"/>
            <a:ext cx="118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Allocation: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080" y="1955065"/>
            <a:ext cx="6389841" cy="149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4912</TotalTime>
  <Words>1283</Words>
  <Application>Microsoft Office PowerPoint</Application>
  <PresentationFormat>화면 슬라이드 쇼(4:3)</PresentationFormat>
  <Paragraphs>175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Wingdings</vt:lpstr>
      <vt:lpstr>추억</vt:lpstr>
      <vt:lpstr>Malloc Lab  Implementing your own malloc/free/realloc</vt:lpstr>
      <vt:lpstr>libc malloc/free</vt:lpstr>
      <vt:lpstr>What is malloc?</vt:lpstr>
      <vt:lpstr>Challenges in malloc design</vt:lpstr>
      <vt:lpstr>Speed evaluation</vt:lpstr>
      <vt:lpstr>Space evaluation</vt:lpstr>
      <vt:lpstr>Example – Implicit free-list (IFL)</vt:lpstr>
      <vt:lpstr>Data structure</vt:lpstr>
      <vt:lpstr>Operations</vt:lpstr>
      <vt:lpstr>Operations</vt:lpstr>
      <vt:lpstr>Operations</vt:lpstr>
      <vt:lpstr>Operations</vt:lpstr>
      <vt:lpstr>Operations</vt:lpstr>
      <vt:lpstr>Implementation</vt:lpstr>
      <vt:lpstr>Performance</vt:lpstr>
      <vt:lpstr>Assignment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 Lab  Implementing your own malloc/free/realloc</dc:title>
  <dc:creator>Microsoft</dc:creator>
  <cp:lastModifiedBy>윤 겨레</cp:lastModifiedBy>
  <cp:revision>232</cp:revision>
  <dcterms:created xsi:type="dcterms:W3CDTF">2016-11-16T05:48:34Z</dcterms:created>
  <dcterms:modified xsi:type="dcterms:W3CDTF">2019-11-27T06:39:22Z</dcterms:modified>
</cp:coreProperties>
</file>